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11"/>
  </p:notesMasterIdLst>
  <p:sldIdLst>
    <p:sldId id="269" r:id="rId5"/>
    <p:sldId id="260" r:id="rId6"/>
    <p:sldId id="270" r:id="rId7"/>
    <p:sldId id="275" r:id="rId8"/>
    <p:sldId id="279" r:id="rId9"/>
    <p:sldId id="280" r:id="rId10"/>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570278-9D00-4DCA-8736-8420F0E91851}" v="2" dt="2021-05-25T22:55:24.714"/>
    <p1510:client id="{44BC956B-03F1-491E-A988-4A130C7D0A35}" v="3" dt="2021-05-25T22:28:22.378"/>
    <p1510:client id="{A959C870-539C-4484-8B05-4D0462B90503}" v="4" dt="2021-05-25T23:38:47.1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400" y="5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48884A-ED6B-42CC-A39E-42CE8F32F17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A0144D3-3D45-4D45-87E5-59E93562D391}">
      <dgm:prSet phldrT="[Text]" custT="1"/>
      <dgm:spPr>
        <a:xfrm>
          <a:off x="525780" y="183784"/>
          <a:ext cx="7360920" cy="708480"/>
        </a:xfrm>
        <a:prstGeom prst="round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US" sz="2800">
              <a:solidFill>
                <a:sysClr val="window" lastClr="FFFFFF"/>
              </a:solidFill>
              <a:latin typeface="Calibri" panose="020F0502020204030204"/>
              <a:ea typeface="+mn-ea"/>
              <a:cs typeface="+mn-cs"/>
            </a:rPr>
            <a:t>Purpose</a:t>
          </a:r>
        </a:p>
      </dgm:t>
    </dgm:pt>
    <dgm:pt modelId="{58D0A315-0670-44C4-9663-8269908C2F72}" type="parTrans" cxnId="{2B9CC738-514E-4AD8-BA36-9A04D1B98F60}">
      <dgm:prSet/>
      <dgm:spPr/>
      <dgm:t>
        <a:bodyPr/>
        <a:lstStyle/>
        <a:p>
          <a:endParaRPr lang="en-US" sz="900"/>
        </a:p>
      </dgm:t>
    </dgm:pt>
    <dgm:pt modelId="{14F41315-2C7F-437F-956B-EF0436EFD44E}" type="sibTrans" cxnId="{2B9CC738-514E-4AD8-BA36-9A04D1B98F60}">
      <dgm:prSet/>
      <dgm:spPr/>
      <dgm:t>
        <a:bodyPr/>
        <a:lstStyle/>
        <a:p>
          <a:endParaRPr lang="en-US" sz="900"/>
        </a:p>
      </dgm:t>
    </dgm:pt>
    <dgm:pt modelId="{3553B37B-A855-40BC-9A29-A78759AB19F9}">
      <dgm:prSet custT="1"/>
      <dgm:spPr>
        <a:xfrm>
          <a:off x="0" y="538025"/>
          <a:ext cx="10515600" cy="2079000"/>
        </a:xfrm>
        <a:prstGeom prst="rect">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pPr>
            <a:buChar char="•"/>
          </a:pPr>
          <a:r>
            <a:rPr lang="en-US" sz="2000"/>
            <a:t>Seeking authorization to amend Contract No. 30005306 with SAP Public Services, Inc. to increase the value by $293,000 for a not-to-exceed amount of $1,444,811 for software cloud services through June 2022. </a:t>
          </a:r>
          <a:endParaRPr lang="en-US" sz="2000">
            <a:solidFill>
              <a:sysClr val="windowText" lastClr="000000">
                <a:hueOff val="0"/>
                <a:satOff val="0"/>
                <a:lumOff val="0"/>
                <a:alphaOff val="0"/>
              </a:sysClr>
            </a:solidFill>
            <a:latin typeface="Calibri" panose="020F0502020204030204"/>
            <a:ea typeface="+mn-ea"/>
            <a:cs typeface="+mn-cs"/>
          </a:endParaRPr>
        </a:p>
      </dgm:t>
    </dgm:pt>
    <dgm:pt modelId="{92E4BF2A-162F-4E87-94EE-724A7D085BEF}" type="parTrans" cxnId="{770BF6F2-A41C-494D-B7C9-52977750A15B}">
      <dgm:prSet/>
      <dgm:spPr/>
      <dgm:t>
        <a:bodyPr/>
        <a:lstStyle/>
        <a:p>
          <a:endParaRPr lang="en-US"/>
        </a:p>
      </dgm:t>
    </dgm:pt>
    <dgm:pt modelId="{055B3BD0-12E3-4C14-863D-33F977B72B94}" type="sibTrans" cxnId="{770BF6F2-A41C-494D-B7C9-52977750A15B}">
      <dgm:prSet/>
      <dgm:spPr/>
      <dgm:t>
        <a:bodyPr/>
        <a:lstStyle/>
        <a:p>
          <a:endParaRPr lang="en-US"/>
        </a:p>
      </dgm:t>
    </dgm:pt>
    <dgm:pt modelId="{C8DD15E8-6C0E-4E61-9224-82BAD29C0246}">
      <dgm:prSet custT="1"/>
      <dgm:spPr>
        <a:xfrm>
          <a:off x="525780" y="2746625"/>
          <a:ext cx="7360920" cy="708480"/>
        </a:xfrm>
        <a:prstGeom prst="round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US" sz="2800">
              <a:solidFill>
                <a:sysClr val="window" lastClr="FFFFFF"/>
              </a:solidFill>
              <a:latin typeface="Calibri" panose="020F0502020204030204"/>
              <a:ea typeface="+mn-ea"/>
              <a:cs typeface="+mn-cs"/>
            </a:rPr>
            <a:t>Funding </a:t>
          </a:r>
        </a:p>
      </dgm:t>
    </dgm:pt>
    <dgm:pt modelId="{F1F3FAB2-8407-46E3-888C-E7FC15DA5271}" type="parTrans" cxnId="{C5B2CEA7-07B8-46AE-977A-F65BA3E5563E}">
      <dgm:prSet/>
      <dgm:spPr/>
      <dgm:t>
        <a:bodyPr/>
        <a:lstStyle/>
        <a:p>
          <a:endParaRPr lang="en-US"/>
        </a:p>
      </dgm:t>
    </dgm:pt>
    <dgm:pt modelId="{0AA0489B-1713-435E-B985-7F97B496B184}" type="sibTrans" cxnId="{C5B2CEA7-07B8-46AE-977A-F65BA3E5563E}">
      <dgm:prSet/>
      <dgm:spPr/>
      <dgm:t>
        <a:bodyPr/>
        <a:lstStyle/>
        <a:p>
          <a:endParaRPr lang="en-US"/>
        </a:p>
      </dgm:t>
    </dgm:pt>
    <dgm:pt modelId="{4A9C204A-4A89-43E5-90E1-C19A79A14B05}">
      <dgm:prSet/>
      <dgm:spPr>
        <a:xfrm>
          <a:off x="0" y="3100865"/>
          <a:ext cx="10515600" cy="1814400"/>
        </a:xfrm>
        <a:prstGeom prst="rect">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endParaRPr lang="en-US" sz="2300">
            <a:solidFill>
              <a:sysClr val="windowText" lastClr="000000">
                <a:hueOff val="0"/>
                <a:satOff val="0"/>
                <a:lumOff val="0"/>
                <a:alphaOff val="0"/>
              </a:sysClr>
            </a:solidFill>
            <a:latin typeface="Calibri" panose="020F0502020204030204"/>
            <a:ea typeface="+mn-ea"/>
            <a:cs typeface="+mn-cs"/>
          </a:endParaRPr>
        </a:p>
      </dgm:t>
    </dgm:pt>
    <dgm:pt modelId="{4FD36F54-F55E-49FA-B38A-15C6496D806D}" type="sibTrans" cxnId="{EBF07776-6B13-4D48-872A-E0DE3491FC3C}">
      <dgm:prSet/>
      <dgm:spPr/>
      <dgm:t>
        <a:bodyPr/>
        <a:lstStyle/>
        <a:p>
          <a:endParaRPr lang="en-US"/>
        </a:p>
      </dgm:t>
    </dgm:pt>
    <dgm:pt modelId="{96FFAC9F-BB83-40F5-951A-50FEC3F60DC7}" type="parTrans" cxnId="{EBF07776-6B13-4D48-872A-E0DE3491FC3C}">
      <dgm:prSet/>
      <dgm:spPr/>
      <dgm:t>
        <a:bodyPr/>
        <a:lstStyle/>
        <a:p>
          <a:endParaRPr lang="en-US"/>
        </a:p>
      </dgm:t>
    </dgm:pt>
    <dgm:pt modelId="{EFAD19AE-ED70-4544-A69E-6392EDB5D79E}">
      <dgm:prSet custT="1"/>
      <dgm:spPr/>
      <dgm:t>
        <a:bodyPr/>
        <a:lstStyle/>
        <a:p>
          <a:r>
            <a:rPr lang="en-US" sz="2000"/>
            <a:t>This amendment will be funded by EBS’ existing budget appropriations, with no additional or new funding required</a:t>
          </a:r>
          <a:endParaRPr lang="en-US" sz="2000" b="0" i="0"/>
        </a:p>
      </dgm:t>
    </dgm:pt>
    <dgm:pt modelId="{AF5A80E1-3F00-4C73-B88E-02204D65D1BB}" type="parTrans" cxnId="{DA7A6567-7689-4B7C-8AC3-4382845E4512}">
      <dgm:prSet/>
      <dgm:spPr/>
      <dgm:t>
        <a:bodyPr/>
        <a:lstStyle/>
        <a:p>
          <a:endParaRPr lang="en-US"/>
        </a:p>
      </dgm:t>
    </dgm:pt>
    <dgm:pt modelId="{AC515877-54C5-4B8B-BB4F-F02DFAF63660}" type="sibTrans" cxnId="{DA7A6567-7689-4B7C-8AC3-4382845E4512}">
      <dgm:prSet/>
      <dgm:spPr/>
      <dgm:t>
        <a:bodyPr/>
        <a:lstStyle/>
        <a:p>
          <a:endParaRPr lang="en-US"/>
        </a:p>
      </dgm:t>
    </dgm:pt>
    <dgm:pt modelId="{01970420-903B-42F1-9784-8AFBE9996A44}">
      <dgm:prSet/>
      <dgm:spPr>
        <a:xfrm>
          <a:off x="0" y="3100865"/>
          <a:ext cx="10515600" cy="1814400"/>
        </a:xfr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gm:spPr>
      <dgm:t>
        <a:bodyPr/>
        <a:lstStyle/>
        <a:p>
          <a:endParaRPr lang="en-US" sz="2300">
            <a:solidFill>
              <a:sysClr val="windowText" lastClr="000000">
                <a:hueOff val="0"/>
                <a:satOff val="0"/>
                <a:lumOff val="0"/>
                <a:alphaOff val="0"/>
              </a:sysClr>
            </a:solidFill>
            <a:latin typeface="Calibri" panose="020F0502020204030204"/>
            <a:ea typeface="+mn-ea"/>
            <a:cs typeface="+mn-cs"/>
          </a:endParaRPr>
        </a:p>
      </dgm:t>
    </dgm:pt>
    <dgm:pt modelId="{E600F659-56D1-4461-AE66-4F46411FB887}" type="parTrans" cxnId="{32E1EE03-E517-472F-BBE6-26B3A86E39DD}">
      <dgm:prSet/>
      <dgm:spPr/>
      <dgm:t>
        <a:bodyPr/>
        <a:lstStyle/>
        <a:p>
          <a:endParaRPr lang="en-US"/>
        </a:p>
      </dgm:t>
    </dgm:pt>
    <dgm:pt modelId="{7AA7A8F8-ACC8-456B-B38A-F79B3EAB68A2}" type="sibTrans" cxnId="{32E1EE03-E517-472F-BBE6-26B3A86E39DD}">
      <dgm:prSet/>
      <dgm:spPr/>
      <dgm:t>
        <a:bodyPr/>
        <a:lstStyle/>
        <a:p>
          <a:endParaRPr lang="en-US"/>
        </a:p>
      </dgm:t>
    </dgm:pt>
    <dgm:pt modelId="{A1642B47-C5AB-419F-A50B-3BD7A97D6CC7}" type="pres">
      <dgm:prSet presAssocID="{8F48884A-ED6B-42CC-A39E-42CE8F32F172}" presName="linear" presStyleCnt="0">
        <dgm:presLayoutVars>
          <dgm:dir/>
          <dgm:animLvl val="lvl"/>
          <dgm:resizeHandles val="exact"/>
        </dgm:presLayoutVars>
      </dgm:prSet>
      <dgm:spPr/>
    </dgm:pt>
    <dgm:pt modelId="{A6A4F1D8-6E82-4160-A62C-1D1B02725412}" type="pres">
      <dgm:prSet presAssocID="{EA0144D3-3D45-4D45-87E5-59E93562D391}" presName="parentLin" presStyleCnt="0"/>
      <dgm:spPr/>
    </dgm:pt>
    <dgm:pt modelId="{F90998E2-6F82-443A-AA96-ADD9D7DE808D}" type="pres">
      <dgm:prSet presAssocID="{EA0144D3-3D45-4D45-87E5-59E93562D391}" presName="parentLeftMargin" presStyleLbl="node1" presStyleIdx="0" presStyleCnt="2"/>
      <dgm:spPr/>
    </dgm:pt>
    <dgm:pt modelId="{D060198E-9DCD-4084-A8D1-29762185A507}" type="pres">
      <dgm:prSet presAssocID="{EA0144D3-3D45-4D45-87E5-59E93562D391}" presName="parentText" presStyleLbl="node1" presStyleIdx="0" presStyleCnt="2" custScaleY="51802">
        <dgm:presLayoutVars>
          <dgm:chMax val="0"/>
          <dgm:bulletEnabled val="1"/>
        </dgm:presLayoutVars>
      </dgm:prSet>
      <dgm:spPr/>
    </dgm:pt>
    <dgm:pt modelId="{D094880C-4188-4F22-84A8-C147D995A545}" type="pres">
      <dgm:prSet presAssocID="{EA0144D3-3D45-4D45-87E5-59E93562D391}" presName="negativeSpace" presStyleCnt="0"/>
      <dgm:spPr/>
    </dgm:pt>
    <dgm:pt modelId="{0FEC3E9C-D948-4E4A-8651-4274A2AF68DA}" type="pres">
      <dgm:prSet presAssocID="{EA0144D3-3D45-4D45-87E5-59E93562D391}" presName="childText" presStyleLbl="conFgAcc1" presStyleIdx="0" presStyleCnt="2">
        <dgm:presLayoutVars>
          <dgm:bulletEnabled val="1"/>
        </dgm:presLayoutVars>
      </dgm:prSet>
      <dgm:spPr/>
    </dgm:pt>
    <dgm:pt modelId="{5B02390B-7043-479D-880D-E4A112F40603}" type="pres">
      <dgm:prSet presAssocID="{14F41315-2C7F-437F-956B-EF0436EFD44E}" presName="spaceBetweenRectangles" presStyleCnt="0"/>
      <dgm:spPr/>
    </dgm:pt>
    <dgm:pt modelId="{B255BEC8-0FCC-420B-8F1D-B004A5EA88B7}" type="pres">
      <dgm:prSet presAssocID="{C8DD15E8-6C0E-4E61-9224-82BAD29C0246}" presName="parentLin" presStyleCnt="0"/>
      <dgm:spPr/>
    </dgm:pt>
    <dgm:pt modelId="{3A647DA7-CE92-4E77-8FCE-E231C4B99966}" type="pres">
      <dgm:prSet presAssocID="{C8DD15E8-6C0E-4E61-9224-82BAD29C0246}" presName="parentLeftMargin" presStyleLbl="node1" presStyleIdx="0" presStyleCnt="2"/>
      <dgm:spPr/>
    </dgm:pt>
    <dgm:pt modelId="{4354FE5A-01D6-4C88-97F5-E0E9EF7C9552}" type="pres">
      <dgm:prSet presAssocID="{C8DD15E8-6C0E-4E61-9224-82BAD29C0246}" presName="parentText" presStyleLbl="node1" presStyleIdx="1" presStyleCnt="2" custScaleY="52085">
        <dgm:presLayoutVars>
          <dgm:chMax val="0"/>
          <dgm:bulletEnabled val="1"/>
        </dgm:presLayoutVars>
      </dgm:prSet>
      <dgm:spPr/>
    </dgm:pt>
    <dgm:pt modelId="{719ABA37-369B-414B-AC34-BE442208FFDF}" type="pres">
      <dgm:prSet presAssocID="{C8DD15E8-6C0E-4E61-9224-82BAD29C0246}" presName="negativeSpace" presStyleCnt="0"/>
      <dgm:spPr/>
    </dgm:pt>
    <dgm:pt modelId="{FA2E964D-74E1-47B8-843D-8D04E0AE9FE5}" type="pres">
      <dgm:prSet presAssocID="{C8DD15E8-6C0E-4E61-9224-82BAD29C0246}" presName="childText" presStyleLbl="conFgAcc1" presStyleIdx="1" presStyleCnt="2">
        <dgm:presLayoutVars>
          <dgm:bulletEnabled val="1"/>
        </dgm:presLayoutVars>
      </dgm:prSet>
      <dgm:spPr/>
    </dgm:pt>
  </dgm:ptLst>
  <dgm:cxnLst>
    <dgm:cxn modelId="{32E1EE03-E517-472F-BBE6-26B3A86E39DD}" srcId="{C8DD15E8-6C0E-4E61-9224-82BAD29C0246}" destId="{01970420-903B-42F1-9784-8AFBE9996A44}" srcOrd="2" destOrd="0" parTransId="{E600F659-56D1-4461-AE66-4F46411FB887}" sibTransId="{7AA7A8F8-ACC8-456B-B38A-F79B3EAB68A2}"/>
    <dgm:cxn modelId="{42ED2E10-772E-4A4B-A32C-F50446B990EB}" type="presOf" srcId="{8F48884A-ED6B-42CC-A39E-42CE8F32F172}" destId="{A1642B47-C5AB-419F-A50B-3BD7A97D6CC7}" srcOrd="0" destOrd="0" presId="urn:microsoft.com/office/officeart/2005/8/layout/list1"/>
    <dgm:cxn modelId="{2B9CC738-514E-4AD8-BA36-9A04D1B98F60}" srcId="{8F48884A-ED6B-42CC-A39E-42CE8F32F172}" destId="{EA0144D3-3D45-4D45-87E5-59E93562D391}" srcOrd="0" destOrd="0" parTransId="{58D0A315-0670-44C4-9663-8269908C2F72}" sibTransId="{14F41315-2C7F-437F-956B-EF0436EFD44E}"/>
    <dgm:cxn modelId="{5CC9B141-4233-4447-A6D8-4924B7E4484E}" type="presOf" srcId="{EA0144D3-3D45-4D45-87E5-59E93562D391}" destId="{D060198E-9DCD-4084-A8D1-29762185A507}" srcOrd="1" destOrd="0" presId="urn:microsoft.com/office/officeart/2005/8/layout/list1"/>
    <dgm:cxn modelId="{DA7A6567-7689-4B7C-8AC3-4382845E4512}" srcId="{C8DD15E8-6C0E-4E61-9224-82BAD29C0246}" destId="{EFAD19AE-ED70-4544-A69E-6392EDB5D79E}" srcOrd="1" destOrd="0" parTransId="{AF5A80E1-3F00-4C73-B88E-02204D65D1BB}" sibTransId="{AC515877-54C5-4B8B-BB4F-F02DFAF63660}"/>
    <dgm:cxn modelId="{EBF07776-6B13-4D48-872A-E0DE3491FC3C}" srcId="{C8DD15E8-6C0E-4E61-9224-82BAD29C0246}" destId="{4A9C204A-4A89-43E5-90E1-C19A79A14B05}" srcOrd="0" destOrd="0" parTransId="{96FFAC9F-BB83-40F5-951A-50FEC3F60DC7}" sibTransId="{4FD36F54-F55E-49FA-B38A-15C6496D806D}"/>
    <dgm:cxn modelId="{4634C07F-9AD0-4197-A3EA-5A025B4FC173}" type="presOf" srcId="{3553B37B-A855-40BC-9A29-A78759AB19F9}" destId="{0FEC3E9C-D948-4E4A-8651-4274A2AF68DA}" srcOrd="0" destOrd="0" presId="urn:microsoft.com/office/officeart/2005/8/layout/list1"/>
    <dgm:cxn modelId="{50AD2D8B-5D3B-4508-8F2A-96E0968084C9}" type="presOf" srcId="{EA0144D3-3D45-4D45-87E5-59E93562D391}" destId="{F90998E2-6F82-443A-AA96-ADD9D7DE808D}" srcOrd="0" destOrd="0" presId="urn:microsoft.com/office/officeart/2005/8/layout/list1"/>
    <dgm:cxn modelId="{DF221F94-44BC-4463-A1AC-900B391D7587}" type="presOf" srcId="{EFAD19AE-ED70-4544-A69E-6392EDB5D79E}" destId="{FA2E964D-74E1-47B8-843D-8D04E0AE9FE5}" srcOrd="0" destOrd="1" presId="urn:microsoft.com/office/officeart/2005/8/layout/list1"/>
    <dgm:cxn modelId="{772BC7A6-A996-44AB-ACF7-071DB30DE90F}" type="presOf" srcId="{01970420-903B-42F1-9784-8AFBE9996A44}" destId="{FA2E964D-74E1-47B8-843D-8D04E0AE9FE5}" srcOrd="0" destOrd="2" presId="urn:microsoft.com/office/officeart/2005/8/layout/list1"/>
    <dgm:cxn modelId="{C5B2CEA7-07B8-46AE-977A-F65BA3E5563E}" srcId="{8F48884A-ED6B-42CC-A39E-42CE8F32F172}" destId="{C8DD15E8-6C0E-4E61-9224-82BAD29C0246}" srcOrd="1" destOrd="0" parTransId="{F1F3FAB2-8407-46E3-888C-E7FC15DA5271}" sibTransId="{0AA0489B-1713-435E-B985-7F97B496B184}"/>
    <dgm:cxn modelId="{B53585A9-4543-4AB6-AA95-8B763601F6BB}" type="presOf" srcId="{C8DD15E8-6C0E-4E61-9224-82BAD29C0246}" destId="{3A647DA7-CE92-4E77-8FCE-E231C4B99966}" srcOrd="0" destOrd="0" presId="urn:microsoft.com/office/officeart/2005/8/layout/list1"/>
    <dgm:cxn modelId="{96B590B4-A8FA-4F67-8C5A-40E614CD6410}" type="presOf" srcId="{C8DD15E8-6C0E-4E61-9224-82BAD29C0246}" destId="{4354FE5A-01D6-4C88-97F5-E0E9EF7C9552}" srcOrd="1" destOrd="0" presId="urn:microsoft.com/office/officeart/2005/8/layout/list1"/>
    <dgm:cxn modelId="{7036EFC3-7370-4256-9BB7-C2BCAB1699B5}" type="presOf" srcId="{4A9C204A-4A89-43E5-90E1-C19A79A14B05}" destId="{FA2E964D-74E1-47B8-843D-8D04E0AE9FE5}" srcOrd="0" destOrd="0" presId="urn:microsoft.com/office/officeart/2005/8/layout/list1"/>
    <dgm:cxn modelId="{770BF6F2-A41C-494D-B7C9-52977750A15B}" srcId="{EA0144D3-3D45-4D45-87E5-59E93562D391}" destId="{3553B37B-A855-40BC-9A29-A78759AB19F9}" srcOrd="0" destOrd="0" parTransId="{92E4BF2A-162F-4E87-94EE-724A7D085BEF}" sibTransId="{055B3BD0-12E3-4C14-863D-33F977B72B94}"/>
    <dgm:cxn modelId="{C54A58BF-7737-4DED-8198-335A932A4D13}" type="presParOf" srcId="{A1642B47-C5AB-419F-A50B-3BD7A97D6CC7}" destId="{A6A4F1D8-6E82-4160-A62C-1D1B02725412}" srcOrd="0" destOrd="0" presId="urn:microsoft.com/office/officeart/2005/8/layout/list1"/>
    <dgm:cxn modelId="{1FEBF344-5C5C-4F1B-81A0-B7C5B672DF0B}" type="presParOf" srcId="{A6A4F1D8-6E82-4160-A62C-1D1B02725412}" destId="{F90998E2-6F82-443A-AA96-ADD9D7DE808D}" srcOrd="0" destOrd="0" presId="urn:microsoft.com/office/officeart/2005/8/layout/list1"/>
    <dgm:cxn modelId="{6A202C6E-9237-471F-91B3-96DF8EB6D4F7}" type="presParOf" srcId="{A6A4F1D8-6E82-4160-A62C-1D1B02725412}" destId="{D060198E-9DCD-4084-A8D1-29762185A507}" srcOrd="1" destOrd="0" presId="urn:microsoft.com/office/officeart/2005/8/layout/list1"/>
    <dgm:cxn modelId="{F0AB1CFD-206F-416E-BBE5-2ACE328E57BB}" type="presParOf" srcId="{A1642B47-C5AB-419F-A50B-3BD7A97D6CC7}" destId="{D094880C-4188-4F22-84A8-C147D995A545}" srcOrd="1" destOrd="0" presId="urn:microsoft.com/office/officeart/2005/8/layout/list1"/>
    <dgm:cxn modelId="{4AE9B961-A1DF-4547-B3A6-9761DF25E976}" type="presParOf" srcId="{A1642B47-C5AB-419F-A50B-3BD7A97D6CC7}" destId="{0FEC3E9C-D948-4E4A-8651-4274A2AF68DA}" srcOrd="2" destOrd="0" presId="urn:microsoft.com/office/officeart/2005/8/layout/list1"/>
    <dgm:cxn modelId="{332C9560-C447-4413-A679-7362588BAD18}" type="presParOf" srcId="{A1642B47-C5AB-419F-A50B-3BD7A97D6CC7}" destId="{5B02390B-7043-479D-880D-E4A112F40603}" srcOrd="3" destOrd="0" presId="urn:microsoft.com/office/officeart/2005/8/layout/list1"/>
    <dgm:cxn modelId="{FD292DDC-087E-4D3C-9659-990847B0A4A1}" type="presParOf" srcId="{A1642B47-C5AB-419F-A50B-3BD7A97D6CC7}" destId="{B255BEC8-0FCC-420B-8F1D-B004A5EA88B7}" srcOrd="4" destOrd="0" presId="urn:microsoft.com/office/officeart/2005/8/layout/list1"/>
    <dgm:cxn modelId="{68DD51A4-2001-4345-9F8F-BF5D2B736446}" type="presParOf" srcId="{B255BEC8-0FCC-420B-8F1D-B004A5EA88B7}" destId="{3A647DA7-CE92-4E77-8FCE-E231C4B99966}" srcOrd="0" destOrd="0" presId="urn:microsoft.com/office/officeart/2005/8/layout/list1"/>
    <dgm:cxn modelId="{641B6AAE-92F2-44B7-8D43-192337137133}" type="presParOf" srcId="{B255BEC8-0FCC-420B-8F1D-B004A5EA88B7}" destId="{4354FE5A-01D6-4C88-97F5-E0E9EF7C9552}" srcOrd="1" destOrd="0" presId="urn:microsoft.com/office/officeart/2005/8/layout/list1"/>
    <dgm:cxn modelId="{6B5046FE-8D0D-41FE-A010-148883C6B2F4}" type="presParOf" srcId="{A1642B47-C5AB-419F-A50B-3BD7A97D6CC7}" destId="{719ABA37-369B-414B-AC34-BE442208FFDF}" srcOrd="5" destOrd="0" presId="urn:microsoft.com/office/officeart/2005/8/layout/list1"/>
    <dgm:cxn modelId="{EFF37D3C-2997-43DD-8A5B-568E607D693E}" type="presParOf" srcId="{A1642B47-C5AB-419F-A50B-3BD7A97D6CC7}" destId="{FA2E964D-74E1-47B8-843D-8D04E0AE9FE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C3E9C-D948-4E4A-8651-4274A2AF68DA}">
      <dsp:nvSpPr>
        <dsp:cNvPr id="0" name=""/>
        <dsp:cNvSpPr/>
      </dsp:nvSpPr>
      <dsp:spPr>
        <a:xfrm>
          <a:off x="0" y="57574"/>
          <a:ext cx="8848477" cy="2148300"/>
        </a:xfrm>
        <a:prstGeom prst="rect">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6740" tIns="916432" rIns="6867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a:t>Seeking authorization to amend Contract No. 30005306 with SAP Public Services, Inc. to increase the value by $293,000 for a not-to-exceed amount of $1,444,811 for software cloud services through June 2022. </a:t>
          </a:r>
          <a:endParaRPr lang="en-US" sz="2000" kern="1200">
            <a:solidFill>
              <a:sysClr val="windowText" lastClr="000000">
                <a:hueOff val="0"/>
                <a:satOff val="0"/>
                <a:lumOff val="0"/>
                <a:alphaOff val="0"/>
              </a:sysClr>
            </a:solidFill>
            <a:latin typeface="Calibri" panose="020F0502020204030204"/>
            <a:ea typeface="+mn-ea"/>
            <a:cs typeface="+mn-cs"/>
          </a:endParaRPr>
        </a:p>
      </dsp:txBody>
      <dsp:txXfrm>
        <a:off x="0" y="57574"/>
        <a:ext cx="8848477" cy="2148300"/>
      </dsp:txXfrm>
    </dsp:sp>
    <dsp:sp modelId="{D060198E-9DCD-4084-A8D1-29762185A507}">
      <dsp:nvSpPr>
        <dsp:cNvPr id="0" name=""/>
        <dsp:cNvSpPr/>
      </dsp:nvSpPr>
      <dsp:spPr>
        <a:xfrm>
          <a:off x="442423" y="34168"/>
          <a:ext cx="6193933" cy="672845"/>
        </a:xfrm>
        <a:prstGeom prst="round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116" tIns="0" rIns="234116" bIns="0" numCol="1" spcCol="1270" anchor="ctr" anchorCtr="0">
          <a:noAutofit/>
        </a:bodyPr>
        <a:lstStyle/>
        <a:p>
          <a:pPr marL="0" lvl="0" indent="0" algn="l" defTabSz="1244600">
            <a:lnSpc>
              <a:spcPct val="90000"/>
            </a:lnSpc>
            <a:spcBef>
              <a:spcPct val="0"/>
            </a:spcBef>
            <a:spcAft>
              <a:spcPct val="35000"/>
            </a:spcAft>
            <a:buNone/>
          </a:pPr>
          <a:r>
            <a:rPr lang="en-US" sz="2800" kern="1200">
              <a:solidFill>
                <a:sysClr val="window" lastClr="FFFFFF"/>
              </a:solidFill>
              <a:latin typeface="Calibri" panose="020F0502020204030204"/>
              <a:ea typeface="+mn-ea"/>
              <a:cs typeface="+mn-cs"/>
            </a:rPr>
            <a:t>Purpose</a:t>
          </a:r>
        </a:p>
      </dsp:txBody>
      <dsp:txXfrm>
        <a:off x="475269" y="67014"/>
        <a:ext cx="6128241" cy="607153"/>
      </dsp:txXfrm>
    </dsp:sp>
    <dsp:sp modelId="{FA2E964D-74E1-47B8-843D-8D04E0AE9FE5}">
      <dsp:nvSpPr>
        <dsp:cNvPr id="0" name=""/>
        <dsp:cNvSpPr/>
      </dsp:nvSpPr>
      <dsp:spPr>
        <a:xfrm>
          <a:off x="0" y="2470556"/>
          <a:ext cx="8848477" cy="2356200"/>
        </a:xfrm>
        <a:prstGeom prst="rect">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6740" tIns="916432" rIns="686740" bIns="142240" numCol="1" spcCol="1270" anchor="t" anchorCtr="0">
          <a:noAutofit/>
        </a:bodyPr>
        <a:lstStyle/>
        <a:p>
          <a:pPr marL="228600" lvl="1" indent="-228600" algn="l" defTabSz="1022350">
            <a:lnSpc>
              <a:spcPct val="90000"/>
            </a:lnSpc>
            <a:spcBef>
              <a:spcPct val="0"/>
            </a:spcBef>
            <a:spcAft>
              <a:spcPct val="15000"/>
            </a:spcAft>
            <a:buChar char="•"/>
          </a:pPr>
          <a:endParaRPr lang="en-US" sz="2300" kern="1200">
            <a:solidFill>
              <a:sysClr val="windowText" lastClr="000000">
                <a:hueOff val="0"/>
                <a:satOff val="0"/>
                <a:lumOff val="0"/>
                <a:alphaOff val="0"/>
              </a:sysClr>
            </a:solidFill>
            <a:latin typeface="Calibri" panose="020F0502020204030204"/>
            <a:ea typeface="+mn-ea"/>
            <a:cs typeface="+mn-cs"/>
          </a:endParaRPr>
        </a:p>
        <a:p>
          <a:pPr marL="228600" lvl="1" indent="-228600" algn="l" defTabSz="889000">
            <a:lnSpc>
              <a:spcPct val="90000"/>
            </a:lnSpc>
            <a:spcBef>
              <a:spcPct val="0"/>
            </a:spcBef>
            <a:spcAft>
              <a:spcPct val="15000"/>
            </a:spcAft>
            <a:buChar char="•"/>
          </a:pPr>
          <a:r>
            <a:rPr lang="en-US" sz="2000" kern="1200"/>
            <a:t>This amendment will be funded by EBS’ existing budget appropriations, with no additional or new funding required</a:t>
          </a:r>
          <a:endParaRPr lang="en-US" sz="2000" b="0" i="0" kern="1200"/>
        </a:p>
        <a:p>
          <a:pPr marL="228600" lvl="1" indent="-228600" algn="l" defTabSz="1022350">
            <a:lnSpc>
              <a:spcPct val="90000"/>
            </a:lnSpc>
            <a:spcBef>
              <a:spcPct val="0"/>
            </a:spcBef>
            <a:spcAft>
              <a:spcPct val="15000"/>
            </a:spcAft>
            <a:buChar char="•"/>
          </a:pPr>
          <a:endParaRPr lang="en-US" sz="2300" kern="1200">
            <a:solidFill>
              <a:sysClr val="windowText" lastClr="000000">
                <a:hueOff val="0"/>
                <a:satOff val="0"/>
                <a:lumOff val="0"/>
                <a:alphaOff val="0"/>
              </a:sysClr>
            </a:solidFill>
            <a:latin typeface="Calibri" panose="020F0502020204030204"/>
            <a:ea typeface="+mn-ea"/>
            <a:cs typeface="+mn-cs"/>
          </a:endParaRPr>
        </a:p>
      </dsp:txBody>
      <dsp:txXfrm>
        <a:off x="0" y="2470556"/>
        <a:ext cx="8848477" cy="2356200"/>
      </dsp:txXfrm>
    </dsp:sp>
    <dsp:sp modelId="{4354FE5A-01D6-4C88-97F5-E0E9EF7C9552}">
      <dsp:nvSpPr>
        <dsp:cNvPr id="0" name=""/>
        <dsp:cNvSpPr/>
      </dsp:nvSpPr>
      <dsp:spPr>
        <a:xfrm>
          <a:off x="442423" y="2443474"/>
          <a:ext cx="6193933" cy="676521"/>
        </a:xfrm>
        <a:prstGeom prst="round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116" tIns="0" rIns="234116" bIns="0" numCol="1" spcCol="1270" anchor="ctr" anchorCtr="0">
          <a:noAutofit/>
        </a:bodyPr>
        <a:lstStyle/>
        <a:p>
          <a:pPr marL="0" lvl="0" indent="0" algn="l" defTabSz="1244600">
            <a:lnSpc>
              <a:spcPct val="90000"/>
            </a:lnSpc>
            <a:spcBef>
              <a:spcPct val="0"/>
            </a:spcBef>
            <a:spcAft>
              <a:spcPct val="35000"/>
            </a:spcAft>
            <a:buNone/>
          </a:pPr>
          <a:r>
            <a:rPr lang="en-US" sz="2800" kern="1200">
              <a:solidFill>
                <a:sysClr val="window" lastClr="FFFFFF"/>
              </a:solidFill>
              <a:latin typeface="Calibri" panose="020F0502020204030204"/>
              <a:ea typeface="+mn-ea"/>
              <a:cs typeface="+mn-cs"/>
            </a:rPr>
            <a:t>Funding </a:t>
          </a:r>
        </a:p>
      </dsp:txBody>
      <dsp:txXfrm>
        <a:off x="475448" y="2476499"/>
        <a:ext cx="6127883" cy="61047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defRPr sz="1200"/>
            </a:lvl1pPr>
          </a:lstStyle>
          <a:p>
            <a:pPr>
              <a:defRPr/>
            </a:pPr>
            <a:endParaRPr lang="en-US"/>
          </a:p>
        </p:txBody>
      </p:sp>
      <p:sp>
        <p:nvSpPr>
          <p:cNvPr id="6147" name="Rectangle 3"/>
          <p:cNvSpPr>
            <a:spLocks noGrp="1" noChangeArrowheads="1"/>
          </p:cNvSpPr>
          <p:nvPr>
            <p:ph type="dt" idx="1"/>
          </p:nvPr>
        </p:nvSpPr>
        <p:spPr bwMode="auto">
          <a:xfrm>
            <a:off x="4023092"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10248" y="4459526"/>
            <a:ext cx="5681980" cy="422481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defRPr sz="1200"/>
            </a:lvl1pPr>
          </a:lstStyle>
          <a:p>
            <a:pPr>
              <a:defRPr/>
            </a:pPr>
            <a:endParaRPr lang="en-US"/>
          </a:p>
        </p:txBody>
      </p:sp>
      <p:sp>
        <p:nvSpPr>
          <p:cNvPr id="6151" name="Rectangle 7"/>
          <p:cNvSpPr>
            <a:spLocks noGrp="1" noChangeArrowheads="1"/>
          </p:cNvSpPr>
          <p:nvPr>
            <p:ph type="sldNum" sz="quarter" idx="5"/>
          </p:nvPr>
        </p:nvSpPr>
        <p:spPr bwMode="auto">
          <a:xfrm>
            <a:off x="4023092"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a:defRPr sz="1200"/>
            </a:lvl1pPr>
          </a:lstStyle>
          <a:p>
            <a:pPr>
              <a:defRPr/>
            </a:pPr>
            <a:fld id="{4ACB263C-C615-4A4E-974C-82850E4716C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a:p>
            <a:endParaRPr lang="en-US"/>
          </a:p>
          <a:p>
            <a:endParaRPr lang="en-US"/>
          </a:p>
        </p:txBody>
      </p:sp>
      <p:sp>
        <p:nvSpPr>
          <p:cNvPr id="4" name="Slide Number Placeholder 3"/>
          <p:cNvSpPr>
            <a:spLocks noGrp="1"/>
          </p:cNvSpPr>
          <p:nvPr>
            <p:ph type="sldNum" sz="quarter" idx="5"/>
          </p:nvPr>
        </p:nvSpPr>
        <p:spPr/>
        <p:txBody>
          <a:bodyPr/>
          <a:lstStyle/>
          <a:p>
            <a:pPr>
              <a:defRPr/>
            </a:pPr>
            <a:fld id="{4ACB263C-C615-4A4E-974C-82850E4716C4}" type="slidenum">
              <a:rPr lang="en-US" smtClean="0"/>
              <a:pPr>
                <a:defRPr/>
              </a:pPr>
              <a:t>1</a:t>
            </a:fld>
            <a:endParaRPr lang="en-US"/>
          </a:p>
        </p:txBody>
      </p:sp>
    </p:spTree>
    <p:extLst>
      <p:ext uri="{BB962C8B-B14F-4D97-AF65-F5344CB8AC3E}">
        <p14:creationId xmlns:p14="http://schemas.microsoft.com/office/powerpoint/2010/main" val="3186033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ACB263C-C615-4A4E-974C-82850E4716C4}" type="slidenum">
              <a:rPr lang="en-US" smtClean="0"/>
              <a:pPr>
                <a:defRPr/>
              </a:pPr>
              <a:t>2</a:t>
            </a:fld>
            <a:endParaRPr lang="en-US"/>
          </a:p>
        </p:txBody>
      </p:sp>
    </p:spTree>
    <p:extLst>
      <p:ext uri="{BB962C8B-B14F-4D97-AF65-F5344CB8AC3E}">
        <p14:creationId xmlns:p14="http://schemas.microsoft.com/office/powerpoint/2010/main" val="2197146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ACB263C-C615-4A4E-974C-82850E4716C4}" type="slidenum">
              <a:rPr lang="en-US" smtClean="0"/>
              <a:pPr>
                <a:defRPr/>
              </a:pPr>
              <a:t>3</a:t>
            </a:fld>
            <a:endParaRPr lang="en-US"/>
          </a:p>
        </p:txBody>
      </p:sp>
    </p:spTree>
    <p:extLst>
      <p:ext uri="{BB962C8B-B14F-4D97-AF65-F5344CB8AC3E}">
        <p14:creationId xmlns:p14="http://schemas.microsoft.com/office/powerpoint/2010/main" val="944558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ACB263C-C615-4A4E-974C-82850E4716C4}" type="slidenum">
              <a:rPr lang="en-US" smtClean="0"/>
              <a:pPr>
                <a:defRPr/>
              </a:pPr>
              <a:t>4</a:t>
            </a:fld>
            <a:endParaRPr lang="en-US"/>
          </a:p>
        </p:txBody>
      </p:sp>
    </p:spTree>
    <p:extLst>
      <p:ext uri="{BB962C8B-B14F-4D97-AF65-F5344CB8AC3E}">
        <p14:creationId xmlns:p14="http://schemas.microsoft.com/office/powerpoint/2010/main" val="2760734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ACB263C-C615-4A4E-974C-82850E4716C4}" type="slidenum">
              <a:rPr lang="en-US" smtClean="0"/>
              <a:pPr>
                <a:defRPr/>
              </a:pPr>
              <a:t>5</a:t>
            </a:fld>
            <a:endParaRPr lang="en-US"/>
          </a:p>
        </p:txBody>
      </p:sp>
    </p:spTree>
    <p:extLst>
      <p:ext uri="{BB962C8B-B14F-4D97-AF65-F5344CB8AC3E}">
        <p14:creationId xmlns:p14="http://schemas.microsoft.com/office/powerpoint/2010/main" val="4085446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ACB263C-C615-4A4E-974C-82850E4716C4}" type="slidenum">
              <a:rPr lang="en-US" smtClean="0"/>
              <a:pPr>
                <a:defRPr/>
              </a:pPr>
              <a:t>6</a:t>
            </a:fld>
            <a:endParaRPr lang="en-US"/>
          </a:p>
        </p:txBody>
      </p:sp>
    </p:spTree>
    <p:extLst>
      <p:ext uri="{BB962C8B-B14F-4D97-AF65-F5344CB8AC3E}">
        <p14:creationId xmlns:p14="http://schemas.microsoft.com/office/powerpoint/2010/main" val="2768759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ity%20seal%20-%20letterhead"/>
          <p:cNvPicPr>
            <a:picLocks noChangeAspect="1" noChangeArrowheads="1"/>
          </p:cNvPicPr>
          <p:nvPr/>
        </p:nvPicPr>
        <p:blipFill>
          <a:blip r:embed="rId2" cstate="print"/>
          <a:srcRect/>
          <a:stretch>
            <a:fillRect/>
          </a:stretch>
        </p:blipFill>
        <p:spPr bwMode="auto">
          <a:xfrm>
            <a:off x="457200" y="228600"/>
            <a:ext cx="1028700" cy="1028700"/>
          </a:xfrm>
          <a:prstGeom prst="rect">
            <a:avLst/>
          </a:prstGeom>
          <a:noFill/>
          <a:ln w="9525">
            <a:noFill/>
            <a:miter lim="800000"/>
            <a:headEnd/>
            <a:tailEnd/>
          </a:ln>
        </p:spPr>
      </p:pic>
      <p:sp>
        <p:nvSpPr>
          <p:cNvPr id="5" name="Line 6"/>
          <p:cNvSpPr>
            <a:spLocks noChangeShapeType="1"/>
          </p:cNvSpPr>
          <p:nvPr/>
        </p:nvSpPr>
        <p:spPr bwMode="auto">
          <a:xfrm>
            <a:off x="1371600" y="1143000"/>
            <a:ext cx="7315200" cy="0"/>
          </a:xfrm>
          <a:prstGeom prst="line">
            <a:avLst/>
          </a:prstGeom>
          <a:noFill/>
          <a:ln w="28575">
            <a:solidFill>
              <a:schemeClr val="tx1"/>
            </a:solidFill>
            <a:round/>
            <a:headEnd/>
            <a:tailEnd/>
          </a:ln>
          <a:effectLst/>
        </p:spPr>
        <p:txBody>
          <a:bodyPr/>
          <a:lstStyle/>
          <a:p>
            <a:pPr>
              <a:defRPr/>
            </a:pPr>
            <a:endParaRPr lang="en-US"/>
          </a:p>
        </p:txBody>
      </p:sp>
      <p:sp>
        <p:nvSpPr>
          <p:cNvPr id="5122" name="Rectangle 2"/>
          <p:cNvSpPr>
            <a:spLocks noGrp="1" noChangeArrowheads="1"/>
          </p:cNvSpPr>
          <p:nvPr>
            <p:ph type="ctrTitle"/>
          </p:nvPr>
        </p:nvSpPr>
        <p:spPr>
          <a:xfrm>
            <a:off x="1600200" y="228600"/>
            <a:ext cx="6324600" cy="841375"/>
          </a:xfrm>
        </p:spPr>
        <p:txBody>
          <a:bodyPr/>
          <a:lstStyle>
            <a:lvl1pPr>
              <a:defRPr/>
            </a:lvl1pPr>
          </a:lstStyle>
          <a:p>
            <a:r>
              <a:rPr lang="en-US"/>
              <a:t>BTS Project Oversight Committee</a:t>
            </a:r>
          </a:p>
        </p:txBody>
      </p:sp>
      <p:sp>
        <p:nvSpPr>
          <p:cNvPr id="5123" name="Rectangle 3"/>
          <p:cNvSpPr>
            <a:spLocks noGrp="1" noChangeArrowheads="1"/>
          </p:cNvSpPr>
          <p:nvPr>
            <p:ph type="subTitle" idx="1"/>
          </p:nvPr>
        </p:nvSpPr>
        <p:spPr>
          <a:xfrm>
            <a:off x="1371600" y="1905000"/>
            <a:ext cx="6400800" cy="3733800"/>
          </a:xfrm>
        </p:spPr>
        <p:txBody>
          <a:bodyPr/>
          <a:lstStyle>
            <a:lvl1pPr marL="0" indent="0" algn="ctr">
              <a:buFontTx/>
              <a:buNone/>
              <a:defRPr/>
            </a:lvl1pPr>
          </a:lstStyle>
          <a:p>
            <a:r>
              <a:rPr lang="en-US"/>
              <a:t>Project title:</a:t>
            </a:r>
          </a:p>
          <a:p>
            <a:endParaRPr lang="en-US"/>
          </a:p>
          <a:p>
            <a:r>
              <a:rPr lang="en-US"/>
              <a:t>Presented by:</a:t>
            </a:r>
          </a:p>
        </p:txBody>
      </p:sp>
      <p:sp>
        <p:nvSpPr>
          <p:cNvPr id="6" name="Rectangle 4"/>
          <p:cNvSpPr>
            <a:spLocks noGrp="1" noChangeArrowheads="1"/>
          </p:cNvSpPr>
          <p:nvPr>
            <p:ph type="dt" sz="half" idx="10"/>
          </p:nvPr>
        </p:nvSpPr>
        <p:spPr/>
        <p:txBody>
          <a:bodyPr/>
          <a:lstStyle>
            <a:lvl1pPr>
              <a:defRPr/>
            </a:lvl1pPr>
          </a:lstStyle>
          <a:p>
            <a:pPr>
              <a:defRPr/>
            </a:pPr>
            <a:fld id="{0823215B-6AF6-4934-9EE8-5F61EE0F0E27}" type="datetime1">
              <a:rPr lang="en-US"/>
              <a:pPr>
                <a:defRPr/>
              </a:pPr>
              <a:t>5/25/2021</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9A340F5-4480-4DDD-9A9A-52FE683F54C4}" type="datetime1">
              <a:rPr lang="en-US"/>
              <a:pPr>
                <a:defRPr/>
              </a:pPr>
              <a:t>5/25/2021</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CABE9A5-D133-444E-90A2-FFC00C0C2AFB}" type="datetime1">
              <a:rPr lang="en-US"/>
              <a:pPr>
                <a:defRPr/>
              </a:pPr>
              <a:t>5/25/2021</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3DBCDA9-1CEF-424D-9A33-CF9FC79FA52C}" type="datetime1">
              <a:rPr lang="en-US"/>
              <a:pPr>
                <a:defRPr/>
              </a:pPr>
              <a:t>5/25/2021</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E3F6440-B27C-42F4-88EE-F8C1EF230E54}" type="datetime1">
              <a:rPr lang="en-US"/>
              <a:pPr>
                <a:defRPr/>
              </a:pPr>
              <a:t>5/25/2021</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3240A97-BC6C-4C0A-A39F-CB31981209AB}" type="datetime1">
              <a:rPr lang="en-US"/>
              <a:pPr>
                <a:defRPr/>
              </a:pPr>
              <a:t>5/25/2021</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6C3BA8CD-DDBC-447A-A774-C64D0CC93D8A}" type="datetime1">
              <a:rPr lang="en-US"/>
              <a:pPr>
                <a:defRPr/>
              </a:pPr>
              <a:t>5/25/2021</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65055495-BA32-4D19-88CA-53D9AE6FCB5C}" type="datetime1">
              <a:rPr lang="en-US"/>
              <a:pPr>
                <a:defRPr/>
              </a:pPr>
              <a:t>5/25/2021</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D2E9E75-1B3C-46B0-81D4-6BA62F6C6784}" type="datetime1">
              <a:rPr lang="en-US"/>
              <a:pPr>
                <a:defRPr/>
              </a:pPr>
              <a:t>5/25/2021</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5599EA7-2E69-468C-B4EA-21C367FBF944}" type="datetime1">
              <a:rPr lang="en-US"/>
              <a:pPr>
                <a:defRPr/>
              </a:pPr>
              <a:t>5/25/2021</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9A3B168-E2EB-458B-B8CA-16A4C3A056F3}" type="datetime1">
              <a:rPr lang="en-US"/>
              <a:pPr>
                <a:defRPr/>
              </a:pPr>
              <a:t>5/25/2021</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274638"/>
            <a:ext cx="7315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BTS Project Oversight Committee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16E5D57C-8B1E-45FD-81A2-684EA5D60053}" type="datetime1">
              <a:rPr lang="en-US"/>
              <a:pPr>
                <a:defRPr/>
              </a:pPr>
              <a:t>5/25/2021</a:t>
            </a:fld>
            <a:endParaRPr lang="en-US"/>
          </a:p>
        </p:txBody>
      </p:sp>
      <p:pic>
        <p:nvPicPr>
          <p:cNvPr id="1029" name="Picture 5" descr="city%20seal%20-%20letterhead"/>
          <p:cNvPicPr>
            <a:picLocks noChangeAspect="1" noChangeArrowheads="1"/>
          </p:cNvPicPr>
          <p:nvPr/>
        </p:nvPicPr>
        <p:blipFill>
          <a:blip r:embed="rId13" cstate="print"/>
          <a:srcRect/>
          <a:stretch>
            <a:fillRect/>
          </a:stretch>
        </p:blipFill>
        <p:spPr bwMode="auto">
          <a:xfrm>
            <a:off x="457200" y="228600"/>
            <a:ext cx="1028700" cy="1028700"/>
          </a:xfrm>
          <a:prstGeom prst="rect">
            <a:avLst/>
          </a:prstGeom>
          <a:noFill/>
          <a:ln w="9525">
            <a:noFill/>
            <a:miter lim="800000"/>
            <a:headEnd/>
            <a:tailEnd/>
          </a:ln>
        </p:spPr>
      </p:pic>
      <p:sp>
        <p:nvSpPr>
          <p:cNvPr id="4102" name="Line 6"/>
          <p:cNvSpPr>
            <a:spLocks noChangeShapeType="1"/>
          </p:cNvSpPr>
          <p:nvPr/>
        </p:nvSpPr>
        <p:spPr bwMode="auto">
          <a:xfrm>
            <a:off x="1371600" y="1143000"/>
            <a:ext cx="7315200" cy="0"/>
          </a:xfrm>
          <a:prstGeom prst="line">
            <a:avLst/>
          </a:prstGeom>
          <a:noFill/>
          <a:ln w="28575">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defRPr>
      </a:lvl2pPr>
      <a:lvl3pPr algn="ctr" rtl="0" eaLnBrk="0" fontAlgn="base" hangingPunct="0">
        <a:spcBef>
          <a:spcPct val="0"/>
        </a:spcBef>
        <a:spcAft>
          <a:spcPct val="0"/>
        </a:spcAft>
        <a:defRPr sz="2400">
          <a:solidFill>
            <a:schemeClr val="tx2"/>
          </a:solidFill>
          <a:latin typeface="Arial" charset="0"/>
        </a:defRPr>
      </a:lvl3pPr>
      <a:lvl4pPr algn="ctr" rtl="0" eaLnBrk="0" fontAlgn="base" hangingPunct="0">
        <a:spcBef>
          <a:spcPct val="0"/>
        </a:spcBef>
        <a:spcAft>
          <a:spcPct val="0"/>
        </a:spcAft>
        <a:defRPr sz="2400">
          <a:solidFill>
            <a:schemeClr val="tx2"/>
          </a:solidFill>
          <a:latin typeface="Arial" charset="0"/>
        </a:defRPr>
      </a:lvl4pPr>
      <a:lvl5pPr algn="ctr" rtl="0" eaLnBrk="0" fontAlgn="base" hangingPunct="0">
        <a:spcBef>
          <a:spcPct val="0"/>
        </a:spcBef>
        <a:spcAft>
          <a:spcPct val="0"/>
        </a:spcAft>
        <a:defRPr sz="2400">
          <a:solidFill>
            <a:schemeClr val="tx2"/>
          </a:solidFill>
          <a:latin typeface="Arial" charset="0"/>
        </a:defRPr>
      </a:lvl5pPr>
      <a:lvl6pPr marL="457200" algn="ctr" rtl="0" fontAlgn="base">
        <a:spcBef>
          <a:spcPct val="0"/>
        </a:spcBef>
        <a:spcAft>
          <a:spcPct val="0"/>
        </a:spcAft>
        <a:defRPr sz="2400">
          <a:solidFill>
            <a:schemeClr val="tx2"/>
          </a:solidFill>
          <a:latin typeface="Arial" charset="0"/>
        </a:defRPr>
      </a:lvl6pPr>
      <a:lvl7pPr marL="914400" algn="ctr" rtl="0" fontAlgn="base">
        <a:spcBef>
          <a:spcPct val="0"/>
        </a:spcBef>
        <a:spcAft>
          <a:spcPct val="0"/>
        </a:spcAft>
        <a:defRPr sz="2400">
          <a:solidFill>
            <a:schemeClr val="tx2"/>
          </a:solidFill>
          <a:latin typeface="Arial" charset="0"/>
        </a:defRPr>
      </a:lvl7pPr>
      <a:lvl8pPr marL="1371600" algn="ctr" rtl="0" fontAlgn="base">
        <a:spcBef>
          <a:spcPct val="0"/>
        </a:spcBef>
        <a:spcAft>
          <a:spcPct val="0"/>
        </a:spcAft>
        <a:defRPr sz="2400">
          <a:solidFill>
            <a:schemeClr val="tx2"/>
          </a:solidFill>
          <a:latin typeface="Arial" charset="0"/>
        </a:defRPr>
      </a:lvl8pPr>
      <a:lvl9pPr marL="1828800" algn="ctr" rtl="0" fontAlgn="base">
        <a:spcBef>
          <a:spcPct val="0"/>
        </a:spcBef>
        <a:spcAft>
          <a:spcPct val="0"/>
        </a:spcAft>
        <a:defRPr sz="2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rmdraco84.deviantart.com/art/Handcuff-Question-Mark-3006528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F6ABF-FB38-4421-8BC6-DBD515F51E11}"/>
              </a:ext>
            </a:extLst>
          </p:cNvPr>
          <p:cNvSpPr>
            <a:spLocks noGrp="1"/>
          </p:cNvSpPr>
          <p:nvPr>
            <p:ph type="title"/>
          </p:nvPr>
        </p:nvSpPr>
        <p:spPr/>
        <p:txBody>
          <a:bodyPr/>
          <a:lstStyle/>
          <a:p>
            <a:r>
              <a:rPr lang="en-US" b="1">
                <a:solidFill>
                  <a:srgbClr val="0070C0"/>
                </a:solidFill>
              </a:rPr>
              <a:t>Portland City Council May 26, 2021</a:t>
            </a:r>
            <a:endParaRPr lang="en-US"/>
          </a:p>
        </p:txBody>
      </p:sp>
      <p:pic>
        <p:nvPicPr>
          <p:cNvPr id="3" name="Picture 2">
            <a:extLst>
              <a:ext uri="{FF2B5EF4-FFF2-40B4-BE49-F238E27FC236}">
                <a16:creationId xmlns:a16="http://schemas.microsoft.com/office/drawing/2014/main" id="{BA7E0B18-7F50-488B-B73D-5976E044FDEF}"/>
              </a:ext>
            </a:extLst>
          </p:cNvPr>
          <p:cNvPicPr>
            <a:picLocks noChangeAspect="1"/>
          </p:cNvPicPr>
          <p:nvPr/>
        </p:nvPicPr>
        <p:blipFill>
          <a:blip r:embed="rId3"/>
          <a:stretch>
            <a:fillRect/>
          </a:stretch>
        </p:blipFill>
        <p:spPr>
          <a:xfrm>
            <a:off x="228600" y="1219201"/>
            <a:ext cx="8839200" cy="5486400"/>
          </a:xfrm>
          <a:prstGeom prst="rect">
            <a:avLst/>
          </a:prstGeom>
        </p:spPr>
      </p:pic>
    </p:spTree>
    <p:extLst>
      <p:ext uri="{BB962C8B-B14F-4D97-AF65-F5344CB8AC3E}">
        <p14:creationId xmlns:p14="http://schemas.microsoft.com/office/powerpoint/2010/main" val="379846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1" i="1">
                <a:solidFill>
                  <a:srgbClr val="0070C0"/>
                </a:solidFill>
              </a:rPr>
              <a:t>SAP Contract Amendment</a:t>
            </a:r>
          </a:p>
        </p:txBody>
      </p:sp>
      <p:sp>
        <p:nvSpPr>
          <p:cNvPr id="18435" name="Rectangle 3"/>
          <p:cNvSpPr>
            <a:spLocks noGrp="1" noChangeArrowheads="1"/>
          </p:cNvSpPr>
          <p:nvPr>
            <p:ph type="body" idx="1"/>
          </p:nvPr>
        </p:nvSpPr>
        <p:spPr/>
        <p:txBody>
          <a:bodyPr/>
          <a:lstStyle/>
          <a:p>
            <a:pPr eaLnBrk="1" hangingPunct="1">
              <a:lnSpc>
                <a:spcPct val="90000"/>
              </a:lnSpc>
              <a:buFontTx/>
              <a:buNone/>
            </a:pPr>
            <a:endParaRPr lang="en-US"/>
          </a:p>
        </p:txBody>
      </p:sp>
      <p:graphicFrame>
        <p:nvGraphicFramePr>
          <p:cNvPr id="5" name="Content Placeholder 3">
            <a:extLst>
              <a:ext uri="{FF2B5EF4-FFF2-40B4-BE49-F238E27FC236}">
                <a16:creationId xmlns:a16="http://schemas.microsoft.com/office/drawing/2014/main" id="{29A22842-EA41-4DBA-9E9D-08837A18B853}"/>
              </a:ext>
            </a:extLst>
          </p:cNvPr>
          <p:cNvGraphicFramePr>
            <a:graphicFrameLocks/>
          </p:cNvGraphicFramePr>
          <p:nvPr>
            <p:extLst>
              <p:ext uri="{D42A27DB-BD31-4B8C-83A1-F6EECF244321}">
                <p14:modId xmlns:p14="http://schemas.microsoft.com/office/powerpoint/2010/main" val="4262452135"/>
              </p:ext>
            </p:extLst>
          </p:nvPr>
        </p:nvGraphicFramePr>
        <p:xfrm>
          <a:off x="-9277" y="1384300"/>
          <a:ext cx="8848477" cy="4860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C9F61-7EAB-4863-8325-C07DD92BEC94}"/>
              </a:ext>
            </a:extLst>
          </p:cNvPr>
          <p:cNvSpPr>
            <a:spLocks noGrp="1"/>
          </p:cNvSpPr>
          <p:nvPr>
            <p:ph type="title"/>
          </p:nvPr>
        </p:nvSpPr>
        <p:spPr/>
        <p:txBody>
          <a:bodyPr/>
          <a:lstStyle/>
          <a:p>
            <a:endParaRPr lang="en-US"/>
          </a:p>
        </p:txBody>
      </p:sp>
      <p:grpSp>
        <p:nvGrpSpPr>
          <p:cNvPr id="6" name="Group 5">
            <a:extLst>
              <a:ext uri="{FF2B5EF4-FFF2-40B4-BE49-F238E27FC236}">
                <a16:creationId xmlns:a16="http://schemas.microsoft.com/office/drawing/2014/main" id="{5D5A0B88-3625-4F32-8E72-477706AD9918}"/>
              </a:ext>
            </a:extLst>
          </p:cNvPr>
          <p:cNvGrpSpPr/>
          <p:nvPr/>
        </p:nvGrpSpPr>
        <p:grpSpPr>
          <a:xfrm>
            <a:off x="-381000" y="1371600"/>
            <a:ext cx="9592066" cy="5334000"/>
            <a:chOff x="-833161" y="406291"/>
            <a:chExt cx="11348761" cy="2390909"/>
          </a:xfrm>
        </p:grpSpPr>
        <p:sp>
          <p:nvSpPr>
            <p:cNvPr id="7" name="Rectangle 6">
              <a:extLst>
                <a:ext uri="{FF2B5EF4-FFF2-40B4-BE49-F238E27FC236}">
                  <a16:creationId xmlns:a16="http://schemas.microsoft.com/office/drawing/2014/main" id="{896C9E87-8275-48B6-A86C-A35427D9A4C7}"/>
                </a:ext>
              </a:extLst>
            </p:cNvPr>
            <p:cNvSpPr/>
            <p:nvPr/>
          </p:nvSpPr>
          <p:spPr>
            <a:xfrm>
              <a:off x="0" y="538025"/>
              <a:ext cx="10515600" cy="2079000"/>
            </a:xfrm>
            <a:prstGeom prst="rect">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p:spPr>
        </p:sp>
        <p:sp>
          <p:nvSpPr>
            <p:cNvPr id="8" name="TextBox 7">
              <a:extLst>
                <a:ext uri="{FF2B5EF4-FFF2-40B4-BE49-F238E27FC236}">
                  <a16:creationId xmlns:a16="http://schemas.microsoft.com/office/drawing/2014/main" id="{856EBB31-9D2E-4189-9D89-D5E60E574F08}"/>
                </a:ext>
              </a:extLst>
            </p:cNvPr>
            <p:cNvSpPr txBox="1"/>
            <p:nvPr/>
          </p:nvSpPr>
          <p:spPr>
            <a:xfrm>
              <a:off x="-833161" y="406291"/>
              <a:ext cx="11168451" cy="2390909"/>
            </a:xfrm>
            <a:prstGeom prst="rect">
              <a:avLst/>
            </a:prstGeom>
            <a:noFill/>
            <a:ln>
              <a:noFill/>
            </a:ln>
            <a:effectLst/>
          </p:spPr>
          <p:txBody>
            <a:bodyPr spcFirstLastPara="0" vert="horz" wrap="square" lIns="816127" tIns="499872" rIns="816127" bIns="170688" numCol="1" spcCol="1270" anchor="t" anchorCtr="0">
              <a:noAutofit/>
            </a:bodyPr>
            <a:lstStyle/>
            <a:p>
              <a:pPr marL="342900" lvl="0" indent="-342900">
                <a:buFont typeface="Arial" panose="020B0604020202020204" pitchFamily="34" charset="0"/>
                <a:buChar char="•"/>
              </a:pPr>
              <a:r>
                <a:rPr lang="en-US" sz="2000">
                  <a:latin typeface="+mn-lt"/>
                  <a:cs typeface="Calibri" panose="020F0502020204030204" pitchFamily="34" charset="0"/>
                </a:rPr>
                <a:t>SAP is an enterprise-wide software platform implemented in 2009 and built around the City's business processes in finance, human resources, procurement etc. with interfaces to other systems to ensure a secure, auditable and effective platform to manage the Citywide Operations. </a:t>
              </a:r>
            </a:p>
            <a:p>
              <a:pPr marL="342900" lvl="0" indent="-342900">
                <a:buFont typeface="Arial" panose="020B0604020202020204" pitchFamily="34" charset="0"/>
                <a:buChar char="•"/>
              </a:pPr>
              <a:endParaRPr lang="en-US" sz="2000">
                <a:latin typeface="+mn-lt"/>
                <a:cs typeface="Calibri" panose="020F0502020204030204" pitchFamily="34" charset="0"/>
              </a:endParaRPr>
            </a:p>
            <a:p>
              <a:pPr marL="342900" indent="-342900" defTabSz="1066800" fontAlgn="auto">
                <a:lnSpc>
                  <a:spcPct val="90000"/>
                </a:lnSpc>
                <a:spcAft>
                  <a:spcPct val="15000"/>
                </a:spcAft>
                <a:buFont typeface="Arial" panose="020B0604020202020204" pitchFamily="34" charset="0"/>
                <a:buChar char="•"/>
              </a:pPr>
              <a:r>
                <a:rPr lang="en-US" sz="2000">
                  <a:cs typeface="Calibri" panose="020F0502020204030204" pitchFamily="34" charset="0"/>
                </a:rPr>
                <a:t>City’s SAP Roadmap approved by the Technology Executive Steering Committee and aligns with the OMF Strategic Goals:</a:t>
              </a:r>
            </a:p>
            <a:p>
              <a:pPr marL="800100" lvl="1" indent="-342900" defTabSz="1066800" fontAlgn="auto">
                <a:lnSpc>
                  <a:spcPct val="90000"/>
                </a:lnSpc>
                <a:spcAft>
                  <a:spcPct val="15000"/>
                </a:spcAft>
                <a:buFont typeface="Arial" panose="020B0604020202020204" pitchFamily="34" charset="0"/>
                <a:buChar char="•"/>
              </a:pPr>
              <a:r>
                <a:rPr lang="en-US" sz="2000">
                  <a:cs typeface="Calibri" panose="020F0502020204030204" pitchFamily="34" charset="0"/>
                </a:rPr>
                <a:t>Adopt 21</a:t>
              </a:r>
              <a:r>
                <a:rPr lang="en-US" sz="2000" baseline="30000">
                  <a:cs typeface="Calibri" panose="020F0502020204030204" pitchFamily="34" charset="0"/>
                </a:rPr>
                <a:t>st</a:t>
              </a:r>
              <a:r>
                <a:rPr lang="en-US" sz="2000">
                  <a:cs typeface="Calibri" panose="020F0502020204030204" pitchFamily="34" charset="0"/>
                </a:rPr>
                <a:t> Century Business Solutions</a:t>
              </a:r>
            </a:p>
            <a:p>
              <a:pPr marL="800100" lvl="1" indent="-342900" defTabSz="1066800" fontAlgn="auto">
                <a:lnSpc>
                  <a:spcPct val="90000"/>
                </a:lnSpc>
                <a:spcAft>
                  <a:spcPct val="15000"/>
                </a:spcAft>
                <a:buFont typeface="Arial" panose="020B0604020202020204" pitchFamily="34" charset="0"/>
                <a:buChar char="•"/>
              </a:pPr>
              <a:r>
                <a:rPr lang="en-US" sz="2000">
                  <a:cs typeface="Calibri" panose="020F0502020204030204" pitchFamily="34" charset="0"/>
                </a:rPr>
                <a:t>Develop an Inclusive Talented Workforce</a:t>
              </a:r>
              <a:endParaRPr lang="en-US" sz="2000">
                <a:latin typeface="+mn-lt"/>
                <a:cs typeface="Calibri" panose="020F0502020204030204" pitchFamily="34" charset="0"/>
              </a:endParaRPr>
            </a:p>
            <a:p>
              <a:pPr lvl="0"/>
              <a:endParaRPr lang="en-US" sz="2200">
                <a:solidFill>
                  <a:sysClr val="windowText" lastClr="000000">
                    <a:hueOff val="0"/>
                    <a:satOff val="0"/>
                    <a:lumOff val="0"/>
                    <a:alphaOff val="0"/>
                  </a:sysClr>
                </a:solidFill>
                <a:latin typeface="+mn-lt"/>
              </a:endParaRPr>
            </a:p>
            <a:p>
              <a:pPr marL="342900" lvl="0" indent="-342900">
                <a:buFont typeface="Arial" panose="020B0604020202020204" pitchFamily="34" charset="0"/>
                <a:buChar char="•"/>
              </a:pPr>
              <a:r>
                <a:rPr lang="en-US" sz="2000">
                  <a:latin typeface="+mn-lt"/>
                  <a:cs typeface="Calibri" panose="020F0502020204030204" pitchFamily="34" charset="0"/>
                </a:rPr>
                <a:t>In 2016, the City entered into Contract No. 30005306 with SAP Public Services, Inc. for Cloud Services to enhance and expand the City’s investment in our SAP platform.  </a:t>
              </a:r>
              <a:endParaRPr lang="en-US" sz="2000">
                <a:solidFill>
                  <a:sysClr val="windowText" lastClr="000000">
                    <a:hueOff val="0"/>
                    <a:satOff val="0"/>
                    <a:lumOff val="0"/>
                    <a:alphaOff val="0"/>
                  </a:sysClr>
                </a:solidFill>
                <a:latin typeface="+mn-lt"/>
                <a:cs typeface="Calibri" panose="020F0502020204030204" pitchFamily="34" charset="0"/>
              </a:endParaRPr>
            </a:p>
            <a:p>
              <a:pPr lvl="0"/>
              <a:endParaRPr lang="en-US" sz="2200">
                <a:latin typeface="+mn-lt"/>
                <a:cs typeface="Calibri" panose="020F0502020204030204" pitchFamily="34" charset="0"/>
              </a:endParaRPr>
            </a:p>
            <a:p>
              <a:pPr marL="0" marR="0" lvl="1" algn="l" defTabSz="1066800" eaLnBrk="1" fontAlgn="auto" latinLnBrk="0" hangingPunct="1">
                <a:lnSpc>
                  <a:spcPct val="90000"/>
                </a:lnSpc>
                <a:spcBef>
                  <a:spcPct val="0"/>
                </a:spcBef>
                <a:spcAft>
                  <a:spcPct val="15000"/>
                </a:spcAft>
                <a:buClrTx/>
                <a:buSzTx/>
                <a:tabLst/>
                <a:defRPr/>
              </a:pPr>
              <a:endParaRPr kumimoji="0" lang="en-US" sz="2400" b="0" i="0" u="none" strike="noStrike" kern="1200" cap="none" spc="0" normalizeH="0" baseline="0" noProof="0">
                <a:ln>
                  <a:noFill/>
                </a:ln>
                <a:solidFill>
                  <a:sysClr val="windowText" lastClr="000000">
                    <a:hueOff val="0"/>
                    <a:satOff val="0"/>
                    <a:lumOff val="0"/>
                    <a:alphaOff val="0"/>
                  </a:sysClr>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ED14CBDD-1C18-45CC-AC22-9ACB563CEF87}"/>
              </a:ext>
            </a:extLst>
          </p:cNvPr>
          <p:cNvGrpSpPr/>
          <p:nvPr/>
        </p:nvGrpSpPr>
        <p:grpSpPr>
          <a:xfrm>
            <a:off x="1447800" y="390534"/>
            <a:ext cx="7360920" cy="708480"/>
            <a:chOff x="525780" y="183784"/>
            <a:chExt cx="7360920" cy="708480"/>
          </a:xfrm>
        </p:grpSpPr>
        <p:sp>
          <p:nvSpPr>
            <p:cNvPr id="10" name="Rectangle: Rounded Corners 9">
              <a:extLst>
                <a:ext uri="{FF2B5EF4-FFF2-40B4-BE49-F238E27FC236}">
                  <a16:creationId xmlns:a16="http://schemas.microsoft.com/office/drawing/2014/main" id="{7820BDB0-0D9C-4378-990A-7E6416156F3F}"/>
                </a:ext>
              </a:extLst>
            </p:cNvPr>
            <p:cNvSpPr/>
            <p:nvPr/>
          </p:nvSpPr>
          <p:spPr>
            <a:xfrm>
              <a:off x="525780" y="183784"/>
              <a:ext cx="7360920" cy="708480"/>
            </a:xfrm>
            <a:prstGeom prst="round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11" name="Rectangle: Rounded Corners 4">
              <a:extLst>
                <a:ext uri="{FF2B5EF4-FFF2-40B4-BE49-F238E27FC236}">
                  <a16:creationId xmlns:a16="http://schemas.microsoft.com/office/drawing/2014/main" id="{F7D1C679-C32B-4674-BCF1-2E7125944E82}"/>
                </a:ext>
              </a:extLst>
            </p:cNvPr>
            <p:cNvSpPr txBox="1"/>
            <p:nvPr/>
          </p:nvSpPr>
          <p:spPr>
            <a:xfrm>
              <a:off x="560365" y="218369"/>
              <a:ext cx="7291750" cy="639310"/>
            </a:xfrm>
            <a:prstGeom prst="rect">
              <a:avLst/>
            </a:prstGeom>
            <a:noFill/>
            <a:ln>
              <a:noFill/>
            </a:ln>
            <a:effectLst/>
          </p:spPr>
          <p:txBody>
            <a:bodyPr spcFirstLastPara="0" vert="horz" wrap="square" lIns="278225" tIns="0" rIns="278225" bIns="0" numCol="1" spcCol="1270" anchor="ctr" anchorCtr="0">
              <a:noAutofit/>
            </a:bodyPr>
            <a:lstStyle/>
            <a:p>
              <a:pPr marL="0" marR="0" lvl="0" indent="0" algn="l" defTabSz="1244600" eaLnBrk="1" fontAlgn="auto" latinLnBrk="0" hangingPunct="1">
                <a:lnSpc>
                  <a:spcPct val="90000"/>
                </a:lnSpc>
                <a:spcBef>
                  <a:spcPct val="0"/>
                </a:spcBef>
                <a:spcAft>
                  <a:spcPct val="35000"/>
                </a:spcAft>
                <a:buClrTx/>
                <a:buSzTx/>
                <a:buFontTx/>
                <a:buNone/>
                <a:tabLst/>
                <a:defRPr/>
              </a:pPr>
              <a:r>
                <a:rPr kumimoji="0" lang="en-US" sz="2800" b="0" i="0" u="none" strike="noStrike" kern="1200" cap="none" spc="0" normalizeH="0" baseline="0" noProof="0">
                  <a:ln>
                    <a:noFill/>
                  </a:ln>
                  <a:solidFill>
                    <a:sysClr val="window" lastClr="FFFFFF"/>
                  </a:solidFill>
                  <a:effectLst/>
                  <a:uLnTx/>
                  <a:uFillTx/>
                  <a:latin typeface="Calibri" panose="020F0502020204030204"/>
                  <a:ea typeface="+mn-ea"/>
                  <a:cs typeface="+mn-cs"/>
                </a:rPr>
                <a:t>Background</a:t>
              </a:r>
            </a:p>
          </p:txBody>
        </p:sp>
      </p:grpSp>
    </p:spTree>
    <p:extLst>
      <p:ext uri="{BB962C8B-B14F-4D97-AF65-F5344CB8AC3E}">
        <p14:creationId xmlns:p14="http://schemas.microsoft.com/office/powerpoint/2010/main" val="2371946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C9F61-7EAB-4863-8325-C07DD92BEC94}"/>
              </a:ext>
            </a:extLst>
          </p:cNvPr>
          <p:cNvSpPr>
            <a:spLocks noGrp="1"/>
          </p:cNvSpPr>
          <p:nvPr>
            <p:ph type="title"/>
          </p:nvPr>
        </p:nvSpPr>
        <p:spPr/>
        <p:txBody>
          <a:bodyPr/>
          <a:lstStyle/>
          <a:p>
            <a:endParaRPr lang="en-US"/>
          </a:p>
        </p:txBody>
      </p:sp>
      <p:grpSp>
        <p:nvGrpSpPr>
          <p:cNvPr id="6" name="Group 5">
            <a:extLst>
              <a:ext uri="{FF2B5EF4-FFF2-40B4-BE49-F238E27FC236}">
                <a16:creationId xmlns:a16="http://schemas.microsoft.com/office/drawing/2014/main" id="{5D5A0B88-3625-4F32-8E72-477706AD9918}"/>
              </a:ext>
            </a:extLst>
          </p:cNvPr>
          <p:cNvGrpSpPr/>
          <p:nvPr/>
        </p:nvGrpSpPr>
        <p:grpSpPr>
          <a:xfrm>
            <a:off x="-76200" y="990600"/>
            <a:ext cx="9134866" cy="6096000"/>
            <a:chOff x="-202074" y="337979"/>
            <a:chExt cx="10717674" cy="2595844"/>
          </a:xfrm>
        </p:grpSpPr>
        <p:sp>
          <p:nvSpPr>
            <p:cNvPr id="7" name="Rectangle 6">
              <a:extLst>
                <a:ext uri="{FF2B5EF4-FFF2-40B4-BE49-F238E27FC236}">
                  <a16:creationId xmlns:a16="http://schemas.microsoft.com/office/drawing/2014/main" id="{896C9E87-8275-48B6-A86C-A35427D9A4C7}"/>
                </a:ext>
              </a:extLst>
            </p:cNvPr>
            <p:cNvSpPr/>
            <p:nvPr/>
          </p:nvSpPr>
          <p:spPr>
            <a:xfrm>
              <a:off x="0" y="538025"/>
              <a:ext cx="10515600" cy="2079000"/>
            </a:xfrm>
            <a:prstGeom prst="rect">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p:spPr>
        </p:sp>
        <p:sp>
          <p:nvSpPr>
            <p:cNvPr id="8" name="TextBox 7">
              <a:extLst>
                <a:ext uri="{FF2B5EF4-FFF2-40B4-BE49-F238E27FC236}">
                  <a16:creationId xmlns:a16="http://schemas.microsoft.com/office/drawing/2014/main" id="{856EBB31-9D2E-4189-9D89-D5E60E574F08}"/>
                </a:ext>
              </a:extLst>
            </p:cNvPr>
            <p:cNvSpPr txBox="1"/>
            <p:nvPr/>
          </p:nvSpPr>
          <p:spPr>
            <a:xfrm>
              <a:off x="-202074" y="337979"/>
              <a:ext cx="10616562" cy="2595844"/>
            </a:xfrm>
            <a:prstGeom prst="rect">
              <a:avLst/>
            </a:prstGeom>
            <a:noFill/>
            <a:ln>
              <a:noFill/>
            </a:ln>
            <a:effectLst/>
          </p:spPr>
          <p:txBody>
            <a:bodyPr spcFirstLastPara="0" vert="horz" wrap="square" lIns="816127" tIns="499872" rIns="816127" bIns="170688" numCol="1" spcCol="1270" anchor="t" anchorCtr="0">
              <a:noAutofit/>
            </a:bodyPr>
            <a:lstStyle/>
            <a:p>
              <a:r>
                <a:rPr lang="en-US" sz="2000" b="1"/>
                <a:t>Learning Management</a:t>
              </a:r>
            </a:p>
            <a:p>
              <a:r>
                <a:rPr lang="en-US" sz="2000"/>
                <a:t>Allows City employees to receive and track training, for both citywide and bureau specific training. It supports in person and virtual instructor led training and online training courses</a:t>
              </a:r>
              <a:endParaRPr lang="en-US" sz="2000" strike="sngStrike"/>
            </a:p>
            <a:p>
              <a:r>
                <a:rPr lang="en-US"/>
                <a:t> </a:t>
              </a:r>
              <a:endParaRPr lang="en-US" strike="sngStrike"/>
            </a:p>
            <a:p>
              <a:r>
                <a:rPr lang="en-US" sz="2000" b="1"/>
                <a:t>Onboarding</a:t>
              </a:r>
              <a:r>
                <a:rPr lang="en-US" sz="2000"/>
                <a:t> </a:t>
              </a:r>
            </a:p>
            <a:p>
              <a:r>
                <a:rPr lang="en-US" sz="2000"/>
                <a:t>Enhances and streamlines the user experience for new City employees by connecting new employees to their teams, online forms and signatures (ex. i9), task list for HR, Managers etc. all to ensure a smooth transition into employment with the City. </a:t>
              </a:r>
            </a:p>
            <a:p>
              <a:r>
                <a:rPr lang="en-US"/>
                <a:t>  </a:t>
              </a:r>
            </a:p>
            <a:p>
              <a:r>
                <a:rPr lang="en-US" sz="2000" b="1"/>
                <a:t>Performance and Goals Management </a:t>
              </a:r>
            </a:p>
            <a:p>
              <a:r>
                <a:rPr lang="en-US" sz="2000"/>
                <a:t>Hosts an on online performance review process to provide goals and objectives, a regular cadence of feedback and support as well as transparency and equity on how employees are assessed and rewarded.  This will be implemented in July 2021. </a:t>
              </a:r>
              <a:endParaRPr lang="en-US" sz="2000">
                <a:latin typeface="Calibri" panose="020F0502020204030204" pitchFamily="34" charset="0"/>
                <a:cs typeface="Calibri" panose="020F0502020204030204" pitchFamily="34" charset="0"/>
              </a:endParaRPr>
            </a:p>
            <a:p>
              <a:pPr defTabSz="1066800" fontAlgn="auto">
                <a:lnSpc>
                  <a:spcPct val="90000"/>
                </a:lnSpc>
                <a:spcAft>
                  <a:spcPct val="15000"/>
                </a:spcAft>
              </a:pPr>
              <a:endParaRPr lang="en-US" sz="2300">
                <a:latin typeface="Calibri" panose="020F0502020204030204" pitchFamily="34" charset="0"/>
                <a:cs typeface="Calibri" panose="020F0502020204030204" pitchFamily="34" charset="0"/>
              </a:endParaRPr>
            </a:p>
            <a:p>
              <a:pPr defTabSz="1066800" fontAlgn="auto">
                <a:lnSpc>
                  <a:spcPct val="90000"/>
                </a:lnSpc>
                <a:spcAft>
                  <a:spcPct val="15000"/>
                </a:spcAft>
              </a:pPr>
              <a:endParaRPr lang="en-US" sz="2300">
                <a:latin typeface="Calibri" panose="020F0502020204030204" pitchFamily="34" charset="0"/>
                <a:cs typeface="Calibri" panose="020F0502020204030204" pitchFamily="34" charset="0"/>
              </a:endParaRPr>
            </a:p>
            <a:p>
              <a:pPr marL="0" marR="0" lvl="1" algn="l" defTabSz="1066800" eaLnBrk="1" fontAlgn="auto" latinLnBrk="0" hangingPunct="1">
                <a:lnSpc>
                  <a:spcPct val="90000"/>
                </a:lnSpc>
                <a:spcBef>
                  <a:spcPct val="0"/>
                </a:spcBef>
                <a:spcAft>
                  <a:spcPct val="15000"/>
                </a:spcAft>
                <a:buClrTx/>
                <a:buSzTx/>
                <a:tabLst/>
                <a:defRPr/>
              </a:pPr>
              <a:endParaRPr kumimoji="0" lang="en-US" sz="2400" b="0" i="0" u="none" strike="noStrike" kern="1200" cap="none" spc="0" normalizeH="0" baseline="0" noProof="0">
                <a:ln>
                  <a:noFill/>
                </a:ln>
                <a:solidFill>
                  <a:sysClr val="windowText" lastClr="000000">
                    <a:hueOff val="0"/>
                    <a:satOff val="0"/>
                    <a:lumOff val="0"/>
                    <a:alphaOff val="0"/>
                  </a:sysClr>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ED14CBDD-1C18-45CC-AC22-9ACB563CEF87}"/>
              </a:ext>
            </a:extLst>
          </p:cNvPr>
          <p:cNvGrpSpPr/>
          <p:nvPr/>
        </p:nvGrpSpPr>
        <p:grpSpPr>
          <a:xfrm>
            <a:off x="1524000" y="390534"/>
            <a:ext cx="7360920" cy="708480"/>
            <a:chOff x="525780" y="183784"/>
            <a:chExt cx="7360920" cy="708480"/>
          </a:xfrm>
        </p:grpSpPr>
        <p:sp>
          <p:nvSpPr>
            <p:cNvPr id="10" name="Rectangle: Rounded Corners 9">
              <a:extLst>
                <a:ext uri="{FF2B5EF4-FFF2-40B4-BE49-F238E27FC236}">
                  <a16:creationId xmlns:a16="http://schemas.microsoft.com/office/drawing/2014/main" id="{7820BDB0-0D9C-4378-990A-7E6416156F3F}"/>
                </a:ext>
              </a:extLst>
            </p:cNvPr>
            <p:cNvSpPr/>
            <p:nvPr/>
          </p:nvSpPr>
          <p:spPr>
            <a:xfrm>
              <a:off x="525780" y="183784"/>
              <a:ext cx="7360920" cy="708480"/>
            </a:xfrm>
            <a:prstGeom prst="round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11" name="Rectangle: Rounded Corners 4">
              <a:extLst>
                <a:ext uri="{FF2B5EF4-FFF2-40B4-BE49-F238E27FC236}">
                  <a16:creationId xmlns:a16="http://schemas.microsoft.com/office/drawing/2014/main" id="{F7D1C679-C32B-4674-BCF1-2E7125944E82}"/>
                </a:ext>
              </a:extLst>
            </p:cNvPr>
            <p:cNvSpPr txBox="1"/>
            <p:nvPr/>
          </p:nvSpPr>
          <p:spPr>
            <a:xfrm>
              <a:off x="560365" y="218369"/>
              <a:ext cx="7291750" cy="639310"/>
            </a:xfrm>
            <a:prstGeom prst="rect">
              <a:avLst/>
            </a:prstGeom>
            <a:noFill/>
            <a:ln>
              <a:noFill/>
            </a:ln>
            <a:effectLst/>
          </p:spPr>
          <p:txBody>
            <a:bodyPr spcFirstLastPara="0" vert="horz" wrap="square" lIns="278225" tIns="0" rIns="278225" bIns="0" numCol="1" spcCol="1270" anchor="ctr" anchorCtr="0">
              <a:noAutofit/>
            </a:bodyPr>
            <a:lstStyle/>
            <a:p>
              <a:pPr marL="0" marR="0" lvl="0" indent="0" algn="l" defTabSz="1244600" eaLnBrk="1" fontAlgn="auto" latinLnBrk="0" hangingPunct="1">
                <a:lnSpc>
                  <a:spcPct val="90000"/>
                </a:lnSpc>
                <a:spcBef>
                  <a:spcPct val="0"/>
                </a:spcBef>
                <a:spcAft>
                  <a:spcPct val="35000"/>
                </a:spcAft>
                <a:buClrTx/>
                <a:buSzTx/>
                <a:buFontTx/>
                <a:buNone/>
                <a:tabLst/>
                <a:defRPr/>
              </a:pPr>
              <a:r>
                <a:rPr kumimoji="0" lang="en-US" sz="2800" b="0" i="0" u="none" strike="noStrike" kern="1200" cap="none" spc="0" normalizeH="0" baseline="0" noProof="0">
                  <a:ln>
                    <a:noFill/>
                  </a:ln>
                  <a:solidFill>
                    <a:sysClr val="window" lastClr="FFFFFF"/>
                  </a:solidFill>
                  <a:effectLst/>
                  <a:uLnTx/>
                  <a:uFillTx/>
                  <a:latin typeface="Calibri" panose="020F0502020204030204"/>
                  <a:ea typeface="+mn-ea"/>
                  <a:cs typeface="+mn-cs"/>
                </a:rPr>
                <a:t>SAP Cloud Solutions Implemented</a:t>
              </a:r>
            </a:p>
          </p:txBody>
        </p:sp>
      </p:grpSp>
    </p:spTree>
    <p:extLst>
      <p:ext uri="{BB962C8B-B14F-4D97-AF65-F5344CB8AC3E}">
        <p14:creationId xmlns:p14="http://schemas.microsoft.com/office/powerpoint/2010/main" val="2959420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C9F61-7EAB-4863-8325-C07DD92BEC94}"/>
              </a:ext>
            </a:extLst>
          </p:cNvPr>
          <p:cNvSpPr>
            <a:spLocks noGrp="1"/>
          </p:cNvSpPr>
          <p:nvPr>
            <p:ph type="title"/>
          </p:nvPr>
        </p:nvSpPr>
        <p:spPr/>
        <p:txBody>
          <a:bodyPr/>
          <a:lstStyle/>
          <a:p>
            <a:endParaRPr lang="en-US"/>
          </a:p>
        </p:txBody>
      </p:sp>
      <p:grpSp>
        <p:nvGrpSpPr>
          <p:cNvPr id="6" name="Group 5">
            <a:extLst>
              <a:ext uri="{FF2B5EF4-FFF2-40B4-BE49-F238E27FC236}">
                <a16:creationId xmlns:a16="http://schemas.microsoft.com/office/drawing/2014/main" id="{5D5A0B88-3625-4F32-8E72-477706AD9918}"/>
              </a:ext>
            </a:extLst>
          </p:cNvPr>
          <p:cNvGrpSpPr/>
          <p:nvPr/>
        </p:nvGrpSpPr>
        <p:grpSpPr>
          <a:xfrm>
            <a:off x="-76200" y="990600"/>
            <a:ext cx="9134866" cy="6096000"/>
            <a:chOff x="-202074" y="337979"/>
            <a:chExt cx="10717674" cy="2595844"/>
          </a:xfrm>
        </p:grpSpPr>
        <p:sp>
          <p:nvSpPr>
            <p:cNvPr id="7" name="Rectangle 6">
              <a:extLst>
                <a:ext uri="{FF2B5EF4-FFF2-40B4-BE49-F238E27FC236}">
                  <a16:creationId xmlns:a16="http://schemas.microsoft.com/office/drawing/2014/main" id="{896C9E87-8275-48B6-A86C-A35427D9A4C7}"/>
                </a:ext>
              </a:extLst>
            </p:cNvPr>
            <p:cNvSpPr/>
            <p:nvPr/>
          </p:nvSpPr>
          <p:spPr>
            <a:xfrm>
              <a:off x="0" y="538025"/>
              <a:ext cx="10515600" cy="2079000"/>
            </a:xfrm>
            <a:prstGeom prst="rect">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p:spPr>
        </p:sp>
        <p:sp>
          <p:nvSpPr>
            <p:cNvPr id="8" name="TextBox 7">
              <a:extLst>
                <a:ext uri="{FF2B5EF4-FFF2-40B4-BE49-F238E27FC236}">
                  <a16:creationId xmlns:a16="http://schemas.microsoft.com/office/drawing/2014/main" id="{856EBB31-9D2E-4189-9D89-D5E60E574F08}"/>
                </a:ext>
              </a:extLst>
            </p:cNvPr>
            <p:cNvSpPr txBox="1"/>
            <p:nvPr/>
          </p:nvSpPr>
          <p:spPr>
            <a:xfrm>
              <a:off x="-202074" y="337979"/>
              <a:ext cx="10616562" cy="2595844"/>
            </a:xfrm>
            <a:prstGeom prst="rect">
              <a:avLst/>
            </a:prstGeom>
            <a:noFill/>
            <a:ln>
              <a:noFill/>
            </a:ln>
            <a:effectLst/>
          </p:spPr>
          <p:txBody>
            <a:bodyPr spcFirstLastPara="0" vert="horz" wrap="square" lIns="816127" tIns="499872" rIns="816127" bIns="170688" numCol="1" spcCol="1270" anchor="t" anchorCtr="0">
              <a:noAutofit/>
            </a:bodyPr>
            <a:lstStyle/>
            <a:p>
              <a:pPr marL="342900" lvl="0" indent="-342900">
                <a:buFont typeface="Arial" panose="020B0604020202020204" pitchFamily="34" charset="0"/>
                <a:buChar char="•"/>
              </a:pPr>
              <a:r>
                <a:rPr lang="en-US" sz="2000"/>
                <a:t>Approval of this ordinance will fund SAP Public Services, Inc Cloud Contract 30005306 for one year to coincide with the same renewal date of June 30, 2022 for our on premise contract.  </a:t>
              </a:r>
            </a:p>
            <a:p>
              <a:pPr lvl="0"/>
              <a:endParaRPr lang="en-US" sz="2000">
                <a:solidFill>
                  <a:sysClr val="windowText" lastClr="000000">
                    <a:hueOff val="0"/>
                    <a:satOff val="0"/>
                    <a:lumOff val="0"/>
                    <a:alphaOff val="0"/>
                  </a:sysClr>
                </a:solidFill>
              </a:endParaRPr>
            </a:p>
            <a:p>
              <a:pPr marL="342900" lvl="0" indent="-342900">
                <a:buFont typeface="Arial" panose="020B0604020202020204" pitchFamily="34" charset="0"/>
                <a:buChar char="•"/>
              </a:pPr>
              <a:r>
                <a:rPr lang="en-US" sz="2000"/>
                <a:t>Allows continued support of critical Citywide HR systems and further positions us to renegotiate both our SAP contracts by the end of 6-30-2022. Goal - obtain the most advantageous pricing for the City</a:t>
              </a:r>
            </a:p>
            <a:p>
              <a:pPr lvl="0"/>
              <a:endParaRPr lang="en-US" sz="2000"/>
            </a:p>
            <a:p>
              <a:pPr marL="342900" indent="-342900">
                <a:buFont typeface="Arial" panose="020B0604020202020204" pitchFamily="34" charset="0"/>
                <a:buChar char="•"/>
              </a:pPr>
              <a:r>
                <a:rPr lang="en-US" sz="2000"/>
                <a:t>Further funding for the contract extensions for both SAP contracts will be included in the base budgets in future years and presented to council at the time of extension. </a:t>
              </a:r>
            </a:p>
            <a:p>
              <a:pPr lvl="0"/>
              <a:endParaRPr lang="en-US" sz="2000"/>
            </a:p>
            <a:p>
              <a:pPr defTabSz="1066800" fontAlgn="auto">
                <a:lnSpc>
                  <a:spcPct val="90000"/>
                </a:lnSpc>
                <a:spcAft>
                  <a:spcPct val="15000"/>
                </a:spcAft>
              </a:pPr>
              <a:endParaRPr lang="en-US" sz="2300">
                <a:latin typeface="Calibri" panose="020F0502020204030204" pitchFamily="34" charset="0"/>
                <a:cs typeface="Calibri" panose="020F0502020204030204" pitchFamily="34" charset="0"/>
              </a:endParaRPr>
            </a:p>
            <a:p>
              <a:pPr defTabSz="1066800" fontAlgn="auto">
                <a:lnSpc>
                  <a:spcPct val="90000"/>
                </a:lnSpc>
                <a:spcAft>
                  <a:spcPct val="15000"/>
                </a:spcAft>
              </a:pPr>
              <a:endParaRPr lang="en-US" sz="2300">
                <a:latin typeface="Calibri" panose="020F0502020204030204" pitchFamily="34" charset="0"/>
                <a:cs typeface="Calibri" panose="020F0502020204030204" pitchFamily="34" charset="0"/>
              </a:endParaRPr>
            </a:p>
            <a:p>
              <a:pPr marL="0" marR="0" lvl="1" algn="l" defTabSz="1066800" eaLnBrk="1" fontAlgn="auto" latinLnBrk="0" hangingPunct="1">
                <a:lnSpc>
                  <a:spcPct val="90000"/>
                </a:lnSpc>
                <a:spcBef>
                  <a:spcPct val="0"/>
                </a:spcBef>
                <a:spcAft>
                  <a:spcPct val="15000"/>
                </a:spcAft>
                <a:buClrTx/>
                <a:buSzTx/>
                <a:tabLst/>
                <a:defRPr/>
              </a:pPr>
              <a:endParaRPr kumimoji="0" lang="en-US" sz="2400" b="0" i="0" u="none" strike="noStrike" kern="1200" cap="none" spc="0" normalizeH="0" baseline="0" noProof="0">
                <a:ln>
                  <a:noFill/>
                </a:ln>
                <a:solidFill>
                  <a:sysClr val="windowText" lastClr="000000">
                    <a:hueOff val="0"/>
                    <a:satOff val="0"/>
                    <a:lumOff val="0"/>
                    <a:alphaOff val="0"/>
                  </a:sysClr>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ED14CBDD-1C18-45CC-AC22-9ACB563CEF87}"/>
              </a:ext>
            </a:extLst>
          </p:cNvPr>
          <p:cNvGrpSpPr/>
          <p:nvPr/>
        </p:nvGrpSpPr>
        <p:grpSpPr>
          <a:xfrm>
            <a:off x="1524000" y="390534"/>
            <a:ext cx="7360920" cy="708480"/>
            <a:chOff x="525780" y="183784"/>
            <a:chExt cx="7360920" cy="708480"/>
          </a:xfrm>
        </p:grpSpPr>
        <p:sp>
          <p:nvSpPr>
            <p:cNvPr id="10" name="Rectangle: Rounded Corners 9">
              <a:extLst>
                <a:ext uri="{FF2B5EF4-FFF2-40B4-BE49-F238E27FC236}">
                  <a16:creationId xmlns:a16="http://schemas.microsoft.com/office/drawing/2014/main" id="{7820BDB0-0D9C-4378-990A-7E6416156F3F}"/>
                </a:ext>
              </a:extLst>
            </p:cNvPr>
            <p:cNvSpPr/>
            <p:nvPr/>
          </p:nvSpPr>
          <p:spPr>
            <a:xfrm>
              <a:off x="525780" y="183784"/>
              <a:ext cx="7360920" cy="708480"/>
            </a:xfrm>
            <a:prstGeom prst="round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11" name="Rectangle: Rounded Corners 4">
              <a:extLst>
                <a:ext uri="{FF2B5EF4-FFF2-40B4-BE49-F238E27FC236}">
                  <a16:creationId xmlns:a16="http://schemas.microsoft.com/office/drawing/2014/main" id="{F7D1C679-C32B-4674-BCF1-2E7125944E82}"/>
                </a:ext>
              </a:extLst>
            </p:cNvPr>
            <p:cNvSpPr txBox="1"/>
            <p:nvPr/>
          </p:nvSpPr>
          <p:spPr>
            <a:xfrm>
              <a:off x="560365" y="218369"/>
              <a:ext cx="7291750" cy="639310"/>
            </a:xfrm>
            <a:prstGeom prst="rect">
              <a:avLst/>
            </a:prstGeom>
            <a:noFill/>
            <a:ln>
              <a:noFill/>
            </a:ln>
            <a:effectLst/>
          </p:spPr>
          <p:txBody>
            <a:bodyPr spcFirstLastPara="0" vert="horz" wrap="square" lIns="278225" tIns="0" rIns="278225" bIns="0" numCol="1" spcCol="1270" anchor="ctr" anchorCtr="0">
              <a:noAutofit/>
            </a:bodyPr>
            <a:lstStyle/>
            <a:p>
              <a:pPr marL="0" marR="0" lvl="0" indent="0" algn="l" defTabSz="1244600" eaLnBrk="1" fontAlgn="auto" latinLnBrk="0" hangingPunct="1">
                <a:lnSpc>
                  <a:spcPct val="90000"/>
                </a:lnSpc>
                <a:spcBef>
                  <a:spcPct val="0"/>
                </a:spcBef>
                <a:spcAft>
                  <a:spcPct val="35000"/>
                </a:spcAft>
                <a:buClrTx/>
                <a:buSzTx/>
                <a:buFontTx/>
                <a:buNone/>
                <a:tabLst/>
                <a:defRPr/>
              </a:pPr>
              <a:r>
                <a:rPr kumimoji="0" lang="en-US" sz="2800" b="0" i="0" u="none" strike="noStrike" kern="1200" cap="none" spc="0" normalizeH="0" baseline="0" noProof="0">
                  <a:ln>
                    <a:noFill/>
                  </a:ln>
                  <a:solidFill>
                    <a:sysClr val="window" lastClr="FFFFFF"/>
                  </a:solidFill>
                  <a:effectLst/>
                  <a:uLnTx/>
                  <a:uFillTx/>
                  <a:latin typeface="Calibri" panose="020F0502020204030204"/>
                  <a:ea typeface="+mn-ea"/>
                  <a:cs typeface="+mn-cs"/>
                </a:rPr>
                <a:t>One Year Funding Objective</a:t>
              </a:r>
            </a:p>
          </p:txBody>
        </p:sp>
      </p:grpSp>
    </p:spTree>
    <p:extLst>
      <p:ext uri="{BB962C8B-B14F-4D97-AF65-F5344CB8AC3E}">
        <p14:creationId xmlns:p14="http://schemas.microsoft.com/office/powerpoint/2010/main" val="67448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C9F61-7EAB-4863-8325-C07DD92BEC94}"/>
              </a:ext>
            </a:extLst>
          </p:cNvPr>
          <p:cNvSpPr>
            <a:spLocks noGrp="1"/>
          </p:cNvSpPr>
          <p:nvPr>
            <p:ph type="title"/>
          </p:nvPr>
        </p:nvSpPr>
        <p:spPr/>
        <p:txBody>
          <a:bodyPr/>
          <a:lstStyle/>
          <a:p>
            <a:endParaRPr lang="en-US"/>
          </a:p>
        </p:txBody>
      </p:sp>
      <p:grpSp>
        <p:nvGrpSpPr>
          <p:cNvPr id="6" name="Group 5">
            <a:extLst>
              <a:ext uri="{FF2B5EF4-FFF2-40B4-BE49-F238E27FC236}">
                <a16:creationId xmlns:a16="http://schemas.microsoft.com/office/drawing/2014/main" id="{5D5A0B88-3625-4F32-8E72-477706AD9918}"/>
              </a:ext>
            </a:extLst>
          </p:cNvPr>
          <p:cNvGrpSpPr/>
          <p:nvPr/>
        </p:nvGrpSpPr>
        <p:grpSpPr>
          <a:xfrm>
            <a:off x="-76200" y="990600"/>
            <a:ext cx="9134866" cy="6095999"/>
            <a:chOff x="-202074" y="337979"/>
            <a:chExt cx="10717674" cy="2595844"/>
          </a:xfrm>
        </p:grpSpPr>
        <p:sp>
          <p:nvSpPr>
            <p:cNvPr id="7" name="Rectangle 6">
              <a:extLst>
                <a:ext uri="{FF2B5EF4-FFF2-40B4-BE49-F238E27FC236}">
                  <a16:creationId xmlns:a16="http://schemas.microsoft.com/office/drawing/2014/main" id="{896C9E87-8275-48B6-A86C-A35427D9A4C7}"/>
                </a:ext>
              </a:extLst>
            </p:cNvPr>
            <p:cNvSpPr/>
            <p:nvPr/>
          </p:nvSpPr>
          <p:spPr>
            <a:xfrm>
              <a:off x="0" y="538025"/>
              <a:ext cx="10515600" cy="2079000"/>
            </a:xfrm>
            <a:prstGeom prst="rect">
              <a:avLst/>
            </a:prstGeom>
            <a:solidFill>
              <a:sysClr val="window" lastClr="FFFFFF">
                <a:alpha val="90000"/>
                <a:hueOff val="0"/>
                <a:satOff val="0"/>
                <a:lumOff val="0"/>
                <a:alphaOff val="0"/>
              </a:sysClr>
            </a:solidFill>
            <a:ln w="12700" cap="flat" cmpd="sng" algn="ctr">
              <a:solidFill>
                <a:srgbClr val="4472C4">
                  <a:hueOff val="0"/>
                  <a:satOff val="0"/>
                  <a:lumOff val="0"/>
                  <a:alphaOff val="0"/>
                </a:srgbClr>
              </a:solidFill>
              <a:prstDash val="solid"/>
              <a:miter lim="800000"/>
            </a:ln>
            <a:effectLst/>
          </p:spPr>
        </p:sp>
        <p:sp>
          <p:nvSpPr>
            <p:cNvPr id="8" name="TextBox 7">
              <a:extLst>
                <a:ext uri="{FF2B5EF4-FFF2-40B4-BE49-F238E27FC236}">
                  <a16:creationId xmlns:a16="http://schemas.microsoft.com/office/drawing/2014/main" id="{856EBB31-9D2E-4189-9D89-D5E60E574F08}"/>
                </a:ext>
              </a:extLst>
            </p:cNvPr>
            <p:cNvSpPr txBox="1"/>
            <p:nvPr/>
          </p:nvSpPr>
          <p:spPr>
            <a:xfrm>
              <a:off x="-202074" y="337979"/>
              <a:ext cx="10616562" cy="2595844"/>
            </a:xfrm>
            <a:prstGeom prst="rect">
              <a:avLst/>
            </a:prstGeom>
            <a:noFill/>
            <a:ln>
              <a:noFill/>
            </a:ln>
            <a:effectLst/>
          </p:spPr>
          <p:txBody>
            <a:bodyPr spcFirstLastPara="0" vert="horz" wrap="square" lIns="816127" tIns="499872" rIns="816127" bIns="170688" numCol="1" spcCol="1270" anchor="t" anchorCtr="0">
              <a:noAutofit/>
            </a:bodyPr>
            <a:lstStyle/>
            <a:p>
              <a:pPr marL="342900" indent="-342900">
                <a:buFont typeface="Arial" panose="020B0604020202020204" pitchFamily="34" charset="0"/>
                <a:buChar char="•"/>
              </a:pPr>
              <a:r>
                <a:rPr lang="en-US" sz="2000" dirty="0">
                  <a:latin typeface="Arial"/>
                  <a:cs typeface="Arial"/>
                </a:rPr>
                <a:t>Authorization to amend Contract No. 30005306 with SAP Public Services, Inc. to increase the value by $293,000 for a not-to-exceed amount of $1,444,811. for software cloud services through June 2022. </a:t>
              </a:r>
              <a:endParaRPr lang="en-US" sz="2000" dirty="0"/>
            </a:p>
            <a:p>
              <a:pPr marL="342900" indent="-342900">
                <a:buFont typeface="Arial" panose="020B0604020202020204" pitchFamily="34" charset="0"/>
                <a:buChar char="•"/>
              </a:pPr>
              <a:endParaRPr lang="en-US" sz="2000" dirty="0">
                <a:solidFill>
                  <a:sysClr val="windowText" lastClr="000000">
                    <a:hueOff val="0"/>
                    <a:satOff val="0"/>
                    <a:lumOff val="0"/>
                    <a:alphaOff val="0"/>
                  </a:sysClr>
                </a:solidFill>
                <a:latin typeface="Calibri" panose="020F0502020204030204"/>
              </a:endParaRPr>
            </a:p>
            <a:p>
              <a:pPr marL="342900" indent="-342900">
                <a:buFont typeface="Arial" panose="020B0604020202020204" pitchFamily="34" charset="0"/>
                <a:buChar char="•"/>
              </a:pPr>
              <a:endParaRPr lang="en-US" sz="2000" dirty="0">
                <a:solidFill>
                  <a:sysClr val="windowText" lastClr="000000">
                    <a:hueOff val="0"/>
                    <a:satOff val="0"/>
                    <a:lumOff val="0"/>
                    <a:alphaOff val="0"/>
                  </a:sysClr>
                </a:solidFill>
                <a:latin typeface="Calibri" panose="020F0502020204030204"/>
              </a:endParaRPr>
            </a:p>
            <a:p>
              <a:pPr lvl="0"/>
              <a:r>
                <a:rPr lang="en-US" sz="2000" dirty="0"/>
                <a:t>Happy to answer any questions you have</a:t>
              </a:r>
            </a:p>
            <a:p>
              <a:pPr lvl="0"/>
              <a:endParaRPr lang="en-US" sz="2000" dirty="0"/>
            </a:p>
            <a:p>
              <a:pPr defTabSz="1066800" fontAlgn="auto">
                <a:lnSpc>
                  <a:spcPct val="90000"/>
                </a:lnSpc>
                <a:spcAft>
                  <a:spcPct val="15000"/>
                </a:spcAft>
              </a:pPr>
              <a:endParaRPr lang="en-US" sz="2300" dirty="0">
                <a:latin typeface="Calibri" panose="020F0502020204030204" pitchFamily="34" charset="0"/>
                <a:cs typeface="Calibri" panose="020F0502020204030204" pitchFamily="34" charset="0"/>
              </a:endParaRPr>
            </a:p>
            <a:p>
              <a:pPr defTabSz="1066800" fontAlgn="auto">
                <a:lnSpc>
                  <a:spcPct val="90000"/>
                </a:lnSpc>
                <a:spcAft>
                  <a:spcPct val="15000"/>
                </a:spcAft>
              </a:pPr>
              <a:endParaRPr lang="en-US" sz="2300" dirty="0">
                <a:latin typeface="Calibri" panose="020F0502020204030204" pitchFamily="34" charset="0"/>
                <a:cs typeface="Calibri" panose="020F0502020204030204" pitchFamily="34" charset="0"/>
              </a:endParaRPr>
            </a:p>
            <a:p>
              <a:pPr marL="0" marR="0" lvl="1" algn="l" defTabSz="1066800" eaLnBrk="1" fontAlgn="auto" latinLnBrk="0" hangingPunct="1">
                <a:lnSpc>
                  <a:spcPct val="90000"/>
                </a:lnSpc>
                <a:spcBef>
                  <a:spcPct val="0"/>
                </a:spcBef>
                <a:spcAft>
                  <a:spcPct val="15000"/>
                </a:spcAft>
                <a:buClrTx/>
                <a:buSzTx/>
                <a:tabLst/>
                <a:defRPr/>
              </a:pPr>
              <a:endParaRPr kumimoji="0" lang="en-US" sz="24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ED14CBDD-1C18-45CC-AC22-9ACB563CEF87}"/>
              </a:ext>
            </a:extLst>
          </p:cNvPr>
          <p:cNvGrpSpPr/>
          <p:nvPr/>
        </p:nvGrpSpPr>
        <p:grpSpPr>
          <a:xfrm>
            <a:off x="1524000" y="390534"/>
            <a:ext cx="7360920" cy="708480"/>
            <a:chOff x="525780" y="183784"/>
            <a:chExt cx="7360920" cy="708480"/>
          </a:xfrm>
        </p:grpSpPr>
        <p:sp>
          <p:nvSpPr>
            <p:cNvPr id="10" name="Rectangle: Rounded Corners 9">
              <a:extLst>
                <a:ext uri="{FF2B5EF4-FFF2-40B4-BE49-F238E27FC236}">
                  <a16:creationId xmlns:a16="http://schemas.microsoft.com/office/drawing/2014/main" id="{7820BDB0-0D9C-4378-990A-7E6416156F3F}"/>
                </a:ext>
              </a:extLst>
            </p:cNvPr>
            <p:cNvSpPr/>
            <p:nvPr/>
          </p:nvSpPr>
          <p:spPr>
            <a:xfrm>
              <a:off x="525780" y="183784"/>
              <a:ext cx="7360920" cy="708480"/>
            </a:xfrm>
            <a:prstGeom prst="roundRect">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sp>
        <p:sp>
          <p:nvSpPr>
            <p:cNvPr id="11" name="Rectangle: Rounded Corners 4">
              <a:extLst>
                <a:ext uri="{FF2B5EF4-FFF2-40B4-BE49-F238E27FC236}">
                  <a16:creationId xmlns:a16="http://schemas.microsoft.com/office/drawing/2014/main" id="{F7D1C679-C32B-4674-BCF1-2E7125944E82}"/>
                </a:ext>
              </a:extLst>
            </p:cNvPr>
            <p:cNvSpPr txBox="1"/>
            <p:nvPr/>
          </p:nvSpPr>
          <p:spPr>
            <a:xfrm>
              <a:off x="560365" y="218369"/>
              <a:ext cx="7291750" cy="639310"/>
            </a:xfrm>
            <a:prstGeom prst="rect">
              <a:avLst/>
            </a:prstGeom>
            <a:noFill/>
            <a:ln>
              <a:noFill/>
            </a:ln>
            <a:effectLst/>
          </p:spPr>
          <p:txBody>
            <a:bodyPr spcFirstLastPara="0" vert="horz" wrap="square" lIns="278225" tIns="0" rIns="278225" bIns="0" numCol="1" spcCol="1270" anchor="ctr" anchorCtr="0">
              <a:noAutofit/>
            </a:bodyPr>
            <a:lstStyle/>
            <a:p>
              <a:pPr marL="0" marR="0" lvl="0" indent="0" algn="l" defTabSz="1244600" eaLnBrk="1" fontAlgn="auto" latinLnBrk="0" hangingPunct="1">
                <a:lnSpc>
                  <a:spcPct val="90000"/>
                </a:lnSpc>
                <a:spcBef>
                  <a:spcPct val="0"/>
                </a:spcBef>
                <a:spcAft>
                  <a:spcPct val="35000"/>
                </a:spcAft>
                <a:buClrTx/>
                <a:buSzTx/>
                <a:buFontTx/>
                <a:buNone/>
                <a:tabLst/>
                <a:defRPr/>
              </a:pPr>
              <a:r>
                <a:rPr kumimoji="0" lang="en-US" sz="2800" b="0" i="0" u="none" strike="noStrike" kern="1200" cap="none" spc="0" normalizeH="0" baseline="0" noProof="0">
                  <a:ln>
                    <a:noFill/>
                  </a:ln>
                  <a:solidFill>
                    <a:sysClr val="window" lastClr="FFFFFF"/>
                  </a:solidFill>
                  <a:effectLst/>
                  <a:uLnTx/>
                  <a:uFillTx/>
                  <a:latin typeface="Calibri" panose="020F0502020204030204"/>
                  <a:ea typeface="+mn-ea"/>
                  <a:cs typeface="+mn-cs"/>
                </a:rPr>
                <a:t>Summary of Action Requested</a:t>
              </a:r>
            </a:p>
          </p:txBody>
        </p:sp>
      </p:grpSp>
      <p:pic>
        <p:nvPicPr>
          <p:cNvPr id="13" name="Picture 12" descr="A picture containing colorful&#10;&#10;Description automatically generated">
            <a:extLst>
              <a:ext uri="{FF2B5EF4-FFF2-40B4-BE49-F238E27FC236}">
                <a16:creationId xmlns:a16="http://schemas.microsoft.com/office/drawing/2014/main" id="{1C2ACF35-0715-4DB5-A911-08B0D8BA5750}"/>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486400" y="3899523"/>
            <a:ext cx="2057401" cy="2491355"/>
          </a:xfrm>
          <a:prstGeom prst="rect">
            <a:avLst/>
          </a:prstGeom>
        </p:spPr>
      </p:pic>
    </p:spTree>
    <p:extLst>
      <p:ext uri="{BB962C8B-B14F-4D97-AF65-F5344CB8AC3E}">
        <p14:creationId xmlns:p14="http://schemas.microsoft.com/office/powerpoint/2010/main" val="98109906"/>
      </p:ext>
    </p:extLst>
  </p:cSld>
  <p:clrMapOvr>
    <a:masterClrMapping/>
  </p:clrMapOvr>
</p:sld>
</file>

<file path=ppt/theme/theme1.xml><?xml version="1.0" encoding="utf-8"?>
<a:theme xmlns:a="http://schemas.openxmlformats.org/drawingml/2006/main" name="POC_Update">
  <a:themeElements>
    <a:clrScheme name="POC_Upd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OC_Upd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OC_Upd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C_Upd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C_Upd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C_Upd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C_Upd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C_Upd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C_Upd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C_Upd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C_Upd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C_Upd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C_Upd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C_Upd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358866D70F2D9419A305578631B6A9E" ma:contentTypeVersion="4" ma:contentTypeDescription="Create a new document." ma:contentTypeScope="" ma:versionID="5da1fdbc568e31798000444191191809">
  <xsd:schema xmlns:xsd="http://www.w3.org/2001/XMLSchema" xmlns:xs="http://www.w3.org/2001/XMLSchema" xmlns:p="http://schemas.microsoft.com/office/2006/metadata/properties" xmlns:ns2="24551d3e-166a-4c30-9f80-c8cc7629454a" xmlns:ns3="f0ebd3e9-38af-4468-a133-166fde7fc120" targetNamespace="http://schemas.microsoft.com/office/2006/metadata/properties" ma:root="true" ma:fieldsID="48cdbda6239fce5c8a3f252f7b5b0bdb" ns2:_="" ns3:_="">
    <xsd:import namespace="24551d3e-166a-4c30-9f80-c8cc7629454a"/>
    <xsd:import namespace="f0ebd3e9-38af-4468-a133-166fde7fc12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551d3e-166a-4c30-9f80-c8cc762945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0ebd3e9-38af-4468-a133-166fde7fc12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C6CE85-76B2-47BC-8BE2-3E84644B571D}">
  <ds:schemaRefs>
    <ds:schemaRef ds:uri="http://schemas.microsoft.com/sharepoint/v3/contenttype/forms"/>
  </ds:schemaRefs>
</ds:datastoreItem>
</file>

<file path=customXml/itemProps2.xml><?xml version="1.0" encoding="utf-8"?>
<ds:datastoreItem xmlns:ds="http://schemas.openxmlformats.org/officeDocument/2006/customXml" ds:itemID="{DB7B615A-3C25-4231-A65B-3691DE1B39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551d3e-166a-4c30-9f80-c8cc7629454a"/>
    <ds:schemaRef ds:uri="f0ebd3e9-38af-4468-a133-166fde7fc1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773547-4FEC-4466-9646-8E19BAD1554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f0ebd3e9-38af-4468-a133-166fde7fc120"/>
    <ds:schemaRef ds:uri="http://purl.org/dc/terms/"/>
    <ds:schemaRef ds:uri="http://schemas.openxmlformats.org/package/2006/metadata/core-properties"/>
    <ds:schemaRef ds:uri="24551d3e-166a-4c30-9f80-c8cc7629454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POC_Update</Template>
  <TotalTime>0</TotalTime>
  <Words>464</Words>
  <Application>Microsoft Office PowerPoint</Application>
  <PresentationFormat>On-screen Show (4:3)</PresentationFormat>
  <Paragraphs>47</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POC_Update</vt:lpstr>
      <vt:lpstr>Portland City Council May 26, 2021</vt:lpstr>
      <vt:lpstr>SAP Contract Amendment</vt:lpstr>
      <vt:lpstr>PowerPoint Presentation</vt:lpstr>
      <vt:lpstr>PowerPoint Presentation</vt:lpstr>
      <vt:lpstr>PowerPoint Presentation</vt:lpstr>
      <vt:lpstr>PowerPoint Presentation</vt:lpstr>
    </vt:vector>
  </TitlesOfParts>
  <Company>City of Portland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BTS Project Oversight Committee</dc:title>
  <dc:creator>Dan Bauer</dc:creator>
  <cp:lastModifiedBy>Bristol, Elonda</cp:lastModifiedBy>
  <cp:revision>1</cp:revision>
  <cp:lastPrinted>2021-05-24T19:51:25Z</cp:lastPrinted>
  <dcterms:created xsi:type="dcterms:W3CDTF">2008-11-26T22:57:49Z</dcterms:created>
  <dcterms:modified xsi:type="dcterms:W3CDTF">2021-05-25T23:39:00Z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0x0101006358866D70F2D9419A305578631B6A9E</vt:lpwstr>
  </property>
</Properties>
</file>