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8" r:id="rId2"/>
  </p:sldMasterIdLst>
  <p:notesMasterIdLst>
    <p:notesMasterId r:id="rId8"/>
  </p:notesMasterIdLst>
  <p:handoutMasterIdLst>
    <p:handoutMasterId r:id="rId9"/>
  </p:handoutMasterIdLst>
  <p:sldIdLst>
    <p:sldId id="273" r:id="rId3"/>
    <p:sldId id="269" r:id="rId4"/>
    <p:sldId id="275" r:id="rId5"/>
    <p:sldId id="283" r:id="rId6"/>
    <p:sldId id="335" r:id="rId7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B45B6D8-62DF-6549-8FC7-D033C3B5C85B}">
          <p14:sldIdLst>
            <p14:sldId id="273"/>
            <p14:sldId id="269"/>
            <p14:sldId id="275"/>
            <p14:sldId id="283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sen, Sarah" initials="P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9"/>
    <a:srgbClr val="00A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4" autoAdjust="0"/>
    <p:restoredTop sz="86384"/>
  </p:normalViewPr>
  <p:slideViewPr>
    <p:cSldViewPr snapToGrid="0" snapToObjects="1">
      <p:cViewPr>
        <p:scale>
          <a:sx n="100" d="100"/>
          <a:sy n="100" d="100"/>
        </p:scale>
        <p:origin x="-48" y="-9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7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5E27-A296-F44B-84B0-AC952D0BE94C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E4944-764F-5B40-8338-5CA4132B5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58D72-C327-EF43-A0EF-8BF1F3816E5F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2A989-EC45-0845-9225-6BBE81AD3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9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F06A5-8944-4431-918C-62EB302377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56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8D894E2-C0BD-4E5F-8DEA-1EA0A6FD2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9143999" cy="2434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05906"/>
            <a:ext cx="9144000" cy="749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83497" cy="585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B5F0-8B1D-4C04-A5C7-EA7AE828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52E4009B-3200-47C1-9FE6-43CAE6D70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326" y="-13555"/>
            <a:ext cx="9250326" cy="6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46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6BE0EA-CC6A-433E-808B-DD54EB804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B406564-1E3A-48FF-AB15-072FB9BD4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2169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05906"/>
            <a:ext cx="9144000" cy="749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234440"/>
            <a:ext cx="3638405" cy="4942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B40E-50B7-42F1-B63D-D75E7AB3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73285DCB-5DC3-4C6F-B045-4DDBFD12A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08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987E-C7EC-4271-A8FC-488B76FF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B3B115D-133E-444D-952F-0173D3BBB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07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F704-2909-4D0E-99B2-93A79604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F55285C-C3E0-4E19-98D7-B5C68C6E1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F2095DA4-BC44-4021-9E7D-2E5F96153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326" y="-13555"/>
            <a:ext cx="9250326" cy="6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21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759F-B2FC-4CAD-AF0D-925E7C99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03403DD0-6AAA-4DDE-AB9E-32A51C2AB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56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1"/>
            <a:ext cx="1729314" cy="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71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1"/>
            <a:ext cx="1729314" cy="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4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85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83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285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48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7"/>
            <a:ext cx="8623296" cy="585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46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40" y="1234441"/>
            <a:ext cx="3638405" cy="4942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22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931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50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F50E961-F96E-4581-97E5-A59DDBFAC2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2062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A0636D-21CC-4ECE-84C0-5E8AF7B0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01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31014F-8C75-4136-89B8-25E05F035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E8B30-CDB3-454A-A880-073BAAE5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FA39549-0CAE-4E60-ADB0-C7E6B89BC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5"/>
            <a:ext cx="9163972" cy="68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0" y="6105906"/>
            <a:ext cx="9125490" cy="749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05906"/>
            <a:ext cx="9144000" cy="749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4073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9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220956-FB57-4539-81A4-FA257B611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105906"/>
            <a:ext cx="9144000" cy="7498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0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74" r:id="rId3"/>
    <p:sldLayoutId id="2147483697" r:id="rId4"/>
    <p:sldLayoutId id="2147483680" r:id="rId5"/>
    <p:sldLayoutId id="2147483693" r:id="rId6"/>
    <p:sldLayoutId id="2147483681" r:id="rId7"/>
    <p:sldLayoutId id="2147483689" r:id="rId8"/>
    <p:sldLayoutId id="2147483682" r:id="rId9"/>
    <p:sldLayoutId id="2147483683" r:id="rId10"/>
    <p:sldLayoutId id="2147483691" r:id="rId11"/>
    <p:sldLayoutId id="2147483684" r:id="rId12"/>
    <p:sldLayoutId id="2147483685" r:id="rId13"/>
    <p:sldLayoutId id="2147483692" r:id="rId14"/>
    <p:sldLayoutId id="2147483686" r:id="rId15"/>
    <p:sldLayoutId id="2147483687" r:id="rId16"/>
    <p:sldLayoutId id="2147483679" r:id="rId17"/>
    <p:sldLayoutId id="2147483690" r:id="rId18"/>
    <p:sldLayoutId id="2147483694" r:id="rId19"/>
    <p:sldLayoutId id="2147483695" r:id="rId20"/>
    <p:sldLayoutId id="214748369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940" y="1426465"/>
            <a:ext cx="3638405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6939" y="6447516"/>
            <a:ext cx="3241963" cy="36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555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1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891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891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22149" y="6447516"/>
            <a:ext cx="476093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971" smtClean="0">
                <a:solidFill>
                  <a:schemeClr val="bg1"/>
                </a:solidFill>
              </a:rPr>
              <a:pPr algn="ctr"/>
              <a:t>‹#›</a:t>
            </a:fld>
            <a:endParaRPr lang="en-US" sz="97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60713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19176" y="751742"/>
            <a:ext cx="8494776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8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defTabSz="740222" rtl="0" eaLnBrk="1" latinLnBrk="0" hangingPunct="1">
        <a:lnSpc>
          <a:spcPct val="90000"/>
        </a:lnSpc>
        <a:spcBef>
          <a:spcPct val="0"/>
        </a:spcBef>
        <a:buNone/>
        <a:defRPr sz="1943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185055" indent="-185055" algn="l" defTabSz="740222" rtl="0" eaLnBrk="1" latinLnBrk="0" hangingPunct="1">
        <a:lnSpc>
          <a:spcPct val="90000"/>
        </a:lnSpc>
        <a:spcBef>
          <a:spcPts val="809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295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555166" indent="-185055" algn="l" defTabSz="740222" rtl="0" eaLnBrk="1" latinLnBrk="0" hangingPunct="1">
        <a:lnSpc>
          <a:spcPct val="90000"/>
        </a:lnSpc>
        <a:spcBef>
          <a:spcPts val="40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295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925277" indent="-185055" algn="l" defTabSz="740222" rtl="0" eaLnBrk="1" latinLnBrk="0" hangingPunct="1">
        <a:lnSpc>
          <a:spcPct val="90000"/>
        </a:lnSpc>
        <a:spcBef>
          <a:spcPts val="40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295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295388" indent="-185055" algn="l" defTabSz="740222" rtl="0" eaLnBrk="1" latinLnBrk="0" hangingPunct="1">
        <a:lnSpc>
          <a:spcPct val="90000"/>
        </a:lnSpc>
        <a:spcBef>
          <a:spcPts val="40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295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1665498" indent="-185055" algn="l" defTabSz="740222" rtl="0" eaLnBrk="1" latinLnBrk="0" hangingPunct="1">
        <a:lnSpc>
          <a:spcPct val="90000"/>
        </a:lnSpc>
        <a:spcBef>
          <a:spcPts val="40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295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035609" indent="-185055" algn="l" defTabSz="740222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6pPr>
      <a:lvl7pPr marL="2405720" indent="-185055" algn="l" defTabSz="740222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7pPr>
      <a:lvl8pPr marL="2775831" indent="-185055" algn="l" defTabSz="740222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8pPr>
      <a:lvl9pPr marL="3145941" indent="-185055" algn="l" defTabSz="740222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1pPr>
      <a:lvl2pPr marL="370111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2pPr>
      <a:lvl3pPr marL="740222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3pPr>
      <a:lvl4pPr marL="1110332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4pPr>
      <a:lvl5pPr marL="1480443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5pPr>
      <a:lvl6pPr marL="1850554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6pPr>
      <a:lvl7pPr marL="2220665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7pPr>
      <a:lvl8pPr marL="2590775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8pPr>
      <a:lvl9pPr marL="2960886" algn="l" defTabSz="740222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273686"/>
            <a:ext cx="8915399" cy="1609978"/>
          </a:xfrm>
        </p:spPr>
        <p:txBody>
          <a:bodyPr>
            <a:normAutofit/>
          </a:bodyPr>
          <a:lstStyle/>
          <a:p>
            <a:r>
              <a:rPr lang="en-US" sz="3600" dirty="0"/>
              <a:t>On-Call Engineering Services as a Vehicle for Contract Equity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55715-1510-41EA-9720-3F6D329D43D7}"/>
              </a:ext>
            </a:extLst>
          </p:cNvPr>
          <p:cNvSpPr txBox="1"/>
          <p:nvPr/>
        </p:nvSpPr>
        <p:spPr>
          <a:xfrm>
            <a:off x="144587" y="6111869"/>
            <a:ext cx="716021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 Huntsinger, P.E., JD, PBOT Civil Engineering and Drafting Division Manager</a:t>
            </a:r>
          </a:p>
          <a:p>
            <a:r>
              <a:rPr lang="en-US" dirty="0"/>
              <a:t>Cary Watters, PBOT Contract Equity Coordinator</a:t>
            </a:r>
          </a:p>
          <a:p>
            <a:r>
              <a:rPr lang="en-US" dirty="0"/>
              <a:t>Kathleen Brenes-Morua,  Chief Procurement Officer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6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91" y="543750"/>
            <a:ext cx="7916771" cy="74039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people 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places.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0292" y="1898650"/>
            <a:ext cx="4536221" cy="3816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PBOT manages the roads, sidewalks, bike lanes, transit and trails that help Portlanders get from place to place easily, safely and sustainably.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00A77-BE72-45C0-92F4-54ADC0F01FDD}"/>
              </a:ext>
            </a:extLst>
          </p:cNvPr>
          <p:cNvCxnSpPr>
            <a:cxnSpLocks/>
          </p:cNvCxnSpPr>
          <p:nvPr/>
        </p:nvCxnSpPr>
        <p:spPr>
          <a:xfrm>
            <a:off x="580292" y="1648551"/>
            <a:ext cx="481417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DF88B4E-308E-440F-BE54-C73E09992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889" y="212072"/>
            <a:ext cx="3194304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2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D81404C-C76F-46C6-820E-3F429429B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116" y="363251"/>
            <a:ext cx="4677145" cy="640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F1DA8-12DA-438D-BA42-76AE487F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00" y="510043"/>
            <a:ext cx="4511000" cy="4202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 MAIN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4984F-E30D-4448-90A9-1DDE37BC0F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54090" y="1329192"/>
            <a:ext cx="3248622" cy="3792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</a:t>
            </a:r>
          </a:p>
          <a:p>
            <a:pPr marL="457200" indent="-457200">
              <a:buAutoNum type="arabicPeriod"/>
            </a:pP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Moving People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and Goods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Asset Management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ECF167-8BC7-48A5-8994-73346972A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010" y="1004011"/>
            <a:ext cx="3206496" cy="573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AEF56-E61D-4C46-8E51-7BE3D7789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2" y="1179079"/>
            <a:ext cx="1076327" cy="1134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74C0F-AD4E-44BA-B222-F13246E52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2" y="2592643"/>
            <a:ext cx="1110019" cy="1151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B1E6F-50F2-4197-9168-775181D16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26" y="4006503"/>
            <a:ext cx="1093618" cy="115133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FAF9390-CB79-43B6-8FCB-EBF01153C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692" y="5602055"/>
            <a:ext cx="3734015" cy="511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381F31-BD0E-42C6-83AC-8372D921B65E}"/>
              </a:ext>
            </a:extLst>
          </p:cNvPr>
          <p:cNvSpPr/>
          <p:nvPr/>
        </p:nvSpPr>
        <p:spPr>
          <a:xfrm>
            <a:off x="872610" y="5639651"/>
            <a:ext cx="4310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committed to  transportation justice</a:t>
            </a:r>
          </a:p>
        </p:txBody>
      </p:sp>
    </p:spTree>
    <p:extLst>
      <p:ext uri="{BB962C8B-B14F-4D97-AF65-F5344CB8AC3E}">
        <p14:creationId xmlns:p14="http://schemas.microsoft.com/office/powerpoint/2010/main" val="2452194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5E5940-2F64-4508-AF9B-52B023598A93}"/>
              </a:ext>
            </a:extLst>
          </p:cNvPr>
          <p:cNvSpPr txBox="1"/>
          <p:nvPr/>
        </p:nvSpPr>
        <p:spPr>
          <a:xfrm>
            <a:off x="384019" y="4437377"/>
            <a:ext cx="8512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/>
              <a:t>On-call engineering resources to deliver PBOT’s Capital Improvement Program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/>
              <a:t>More opportunities for COBID* firms -  30% minimum aspirational equity goal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/>
              <a:t>Opportunities for large and small sized firms (build further capacity)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9840A-5E69-4873-8ACC-C33A8CD223C7}"/>
              </a:ext>
            </a:extLst>
          </p:cNvPr>
          <p:cNvSpPr txBox="1"/>
          <p:nvPr/>
        </p:nvSpPr>
        <p:spPr>
          <a:xfrm>
            <a:off x="635618" y="463666"/>
            <a:ext cx="7783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*Authorize a competitive solicitation and execution of price agreements in support of the Portland Bureau of Transportation Capital Improvement Program in an amount up to $54,000,000 (Ordinance)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084A0F-B6EA-49E4-85F5-B0FB3746F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213739"/>
              </p:ext>
            </p:extLst>
          </p:nvPr>
        </p:nvGraphicFramePr>
        <p:xfrm>
          <a:off x="1776083" y="1616927"/>
          <a:ext cx="5502619" cy="2638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6332">
                  <a:extLst>
                    <a:ext uri="{9D8B030D-6E8A-4147-A177-3AD203B41FA5}">
                      <a16:colId xmlns:a16="http://schemas.microsoft.com/office/drawing/2014/main" val="3285509771"/>
                    </a:ext>
                  </a:extLst>
                </a:gridCol>
                <a:gridCol w="1710793">
                  <a:extLst>
                    <a:ext uri="{9D8B030D-6E8A-4147-A177-3AD203B41FA5}">
                      <a16:colId xmlns:a16="http://schemas.microsoft.com/office/drawing/2014/main" val="2474893390"/>
                    </a:ext>
                  </a:extLst>
                </a:gridCol>
                <a:gridCol w="1165504">
                  <a:extLst>
                    <a:ext uri="{9D8B030D-6E8A-4147-A177-3AD203B41FA5}">
                      <a16:colId xmlns:a16="http://schemas.microsoft.com/office/drawing/2014/main" val="2166972889"/>
                    </a:ext>
                  </a:extLst>
                </a:gridCol>
                <a:gridCol w="1115762">
                  <a:extLst>
                    <a:ext uri="{9D8B030D-6E8A-4147-A177-3AD203B41FA5}">
                      <a16:colId xmlns:a16="http://schemas.microsoft.com/office/drawing/2014/main" val="3275455091"/>
                    </a:ext>
                  </a:extLst>
                </a:gridCol>
                <a:gridCol w="824228">
                  <a:extLst>
                    <a:ext uri="{9D8B030D-6E8A-4147-A177-3AD203B41FA5}">
                      <a16:colId xmlns:a16="http://schemas.microsoft.com/office/drawing/2014/main" val="3484725062"/>
                    </a:ext>
                  </a:extLst>
                </a:gridCol>
              </a:tblGrid>
              <a:tr h="10543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Category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Service Area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Maximum Number of Price Agreements to be Awarded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Maximum Price Agreement Amount for the Five-year Period (EACH CONTRACT)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Task Order Maximum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extLst>
                  <a:ext uri="{0D108BD9-81ED-4DB2-BD59-A6C34878D82A}">
                    <a16:rowId xmlns:a16="http://schemas.microsoft.com/office/drawing/2014/main" val="3026133837"/>
                  </a:ext>
                </a:extLst>
              </a:tr>
              <a:tr h="395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Street Design Engineering Services – large scale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$5.00M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extLst>
                  <a:ext uri="{0D108BD9-81ED-4DB2-BD59-A6C34878D82A}">
                    <a16:rowId xmlns:a16="http://schemas.microsoft.com/office/drawing/2014/main" val="3500484180"/>
                  </a:ext>
                </a:extLst>
              </a:tr>
              <a:tr h="7940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Traffic Signals, Street Lighting, Intelligent Transportation Engineering Services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$1.50M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$300K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extLst>
                  <a:ext uri="{0D108BD9-81ED-4DB2-BD59-A6C34878D82A}">
                    <a16:rowId xmlns:a16="http://schemas.microsoft.com/office/drawing/2014/main" val="3446226455"/>
                  </a:ext>
                </a:extLst>
              </a:tr>
              <a:tr h="395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Street Design Engineering Services – small scale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$200K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7" marR="44967" marT="0" marB="0" anchor="ctr"/>
                </a:tc>
                <a:extLst>
                  <a:ext uri="{0D108BD9-81ED-4DB2-BD59-A6C34878D82A}">
                    <a16:rowId xmlns:a16="http://schemas.microsoft.com/office/drawing/2014/main" val="31395093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AF1B52B-B44B-4E59-BB96-BDA2FA68AF41}"/>
              </a:ext>
            </a:extLst>
          </p:cNvPr>
          <p:cNvSpPr txBox="1">
            <a:spLocks/>
          </p:cNvSpPr>
          <p:nvPr/>
        </p:nvSpPr>
        <p:spPr>
          <a:xfrm>
            <a:off x="384019" y="5518872"/>
            <a:ext cx="8286751" cy="796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z="1400" b="0" i="1" dirty="0"/>
              <a:t>***</a:t>
            </a:r>
            <a:r>
              <a:rPr lang="en-US" sz="1400" b="0" i="1" dirty="0">
                <a:solidFill>
                  <a:srgbClr val="0070C0"/>
                </a:solidFill>
              </a:rPr>
              <a:t>*COBID:  Certification Office for Business Inclusion and Diversity</a:t>
            </a:r>
          </a:p>
        </p:txBody>
      </p:sp>
    </p:spTree>
    <p:extLst>
      <p:ext uri="{BB962C8B-B14F-4D97-AF65-F5344CB8AC3E}">
        <p14:creationId xmlns:p14="http://schemas.microsoft.com/office/powerpoint/2010/main" val="3084643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spc="-121" dirty="0">
                <a:solidFill>
                  <a:schemeClr val="tx1"/>
                </a:solidFill>
              </a:rPr>
              <a:t>Subconsultant Equity Performance: Payments (2017 – 2021)</a:t>
            </a:r>
            <a:endParaRPr lang="en-US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52BAE56A-72BE-4CC1-8343-EDB315D3A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428979"/>
              </p:ext>
            </p:extLst>
          </p:nvPr>
        </p:nvGraphicFramePr>
        <p:xfrm>
          <a:off x="544286" y="1373023"/>
          <a:ext cx="4463144" cy="3774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0739">
                  <a:extLst>
                    <a:ext uri="{9D8B030D-6E8A-4147-A177-3AD203B41FA5}">
                      <a16:colId xmlns:a16="http://schemas.microsoft.com/office/drawing/2014/main" val="2154160524"/>
                    </a:ext>
                  </a:extLst>
                </a:gridCol>
                <a:gridCol w="1275184">
                  <a:extLst>
                    <a:ext uri="{9D8B030D-6E8A-4147-A177-3AD203B41FA5}">
                      <a16:colId xmlns:a16="http://schemas.microsoft.com/office/drawing/2014/main" val="2349725936"/>
                    </a:ext>
                  </a:extLst>
                </a:gridCol>
                <a:gridCol w="1217221">
                  <a:extLst>
                    <a:ext uri="{9D8B030D-6E8A-4147-A177-3AD203B41FA5}">
                      <a16:colId xmlns:a16="http://schemas.microsoft.com/office/drawing/2014/main" val="2756131096"/>
                    </a:ext>
                  </a:extLst>
                </a:gridCol>
              </a:tblGrid>
              <a:tr h="1687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Non-Pilot</a:t>
                      </a: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Pilot</a:t>
                      </a: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363753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Non-Specified</a:t>
                      </a: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$11,891,283.81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$10,692,106.04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1368099304"/>
                  </a:ext>
                </a:extLst>
              </a:tr>
              <a:tr h="2311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Asian-Pacific American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$194,352.35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$306,252.09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1105414822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$29,415.00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$142,012.96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3264027799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$164,937.35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$164,239.13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2535799719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Black American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$39,906.23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$18,100.00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4087743680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$36,546.23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$18,100.00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1134497236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$3,360.00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3984598493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White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$1,300,327.76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$685,113.57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2436692617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$769,457.98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$509,727.26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544399746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$530,869.78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$175,386.31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3695636370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Hispanic American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$671,018.12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$1,931,899.46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2323394750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$359,544.62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$1,827,215.41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347249504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$311,473.50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$104,684.05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2397483772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Native American (Male)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$20,934.65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797506177"/>
                  </a:ext>
                </a:extLst>
              </a:tr>
              <a:tr h="337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Subcontinent Asian American (Male)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$591,018.84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$1,531,843.19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1816359345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Grand Total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$14,708,841.76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$15,165,314.35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104709878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 BIPOC value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$1,517,230.19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$3,788,094.74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3844344749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 BIPOC rate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3472858001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 Women value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$1,194,963.83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$2,497,055.63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3025908391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 Women rate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1" marR="47291" marT="0" marB="0" anchor="b"/>
                </a:tc>
                <a:extLst>
                  <a:ext uri="{0D108BD9-81ED-4DB2-BD59-A6C34878D82A}">
                    <a16:rowId xmlns:a16="http://schemas.microsoft.com/office/drawing/2014/main" val="236129436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F4C97C-D081-4E54-ACCB-9F3E78228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843800"/>
              </p:ext>
            </p:extLst>
          </p:nvPr>
        </p:nvGraphicFramePr>
        <p:xfrm>
          <a:off x="5133853" y="2177143"/>
          <a:ext cx="3411433" cy="1349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719">
                  <a:extLst>
                    <a:ext uri="{9D8B030D-6E8A-4147-A177-3AD203B41FA5}">
                      <a16:colId xmlns:a16="http://schemas.microsoft.com/office/drawing/2014/main" val="1536037120"/>
                    </a:ext>
                  </a:extLst>
                </a:gridCol>
                <a:gridCol w="1051710">
                  <a:extLst>
                    <a:ext uri="{9D8B030D-6E8A-4147-A177-3AD203B41FA5}">
                      <a16:colId xmlns:a16="http://schemas.microsoft.com/office/drawing/2014/main" val="208827457"/>
                    </a:ext>
                  </a:extLst>
                </a:gridCol>
                <a:gridCol w="1071004">
                  <a:extLst>
                    <a:ext uri="{9D8B030D-6E8A-4147-A177-3AD203B41FA5}">
                      <a16:colId xmlns:a16="http://schemas.microsoft.com/office/drawing/2014/main" val="1319479379"/>
                    </a:ext>
                  </a:extLst>
                </a:gridCol>
              </a:tblGrid>
              <a:tr h="1687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Non-Pilot</a:t>
                      </a: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Pilot</a:t>
                      </a:r>
                    </a:p>
                  </a:txBody>
                  <a:tcPr marL="47291" marR="47291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261379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Non-COBID certified</a:t>
                      </a: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$11,870,283.81</a:t>
                      </a:r>
                      <a:endParaRPr lang="en-US" sz="1100" dirty="0"/>
                    </a:p>
                  </a:txBody>
                  <a:tcPr marL="48986" marR="4898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$10,692,106.04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/>
                </a:tc>
                <a:extLst>
                  <a:ext uri="{0D108BD9-81ED-4DB2-BD59-A6C34878D82A}">
                    <a16:rowId xmlns:a16="http://schemas.microsoft.com/office/drawing/2014/main" val="1396460413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DBE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$1,966,706.92</a:t>
                      </a:r>
                      <a:endParaRPr lang="en-US" sz="1100" dirty="0"/>
                    </a:p>
                  </a:txBody>
                  <a:tcPr marL="48986" marR="4898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$4,070,954.45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/>
                </a:tc>
                <a:extLst>
                  <a:ext uri="{0D108BD9-81ED-4DB2-BD59-A6C34878D82A}">
                    <a16:rowId xmlns:a16="http://schemas.microsoft.com/office/drawing/2014/main" val="2776088331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ESB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$551,869.78</a:t>
                      </a:r>
                      <a:endParaRPr lang="en-US" sz="1100" dirty="0"/>
                    </a:p>
                  </a:txBody>
                  <a:tcPr marL="48986" marR="4898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$179,685.31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/>
                </a:tc>
                <a:extLst>
                  <a:ext uri="{0D108BD9-81ED-4DB2-BD59-A6C34878D82A}">
                    <a16:rowId xmlns:a16="http://schemas.microsoft.com/office/drawing/2014/main" val="3556977869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WBE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</a:rPr>
                        <a:t>$319,981.25</a:t>
                      </a:r>
                      <a:endParaRPr lang="en-US" sz="1100"/>
                    </a:p>
                  </a:txBody>
                  <a:tcPr marL="48986" marR="4898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$222,568.55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/>
                </a:tc>
                <a:extLst>
                  <a:ext uri="{0D108BD9-81ED-4DB2-BD59-A6C34878D82A}">
                    <a16:rowId xmlns:a16="http://schemas.microsoft.com/office/drawing/2014/main" val="4255550672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Grand Total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</a:rPr>
                        <a:t>$14,708,841.76</a:t>
                      </a:r>
                      <a:endParaRPr lang="en-US" sz="1100"/>
                    </a:p>
                  </a:txBody>
                  <a:tcPr marL="48986" marR="4898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$15,165,314.35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/>
                </a:tc>
                <a:extLst>
                  <a:ext uri="{0D108BD9-81ED-4DB2-BD59-A6C34878D82A}">
                    <a16:rowId xmlns:a16="http://schemas.microsoft.com/office/drawing/2014/main" val="2360037423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 COBID value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</a:rPr>
                        <a:t>$2,838,557.95</a:t>
                      </a:r>
                      <a:endParaRPr lang="en-US" sz="1100"/>
                    </a:p>
                  </a:txBody>
                  <a:tcPr marL="48986" marR="4898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$4,473,208.31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/>
                </a:tc>
                <a:extLst>
                  <a:ext uri="{0D108BD9-81ED-4DB2-BD59-A6C34878D82A}">
                    <a16:rowId xmlns:a16="http://schemas.microsoft.com/office/drawing/2014/main" val="2513835287"/>
                  </a:ext>
                </a:extLst>
              </a:tr>
              <a:tr h="168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 COBID rate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19%</a:t>
                      </a:r>
                      <a:endParaRPr lang="en-US" sz="1100" dirty="0"/>
                    </a:p>
                  </a:txBody>
                  <a:tcPr marL="48986" marR="48986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29%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b"/>
                </a:tc>
                <a:extLst>
                  <a:ext uri="{0D108BD9-81ED-4DB2-BD59-A6C34878D82A}">
                    <a16:rowId xmlns:a16="http://schemas.microsoft.com/office/drawing/2014/main" val="28736522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27AEF9-D955-47F5-811A-982EF0D9077D}"/>
              </a:ext>
            </a:extLst>
          </p:cNvPr>
          <p:cNvSpPr txBox="1"/>
          <p:nvPr/>
        </p:nvSpPr>
        <p:spPr>
          <a:xfrm>
            <a:off x="5255072" y="3973286"/>
            <a:ext cx="3592286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en-US" sz="1286" b="1" dirty="0">
                <a:solidFill>
                  <a:prstClr val="black"/>
                </a:solidFill>
                <a:latin typeface="Calibri" panose="020F0502020204030204"/>
              </a:rPr>
              <a:t>Notes</a:t>
            </a:r>
          </a:p>
          <a:p>
            <a:pPr marL="204111" indent="-204111" defTabSz="326578">
              <a:buFont typeface="Arial" panose="020B0604020202020204" pitchFamily="34" charset="0"/>
              <a:buChar char="•"/>
            </a:pPr>
            <a:r>
              <a:rPr lang="en-US" sz="1286" dirty="0">
                <a:solidFill>
                  <a:prstClr val="black"/>
                </a:solidFill>
                <a:latin typeface="Calibri" panose="020F0502020204030204"/>
              </a:rPr>
              <a:t>QBS PTE Pilot includes Solicitation 223 (March 2016) and Solicitation 699 (September 2017)</a:t>
            </a:r>
          </a:p>
          <a:p>
            <a:pPr marL="204111" indent="-204111" defTabSz="326578">
              <a:buFont typeface="Arial" panose="020B0604020202020204" pitchFamily="34" charset="0"/>
              <a:buChar char="•"/>
            </a:pPr>
            <a:r>
              <a:rPr lang="en-US" sz="1286" dirty="0">
                <a:solidFill>
                  <a:prstClr val="black"/>
                </a:solidFill>
                <a:latin typeface="Calibri" panose="020F0502020204030204"/>
              </a:rPr>
              <a:t>Non-Pilot includes all other QBS PTE contracts</a:t>
            </a:r>
          </a:p>
        </p:txBody>
      </p:sp>
    </p:spTree>
    <p:extLst>
      <p:ext uri="{BB962C8B-B14F-4D97-AF65-F5344CB8AC3E}">
        <p14:creationId xmlns:p14="http://schemas.microsoft.com/office/powerpoint/2010/main" val="2511724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14596</TotalTime>
  <Words>430</Words>
  <Application>Microsoft Office PowerPoint</Application>
  <PresentationFormat>On-screen Show (4:3)</PresentationFormat>
  <Paragraphs>130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Open Sans</vt:lpstr>
      <vt:lpstr>Trebuchet MS</vt:lpstr>
      <vt:lpstr>Wingdings</vt:lpstr>
      <vt:lpstr>Office Theme</vt:lpstr>
      <vt:lpstr>1_Office Theme</vt:lpstr>
      <vt:lpstr>On-Call Engineering Services as a Vehicle for Contract Equity</vt:lpstr>
      <vt:lpstr>Connecting people  to places.</vt:lpstr>
      <vt:lpstr>THREE MAIN GOALS</vt:lpstr>
      <vt:lpstr>PowerPoint Presentation</vt:lpstr>
      <vt:lpstr>Subconsultant Equity Performance: Payments (2017 – 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Petersen, Sarah</dc:creator>
  <cp:lastModifiedBy>Huntsinger, Eva</cp:lastModifiedBy>
  <cp:revision>159</cp:revision>
  <dcterms:created xsi:type="dcterms:W3CDTF">2017-03-28T20:10:46Z</dcterms:created>
  <dcterms:modified xsi:type="dcterms:W3CDTF">2021-05-11T21:10:16Z</dcterms:modified>
</cp:coreProperties>
</file>