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7" r:id="rId2"/>
    <p:sldId id="276" r:id="rId3"/>
    <p:sldId id="438" r:id="rId4"/>
    <p:sldId id="431" r:id="rId5"/>
    <p:sldId id="580" r:id="rId6"/>
    <p:sldId id="573" r:id="rId7"/>
    <p:sldId id="581" r:id="rId8"/>
    <p:sldId id="583" r:id="rId9"/>
    <p:sldId id="584" r:id="rId10"/>
    <p:sldId id="574" r:id="rId11"/>
    <p:sldId id="575" r:id="rId12"/>
    <p:sldId id="579" r:id="rId13"/>
    <p:sldId id="577" r:id="rId14"/>
    <p:sldId id="567" r:id="rId15"/>
    <p:sldId id="568" r:id="rId16"/>
    <p:sldId id="569" r:id="rId17"/>
    <p:sldId id="570" r:id="rId18"/>
    <p:sldId id="571" r:id="rId19"/>
    <p:sldId id="572" r:id="rId20"/>
    <p:sldId id="503" r:id="rId21"/>
    <p:sldId id="566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lahan, Shannon" initials="CS" lastIdx="3" clrIdx="0">
    <p:extLst>
      <p:ext uri="{19B8F6BF-5375-455C-9EA6-DF929625EA0E}">
        <p15:presenceInfo xmlns:p15="http://schemas.microsoft.com/office/powerpoint/2012/main" userId="S::shannon.callahan@portlandoregon.gov::7f258416-1903-49fb-b4c4-c34a9ad6a23b" providerId="AD"/>
      </p:ext>
    </p:extLst>
  </p:cmAuthor>
  <p:cmAuthor id="2" name="RajBhandary, Bimal" initials="RB" lastIdx="3" clrIdx="1">
    <p:extLst>
      <p:ext uri="{19B8F6BF-5375-455C-9EA6-DF929625EA0E}">
        <p15:presenceInfo xmlns:p15="http://schemas.microsoft.com/office/powerpoint/2012/main" userId="S::Bimal.RajBhandary@portlandoregon.gov::85202799-c416-45c7-93f6-8b097da7d4b4" providerId="AD"/>
      </p:ext>
    </p:extLst>
  </p:cmAuthor>
  <p:cmAuthor id="3" name="Calhoon, Martha" initials="CM" lastIdx="4" clrIdx="2">
    <p:extLst>
      <p:ext uri="{19B8F6BF-5375-455C-9EA6-DF929625EA0E}">
        <p15:presenceInfo xmlns:p15="http://schemas.microsoft.com/office/powerpoint/2012/main" userId="S::Martha.Calhoon@portlandoregon.gov::b57b3f12-1282-4b04-84c1-9e5ddfd712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F69"/>
    <a:srgbClr val="278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 snapToGrid="0">
      <p:cViewPr varScale="1">
        <p:scale>
          <a:sx n="68" d="100"/>
          <a:sy n="68" d="100"/>
        </p:scale>
        <p:origin x="96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'Population,HH,Income'!$AM$100</c:f>
              <c:strCache>
                <c:ptCount val="1"/>
                <c:pt idx="0">
                  <c:v>2013 ACS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'Population,HH,Income'!$AL$101:$AL$108</c:f>
              <c:strCache>
                <c:ptCount val="8"/>
                <c:pt idx="0">
                  <c:v>Total Population</c:v>
                </c:pt>
                <c:pt idx="1">
                  <c:v>White</c:v>
                </c:pt>
                <c:pt idx="2">
                  <c:v>African American</c:v>
                </c:pt>
                <c:pt idx="3">
                  <c:v>Asian</c:v>
                </c:pt>
                <c:pt idx="4">
                  <c:v>Hawaiian-Pacific Islander</c:v>
                </c:pt>
                <c:pt idx="5">
                  <c:v>Hispanic-Latinx</c:v>
                </c:pt>
                <c:pt idx="6">
                  <c:v>Native American</c:v>
                </c:pt>
                <c:pt idx="7">
                  <c:v>Two or More Races</c:v>
                </c:pt>
              </c:strCache>
            </c:strRef>
          </c:cat>
          <c:val>
            <c:numRef>
              <c:f>'Population,HH,Income'!$AM$101:$AM$108</c:f>
              <c:numCache>
                <c:formatCode>_("$"* #,##0_);_("$"* \(#,##0\);_("$"* "-"??_);_(@_)</c:formatCode>
                <c:ptCount val="8"/>
                <c:pt idx="0">
                  <c:v>57632.033360000009</c:v>
                </c:pt>
                <c:pt idx="1">
                  <c:v>61586.38960000001</c:v>
                </c:pt>
                <c:pt idx="2">
                  <c:v>29285.001360000002</c:v>
                </c:pt>
                <c:pt idx="3">
                  <c:v>58347.823280000004</c:v>
                </c:pt>
                <c:pt idx="4">
                  <c:v>39104.675920000001</c:v>
                </c:pt>
                <c:pt idx="5">
                  <c:v>39163.777840000002</c:v>
                </c:pt>
                <c:pt idx="6">
                  <c:v>29244.505600000004</c:v>
                </c:pt>
                <c:pt idx="7">
                  <c:v>44661.350880000005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A-40FA-93F8-932E3EEA92E7}"/>
            </c:ext>
          </c:extLst>
        </c:ser>
        <c:ser>
          <c:idx val="1"/>
          <c:order val="1"/>
          <c:tx>
            <c:strRef>
              <c:f>'Population,HH,Income'!$AN$100</c:f>
              <c:strCache>
                <c:ptCount val="1"/>
                <c:pt idx="0">
                  <c:v>2018 ACS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'Population,HH,Income'!$AL$101:$AL$108</c:f>
              <c:strCache>
                <c:ptCount val="8"/>
                <c:pt idx="0">
                  <c:v>Total Population</c:v>
                </c:pt>
                <c:pt idx="1">
                  <c:v>White</c:v>
                </c:pt>
                <c:pt idx="2">
                  <c:v>African American</c:v>
                </c:pt>
                <c:pt idx="3">
                  <c:v>Asian</c:v>
                </c:pt>
                <c:pt idx="4">
                  <c:v>Hawaiian-Pacific Islander</c:v>
                </c:pt>
                <c:pt idx="5">
                  <c:v>Hispanic-Latinx</c:v>
                </c:pt>
                <c:pt idx="6">
                  <c:v>Native American</c:v>
                </c:pt>
                <c:pt idx="7">
                  <c:v>Two or More Races</c:v>
                </c:pt>
              </c:strCache>
            </c:strRef>
          </c:cat>
          <c:val>
            <c:numRef>
              <c:f>'Population,HH,Income'!$AN$101:$AN$108</c:f>
              <c:numCache>
                <c:formatCode>_("$"* #,##0_);_("$"* \(#,##0\);_("$"* "-"??_);_(@_)</c:formatCode>
                <c:ptCount val="8"/>
                <c:pt idx="0">
                  <c:v>65740</c:v>
                </c:pt>
                <c:pt idx="1">
                  <c:v>70391</c:v>
                </c:pt>
                <c:pt idx="2">
                  <c:v>31538</c:v>
                </c:pt>
                <c:pt idx="3">
                  <c:v>62709</c:v>
                </c:pt>
                <c:pt idx="4">
                  <c:v>57112</c:v>
                </c:pt>
                <c:pt idx="5">
                  <c:v>52573</c:v>
                </c:pt>
                <c:pt idx="6">
                  <c:v>45086</c:v>
                </c:pt>
                <c:pt idx="7">
                  <c:v>57747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FA-40FA-93F8-932E3EEA9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2047264"/>
        <c:axId val="642047920"/>
      </c:barChart>
      <c:catAx>
        <c:axId val="64204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047920"/>
        <c:crosses val="autoZero"/>
        <c:auto val="1"/>
        <c:lblAlgn val="ctr"/>
        <c:lblOffset val="100"/>
        <c:noMultiLvlLbl val="0"/>
      </c:catAx>
      <c:valAx>
        <c:axId val="64204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04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'Population,HH,Income'!$AM$112</c:f>
              <c:strCache>
                <c:ptCount val="1"/>
                <c:pt idx="0">
                  <c:v>2013 ACS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'Population,HH,Income'!$AL$113:$AL$119</c:f>
              <c:strCache>
                <c:ptCount val="7"/>
                <c:pt idx="0">
                  <c:v>Total</c:v>
                </c:pt>
                <c:pt idx="1">
                  <c:v>White</c:v>
                </c:pt>
                <c:pt idx="2">
                  <c:v>African American</c:v>
                </c:pt>
                <c:pt idx="3">
                  <c:v>Asian</c:v>
                </c:pt>
                <c:pt idx="4">
                  <c:v>Hawaiian-Pacific Islander</c:v>
                </c:pt>
                <c:pt idx="5">
                  <c:v>Hispanic-Latino</c:v>
                </c:pt>
                <c:pt idx="6">
                  <c:v>Native American</c:v>
                </c:pt>
              </c:strCache>
            </c:strRef>
          </c:cat>
          <c:val>
            <c:numRef>
              <c:f>'Population,HH,Income'!$AM$113:$AM$119</c:f>
              <c:numCache>
                <c:formatCode>0.0%</c:formatCode>
                <c:ptCount val="7"/>
                <c:pt idx="0">
                  <c:v>0.4664158667588843</c:v>
                </c:pt>
                <c:pt idx="1">
                  <c:v>0.43761779266118078</c:v>
                </c:pt>
                <c:pt idx="2">
                  <c:v>0.69962380013832648</c:v>
                </c:pt>
                <c:pt idx="3">
                  <c:v>0.4414293024682297</c:v>
                </c:pt>
                <c:pt idx="4">
                  <c:v>0.77735977793147393</c:v>
                </c:pt>
                <c:pt idx="5">
                  <c:v>0.70321161449801017</c:v>
                </c:pt>
                <c:pt idx="6">
                  <c:v>0.66630838108412049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5-48F2-9229-20CBC75E0CF8}"/>
            </c:ext>
          </c:extLst>
        </c:ser>
        <c:ser>
          <c:idx val="1"/>
          <c:order val="1"/>
          <c:tx>
            <c:strRef>
              <c:f>'Population,HH,Income'!$AN$112</c:f>
              <c:strCache>
                <c:ptCount val="1"/>
                <c:pt idx="0">
                  <c:v>2018 ACS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'Population,HH,Income'!$AL$113:$AL$119</c:f>
              <c:strCache>
                <c:ptCount val="7"/>
                <c:pt idx="0">
                  <c:v>Total</c:v>
                </c:pt>
                <c:pt idx="1">
                  <c:v>White</c:v>
                </c:pt>
                <c:pt idx="2">
                  <c:v>African American</c:v>
                </c:pt>
                <c:pt idx="3">
                  <c:v>Asian</c:v>
                </c:pt>
                <c:pt idx="4">
                  <c:v>Hawaiian-Pacific Islander</c:v>
                </c:pt>
                <c:pt idx="5">
                  <c:v>Hispanic-Latino</c:v>
                </c:pt>
                <c:pt idx="6">
                  <c:v>Native American</c:v>
                </c:pt>
              </c:strCache>
            </c:strRef>
          </c:cat>
          <c:val>
            <c:numRef>
              <c:f>'Population,HH,Income'!$AN$113:$AN$119</c:f>
              <c:numCache>
                <c:formatCode>0.0%</c:formatCode>
                <c:ptCount val="7"/>
                <c:pt idx="0">
                  <c:v>0.46935271605125023</c:v>
                </c:pt>
                <c:pt idx="1">
                  <c:v>0.44183341411064181</c:v>
                </c:pt>
                <c:pt idx="2">
                  <c:v>0.74139561958815392</c:v>
                </c:pt>
                <c:pt idx="3">
                  <c:v>0.43388673024843988</c:v>
                </c:pt>
                <c:pt idx="4">
                  <c:v>0.75555555555555554</c:v>
                </c:pt>
                <c:pt idx="5">
                  <c:v>0.63102679784747517</c:v>
                </c:pt>
                <c:pt idx="6">
                  <c:v>0.61333333333333329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B5-48F2-9229-20CBC75E0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8754112"/>
        <c:axId val="638751160"/>
      </c:barChart>
      <c:catAx>
        <c:axId val="63875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8751160"/>
        <c:crosses val="autoZero"/>
        <c:auto val="1"/>
        <c:lblAlgn val="ctr"/>
        <c:lblOffset val="100"/>
        <c:noMultiLvlLbl val="0"/>
      </c:catAx>
      <c:valAx>
        <c:axId val="638751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875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'Population,HH,Income'!$AM$155</c:f>
              <c:strCache>
                <c:ptCount val="1"/>
                <c:pt idx="0">
                  <c:v>2013 ACS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'Population,HH,Income'!$AL$156:$AL$162</c:f>
              <c:strCache>
                <c:ptCount val="7"/>
                <c:pt idx="0">
                  <c:v>Total</c:v>
                </c:pt>
                <c:pt idx="1">
                  <c:v>White</c:v>
                </c:pt>
                <c:pt idx="2">
                  <c:v>African American</c:v>
                </c:pt>
                <c:pt idx="3">
                  <c:v>Asian</c:v>
                </c:pt>
                <c:pt idx="4">
                  <c:v>Hawaiian-Pacific Islander</c:v>
                </c:pt>
                <c:pt idx="5">
                  <c:v>Hispanic-Latino</c:v>
                </c:pt>
                <c:pt idx="6">
                  <c:v>Native American</c:v>
                </c:pt>
              </c:strCache>
            </c:strRef>
          </c:cat>
          <c:val>
            <c:numRef>
              <c:f>'Population,HH,Income'!$AM$156:$AM$162</c:f>
              <c:numCache>
                <c:formatCode>0.0%</c:formatCode>
                <c:ptCount val="7"/>
                <c:pt idx="0">
                  <c:v>0.53400000000000003</c:v>
                </c:pt>
                <c:pt idx="1">
                  <c:v>0.56200000000000006</c:v>
                </c:pt>
                <c:pt idx="2">
                  <c:v>0.30499999999999999</c:v>
                </c:pt>
                <c:pt idx="3">
                  <c:v>0.56200000000000006</c:v>
                </c:pt>
                <c:pt idx="4">
                  <c:v>0.223</c:v>
                </c:pt>
                <c:pt idx="5">
                  <c:v>0.30399999999999999</c:v>
                </c:pt>
                <c:pt idx="6">
                  <c:v>0.30499999999999999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1F-4776-B273-A73B29620EC5}"/>
            </c:ext>
          </c:extLst>
        </c:ser>
        <c:ser>
          <c:idx val="1"/>
          <c:order val="1"/>
          <c:tx>
            <c:strRef>
              <c:f>'Population,HH,Income'!$AN$155</c:f>
              <c:strCache>
                <c:ptCount val="1"/>
                <c:pt idx="0">
                  <c:v>2018 ACS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'Population,HH,Income'!$AL$156:$AL$162</c:f>
              <c:strCache>
                <c:ptCount val="7"/>
                <c:pt idx="0">
                  <c:v>Total</c:v>
                </c:pt>
                <c:pt idx="1">
                  <c:v>White</c:v>
                </c:pt>
                <c:pt idx="2">
                  <c:v>African American</c:v>
                </c:pt>
                <c:pt idx="3">
                  <c:v>Asian</c:v>
                </c:pt>
                <c:pt idx="4">
                  <c:v>Hawaiian-Pacific Islander</c:v>
                </c:pt>
                <c:pt idx="5">
                  <c:v>Hispanic-Latino</c:v>
                </c:pt>
                <c:pt idx="6">
                  <c:v>Native American</c:v>
                </c:pt>
              </c:strCache>
            </c:strRef>
          </c:cat>
          <c:val>
            <c:numRef>
              <c:f>'Population,HH,Income'!$AN$156:$AN$162</c:f>
              <c:numCache>
                <c:formatCode>0.0%</c:formatCode>
                <c:ptCount val="7"/>
                <c:pt idx="0">
                  <c:v>0.53100000000000003</c:v>
                </c:pt>
                <c:pt idx="1">
                  <c:v>0.55800000000000005</c:v>
                </c:pt>
                <c:pt idx="2">
                  <c:v>0.25900000000000001</c:v>
                </c:pt>
                <c:pt idx="3">
                  <c:v>0.56599999999999995</c:v>
                </c:pt>
                <c:pt idx="4">
                  <c:v>0.24399999999999999</c:v>
                </c:pt>
                <c:pt idx="5">
                  <c:v>0.36899999999999999</c:v>
                </c:pt>
                <c:pt idx="6">
                  <c:v>0.38700000000000001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1F-4776-B273-A73B29620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8736400"/>
        <c:axId val="638735744"/>
      </c:barChart>
      <c:catAx>
        <c:axId val="63873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8735744"/>
        <c:crosses val="autoZero"/>
        <c:auto val="1"/>
        <c:lblAlgn val="ctr"/>
        <c:lblOffset val="100"/>
        <c:noMultiLvlLbl val="0"/>
      </c:catAx>
      <c:valAx>
        <c:axId val="63873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873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F9C5ED-4AEC-4DF4-B569-4D88A9072D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22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CB0A0-58F7-44D9-B57D-3246D87E30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69920" cy="4822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DA3BE-90F4-469C-AC0A-5D34B770610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6E317-00B6-4BD1-AD5E-8E5745ACFE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8920"/>
            <a:ext cx="3169920" cy="4822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D19A5-A5AC-4FD6-B375-1E3EE3EF9C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18920"/>
            <a:ext cx="3169920" cy="4822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F5417-BDBD-451F-A1FC-0C4DB8FDC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37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22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69920" cy="4822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4525-498D-4230-902B-6DD67EFD46F1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80"/>
            <a:ext cx="5852160" cy="37804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920"/>
            <a:ext cx="3169920" cy="4822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920"/>
            <a:ext cx="3169920" cy="4822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424B-F186-4AE6-A285-1D5E8172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0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rtland.gov/phb/state-of-housing-repor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25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97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42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27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07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81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Just looking at last one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37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22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 2015, the City declared a Housing Emergency -  the Portland Housing Bureau accelerated our resources to create more affordable housing sooner. </a:t>
            </a:r>
            <a:endParaRPr lang="en-US" dirty="0"/>
          </a:p>
          <a:p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Since that time, the Housing Bureau has worked to create a pipeline of over 5,700 new affordable homes. That will stably house 11,000 Portlanders</a:t>
            </a:r>
          </a:p>
          <a:p>
            <a:r>
              <a:rPr lang="en-US" dirty="0">
                <a:cs typeface="Calibri" panose="020F0502020204030204"/>
              </a:rPr>
              <a:t>- Nearly 3,000 of which are already housing Portlanders</a:t>
            </a:r>
          </a:p>
          <a:p>
            <a:r>
              <a:rPr lang="en-US" dirty="0">
                <a:cs typeface="Calibri" panose="020F0502020204030204"/>
              </a:rPr>
              <a:t>- 23% of which are as from the Inclusionary Housing program </a:t>
            </a:r>
          </a:p>
          <a:p>
            <a:r>
              <a:rPr lang="en-US" dirty="0">
                <a:cs typeface="Calibri" panose="020F0502020204030204"/>
              </a:rPr>
              <a:t>- 1/3 of which are deeply affordable meaning they are affordable to people with little to no income.  </a:t>
            </a: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---</a:t>
            </a:r>
          </a:p>
          <a:p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Regulated Affordable Housing open and in pipeline: </a:t>
            </a:r>
            <a:endParaRPr lang="en-US" dirty="0">
              <a:cs typeface="Calibri"/>
            </a:endParaRPr>
          </a:p>
          <a:p>
            <a:r>
              <a:rPr lang="en-US" dirty="0"/>
              <a:t>Total open: 2,997 units</a:t>
            </a:r>
            <a:endParaRPr lang="en-US" dirty="0">
              <a:cs typeface="Calibri"/>
            </a:endParaRPr>
          </a:p>
          <a:p>
            <a:r>
              <a:rPr lang="en-US" dirty="0"/>
              <a:t>Total pipeline: 3,401</a:t>
            </a:r>
            <a:endParaRPr lang="en-US" dirty="0">
              <a:cs typeface="Calibri"/>
            </a:endParaRPr>
          </a:p>
          <a:p>
            <a:r>
              <a:rPr lang="en-US" dirty="0"/>
              <a:t>77% of units are PHB, 23% IH/MULTE</a:t>
            </a:r>
            <a:endParaRPr lang="en-US" dirty="0">
              <a:cs typeface="Calibri"/>
            </a:endParaRPr>
          </a:p>
          <a:p>
            <a:r>
              <a:rPr lang="en-US" dirty="0"/>
              <a:t>7,137 bedrooms</a:t>
            </a:r>
            <a:endParaRPr lang="en-US" dirty="0">
              <a:cs typeface="Calibri"/>
            </a:endParaRPr>
          </a:p>
          <a:p>
            <a:r>
              <a:rPr lang="en-US" dirty="0"/>
              <a:t>30% (1,348) of PHB units in opened and in pipeline are deeply affordable (0-30%AMI) </a:t>
            </a:r>
            <a:endParaRPr lang="en-US" dirty="0">
              <a:cs typeface="Calibri"/>
            </a:endParaRPr>
          </a:p>
          <a:p>
            <a:r>
              <a:rPr lang="en-US" dirty="0"/>
              <a:t>Providing homes for approximately 11,000+ people in the future</a:t>
            </a:r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086F4-9900-41BC-9CDE-A0DA840B60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44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086F4-9900-41BC-9CDE-A0DA840B60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5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245745" indent="-285750">
              <a:lnSpc>
                <a:spcPts val="1970"/>
              </a:lnSpc>
              <a:spcBef>
                <a:spcPts val="994"/>
              </a:spcBef>
              <a:buFont typeface="Arial"/>
              <a:buChar char="•"/>
            </a:pPr>
            <a:r>
              <a:rPr lang="en-US" dirty="0">
                <a:hlinkClick r:id="rId3"/>
              </a:rPr>
              <a:t>http://Portland.gov/phb/state-of-housing-report</a:t>
            </a:r>
            <a:endParaRPr lang="en-US" dirty="0"/>
          </a:p>
          <a:p>
            <a:pPr marL="285750" marR="245745" indent="-285750">
              <a:lnSpc>
                <a:spcPts val="1970"/>
              </a:lnSpc>
              <a:spcBef>
                <a:spcPts val="994"/>
              </a:spcBef>
              <a:buFont typeface="Arial"/>
              <a:buChar char="•"/>
            </a:pPr>
            <a:r>
              <a:rPr lang="en-US" dirty="0"/>
              <a:t>Published annually since 2015</a:t>
            </a:r>
            <a:endParaRPr lang="en-US" dirty="0">
              <a:cs typeface="Calibri"/>
            </a:endParaRPr>
          </a:p>
          <a:p>
            <a:pPr marL="285750" indent="-285750">
              <a:spcBef>
                <a:spcPts val="770"/>
              </a:spcBef>
              <a:buFont typeface="Arial"/>
              <a:buChar char="•"/>
            </a:pPr>
            <a:r>
              <a:rPr lang="en-US" dirty="0"/>
              <a:t>Data collection throughout the Fall with a Spring publish date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9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1DC086F4-9900-41BC-9CDE-A0DA840B606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6799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6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9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79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086F4-9900-41BC-9CDE-A0DA840B60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9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086F4-9900-41BC-9CDE-A0DA840B60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1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B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1253288-9E0A-4077-AF3D-92D753094914}"/>
              </a:ext>
            </a:extLst>
          </p:cNvPr>
          <p:cNvSpPr/>
          <p:nvPr userDrawn="1"/>
        </p:nvSpPr>
        <p:spPr>
          <a:xfrm>
            <a:off x="0" y="1806219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0B5EA75-3E83-4C05-A16D-AC3FCF566028}"/>
              </a:ext>
            </a:extLst>
          </p:cNvPr>
          <p:cNvSpPr/>
          <p:nvPr userDrawn="1"/>
        </p:nvSpPr>
        <p:spPr>
          <a:xfrm>
            <a:off x="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E79DF-9B35-4A02-B6A8-5CB59FD55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1" y="273427"/>
            <a:ext cx="4851010" cy="128975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CBBFF1F-CC5D-4D3C-9D57-04D441C15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438400"/>
            <a:ext cx="6169660" cy="833562"/>
          </a:xfrm>
        </p:spPr>
        <p:txBody>
          <a:bodyPr/>
          <a:lstStyle>
            <a:lvl1pPr>
              <a:lnSpc>
                <a:spcPts val="6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2449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37C5-222B-4BFC-B858-C00855C1B456}" type="datetime1">
              <a:rPr lang="en-US" smtClean="0"/>
              <a:t>5/12/2021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7953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8DEBC761-E92E-441C-898F-76F86D022B1B}"/>
              </a:ext>
            </a:extLst>
          </p:cNvPr>
          <p:cNvSpPr/>
          <p:nvPr userDrawn="1"/>
        </p:nvSpPr>
        <p:spPr>
          <a:xfrm>
            <a:off x="0" y="609600"/>
            <a:ext cx="5667375" cy="5140960"/>
          </a:xfrm>
          <a:custGeom>
            <a:avLst/>
            <a:gdLst/>
            <a:ahLst/>
            <a:cxnLst/>
            <a:rect l="l" t="t" r="r" b="b"/>
            <a:pathLst>
              <a:path w="5667375" h="5140960">
                <a:moveTo>
                  <a:pt x="0" y="5140680"/>
                </a:moveTo>
                <a:lnTo>
                  <a:pt x="5667019" y="5140680"/>
                </a:lnTo>
                <a:lnTo>
                  <a:pt x="5667019" y="0"/>
                </a:lnTo>
                <a:lnTo>
                  <a:pt x="0" y="0"/>
                </a:lnTo>
                <a:lnTo>
                  <a:pt x="0" y="514068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4A515E9-47F9-4242-9953-8A1EAB732A73}"/>
              </a:ext>
            </a:extLst>
          </p:cNvPr>
          <p:cNvSpPr/>
          <p:nvPr userDrawn="1"/>
        </p:nvSpPr>
        <p:spPr>
          <a:xfrm>
            <a:off x="0" y="5750280"/>
            <a:ext cx="5667375" cy="473075"/>
          </a:xfrm>
          <a:custGeom>
            <a:avLst/>
            <a:gdLst/>
            <a:ahLst/>
            <a:cxnLst/>
            <a:rect l="l" t="t" r="r" b="b"/>
            <a:pathLst>
              <a:path w="5667375" h="473075">
                <a:moveTo>
                  <a:pt x="0" y="472960"/>
                </a:moveTo>
                <a:lnTo>
                  <a:pt x="5667019" y="472960"/>
                </a:lnTo>
                <a:lnTo>
                  <a:pt x="5667019" y="0"/>
                </a:lnTo>
                <a:lnTo>
                  <a:pt x="0" y="0"/>
                </a:lnTo>
                <a:lnTo>
                  <a:pt x="0" y="4729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4AB0B4F6-E3C6-44BA-8393-E42F8916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98731"/>
            <a:ext cx="457200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97652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C6F9A56-47F3-4301-AD5D-ECC3ECA10D40}"/>
              </a:ext>
            </a:extLst>
          </p:cNvPr>
          <p:cNvSpPr/>
          <p:nvPr userDrawn="1"/>
        </p:nvSpPr>
        <p:spPr>
          <a:xfrm>
            <a:off x="0" y="0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7900E62-5777-4FC6-94B3-A7E6118BE566}"/>
              </a:ext>
            </a:extLst>
          </p:cNvPr>
          <p:cNvSpPr/>
          <p:nvPr userDrawn="1"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36A9461-5B34-41EB-BCED-C5B9F27B00BE}"/>
              </a:ext>
            </a:extLst>
          </p:cNvPr>
          <p:cNvSpPr/>
          <p:nvPr userDrawn="1"/>
        </p:nvSpPr>
        <p:spPr>
          <a:xfrm>
            <a:off x="482739" y="2306472"/>
            <a:ext cx="3089275" cy="0"/>
          </a:xfrm>
          <a:custGeom>
            <a:avLst/>
            <a:gdLst/>
            <a:ahLst/>
            <a:cxnLst/>
            <a:rect l="l" t="t" r="r" b="b"/>
            <a:pathLst>
              <a:path w="3089275">
                <a:moveTo>
                  <a:pt x="0" y="0"/>
                </a:moveTo>
                <a:lnTo>
                  <a:pt x="308900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88B5DD21-387C-4EFB-8078-7EE9C2AB364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9D43E9B8-F21C-4970-8326-25998A208D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‹#›</a:t>
            </a:fld>
            <a:endParaRPr lang="en-US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77111571-985C-4387-82FE-2EE2FB53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39" y="561340"/>
            <a:ext cx="3089276" cy="635000"/>
          </a:xfrm>
        </p:spPr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102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, no divi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C6F9A56-47F3-4301-AD5D-ECC3ECA10D40}"/>
              </a:ext>
            </a:extLst>
          </p:cNvPr>
          <p:cNvSpPr/>
          <p:nvPr userDrawn="1"/>
        </p:nvSpPr>
        <p:spPr>
          <a:xfrm>
            <a:off x="0" y="0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7900E62-5777-4FC6-94B3-A7E6118BE566}"/>
              </a:ext>
            </a:extLst>
          </p:cNvPr>
          <p:cNvSpPr/>
          <p:nvPr userDrawn="1"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88B5DD21-387C-4EFB-8078-7EE9C2AB364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9D43E9B8-F21C-4970-8326-25998A208D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‹#›</a:t>
            </a:fld>
            <a:endParaRPr lang="en-US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77111571-985C-4387-82FE-2EE2FB53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39" y="561340"/>
            <a:ext cx="3089276" cy="635000"/>
          </a:xfrm>
        </p:spPr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CF37A12-DC80-4E26-A723-AE26478FB7E6}"/>
              </a:ext>
            </a:extLst>
          </p:cNvPr>
          <p:cNvSpPr/>
          <p:nvPr userDrawn="1"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14540DF-FD2B-47F6-8FE6-0CC29AF62BD2}"/>
              </a:ext>
            </a:extLst>
          </p:cNvPr>
          <p:cNvSpPr/>
          <p:nvPr userDrawn="1"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D1482E41-1955-4B89-BB00-761D5D33FB7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02883663-A05E-4A66-8C84-4E70790A279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84666"/>
          </a:xfrm>
        </p:spPr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‹#›</a:t>
            </a:fld>
            <a:endParaRPr lang="en-US"/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4AE4BAA2-714F-45CB-A60F-9F3675A5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</p:spPr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632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95F79-C641-4279-B777-E966B0D5081E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EBE2-4111-4065-BED1-832E2651B25C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6C912-83BE-469F-8535-A34DEB8FBB1F}" type="datetime1">
              <a:rPr lang="en-US" smtClean="0"/>
              <a:t>5/12/2021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8443A-BEF3-4DAA-89AC-65D51E84E787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67933"/>
            <a:ext cx="10815319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CDD28-93A6-437F-94F2-B61D38AD3E0E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  <p:sldLayoutId id="2147483669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5B0AD8-1C37-46C8-BEC1-CCA43E62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77" y="2514600"/>
            <a:ext cx="10868522" cy="833562"/>
          </a:xfrm>
        </p:spPr>
        <p:txBody>
          <a:bodyPr/>
          <a:lstStyle/>
          <a:p>
            <a:r>
              <a:rPr lang="en-US" spc="-5" dirty="0">
                <a:solidFill>
                  <a:srgbClr val="FFFFFF"/>
                </a:solidFill>
              </a:rPr>
              <a:t>2020 State of Housing Report </a:t>
            </a:r>
            <a:endParaRPr lang="en-US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9E743DB-2E8A-46F4-B653-897AF6F4C26F}"/>
              </a:ext>
            </a:extLst>
          </p:cNvPr>
          <p:cNvSpPr/>
          <p:nvPr/>
        </p:nvSpPr>
        <p:spPr>
          <a:xfrm>
            <a:off x="4560712" y="4734175"/>
            <a:ext cx="0" cy="909955"/>
          </a:xfrm>
          <a:custGeom>
            <a:avLst/>
            <a:gdLst/>
            <a:ahLst/>
            <a:cxnLst/>
            <a:rect l="l" t="t" r="r" b="b"/>
            <a:pathLst>
              <a:path h="909954">
                <a:moveTo>
                  <a:pt x="0" y="0"/>
                </a:moveTo>
                <a:lnTo>
                  <a:pt x="0" y="909804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6784CD4-D8C7-4A35-8D9A-4BCADB3ACB0A}"/>
              </a:ext>
            </a:extLst>
          </p:cNvPr>
          <p:cNvSpPr txBox="1"/>
          <p:nvPr/>
        </p:nvSpPr>
        <p:spPr>
          <a:xfrm>
            <a:off x="4828532" y="4627917"/>
            <a:ext cx="5153655" cy="85414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Bimal RajBhandary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 Analyst </a:t>
            </a:r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endParaRPr lang="en-US" sz="22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sz="2200" b="1" spc="-10" dirty="0">
                <a:solidFill>
                  <a:srgbClr val="FFFFFF"/>
                </a:solidFill>
                <a:latin typeface="Arial"/>
                <a:cs typeface="Arial"/>
              </a:rPr>
              <a:t>May 12</a:t>
            </a:r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, 2021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08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DAF8F4-4148-4F97-8601-72D2FCB4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26" y="632264"/>
            <a:ext cx="3657599" cy="1292662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2800" spc="-5" dirty="0">
                <a:solidFill>
                  <a:srgbClr val="FFFFFF"/>
                </a:solidFill>
              </a:rPr>
              <a:t>Multifamily Unit Permits by Neighborhood</a:t>
            </a:r>
            <a:endParaRPr lang="en-US" sz="280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A0113FE-9780-4429-B088-ED695DC4E822}"/>
              </a:ext>
            </a:extLst>
          </p:cNvPr>
          <p:cNvSpPr/>
          <p:nvPr/>
        </p:nvSpPr>
        <p:spPr>
          <a:xfrm>
            <a:off x="-1" y="6296139"/>
            <a:ext cx="4286223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4E2DCB-9CF1-475E-AD16-CEB275685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242" y="0"/>
            <a:ext cx="63150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DAF8F4-4148-4F97-8601-72D2FCB4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26" y="632264"/>
            <a:ext cx="3657599" cy="1292662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2800" spc="-5" dirty="0">
                <a:solidFill>
                  <a:srgbClr val="FFFFFF"/>
                </a:solidFill>
              </a:rPr>
              <a:t>Single-Family Unit  Permits by Neighborhood</a:t>
            </a:r>
            <a:endParaRPr lang="en-US" sz="280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A0113FE-9780-4429-B088-ED695DC4E822}"/>
              </a:ext>
            </a:extLst>
          </p:cNvPr>
          <p:cNvSpPr/>
          <p:nvPr/>
        </p:nvSpPr>
        <p:spPr>
          <a:xfrm>
            <a:off x="-1" y="6296139"/>
            <a:ext cx="4286223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139C8-5C5F-45C7-85EF-DD72AA815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842" y="104775"/>
            <a:ext cx="661987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42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D9801-08E4-4860-8ACD-5C33521C5F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679" y="58225"/>
            <a:ext cx="10815638" cy="635000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/>
              <a:t>                         Rental Affordability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A0553A99-936B-4AF6-B6D0-57F64EE889CF}"/>
              </a:ext>
            </a:extLst>
          </p:cNvPr>
          <p:cNvSpPr/>
          <p:nvPr/>
        </p:nvSpPr>
        <p:spPr>
          <a:xfrm>
            <a:off x="2034083" y="3521514"/>
            <a:ext cx="1177925" cy="1473835"/>
          </a:xfrm>
          <a:custGeom>
            <a:avLst/>
            <a:gdLst/>
            <a:ahLst/>
            <a:cxnLst/>
            <a:rect l="l" t="t" r="r" b="b"/>
            <a:pathLst>
              <a:path w="1177925" h="1473835">
                <a:moveTo>
                  <a:pt x="573723" y="1473613"/>
                </a:moveTo>
                <a:lnTo>
                  <a:pt x="532271" y="1447680"/>
                </a:lnTo>
                <a:lnTo>
                  <a:pt x="492231" y="1420284"/>
                </a:lnTo>
                <a:lnTo>
                  <a:pt x="453621" y="1391479"/>
                </a:lnTo>
                <a:lnTo>
                  <a:pt x="416457" y="1361319"/>
                </a:lnTo>
                <a:lnTo>
                  <a:pt x="380758" y="1329857"/>
                </a:lnTo>
                <a:lnTo>
                  <a:pt x="346540" y="1297146"/>
                </a:lnTo>
                <a:lnTo>
                  <a:pt x="313821" y="1263240"/>
                </a:lnTo>
                <a:lnTo>
                  <a:pt x="282617" y="1228193"/>
                </a:lnTo>
                <a:lnTo>
                  <a:pt x="252948" y="1192056"/>
                </a:lnTo>
                <a:lnTo>
                  <a:pt x="224829" y="1154885"/>
                </a:lnTo>
                <a:lnTo>
                  <a:pt x="198279" y="1116732"/>
                </a:lnTo>
                <a:lnTo>
                  <a:pt x="173314" y="1077650"/>
                </a:lnTo>
                <a:lnTo>
                  <a:pt x="149952" y="1037694"/>
                </a:lnTo>
                <a:lnTo>
                  <a:pt x="128210" y="996916"/>
                </a:lnTo>
                <a:lnTo>
                  <a:pt x="108105" y="955370"/>
                </a:lnTo>
                <a:lnTo>
                  <a:pt x="89656" y="913109"/>
                </a:lnTo>
                <a:lnTo>
                  <a:pt x="72879" y="870186"/>
                </a:lnTo>
                <a:lnTo>
                  <a:pt x="57791" y="826656"/>
                </a:lnTo>
                <a:lnTo>
                  <a:pt x="44411" y="782571"/>
                </a:lnTo>
                <a:lnTo>
                  <a:pt x="32755" y="737985"/>
                </a:lnTo>
                <a:lnTo>
                  <a:pt x="22840" y="692951"/>
                </a:lnTo>
                <a:lnTo>
                  <a:pt x="14685" y="647522"/>
                </a:lnTo>
                <a:lnTo>
                  <a:pt x="8305" y="601752"/>
                </a:lnTo>
                <a:lnTo>
                  <a:pt x="3720" y="555695"/>
                </a:lnTo>
                <a:lnTo>
                  <a:pt x="946" y="509403"/>
                </a:lnTo>
                <a:lnTo>
                  <a:pt x="0" y="462931"/>
                </a:lnTo>
                <a:lnTo>
                  <a:pt x="899" y="416331"/>
                </a:lnTo>
                <a:lnTo>
                  <a:pt x="3662" y="369657"/>
                </a:lnTo>
                <a:lnTo>
                  <a:pt x="8305" y="322962"/>
                </a:lnTo>
                <a:lnTo>
                  <a:pt x="14846" y="276299"/>
                </a:lnTo>
                <a:lnTo>
                  <a:pt x="23302" y="229723"/>
                </a:lnTo>
                <a:lnTo>
                  <a:pt x="33691" y="183286"/>
                </a:lnTo>
                <a:lnTo>
                  <a:pt x="46029" y="137042"/>
                </a:lnTo>
                <a:lnTo>
                  <a:pt x="60335" y="91044"/>
                </a:lnTo>
                <a:lnTo>
                  <a:pt x="76625" y="45345"/>
                </a:lnTo>
                <a:lnTo>
                  <a:pt x="94917" y="0"/>
                </a:lnTo>
                <a:lnTo>
                  <a:pt x="1177662" y="462787"/>
                </a:lnTo>
                <a:lnTo>
                  <a:pt x="573723" y="1473613"/>
                </a:lnTo>
                <a:close/>
              </a:path>
            </a:pathLst>
          </a:custGeom>
          <a:ln w="211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0CF04F4B-1348-4AD6-A84B-D4CDA23014A0}"/>
              </a:ext>
            </a:extLst>
          </p:cNvPr>
          <p:cNvSpPr/>
          <p:nvPr/>
        </p:nvSpPr>
        <p:spPr>
          <a:xfrm>
            <a:off x="2128999" y="2973476"/>
            <a:ext cx="1083310" cy="1010919"/>
          </a:xfrm>
          <a:custGeom>
            <a:avLst/>
            <a:gdLst/>
            <a:ahLst/>
            <a:cxnLst/>
            <a:rect l="l" t="t" r="r" b="b"/>
            <a:pathLst>
              <a:path w="1083310" h="1010920">
                <a:moveTo>
                  <a:pt x="0" y="548038"/>
                </a:moveTo>
                <a:lnTo>
                  <a:pt x="20470" y="502806"/>
                </a:lnTo>
                <a:lnTo>
                  <a:pt x="42762" y="458604"/>
                </a:lnTo>
                <a:lnTo>
                  <a:pt x="66831" y="415482"/>
                </a:lnTo>
                <a:lnTo>
                  <a:pt x="92636" y="373489"/>
                </a:lnTo>
                <a:lnTo>
                  <a:pt x="120134" y="332672"/>
                </a:lnTo>
                <a:lnTo>
                  <a:pt x="149281" y="293081"/>
                </a:lnTo>
                <a:lnTo>
                  <a:pt x="180036" y="254765"/>
                </a:lnTo>
                <a:lnTo>
                  <a:pt x="212355" y="217773"/>
                </a:lnTo>
                <a:lnTo>
                  <a:pt x="246195" y="182154"/>
                </a:lnTo>
                <a:lnTo>
                  <a:pt x="281515" y="147956"/>
                </a:lnTo>
                <a:lnTo>
                  <a:pt x="318272" y="115228"/>
                </a:lnTo>
                <a:lnTo>
                  <a:pt x="356421" y="84020"/>
                </a:lnTo>
                <a:lnTo>
                  <a:pt x="395922" y="54380"/>
                </a:lnTo>
                <a:lnTo>
                  <a:pt x="436731" y="26357"/>
                </a:lnTo>
                <a:lnTo>
                  <a:pt x="478806" y="0"/>
                </a:lnTo>
                <a:lnTo>
                  <a:pt x="1082746" y="1010826"/>
                </a:lnTo>
                <a:lnTo>
                  <a:pt x="0" y="548038"/>
                </a:lnTo>
                <a:close/>
              </a:path>
            </a:pathLst>
          </a:custGeom>
          <a:ln w="211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4AC13F19-3D2D-43E4-99D4-2399C7877211}"/>
              </a:ext>
            </a:extLst>
          </p:cNvPr>
          <p:cNvSpPr/>
          <p:nvPr/>
        </p:nvSpPr>
        <p:spPr>
          <a:xfrm>
            <a:off x="2607804" y="2806798"/>
            <a:ext cx="604520" cy="1177925"/>
          </a:xfrm>
          <a:custGeom>
            <a:avLst/>
            <a:gdLst/>
            <a:ahLst/>
            <a:cxnLst/>
            <a:rect l="l" t="t" r="r" b="b"/>
            <a:pathLst>
              <a:path w="604519" h="1177925">
                <a:moveTo>
                  <a:pt x="0" y="166677"/>
                </a:moveTo>
                <a:lnTo>
                  <a:pt x="42584" y="142421"/>
                </a:lnTo>
                <a:lnTo>
                  <a:pt x="86036" y="120010"/>
                </a:lnTo>
                <a:lnTo>
                  <a:pt x="130295" y="99460"/>
                </a:lnTo>
                <a:lnTo>
                  <a:pt x="175300" y="80788"/>
                </a:lnTo>
                <a:lnTo>
                  <a:pt x="220991" y="64011"/>
                </a:lnTo>
                <a:lnTo>
                  <a:pt x="267307" y="49145"/>
                </a:lnTo>
                <a:lnTo>
                  <a:pt x="314188" y="36206"/>
                </a:lnTo>
                <a:lnTo>
                  <a:pt x="361573" y="25213"/>
                </a:lnTo>
                <a:lnTo>
                  <a:pt x="409401" y="16180"/>
                </a:lnTo>
                <a:lnTo>
                  <a:pt x="457613" y="9126"/>
                </a:lnTo>
                <a:lnTo>
                  <a:pt x="506147" y="4067"/>
                </a:lnTo>
                <a:lnTo>
                  <a:pt x="554943" y="1019"/>
                </a:lnTo>
                <a:lnTo>
                  <a:pt x="603940" y="0"/>
                </a:lnTo>
                <a:lnTo>
                  <a:pt x="603941" y="1177503"/>
                </a:lnTo>
                <a:lnTo>
                  <a:pt x="0" y="166677"/>
                </a:lnTo>
                <a:close/>
              </a:path>
            </a:pathLst>
          </a:custGeom>
          <a:ln w="211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0B250B4F-78AE-49F3-A86A-1817F8B4DFA4}"/>
              </a:ext>
            </a:extLst>
          </p:cNvPr>
          <p:cNvSpPr/>
          <p:nvPr/>
        </p:nvSpPr>
        <p:spPr>
          <a:xfrm>
            <a:off x="9388795" y="4596124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258" y="0"/>
                </a:lnTo>
              </a:path>
            </a:pathLst>
          </a:custGeom>
          <a:ln w="95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74739B7D-1548-4777-8EEA-3FB8EB6AA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28" y="848096"/>
            <a:ext cx="3778371" cy="213325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0905172-4BA2-4BA7-9A1C-D93A921E0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053" y="853820"/>
            <a:ext cx="3832327" cy="218504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E6F7913-DE54-4C36-BFB1-7A1B85681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319" y="857947"/>
            <a:ext cx="3689345" cy="209011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ABA3E53E-9587-460B-8A0C-3C48C7EF6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4743" y="3762173"/>
            <a:ext cx="4012187" cy="22552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B49604-F6B6-4EF2-9386-B121A450EB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1762" y="3757923"/>
            <a:ext cx="3560634" cy="2354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877149-DA68-42F4-B151-71D9D46A37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218" y="3757922"/>
            <a:ext cx="3472204" cy="228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1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D9801-08E4-4860-8ACD-5C33521C5F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662"/>
            <a:ext cx="10815638" cy="635000"/>
          </a:xfrm>
        </p:spPr>
        <p:txBody>
          <a:bodyPr/>
          <a:lstStyle/>
          <a:p>
            <a:r>
              <a:rPr lang="en-US"/>
              <a:t>                     Homeownership Affordability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A0553A99-936B-4AF6-B6D0-57F64EE889CF}"/>
              </a:ext>
            </a:extLst>
          </p:cNvPr>
          <p:cNvSpPr/>
          <p:nvPr/>
        </p:nvSpPr>
        <p:spPr>
          <a:xfrm>
            <a:off x="2034083" y="3521514"/>
            <a:ext cx="1177925" cy="1473835"/>
          </a:xfrm>
          <a:custGeom>
            <a:avLst/>
            <a:gdLst/>
            <a:ahLst/>
            <a:cxnLst/>
            <a:rect l="l" t="t" r="r" b="b"/>
            <a:pathLst>
              <a:path w="1177925" h="1473835">
                <a:moveTo>
                  <a:pt x="573723" y="1473613"/>
                </a:moveTo>
                <a:lnTo>
                  <a:pt x="532271" y="1447680"/>
                </a:lnTo>
                <a:lnTo>
                  <a:pt x="492231" y="1420284"/>
                </a:lnTo>
                <a:lnTo>
                  <a:pt x="453621" y="1391479"/>
                </a:lnTo>
                <a:lnTo>
                  <a:pt x="416457" y="1361319"/>
                </a:lnTo>
                <a:lnTo>
                  <a:pt x="380758" y="1329857"/>
                </a:lnTo>
                <a:lnTo>
                  <a:pt x="346540" y="1297146"/>
                </a:lnTo>
                <a:lnTo>
                  <a:pt x="313821" y="1263240"/>
                </a:lnTo>
                <a:lnTo>
                  <a:pt x="282617" y="1228193"/>
                </a:lnTo>
                <a:lnTo>
                  <a:pt x="252948" y="1192056"/>
                </a:lnTo>
                <a:lnTo>
                  <a:pt x="224829" y="1154885"/>
                </a:lnTo>
                <a:lnTo>
                  <a:pt x="198279" y="1116732"/>
                </a:lnTo>
                <a:lnTo>
                  <a:pt x="173314" y="1077650"/>
                </a:lnTo>
                <a:lnTo>
                  <a:pt x="149952" y="1037694"/>
                </a:lnTo>
                <a:lnTo>
                  <a:pt x="128210" y="996916"/>
                </a:lnTo>
                <a:lnTo>
                  <a:pt x="108105" y="955370"/>
                </a:lnTo>
                <a:lnTo>
                  <a:pt x="89656" y="913109"/>
                </a:lnTo>
                <a:lnTo>
                  <a:pt x="72879" y="870186"/>
                </a:lnTo>
                <a:lnTo>
                  <a:pt x="57791" y="826656"/>
                </a:lnTo>
                <a:lnTo>
                  <a:pt x="44411" y="782571"/>
                </a:lnTo>
                <a:lnTo>
                  <a:pt x="32755" y="737985"/>
                </a:lnTo>
                <a:lnTo>
                  <a:pt x="22840" y="692951"/>
                </a:lnTo>
                <a:lnTo>
                  <a:pt x="14685" y="647522"/>
                </a:lnTo>
                <a:lnTo>
                  <a:pt x="8305" y="601752"/>
                </a:lnTo>
                <a:lnTo>
                  <a:pt x="3720" y="555695"/>
                </a:lnTo>
                <a:lnTo>
                  <a:pt x="946" y="509403"/>
                </a:lnTo>
                <a:lnTo>
                  <a:pt x="0" y="462931"/>
                </a:lnTo>
                <a:lnTo>
                  <a:pt x="899" y="416331"/>
                </a:lnTo>
                <a:lnTo>
                  <a:pt x="3662" y="369657"/>
                </a:lnTo>
                <a:lnTo>
                  <a:pt x="8305" y="322962"/>
                </a:lnTo>
                <a:lnTo>
                  <a:pt x="14846" y="276299"/>
                </a:lnTo>
                <a:lnTo>
                  <a:pt x="23302" y="229723"/>
                </a:lnTo>
                <a:lnTo>
                  <a:pt x="33691" y="183286"/>
                </a:lnTo>
                <a:lnTo>
                  <a:pt x="46029" y="137042"/>
                </a:lnTo>
                <a:lnTo>
                  <a:pt x="60335" y="91044"/>
                </a:lnTo>
                <a:lnTo>
                  <a:pt x="76625" y="45345"/>
                </a:lnTo>
                <a:lnTo>
                  <a:pt x="94917" y="0"/>
                </a:lnTo>
                <a:lnTo>
                  <a:pt x="1177662" y="462787"/>
                </a:lnTo>
                <a:lnTo>
                  <a:pt x="573723" y="1473613"/>
                </a:lnTo>
                <a:close/>
              </a:path>
            </a:pathLst>
          </a:custGeom>
          <a:ln w="211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0CF04F4B-1348-4AD6-A84B-D4CDA23014A0}"/>
              </a:ext>
            </a:extLst>
          </p:cNvPr>
          <p:cNvSpPr/>
          <p:nvPr/>
        </p:nvSpPr>
        <p:spPr>
          <a:xfrm>
            <a:off x="2128999" y="2973476"/>
            <a:ext cx="1083310" cy="1010919"/>
          </a:xfrm>
          <a:custGeom>
            <a:avLst/>
            <a:gdLst/>
            <a:ahLst/>
            <a:cxnLst/>
            <a:rect l="l" t="t" r="r" b="b"/>
            <a:pathLst>
              <a:path w="1083310" h="1010920">
                <a:moveTo>
                  <a:pt x="0" y="548038"/>
                </a:moveTo>
                <a:lnTo>
                  <a:pt x="20470" y="502806"/>
                </a:lnTo>
                <a:lnTo>
                  <a:pt x="42762" y="458604"/>
                </a:lnTo>
                <a:lnTo>
                  <a:pt x="66831" y="415482"/>
                </a:lnTo>
                <a:lnTo>
                  <a:pt x="92636" y="373489"/>
                </a:lnTo>
                <a:lnTo>
                  <a:pt x="120134" y="332672"/>
                </a:lnTo>
                <a:lnTo>
                  <a:pt x="149281" y="293081"/>
                </a:lnTo>
                <a:lnTo>
                  <a:pt x="180036" y="254765"/>
                </a:lnTo>
                <a:lnTo>
                  <a:pt x="212355" y="217773"/>
                </a:lnTo>
                <a:lnTo>
                  <a:pt x="246195" y="182154"/>
                </a:lnTo>
                <a:lnTo>
                  <a:pt x="281515" y="147956"/>
                </a:lnTo>
                <a:lnTo>
                  <a:pt x="318272" y="115228"/>
                </a:lnTo>
                <a:lnTo>
                  <a:pt x="356421" y="84020"/>
                </a:lnTo>
                <a:lnTo>
                  <a:pt x="395922" y="54380"/>
                </a:lnTo>
                <a:lnTo>
                  <a:pt x="436731" y="26357"/>
                </a:lnTo>
                <a:lnTo>
                  <a:pt x="478806" y="0"/>
                </a:lnTo>
                <a:lnTo>
                  <a:pt x="1082746" y="1010826"/>
                </a:lnTo>
                <a:lnTo>
                  <a:pt x="0" y="548038"/>
                </a:lnTo>
                <a:close/>
              </a:path>
            </a:pathLst>
          </a:custGeom>
          <a:ln w="211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4AC13F19-3D2D-43E4-99D4-2399C7877211}"/>
              </a:ext>
            </a:extLst>
          </p:cNvPr>
          <p:cNvSpPr/>
          <p:nvPr/>
        </p:nvSpPr>
        <p:spPr>
          <a:xfrm>
            <a:off x="2607804" y="2806798"/>
            <a:ext cx="604520" cy="1177925"/>
          </a:xfrm>
          <a:custGeom>
            <a:avLst/>
            <a:gdLst/>
            <a:ahLst/>
            <a:cxnLst/>
            <a:rect l="l" t="t" r="r" b="b"/>
            <a:pathLst>
              <a:path w="604519" h="1177925">
                <a:moveTo>
                  <a:pt x="0" y="166677"/>
                </a:moveTo>
                <a:lnTo>
                  <a:pt x="42584" y="142421"/>
                </a:lnTo>
                <a:lnTo>
                  <a:pt x="86036" y="120010"/>
                </a:lnTo>
                <a:lnTo>
                  <a:pt x="130295" y="99460"/>
                </a:lnTo>
                <a:lnTo>
                  <a:pt x="175300" y="80788"/>
                </a:lnTo>
                <a:lnTo>
                  <a:pt x="220991" y="64011"/>
                </a:lnTo>
                <a:lnTo>
                  <a:pt x="267307" y="49145"/>
                </a:lnTo>
                <a:lnTo>
                  <a:pt x="314188" y="36206"/>
                </a:lnTo>
                <a:lnTo>
                  <a:pt x="361573" y="25213"/>
                </a:lnTo>
                <a:lnTo>
                  <a:pt x="409401" y="16180"/>
                </a:lnTo>
                <a:lnTo>
                  <a:pt x="457613" y="9126"/>
                </a:lnTo>
                <a:lnTo>
                  <a:pt x="506147" y="4067"/>
                </a:lnTo>
                <a:lnTo>
                  <a:pt x="554943" y="1019"/>
                </a:lnTo>
                <a:lnTo>
                  <a:pt x="603940" y="0"/>
                </a:lnTo>
                <a:lnTo>
                  <a:pt x="603941" y="1177503"/>
                </a:lnTo>
                <a:lnTo>
                  <a:pt x="0" y="166677"/>
                </a:lnTo>
                <a:close/>
              </a:path>
            </a:pathLst>
          </a:custGeom>
          <a:ln w="211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0B250B4F-78AE-49F3-A86A-1817F8B4DFA4}"/>
              </a:ext>
            </a:extLst>
          </p:cNvPr>
          <p:cNvSpPr/>
          <p:nvPr/>
        </p:nvSpPr>
        <p:spPr>
          <a:xfrm>
            <a:off x="9388795" y="4596124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258" y="0"/>
                </a:lnTo>
              </a:path>
            </a:pathLst>
          </a:custGeom>
          <a:ln w="95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41C606-3603-4DCA-9DE0-5600D37A1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12" y="756191"/>
            <a:ext cx="3810047" cy="22169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4D85CB-422A-45BB-9BD3-0660A94CE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446" y="756191"/>
            <a:ext cx="3934939" cy="2348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748D93-FC42-4E93-BDF9-AA2981A03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966" y="794291"/>
            <a:ext cx="3654857" cy="2348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021930-F349-402C-BAC4-DDF8EA05F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3831" y="3618305"/>
            <a:ext cx="3684708" cy="24835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2A20C2-21A2-4437-B235-E76E82107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327" y="3618306"/>
            <a:ext cx="3934939" cy="26984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2CB82C-12A4-4CB4-8512-443E7E8DC5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00" y="3593498"/>
            <a:ext cx="3899416" cy="272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9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AF258-B596-4CF2-9A3F-22E9BF90CD9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E93CA-2149-458C-BD1A-24702F7E6D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B2CA69-7E38-465E-BAB7-9DF21D0F4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582226"/>
            <a:ext cx="11503660" cy="615553"/>
          </a:xfrm>
        </p:spPr>
        <p:txBody>
          <a:bodyPr/>
          <a:lstStyle/>
          <a:p>
            <a:r>
              <a:rPr lang="en-US" spc="-5" dirty="0"/>
              <a:t>Change in Rent Per Year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41125C-88FB-4468-A49A-6490BEDE4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976437"/>
            <a:ext cx="116776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9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AF258-B596-4CF2-9A3F-22E9BF90CD9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E93CA-2149-458C-BD1A-24702F7E6D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B2CA69-7E38-465E-BAB7-9DF21D0F4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582226"/>
            <a:ext cx="11503660" cy="615553"/>
          </a:xfrm>
        </p:spPr>
        <p:txBody>
          <a:bodyPr/>
          <a:lstStyle/>
          <a:p>
            <a:r>
              <a:rPr lang="en-US" spc="-5" dirty="0"/>
              <a:t>Vacancy Rates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82F9F-09FE-4484-90AC-A37FE5F02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" y="1843087"/>
            <a:ext cx="114014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0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AF258-B596-4CF2-9A3F-22E9BF90CD9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E93CA-2149-458C-BD1A-24702F7E6D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B2CA69-7E38-465E-BAB7-9DF21D0F4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582226"/>
            <a:ext cx="11503660" cy="615553"/>
          </a:xfrm>
        </p:spPr>
        <p:txBody>
          <a:bodyPr/>
          <a:lstStyle/>
          <a:p>
            <a:r>
              <a:rPr lang="en-US" spc="-5" dirty="0"/>
              <a:t>Asking Rents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BCCE84-576F-4629-9B02-E2CB6482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4038"/>
            <a:ext cx="11802636" cy="31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15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AF258-B596-4CF2-9A3F-22E9BF90CD9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E93CA-2149-458C-BD1A-24702F7E6D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B2CA69-7E38-465E-BAB7-9DF21D0F4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582226"/>
            <a:ext cx="11503660" cy="615553"/>
          </a:xfrm>
        </p:spPr>
        <p:txBody>
          <a:bodyPr/>
          <a:lstStyle/>
          <a:p>
            <a:r>
              <a:rPr lang="en-US" spc="-5" dirty="0"/>
              <a:t>Rent Concession Rates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31962-381B-44F8-90E4-FDC957F30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1890712"/>
            <a:ext cx="114585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84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AF258-B596-4CF2-9A3F-22E9BF90CD9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E93CA-2149-458C-BD1A-24702F7E6D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B2CA69-7E38-465E-BAB7-9DF21D0F4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297714"/>
            <a:ext cx="11503660" cy="615553"/>
          </a:xfrm>
        </p:spPr>
        <p:txBody>
          <a:bodyPr/>
          <a:lstStyle/>
          <a:p>
            <a:r>
              <a:rPr lang="en-US" spc="-5"/>
              <a:t>COVID19 Impacts on Housing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2273D2-C3AC-4BBB-A396-321390504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07" y="1273979"/>
            <a:ext cx="5040585" cy="4060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7CA841-C072-496C-A0D5-E822B8DF6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186244"/>
            <a:ext cx="5310176" cy="399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39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AF258-B596-4CF2-9A3F-22E9BF90CD9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E93CA-2149-458C-BD1A-24702F7E6D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B2CA69-7E38-465E-BAB7-9DF21D0F4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264313"/>
            <a:ext cx="11503660" cy="615553"/>
          </a:xfrm>
        </p:spPr>
        <p:txBody>
          <a:bodyPr/>
          <a:lstStyle/>
          <a:p>
            <a:r>
              <a:rPr lang="en-US" spc="-5" dirty="0"/>
              <a:t>Median Home Sales Price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10B74-C956-4C6A-9B47-FEA8E4F39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309687"/>
            <a:ext cx="93535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6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09F5B-2763-445C-8D79-DADD635E3E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DAF8F4-4148-4F97-8601-72D2FCB4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86" y="561340"/>
            <a:ext cx="3320813" cy="1477328"/>
          </a:xfrm>
        </p:spPr>
        <p:txBody>
          <a:bodyPr/>
          <a:lstStyle/>
          <a:p>
            <a:r>
              <a:rPr lang="en-US" sz="3200" spc="-5" dirty="0">
                <a:solidFill>
                  <a:srgbClr val="FFFFFF"/>
                </a:solidFill>
              </a:rPr>
              <a:t>State of Housing Report</a:t>
            </a:r>
            <a:endParaRPr lang="en-US" sz="3200" dirty="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F53E4946-DDC2-4159-A4E0-44E7422DEFBC}"/>
              </a:ext>
            </a:extLst>
          </p:cNvPr>
          <p:cNvSpPr txBox="1"/>
          <p:nvPr/>
        </p:nvSpPr>
        <p:spPr>
          <a:xfrm>
            <a:off x="192007" y="2514600"/>
            <a:ext cx="3907553" cy="318933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85750" marR="246379" indent="-285750">
              <a:lnSpc>
                <a:spcPts val="1970"/>
              </a:lnSpc>
              <a:spcBef>
                <a:spcPts val="995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Published annually since 2015</a:t>
            </a:r>
            <a:endParaRPr sz="2000" dirty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770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Data collected fall/winter 2020</a:t>
            </a:r>
          </a:p>
          <a:p>
            <a:pPr marL="285750" indent="-285750">
              <a:lnSpc>
                <a:spcPct val="100000"/>
              </a:lnSpc>
              <a:spcBef>
                <a:spcPts val="770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 Demographics: 2013-2018 ACS</a:t>
            </a:r>
          </a:p>
          <a:p>
            <a:pPr marL="285750" indent="-285750">
              <a:lnSpc>
                <a:spcPct val="100000"/>
              </a:lnSpc>
              <a:spcBef>
                <a:spcPts val="770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2020 Housing market data</a:t>
            </a:r>
          </a:p>
          <a:p>
            <a:pPr marL="285750" indent="-285750">
              <a:lnSpc>
                <a:spcPct val="100000"/>
              </a:lnSpc>
              <a:spcBef>
                <a:spcPts val="770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Section: COVID19 Impacts on Housing and Beyond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90317D-37B0-4DF2-AB94-E02D0C54D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24289"/>
            <a:ext cx="4648200" cy="598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16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DAF8F4-4148-4F97-8601-72D2FCB4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26" y="632264"/>
            <a:ext cx="3657599" cy="1292662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2800" spc="-5" dirty="0">
                <a:solidFill>
                  <a:srgbClr val="FFFFFF"/>
                </a:solidFill>
              </a:rPr>
              <a:t>Housing Development Since State of Emergency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5AB02-62AE-41D7-9D06-A72254524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23" y="0"/>
            <a:ext cx="7905777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C06D13D3-1D45-4A56-BF56-DE50638B5B8A}"/>
              </a:ext>
            </a:extLst>
          </p:cNvPr>
          <p:cNvSpPr/>
          <p:nvPr/>
        </p:nvSpPr>
        <p:spPr>
          <a:xfrm>
            <a:off x="-1" y="6296025"/>
            <a:ext cx="12192001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A0113FE-9780-4429-B088-ED695DC4E822}"/>
              </a:ext>
            </a:extLst>
          </p:cNvPr>
          <p:cNvSpPr/>
          <p:nvPr/>
        </p:nvSpPr>
        <p:spPr>
          <a:xfrm>
            <a:off x="-1" y="6296139"/>
            <a:ext cx="4286223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33FA80C7-781D-4CCB-805B-E9E04AC2D625}"/>
              </a:ext>
            </a:extLst>
          </p:cNvPr>
          <p:cNvSpPr txBox="1"/>
          <p:nvPr/>
        </p:nvSpPr>
        <p:spPr>
          <a:xfrm>
            <a:off x="534954" y="2580338"/>
            <a:ext cx="3384314" cy="4451218"/>
          </a:xfrm>
          <a:prstGeom prst="rect">
            <a:avLst/>
          </a:prstGeom>
        </p:spPr>
        <p:txBody>
          <a:bodyPr vert="horz" wrap="square" lIns="0" tIns="110489" rIns="0" bIns="0" rtlCol="0" anchor="t">
            <a:spAutoFit/>
          </a:bodyPr>
          <a:lstStyle/>
          <a:p>
            <a:pPr marL="342900" indent="-342900">
              <a:spcBef>
                <a:spcPts val="869"/>
              </a:spcBef>
              <a:buFont typeface="Arial" panose="020B0604020202020204" pitchFamily="34" charset="0"/>
              <a:buChar char="•"/>
              <a:tabLst>
                <a:tab pos="285115" algn="l"/>
                <a:tab pos="285750" algn="l"/>
              </a:tabLst>
            </a:pP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5,858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+ affordable homes (open or in progress)</a:t>
            </a:r>
            <a:endParaRPr lang="en-US" sz="2800" dirty="0">
              <a:latin typeface="Arial"/>
              <a:cs typeface="Calibri"/>
            </a:endParaRPr>
          </a:p>
          <a:p>
            <a:pPr marL="342900" indent="-342900">
              <a:spcBef>
                <a:spcPts val="869"/>
              </a:spcBef>
              <a:buFont typeface="Arial" panose="020B0604020202020204" pitchFamily="34" charset="0"/>
              <a:buChar char="•"/>
              <a:tabLst>
                <a:tab pos="285115" algn="l"/>
                <a:tab pos="285750" algn="l"/>
              </a:tabLst>
            </a:pP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11,000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Portlanders stably housed </a:t>
            </a:r>
          </a:p>
          <a:p>
            <a:pPr marL="342900" indent="-342900">
              <a:spcBef>
                <a:spcPts val="869"/>
              </a:spcBef>
              <a:buFont typeface="Arial" panose="020B0604020202020204" pitchFamily="34" charset="0"/>
              <a:buChar char="•"/>
              <a:tabLst>
                <a:tab pos="285115" algn="l"/>
                <a:tab pos="285750" algn="l"/>
              </a:tabLst>
            </a:pP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1/3 of units deeply affordable </a:t>
            </a:r>
            <a:endParaRPr lang="en-US" sz="2800" dirty="0">
              <a:latin typeface="Arial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869"/>
              </a:spcBef>
              <a:buFont typeface="Arial" panose="020B0604020202020204" pitchFamily="34" charset="0"/>
              <a:buChar char="•"/>
              <a:tabLst>
                <a:tab pos="285115" algn="l"/>
                <a:tab pos="285750" algn="l"/>
              </a:tabLst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tabLst>
                <a:tab pos="285115" algn="l"/>
                <a:tab pos="285750" algn="l"/>
              </a:tabLst>
            </a:pP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0044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84531"/>
            <a:ext cx="12192000" cy="6861531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4161" y="2640365"/>
            <a:ext cx="10316835" cy="1064394"/>
          </a:xfrm>
          <a:prstGeom prst="rect">
            <a:avLst/>
          </a:prstGeom>
        </p:spPr>
        <p:txBody>
          <a:bodyPr vert="horz" wrap="square" lIns="0" tIns="114300" rIns="0" bIns="0" rtlCol="0" anchor="t">
            <a:spAutoFit/>
          </a:bodyPr>
          <a:lstStyle/>
          <a:p>
            <a:pPr marL="12700" marR="5080" algn="ctr">
              <a:lnSpc>
                <a:spcPts val="6500"/>
              </a:lnSpc>
              <a:spcBef>
                <a:spcPts val="900"/>
              </a:spcBef>
            </a:pPr>
            <a:r>
              <a:rPr lang="en-US" sz="6000" spc="-5" dirty="0">
                <a:solidFill>
                  <a:srgbClr val="FFFFFF"/>
                </a:solidFill>
              </a:rPr>
              <a:t>Discussion </a:t>
            </a:r>
            <a:endParaRPr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270E462-E369-4474-A2DA-1EB1650ED62E}"/>
              </a:ext>
            </a:extLst>
          </p:cNvPr>
          <p:cNvSpPr/>
          <p:nvPr/>
        </p:nvSpPr>
        <p:spPr>
          <a:xfrm>
            <a:off x="0" y="63089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263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663" y="1870941"/>
            <a:ext cx="2175597" cy="4079384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 1</a:t>
            </a:r>
          </a:p>
          <a:p>
            <a:pPr algn="ctr">
              <a:defRPr/>
            </a:pPr>
            <a:endParaRPr lang="en-US" sz="2800" dirty="0">
              <a:solidFill>
                <a:schemeClr val="bg1"/>
              </a:solidFill>
              <a:latin typeface="Calibri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Demographics    and Housing  Stock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3089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356B4C-59C4-4540-BBD7-C59D6247E89F}"/>
              </a:ext>
            </a:extLst>
          </p:cNvPr>
          <p:cNvSpPr/>
          <p:nvPr/>
        </p:nvSpPr>
        <p:spPr>
          <a:xfrm>
            <a:off x="1600200" y="1289963"/>
            <a:ext cx="3733800" cy="355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963472-0508-47B7-A629-BCD79AEEF2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9858"/>
            <a:ext cx="3840488" cy="1021082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214AD2DE-D8F7-4167-916E-A9E7E415ED8A}"/>
              </a:ext>
            </a:extLst>
          </p:cNvPr>
          <p:cNvSpPr/>
          <p:nvPr/>
        </p:nvSpPr>
        <p:spPr>
          <a:xfrm>
            <a:off x="2603304" y="1856563"/>
            <a:ext cx="2175597" cy="4079384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chemeClr val="bg1"/>
              </a:solidFill>
              <a:latin typeface="Calibri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 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Affordability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64D62314-3BFB-47A4-8A62-5668D610BD2B}"/>
              </a:ext>
            </a:extLst>
          </p:cNvPr>
          <p:cNvSpPr/>
          <p:nvPr/>
        </p:nvSpPr>
        <p:spPr>
          <a:xfrm>
            <a:off x="4946813" y="1856564"/>
            <a:ext cx="2175597" cy="4079384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chemeClr val="bg1"/>
              </a:solidFill>
              <a:latin typeface="Calibri"/>
            </a:endParaRPr>
          </a:p>
          <a:p>
            <a:pPr algn="ctr">
              <a:defRPr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and Neighborhood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4815429C-47CC-413F-B1D2-E5EBA9AD63BE}"/>
              </a:ext>
            </a:extLst>
          </p:cNvPr>
          <p:cNvSpPr/>
          <p:nvPr/>
        </p:nvSpPr>
        <p:spPr>
          <a:xfrm>
            <a:off x="7347832" y="1856563"/>
            <a:ext cx="2175597" cy="4079384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 and Programs</a:t>
            </a: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63B867CC-B1A6-4B53-A4C8-8E9904DEA90B}"/>
              </a:ext>
            </a:extLst>
          </p:cNvPr>
          <p:cNvSpPr/>
          <p:nvPr/>
        </p:nvSpPr>
        <p:spPr>
          <a:xfrm>
            <a:off x="9734474" y="1870941"/>
            <a:ext cx="2175597" cy="4079384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Program </a:t>
            </a: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123774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06219"/>
            <a:ext cx="12192000" cy="5051781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054101-E3AD-4F2B-9F54-6A567440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Neighborhood Study Areas</a:t>
            </a:r>
            <a:br>
              <a:rPr lang="en-US" spc="-5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FC54A-7FA9-4040-92BD-120FF0B0E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817509"/>
            <a:ext cx="7924800" cy="5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8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363F35-514D-4F20-814A-361228ECC23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3CFBC4-AEA3-4E2A-85D8-690E66018C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15CD5-9638-40D2-B218-72DCFD566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396" y="-5748"/>
            <a:ext cx="5295181" cy="68446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2B3C51-16B8-4087-A2BD-9D5CFC0E83B6}"/>
              </a:ext>
            </a:extLst>
          </p:cNvPr>
          <p:cNvSpPr txBox="1"/>
          <p:nvPr/>
        </p:nvSpPr>
        <p:spPr>
          <a:xfrm>
            <a:off x="400524" y="56861"/>
            <a:ext cx="6530939" cy="62170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27829D"/>
                </a:solidFill>
                <a:latin typeface="Arial"/>
                <a:cs typeface="Arial"/>
              </a:rPr>
              <a:t>2020 Key Findings</a:t>
            </a:r>
          </a:p>
          <a:p>
            <a:endParaRPr lang="en-US" dirty="0">
              <a:solidFill>
                <a:srgbClr val="27829D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7829D"/>
                </a:solidFill>
                <a:latin typeface="Arial"/>
                <a:cs typeface="Arial"/>
              </a:rPr>
              <a:t>Growth in population, wealth, median age, and diversity from 2013-2018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7829D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7829D"/>
                </a:solidFill>
                <a:latin typeface="Arial"/>
                <a:cs typeface="Arial"/>
              </a:rPr>
              <a:t>Persistent income disparities by housing tenure and race/ethnicity despite rising incomes overall</a:t>
            </a:r>
          </a:p>
          <a:p>
            <a:endParaRPr lang="en-US" sz="2000" dirty="0">
              <a:solidFill>
                <a:srgbClr val="27829D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7829D"/>
                </a:solidFill>
                <a:latin typeface="Arial"/>
                <a:cs typeface="Arial"/>
              </a:rPr>
              <a:t>COVID-19 impacts on housing market: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7829D"/>
                </a:solidFill>
                <a:latin typeface="Arial"/>
                <a:cs typeface="Arial"/>
              </a:rPr>
              <a:t>Asking rents decreased for first time in a decade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7829D"/>
                </a:solidFill>
                <a:latin typeface="Arial"/>
                <a:cs typeface="Arial"/>
              </a:rPr>
              <a:t>Central City asking rents decreasing while vacancy rates at an all time high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7829D"/>
                </a:solidFill>
                <a:latin typeface="Arial"/>
                <a:cs typeface="Arial"/>
              </a:rPr>
              <a:t>East Portland vacancy rates decreasing while rents increasing slightly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7829D"/>
                </a:solidFill>
                <a:latin typeface="Arial"/>
                <a:cs typeface="Arial"/>
              </a:rPr>
              <a:t>Single-family home sales consistently stronger in 2020 than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7829D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7829D"/>
                </a:solidFill>
                <a:latin typeface="Arial"/>
                <a:cs typeface="Arial"/>
              </a:rPr>
              <a:t>The City and Housing Bureau have played new roles in response to the economic impact of COVID19</a:t>
            </a:r>
          </a:p>
        </p:txBody>
      </p:sp>
    </p:spTree>
    <p:extLst>
      <p:ext uri="{BB962C8B-B14F-4D97-AF65-F5344CB8AC3E}">
        <p14:creationId xmlns:p14="http://schemas.microsoft.com/office/powerpoint/2010/main" val="118537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AF258-B596-4CF2-9A3F-22E9BF90CD9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E93CA-2149-458C-BD1A-24702F7E6D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B2CA69-7E38-465E-BAB7-9DF21D0F4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582226"/>
            <a:ext cx="11503660" cy="615553"/>
          </a:xfrm>
        </p:spPr>
        <p:txBody>
          <a:bodyPr/>
          <a:lstStyle/>
          <a:p>
            <a:r>
              <a:rPr lang="en-US" spc="-5"/>
              <a:t>Population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7513C3-8B29-4990-A849-FA870D82F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371600"/>
            <a:ext cx="6101715" cy="4594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0D44FE-363C-466A-B07C-8A04ABA57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16160"/>
            <a:ext cx="47053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2DDB18-5536-4C17-8C63-D76D937B93B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5D4FE-7526-4A47-BD38-4323C41D1C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CDD98A-2BD7-4E48-BA57-80D52C4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1231106"/>
          </a:xfrm>
        </p:spPr>
        <p:txBody>
          <a:bodyPr/>
          <a:lstStyle/>
          <a:p>
            <a:r>
              <a:rPr lang="en-US" dirty="0"/>
              <a:t>Median Household Income by Race &amp; Ethnicity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3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812021"/>
              </p:ext>
            </p:extLst>
          </p:nvPr>
        </p:nvGraphicFramePr>
        <p:xfrm>
          <a:off x="1561514" y="1813332"/>
          <a:ext cx="9298291" cy="3729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977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3D9B9E-4554-464B-B890-510A395B393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120D1-0DFE-4734-B37B-82E3C28406F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D9E39D-016E-41C8-9570-0FDC4FF2C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Rentership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3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451850"/>
              </p:ext>
            </p:extLst>
          </p:nvPr>
        </p:nvGraphicFramePr>
        <p:xfrm>
          <a:off x="1420837" y="1322362"/>
          <a:ext cx="9438968" cy="4431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52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F283CD-5655-404E-BB24-AEE66525F1A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87A203-CA20-46E6-A058-60E75717E37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7ABAB1-6E27-4281-9F13-804F223F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Homeownership Rates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3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169758"/>
              </p:ext>
            </p:extLst>
          </p:nvPr>
        </p:nvGraphicFramePr>
        <p:xfrm>
          <a:off x="829994" y="1547446"/>
          <a:ext cx="10673665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1851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511</Words>
  <Application>Microsoft Office PowerPoint</Application>
  <PresentationFormat>Widescreen</PresentationFormat>
  <Paragraphs>127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Office Theme</vt:lpstr>
      <vt:lpstr>2020 State of Housing Report </vt:lpstr>
      <vt:lpstr>State of Housing Report</vt:lpstr>
      <vt:lpstr>PowerPoint Presentation</vt:lpstr>
      <vt:lpstr>Neighborhood Study Areas </vt:lpstr>
      <vt:lpstr>PowerPoint Presentation</vt:lpstr>
      <vt:lpstr>Population</vt:lpstr>
      <vt:lpstr>Median Household Income by Race &amp; Ethnicity</vt:lpstr>
      <vt:lpstr>Rentership</vt:lpstr>
      <vt:lpstr>Homeownership Rates</vt:lpstr>
      <vt:lpstr>Multifamily Unit Permits by Neighborhood</vt:lpstr>
      <vt:lpstr>Single-Family Unit  Permits by Neighborhood</vt:lpstr>
      <vt:lpstr>                         Rental Affordability</vt:lpstr>
      <vt:lpstr>                     Homeownership Affordability</vt:lpstr>
      <vt:lpstr>Change in Rent Per Year</vt:lpstr>
      <vt:lpstr>Vacancy Rates</vt:lpstr>
      <vt:lpstr>Asking Rents</vt:lpstr>
      <vt:lpstr>Rent Concession Rates</vt:lpstr>
      <vt:lpstr>COVID19 Impacts on Housing</vt:lpstr>
      <vt:lpstr>Median Home Sales Price</vt:lpstr>
      <vt:lpstr>Housing Development Since State of Emergency</vt:lpstr>
      <vt:lpstr>Discussion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PPT Twmplate</dc:title>
  <dc:creator>Jeffries, Stacy</dc:creator>
  <cp:lastModifiedBy>Lehman, Megan</cp:lastModifiedBy>
  <cp:revision>25</cp:revision>
  <dcterms:created xsi:type="dcterms:W3CDTF">2017-10-04T08:00:34Z</dcterms:created>
  <dcterms:modified xsi:type="dcterms:W3CDTF">2021-05-12T18:37:33Z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2017-10-04T00:00:00Z</vt:filetime>
  </property>
</Properties>
</file>