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923" r:id="rId3"/>
    <p:sldId id="926" r:id="rId4"/>
    <p:sldId id="924" r:id="rId5"/>
    <p:sldId id="929" r:id="rId6"/>
    <p:sldId id="927" r:id="rId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llahan, Shannon" initials="CS" lastIdx="1" clrIdx="0">
    <p:extLst>
      <p:ext uri="{19B8F6BF-5375-455C-9EA6-DF929625EA0E}">
        <p15:presenceInfo xmlns:p15="http://schemas.microsoft.com/office/powerpoint/2012/main" userId="S::Shannon.Callahan@portlandoregon.gov::7f258416-1903-49fb-b4c4-c34a9ad6a2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938254-7A84-580E-8595-8C0658B510D3}" v="30" dt="2021-04-20T17:01:19.51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804A9-C01D-44D4-ACB3-0651CD9ACC30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BA408-4D88-4BB4-9184-9AFE0F3C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8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New Budget Process | 11/6/18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F5C25-25E9-49E7-872A-F060CCB44930}" type="datetime1">
              <a:rPr lang="en-US" smtClean="0"/>
              <a:t>4/20/2021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New Budget Process | 11/6/18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25E9-302A-4DEC-9C14-33271129FDB6}" type="datetime1">
              <a:rPr lang="en-US" smtClean="0"/>
              <a:t>4/20/2021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New Budget Process | 11/6/18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08DF-C84F-494D-9D57-159C6B3359DE}" type="datetime1">
              <a:rPr lang="en-US" smtClean="0"/>
              <a:t>4/20/2021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New Budget Process | 11/6/18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3092-35B0-49BF-BC99-987A11D9288D}" type="datetime1">
              <a:rPr lang="en-US" smtClean="0"/>
              <a:t>4/20/2021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New Budget Process | 11/6/18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53664-9BEC-423B-AAED-0887BE86611E}" type="datetime1">
              <a:rPr lang="en-US" smtClean="0"/>
              <a:t>4/20/2021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DCF37A12-DC80-4E26-A723-AE26478FB7E6}"/>
              </a:ext>
            </a:extLst>
          </p:cNvPr>
          <p:cNvSpPr/>
          <p:nvPr userDrawn="1"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F14540DF-FD2B-47F6-8FE6-0CC29AF62BD2}"/>
              </a:ext>
            </a:extLst>
          </p:cNvPr>
          <p:cNvSpPr/>
          <p:nvPr userDrawn="1"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>
            <a:extLst>
              <a:ext uri="{FF2B5EF4-FFF2-40B4-BE49-F238E27FC236}">
                <a16:creationId xmlns:a16="http://schemas.microsoft.com/office/drawing/2014/main" id="{D1482E41-1955-4B89-BB00-761D5D33FB7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/>
              <a:t>Portland Housing Bureau</a:t>
            </a:r>
            <a:endParaRPr lang="en-US" spc="-5" dirty="0"/>
          </a:p>
        </p:txBody>
      </p:sp>
      <p:sp>
        <p:nvSpPr>
          <p:cNvPr id="9" name="Holder 4">
            <a:extLst>
              <a:ext uri="{FF2B5EF4-FFF2-40B4-BE49-F238E27FC236}">
                <a16:creationId xmlns:a16="http://schemas.microsoft.com/office/drawing/2014/main" id="{02883663-A05E-4A66-8C84-4E70790A279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323434" cy="184666"/>
          </a:xfrm>
        </p:spPr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spcBef>
                <a:spcPts val="40"/>
              </a:spcBef>
            </a:pPr>
            <a:fld id="{81D60167-4931-47E6-BA6A-407CBD079E47}" type="slidenum">
              <a:rPr lang="en-US" smtClean="0"/>
              <a:pPr marL="25400">
                <a:spcBef>
                  <a:spcPts val="40"/>
                </a:spcBef>
              </a:pPr>
              <a:t>‹#›</a:t>
            </a:fld>
            <a:endParaRPr lang="en-US" dirty="0"/>
          </a:p>
        </p:txBody>
      </p:sp>
      <p:sp>
        <p:nvSpPr>
          <p:cNvPr id="10" name="Holder 2">
            <a:extLst>
              <a:ext uri="{FF2B5EF4-FFF2-40B4-BE49-F238E27FC236}">
                <a16:creationId xmlns:a16="http://schemas.microsoft.com/office/drawing/2014/main" id="{4AE4BAA2-714F-45CB-A60F-9F3675A51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</p:spPr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402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New Budget Process | 11/6/18 | Portland Housing Bureau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C36A-65FF-4367-926C-6ADF3C49F880}" type="datetime1">
              <a:rPr lang="en-US" smtClean="0"/>
              <a:t>4/20/2021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01180ED-18EA-4C46-8B9F-9594DD0284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0674"/>
            <a:ext cx="5562602" cy="1338616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1799653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08917" y="4781293"/>
            <a:ext cx="386254" cy="909955"/>
          </a:xfrm>
          <a:custGeom>
            <a:avLst/>
            <a:gdLst/>
            <a:ahLst/>
            <a:cxnLst/>
            <a:rect l="l" t="t" r="r" b="b"/>
            <a:pathLst>
              <a:path h="909954">
                <a:moveTo>
                  <a:pt x="0" y="0"/>
                </a:moveTo>
                <a:lnTo>
                  <a:pt x="0" y="909804"/>
                </a:lnTo>
              </a:path>
            </a:pathLst>
          </a:custGeom>
          <a:ln w="126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1477" y="4628409"/>
            <a:ext cx="3647440" cy="82169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9"/>
              </a:spcBef>
            </a:pP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9752" y="2380829"/>
            <a:ext cx="8030839" cy="1731821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6500"/>
              </a:lnSpc>
              <a:spcBef>
                <a:spcPts val="900"/>
              </a:spcBef>
            </a:pPr>
            <a:r>
              <a:rPr lang="en-US" sz="5400" spc="-5" dirty="0">
                <a:solidFill>
                  <a:srgbClr val="FFFFFF"/>
                </a:solidFill>
              </a:rPr>
              <a:t>Landlord and Tenant Mediation Pilot Program</a:t>
            </a:r>
            <a:endParaRPr sz="5400" dirty="0"/>
          </a:p>
        </p:txBody>
      </p:sp>
      <p:sp>
        <p:nvSpPr>
          <p:cNvPr id="8" name="object 8"/>
          <p:cNvSpPr txBox="1"/>
          <p:nvPr/>
        </p:nvSpPr>
        <p:spPr>
          <a:xfrm>
            <a:off x="4419600" y="4781293"/>
            <a:ext cx="7436456" cy="854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800"/>
              </a:lnSpc>
              <a:spcBef>
                <a:spcPts val="100"/>
              </a:spcBef>
            </a:pPr>
            <a:r>
              <a:rPr lang="en-US" sz="2200" b="1" spc="-5" dirty="0">
                <a:solidFill>
                  <a:srgbClr val="FFFFFF"/>
                </a:solidFill>
                <a:latin typeface="Arial"/>
                <a:cs typeface="Arial"/>
              </a:rPr>
              <a:t>Christina Dirks</a:t>
            </a:r>
            <a:r>
              <a:rPr lang="en-US" altLang="ja-JP" sz="2200" b="1" spc="-5" dirty="0">
                <a:solidFill>
                  <a:srgbClr val="FFFFFF"/>
                </a:solidFill>
                <a:latin typeface="Arial"/>
                <a:cs typeface="Arial"/>
              </a:rPr>
              <a:t>, Rental Policy and Program Coordinator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US" sz="2200" b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>
              <a:lnSpc>
                <a:spcPct val="128800"/>
              </a:lnSpc>
              <a:spcBef>
                <a:spcPts val="100"/>
              </a:spcBef>
            </a:pPr>
            <a:r>
              <a:rPr lang="en-US" sz="2200" b="1" dirty="0">
                <a:solidFill>
                  <a:srgbClr val="FFFFFF"/>
                </a:solidFill>
                <a:latin typeface="Arial"/>
                <a:cs typeface="Arial"/>
              </a:rPr>
              <a:t>April 21, 2021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0EDB3-BC67-4F77-80DD-9E4346337A0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</p:spPr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Rental Registration Best Practices | 1/14/19 | Portland Housing Bureau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B634D5-438C-40BC-B248-B958187A879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1AF258-B596-4CF2-9A3F-22E9BF90CD9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Portland Housing Bureau</a:t>
            </a:r>
            <a:endParaRPr lang="en-US" spc="-5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EE93CA-2149-458C-BD1A-24702F7E6DC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8B2CA69-7E38-465E-BAB7-9DF21D0F4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501" y="673981"/>
            <a:ext cx="10815319" cy="635000"/>
          </a:xfrm>
        </p:spPr>
        <p:txBody>
          <a:bodyPr/>
          <a:lstStyle/>
          <a:p>
            <a:r>
              <a:rPr lang="en-US" spc="-5" dirty="0"/>
              <a:t>Program Origin and Funding </a:t>
            </a:r>
            <a:endParaRPr lang="en-US" dirty="0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08F504CF-8E99-4D93-AED7-DE33BCC60583}"/>
              </a:ext>
            </a:extLst>
          </p:cNvPr>
          <p:cNvSpPr txBox="1"/>
          <p:nvPr/>
        </p:nvSpPr>
        <p:spPr>
          <a:xfrm>
            <a:off x="629366" y="1504825"/>
            <a:ext cx="9315085" cy="477778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84150" marR="172085" indent="-171450">
              <a:lnSpc>
                <a:spcPct val="109300"/>
              </a:lnSpc>
              <a:spcBef>
                <a:spcPts val="5"/>
              </a:spcBef>
              <a:buChar char="•"/>
              <a:tabLst>
                <a:tab pos="184785" algn="l"/>
              </a:tabLst>
            </a:pPr>
            <a:r>
              <a:rPr lang="en-US" sz="2400" spc="-5" dirty="0">
                <a:solidFill>
                  <a:schemeClr val="tx2"/>
                </a:solidFill>
                <a:latin typeface="Arial"/>
                <a:cs typeface="Arial"/>
              </a:rPr>
              <a:t>Recommendation from the Rental Services Commission in 2019</a:t>
            </a:r>
          </a:p>
          <a:p>
            <a:pPr marL="184150" marR="172085" indent="-171450">
              <a:lnSpc>
                <a:spcPct val="109300"/>
              </a:lnSpc>
              <a:spcBef>
                <a:spcPts val="5"/>
              </a:spcBef>
              <a:buChar char="•"/>
              <a:tabLst>
                <a:tab pos="184785" algn="l"/>
              </a:tabLst>
            </a:pPr>
            <a:endParaRPr lang="en-US" sz="1400" spc="-5" dirty="0">
              <a:solidFill>
                <a:schemeClr val="tx2"/>
              </a:solidFill>
              <a:latin typeface="Arial"/>
              <a:cs typeface="Arial"/>
            </a:endParaRPr>
          </a:p>
          <a:p>
            <a:pPr marL="184150" marR="172085" indent="-171450">
              <a:lnSpc>
                <a:spcPct val="109300"/>
              </a:lnSpc>
              <a:spcBef>
                <a:spcPts val="5"/>
              </a:spcBef>
              <a:buChar char="•"/>
              <a:tabLst>
                <a:tab pos="184785" algn="l"/>
              </a:tabLst>
            </a:pPr>
            <a:r>
              <a:rPr lang="en-US" sz="2400" spc="-5" dirty="0">
                <a:solidFill>
                  <a:schemeClr val="tx2"/>
                </a:solidFill>
                <a:latin typeface="Arial"/>
                <a:cs typeface="Arial"/>
              </a:rPr>
              <a:t>Goal to preserve housing stability and avoid court filings</a:t>
            </a:r>
          </a:p>
          <a:p>
            <a:pPr marL="184150" marR="172085" indent="-171450">
              <a:lnSpc>
                <a:spcPct val="109300"/>
              </a:lnSpc>
              <a:spcBef>
                <a:spcPts val="5"/>
              </a:spcBef>
              <a:buChar char="•"/>
              <a:tabLst>
                <a:tab pos="184785" algn="l"/>
              </a:tabLst>
            </a:pPr>
            <a:endParaRPr lang="en-US" sz="1400" spc="-5" dirty="0">
              <a:solidFill>
                <a:schemeClr val="tx2"/>
              </a:solidFill>
              <a:latin typeface="Arial"/>
              <a:cs typeface="Arial"/>
            </a:endParaRPr>
          </a:p>
          <a:p>
            <a:pPr marL="184150" marR="172085" indent="-171450">
              <a:lnSpc>
                <a:spcPct val="109300"/>
              </a:lnSpc>
              <a:spcBef>
                <a:spcPts val="5"/>
              </a:spcBef>
              <a:buChar char="•"/>
              <a:tabLst>
                <a:tab pos="184785" algn="l"/>
              </a:tabLst>
            </a:pPr>
            <a:r>
              <a:rPr lang="en-US" sz="2400" spc="-5" dirty="0">
                <a:solidFill>
                  <a:schemeClr val="tx2"/>
                </a:solidFill>
                <a:latin typeface="Arial"/>
                <a:cs typeface="Arial"/>
              </a:rPr>
              <a:t>$150,000 in Rental Registration funds in FY 20-21 and another $150,000 in FY 21-22 </a:t>
            </a:r>
          </a:p>
          <a:p>
            <a:pPr marL="184150" marR="172085" indent="-171450">
              <a:lnSpc>
                <a:spcPct val="109300"/>
              </a:lnSpc>
              <a:spcBef>
                <a:spcPts val="5"/>
              </a:spcBef>
              <a:buChar char="•"/>
              <a:tabLst>
                <a:tab pos="184785" algn="l"/>
              </a:tabLst>
            </a:pPr>
            <a:endParaRPr lang="en-US" sz="2400" spc="-5" dirty="0">
              <a:solidFill>
                <a:schemeClr val="tx2"/>
              </a:solidFill>
              <a:latin typeface="Arial"/>
              <a:cs typeface="Arial"/>
            </a:endParaRPr>
          </a:p>
          <a:p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ELIGIBLITY</a:t>
            </a:r>
          </a:p>
          <a:p>
            <a:endParaRPr lang="en-US" sz="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Either landlord or tenant can initiate enrollment in the Program</a:t>
            </a:r>
          </a:p>
          <a:p>
            <a:endParaRPr lang="en-US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income restrictions to receive mediation services</a:t>
            </a:r>
          </a:p>
          <a:p>
            <a:pPr marL="184150" marR="172085" indent="-171450">
              <a:lnSpc>
                <a:spcPct val="109300"/>
              </a:lnSpc>
              <a:spcBef>
                <a:spcPts val="5"/>
              </a:spcBef>
              <a:buChar char="•"/>
              <a:tabLst>
                <a:tab pos="184785" algn="l"/>
              </a:tabLst>
            </a:pPr>
            <a:endParaRPr lang="en-US" sz="2400" spc="-5" dirty="0">
              <a:solidFill>
                <a:schemeClr val="tx2"/>
              </a:solidFill>
              <a:latin typeface="Arial"/>
              <a:cs typeface="Arial"/>
            </a:endParaRPr>
          </a:p>
          <a:p>
            <a:pPr marL="469900" marR="172085" lvl="1">
              <a:lnSpc>
                <a:spcPct val="109300"/>
              </a:lnSpc>
              <a:spcBef>
                <a:spcPts val="5"/>
              </a:spcBef>
              <a:tabLst>
                <a:tab pos="184785" algn="l"/>
              </a:tabLst>
            </a:pPr>
            <a:endParaRPr lang="en-US" sz="2400" spc="-5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540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DCC7DE-DD09-4F85-BF21-33FE37A4587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/>
              <a:t>Portland Housing Bureau</a:t>
            </a:r>
            <a:endParaRPr lang="en-US" spc="-5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901DA-EEA0-44C8-AAC5-16AB39381FF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spcBef>
                <a:spcPts val="40"/>
              </a:spcBef>
            </a:pPr>
            <a:fld id="{81D60167-4931-47E6-BA6A-407CBD079E47}" type="slidenum">
              <a:rPr lang="en-US" smtClean="0"/>
              <a:pPr marL="25400">
                <a:spcBef>
                  <a:spcPts val="40"/>
                </a:spcBef>
              </a:pPr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7BEC08-6AD0-4F66-BD67-E47A593A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Program Structure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E509E6-2750-4767-9B14-B3ABD039C8FA}"/>
              </a:ext>
            </a:extLst>
          </p:cNvPr>
          <p:cNvSpPr/>
          <p:nvPr/>
        </p:nvSpPr>
        <p:spPr>
          <a:xfrm>
            <a:off x="688340" y="1454448"/>
            <a:ext cx="624586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MEDIATION SERVICES</a:t>
            </a:r>
          </a:p>
          <a:p>
            <a:endParaRPr lang="en-US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is voluntary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of Charge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 to mediation parties provided with an overview of rights and obligation under landlord-tenant law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Mediator equipped with up-to-date referrals regardless of outcome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C9B0F5-B00B-425D-A358-D6672E44C5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416" y="1418322"/>
            <a:ext cx="41148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223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EDD65D-53B0-43B3-8CC7-24EBF649175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/>
              <a:t>Portland Housing Bureau</a:t>
            </a:r>
            <a:endParaRPr lang="en-US" spc="-5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298132-EA06-4668-9BA0-6F464B26952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spcBef>
                <a:spcPts val="40"/>
              </a:spcBef>
            </a:pPr>
            <a:fld id="{81D60167-4931-47E6-BA6A-407CBD079E47}" type="slidenum">
              <a:rPr lang="en-US" smtClean="0"/>
              <a:pPr marL="25400">
                <a:spcBef>
                  <a:spcPts val="40"/>
                </a:spcBef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4BF9597-2686-4DF3-BACE-1F32425FC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Financial Assistance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9E7822-9618-4E62-B68D-B70469DD5F86}"/>
              </a:ext>
            </a:extLst>
          </p:cNvPr>
          <p:cNvSpPr/>
          <p:nvPr/>
        </p:nvSpPr>
        <p:spPr>
          <a:xfrm>
            <a:off x="688339" y="1567934"/>
            <a:ext cx="10815319" cy="36625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$70,000 of the $150,000 annual budget for financial assistance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Tenants at or below 60% AMI eligible for financial assistance to satisfy monetary terms in a successful mediated 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/>
                <a:cs typeface="Arial"/>
              </a:rPr>
              <a:t>Equity tool to be developed by Resolutions NW to determine how limited funds will be distributed </a:t>
            </a:r>
            <a:endParaRPr lang="en-US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344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EDD65D-53B0-43B3-8CC7-24EBF649175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/>
              <a:t>Portland Housing Bureau</a:t>
            </a:r>
            <a:endParaRPr lang="en-US" spc="-5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298132-EA06-4668-9BA0-6F464B26952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spcBef>
                <a:spcPts val="40"/>
              </a:spcBef>
            </a:pPr>
            <a:fld id="{81D60167-4931-47E6-BA6A-407CBD079E47}" type="slidenum">
              <a:rPr lang="en-US" smtClean="0"/>
              <a:pPr marL="25400">
                <a:spcBef>
                  <a:spcPts val="40"/>
                </a:spcBef>
              </a:pPr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4BF9597-2686-4DF3-BACE-1F32425FC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Program Provider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9E7822-9618-4E62-B68D-B70469DD5F86}"/>
              </a:ext>
            </a:extLst>
          </p:cNvPr>
          <p:cNvSpPr/>
          <p:nvPr/>
        </p:nvSpPr>
        <p:spPr>
          <a:xfrm>
            <a:off x="688340" y="1517101"/>
            <a:ext cx="10646826" cy="37856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Resolutions NW </a:t>
            </a:r>
          </a:p>
          <a:p>
            <a:endParaRPr lang="en-US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 resolution since 1985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/>
                <a:cs typeface="Arial"/>
              </a:rPr>
              <a:t>Largest community dispute resolution center in Oregon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/>
                <a:cs typeface="Arial"/>
              </a:rPr>
              <a:t>Utilizes equity-informed mediation: mediator applies an equity framework to support to all parties at the table</a:t>
            </a:r>
            <a:endParaRPr lang="en-US">
              <a:solidFill>
                <a:schemeClr val="tx2"/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Mediation services for manufactured home park residents,  landlords and foreclosure avoidance mediation </a:t>
            </a:r>
            <a:endParaRPr lang="en-US" sz="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625370-54FB-4BCF-9717-9EBFCA0D6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93702"/>
            <a:ext cx="3486860" cy="1447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5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A3CB6A-638A-4316-AF1F-4E390420B8D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/>
              <a:t>Portland Housing Bureau</a:t>
            </a:r>
            <a:endParaRPr lang="en-US" spc="-5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9EDDD7-3A57-47F9-9903-5CA37F05C1A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spcBef>
                <a:spcPts val="40"/>
              </a:spcBef>
            </a:pPr>
            <a:fld id="{81D60167-4931-47E6-BA6A-407CBD079E47}" type="slidenum">
              <a:rPr lang="en-US" smtClean="0"/>
              <a:pPr marL="25400">
                <a:spcBef>
                  <a:spcPts val="40"/>
                </a:spcBef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2CF812F-A43E-47C3-BD7E-CC03830C7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We Define Success?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065D07-CABD-4EEF-8E25-6AFFD6B67B34}"/>
              </a:ext>
            </a:extLst>
          </p:cNvPr>
          <p:cNvSpPr txBox="1"/>
          <p:nvPr/>
        </p:nvSpPr>
        <p:spPr>
          <a:xfrm>
            <a:off x="688340" y="1467019"/>
            <a:ext cx="11275060" cy="56630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WITH EQUITY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"/>
                <a:cs typeface="Arial"/>
              </a:rPr>
              <a:t>Intentional outreach strategy to reach BIPOC community </a:t>
            </a: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"/>
                <a:cs typeface="Arial"/>
              </a:rPr>
              <a:t>Provide mediation with an equity and culturally informed lens</a:t>
            </a:r>
          </a:p>
          <a:p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 and OUTPUTS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"/>
                <a:cs typeface="Arial"/>
              </a:rPr>
              <a:t>Intake 70-150 households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"/>
                <a:cs typeface="Arial"/>
              </a:rPr>
              <a:t>Conduct 70-100 mediations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"/>
                <a:cs typeface="Arial"/>
              </a:rPr>
              <a:t>70% will result in a successful mediation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HOUSING STABILITY: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"/>
                <a:cs typeface="Arial"/>
              </a:rPr>
              <a:t>Outreach to engage parties as far upstream as possible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Arial"/>
                <a:cs typeface="Arial"/>
              </a:rPr>
              <a:t>Sample of participants interviewed 3-months out to assess the impact of mediation </a:t>
            </a: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71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</TotalTime>
  <Words>300</Words>
  <Application>Microsoft Office PowerPoint</Application>
  <PresentationFormat>Widescreen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Landlord and Tenant Mediation Pilot Program</vt:lpstr>
      <vt:lpstr>Program Origin and Funding </vt:lpstr>
      <vt:lpstr>Proposed Program Structure</vt:lpstr>
      <vt:lpstr>Limited Financial Assistance </vt:lpstr>
      <vt:lpstr> Program Provider  </vt:lpstr>
      <vt:lpstr>How Will We Define Success?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Emily;Andrés Oswill</dc:creator>
  <cp:lastModifiedBy>Dirks, Christina</cp:lastModifiedBy>
  <cp:revision>71</cp:revision>
  <dcterms:created xsi:type="dcterms:W3CDTF">2017-10-04T08:00:34Z</dcterms:created>
  <dcterms:modified xsi:type="dcterms:W3CDTF">2021-04-20T17:01:48Z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</Properties>
</file>