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57" r:id="rId3"/>
    <p:sldId id="258" r:id="rId4"/>
    <p:sldId id="260" r:id="rId5"/>
    <p:sldId id="261" r:id="rId6"/>
    <p:sldId id="263"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1985" autoAdjust="0"/>
  </p:normalViewPr>
  <p:slideViewPr>
    <p:cSldViewPr snapToGrid="0">
      <p:cViewPr varScale="1">
        <p:scale>
          <a:sx n="76" d="100"/>
          <a:sy n="76" d="100"/>
        </p:scale>
        <p:origin x="846" y="96"/>
      </p:cViewPr>
      <p:guideLst/>
    </p:cSldViewPr>
  </p:slideViewPr>
  <p:notesTextViewPr>
    <p:cViewPr>
      <p:scale>
        <a:sx n="1" d="1"/>
        <a:sy n="1" d="1"/>
      </p:scale>
      <p:origin x="0" y="0"/>
    </p:cViewPr>
  </p:notesTextViewPr>
  <p:notesViewPr>
    <p:cSldViewPr snapToGrid="0">
      <p:cViewPr varScale="1">
        <p:scale>
          <a:sx n="78" d="100"/>
          <a:sy n="78" d="100"/>
        </p:scale>
        <p:origin x="2046"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340AAC-0C74-477D-AA1C-383DE7C39D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1BC52E-DA08-473B-A416-D3217E1446A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CBC4F4-20E6-4B55-AC48-29460BF45BAC}" type="datetimeFigureOut">
              <a:rPr lang="en-US" smtClean="0"/>
              <a:t>3/30/2021</a:t>
            </a:fld>
            <a:endParaRPr lang="en-US"/>
          </a:p>
        </p:txBody>
      </p:sp>
      <p:sp>
        <p:nvSpPr>
          <p:cNvPr id="4" name="Footer Placeholder 3">
            <a:extLst>
              <a:ext uri="{FF2B5EF4-FFF2-40B4-BE49-F238E27FC236}">
                <a16:creationId xmlns:a16="http://schemas.microsoft.com/office/drawing/2014/main" id="{3ADF3D5C-D6A1-4B57-BB31-49E6004D33F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2FCDE18-964A-41DE-9746-13EC4CE198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AAD22E-7C33-49B5-B275-48AA98942F03}" type="slidenum">
              <a:rPr lang="en-US" smtClean="0"/>
              <a:t>‹#›</a:t>
            </a:fld>
            <a:endParaRPr lang="en-US"/>
          </a:p>
        </p:txBody>
      </p:sp>
    </p:spTree>
    <p:extLst>
      <p:ext uri="{BB962C8B-B14F-4D97-AF65-F5344CB8AC3E}">
        <p14:creationId xmlns:p14="http://schemas.microsoft.com/office/powerpoint/2010/main" val="3923663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709EA-961F-4E70-B533-36136019E5C1}" type="datetimeFigureOut">
              <a:rPr lang="en-US" smtClean="0"/>
              <a:t>3/30/2021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D80D8-443E-4F30-846A-2B45A9A6A06C}" type="slidenum">
              <a:rPr lang="en-US" smtClean="0"/>
              <a:t>‹#›</a:t>
            </a:fld>
            <a:endParaRPr lang="en-US"/>
          </a:p>
        </p:txBody>
      </p:sp>
    </p:spTree>
    <p:extLst>
      <p:ext uri="{BB962C8B-B14F-4D97-AF65-F5344CB8AC3E}">
        <p14:creationId xmlns:p14="http://schemas.microsoft.com/office/powerpoint/2010/main" val="53161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5"/>
          </p:nvPr>
        </p:nvSpPr>
        <p:spPr/>
        <p:txBody>
          <a:bodyPr/>
          <a:lstStyle/>
          <a:p>
            <a:fld id="{0B1D80D8-443E-4F30-846A-2B45A9A6A06C}" type="slidenum">
              <a:rPr lang="en-US" smtClean="0"/>
              <a:t>1</a:t>
            </a:fld>
            <a:endParaRPr lang="en-US"/>
          </a:p>
        </p:txBody>
      </p:sp>
    </p:spTree>
    <p:extLst>
      <p:ext uri="{BB962C8B-B14F-4D97-AF65-F5344CB8AC3E}">
        <p14:creationId xmlns:p14="http://schemas.microsoft.com/office/powerpoint/2010/main" val="3765544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0B1D80D8-443E-4F30-846A-2B45A9A6A06C}" type="slidenum">
              <a:rPr lang="en-US" smtClean="0"/>
              <a:t>2</a:t>
            </a:fld>
            <a:endParaRPr lang="en-US"/>
          </a:p>
        </p:txBody>
      </p:sp>
    </p:spTree>
    <p:extLst>
      <p:ext uri="{BB962C8B-B14F-4D97-AF65-F5344CB8AC3E}">
        <p14:creationId xmlns:p14="http://schemas.microsoft.com/office/powerpoint/2010/main" val="186763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endParaRPr lang="en-US" dirty="0"/>
          </a:p>
          <a:p>
            <a:endParaRPr lang="en-US" dirty="0"/>
          </a:p>
        </p:txBody>
      </p:sp>
      <p:sp>
        <p:nvSpPr>
          <p:cNvPr id="4" name="Slide Number Placeholder 3"/>
          <p:cNvSpPr>
            <a:spLocks noGrp="1"/>
          </p:cNvSpPr>
          <p:nvPr>
            <p:ph type="sldNum" sz="quarter" idx="5"/>
          </p:nvPr>
        </p:nvSpPr>
        <p:spPr/>
        <p:txBody>
          <a:bodyPr/>
          <a:lstStyle/>
          <a:p>
            <a:fld id="{0B1D80D8-443E-4F30-846A-2B45A9A6A06C}" type="slidenum">
              <a:rPr lang="en-US" smtClean="0"/>
              <a:t>3</a:t>
            </a:fld>
            <a:endParaRPr lang="en-US"/>
          </a:p>
        </p:txBody>
      </p:sp>
    </p:spTree>
    <p:extLst>
      <p:ext uri="{BB962C8B-B14F-4D97-AF65-F5344CB8AC3E}">
        <p14:creationId xmlns:p14="http://schemas.microsoft.com/office/powerpoint/2010/main" val="4206062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These are the “shot clocks,” or time frames in which the City has to get a permit issued, for Personal Wireless Service Facilities.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B1D80D8-443E-4F30-846A-2B45A9A6A06C}" type="slidenum">
              <a:rPr lang="en-US" smtClean="0"/>
              <a:t>4</a:t>
            </a:fld>
            <a:endParaRPr lang="en-US"/>
          </a:p>
        </p:txBody>
      </p:sp>
    </p:spTree>
    <p:extLst>
      <p:ext uri="{BB962C8B-B14F-4D97-AF65-F5344CB8AC3E}">
        <p14:creationId xmlns:p14="http://schemas.microsoft.com/office/powerpoint/2010/main" val="2365459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D80D8-443E-4F30-846A-2B45A9A6A06C}" type="slidenum">
              <a:rPr lang="en-US" smtClean="0"/>
              <a:t>5</a:t>
            </a:fld>
            <a:endParaRPr lang="en-US"/>
          </a:p>
        </p:txBody>
      </p:sp>
    </p:spTree>
    <p:extLst>
      <p:ext uri="{BB962C8B-B14F-4D97-AF65-F5344CB8AC3E}">
        <p14:creationId xmlns:p14="http://schemas.microsoft.com/office/powerpoint/2010/main" val="331543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D80D8-443E-4F30-846A-2B45A9A6A06C}" type="slidenum">
              <a:rPr lang="en-US" smtClean="0"/>
              <a:t>7</a:t>
            </a:fld>
            <a:endParaRPr lang="en-US"/>
          </a:p>
        </p:txBody>
      </p:sp>
    </p:spTree>
    <p:extLst>
      <p:ext uri="{BB962C8B-B14F-4D97-AF65-F5344CB8AC3E}">
        <p14:creationId xmlns:p14="http://schemas.microsoft.com/office/powerpoint/2010/main" val="1422685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285" t="21887" r="15714" b="2917"/>
          <a:stretch/>
        </p:blipFill>
        <p:spPr>
          <a:xfrm>
            <a:off x="0" y="-12700"/>
            <a:ext cx="9144000" cy="6875925"/>
          </a:xfrm>
          <a:prstGeom prst="rect">
            <a:avLst/>
          </a:prstGeom>
        </p:spPr>
      </p:pic>
      <p:sp>
        <p:nvSpPr>
          <p:cNvPr id="10" name="Rectangle 9"/>
          <p:cNvSpPr/>
          <p:nvPr userDrawn="1"/>
        </p:nvSpPr>
        <p:spPr>
          <a:xfrm>
            <a:off x="1" y="-17925"/>
            <a:ext cx="9144000" cy="68759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     </a:t>
            </a:r>
          </a:p>
        </p:txBody>
      </p:sp>
      <p:sp>
        <p:nvSpPr>
          <p:cNvPr id="11" name="Rectangle 10"/>
          <p:cNvSpPr/>
          <p:nvPr userDrawn="1"/>
        </p:nvSpPr>
        <p:spPr>
          <a:xfrm>
            <a:off x="0" y="6453660"/>
            <a:ext cx="9144000" cy="409577"/>
          </a:xfrm>
          <a:prstGeom prst="rect">
            <a:avLst/>
          </a:prstGeom>
          <a:solidFill>
            <a:srgbClr val="000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Box 11"/>
          <p:cNvSpPr txBox="1"/>
          <p:nvPr userDrawn="1"/>
        </p:nvSpPr>
        <p:spPr>
          <a:xfrm>
            <a:off x="492101" y="6468174"/>
            <a:ext cx="8159798" cy="369332"/>
          </a:xfrm>
          <a:prstGeom prst="rect">
            <a:avLst/>
          </a:prstGeom>
          <a:noFill/>
        </p:spPr>
        <p:txBody>
          <a:bodyPr wrap="none" rtlCol="0">
            <a:spAutoFit/>
          </a:bodyPr>
          <a:lstStyle/>
          <a:p>
            <a:pPr algn="ctr"/>
            <a:r>
              <a:rPr lang="en-US" sz="1800" dirty="0">
                <a:solidFill>
                  <a:schemeClr val="bg1"/>
                </a:solidFill>
              </a:rPr>
              <a:t>1900 SW Fourth Avenue  |  Portland, Oregon 97201  |  www.portlandoregon.gov/bds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06600" y="426330"/>
            <a:ext cx="5130800" cy="1318890"/>
          </a:xfrm>
          <a:prstGeom prst="rect">
            <a:avLst/>
          </a:prstGeom>
        </p:spPr>
      </p:pic>
    </p:spTree>
    <p:extLst>
      <p:ext uri="{BB962C8B-B14F-4D97-AF65-F5344CB8AC3E}">
        <p14:creationId xmlns:p14="http://schemas.microsoft.com/office/powerpoint/2010/main" val="3992621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1823" y="219122"/>
            <a:ext cx="2305316" cy="592590"/>
          </a:xfrm>
          <a:prstGeom prst="rect">
            <a:avLst/>
          </a:prstGeom>
        </p:spPr>
      </p:pic>
      <p:cxnSp>
        <p:nvCxnSpPr>
          <p:cNvPr id="8" name="Straight Connector 7"/>
          <p:cNvCxnSpPr/>
          <p:nvPr userDrawn="1"/>
        </p:nvCxnSpPr>
        <p:spPr>
          <a:xfrm flipV="1">
            <a:off x="0" y="1034135"/>
            <a:ext cx="9144000" cy="1"/>
          </a:xfrm>
          <a:prstGeom prst="line">
            <a:avLst/>
          </a:prstGeom>
          <a:ln>
            <a:solidFill>
              <a:srgbClr val="0000B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8221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93360-CDEB-4CD2-B030-B1251235E079}" type="datetimeFigureOut">
              <a:rPr lang="en-US" smtClean="0"/>
              <a:t>3/30/2021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A46A0-B6F6-4696-AB55-79982933EBD5}" type="slidenum">
              <a:rPr lang="en-US" smtClean="0"/>
              <a:t>‹#›</a:t>
            </a:fld>
            <a:endParaRPr lang="en-US"/>
          </a:p>
        </p:txBody>
      </p:sp>
    </p:spTree>
    <p:extLst>
      <p:ext uri="{BB962C8B-B14F-4D97-AF65-F5344CB8AC3E}">
        <p14:creationId xmlns:p14="http://schemas.microsoft.com/office/powerpoint/2010/main" val="187136429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906780" y="4122095"/>
            <a:ext cx="7330440" cy="0"/>
          </a:xfrm>
          <a:prstGeom prst="line">
            <a:avLst/>
          </a:prstGeom>
          <a:ln>
            <a:solidFill>
              <a:srgbClr val="0000B7"/>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4800" y="2484458"/>
            <a:ext cx="8534400" cy="1569660"/>
          </a:xfrm>
          <a:prstGeom prst="rect">
            <a:avLst/>
          </a:prstGeom>
          <a:noFill/>
        </p:spPr>
        <p:txBody>
          <a:bodyPr wrap="square" rtlCol="0">
            <a:spAutoFit/>
          </a:bodyPr>
          <a:lstStyle/>
          <a:p>
            <a:pPr algn="ctr"/>
            <a:r>
              <a:rPr lang="en-US" sz="3200" b="1" dirty="0"/>
              <a:t>Amend City Building Code Provisions to Clarify Permit Abandonment, Expiration, Extensions, and Reactivation (Life of Permits)</a:t>
            </a:r>
          </a:p>
        </p:txBody>
      </p:sp>
      <p:sp>
        <p:nvSpPr>
          <p:cNvPr id="6" name="TextBox 5"/>
          <p:cNvSpPr txBox="1"/>
          <p:nvPr/>
        </p:nvSpPr>
        <p:spPr>
          <a:xfrm>
            <a:off x="-804234" y="4373542"/>
            <a:ext cx="10760767" cy="1077218"/>
          </a:xfrm>
          <a:prstGeom prst="rect">
            <a:avLst/>
          </a:prstGeom>
          <a:noFill/>
        </p:spPr>
        <p:txBody>
          <a:bodyPr wrap="square" rtlCol="0">
            <a:spAutoFit/>
          </a:bodyPr>
          <a:lstStyle/>
          <a:p>
            <a:pPr algn="ctr"/>
            <a:r>
              <a:rPr lang="en-US" sz="3200" b="1" dirty="0">
                <a:latin typeface="Calibri" panose="020F0502020204030204" pitchFamily="34" charset="0"/>
                <a:cs typeface="Arial" panose="020B0604020202020204" pitchFamily="34" charset="0"/>
              </a:rPr>
              <a:t>City Council Hearing</a:t>
            </a:r>
          </a:p>
          <a:p>
            <a:pPr algn="ctr"/>
            <a:r>
              <a:rPr lang="en-US" sz="3200" b="1" dirty="0">
                <a:latin typeface="Calibri" panose="020F0502020204030204" pitchFamily="34" charset="0"/>
                <a:cs typeface="Arial" panose="020B0604020202020204" pitchFamily="34" charset="0"/>
              </a:rPr>
              <a:t>March 31, 2021</a:t>
            </a:r>
            <a:endParaRPr lang="en-US" sz="3200" dirty="0"/>
          </a:p>
        </p:txBody>
      </p:sp>
    </p:spTree>
    <p:extLst>
      <p:ext uri="{BB962C8B-B14F-4D97-AF65-F5344CB8AC3E}">
        <p14:creationId xmlns:p14="http://schemas.microsoft.com/office/powerpoint/2010/main" val="411877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7145" y="161473"/>
            <a:ext cx="6606855" cy="707886"/>
          </a:xfrm>
          <a:prstGeom prst="rect">
            <a:avLst/>
          </a:prstGeom>
          <a:noFill/>
        </p:spPr>
        <p:txBody>
          <a:bodyPr wrap="square" rtlCol="0">
            <a:spAutoFit/>
          </a:bodyPr>
          <a:lstStyle/>
          <a:p>
            <a:pPr algn="ctr"/>
            <a:r>
              <a:rPr lang="en-US" sz="4000" b="1" dirty="0"/>
              <a:t>Life of Permits</a:t>
            </a:r>
            <a:endParaRPr lang="en-US" sz="4000" dirty="0"/>
          </a:p>
        </p:txBody>
      </p:sp>
      <p:pic>
        <p:nvPicPr>
          <p:cNvPr id="7" name="Picture 6" descr="Diagram&#10;&#10;Description automatically generated">
            <a:extLst>
              <a:ext uri="{FF2B5EF4-FFF2-40B4-BE49-F238E27FC236}">
                <a16:creationId xmlns:a16="http://schemas.microsoft.com/office/drawing/2014/main" id="{4B17D48B-41DF-451D-94F9-FC3DD9D89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17" y="1267097"/>
            <a:ext cx="8673737" cy="5117375"/>
          </a:xfrm>
          <a:prstGeom prst="rect">
            <a:avLst/>
          </a:prstGeom>
        </p:spPr>
      </p:pic>
    </p:spTree>
    <p:extLst>
      <p:ext uri="{BB962C8B-B14F-4D97-AF65-F5344CB8AC3E}">
        <p14:creationId xmlns:p14="http://schemas.microsoft.com/office/powerpoint/2010/main" val="115897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7145" y="161473"/>
            <a:ext cx="6606855" cy="707886"/>
          </a:xfrm>
          <a:prstGeom prst="rect">
            <a:avLst/>
          </a:prstGeom>
          <a:noFill/>
        </p:spPr>
        <p:txBody>
          <a:bodyPr wrap="square" rtlCol="0">
            <a:spAutoFit/>
          </a:bodyPr>
          <a:lstStyle/>
          <a:p>
            <a:pPr algn="ctr"/>
            <a:r>
              <a:rPr lang="en-US" sz="4000" b="1" dirty="0"/>
              <a:t>General Amendments</a:t>
            </a:r>
            <a:endParaRPr lang="en-US" sz="4000" dirty="0"/>
          </a:p>
        </p:txBody>
      </p:sp>
      <p:sp>
        <p:nvSpPr>
          <p:cNvPr id="3" name="TextBox 2">
            <a:extLst>
              <a:ext uri="{FF2B5EF4-FFF2-40B4-BE49-F238E27FC236}">
                <a16:creationId xmlns:a16="http://schemas.microsoft.com/office/drawing/2014/main" id="{572A5E6E-D3AE-4673-9CE3-A38EF8445E6B}"/>
              </a:ext>
            </a:extLst>
          </p:cNvPr>
          <p:cNvSpPr txBox="1"/>
          <p:nvPr/>
        </p:nvSpPr>
        <p:spPr>
          <a:xfrm>
            <a:off x="288758" y="1347537"/>
            <a:ext cx="8502316" cy="6063198"/>
          </a:xfrm>
          <a:prstGeom prst="rect">
            <a:avLst/>
          </a:prstGeom>
          <a:noFill/>
        </p:spPr>
        <p:txBody>
          <a:bodyPr wrap="square" rtlCol="0">
            <a:spAutoFit/>
          </a:bodyPr>
          <a:lstStyle/>
          <a:p>
            <a:pPr marL="285750" indent="-285750">
              <a:buFont typeface="Arial" panose="020B0604020202020204" pitchFamily="34" charset="0"/>
              <a:buChar char="•"/>
            </a:pPr>
            <a:r>
              <a:rPr lang="en-US" sz="3200" dirty="0"/>
              <a:t>Applies to building, plumbing, mechanical, electrical and sign permits</a:t>
            </a:r>
          </a:p>
          <a:p>
            <a:pPr marL="285750" indent="-285750">
              <a:buFont typeface="Arial" panose="020B0604020202020204" pitchFamily="34" charset="0"/>
              <a:buChar char="•"/>
            </a:pPr>
            <a:r>
              <a:rPr lang="en-US" sz="3200" dirty="0"/>
              <a:t>Separates requirements for:</a:t>
            </a:r>
          </a:p>
          <a:p>
            <a:pPr marL="914400" lvl="1" indent="-457200">
              <a:buFont typeface="Wingdings" panose="05000000000000000000" pitchFamily="2" charset="2"/>
              <a:buChar char="v"/>
            </a:pPr>
            <a:r>
              <a:rPr lang="en-US" sz="3200" dirty="0"/>
              <a:t>Permit applications, </a:t>
            </a:r>
          </a:p>
          <a:p>
            <a:pPr marL="914400" lvl="1" indent="-457200">
              <a:buFont typeface="Wingdings" panose="05000000000000000000" pitchFamily="2" charset="2"/>
              <a:buChar char="v"/>
            </a:pPr>
            <a:r>
              <a:rPr lang="en-US" sz="3200" dirty="0"/>
              <a:t>Permits under review, and </a:t>
            </a:r>
          </a:p>
          <a:p>
            <a:pPr marL="914400" lvl="1" indent="-457200">
              <a:buFont typeface="Wingdings" panose="05000000000000000000" pitchFamily="2" charset="2"/>
              <a:buChar char="v"/>
            </a:pPr>
            <a:r>
              <a:rPr lang="en-US" sz="3200" dirty="0"/>
              <a:t>Issued permits.</a:t>
            </a:r>
          </a:p>
          <a:p>
            <a:pPr marL="285750" indent="-285750">
              <a:buFont typeface="Arial" panose="020B0604020202020204" pitchFamily="34" charset="0"/>
              <a:buChar char="•"/>
            </a:pPr>
            <a:r>
              <a:rPr lang="en-US" sz="3200" dirty="0"/>
              <a:t>Separates requirements for: </a:t>
            </a:r>
          </a:p>
          <a:p>
            <a:pPr marL="914400" lvl="1" indent="-457200">
              <a:buFont typeface="Wingdings" panose="05000000000000000000" pitchFamily="2" charset="2"/>
              <a:buChar char="v"/>
            </a:pPr>
            <a:r>
              <a:rPr lang="en-US" sz="3200" dirty="0"/>
              <a:t>Abandoned or Expired status; and </a:t>
            </a:r>
          </a:p>
          <a:p>
            <a:pPr marL="914400" lvl="1" indent="-457200">
              <a:buFont typeface="Wingdings" panose="05000000000000000000" pitchFamily="2" charset="2"/>
              <a:buChar char="v"/>
            </a:pPr>
            <a:r>
              <a:rPr lang="en-US" sz="3200" dirty="0"/>
              <a:t>Void status</a:t>
            </a:r>
          </a:p>
          <a:p>
            <a:pPr marL="285750" indent="-285750">
              <a:buFont typeface="Arial" panose="020B0604020202020204" pitchFamily="34" charset="0"/>
              <a:buChar char="•"/>
            </a:pPr>
            <a:r>
              <a:rPr lang="en-US" sz="3200" dirty="0"/>
              <a:t>Allows more than one extension</a:t>
            </a:r>
          </a:p>
          <a:p>
            <a:pPr marL="285750" indent="-285750">
              <a:buFont typeface="Arial" panose="020B0604020202020204" pitchFamily="34" charset="0"/>
              <a:buChar char="•"/>
            </a:pPr>
            <a:r>
              <a:rPr lang="en-US" sz="3200" dirty="0"/>
              <a:t>Removes specific fee requirements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99677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7145" y="231811"/>
            <a:ext cx="6606855" cy="584775"/>
          </a:xfrm>
          <a:prstGeom prst="rect">
            <a:avLst/>
          </a:prstGeom>
          <a:noFill/>
        </p:spPr>
        <p:txBody>
          <a:bodyPr wrap="square" rtlCol="0">
            <a:spAutoFit/>
          </a:bodyPr>
          <a:lstStyle/>
          <a:p>
            <a:pPr algn="ctr"/>
            <a:r>
              <a:rPr lang="en-US" sz="3200" b="1" dirty="0"/>
              <a:t>Wireless Facility Permit Amendments</a:t>
            </a:r>
            <a:endParaRPr lang="en-US" sz="3200" dirty="0"/>
          </a:p>
        </p:txBody>
      </p:sp>
      <p:graphicFrame>
        <p:nvGraphicFramePr>
          <p:cNvPr id="3" name="Table 2">
            <a:extLst>
              <a:ext uri="{FF2B5EF4-FFF2-40B4-BE49-F238E27FC236}">
                <a16:creationId xmlns:a16="http://schemas.microsoft.com/office/drawing/2014/main" id="{359D5F43-5CF5-4317-B586-CBCAA0875C2D}"/>
              </a:ext>
            </a:extLst>
          </p:cNvPr>
          <p:cNvGraphicFramePr>
            <a:graphicFrameLocks noGrp="1"/>
          </p:cNvGraphicFramePr>
          <p:nvPr>
            <p:extLst>
              <p:ext uri="{D42A27DB-BD31-4B8C-83A1-F6EECF244321}">
                <p14:modId xmlns:p14="http://schemas.microsoft.com/office/powerpoint/2010/main" val="3272452939"/>
              </p:ext>
            </p:extLst>
          </p:nvPr>
        </p:nvGraphicFramePr>
        <p:xfrm>
          <a:off x="196850" y="1254125"/>
          <a:ext cx="8559799" cy="5218367"/>
        </p:xfrm>
        <a:graphic>
          <a:graphicData uri="http://schemas.openxmlformats.org/drawingml/2006/table">
            <a:tbl>
              <a:tblPr firstRow="1" firstCol="1" bandRow="1">
                <a:tableStyleId>{5C22544A-7EE6-4342-B048-85BDC9FD1C3A}</a:tableStyleId>
              </a:tblPr>
              <a:tblGrid>
                <a:gridCol w="857537">
                  <a:extLst>
                    <a:ext uri="{9D8B030D-6E8A-4147-A177-3AD203B41FA5}">
                      <a16:colId xmlns:a16="http://schemas.microsoft.com/office/drawing/2014/main" val="3442438550"/>
                    </a:ext>
                  </a:extLst>
                </a:gridCol>
                <a:gridCol w="806964">
                  <a:extLst>
                    <a:ext uri="{9D8B030D-6E8A-4147-A177-3AD203B41FA5}">
                      <a16:colId xmlns:a16="http://schemas.microsoft.com/office/drawing/2014/main" val="172080638"/>
                    </a:ext>
                  </a:extLst>
                </a:gridCol>
                <a:gridCol w="1447542">
                  <a:extLst>
                    <a:ext uri="{9D8B030D-6E8A-4147-A177-3AD203B41FA5}">
                      <a16:colId xmlns:a16="http://schemas.microsoft.com/office/drawing/2014/main" val="3373216534"/>
                    </a:ext>
                  </a:extLst>
                </a:gridCol>
                <a:gridCol w="508799">
                  <a:extLst>
                    <a:ext uri="{9D8B030D-6E8A-4147-A177-3AD203B41FA5}">
                      <a16:colId xmlns:a16="http://schemas.microsoft.com/office/drawing/2014/main" val="1821413445"/>
                    </a:ext>
                  </a:extLst>
                </a:gridCol>
                <a:gridCol w="1085111">
                  <a:extLst>
                    <a:ext uri="{9D8B030D-6E8A-4147-A177-3AD203B41FA5}">
                      <a16:colId xmlns:a16="http://schemas.microsoft.com/office/drawing/2014/main" val="4161034545"/>
                    </a:ext>
                  </a:extLst>
                </a:gridCol>
                <a:gridCol w="1970120">
                  <a:extLst>
                    <a:ext uri="{9D8B030D-6E8A-4147-A177-3AD203B41FA5}">
                      <a16:colId xmlns:a16="http://schemas.microsoft.com/office/drawing/2014/main" val="3963371383"/>
                    </a:ext>
                  </a:extLst>
                </a:gridCol>
                <a:gridCol w="1883726">
                  <a:extLst>
                    <a:ext uri="{9D8B030D-6E8A-4147-A177-3AD203B41FA5}">
                      <a16:colId xmlns:a16="http://schemas.microsoft.com/office/drawing/2014/main" val="3405855849"/>
                    </a:ext>
                  </a:extLst>
                </a:gridCol>
              </a:tblGrid>
              <a:tr h="567352">
                <a:tc>
                  <a:txBody>
                    <a:bodyPr/>
                    <a:lstStyle/>
                    <a:p>
                      <a:endParaRPr lang="en-US"/>
                    </a:p>
                  </a:txBody>
                  <a:tcPr marL="28309" marR="28309" marT="0" marB="0"/>
                </a:tc>
                <a:tc>
                  <a:txBody>
                    <a:bodyPr/>
                    <a:lstStyle/>
                    <a:p>
                      <a:pPr marL="0" marR="0" algn="ctr">
                        <a:lnSpc>
                          <a:spcPct val="107000"/>
                        </a:lnSpc>
                        <a:spcBef>
                          <a:spcPts val="0"/>
                        </a:spcBef>
                        <a:spcAft>
                          <a:spcPts val="800"/>
                        </a:spcAft>
                      </a:pPr>
                      <a:r>
                        <a:rPr lang="en-US" sz="900" dirty="0">
                          <a:effectLst/>
                        </a:rPr>
                        <a:t>Type of Shot Clock (Calendar Days)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dirty="0">
                          <a:effectLst/>
                        </a:rPr>
                        <a:t>Qualifying Features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a:effectLst/>
                        </a:rPr>
                        <a:t>PWSF Appl. Form #</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a:effectLst/>
                        </a:rPr>
                        <a:t># of Calendar Days for BDS Completeness Review</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dirty="0">
                          <a:effectLst/>
                        </a:rPr>
                        <a:t># of Calendar Days for Review of Checksheet Responses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a:effectLst/>
                        </a:rPr>
                        <a:t>Subsequent Reviews that Stop Shot Clock</a:t>
                      </a:r>
                      <a:endParaRPr lang="en-US" sz="900">
                        <a:effectLst/>
                        <a:latin typeface="Times New Roman" panose="02020603050405020304" pitchFamily="18" charset="0"/>
                        <a:ea typeface="Times New Roman" panose="02020603050405020304" pitchFamily="18" charset="0"/>
                      </a:endParaRPr>
                    </a:p>
                  </a:txBody>
                  <a:tcPr marL="28309" marR="28309" marT="0" marB="0"/>
                </a:tc>
                <a:extLst>
                  <a:ext uri="{0D108BD9-81ED-4DB2-BD59-A6C34878D82A}">
                    <a16:rowId xmlns:a16="http://schemas.microsoft.com/office/drawing/2014/main" val="1443411949"/>
                  </a:ext>
                </a:extLst>
              </a:tr>
              <a:tr h="114466">
                <a:tc gridSpan="7">
                  <a:txBody>
                    <a:bodyPr/>
                    <a:lstStyle/>
                    <a:p>
                      <a:pPr marL="0" marR="0" algn="ctr">
                        <a:lnSpc>
                          <a:spcPct val="107000"/>
                        </a:lnSpc>
                        <a:spcBef>
                          <a:spcPts val="0"/>
                        </a:spcBef>
                        <a:spcAft>
                          <a:spcPts val="0"/>
                        </a:spcAft>
                      </a:pPr>
                      <a:r>
                        <a:rPr lang="en-US" sz="900" dirty="0">
                          <a:effectLst/>
                        </a:rPr>
                        <a:t>47 U.S.C. §322(c)(7)</a:t>
                      </a:r>
                      <a:endParaRPr lang="en-US" sz="900" dirty="0">
                        <a:effectLst/>
                        <a:latin typeface="Times New Roman" panose="02020603050405020304" pitchFamily="18" charset="0"/>
                        <a:ea typeface="Times New Roman" panose="02020603050405020304" pitchFamily="18" charset="0"/>
                      </a:endParaRPr>
                    </a:p>
                  </a:txBody>
                  <a:tcPr marL="28309" marR="28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6105110"/>
                  </a:ext>
                </a:extLst>
              </a:tr>
              <a:tr h="411582">
                <a:tc>
                  <a:txBody>
                    <a:bodyPr/>
                    <a:lstStyle/>
                    <a:p>
                      <a:endParaRPr lang="en-US"/>
                    </a:p>
                  </a:txBody>
                  <a:tcPr marL="28309" marR="28309" marT="0" marB="0"/>
                </a:tc>
                <a:tc>
                  <a:txBody>
                    <a:bodyPr/>
                    <a:lstStyle/>
                    <a:p>
                      <a:pPr marL="0" marR="0">
                        <a:lnSpc>
                          <a:spcPct val="107000"/>
                        </a:lnSpc>
                        <a:spcBef>
                          <a:spcPts val="0"/>
                        </a:spcBef>
                        <a:spcAft>
                          <a:spcPts val="800"/>
                        </a:spcAft>
                      </a:pPr>
                      <a:r>
                        <a:rPr lang="en-US" sz="900" dirty="0">
                          <a:effectLst/>
                        </a:rPr>
                        <a:t>90 Days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dirty="0">
                          <a:effectLst/>
                        </a:rPr>
                        <a:t>Adding antennas to any existing structure: tower, light pole, rooftop, water tank, etc.</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dirty="0">
                          <a:effectLst/>
                        </a:rPr>
                        <a:t>1</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30 days for completeness review, then shot clock stops once Checksheet issued</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10 calendar days to review submitted items. If missed, then shot clock does not stop.</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Shot clock stops again only if new Checksheet send within 10 calendar days of Checksheet response. Otherwise, shot clock is not stopped.</a:t>
                      </a:r>
                      <a:endParaRPr lang="en-US" sz="900">
                        <a:effectLst/>
                        <a:latin typeface="Times New Roman" panose="02020603050405020304" pitchFamily="18" charset="0"/>
                        <a:ea typeface="Times New Roman" panose="02020603050405020304" pitchFamily="18" charset="0"/>
                      </a:endParaRPr>
                    </a:p>
                  </a:txBody>
                  <a:tcPr marL="28309" marR="28309" marT="0" marB="0"/>
                </a:tc>
                <a:extLst>
                  <a:ext uri="{0D108BD9-81ED-4DB2-BD59-A6C34878D82A}">
                    <a16:rowId xmlns:a16="http://schemas.microsoft.com/office/drawing/2014/main" val="2806571264"/>
                  </a:ext>
                </a:extLst>
              </a:tr>
              <a:tr h="411582">
                <a:tc>
                  <a:txBody>
                    <a:bodyPr/>
                    <a:lstStyle/>
                    <a:p>
                      <a:endParaRPr lang="en-US"/>
                    </a:p>
                  </a:txBody>
                  <a:tcPr marL="28309" marR="28309" marT="0" marB="0"/>
                </a:tc>
                <a:tc>
                  <a:txBody>
                    <a:bodyPr/>
                    <a:lstStyle/>
                    <a:p>
                      <a:pPr marL="0" marR="0">
                        <a:lnSpc>
                          <a:spcPct val="107000"/>
                        </a:lnSpc>
                        <a:spcBef>
                          <a:spcPts val="0"/>
                        </a:spcBef>
                        <a:spcAft>
                          <a:spcPts val="800"/>
                        </a:spcAft>
                      </a:pPr>
                      <a:r>
                        <a:rPr lang="en-US" sz="900" dirty="0">
                          <a:effectLst/>
                        </a:rPr>
                        <a:t>150 Days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dirty="0">
                          <a:effectLst/>
                        </a:rPr>
                        <a:t>New structure: freestanding tower, light pole, etc.</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a:effectLst/>
                        </a:rPr>
                        <a:t>2</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30 days for completeness review, then shot clock stops once Checksheet issued</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10 calendar days to review submitted items. If missed, then shot clock does not stop.</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Shot clock stops again only if new Checksheet send within 10 calendar days of Checksheet response. Otherwise, shot clock is not stopped.</a:t>
                      </a:r>
                      <a:endParaRPr lang="en-US" sz="900">
                        <a:effectLst/>
                        <a:latin typeface="Times New Roman" panose="02020603050405020304" pitchFamily="18" charset="0"/>
                        <a:ea typeface="Times New Roman" panose="02020603050405020304" pitchFamily="18" charset="0"/>
                      </a:endParaRPr>
                    </a:p>
                  </a:txBody>
                  <a:tcPr marL="28309" marR="28309" marT="0" marB="0"/>
                </a:tc>
                <a:extLst>
                  <a:ext uri="{0D108BD9-81ED-4DB2-BD59-A6C34878D82A}">
                    <a16:rowId xmlns:a16="http://schemas.microsoft.com/office/drawing/2014/main" val="3156474099"/>
                  </a:ext>
                </a:extLst>
              </a:tr>
              <a:tr h="114466">
                <a:tc gridSpan="7">
                  <a:txBody>
                    <a:bodyPr/>
                    <a:lstStyle/>
                    <a:p>
                      <a:pPr marL="0" marR="0" algn="ctr">
                        <a:lnSpc>
                          <a:spcPct val="107000"/>
                        </a:lnSpc>
                        <a:spcBef>
                          <a:spcPts val="0"/>
                        </a:spcBef>
                        <a:spcAft>
                          <a:spcPts val="0"/>
                        </a:spcAft>
                      </a:pPr>
                      <a:r>
                        <a:rPr lang="en-US" sz="900" dirty="0">
                          <a:effectLst/>
                        </a:rPr>
                        <a:t>47 U.S.C.1455 - Section 6409(a) Wireless Facility Modifications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1527309"/>
                  </a:ext>
                </a:extLst>
              </a:tr>
              <a:tr h="411582">
                <a:tc>
                  <a:txBody>
                    <a:bodyPr/>
                    <a:lstStyle/>
                    <a:p>
                      <a:endParaRPr lang="en-US"/>
                    </a:p>
                  </a:txBody>
                  <a:tcPr marL="28309" marR="28309" marT="0" marB="0"/>
                </a:tc>
                <a:tc>
                  <a:txBody>
                    <a:bodyPr/>
                    <a:lstStyle/>
                    <a:p>
                      <a:pPr marL="0" marR="0">
                        <a:lnSpc>
                          <a:spcPct val="107000"/>
                        </a:lnSpc>
                        <a:spcBef>
                          <a:spcPts val="0"/>
                        </a:spcBef>
                        <a:spcAft>
                          <a:spcPts val="800"/>
                        </a:spcAft>
                      </a:pPr>
                      <a:r>
                        <a:rPr lang="en-US" sz="900" dirty="0">
                          <a:effectLst/>
                        </a:rPr>
                        <a:t>60 Days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Modify existing facility by replacing or adding new antennas, accessory equipment, or equipment cabinets</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a:effectLst/>
                        </a:rPr>
                        <a:t>3</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30 days for completeness review, then shot clock stops once Checksheet is issued</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10 days for review of new information. No new discoveries can be Checksheeted, unless part of new information submitted. Shot clock stops each time new Checksheet sent.</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Review limited to issues identified in original Checksheet; shot clock tolled.</a:t>
                      </a:r>
                      <a:endParaRPr lang="en-US" sz="900">
                        <a:effectLst/>
                        <a:latin typeface="Times New Roman" panose="02020603050405020304" pitchFamily="18" charset="0"/>
                        <a:ea typeface="Times New Roman" panose="02020603050405020304" pitchFamily="18" charset="0"/>
                      </a:endParaRPr>
                    </a:p>
                  </a:txBody>
                  <a:tcPr marL="28309" marR="28309" marT="0" marB="0"/>
                </a:tc>
                <a:extLst>
                  <a:ext uri="{0D108BD9-81ED-4DB2-BD59-A6C34878D82A}">
                    <a16:rowId xmlns:a16="http://schemas.microsoft.com/office/drawing/2014/main" val="3035494752"/>
                  </a:ext>
                </a:extLst>
              </a:tr>
              <a:tr h="114466">
                <a:tc gridSpan="7">
                  <a:txBody>
                    <a:bodyPr/>
                    <a:lstStyle/>
                    <a:p>
                      <a:pPr marL="0" marR="0" algn="ctr">
                        <a:lnSpc>
                          <a:spcPct val="107000"/>
                        </a:lnSpc>
                        <a:spcBef>
                          <a:spcPts val="0"/>
                        </a:spcBef>
                        <a:spcAft>
                          <a:spcPts val="0"/>
                        </a:spcAft>
                      </a:pPr>
                      <a:r>
                        <a:rPr lang="en-US" sz="900" dirty="0">
                          <a:effectLst/>
                        </a:rPr>
                        <a:t>Declaratory Ruling and Third Report and Order – Small Wireless Facilities That Are Not 6409(a)</a:t>
                      </a:r>
                      <a:endParaRPr lang="en-US" sz="900" dirty="0">
                        <a:effectLst/>
                        <a:latin typeface="Times New Roman" panose="02020603050405020304" pitchFamily="18" charset="0"/>
                        <a:ea typeface="Times New Roman" panose="02020603050405020304" pitchFamily="18" charset="0"/>
                      </a:endParaRPr>
                    </a:p>
                  </a:txBody>
                  <a:tcPr marL="28309" marR="2830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49868669"/>
                  </a:ext>
                </a:extLst>
              </a:tr>
              <a:tr h="609659">
                <a:tc>
                  <a:txBody>
                    <a:bodyPr/>
                    <a:lstStyle/>
                    <a:p>
                      <a:endParaRPr lang="en-US"/>
                    </a:p>
                  </a:txBody>
                  <a:tcPr marL="28309" marR="28309" marT="0" marB="0"/>
                </a:tc>
                <a:tc>
                  <a:txBody>
                    <a:bodyPr/>
                    <a:lstStyle/>
                    <a:p>
                      <a:pPr marL="0" marR="0">
                        <a:lnSpc>
                          <a:spcPct val="107000"/>
                        </a:lnSpc>
                        <a:spcBef>
                          <a:spcPts val="0"/>
                        </a:spcBef>
                        <a:spcAft>
                          <a:spcPts val="800"/>
                        </a:spcAft>
                      </a:pPr>
                      <a:r>
                        <a:rPr lang="en-US" sz="900" dirty="0">
                          <a:effectLst/>
                        </a:rPr>
                        <a:t>60 Days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dirty="0">
                          <a:effectLst/>
                        </a:rPr>
                        <a:t>Additions/alterations to a base station by carrier. Antennas are no more than 3 cubic feet in volume. Equipment (existing and new) is no more than 28 cubic feet in volume.</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dirty="0">
                          <a:effectLst/>
                        </a:rPr>
                        <a:t>4</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dirty="0">
                          <a:effectLst/>
                        </a:rPr>
                        <a:t>10 days for completeness review, then shot clock stops once Checksheet is issued.</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dirty="0">
                          <a:effectLst/>
                        </a:rPr>
                        <a:t>Clock restarts to 60 days, but only for first Checksheet response. 10 days to review information provided. No new discoveries can be </a:t>
                      </a:r>
                      <a:r>
                        <a:rPr lang="en-US" sz="900" dirty="0" err="1">
                          <a:effectLst/>
                        </a:rPr>
                        <a:t>Checksheeted</a:t>
                      </a:r>
                      <a:r>
                        <a:rPr lang="en-US" sz="900" dirty="0">
                          <a:effectLst/>
                        </a:rPr>
                        <a:t>, unless part of new information submitted. Shot clock stops for each new Checksheet.</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Shot clock stops again only if new Checksheet sent w/in 10 calendar days of Checksheet response. Otherwise, shot clock does not stop.</a:t>
                      </a:r>
                      <a:endParaRPr lang="en-US" sz="900">
                        <a:effectLst/>
                        <a:latin typeface="Times New Roman" panose="02020603050405020304" pitchFamily="18" charset="0"/>
                        <a:ea typeface="Times New Roman" panose="02020603050405020304" pitchFamily="18" charset="0"/>
                      </a:endParaRPr>
                    </a:p>
                  </a:txBody>
                  <a:tcPr marL="28309" marR="28309" marT="0" marB="0"/>
                </a:tc>
                <a:extLst>
                  <a:ext uri="{0D108BD9-81ED-4DB2-BD59-A6C34878D82A}">
                    <a16:rowId xmlns:a16="http://schemas.microsoft.com/office/drawing/2014/main" val="3646444463"/>
                  </a:ext>
                </a:extLst>
              </a:tr>
              <a:tr h="609659">
                <a:tc>
                  <a:txBody>
                    <a:bodyPr/>
                    <a:lstStyle/>
                    <a:p>
                      <a:endParaRPr lang="en-US"/>
                    </a:p>
                  </a:txBody>
                  <a:tcPr marL="28309" marR="28309" marT="0" marB="0"/>
                </a:tc>
                <a:tc>
                  <a:txBody>
                    <a:bodyPr/>
                    <a:lstStyle/>
                    <a:p>
                      <a:pPr marL="0" marR="0">
                        <a:lnSpc>
                          <a:spcPct val="107000"/>
                        </a:lnSpc>
                        <a:spcBef>
                          <a:spcPts val="0"/>
                        </a:spcBef>
                        <a:spcAft>
                          <a:spcPts val="800"/>
                        </a:spcAft>
                      </a:pPr>
                      <a:r>
                        <a:rPr lang="en-US" sz="900" dirty="0">
                          <a:effectLst/>
                        </a:rPr>
                        <a:t>90 days</a:t>
                      </a:r>
                      <a:endParaRPr lang="en-US" sz="900" dirty="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A new base station (freestanding tower or new building or structure-mounted location) with no previous permits or land use approvals for cell facilities</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gn="ctr">
                        <a:lnSpc>
                          <a:spcPct val="107000"/>
                        </a:lnSpc>
                        <a:spcBef>
                          <a:spcPts val="0"/>
                        </a:spcBef>
                        <a:spcAft>
                          <a:spcPts val="800"/>
                        </a:spcAft>
                      </a:pPr>
                      <a:r>
                        <a:rPr lang="en-US" sz="900">
                          <a:effectLst/>
                        </a:rPr>
                        <a:t>5</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10 days for completeness review, then shot clock stops once Checksheet is issued</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a:effectLst/>
                        </a:rPr>
                        <a:t>Clock restarts to 90 days, but only for first Checksheet response. 10 days to review information provided. No new discoveries can be Checksheeted, unless part of new information submitted. Shot clock stops each time new Checksheet sent.</a:t>
                      </a:r>
                      <a:endParaRPr lang="en-US" sz="900">
                        <a:effectLst/>
                        <a:latin typeface="Times New Roman" panose="02020603050405020304" pitchFamily="18" charset="0"/>
                        <a:ea typeface="Times New Roman" panose="02020603050405020304" pitchFamily="18" charset="0"/>
                      </a:endParaRPr>
                    </a:p>
                  </a:txBody>
                  <a:tcPr marL="28309" marR="28309" marT="0" marB="0"/>
                </a:tc>
                <a:tc>
                  <a:txBody>
                    <a:bodyPr/>
                    <a:lstStyle/>
                    <a:p>
                      <a:pPr marL="0" marR="0">
                        <a:lnSpc>
                          <a:spcPct val="107000"/>
                        </a:lnSpc>
                        <a:spcBef>
                          <a:spcPts val="0"/>
                        </a:spcBef>
                        <a:spcAft>
                          <a:spcPts val="800"/>
                        </a:spcAft>
                      </a:pPr>
                      <a:r>
                        <a:rPr lang="en-US" sz="900" dirty="0">
                          <a:effectLst/>
                        </a:rPr>
                        <a:t>Shot clock stops again only if new Checksheet sent w/in 10 calendar days of Checksheet response. Otherwise, shot clock does not stop.</a:t>
                      </a:r>
                      <a:endParaRPr lang="en-US" sz="900" dirty="0">
                        <a:effectLst/>
                        <a:latin typeface="Times New Roman" panose="02020603050405020304" pitchFamily="18" charset="0"/>
                        <a:ea typeface="Times New Roman" panose="02020603050405020304" pitchFamily="18" charset="0"/>
                      </a:endParaRPr>
                    </a:p>
                  </a:txBody>
                  <a:tcPr marL="28309" marR="28309" marT="0" marB="0"/>
                </a:tc>
                <a:extLst>
                  <a:ext uri="{0D108BD9-81ED-4DB2-BD59-A6C34878D82A}">
                    <a16:rowId xmlns:a16="http://schemas.microsoft.com/office/drawing/2014/main" val="3224641621"/>
                  </a:ext>
                </a:extLst>
              </a:tr>
            </a:tbl>
          </a:graphicData>
        </a:graphic>
      </p:graphicFrame>
    </p:spTree>
    <p:extLst>
      <p:ext uri="{BB962C8B-B14F-4D97-AF65-F5344CB8AC3E}">
        <p14:creationId xmlns:p14="http://schemas.microsoft.com/office/powerpoint/2010/main" val="1824250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7145" y="231811"/>
            <a:ext cx="6606855" cy="584775"/>
          </a:xfrm>
          <a:prstGeom prst="rect">
            <a:avLst/>
          </a:prstGeom>
          <a:noFill/>
        </p:spPr>
        <p:txBody>
          <a:bodyPr wrap="square" rtlCol="0">
            <a:spAutoFit/>
          </a:bodyPr>
          <a:lstStyle/>
          <a:p>
            <a:pPr algn="ctr"/>
            <a:r>
              <a:rPr lang="en-US" sz="3200" b="1" dirty="0"/>
              <a:t>Wireless Facility Permit Amendments</a:t>
            </a:r>
            <a:endParaRPr lang="en-US" sz="3200" dirty="0"/>
          </a:p>
        </p:txBody>
      </p:sp>
      <p:pic>
        <p:nvPicPr>
          <p:cNvPr id="3" name="Picture 2">
            <a:extLst>
              <a:ext uri="{FF2B5EF4-FFF2-40B4-BE49-F238E27FC236}">
                <a16:creationId xmlns:a16="http://schemas.microsoft.com/office/drawing/2014/main" id="{DB31D21C-F388-42A3-A3C7-E72DE9A4D8F0}"/>
              </a:ext>
            </a:extLst>
          </p:cNvPr>
          <p:cNvPicPr>
            <a:picLocks noChangeAspect="1"/>
          </p:cNvPicPr>
          <p:nvPr/>
        </p:nvPicPr>
        <p:blipFill>
          <a:blip r:embed="rId3"/>
          <a:stretch>
            <a:fillRect/>
          </a:stretch>
        </p:blipFill>
        <p:spPr>
          <a:xfrm>
            <a:off x="285750" y="1167892"/>
            <a:ext cx="8572500" cy="5280660"/>
          </a:xfrm>
          <a:prstGeom prst="rect">
            <a:avLst/>
          </a:prstGeom>
        </p:spPr>
      </p:pic>
    </p:spTree>
    <p:extLst>
      <p:ext uri="{BB962C8B-B14F-4D97-AF65-F5344CB8AC3E}">
        <p14:creationId xmlns:p14="http://schemas.microsoft.com/office/powerpoint/2010/main" val="737968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F91ACB-89CD-4FB4-B3F8-7D7A7459642B}"/>
              </a:ext>
            </a:extLst>
          </p:cNvPr>
          <p:cNvSpPr txBox="1"/>
          <p:nvPr/>
        </p:nvSpPr>
        <p:spPr>
          <a:xfrm>
            <a:off x="2114550" y="2459504"/>
            <a:ext cx="4914900" cy="2215991"/>
          </a:xfrm>
          <a:prstGeom prst="rect">
            <a:avLst/>
          </a:prstGeom>
          <a:noFill/>
        </p:spPr>
        <p:txBody>
          <a:bodyPr wrap="square" rtlCol="0">
            <a:spAutoFit/>
          </a:bodyPr>
          <a:lstStyle/>
          <a:p>
            <a:pPr algn="ctr"/>
            <a:r>
              <a:rPr lang="en-US" sz="4800" b="1" dirty="0"/>
              <a:t>Other Presenters:</a:t>
            </a:r>
          </a:p>
          <a:p>
            <a:pPr algn="ctr"/>
            <a:endParaRPr lang="en-US" dirty="0"/>
          </a:p>
          <a:p>
            <a:pPr algn="ctr"/>
            <a:r>
              <a:rPr lang="en-US" sz="2400" b="1" dirty="0"/>
              <a:t>Meridee Pabst – AT&amp;T</a:t>
            </a:r>
          </a:p>
          <a:p>
            <a:pPr algn="ctr"/>
            <a:endParaRPr lang="en-US" sz="2400" b="1" dirty="0"/>
          </a:p>
          <a:p>
            <a:pPr algn="ctr"/>
            <a:r>
              <a:rPr lang="en-US" sz="2400" b="1" dirty="0"/>
              <a:t>Kathy Putt – Crown Castle</a:t>
            </a:r>
          </a:p>
        </p:txBody>
      </p:sp>
    </p:spTree>
    <p:extLst>
      <p:ext uri="{BB962C8B-B14F-4D97-AF65-F5344CB8AC3E}">
        <p14:creationId xmlns:p14="http://schemas.microsoft.com/office/powerpoint/2010/main" val="3754481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21B297-FA24-41F0-9704-6305E00D800E}"/>
              </a:ext>
            </a:extLst>
          </p:cNvPr>
          <p:cNvSpPr txBox="1"/>
          <p:nvPr/>
        </p:nvSpPr>
        <p:spPr>
          <a:xfrm>
            <a:off x="482600" y="3075057"/>
            <a:ext cx="8178800" cy="707886"/>
          </a:xfrm>
          <a:prstGeom prst="rect">
            <a:avLst/>
          </a:prstGeom>
          <a:noFill/>
        </p:spPr>
        <p:txBody>
          <a:bodyPr wrap="square" rtlCol="0">
            <a:spAutoFit/>
          </a:bodyPr>
          <a:lstStyle/>
          <a:p>
            <a:pPr algn="ctr"/>
            <a:r>
              <a:rPr lang="en-US" sz="4000" b="1" dirty="0"/>
              <a:t>QUESTIONS?</a:t>
            </a:r>
            <a:endParaRPr lang="en-US" sz="2800" b="1" dirty="0"/>
          </a:p>
        </p:txBody>
      </p:sp>
    </p:spTree>
    <p:extLst>
      <p:ext uri="{BB962C8B-B14F-4D97-AF65-F5344CB8AC3E}">
        <p14:creationId xmlns:p14="http://schemas.microsoft.com/office/powerpoint/2010/main" val="14080889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TotalTime>
  <Words>686</Words>
  <Application>Microsoft Office PowerPoint</Application>
  <PresentationFormat>On-screen Show (4:3)</PresentationFormat>
  <Paragraphs>70</Paragraphs>
  <Slides>7</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Gonzalez, Aldo</dc:creator>
  <cp:lastModifiedBy>Thorington, Nancy</cp:lastModifiedBy>
  <cp:revision>23</cp:revision>
  <dcterms:created xsi:type="dcterms:W3CDTF">2017-07-26T17:00:07Z</dcterms:created>
  <dcterms:modified xsi:type="dcterms:W3CDTF">2021-03-30T20:25:23Z</dcterms:modified>
</cp:coreProperties>
</file>