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78" r:id="rId3"/>
    <p:sldId id="270" r:id="rId4"/>
    <p:sldId id="280" r:id="rId5"/>
    <p:sldId id="281" r:id="rId6"/>
    <p:sldId id="282" r:id="rId7"/>
    <p:sldId id="283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12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F9C5ED-4AEC-4DF4-B569-4D88A9072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CB0A0-58F7-44D9-B57D-3246D87E30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DA3BE-90F4-469C-AC0A-5D34B770610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6E317-00B6-4BD1-AD5E-8E5745ACFE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D19A5-A5AC-4FD6-B375-1E3EE3EF9C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5417-BDBD-451F-A1FC-0C4DB8FD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4525-498D-4230-902B-6DD67EFD46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424B-F186-4AE6-A285-1D5E8172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B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1253288-9E0A-4077-AF3D-92D753094914}"/>
              </a:ext>
            </a:extLst>
          </p:cNvPr>
          <p:cNvSpPr/>
          <p:nvPr userDrawn="1"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0B5EA75-3E83-4C05-A16D-AC3FCF566028}"/>
              </a:ext>
            </a:extLst>
          </p:cNvPr>
          <p:cNvSpPr/>
          <p:nvPr userDrawn="1"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E79DF-9B35-4A02-B6A8-5CB59FD55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1" y="273427"/>
            <a:ext cx="4851010" cy="128975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CBBFF1F-CC5D-4D3C-9D57-04D441C15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38400"/>
            <a:ext cx="6169660" cy="833562"/>
          </a:xfrm>
        </p:spPr>
        <p:txBody>
          <a:bodyPr/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2449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37C5-222B-4BFC-B858-C00855C1B456}" type="datetime1">
              <a:rPr lang="en-US" smtClean="0"/>
              <a:t>4/5/2021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8DEBC761-E92E-441C-898F-76F86D022B1B}"/>
              </a:ext>
            </a:extLst>
          </p:cNvPr>
          <p:cNvSpPr/>
          <p:nvPr userDrawn="1"/>
        </p:nvSpPr>
        <p:spPr>
          <a:xfrm>
            <a:off x="0" y="609600"/>
            <a:ext cx="5667375" cy="5140960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4A515E9-47F9-4242-9953-8A1EAB732A73}"/>
              </a:ext>
            </a:extLst>
          </p:cNvPr>
          <p:cNvSpPr/>
          <p:nvPr userDrawn="1"/>
        </p:nvSpPr>
        <p:spPr>
          <a:xfrm>
            <a:off x="0" y="5750280"/>
            <a:ext cx="5667375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AB0B4F6-E3C6-44BA-8393-E42F891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98731"/>
            <a:ext cx="457200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97652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C6F9A56-47F3-4301-AD5D-ECC3ECA10D40}"/>
              </a:ext>
            </a:extLst>
          </p:cNvPr>
          <p:cNvSpPr/>
          <p:nvPr userDrawn="1"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7900E62-5777-4FC6-94B3-A7E6118BE566}"/>
              </a:ext>
            </a:extLst>
          </p:cNvPr>
          <p:cNvSpPr/>
          <p:nvPr userDrawn="1"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36A9461-5B34-41EB-BCED-C5B9F27B00BE}"/>
              </a:ext>
            </a:extLst>
          </p:cNvPr>
          <p:cNvSpPr/>
          <p:nvPr userDrawn="1"/>
        </p:nvSpPr>
        <p:spPr>
          <a:xfrm>
            <a:off x="482739" y="2306472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88B5DD21-387C-4EFB-8078-7EE9C2AB364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D43E9B8-F21C-4970-8326-25998A208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77111571-985C-4387-82FE-2EE2FB53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39" y="561340"/>
            <a:ext cx="3089276" cy="635000"/>
          </a:xfr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102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, no divi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C6F9A56-47F3-4301-AD5D-ECC3ECA10D40}"/>
              </a:ext>
            </a:extLst>
          </p:cNvPr>
          <p:cNvSpPr/>
          <p:nvPr userDrawn="1"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7900E62-5777-4FC6-94B3-A7E6118BE566}"/>
              </a:ext>
            </a:extLst>
          </p:cNvPr>
          <p:cNvSpPr/>
          <p:nvPr userDrawn="1"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88B5DD21-387C-4EFB-8078-7EE9C2AB364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D43E9B8-F21C-4970-8326-25998A208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77111571-985C-4387-82FE-2EE2FB53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39" y="561340"/>
            <a:ext cx="3089276" cy="635000"/>
          </a:xfr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CF37A12-DC80-4E26-A723-AE26478FB7E6}"/>
              </a:ext>
            </a:extLst>
          </p:cNvPr>
          <p:cNvSpPr/>
          <p:nvPr userDrawn="1"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14540DF-FD2B-47F6-8FE6-0CC29AF62BD2}"/>
              </a:ext>
            </a:extLst>
          </p:cNvPr>
          <p:cNvSpPr/>
          <p:nvPr userDrawn="1"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D1482E41-1955-4B89-BB00-761D5D33FB7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2883663-A05E-4A66-8C84-4E70790A27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 dirty="0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4AE4BAA2-714F-45CB-A60F-9F3675A5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</p:spPr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32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5F79-C641-4279-B777-E966B0D5081E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EBE2-4111-4065-BED1-832E2651B25C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C912-83BE-469F-8535-A34DEB8FBB1F}" type="datetime1">
              <a:rPr lang="en-US" smtClean="0"/>
              <a:t>4/5/2021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443A-BEF3-4DAA-89AC-65D51E84E787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DD28-93A6-437F-94F2-B61D38AD3E0E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69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5B0AD8-1C37-46C8-BEC1-CCA43E62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7" y="2514600"/>
            <a:ext cx="6601323" cy="1667123"/>
          </a:xfrm>
        </p:spPr>
        <p:txBody>
          <a:bodyPr/>
          <a:lstStyle/>
          <a:p>
            <a:r>
              <a:rPr lang="en-US" spc="-5" dirty="0">
                <a:solidFill>
                  <a:srgbClr val="FFFFFF"/>
                </a:solidFill>
              </a:rPr>
              <a:t>Fair Housing Month 2021</a:t>
            </a:r>
            <a:endParaRPr lang="en-US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59E6FE0-71BF-40F1-BD8C-0E9BBCEFFCB9}"/>
              </a:ext>
            </a:extLst>
          </p:cNvPr>
          <p:cNvSpPr txBox="1"/>
          <p:nvPr/>
        </p:nvSpPr>
        <p:spPr>
          <a:xfrm>
            <a:off x="561476" y="4628409"/>
            <a:ext cx="3731393" cy="1245213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Director Shannon Callahan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Portland Housing Bureau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April 7, 2021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08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4C39F9-1F39-442E-9997-65F088C0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98731"/>
            <a:ext cx="4800601" cy="2031325"/>
          </a:xfrm>
        </p:spPr>
        <p:txBody>
          <a:bodyPr/>
          <a:lstStyle/>
          <a:p>
            <a:r>
              <a:rPr lang="en-US" spc="-5" dirty="0">
                <a:solidFill>
                  <a:srgbClr val="FFFFFF"/>
                </a:solidFill>
              </a:rPr>
              <a:t>Fair Housing Council of Oregon</a:t>
            </a:r>
            <a:endParaRPr lang="en-US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F33494E-536B-49B5-9A39-4D20C9D8C076}"/>
              </a:ext>
            </a:extLst>
          </p:cNvPr>
          <p:cNvSpPr txBox="1"/>
          <p:nvPr/>
        </p:nvSpPr>
        <p:spPr>
          <a:xfrm>
            <a:off x="421688" y="3092840"/>
            <a:ext cx="3943350" cy="11743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184150">
              <a:lnSpc>
                <a:spcPct val="104200"/>
              </a:lnSpc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Allan </a:t>
            </a:r>
            <a:r>
              <a:rPr lang="en-US" sz="2400" b="1" spc="-5" dirty="0" err="1">
                <a:solidFill>
                  <a:srgbClr val="FFFFFF"/>
                </a:solidFill>
                <a:latin typeface="Arial"/>
                <a:cs typeface="Arial"/>
              </a:rPr>
              <a:t>Lazo</a:t>
            </a:r>
            <a:endParaRPr lang="en-US" sz="24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84150">
              <a:lnSpc>
                <a:spcPct val="104200"/>
              </a:lnSpc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Executive Director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26" name="Picture 2" descr="Fair Housing Council of Oregon | Mightycause">
            <a:extLst>
              <a:ext uri="{FF2B5EF4-FFF2-40B4-BE49-F238E27FC236}">
                <a16:creationId xmlns:a16="http://schemas.microsoft.com/office/drawing/2014/main" id="{3D0EC09A-C70B-444C-8688-4BBA3B4B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53618"/>
            <a:ext cx="52387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6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3</a:t>
            </a:r>
            <a:r>
              <a:rPr lang="en-US" sz="2200" b="1" spc="-5" baseline="30000" dirty="0">
                <a:solidFill>
                  <a:srgbClr val="8FD169"/>
                </a:solidFill>
                <a:latin typeface="Arial"/>
                <a:cs typeface="Arial"/>
              </a:rPr>
              <a:t>rd</a:t>
            </a: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 Grade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Patrick Lynch Elementary School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5F00EEC0-5148-439C-8E27-941D38BB6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82" y="217009"/>
            <a:ext cx="7706718" cy="5955191"/>
          </a:xfrm>
          <a:prstGeom prst="rect">
            <a:avLst/>
          </a:prstGeom>
          <a:ln>
            <a:solidFill>
              <a:srgbClr val="27829D"/>
            </a:solidFill>
          </a:ln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/>
              <a:t>Sham </a:t>
            </a:r>
            <a:br>
              <a:rPr lang="en-US" spc="-80" dirty="0"/>
            </a:br>
            <a:r>
              <a:rPr lang="en-US" spc="-80" dirty="0" err="1"/>
              <a:t>Alayoush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1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7</a:t>
            </a:r>
            <a:r>
              <a:rPr lang="en-US" sz="2200" b="1" spc="-5" baseline="30000" dirty="0">
                <a:solidFill>
                  <a:srgbClr val="8FD169"/>
                </a:solidFill>
                <a:latin typeface="Arial"/>
                <a:cs typeface="Arial"/>
              </a:rPr>
              <a:t>th</a:t>
            </a: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 Grade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Reynolds Middle School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/>
              <a:t>Jack</a:t>
            </a:r>
            <a:br>
              <a:rPr lang="en-US" spc="-80" dirty="0"/>
            </a:br>
            <a:r>
              <a:rPr lang="en-US" spc="-80" dirty="0"/>
              <a:t>Williams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36E4B-CD25-463C-97A3-C9D81C08D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82" y="217009"/>
            <a:ext cx="7706718" cy="5955191"/>
          </a:xfrm>
          <a:prstGeom prst="rect">
            <a:avLst/>
          </a:prstGeom>
          <a:ln>
            <a:solidFill>
              <a:srgbClr val="27829D"/>
            </a:solidFill>
          </a:ln>
        </p:spPr>
      </p:pic>
    </p:spTree>
    <p:extLst>
      <p:ext uri="{BB962C8B-B14F-4D97-AF65-F5344CB8AC3E}">
        <p14:creationId xmlns:p14="http://schemas.microsoft.com/office/powerpoint/2010/main" val="325416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3rd Grade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The Ivy School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/>
              <a:t>Rosa</a:t>
            </a:r>
            <a:br>
              <a:rPr lang="en-US" spc="-80" dirty="0"/>
            </a:br>
            <a:r>
              <a:rPr lang="en-US" spc="-80" dirty="0"/>
              <a:t>Shuman</a:t>
            </a:r>
            <a:endParaRPr lang="en-US" dirty="0"/>
          </a:p>
        </p:txBody>
      </p:sp>
      <p:pic>
        <p:nvPicPr>
          <p:cNvPr id="3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01C8AA54-9164-4256-8CA5-B47B3D85D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7008"/>
            <a:ext cx="7706718" cy="5955191"/>
          </a:xfrm>
          <a:prstGeom prst="rect">
            <a:avLst/>
          </a:prstGeom>
          <a:ln>
            <a:solidFill>
              <a:srgbClr val="27829D"/>
            </a:solidFill>
          </a:ln>
        </p:spPr>
      </p:pic>
    </p:spTree>
    <p:extLst>
      <p:ext uri="{BB962C8B-B14F-4D97-AF65-F5344CB8AC3E}">
        <p14:creationId xmlns:p14="http://schemas.microsoft.com/office/powerpoint/2010/main" val="199759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5</a:t>
            </a:r>
            <a:r>
              <a:rPr lang="en-US" sz="2200" b="1" spc="-5" baseline="30000" dirty="0">
                <a:solidFill>
                  <a:srgbClr val="8FD169"/>
                </a:solidFill>
                <a:latin typeface="Arial"/>
                <a:cs typeface="Arial"/>
              </a:rPr>
              <a:t>th</a:t>
            </a: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 Grade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The Ivy School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/>
              <a:t>June </a:t>
            </a:r>
            <a:br>
              <a:rPr lang="en-US" spc="-80" dirty="0"/>
            </a:br>
            <a:r>
              <a:rPr lang="en-US" spc="-80" dirty="0" err="1"/>
              <a:t>Afeman</a:t>
            </a:r>
            <a:endParaRPr lang="en-US" dirty="0"/>
          </a:p>
        </p:txBody>
      </p:sp>
      <p:pic>
        <p:nvPicPr>
          <p:cNvPr id="6" name="Picture 5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1E4C16A3-5921-4C0B-93D5-F3B42BB3E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81" y="217008"/>
            <a:ext cx="7706719" cy="5955192"/>
          </a:xfrm>
          <a:prstGeom prst="rect">
            <a:avLst/>
          </a:prstGeom>
          <a:ln>
            <a:solidFill>
              <a:srgbClr val="27829D"/>
            </a:solidFill>
          </a:ln>
        </p:spPr>
      </p:pic>
    </p:spTree>
    <p:extLst>
      <p:ext uri="{BB962C8B-B14F-4D97-AF65-F5344CB8AC3E}">
        <p14:creationId xmlns:p14="http://schemas.microsoft.com/office/powerpoint/2010/main" val="355030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32660" y="2895600"/>
            <a:ext cx="3006571" cy="20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4</a:t>
            </a:r>
            <a:r>
              <a:rPr lang="en-US" sz="2200" b="1" spc="-5" baseline="30000" dirty="0">
                <a:solidFill>
                  <a:srgbClr val="8FD169"/>
                </a:solidFill>
                <a:latin typeface="Arial"/>
                <a:cs typeface="Arial"/>
              </a:rPr>
              <a:t>th</a:t>
            </a: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 Grade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Beverly Cleary School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GRAND PRIZE WINNER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899ED8F-D61F-41C1-BB62-B99E6D8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1371600"/>
            <a:ext cx="4069750" cy="1231106"/>
          </a:xfrm>
        </p:spPr>
        <p:txBody>
          <a:bodyPr/>
          <a:lstStyle/>
          <a:p>
            <a:r>
              <a:rPr lang="en-US" spc="-80" dirty="0"/>
              <a:t>Annaliese</a:t>
            </a:r>
            <a:br>
              <a:rPr lang="en-US" spc="-80" dirty="0"/>
            </a:br>
            <a:r>
              <a:rPr lang="en-US" spc="-80" dirty="0"/>
              <a:t>DuPont</a:t>
            </a:r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3528AAD-34D8-4F9F-8486-27DEC4963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81" y="217008"/>
            <a:ext cx="7706719" cy="5955192"/>
          </a:xfrm>
          <a:prstGeom prst="rect">
            <a:avLst/>
          </a:prstGeom>
          <a:ln>
            <a:solidFill>
              <a:srgbClr val="27829D"/>
            </a:solidFill>
          </a:ln>
        </p:spPr>
      </p:pic>
    </p:spTree>
    <p:extLst>
      <p:ext uri="{BB962C8B-B14F-4D97-AF65-F5344CB8AC3E}">
        <p14:creationId xmlns:p14="http://schemas.microsoft.com/office/powerpoint/2010/main" val="1560900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4158</TotalTime>
  <Words>87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Fair Housing Month 2021</vt:lpstr>
      <vt:lpstr>Fair Housing Council of Oregon</vt:lpstr>
      <vt:lpstr>Sham  Alayoush</vt:lpstr>
      <vt:lpstr>Jack Williams</vt:lpstr>
      <vt:lpstr>Rosa Shuman</vt:lpstr>
      <vt:lpstr>June  Afeman</vt:lpstr>
      <vt:lpstr>Annaliese DuPont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Gillespie, Niki</cp:lastModifiedBy>
  <cp:revision>28</cp:revision>
  <dcterms:created xsi:type="dcterms:W3CDTF">2017-10-04T08:00:34Z</dcterms:created>
  <dcterms:modified xsi:type="dcterms:W3CDTF">2021-04-05T18:05:34Z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