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65" r:id="rId5"/>
    <p:sldId id="262" r:id="rId6"/>
    <p:sldId id="350" r:id="rId7"/>
    <p:sldId id="392" r:id="rId8"/>
    <p:sldId id="397" r:id="rId9"/>
    <p:sldId id="398" r:id="rId10"/>
    <p:sldId id="381" r:id="rId11"/>
    <p:sldId id="401" r:id="rId12"/>
    <p:sldId id="400" r:id="rId13"/>
    <p:sldId id="405" r:id="rId14"/>
    <p:sldId id="407" r:id="rId15"/>
    <p:sldId id="402" r:id="rId16"/>
    <p:sldId id="404" r:id="rId17"/>
    <p:sldId id="403" r:id="rId18"/>
    <p:sldId id="382" r:id="rId19"/>
    <p:sldId id="337" r:id="rId20"/>
    <p:sldId id="3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57D47"/>
    <a:srgbClr val="FBF5EB"/>
    <a:srgbClr val="ECF5E7"/>
    <a:srgbClr val="F6E9D6"/>
    <a:srgbClr val="C7E583"/>
    <a:srgbClr val="E2F2F0"/>
    <a:srgbClr val="FDFBED"/>
    <a:srgbClr val="275B28"/>
    <a:srgbClr val="1B6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2335" autoAdjust="0"/>
  </p:normalViewPr>
  <p:slideViewPr>
    <p:cSldViewPr snapToGrid="0">
      <p:cViewPr varScale="1">
        <p:scale>
          <a:sx n="63" d="100"/>
          <a:sy n="63" d="100"/>
        </p:scale>
        <p:origin x="48" y="378"/>
      </p:cViewPr>
      <p:guideLst>
        <p:guide orient="horz" pos="2160"/>
        <p:guide pos="3840"/>
      </p:guideLst>
    </p:cSldViewPr>
  </p:slideViewPr>
  <p:outlineViewPr>
    <p:cViewPr>
      <p:scale>
        <a:sx n="33" d="100"/>
        <a:sy n="33" d="100"/>
      </p:scale>
      <p:origin x="0" y="-494"/>
    </p:cViewPr>
  </p:outlineViewPr>
  <p:notesTextViewPr>
    <p:cViewPr>
      <p:scale>
        <a:sx n="1" d="1"/>
        <a:sy n="1" d="1"/>
      </p:scale>
      <p:origin x="0" y="0"/>
    </p:cViewPr>
  </p:notesTextViewPr>
  <p:sorterViewPr>
    <p:cViewPr>
      <p:scale>
        <a:sx n="160" d="100"/>
        <a:sy n="160" d="100"/>
      </p:scale>
      <p:origin x="0" y="-10272"/>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B0DF80-A711-419A-9EA9-E0BF7551F7B9}" type="datetimeFigureOut">
              <a:rPr lang="en-US" smtClean="0"/>
              <a:pPr/>
              <a:t>2/11/2021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9EC15-5070-4850-A1A1-4C427EFC4074}" type="slidenum">
              <a:rPr lang="en-US" smtClean="0"/>
              <a:pPr/>
              <a:t>‹#›</a:t>
            </a:fld>
            <a:endParaRPr lang="en-US" dirty="0"/>
          </a:p>
        </p:txBody>
      </p:sp>
    </p:spTree>
    <p:extLst>
      <p:ext uri="{BB962C8B-B14F-4D97-AF65-F5344CB8AC3E}">
        <p14:creationId xmlns:p14="http://schemas.microsoft.com/office/powerpoint/2010/main" val="2230945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Mayor &amp; Council members</a:t>
            </a:r>
          </a:p>
          <a:p>
            <a:r>
              <a:rPr lang="en-US" dirty="0"/>
              <a:t>Hannah Bryant – City Planner with Design &amp; Historic Review Team, in the Land Use Services division at BDS</a:t>
            </a:r>
          </a:p>
          <a:p>
            <a:r>
              <a:rPr lang="en-US" dirty="0"/>
              <a:t>Here to present the T3LU appeal for 1000 SW Broadway</a:t>
            </a:r>
          </a:p>
        </p:txBody>
      </p:sp>
      <p:sp>
        <p:nvSpPr>
          <p:cNvPr id="4" name="Slide Number Placeholder 3"/>
          <p:cNvSpPr>
            <a:spLocks noGrp="1"/>
          </p:cNvSpPr>
          <p:nvPr>
            <p:ph type="sldNum" sz="quarter" idx="5"/>
          </p:nvPr>
        </p:nvSpPr>
        <p:spPr/>
        <p:txBody>
          <a:bodyPr/>
          <a:lstStyle/>
          <a:p>
            <a:fld id="{B219EC15-5070-4850-A1A1-4C427EFC4074}" type="slidenum">
              <a:rPr lang="en-US" smtClean="0"/>
              <a:pPr/>
              <a:t>1</a:t>
            </a:fld>
            <a:endParaRPr lang="en-US" dirty="0"/>
          </a:p>
        </p:txBody>
      </p:sp>
    </p:spTree>
    <p:extLst>
      <p:ext uri="{BB962C8B-B14F-4D97-AF65-F5344CB8AC3E}">
        <p14:creationId xmlns:p14="http://schemas.microsoft.com/office/powerpoint/2010/main" val="227006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the deciding body, you have three options before you today. For the sake of clarity, I’ve attempted to illustrate each of these options. </a:t>
            </a:r>
          </a:p>
          <a:p>
            <a:endParaRPr lang="en-US" b="0" dirty="0"/>
          </a:p>
          <a:p>
            <a:r>
              <a:rPr lang="en-US" b="0" dirty="0"/>
              <a:t>Option 1: to Deny the appeal and uphold the previous design commission agenda, would result in this outcome: </a:t>
            </a:r>
          </a:p>
          <a:p>
            <a:r>
              <a:rPr lang="en-US" b="0" dirty="0"/>
              <a:t>This option would remove the sign and its base, and uphold the approval that includes new storefront between the columns and new canopies. </a:t>
            </a:r>
            <a:endParaRPr lang="en-US" dirty="0"/>
          </a:p>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12</a:t>
            </a:fld>
            <a:endParaRPr lang="en-US" dirty="0"/>
          </a:p>
        </p:txBody>
      </p:sp>
    </p:spTree>
    <p:extLst>
      <p:ext uri="{BB962C8B-B14F-4D97-AF65-F5344CB8AC3E}">
        <p14:creationId xmlns:p14="http://schemas.microsoft.com/office/powerpoint/2010/main" val="3185971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Option 2, to deny the appeal, and instruct the applicant to revise the sign and return to council at a future date, could result in numerous design outcomes. </a:t>
            </a:r>
          </a:p>
          <a:p>
            <a:endParaRPr lang="en-US" b="0" dirty="0"/>
          </a:p>
          <a:p>
            <a:r>
              <a:rPr lang="en-US" b="0" dirty="0"/>
              <a:t>This image is just one possible outcome of this option. Council may direct the applicant to explore options for retaining the sign, with or without its base. Removing the sign base will require the applicant to remove existing stone cladding and attach the sign to existing building structure. If canopy coverage is to be retained, the sign would need to be reduced in size to remove the horizontal marquee element or mounted at a different height.</a:t>
            </a:r>
            <a:endParaRPr lang="en-US" dirty="0"/>
          </a:p>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13</a:t>
            </a:fld>
            <a:endParaRPr lang="en-US" dirty="0"/>
          </a:p>
        </p:txBody>
      </p:sp>
    </p:spTree>
    <p:extLst>
      <p:ext uri="{BB962C8B-B14F-4D97-AF65-F5344CB8AC3E}">
        <p14:creationId xmlns:p14="http://schemas.microsoft.com/office/powerpoint/2010/main" val="2516256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And option 3, to grant the appeal and overturn the design commission’s decision of approval, will deny the project it its entirety. The outcome would be a continuation of the conditions that exist in the building today, including the below grade arcade element and the retention of the sign. </a:t>
            </a:r>
          </a:p>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14</a:t>
            </a:fld>
            <a:endParaRPr lang="en-US" dirty="0"/>
          </a:p>
        </p:txBody>
      </p:sp>
    </p:spTree>
    <p:extLst>
      <p:ext uri="{BB962C8B-B14F-4D97-AF65-F5344CB8AC3E}">
        <p14:creationId xmlns:p14="http://schemas.microsoft.com/office/powerpoint/2010/main" val="4247960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those three options again. I’ll leave them up for now. </a:t>
            </a:r>
          </a:p>
          <a:p>
            <a:endParaRPr lang="en-US" dirty="0"/>
          </a:p>
          <a:p>
            <a:r>
              <a:rPr lang="en-US" dirty="0"/>
              <a:t>I welcome questions, and note that staff from Urban Forestry are also present on this call in case you have any questions related to the street tree issue. </a:t>
            </a:r>
          </a:p>
        </p:txBody>
      </p:sp>
      <p:sp>
        <p:nvSpPr>
          <p:cNvPr id="4" name="Slide Number Placeholder 3"/>
          <p:cNvSpPr>
            <a:spLocks noGrp="1"/>
          </p:cNvSpPr>
          <p:nvPr>
            <p:ph type="sldNum" sz="quarter" idx="5"/>
          </p:nvPr>
        </p:nvSpPr>
        <p:spPr/>
        <p:txBody>
          <a:bodyPr/>
          <a:lstStyle/>
          <a:p>
            <a:fld id="{B219EC15-5070-4850-A1A1-4C427EFC4074}" type="slidenum">
              <a:rPr lang="en-US" smtClean="0"/>
              <a:pPr/>
              <a:t>15</a:t>
            </a:fld>
            <a:endParaRPr lang="en-US" dirty="0"/>
          </a:p>
        </p:txBody>
      </p:sp>
    </p:spTree>
    <p:extLst>
      <p:ext uri="{BB962C8B-B14F-4D97-AF65-F5344CB8AC3E}">
        <p14:creationId xmlns:p14="http://schemas.microsoft.com/office/powerpoint/2010/main" val="70003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17</a:t>
            </a:fld>
            <a:endParaRPr lang="en-US" dirty="0"/>
          </a:p>
        </p:txBody>
      </p:sp>
    </p:spTree>
    <p:extLst>
      <p:ext uri="{BB962C8B-B14F-4D97-AF65-F5344CB8AC3E}">
        <p14:creationId xmlns:p14="http://schemas.microsoft.com/office/powerpoint/2010/main" val="2285636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applicant seeks approval to enclose an existing ground level arcade (shown in the top right image). The arcade was developed to provide shelter for movie theater guests as they queued to buy tickets and enter the basement level theater. The former movie theater has been closed for over a decade. Building ownership is pursuing a large building remodel to remove the former theaters, create new ground level commercial tenant spaces, and a large new building lobby. </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endParaRPr lang="en-US" dirty="0"/>
          </a:p>
          <a:p>
            <a:pPr lvl="0"/>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t>4</a:t>
            </a:fld>
            <a:endParaRPr lang="en-US" dirty="0"/>
          </a:p>
        </p:txBody>
      </p:sp>
    </p:spTree>
    <p:extLst>
      <p:ext uri="{BB962C8B-B14F-4D97-AF65-F5344CB8AC3E}">
        <p14:creationId xmlns:p14="http://schemas.microsoft.com/office/powerpoint/2010/main" val="355553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has gone through a Type III Design Review. Consistent with all reviews of this type, feedback was solicited from other interagency partner bureaus, as well as the public. The site was posted with images and a description of the proposal, the contact information for the staff planner and applicant; and a mailed notice was sent out to all nearby registered organizations as well as neighboring residents. </a:t>
            </a:r>
          </a:p>
          <a:p>
            <a:endParaRPr lang="en-US" dirty="0"/>
          </a:p>
          <a:p>
            <a:r>
              <a:rPr lang="en-US" dirty="0"/>
              <a:t>Only one comment was received – a letter from the Downtown Neighborhood Association. No other written or oral testimony was received from the public related to this proposal. </a:t>
            </a:r>
          </a:p>
          <a:p>
            <a:endParaRPr lang="en-US" dirty="0"/>
          </a:p>
          <a:p>
            <a:r>
              <a:rPr lang="en-US" dirty="0"/>
              <a:t>A public Design Commission hearing was held on November 19</a:t>
            </a:r>
            <a:r>
              <a:rPr lang="en-US" baseline="30000" dirty="0"/>
              <a:t>th</a:t>
            </a:r>
            <a:r>
              <a:rPr lang="en-US" dirty="0"/>
              <a:t>. At that hearing, the Design Commission voted to approve the project. No additional conditions of approval or revisions were requested. </a:t>
            </a:r>
          </a:p>
        </p:txBody>
      </p:sp>
      <p:sp>
        <p:nvSpPr>
          <p:cNvPr id="4" name="Slide Number Placeholder 3"/>
          <p:cNvSpPr>
            <a:spLocks noGrp="1"/>
          </p:cNvSpPr>
          <p:nvPr>
            <p:ph type="sldNum" sz="quarter" idx="5"/>
          </p:nvPr>
        </p:nvSpPr>
        <p:spPr/>
        <p:txBody>
          <a:bodyPr/>
          <a:lstStyle/>
          <a:p>
            <a:fld id="{B219EC15-5070-4850-A1A1-4C427EFC4074}" type="slidenum">
              <a:rPr lang="en-US" smtClean="0"/>
              <a:pPr/>
              <a:t>5</a:t>
            </a:fld>
            <a:endParaRPr lang="en-US" dirty="0"/>
          </a:p>
        </p:txBody>
      </p:sp>
    </p:spTree>
    <p:extLst>
      <p:ext uri="{BB962C8B-B14F-4D97-AF65-F5344CB8AC3E}">
        <p14:creationId xmlns:p14="http://schemas.microsoft.com/office/powerpoint/2010/main" val="3571598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November 19</a:t>
            </a:r>
            <a:r>
              <a:rPr lang="en-US" baseline="30000" dirty="0"/>
              <a:t>th</a:t>
            </a:r>
            <a:r>
              <a:rPr lang="en-US" dirty="0"/>
              <a:t> Design Commission hearing, the Commission’s deliberations focused on the ways the proposal would enhance the pedestrian environment, including adding large windows into active ground level uses; increased weather protection in the form of glass and steel canopies on all three streets; multiple new pedestrian entrances; and the thoughtful detailing designed to protect the existing stone cladding on the building from damage during construction. </a:t>
            </a:r>
          </a:p>
        </p:txBody>
      </p:sp>
      <p:sp>
        <p:nvSpPr>
          <p:cNvPr id="4" name="Slide Number Placeholder 3"/>
          <p:cNvSpPr>
            <a:spLocks noGrp="1"/>
          </p:cNvSpPr>
          <p:nvPr>
            <p:ph type="sldNum" sz="quarter" idx="5"/>
          </p:nvPr>
        </p:nvSpPr>
        <p:spPr/>
        <p:txBody>
          <a:bodyPr/>
          <a:lstStyle/>
          <a:p>
            <a:fld id="{B219EC15-5070-4850-A1A1-4C427EFC4074}" type="slidenum">
              <a:rPr lang="en-US" smtClean="0"/>
              <a:pPr/>
              <a:t>6</a:t>
            </a:fld>
            <a:endParaRPr lang="en-US" dirty="0"/>
          </a:p>
        </p:txBody>
      </p:sp>
    </p:spTree>
    <p:extLst>
      <p:ext uri="{BB962C8B-B14F-4D97-AF65-F5344CB8AC3E}">
        <p14:creationId xmlns:p14="http://schemas.microsoft.com/office/powerpoint/2010/main" val="428465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DNA is the appellant in this appeal. In its appeal statement, the DNA listed two issues… The first issue is related to the street tree palette. This issue has been resolved. The applicant worked with Urban Forestry and the appellant to revise the street tree plan. Urban Forestry has approved the revised plan, and the DNA has withdrawn this issue from the appeal. </a:t>
            </a:r>
            <a:endParaRPr lang="en-US" dirty="0"/>
          </a:p>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7</a:t>
            </a:fld>
            <a:endParaRPr lang="en-US" dirty="0"/>
          </a:p>
        </p:txBody>
      </p:sp>
    </p:spTree>
    <p:extLst>
      <p:ext uri="{BB962C8B-B14F-4D97-AF65-F5344CB8AC3E}">
        <p14:creationId xmlns:p14="http://schemas.microsoft.com/office/powerpoint/2010/main" val="966050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The second appeal item is the retention of the existing movie theater sign. The removal of this existing sign was approved, as part of the overall Design Review approval for the project. The Downtown Neighborhood Association objects to that portion of the approval, and it is the basis for this appeal.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Before I jump into the nuance of this, I’ll begin with some background information. First – a review of the Design Review process, followed with some background on this particular sign.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Simply put, Design Review staff, and our volunteer Design Commission, weigh the proposals that are put forward by applicants against the relevant design guidelines for that site. If a proposal meets the design guidelines as it is presented by the applicant, it is approved. If the proposal does not meet the guidelines, we work with applicants to refine the design to ensure it does meet guidelines, or we can deny the proposal. </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During the design review process, we study the historic reviews for the site, and the previous decisions to inform our current review. </a:t>
            </a:r>
          </a:p>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8</a:t>
            </a:fld>
            <a:endParaRPr lang="en-US" dirty="0"/>
          </a:p>
        </p:txBody>
      </p:sp>
    </p:spTree>
    <p:extLst>
      <p:ext uri="{BB962C8B-B14F-4D97-AF65-F5344CB8AC3E}">
        <p14:creationId xmlns:p14="http://schemas.microsoft.com/office/powerpoint/2010/main" val="229953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This sign – from the horizontal marquee at the bottom to the detailing at the top (not including the base), is almost 40’ tall. The sign is exclusively supported by its large base, which comes down to the ground in front of the chamfered building corner, beside the sidewalk right-of-way. There is currently only a single lateral tie to the building, and no other attachments.</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This building was approved through a 1989 review. That review found that the building – without the sign – met the approval criteria. The sign was approved later, in 1991, through an Adjustment Review. The Adjustment review approved a sign size larger than that which is allowed through Portland’s Sign Code, Title 32. This increased size was justified based on the history of large, illuminated signs along SW Broadway. This context-specific allowance is reflected in the current Central City Fundamental Design Guideline D3 – Broadway Unique Sign District. </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19EC15-5070-4850-A1A1-4C427EFC4074}" type="slidenum">
              <a:rPr lang="en-US" smtClean="0"/>
              <a:pPr/>
              <a:t>9</a:t>
            </a:fld>
            <a:endParaRPr lang="en-US" dirty="0"/>
          </a:p>
        </p:txBody>
      </p:sp>
    </p:spTree>
    <p:extLst>
      <p:ext uri="{BB962C8B-B14F-4D97-AF65-F5344CB8AC3E}">
        <p14:creationId xmlns:p14="http://schemas.microsoft.com/office/powerpoint/2010/main" val="1874054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This Design Guideline – which I can bring up again if you would like to review it – recognizes that Portland has a very restrictive sign code, and it says that in this area, we allow people do something special, beyond that which is outright allowed by sign code. It is a permissive guideline, but has not previously constituted a requirement – in that we have not required every new development on Broadway to include a large, illuminated sign but have allowed them when they are proposed and desired by the applicants. </a:t>
            </a:r>
          </a:p>
        </p:txBody>
      </p:sp>
      <p:sp>
        <p:nvSpPr>
          <p:cNvPr id="4" name="Slide Number Placeholder 3"/>
          <p:cNvSpPr>
            <a:spLocks noGrp="1"/>
          </p:cNvSpPr>
          <p:nvPr>
            <p:ph type="sldNum" sz="quarter" idx="5"/>
          </p:nvPr>
        </p:nvSpPr>
        <p:spPr/>
        <p:txBody>
          <a:bodyPr/>
          <a:lstStyle/>
          <a:p>
            <a:fld id="{B219EC15-5070-4850-A1A1-4C427EFC4074}" type="slidenum">
              <a:rPr lang="en-US" smtClean="0"/>
              <a:pPr/>
              <a:t>10</a:t>
            </a:fld>
            <a:endParaRPr lang="en-US" dirty="0"/>
          </a:p>
        </p:txBody>
      </p:sp>
    </p:spTree>
    <p:extLst>
      <p:ext uri="{BB962C8B-B14F-4D97-AF65-F5344CB8AC3E}">
        <p14:creationId xmlns:p14="http://schemas.microsoft.com/office/powerpoint/2010/main" val="184989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When considering this item, the Design Commission determined that as a product of the 1990s, the sign does not have historic significance and that its retention creates an awkward pedestrian condition. The Design Commission determined that removing the sign and its base to allow unobstructed views into a new active commercial space, plus the additional canopy coverage at this corner, better meets the approval criteria than retaining the sign. It saw this proposal as a “repair to the urban fabric” and celebrated the revitalization of this building, particularly during such a challenging time in our downtown.</a:t>
            </a:r>
          </a:p>
          <a:p>
            <a:endParaRPr lang="en-US" sz="1200" i="1"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While staff and the Design Commission indicated appreciation for the existing sign, it was determined that the proposal, as presented by the applicant, which included the removal of the sign, met the Design Guidelines and was approvable.</a:t>
            </a:r>
          </a:p>
          <a:p>
            <a:endParaRPr lang="en-US" dirty="0"/>
          </a:p>
        </p:txBody>
      </p:sp>
      <p:sp>
        <p:nvSpPr>
          <p:cNvPr id="4" name="Slide Number Placeholder 3"/>
          <p:cNvSpPr>
            <a:spLocks noGrp="1"/>
          </p:cNvSpPr>
          <p:nvPr>
            <p:ph type="sldNum" sz="quarter" idx="5"/>
          </p:nvPr>
        </p:nvSpPr>
        <p:spPr/>
        <p:txBody>
          <a:bodyPr/>
          <a:lstStyle/>
          <a:p>
            <a:fld id="{B219EC15-5070-4850-A1A1-4C427EFC4074}" type="slidenum">
              <a:rPr lang="en-US" smtClean="0"/>
              <a:pPr/>
              <a:t>11</a:t>
            </a:fld>
            <a:endParaRPr lang="en-US" dirty="0"/>
          </a:p>
        </p:txBody>
      </p:sp>
    </p:spTree>
    <p:extLst>
      <p:ext uri="{BB962C8B-B14F-4D97-AF65-F5344CB8AC3E}">
        <p14:creationId xmlns:p14="http://schemas.microsoft.com/office/powerpoint/2010/main" val="2750841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58A6-BA59-4A1E-B2AF-4DC1C9318A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A847F5-BADE-48B4-B6E8-18C7D2777B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EDBF72-5E03-43D3-9FC3-1BABD7116700}"/>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5" name="Footer Placeholder 4">
            <a:extLst>
              <a:ext uri="{FF2B5EF4-FFF2-40B4-BE49-F238E27FC236}">
                <a16:creationId xmlns:a16="http://schemas.microsoft.com/office/drawing/2014/main" id="{F67CF6FE-FEDF-4AA2-828B-A532AD1C6D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B9D788-CC50-49EB-A4B6-4D06508BF840}"/>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110022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FD3F4-1E29-413E-836C-81A15D6D4A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7EF055-5B9C-490F-821F-F3B6DCC6E8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9BD1E-F8E0-4745-89D9-E339C73D44BB}"/>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5" name="Footer Placeholder 4">
            <a:extLst>
              <a:ext uri="{FF2B5EF4-FFF2-40B4-BE49-F238E27FC236}">
                <a16:creationId xmlns:a16="http://schemas.microsoft.com/office/drawing/2014/main" id="{4953A280-A46E-4EBE-BF02-A52CD13FE5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D1ECAA-1C1B-42F4-A742-47028424AD7F}"/>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1008433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7BB44-CEDF-4F97-A571-9D806B883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E29B9-9E46-42B3-B0C2-F747B2F996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89D9B3-99FD-4AF6-96E7-B12CE13897E5}"/>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5" name="Footer Placeholder 4">
            <a:extLst>
              <a:ext uri="{FF2B5EF4-FFF2-40B4-BE49-F238E27FC236}">
                <a16:creationId xmlns:a16="http://schemas.microsoft.com/office/drawing/2014/main" id="{BF1885A8-8DAF-48E9-927C-EA4E68A261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DCEBD6-AD4B-4D61-B211-42A8CED2A96B}"/>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336649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3AFA-F12F-41E9-8334-3E6658E21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4A6A3-C554-4215-9982-4701182749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CB0D2-9582-4C19-997F-890AEAE5340E}"/>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5" name="Footer Placeholder 4">
            <a:extLst>
              <a:ext uri="{FF2B5EF4-FFF2-40B4-BE49-F238E27FC236}">
                <a16:creationId xmlns:a16="http://schemas.microsoft.com/office/drawing/2014/main" id="{06083DE0-7343-4C66-95F8-D951E1B476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E6F37B-53B2-46F3-A731-504AB3401015}"/>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102314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764D-CD04-4AD5-91BD-6B9687BC83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D757D5-50F7-4B89-AAC9-25CFD3467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4FF1D3-0BA4-4FD5-85D8-916B1E2B1432}"/>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5" name="Footer Placeholder 4">
            <a:extLst>
              <a:ext uri="{FF2B5EF4-FFF2-40B4-BE49-F238E27FC236}">
                <a16:creationId xmlns:a16="http://schemas.microsoft.com/office/drawing/2014/main" id="{C6FD1378-2A4C-4548-885B-B18521EAFE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90BC5E-AEAD-41EA-9727-F1B6840371F8}"/>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419259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17FC-33A3-4690-92F6-9D7B511E06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8BE4C4-CD44-449F-84BC-2767C0E6AE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C3C7F-3A40-40E1-89DC-CBDF1849BC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7CCCE-68FB-47D1-AEE5-319945BF6F15}"/>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6" name="Footer Placeholder 5">
            <a:extLst>
              <a:ext uri="{FF2B5EF4-FFF2-40B4-BE49-F238E27FC236}">
                <a16:creationId xmlns:a16="http://schemas.microsoft.com/office/drawing/2014/main" id="{13F18CB8-BB46-4B0E-9D1E-55AF4B3EA8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1C2C103-28E4-49E1-8245-5E48B6968978}"/>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219101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67CAC-F662-45C7-B079-46E65D6EE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EF788-9ACD-4E00-953E-649680C6A0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75DB4C-5C41-4E5E-B518-0C026EAC6C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2A4C30-F763-47BB-AFBE-6BA5AE30A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CA22E3-1973-43BC-866B-99AEAF5EED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2EA3A2-296A-4CBF-BF79-6A2B0F2A989C}"/>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8" name="Footer Placeholder 7">
            <a:extLst>
              <a:ext uri="{FF2B5EF4-FFF2-40B4-BE49-F238E27FC236}">
                <a16:creationId xmlns:a16="http://schemas.microsoft.com/office/drawing/2014/main" id="{4BF52A14-9738-45F3-BD57-58EAAAD7C09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97D3546-5823-43EE-941E-6DBC13EFA4CD}"/>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243395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9D1AC-4208-4897-BBAC-9C71807BF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FB67ED-BD7C-4318-BFE4-ACBF4476A802}"/>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4" name="Footer Placeholder 3">
            <a:extLst>
              <a:ext uri="{FF2B5EF4-FFF2-40B4-BE49-F238E27FC236}">
                <a16:creationId xmlns:a16="http://schemas.microsoft.com/office/drawing/2014/main" id="{7E5066B3-4ABB-4DFE-BF2C-89D9EFD2939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BEF6BA-FD88-4F48-8E02-8880E61F783D}"/>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439133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E8337C-51A8-469A-B118-E7EAAF54AD26}"/>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3" name="Footer Placeholder 2">
            <a:extLst>
              <a:ext uri="{FF2B5EF4-FFF2-40B4-BE49-F238E27FC236}">
                <a16:creationId xmlns:a16="http://schemas.microsoft.com/office/drawing/2014/main" id="{72C339D7-C9A6-4B5E-B4C5-9D24B7ADD67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E7E55D7-DB97-4880-9A5E-6592B46D45F4}"/>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419888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1DB5-B6B0-48A4-BFAA-73AB595B61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0D859-51B9-4610-8AD9-BE683E64D8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97587-54C5-4326-918F-AEE55964A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E0D3B7-696D-47DA-92C1-EE4953A4B856}"/>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6" name="Footer Placeholder 5">
            <a:extLst>
              <a:ext uri="{FF2B5EF4-FFF2-40B4-BE49-F238E27FC236}">
                <a16:creationId xmlns:a16="http://schemas.microsoft.com/office/drawing/2014/main" id="{79180997-D45F-41B1-A435-362CAC4FA7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976266-E7F3-4761-894D-08180A45984E}"/>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78109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57A5-85A6-4A65-B000-000529023C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800A86-7E4A-4566-B035-E6BFCC901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7B7F262-66C8-412B-99C4-836A88E42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5EECB6-6093-44DE-B0AE-E206F7E2F7DB}"/>
              </a:ext>
            </a:extLst>
          </p:cNvPr>
          <p:cNvSpPr>
            <a:spLocks noGrp="1"/>
          </p:cNvSpPr>
          <p:nvPr>
            <p:ph type="dt" sz="half" idx="10"/>
          </p:nvPr>
        </p:nvSpPr>
        <p:spPr/>
        <p:txBody>
          <a:bodyPr/>
          <a:lstStyle/>
          <a:p>
            <a:fld id="{470E8D6B-4BAA-4B59-836E-871BC2FDBD24}" type="datetimeFigureOut">
              <a:rPr lang="en-US" smtClean="0"/>
              <a:pPr/>
              <a:t>2/11/2021</a:t>
            </a:fld>
            <a:endParaRPr lang="en-US" dirty="0"/>
          </a:p>
        </p:txBody>
      </p:sp>
      <p:sp>
        <p:nvSpPr>
          <p:cNvPr id="6" name="Footer Placeholder 5">
            <a:extLst>
              <a:ext uri="{FF2B5EF4-FFF2-40B4-BE49-F238E27FC236}">
                <a16:creationId xmlns:a16="http://schemas.microsoft.com/office/drawing/2014/main" id="{84A57991-820D-4D51-A6EC-494E70F6B0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079D6E-F39C-4810-966D-DC2777AB58D9}"/>
              </a:ext>
            </a:extLst>
          </p:cNvPr>
          <p:cNvSpPr>
            <a:spLocks noGrp="1"/>
          </p:cNvSpPr>
          <p:nvPr>
            <p:ph type="sldNum" sz="quarter" idx="12"/>
          </p:nvPr>
        </p:nvSpPr>
        <p:spPr/>
        <p:txBody>
          <a:body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3653013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940D2-6C0C-42CA-B4CF-4C8BBE9ED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2CB6A-C8D0-45D9-A6F2-4B43B910A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66FEBB-FE90-4325-ADDA-6B6CBDB026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0E8D6B-4BAA-4B59-836E-871BC2FDBD24}" type="datetimeFigureOut">
              <a:rPr lang="en-US" smtClean="0"/>
              <a:pPr/>
              <a:t>2/11/2021</a:t>
            </a:fld>
            <a:endParaRPr lang="en-US" dirty="0"/>
          </a:p>
        </p:txBody>
      </p:sp>
      <p:sp>
        <p:nvSpPr>
          <p:cNvPr id="5" name="Footer Placeholder 4">
            <a:extLst>
              <a:ext uri="{FF2B5EF4-FFF2-40B4-BE49-F238E27FC236}">
                <a16:creationId xmlns:a16="http://schemas.microsoft.com/office/drawing/2014/main" id="{5B6C3928-BCCA-4434-8F72-1BDE09CEC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34411CB-5821-4AAA-8399-CC640DBF39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342739-ED92-4D55-A83D-0FD89787D124}" type="slidenum">
              <a:rPr lang="en-US" smtClean="0"/>
              <a:pPr/>
              <a:t>‹#›</a:t>
            </a:fld>
            <a:endParaRPr lang="en-US" dirty="0"/>
          </a:p>
        </p:txBody>
      </p:sp>
    </p:spTree>
    <p:extLst>
      <p:ext uri="{BB962C8B-B14F-4D97-AF65-F5344CB8AC3E}">
        <p14:creationId xmlns:p14="http://schemas.microsoft.com/office/powerpoint/2010/main" val="210298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0DEF9DA-19CA-413F-A5C2-CC66816A928E}"/>
              </a:ext>
            </a:extLst>
          </p:cNvPr>
          <p:cNvSpPr txBox="1"/>
          <p:nvPr/>
        </p:nvSpPr>
        <p:spPr>
          <a:xfrm>
            <a:off x="7597694" y="3755772"/>
            <a:ext cx="5124142" cy="2149751"/>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LU 20-176578 DZ</a:t>
            </a:r>
          </a:p>
          <a:p>
            <a:pPr>
              <a:spcBef>
                <a:spcPct val="0"/>
              </a:spcBef>
            </a:pPr>
            <a:r>
              <a:rPr lang="en-US" altLang="en-US" sz="2800" b="1" dirty="0">
                <a:solidFill>
                  <a:schemeClr val="tx1">
                    <a:lumMod val="75000"/>
                    <a:lumOff val="25000"/>
                  </a:schemeClr>
                </a:solidFill>
                <a:latin typeface="Arial" panose="020B0604020202020204" pitchFamily="34" charset="0"/>
                <a:cs typeface="Arial" panose="020B0604020202020204" pitchFamily="34" charset="0"/>
              </a:rPr>
              <a:t>1000 SW Broadway</a:t>
            </a:r>
          </a:p>
          <a:p>
            <a:pPr>
              <a:spcBef>
                <a:spcPct val="0"/>
              </a:spcBef>
              <a:buFontTx/>
              <a:buNone/>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February 10, 2021</a:t>
            </a: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Staff Presentation</a:t>
            </a:r>
          </a:p>
          <a:p>
            <a:pPr>
              <a:spcBef>
                <a:spcPct val="0"/>
              </a:spcBef>
              <a:buFontTx/>
              <a:buNone/>
            </a:pPr>
            <a:endParaRPr lang="en-US" altLang="en-US" sz="36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
            <a:extLst>
              <a:ext uri="{FF2B5EF4-FFF2-40B4-BE49-F238E27FC236}">
                <a16:creationId xmlns:a16="http://schemas.microsoft.com/office/drawing/2014/main" id="{3CEB94ED-C675-4974-B384-D59AE5AFEB0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5355"/>
          <a:stretch/>
        </p:blipFill>
        <p:spPr bwMode="auto">
          <a:xfrm>
            <a:off x="7848604" y="1266678"/>
            <a:ext cx="1260388" cy="111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F009C8D-D289-413D-B348-CF04460941DB}"/>
              </a:ext>
            </a:extLst>
          </p:cNvPr>
          <p:cNvSpPr txBox="1"/>
          <p:nvPr/>
        </p:nvSpPr>
        <p:spPr>
          <a:xfrm>
            <a:off x="6766877" y="2516777"/>
            <a:ext cx="5425123" cy="554346"/>
          </a:xfrm>
          <a:prstGeom prst="rect">
            <a:avLst/>
          </a:prstGeom>
          <a:solidFill>
            <a:schemeClr val="accent2">
              <a:lumMod val="75000"/>
            </a:schemeClr>
          </a:solidFill>
        </p:spPr>
        <p:txBody>
          <a:bodyPr wrap="square" rtlCol="0">
            <a:no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      APPEAL - Type III Land Use Review</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E10EEBC-52A7-475F-A303-EEBD9752555C}"/>
              </a:ext>
            </a:extLst>
          </p:cNvPr>
          <p:cNvSpPr txBox="1"/>
          <p:nvPr/>
        </p:nvSpPr>
        <p:spPr>
          <a:xfrm>
            <a:off x="9141153" y="1378663"/>
            <a:ext cx="2713389" cy="903406"/>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City of Portland</a:t>
            </a:r>
          </a:p>
          <a:p>
            <a:pPr>
              <a:spcBef>
                <a:spcPct val="0"/>
              </a:spcBef>
            </a:pPr>
            <a:r>
              <a:rPr lang="en-US" altLang="en-US" sz="3200" spc="-150" dirty="0">
                <a:solidFill>
                  <a:schemeClr val="tx1">
                    <a:lumMod val="75000"/>
                    <a:lumOff val="25000"/>
                  </a:schemeClr>
                </a:solidFill>
                <a:latin typeface="Arial" panose="020B0604020202020204" pitchFamily="34" charset="0"/>
                <a:cs typeface="Arial" panose="020B0604020202020204" pitchFamily="34" charset="0"/>
              </a:rPr>
              <a:t>City Council</a:t>
            </a:r>
          </a:p>
        </p:txBody>
      </p:sp>
      <p:pic>
        <p:nvPicPr>
          <p:cNvPr id="2" name="Picture 1">
            <a:extLst>
              <a:ext uri="{FF2B5EF4-FFF2-40B4-BE49-F238E27FC236}">
                <a16:creationId xmlns:a16="http://schemas.microsoft.com/office/drawing/2014/main" id="{5E6EDF5F-EA55-49B2-80E6-276D0FCB47CD}"/>
              </a:ext>
            </a:extLst>
          </p:cNvPr>
          <p:cNvPicPr>
            <a:picLocks noChangeAspect="1"/>
          </p:cNvPicPr>
          <p:nvPr/>
        </p:nvPicPr>
        <p:blipFill>
          <a:blip r:embed="rId4"/>
          <a:stretch>
            <a:fillRect/>
          </a:stretch>
        </p:blipFill>
        <p:spPr>
          <a:xfrm>
            <a:off x="15240" y="1378663"/>
            <a:ext cx="6766877" cy="3559097"/>
          </a:xfrm>
          <a:prstGeom prst="rect">
            <a:avLst/>
          </a:prstGeom>
        </p:spPr>
      </p:pic>
    </p:spTree>
    <p:extLst>
      <p:ext uri="{BB962C8B-B14F-4D97-AF65-F5344CB8AC3E}">
        <p14:creationId xmlns:p14="http://schemas.microsoft.com/office/powerpoint/2010/main" val="182663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FF4352-3CD0-4028-A0EE-36B5633CE2E5}"/>
              </a:ext>
            </a:extLst>
          </p:cNvPr>
          <p:cNvPicPr>
            <a:picLocks noGrp="1" noChangeAspect="1"/>
          </p:cNvPicPr>
          <p:nvPr>
            <p:ph idx="1"/>
          </p:nvPr>
        </p:nvPicPr>
        <p:blipFill>
          <a:blip r:embed="rId3"/>
          <a:stretch>
            <a:fillRect/>
          </a:stretch>
        </p:blipFill>
        <p:spPr>
          <a:xfrm>
            <a:off x="285008" y="137542"/>
            <a:ext cx="8657112" cy="6606743"/>
          </a:xfrm>
          <a:prstGeom prst="rect">
            <a:avLst/>
          </a:prstGeom>
        </p:spPr>
      </p:pic>
      <p:pic>
        <p:nvPicPr>
          <p:cNvPr id="5" name="Picture 4">
            <a:extLst>
              <a:ext uri="{FF2B5EF4-FFF2-40B4-BE49-F238E27FC236}">
                <a16:creationId xmlns:a16="http://schemas.microsoft.com/office/drawing/2014/main" id="{3706CC44-64EC-4CBD-9038-BD4894A7E773}"/>
              </a:ext>
            </a:extLst>
          </p:cNvPr>
          <p:cNvPicPr>
            <a:picLocks noChangeAspect="1"/>
          </p:cNvPicPr>
          <p:nvPr/>
        </p:nvPicPr>
        <p:blipFill>
          <a:blip r:embed="rId4"/>
          <a:stretch>
            <a:fillRect/>
          </a:stretch>
        </p:blipFill>
        <p:spPr>
          <a:xfrm>
            <a:off x="4613564" y="382659"/>
            <a:ext cx="4106543" cy="3215564"/>
          </a:xfrm>
          <a:prstGeom prst="rect">
            <a:avLst/>
          </a:prstGeom>
        </p:spPr>
      </p:pic>
      <p:pic>
        <p:nvPicPr>
          <p:cNvPr id="6" name="Content Placeholder 3">
            <a:extLst>
              <a:ext uri="{FF2B5EF4-FFF2-40B4-BE49-F238E27FC236}">
                <a16:creationId xmlns:a16="http://schemas.microsoft.com/office/drawing/2014/main" id="{AEA94D08-6845-4301-8FBF-1521ACC514FC}"/>
              </a:ext>
            </a:extLst>
          </p:cNvPr>
          <p:cNvPicPr>
            <a:picLocks noChangeAspect="1"/>
          </p:cNvPicPr>
          <p:nvPr/>
        </p:nvPicPr>
        <p:blipFill rotWithShape="1">
          <a:blip r:embed="rId3"/>
          <a:srcRect l="48240" t="56970" b="34034"/>
          <a:stretch/>
        </p:blipFill>
        <p:spPr>
          <a:xfrm>
            <a:off x="4947327" y="1465452"/>
            <a:ext cx="6959665" cy="1049978"/>
          </a:xfrm>
          <a:prstGeom prst="rect">
            <a:avLst/>
          </a:prstGeom>
          <a:solidFill>
            <a:srgbClr val="C00000">
              <a:alpha val="35000"/>
            </a:srgbClr>
          </a:solidFill>
          <a:ln w="38100">
            <a:solidFill>
              <a:srgbClr val="FF0000"/>
            </a:solidFill>
          </a:ln>
        </p:spPr>
      </p:pic>
    </p:spTree>
    <p:extLst>
      <p:ext uri="{BB962C8B-B14F-4D97-AF65-F5344CB8AC3E}">
        <p14:creationId xmlns:p14="http://schemas.microsoft.com/office/powerpoint/2010/main" val="1095417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41598" y="279767"/>
            <a:ext cx="3048522" cy="427809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 ITEM 2</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2200" dirty="0">
                <a:solidFill>
                  <a:schemeClr val="bg1"/>
                </a:solidFill>
                <a:latin typeface="Arial" panose="020B0604020202020204" pitchFamily="34" charset="0"/>
                <a:cs typeface="Arial" panose="020B0604020202020204" pitchFamily="34" charset="0"/>
              </a:rPr>
              <a:t>Removal of Existing Former Theater Sign</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EFCEF7-8BCB-4451-BFE7-CF28A574E1F2}"/>
              </a:ext>
            </a:extLst>
          </p:cNvPr>
          <p:cNvPicPr>
            <a:picLocks noChangeAspect="1"/>
          </p:cNvPicPr>
          <p:nvPr/>
        </p:nvPicPr>
        <p:blipFill rotWithShape="1">
          <a:blip r:embed="rId3"/>
          <a:srcRect l="6463" r="67018"/>
          <a:stretch/>
        </p:blipFill>
        <p:spPr>
          <a:xfrm>
            <a:off x="201881" y="279767"/>
            <a:ext cx="3004458" cy="4466115"/>
          </a:xfrm>
          <a:prstGeom prst="rect">
            <a:avLst/>
          </a:prstGeom>
        </p:spPr>
      </p:pic>
      <p:pic>
        <p:nvPicPr>
          <p:cNvPr id="2" name="Picture 1">
            <a:extLst>
              <a:ext uri="{FF2B5EF4-FFF2-40B4-BE49-F238E27FC236}">
                <a16:creationId xmlns:a16="http://schemas.microsoft.com/office/drawing/2014/main" id="{3BDEACCE-AB22-4331-B760-BB467DC07EB8}"/>
              </a:ext>
            </a:extLst>
          </p:cNvPr>
          <p:cNvPicPr>
            <a:picLocks noChangeAspect="1"/>
          </p:cNvPicPr>
          <p:nvPr/>
        </p:nvPicPr>
        <p:blipFill rotWithShape="1">
          <a:blip r:embed="rId4"/>
          <a:srcRect l="6486" r="6025"/>
          <a:stretch/>
        </p:blipFill>
        <p:spPr>
          <a:xfrm>
            <a:off x="4108862" y="279768"/>
            <a:ext cx="4441372" cy="4468382"/>
          </a:xfrm>
          <a:prstGeom prst="rect">
            <a:avLst/>
          </a:prstGeom>
        </p:spPr>
      </p:pic>
      <p:sp>
        <p:nvSpPr>
          <p:cNvPr id="8" name="TextBox 7">
            <a:extLst>
              <a:ext uri="{FF2B5EF4-FFF2-40B4-BE49-F238E27FC236}">
                <a16:creationId xmlns:a16="http://schemas.microsoft.com/office/drawing/2014/main" id="{E7CB0590-42F1-48A2-AF85-B1427EBE1256}"/>
              </a:ext>
            </a:extLst>
          </p:cNvPr>
          <p:cNvSpPr txBox="1"/>
          <p:nvPr/>
        </p:nvSpPr>
        <p:spPr>
          <a:xfrm>
            <a:off x="224497" y="4745882"/>
            <a:ext cx="8325737" cy="2092881"/>
          </a:xfrm>
          <a:prstGeom prst="rect">
            <a:avLst/>
          </a:prstGeom>
          <a:noFill/>
        </p:spPr>
        <p:txBody>
          <a:bodyPr wrap="square" rtlCol="0">
            <a:spAutoFit/>
          </a:bodyPr>
          <a:lstStyle/>
          <a:p>
            <a:pPr>
              <a:spcBef>
                <a:spcPct val="0"/>
              </a:spcBef>
              <a:buFontTx/>
              <a:buNone/>
            </a:pPr>
            <a:r>
              <a:rPr lang="en-US" altLang="en-US" dirty="0">
                <a:solidFill>
                  <a:schemeClr val="tx1">
                    <a:lumMod val="75000"/>
                    <a:lumOff val="25000"/>
                  </a:schemeClr>
                </a:solidFill>
                <a:latin typeface="Arial" panose="020B0604020202020204" pitchFamily="34" charset="0"/>
                <a:cs typeface="Arial" panose="020B0604020202020204" pitchFamily="34" charset="0"/>
              </a:rPr>
              <a:t>Design Commission felt removal of the sign better met the following: </a:t>
            </a:r>
          </a:p>
          <a:p>
            <a:pPr lvl="1">
              <a:spcBef>
                <a:spcPct val="0"/>
              </a:spcBef>
            </a:pPr>
            <a:r>
              <a:rPr lang="en-US" altLang="en-US" sz="1400" i="1" dirty="0">
                <a:solidFill>
                  <a:schemeClr val="tx1">
                    <a:lumMod val="75000"/>
                    <a:lumOff val="25000"/>
                  </a:schemeClr>
                </a:solidFill>
                <a:latin typeface="Arial" panose="020B0604020202020204" pitchFamily="34" charset="0"/>
                <a:cs typeface="Arial" panose="020B0604020202020204" pitchFamily="34" charset="0"/>
              </a:rPr>
              <a:t>A6 – Reuse / Rehabilitate / Restore Buildings</a:t>
            </a:r>
          </a:p>
          <a:p>
            <a:pPr lvl="1">
              <a:spcBef>
                <a:spcPct val="0"/>
              </a:spcBef>
            </a:pPr>
            <a:r>
              <a:rPr lang="en-US" altLang="en-US" sz="1400" i="1" dirty="0">
                <a:solidFill>
                  <a:schemeClr val="tx1">
                    <a:lumMod val="75000"/>
                    <a:lumOff val="25000"/>
                  </a:schemeClr>
                </a:solidFill>
                <a:latin typeface="Arial" panose="020B0604020202020204" pitchFamily="34" charset="0"/>
                <a:cs typeface="Arial" panose="020B0604020202020204" pitchFamily="34" charset="0"/>
              </a:rPr>
              <a:t>A8 – Contribute to a Vibrant Streetscape</a:t>
            </a:r>
          </a:p>
          <a:p>
            <a:pPr lvl="1">
              <a:spcBef>
                <a:spcPct val="0"/>
              </a:spcBef>
            </a:pPr>
            <a:r>
              <a:rPr lang="en-US" altLang="en-US" sz="1400" i="1" dirty="0">
                <a:solidFill>
                  <a:schemeClr val="tx1">
                    <a:lumMod val="75000"/>
                    <a:lumOff val="25000"/>
                  </a:schemeClr>
                </a:solidFill>
                <a:latin typeface="Arial" panose="020B0604020202020204" pitchFamily="34" charset="0"/>
                <a:cs typeface="Arial" panose="020B0604020202020204" pitchFamily="34" charset="0"/>
              </a:rPr>
              <a:t>B1 – Reinforce and Enhance the Pedestrian System</a:t>
            </a:r>
          </a:p>
          <a:p>
            <a:pPr lvl="1">
              <a:spcBef>
                <a:spcPct val="0"/>
              </a:spcBef>
            </a:pPr>
            <a:r>
              <a:rPr lang="en-US" altLang="en-US" sz="1400" i="1" dirty="0">
                <a:solidFill>
                  <a:schemeClr val="tx1">
                    <a:lumMod val="75000"/>
                    <a:lumOff val="25000"/>
                  </a:schemeClr>
                </a:solidFill>
                <a:latin typeface="Arial" panose="020B0604020202020204" pitchFamily="34" charset="0"/>
                <a:cs typeface="Arial" panose="020B0604020202020204" pitchFamily="34" charset="0"/>
              </a:rPr>
              <a:t>B2 – Protect the Pedestrian</a:t>
            </a:r>
          </a:p>
          <a:p>
            <a:pPr lvl="1">
              <a:spcBef>
                <a:spcPct val="0"/>
              </a:spcBef>
            </a:pPr>
            <a:r>
              <a:rPr lang="en-US" altLang="en-US" sz="1400" i="1" dirty="0">
                <a:solidFill>
                  <a:schemeClr val="tx1">
                    <a:lumMod val="75000"/>
                    <a:lumOff val="25000"/>
                  </a:schemeClr>
                </a:solidFill>
                <a:latin typeface="Arial" panose="020B0604020202020204" pitchFamily="34" charset="0"/>
                <a:cs typeface="Arial" panose="020B0604020202020204" pitchFamily="34" charset="0"/>
              </a:rPr>
              <a:t>B3 – Bridge Pedestrian Obstacles </a:t>
            </a:r>
          </a:p>
          <a:p>
            <a:pPr lvl="1">
              <a:spcBef>
                <a:spcPct val="0"/>
              </a:spcBef>
            </a:pPr>
            <a:r>
              <a:rPr lang="en-US" altLang="en-US" sz="1400" i="1" dirty="0">
                <a:solidFill>
                  <a:schemeClr val="tx1">
                    <a:lumMod val="75000"/>
                    <a:lumOff val="25000"/>
                  </a:schemeClr>
                </a:solidFill>
                <a:latin typeface="Arial" panose="020B0604020202020204" pitchFamily="34" charset="0"/>
                <a:cs typeface="Arial" panose="020B0604020202020204" pitchFamily="34" charset="0"/>
              </a:rPr>
              <a:t>B6 – Develop Weather Protection</a:t>
            </a:r>
          </a:p>
          <a:p>
            <a:pPr lvl="1">
              <a:spcBef>
                <a:spcPct val="0"/>
              </a:spcBef>
            </a:pPr>
            <a:r>
              <a:rPr lang="en-US" altLang="en-US" sz="1400" i="1" dirty="0">
                <a:solidFill>
                  <a:schemeClr val="tx1">
                    <a:lumMod val="75000"/>
                    <a:lumOff val="25000"/>
                  </a:schemeClr>
                </a:solidFill>
                <a:latin typeface="Arial" panose="020B0604020202020204" pitchFamily="34" charset="0"/>
                <a:cs typeface="Arial" panose="020B0604020202020204" pitchFamily="34" charset="0"/>
              </a:rPr>
              <a:t>C3 – Respect Architectural Integrity</a:t>
            </a:r>
          </a:p>
          <a:p>
            <a:pPr lvl="1">
              <a:spcBef>
                <a:spcPct val="0"/>
              </a:spcBef>
            </a:pPr>
            <a:r>
              <a:rPr lang="en-US" altLang="en-US" sz="1400" i="1" dirty="0">
                <a:solidFill>
                  <a:schemeClr val="tx1">
                    <a:lumMod val="75000"/>
                    <a:lumOff val="25000"/>
                  </a:schemeClr>
                </a:solidFill>
                <a:latin typeface="Arial" panose="020B0604020202020204" pitchFamily="34" charset="0"/>
                <a:cs typeface="Arial" panose="020B0604020202020204" pitchFamily="34" charset="0"/>
              </a:rPr>
              <a:t>C7 – Design Corners That Build Active Intersections</a:t>
            </a:r>
          </a:p>
        </p:txBody>
      </p:sp>
    </p:spTree>
    <p:extLst>
      <p:ext uri="{BB962C8B-B14F-4D97-AF65-F5344CB8AC3E}">
        <p14:creationId xmlns:p14="http://schemas.microsoft.com/office/powerpoint/2010/main" val="128879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41598" y="279767"/>
            <a:ext cx="3388466" cy="4955203"/>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 ITEM 2</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2200" dirty="0">
                <a:solidFill>
                  <a:schemeClr val="bg1"/>
                </a:solidFill>
                <a:latin typeface="Arial" panose="020B0604020202020204" pitchFamily="34" charset="0"/>
                <a:cs typeface="Arial" panose="020B0604020202020204" pitchFamily="34" charset="0"/>
              </a:rPr>
              <a:t>Option 1: Deny the appeal; Uphold the previous Design Commission approval</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907947B-D005-4AD5-AC8C-E18650736FAD}"/>
              </a:ext>
            </a:extLst>
          </p:cNvPr>
          <p:cNvPicPr>
            <a:picLocks noChangeAspect="1"/>
          </p:cNvPicPr>
          <p:nvPr/>
        </p:nvPicPr>
        <p:blipFill>
          <a:blip r:embed="rId3"/>
          <a:stretch>
            <a:fillRect/>
          </a:stretch>
        </p:blipFill>
        <p:spPr>
          <a:xfrm>
            <a:off x="202765" y="157868"/>
            <a:ext cx="8430198" cy="6531890"/>
          </a:xfrm>
          <a:prstGeom prst="rect">
            <a:avLst/>
          </a:prstGeom>
        </p:spPr>
      </p:pic>
    </p:spTree>
    <p:extLst>
      <p:ext uri="{BB962C8B-B14F-4D97-AF65-F5344CB8AC3E}">
        <p14:creationId xmlns:p14="http://schemas.microsoft.com/office/powerpoint/2010/main" val="171555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41598" y="279767"/>
            <a:ext cx="3388466" cy="630942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 ITEM 2</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pPr>
            <a:r>
              <a:rPr lang="en-US" altLang="en-US" sz="2200" dirty="0">
                <a:solidFill>
                  <a:schemeClr val="bg1"/>
                </a:solidFill>
                <a:latin typeface="Arial" panose="020B0604020202020204" pitchFamily="34" charset="0"/>
                <a:cs typeface="Arial" panose="020B0604020202020204" pitchFamily="34" charset="0"/>
              </a:rPr>
              <a:t>Option 2: Deny the appeal; Modify the Design Commission’s decision of approval; Instruct the applicant to revise the design and return to Council at a future date.</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EF52A4-FDFD-4A2B-91AC-E34280EADBC0}"/>
              </a:ext>
            </a:extLst>
          </p:cNvPr>
          <p:cNvPicPr>
            <a:picLocks noChangeAspect="1"/>
          </p:cNvPicPr>
          <p:nvPr/>
        </p:nvPicPr>
        <p:blipFill>
          <a:blip r:embed="rId3"/>
          <a:stretch>
            <a:fillRect/>
          </a:stretch>
        </p:blipFill>
        <p:spPr>
          <a:xfrm>
            <a:off x="243840" y="523964"/>
            <a:ext cx="8246288" cy="5798170"/>
          </a:xfrm>
          <a:prstGeom prst="rect">
            <a:avLst/>
          </a:prstGeom>
        </p:spPr>
      </p:pic>
    </p:spTree>
    <p:extLst>
      <p:ext uri="{BB962C8B-B14F-4D97-AF65-F5344CB8AC3E}">
        <p14:creationId xmlns:p14="http://schemas.microsoft.com/office/powerpoint/2010/main" val="3884766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41598" y="279767"/>
            <a:ext cx="3388466" cy="630942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 ITEM 2</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200" b="1" dirty="0">
              <a:solidFill>
                <a:schemeClr val="bg1"/>
              </a:solidFill>
              <a:latin typeface="Arial" panose="020B0604020202020204" pitchFamily="34" charset="0"/>
              <a:cs typeface="Arial" panose="020B0604020202020204" pitchFamily="34" charset="0"/>
            </a:endParaRPr>
          </a:p>
          <a:p>
            <a:pPr>
              <a:spcBef>
                <a:spcPct val="0"/>
              </a:spcBef>
            </a:pPr>
            <a:r>
              <a:rPr lang="en-US" altLang="en-US" sz="2200" dirty="0">
                <a:solidFill>
                  <a:schemeClr val="bg1"/>
                </a:solidFill>
                <a:latin typeface="Arial" panose="020B0604020202020204" pitchFamily="34" charset="0"/>
                <a:cs typeface="Arial" panose="020B0604020202020204" pitchFamily="34" charset="0"/>
              </a:rPr>
              <a:t>Option 3: Grant the appeal, thereby overturning the Design Commission’s decision to approve with conditions. In this case, the project would be denied.</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DEACCE-AB22-4331-B760-BB467DC07EB8}"/>
              </a:ext>
            </a:extLst>
          </p:cNvPr>
          <p:cNvPicPr>
            <a:picLocks noChangeAspect="1"/>
          </p:cNvPicPr>
          <p:nvPr/>
        </p:nvPicPr>
        <p:blipFill rotWithShape="1">
          <a:blip r:embed="rId3"/>
          <a:srcRect l="6486" r="6025"/>
          <a:stretch/>
        </p:blipFill>
        <p:spPr>
          <a:xfrm>
            <a:off x="253840" y="279767"/>
            <a:ext cx="6271281" cy="6309420"/>
          </a:xfrm>
          <a:prstGeom prst="rect">
            <a:avLst/>
          </a:prstGeom>
        </p:spPr>
      </p:pic>
    </p:spTree>
    <p:extLst>
      <p:ext uri="{BB962C8B-B14F-4D97-AF65-F5344CB8AC3E}">
        <p14:creationId xmlns:p14="http://schemas.microsoft.com/office/powerpoint/2010/main" val="62960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79305" y="279767"/>
            <a:ext cx="3388466" cy="5139869"/>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CITY COUNCIL ALTERNATIVES</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2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2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D9C8D445-6239-487D-8FBB-24D5126D9002}"/>
              </a:ext>
            </a:extLst>
          </p:cNvPr>
          <p:cNvSpPr txBox="1"/>
          <p:nvPr/>
        </p:nvSpPr>
        <p:spPr>
          <a:xfrm>
            <a:off x="852055" y="1213008"/>
            <a:ext cx="7242463" cy="4431983"/>
          </a:xfrm>
          <a:prstGeom prst="rect">
            <a:avLst/>
          </a:prstGeom>
          <a:noFill/>
        </p:spPr>
        <p:txBody>
          <a:bodyPr wrap="square" rtlCol="0">
            <a:spAutoFit/>
          </a:bodyPr>
          <a:lstStyle/>
          <a:p>
            <a:pPr lvl="0"/>
            <a:r>
              <a:rPr lang="en-US" sz="2400" b="1" dirty="0">
                <a:latin typeface="Arial" panose="020B0604020202020204" pitchFamily="34" charset="0"/>
                <a:cs typeface="Arial" panose="020B0604020202020204" pitchFamily="34" charset="0"/>
              </a:rPr>
              <a:t>Deny the appeal </a:t>
            </a:r>
            <a:r>
              <a:rPr lang="en-US" sz="2400" dirty="0">
                <a:latin typeface="Arial" panose="020B0604020202020204" pitchFamily="34" charset="0"/>
                <a:cs typeface="Arial" panose="020B0604020202020204" pitchFamily="34" charset="0"/>
              </a:rPr>
              <a:t>and uphold the Design Commission’s decision of approval with conditions.</a:t>
            </a:r>
          </a:p>
          <a:p>
            <a:pPr lvl="0"/>
            <a:endParaRPr lang="en-US" sz="2400" dirty="0">
              <a:latin typeface="Arial" panose="020B0604020202020204" pitchFamily="34" charset="0"/>
              <a:cs typeface="Arial" panose="020B0604020202020204" pitchFamily="34" charset="0"/>
            </a:endParaRPr>
          </a:p>
          <a:p>
            <a:pPr lvl="0"/>
            <a:r>
              <a:rPr lang="en-US" sz="2400" b="1" dirty="0">
                <a:latin typeface="Arial" panose="020B0604020202020204" pitchFamily="34" charset="0"/>
                <a:cs typeface="Arial" panose="020B0604020202020204" pitchFamily="34" charset="0"/>
              </a:rPr>
              <a:t>Deny the appeal but modify </a:t>
            </a:r>
            <a:r>
              <a:rPr lang="en-US" sz="2400" dirty="0">
                <a:latin typeface="Arial" panose="020B0604020202020204" pitchFamily="34" charset="0"/>
                <a:cs typeface="Arial" panose="020B0604020202020204" pitchFamily="34" charset="0"/>
              </a:rPr>
              <a:t>the Design Commission’s decision of approval with conditions and instruct the applicant to revise the design and return to Council at a future date.</a:t>
            </a:r>
          </a:p>
          <a:p>
            <a:pPr lvl="0"/>
            <a:endParaRPr lang="en-US" sz="2400" dirty="0">
              <a:latin typeface="Arial" panose="020B0604020202020204" pitchFamily="34" charset="0"/>
              <a:cs typeface="Arial" panose="020B0604020202020204" pitchFamily="34" charset="0"/>
            </a:endParaRPr>
          </a:p>
          <a:p>
            <a:pPr lvl="0"/>
            <a:r>
              <a:rPr lang="en-US" sz="2400" b="1" dirty="0">
                <a:latin typeface="Arial" panose="020B0604020202020204" pitchFamily="34" charset="0"/>
                <a:cs typeface="Arial" panose="020B0604020202020204" pitchFamily="34" charset="0"/>
              </a:rPr>
              <a:t>Grant the appeal</a:t>
            </a:r>
            <a:r>
              <a:rPr lang="en-US" sz="2400" dirty="0">
                <a:latin typeface="Arial" panose="020B0604020202020204" pitchFamily="34" charset="0"/>
                <a:cs typeface="Arial" panose="020B0604020202020204" pitchFamily="34" charset="0"/>
              </a:rPr>
              <a:t>, thereby overturning the Design Commission’s decision to approve with conditions.  In this case, the project would be denied.</a:t>
            </a:r>
          </a:p>
          <a:p>
            <a:endParaRPr lang="en-US" dirty="0"/>
          </a:p>
        </p:txBody>
      </p:sp>
    </p:spTree>
    <p:extLst>
      <p:ext uri="{BB962C8B-B14F-4D97-AF65-F5344CB8AC3E}">
        <p14:creationId xmlns:p14="http://schemas.microsoft.com/office/powerpoint/2010/main" val="3344629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0" y="0"/>
            <a:ext cx="12285517"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19848D1C-C697-46E6-94E3-D3E333D96F62}"/>
              </a:ext>
            </a:extLst>
          </p:cNvPr>
          <p:cNvSpPr txBox="1"/>
          <p:nvPr/>
        </p:nvSpPr>
        <p:spPr>
          <a:xfrm>
            <a:off x="5342021" y="4591251"/>
            <a:ext cx="6395149" cy="1965643"/>
          </a:xfrm>
          <a:prstGeom prst="rect">
            <a:avLst/>
          </a:prstGeom>
          <a:noFill/>
        </p:spPr>
        <p:txBody>
          <a:bodyPr wrap="square" rtlCol="0" anchor="b">
            <a:noAutofit/>
          </a:bodyPr>
          <a:lstStyle/>
          <a:p>
            <a:pPr algn="r">
              <a:spcBef>
                <a:spcPct val="0"/>
              </a:spcBef>
              <a:buFontTx/>
              <a:buNone/>
            </a:pPr>
            <a:r>
              <a:rPr lang="en-US" altLang="en-US" sz="3600" b="1" dirty="0">
                <a:solidFill>
                  <a:schemeClr val="bg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3998979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2989013" cy="1508105"/>
          </a:xfrm>
          <a:prstGeom prst="rect">
            <a:avLst/>
          </a:prstGeom>
          <a:noFill/>
        </p:spPr>
        <p:txBody>
          <a:bodyPr wrap="square" rtlCol="0">
            <a:spAutoFit/>
          </a:bodyPr>
          <a:lstStyle/>
          <a:p>
            <a:r>
              <a:rPr lang="en-US" sz="2800" b="1" dirty="0">
                <a:solidFill>
                  <a:schemeClr val="bg1"/>
                </a:solidFill>
                <a:latin typeface="Arial"/>
                <a:cs typeface="Arial"/>
              </a:rPr>
              <a:t>Project History</a:t>
            </a:r>
          </a:p>
          <a:p>
            <a:endParaRPr lang="en-US" altLang="en-US" sz="2800" b="1" dirty="0">
              <a:solidFill>
                <a:schemeClr val="bg1"/>
              </a:solidFill>
              <a:latin typeface="Arial"/>
              <a:cs typeface="Arial"/>
            </a:endParaRPr>
          </a:p>
          <a:p>
            <a:r>
              <a:rPr lang="en-US" altLang="en-US" sz="2000" dirty="0">
                <a:solidFill>
                  <a:schemeClr val="bg1"/>
                </a:solidFill>
                <a:latin typeface="Arial"/>
                <a:cs typeface="Arial"/>
              </a:rPr>
              <a:t>Land Use Review</a:t>
            </a:r>
            <a:endParaRPr lang="en-US" altLang="en-US" sz="20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526BBD-2024-4C68-8A2F-73041C00DEFF}"/>
              </a:ext>
            </a:extLst>
          </p:cNvPr>
          <p:cNvSpPr txBox="1"/>
          <p:nvPr/>
        </p:nvSpPr>
        <p:spPr>
          <a:xfrm>
            <a:off x="778039" y="538324"/>
            <a:ext cx="7725881" cy="4708981"/>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LU 20-176578 DZ</a:t>
            </a:r>
          </a:p>
          <a:p>
            <a:r>
              <a:rPr lang="en-US" sz="2000" dirty="0">
                <a:latin typeface="Arial" panose="020B0604020202020204" pitchFamily="34" charset="0"/>
                <a:cs typeface="Arial" panose="020B0604020202020204" pitchFamily="34" charset="0"/>
              </a:rPr>
              <a:t>Submitted – August 11, 2020</a:t>
            </a:r>
          </a:p>
          <a:p>
            <a:r>
              <a:rPr lang="en-US" sz="2000" dirty="0">
                <a:latin typeface="Arial" panose="020B0604020202020204" pitchFamily="34" charset="0"/>
                <a:cs typeface="Arial" panose="020B0604020202020204" pitchFamily="34" charset="0"/>
              </a:rPr>
              <a:t>Effective Code – August 2020 (includes changes to PZC 33.510)</a:t>
            </a:r>
          </a:p>
          <a:p>
            <a:r>
              <a:rPr lang="en-US" sz="2000" dirty="0">
                <a:latin typeface="Arial" panose="020B0604020202020204" pitchFamily="34" charset="0"/>
                <a:cs typeface="Arial" panose="020B0604020202020204" pitchFamily="34" charset="0"/>
              </a:rPr>
              <a:t>Public Hearing – November 19, 2020</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Hearing Outcome – Unanimous approval, with no added conditions of approval. </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dirty="0"/>
          </a:p>
          <a:p>
            <a:endParaRPr lang="en-US" sz="2000" dirty="0"/>
          </a:p>
          <a:p>
            <a:endParaRPr lang="en-US" b="1" dirty="0"/>
          </a:p>
          <a:p>
            <a:endParaRPr lang="en-US" sz="2000" b="1" dirty="0"/>
          </a:p>
          <a:p>
            <a:endParaRPr lang="en-US" b="1" dirty="0"/>
          </a:p>
        </p:txBody>
      </p:sp>
    </p:spTree>
    <p:extLst>
      <p:ext uri="{BB962C8B-B14F-4D97-AF65-F5344CB8AC3E}">
        <p14:creationId xmlns:p14="http://schemas.microsoft.com/office/powerpoint/2010/main" val="4082645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2989013" cy="3908762"/>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Location</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a:cs typeface="Arial"/>
              </a:rPr>
              <a:t>Central City Plan District</a:t>
            </a:r>
          </a:p>
          <a:p>
            <a:r>
              <a:rPr lang="en-US" sz="1600" dirty="0">
                <a:solidFill>
                  <a:schemeClr val="bg1"/>
                </a:solidFill>
                <a:latin typeface="Arial"/>
                <a:cs typeface="Arial"/>
              </a:rPr>
              <a:t>Downtown Subdistrict</a:t>
            </a:r>
          </a:p>
          <a:p>
            <a:endParaRPr lang="en-US" sz="1600" dirty="0">
              <a:solidFill>
                <a:schemeClr val="bg1"/>
              </a:solidFill>
              <a:latin typeface="Arial"/>
              <a:cs typeface="Arial"/>
            </a:endParaRPr>
          </a:p>
          <a:p>
            <a:endParaRPr lang="en-US" sz="2800" b="1" dirty="0">
              <a:solidFill>
                <a:schemeClr val="bg1"/>
              </a:solidFill>
              <a:latin typeface="Arial" panose="020B0604020202020204" pitchFamily="34" charset="0"/>
              <a:cs typeface="Arial" panose="020B0604020202020204" pitchFamily="34" charset="0"/>
            </a:endParaRPr>
          </a:p>
          <a:p>
            <a:r>
              <a:rPr lang="en-US" sz="2800" b="1" dirty="0">
                <a:solidFill>
                  <a:schemeClr val="bg1"/>
                </a:solidFill>
                <a:latin typeface="Arial" panose="020B0604020202020204" pitchFamily="34" charset="0"/>
                <a:cs typeface="Arial" panose="020B0604020202020204" pitchFamily="34" charset="0"/>
              </a:rPr>
              <a:t>Base Zone</a:t>
            </a:r>
          </a:p>
          <a:p>
            <a:endParaRPr lang="en-US" b="1"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a:cs typeface="Arial"/>
              </a:rPr>
              <a:t>CX - Central Commercial zone Design Overlay</a:t>
            </a:r>
          </a:p>
          <a:p>
            <a:endParaRPr lang="en-US" sz="1600" dirty="0">
              <a:solidFill>
                <a:schemeClr val="bg1"/>
              </a:solidFill>
              <a:latin typeface="Arial"/>
              <a:cs typeface="Arial"/>
            </a:endParaRPr>
          </a:p>
          <a:p>
            <a:pPr>
              <a:spcBef>
                <a:spcPct val="0"/>
              </a:spcBef>
              <a:buFontTx/>
              <a:buNone/>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15" name="Picture 1">
            <a:extLst>
              <a:ext uri="{FF2B5EF4-FFF2-40B4-BE49-F238E27FC236}">
                <a16:creationId xmlns:a16="http://schemas.microsoft.com/office/drawing/2014/main" id="{09450764-6292-47D7-8C39-D327DB945E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583" t="10418" r="10418" b="9583"/>
          <a:stretch/>
        </p:blipFill>
        <p:spPr bwMode="auto">
          <a:xfrm>
            <a:off x="1447801" y="192606"/>
            <a:ext cx="5896444" cy="647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28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37374" y="243191"/>
            <a:ext cx="3132705" cy="104644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Approval Criteria</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C5FC1BA6-31D6-40BA-AA0E-A1A18C5A8D73}"/>
              </a:ext>
            </a:extLst>
          </p:cNvPr>
          <p:cNvSpPr txBox="1"/>
          <p:nvPr/>
        </p:nvSpPr>
        <p:spPr>
          <a:xfrm>
            <a:off x="695758" y="533192"/>
            <a:ext cx="7623521" cy="332398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Design Review</a:t>
            </a:r>
          </a:p>
          <a:p>
            <a:r>
              <a:rPr lang="en-US" dirty="0">
                <a:latin typeface="Arial" panose="020B0604020202020204" pitchFamily="34" charset="0"/>
                <a:cs typeface="Arial" panose="020B0604020202020204" pitchFamily="34" charset="0"/>
              </a:rPr>
              <a:t>Central City Fundamental Design Guidelines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Modifications &amp; Adjustment</a:t>
            </a:r>
          </a:p>
          <a:p>
            <a:r>
              <a:rPr lang="en-US" dirty="0">
                <a:latin typeface="Arial" panose="020B0604020202020204" pitchFamily="34" charset="0"/>
                <a:cs typeface="Arial" panose="020B0604020202020204" pitchFamily="34" charset="0"/>
              </a:rPr>
              <a:t>None Requested.</a:t>
            </a:r>
          </a:p>
          <a:p>
            <a:endParaRPr lang="en-US" dirty="0">
              <a:latin typeface="Arial" panose="020B0604020202020204" pitchFamily="34" charset="0"/>
              <a:cs typeface="Arial" panose="020B0604020202020204" pitchFamily="34" charset="0"/>
            </a:endParaRPr>
          </a:p>
          <a:p>
            <a:endParaRPr lang="en-US" sz="2800" b="1" dirty="0">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291212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795510" y="-5441"/>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230949E-0636-44C6-B7EA-69ECAD04D750}"/>
              </a:ext>
            </a:extLst>
          </p:cNvPr>
          <p:cNvSpPr/>
          <p:nvPr/>
        </p:nvSpPr>
        <p:spPr>
          <a:xfrm rot="301304">
            <a:off x="7501949" y="2119141"/>
            <a:ext cx="917037" cy="2338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6159958C-AC07-4F26-A280-75988834CA66}"/>
              </a:ext>
            </a:extLst>
          </p:cNvPr>
          <p:cNvSpPr txBox="1"/>
          <p:nvPr/>
        </p:nvSpPr>
        <p:spPr>
          <a:xfrm>
            <a:off x="8860616" y="287796"/>
            <a:ext cx="3264699" cy="5232202"/>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Program Overview</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marL="166688" indent="-166688">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Partial ground level remodel of existing building. </a:t>
            </a:r>
          </a:p>
          <a:p>
            <a:pPr marL="166688" indent="-166688">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Enclose existing arcade at sidewalk.</a:t>
            </a:r>
          </a:p>
          <a:p>
            <a:pPr marL="166688" indent="-166688">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Replace vacant below-grade movie theaters with new ground level commercial tenant space and large lobby.</a:t>
            </a:r>
          </a:p>
          <a:p>
            <a:pPr marL="166688" indent="-166688">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Remove existing movie theater sign.</a:t>
            </a:r>
          </a:p>
          <a:p>
            <a:pPr marL="166688" indent="-166688">
              <a:spcBef>
                <a:spcPct val="0"/>
              </a:spcBef>
              <a:buFont typeface="Arial" panose="020B0604020202020204" pitchFamily="34" charset="0"/>
              <a:buChar char="•"/>
            </a:pPr>
            <a:r>
              <a:rPr lang="en-US" altLang="en-US" sz="1600" dirty="0">
                <a:solidFill>
                  <a:schemeClr val="bg1"/>
                </a:solidFill>
                <a:latin typeface="Arial" panose="020B0604020202020204" pitchFamily="34" charset="0"/>
                <a:cs typeface="Arial" panose="020B0604020202020204" pitchFamily="34" charset="0"/>
              </a:rPr>
              <a:t>Maintain existing driveways.</a:t>
            </a:r>
          </a:p>
          <a:p>
            <a:pPr marL="166688" indent="-166688">
              <a:spcBef>
                <a:spcPct val="0"/>
              </a:spcBef>
              <a:buFont typeface="Arial" panose="020B0604020202020204" pitchFamily="34" charset="0"/>
              <a:buChar char="•"/>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pP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FA9CC1E1-8AA1-45E9-A88A-EF9A5F749BC8}"/>
              </a:ext>
            </a:extLst>
          </p:cNvPr>
          <p:cNvSpPr txBox="1"/>
          <p:nvPr/>
        </p:nvSpPr>
        <p:spPr>
          <a:xfrm>
            <a:off x="592256" y="3154612"/>
            <a:ext cx="4312556" cy="461665"/>
          </a:xfrm>
          <a:prstGeom prst="rect">
            <a:avLst/>
          </a:prstGeom>
          <a:noFill/>
        </p:spPr>
        <p:txBody>
          <a:bodyPr wrap="square" rtlCol="0">
            <a:spAutoFit/>
          </a:bodyPr>
          <a:lstStyle/>
          <a:p>
            <a:pPr>
              <a:spcBef>
                <a:spcPct val="0"/>
              </a:spcBef>
              <a:buFontTx/>
              <a:buNone/>
            </a:pPr>
            <a:r>
              <a:rPr lang="en-US" altLang="en-US" sz="2400" b="1" dirty="0">
                <a:solidFill>
                  <a:schemeClr val="tx1">
                    <a:lumMod val="75000"/>
                    <a:lumOff val="25000"/>
                  </a:schemeClr>
                </a:solidFill>
                <a:latin typeface="Arial" panose="020B0604020202020204" pitchFamily="34" charset="0"/>
                <a:cs typeface="Arial" panose="020B0604020202020204" pitchFamily="34" charset="0"/>
              </a:rPr>
              <a:t>Existing Ground Level</a:t>
            </a:r>
          </a:p>
        </p:txBody>
      </p:sp>
      <p:pic>
        <p:nvPicPr>
          <p:cNvPr id="8" name="Picture 7">
            <a:extLst>
              <a:ext uri="{FF2B5EF4-FFF2-40B4-BE49-F238E27FC236}">
                <a16:creationId xmlns:a16="http://schemas.microsoft.com/office/drawing/2014/main" id="{2105131A-EEA5-4FA8-9099-C4261E7984BE}"/>
              </a:ext>
            </a:extLst>
          </p:cNvPr>
          <p:cNvPicPr>
            <a:picLocks noChangeAspect="1"/>
          </p:cNvPicPr>
          <p:nvPr/>
        </p:nvPicPr>
        <p:blipFill>
          <a:blip r:embed="rId3"/>
          <a:stretch>
            <a:fillRect/>
          </a:stretch>
        </p:blipFill>
        <p:spPr>
          <a:xfrm>
            <a:off x="266496" y="406301"/>
            <a:ext cx="5052151" cy="2772400"/>
          </a:xfrm>
          <a:prstGeom prst="rect">
            <a:avLst/>
          </a:prstGeom>
        </p:spPr>
      </p:pic>
      <p:pic>
        <p:nvPicPr>
          <p:cNvPr id="9" name="Picture 8">
            <a:extLst>
              <a:ext uri="{FF2B5EF4-FFF2-40B4-BE49-F238E27FC236}">
                <a16:creationId xmlns:a16="http://schemas.microsoft.com/office/drawing/2014/main" id="{379A66CE-522C-4855-A6FD-FECC3DF292DA}"/>
              </a:ext>
            </a:extLst>
          </p:cNvPr>
          <p:cNvPicPr>
            <a:picLocks noChangeAspect="1"/>
          </p:cNvPicPr>
          <p:nvPr/>
        </p:nvPicPr>
        <p:blipFill>
          <a:blip r:embed="rId4"/>
          <a:stretch>
            <a:fillRect/>
          </a:stretch>
        </p:blipFill>
        <p:spPr>
          <a:xfrm>
            <a:off x="5558615" y="615851"/>
            <a:ext cx="2978422" cy="2374999"/>
          </a:xfrm>
          <a:prstGeom prst="rect">
            <a:avLst/>
          </a:prstGeom>
        </p:spPr>
      </p:pic>
      <p:pic>
        <p:nvPicPr>
          <p:cNvPr id="10" name="Picture 9">
            <a:extLst>
              <a:ext uri="{FF2B5EF4-FFF2-40B4-BE49-F238E27FC236}">
                <a16:creationId xmlns:a16="http://schemas.microsoft.com/office/drawing/2014/main" id="{6F097840-7D74-4D59-B52C-C3DA4570D3D1}"/>
              </a:ext>
            </a:extLst>
          </p:cNvPr>
          <p:cNvPicPr>
            <a:picLocks noChangeAspect="1"/>
          </p:cNvPicPr>
          <p:nvPr/>
        </p:nvPicPr>
        <p:blipFill rotWithShape="1">
          <a:blip r:embed="rId5"/>
          <a:srcRect t="14669" r="15843" b="18816"/>
          <a:stretch/>
        </p:blipFill>
        <p:spPr>
          <a:xfrm>
            <a:off x="361747" y="3783262"/>
            <a:ext cx="4705554" cy="2407988"/>
          </a:xfrm>
          <a:prstGeom prst="rect">
            <a:avLst/>
          </a:prstGeom>
        </p:spPr>
      </p:pic>
      <p:sp>
        <p:nvSpPr>
          <p:cNvPr id="11" name="TextBox 10">
            <a:extLst>
              <a:ext uri="{FF2B5EF4-FFF2-40B4-BE49-F238E27FC236}">
                <a16:creationId xmlns:a16="http://schemas.microsoft.com/office/drawing/2014/main" id="{3FBA8842-37C5-4BFD-9CB5-B938A6E478E3}"/>
              </a:ext>
            </a:extLst>
          </p:cNvPr>
          <p:cNvSpPr txBox="1"/>
          <p:nvPr/>
        </p:nvSpPr>
        <p:spPr>
          <a:xfrm>
            <a:off x="523632" y="6191250"/>
            <a:ext cx="4312556" cy="461665"/>
          </a:xfrm>
          <a:prstGeom prst="rect">
            <a:avLst/>
          </a:prstGeom>
          <a:noFill/>
        </p:spPr>
        <p:txBody>
          <a:bodyPr wrap="square" rtlCol="0">
            <a:spAutoFit/>
          </a:bodyPr>
          <a:lstStyle/>
          <a:p>
            <a:pPr>
              <a:spcBef>
                <a:spcPct val="0"/>
              </a:spcBef>
              <a:buFontTx/>
              <a:buNone/>
            </a:pPr>
            <a:r>
              <a:rPr lang="en-US" altLang="en-US" sz="2400" b="1" dirty="0">
                <a:solidFill>
                  <a:schemeClr val="tx1">
                    <a:lumMod val="75000"/>
                    <a:lumOff val="25000"/>
                  </a:schemeClr>
                </a:solidFill>
                <a:latin typeface="Arial" panose="020B0604020202020204" pitchFamily="34" charset="0"/>
                <a:cs typeface="Arial" panose="020B0604020202020204" pitchFamily="34" charset="0"/>
              </a:rPr>
              <a:t>Proposed Ground Level</a:t>
            </a:r>
          </a:p>
        </p:txBody>
      </p:sp>
      <p:pic>
        <p:nvPicPr>
          <p:cNvPr id="12" name="Picture 11">
            <a:extLst>
              <a:ext uri="{FF2B5EF4-FFF2-40B4-BE49-F238E27FC236}">
                <a16:creationId xmlns:a16="http://schemas.microsoft.com/office/drawing/2014/main" id="{B739354A-E065-4DF5-9075-6354F6E02CC5}"/>
              </a:ext>
            </a:extLst>
          </p:cNvPr>
          <p:cNvPicPr>
            <a:picLocks noChangeAspect="1"/>
          </p:cNvPicPr>
          <p:nvPr/>
        </p:nvPicPr>
        <p:blipFill>
          <a:blip r:embed="rId6"/>
          <a:stretch>
            <a:fillRect/>
          </a:stretch>
        </p:blipFill>
        <p:spPr>
          <a:xfrm>
            <a:off x="5223247" y="3943350"/>
            <a:ext cx="3313790" cy="2530627"/>
          </a:xfrm>
          <a:prstGeom prst="rect">
            <a:avLst/>
          </a:prstGeom>
        </p:spPr>
      </p:pic>
    </p:spTree>
    <p:extLst>
      <p:ext uri="{BB962C8B-B14F-4D97-AF65-F5344CB8AC3E}">
        <p14:creationId xmlns:p14="http://schemas.microsoft.com/office/powerpoint/2010/main" val="1860378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3"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LU 20-176578 DZ</a:t>
            </a:r>
          </a:p>
          <a:p>
            <a:endParaRPr lang="en-US" sz="24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Submitted – August 11, 2020</a:t>
            </a:r>
          </a:p>
          <a:p>
            <a:r>
              <a:rPr lang="en-US" dirty="0">
                <a:latin typeface="Arial" panose="020B0604020202020204" pitchFamily="34" charset="0"/>
                <a:cs typeface="Arial" panose="020B0604020202020204" pitchFamily="34" charset="0"/>
              </a:rPr>
              <a:t>Effective Code – August 2020 (includes changes to PZC 33.510)</a:t>
            </a:r>
          </a:p>
          <a:p>
            <a:r>
              <a:rPr lang="en-US" dirty="0">
                <a:latin typeface="Arial" panose="020B0604020202020204" pitchFamily="34" charset="0"/>
                <a:cs typeface="Arial" panose="020B0604020202020204" pitchFamily="34" charset="0"/>
              </a:rPr>
              <a:t>Public Hearing – November 19, 2020</a:t>
            </a:r>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881619" y="243191"/>
            <a:ext cx="3388467" cy="1046440"/>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Review Procedure</a:t>
            </a:r>
            <a:endParaRPr lang="en-US" altLang="en-US" sz="20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ECEE9EF-7F66-4969-8613-BE9BE37AEA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06" b="8946"/>
          <a:stretch/>
        </p:blipFill>
        <p:spPr bwMode="auto">
          <a:xfrm>
            <a:off x="1628078" y="116142"/>
            <a:ext cx="6467614" cy="6741858"/>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53D7955D-0BF9-4679-AB79-B2111EF1ACDE}"/>
              </a:ext>
            </a:extLst>
          </p:cNvPr>
          <p:cNvSpPr/>
          <p:nvPr/>
        </p:nvSpPr>
        <p:spPr>
          <a:xfrm>
            <a:off x="836340" y="5999356"/>
            <a:ext cx="1070517" cy="5129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49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3532"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9068003" y="243191"/>
            <a:ext cx="2989013" cy="769441"/>
          </a:xfrm>
          <a:prstGeom prst="rect">
            <a:avLst/>
          </a:prstGeom>
          <a:noFill/>
        </p:spPr>
        <p:txBody>
          <a:bodyPr wrap="square" rtlCol="0">
            <a:spAutoFit/>
          </a:bodyPr>
          <a:lstStyle/>
          <a:p>
            <a:r>
              <a:rPr lang="en-US" sz="2800" b="1" dirty="0">
                <a:solidFill>
                  <a:schemeClr val="bg1"/>
                </a:solidFill>
                <a:latin typeface="Arial"/>
                <a:cs typeface="Arial"/>
              </a:rPr>
              <a:t>Project History</a:t>
            </a:r>
            <a:endParaRPr lang="en-US" altLang="en-US" sz="16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2B526BBD-2024-4C68-8A2F-73041C00DEFF}"/>
              </a:ext>
            </a:extLst>
          </p:cNvPr>
          <p:cNvSpPr txBox="1"/>
          <p:nvPr/>
        </p:nvSpPr>
        <p:spPr>
          <a:xfrm>
            <a:off x="437871" y="427189"/>
            <a:ext cx="8365661" cy="7048083"/>
          </a:xfrm>
          <a:prstGeom prst="rect">
            <a:avLst/>
          </a:prstGeom>
          <a:noFill/>
        </p:spPr>
        <p:txBody>
          <a:bodyPr wrap="square" rtlCol="0">
            <a:spAutoFit/>
          </a:bodyPr>
          <a:lstStyle/>
          <a:p>
            <a:pPr>
              <a:spcBef>
                <a:spcPts val="600"/>
              </a:spcBef>
            </a:pPr>
            <a:r>
              <a:rPr lang="en-US" sz="2800" b="1" dirty="0">
                <a:latin typeface="Arial" panose="020B0604020202020204" pitchFamily="34" charset="0"/>
                <a:cs typeface="Arial" panose="020B0604020202020204" pitchFamily="34" charset="0"/>
              </a:rPr>
              <a:t>Design Commission Focus</a:t>
            </a:r>
          </a:p>
          <a:p>
            <a:pPr marL="342900" indent="-342900">
              <a:spcBef>
                <a:spcPts val="1200"/>
              </a:spcBef>
              <a:buFont typeface="Wingdings" panose="05000000000000000000" pitchFamily="2" charset="2"/>
              <a:buChar char="§"/>
            </a:pPr>
            <a:r>
              <a:rPr lang="en-US" sz="2000" dirty="0">
                <a:latin typeface="Arial" panose="020B0604020202020204" pitchFamily="34" charset="0"/>
                <a:cs typeface="Arial" panose="020B0604020202020204" pitchFamily="34" charset="0"/>
              </a:rPr>
              <a:t>Enhanced quality of pedestrian experience with significant new storefront windows into active ground level spaces;</a:t>
            </a:r>
          </a:p>
          <a:p>
            <a:pPr marL="342900" indent="-342900">
              <a:spcBef>
                <a:spcPts val="1200"/>
              </a:spcBef>
              <a:buFont typeface="Wingdings" panose="05000000000000000000" pitchFamily="2" charset="2"/>
              <a:buChar char="§"/>
            </a:pPr>
            <a:r>
              <a:rPr lang="en-US" sz="2000" dirty="0">
                <a:latin typeface="Arial" panose="020B0604020202020204" pitchFamily="34" charset="0"/>
                <a:cs typeface="Arial" panose="020B0604020202020204" pitchFamily="34" charset="0"/>
              </a:rPr>
              <a:t>Increased weather protection on all three streets; </a:t>
            </a:r>
          </a:p>
          <a:p>
            <a:pPr marL="342900" indent="-342900">
              <a:spcBef>
                <a:spcPts val="1200"/>
              </a:spcBef>
              <a:buFont typeface="Wingdings" panose="05000000000000000000" pitchFamily="2" charset="2"/>
              <a:buChar char="§"/>
            </a:pPr>
            <a:r>
              <a:rPr lang="en-US" sz="2000" dirty="0">
                <a:latin typeface="Arial" panose="020B0604020202020204" pitchFamily="34" charset="0"/>
                <a:cs typeface="Arial" panose="020B0604020202020204" pitchFamily="34" charset="0"/>
              </a:rPr>
              <a:t>Multiple new pedestrian entrances onto SW Broadway; </a:t>
            </a:r>
          </a:p>
          <a:p>
            <a:pPr marL="342900" indent="-342900">
              <a:spcBef>
                <a:spcPts val="1200"/>
              </a:spcBef>
              <a:buFont typeface="Wingdings" panose="05000000000000000000" pitchFamily="2" charset="2"/>
              <a:buChar char="§"/>
            </a:pPr>
            <a:r>
              <a:rPr lang="en-US" sz="2000" dirty="0">
                <a:latin typeface="Arial" panose="020B0604020202020204" pitchFamily="34" charset="0"/>
                <a:cs typeface="Arial" panose="020B0604020202020204" pitchFamily="34" charset="0"/>
              </a:rPr>
              <a:t>Thoughtful details to protect existing stone cladding at base of building. </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Public Interest</a:t>
            </a:r>
          </a:p>
          <a:p>
            <a:pPr marL="290513" indent="-290513">
              <a:spcBef>
                <a:spcPts val="1200"/>
              </a:spcBef>
              <a:buFont typeface="Wingdings" panose="05000000000000000000" pitchFamily="2" charset="2"/>
              <a:buChar char="§"/>
            </a:pPr>
            <a:r>
              <a:rPr lang="en-US" sz="2000" dirty="0">
                <a:latin typeface="Arial" panose="020B0604020202020204" pitchFamily="34" charset="0"/>
                <a:cs typeface="Arial" panose="020B0604020202020204" pitchFamily="34" charset="0"/>
              </a:rPr>
              <a:t>1 written comment received from Downtown Neighborhood Association (DNA). No other testimony or comments. </a:t>
            </a:r>
          </a:p>
          <a:p>
            <a:pPr marL="290513" indent="-290513">
              <a:spcBef>
                <a:spcPts val="1200"/>
              </a:spcBef>
              <a:buFont typeface="Wingdings" panose="05000000000000000000" pitchFamily="2" charset="2"/>
              <a:buChar char="§"/>
            </a:pPr>
            <a:r>
              <a:rPr lang="en-US" sz="2000" dirty="0">
                <a:latin typeface="Arial" panose="020B0604020202020204" pitchFamily="34" charset="0"/>
                <a:cs typeface="Arial" panose="020B0604020202020204" pitchFamily="34" charset="0"/>
              </a:rPr>
              <a:t>Basis of DNA opposition: The DNA believes the existing sign warrants protection. </a:t>
            </a:r>
          </a:p>
          <a:p>
            <a:endParaRPr lang="en-US" sz="2000" dirty="0"/>
          </a:p>
          <a:p>
            <a:endParaRPr lang="en-US" sz="2000" dirty="0"/>
          </a:p>
          <a:p>
            <a:endParaRPr lang="en-US" b="1" dirty="0"/>
          </a:p>
          <a:p>
            <a:endParaRPr lang="en-US" sz="2000" b="1" dirty="0"/>
          </a:p>
          <a:p>
            <a:endParaRPr lang="en-US" b="1" dirty="0"/>
          </a:p>
        </p:txBody>
      </p:sp>
    </p:spTree>
    <p:extLst>
      <p:ext uri="{BB962C8B-B14F-4D97-AF65-F5344CB8AC3E}">
        <p14:creationId xmlns:p14="http://schemas.microsoft.com/office/powerpoint/2010/main" val="3574386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41598" y="279767"/>
            <a:ext cx="3388466" cy="427809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 ITEM 1</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200"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2200" dirty="0">
                <a:solidFill>
                  <a:schemeClr val="bg1"/>
                </a:solidFill>
                <a:latin typeface="Arial" panose="020B0604020202020204" pitchFamily="34" charset="0"/>
                <a:cs typeface="Arial" panose="020B0604020202020204" pitchFamily="34" charset="0"/>
              </a:rPr>
              <a:t>Street Tree Palette</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55F9181-9109-4D7E-BB47-1FCABEE70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6" y="0"/>
            <a:ext cx="8761614" cy="5669280"/>
          </a:xfrm>
          <a:prstGeom prst="rect">
            <a:avLst/>
          </a:prstGeom>
        </p:spPr>
      </p:pic>
      <p:sp>
        <p:nvSpPr>
          <p:cNvPr id="10" name="TextBox 9">
            <a:extLst>
              <a:ext uri="{FF2B5EF4-FFF2-40B4-BE49-F238E27FC236}">
                <a16:creationId xmlns:a16="http://schemas.microsoft.com/office/drawing/2014/main" id="{BE52D00D-F3C9-4C2D-89E6-856E47EE92BA}"/>
              </a:ext>
            </a:extLst>
          </p:cNvPr>
          <p:cNvSpPr txBox="1"/>
          <p:nvPr/>
        </p:nvSpPr>
        <p:spPr>
          <a:xfrm>
            <a:off x="296883" y="5308270"/>
            <a:ext cx="8253351" cy="646331"/>
          </a:xfrm>
          <a:prstGeom prst="rect">
            <a:avLst/>
          </a:prstGeom>
          <a:noFill/>
        </p:spPr>
        <p:txBody>
          <a:bodyPr wrap="square" rtlCol="0">
            <a:spAutoFit/>
          </a:bodyPr>
          <a:lstStyle/>
          <a:p>
            <a:r>
              <a:rPr lang="en-US" dirty="0"/>
              <a:t>WITHDRAWN – The applicant has worked with Urban Forestry and the appellant to revise the street tree plan. The DNA has withdrawn this issue from the appeal.  </a:t>
            </a:r>
          </a:p>
        </p:txBody>
      </p:sp>
    </p:spTree>
    <p:extLst>
      <p:ext uri="{BB962C8B-B14F-4D97-AF65-F5344CB8AC3E}">
        <p14:creationId xmlns:p14="http://schemas.microsoft.com/office/powerpoint/2010/main" val="807035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41598" y="279767"/>
            <a:ext cx="3048522" cy="427809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 ITEM 2</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2200" dirty="0">
                <a:solidFill>
                  <a:schemeClr val="bg1"/>
                </a:solidFill>
                <a:latin typeface="Arial" panose="020B0604020202020204" pitchFamily="34" charset="0"/>
                <a:cs typeface="Arial" panose="020B0604020202020204" pitchFamily="34" charset="0"/>
              </a:rPr>
              <a:t>Removal of Existing Former Theater Sign</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56D95751-5699-4A92-826F-E3AEC74EE027}"/>
              </a:ext>
            </a:extLst>
          </p:cNvPr>
          <p:cNvPicPr>
            <a:picLocks noChangeAspect="1"/>
          </p:cNvPicPr>
          <p:nvPr/>
        </p:nvPicPr>
        <p:blipFill rotWithShape="1">
          <a:blip r:embed="rId3">
            <a:extLst>
              <a:ext uri="{28A0092B-C50C-407E-A947-70E740481C1C}">
                <a14:useLocalDpi xmlns:a14="http://schemas.microsoft.com/office/drawing/2010/main" val="0"/>
              </a:ext>
            </a:extLst>
          </a:blip>
          <a:srcRect l="3092"/>
          <a:stretch/>
        </p:blipFill>
        <p:spPr>
          <a:xfrm>
            <a:off x="125680" y="0"/>
            <a:ext cx="8600640" cy="6858000"/>
          </a:xfrm>
          <a:prstGeom prst="rect">
            <a:avLst/>
          </a:prstGeom>
        </p:spPr>
      </p:pic>
    </p:spTree>
    <p:extLst>
      <p:ext uri="{BB962C8B-B14F-4D97-AF65-F5344CB8AC3E}">
        <p14:creationId xmlns:p14="http://schemas.microsoft.com/office/powerpoint/2010/main" val="1358355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2A5902-164C-4C96-B970-51E38E62351F}"/>
              </a:ext>
            </a:extLst>
          </p:cNvPr>
          <p:cNvSpPr/>
          <p:nvPr/>
        </p:nvSpPr>
        <p:spPr>
          <a:xfrm>
            <a:off x="8802520" y="0"/>
            <a:ext cx="3388467"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6" name="TextBox 5">
            <a:extLst>
              <a:ext uri="{FF2B5EF4-FFF2-40B4-BE49-F238E27FC236}">
                <a16:creationId xmlns:a16="http://schemas.microsoft.com/office/drawing/2014/main" id="{F62470DA-F266-457D-BC4B-08D9D81A42F3}"/>
              </a:ext>
            </a:extLst>
          </p:cNvPr>
          <p:cNvSpPr txBox="1"/>
          <p:nvPr/>
        </p:nvSpPr>
        <p:spPr>
          <a:xfrm>
            <a:off x="8941598" y="279767"/>
            <a:ext cx="3388466" cy="4278094"/>
          </a:xfrm>
          <a:prstGeom prst="rect">
            <a:avLst/>
          </a:prstGeom>
          <a:noFill/>
        </p:spPr>
        <p:txBody>
          <a:bodyPr wrap="square" rtlCol="0">
            <a:spAutoFit/>
          </a:bodyPr>
          <a:lstStyle/>
          <a:p>
            <a:pPr>
              <a:spcBef>
                <a:spcPct val="0"/>
              </a:spcBef>
              <a:buFontTx/>
              <a:buNone/>
            </a:pPr>
            <a:r>
              <a:rPr lang="en-US" altLang="en-US" sz="2800" b="1" dirty="0">
                <a:solidFill>
                  <a:schemeClr val="bg1"/>
                </a:solidFill>
                <a:latin typeface="Arial" panose="020B0604020202020204" pitchFamily="34" charset="0"/>
                <a:cs typeface="Arial" panose="020B0604020202020204" pitchFamily="34" charset="0"/>
              </a:rPr>
              <a:t>APPEAL ITEM 2</a:t>
            </a: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200" b="1" dirty="0">
              <a:solidFill>
                <a:schemeClr val="bg1"/>
              </a:solidFill>
              <a:latin typeface="Arial" panose="020B0604020202020204" pitchFamily="34" charset="0"/>
              <a:cs typeface="Arial" panose="020B0604020202020204" pitchFamily="34" charset="0"/>
            </a:endParaRPr>
          </a:p>
          <a:p>
            <a:pPr>
              <a:spcBef>
                <a:spcPct val="0"/>
              </a:spcBef>
              <a:buFontTx/>
              <a:buNone/>
            </a:pPr>
            <a:r>
              <a:rPr lang="en-US" altLang="en-US" sz="2200" dirty="0">
                <a:solidFill>
                  <a:schemeClr val="bg1"/>
                </a:solidFill>
                <a:latin typeface="Arial" panose="020B0604020202020204" pitchFamily="34" charset="0"/>
                <a:cs typeface="Arial" panose="020B0604020202020204" pitchFamily="34" charset="0"/>
              </a:rPr>
              <a:t>Existing Sign</a:t>
            </a: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b="1" dirty="0">
              <a:solidFill>
                <a:schemeClr val="bg1"/>
              </a:solidFill>
              <a:latin typeface="Arial" panose="020B0604020202020204" pitchFamily="34" charset="0"/>
              <a:cs typeface="Arial" panose="020B0604020202020204" pitchFamily="34" charset="0"/>
            </a:endParaRPr>
          </a:p>
          <a:p>
            <a:endParaRPr lang="en-US" altLang="en-US" sz="2800" b="1"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2800" dirty="0">
              <a:solidFill>
                <a:schemeClr val="bg1"/>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panose="020B0604020202020204" pitchFamily="34" charset="0"/>
              <a:cs typeface="Arial" panose="020B0604020202020204" pitchFamily="34" charset="0"/>
            </a:endParaRPr>
          </a:p>
          <a:p>
            <a:pPr>
              <a:spcBef>
                <a:spcPct val="0"/>
              </a:spcBef>
              <a:buFontTx/>
              <a:buNone/>
            </a:pPr>
            <a:endParaRPr lang="en-US" altLang="en-US" sz="1600" dirty="0">
              <a:solidFill>
                <a:schemeClr val="bg2">
                  <a:lumMod val="90000"/>
                </a:schemeClr>
              </a:solidFill>
              <a:latin typeface="Arial Narrow" panose="020B0606020202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9EFCEF7-8BCB-4451-BFE7-CF28A574E1F2}"/>
              </a:ext>
            </a:extLst>
          </p:cNvPr>
          <p:cNvPicPr>
            <a:picLocks noChangeAspect="1"/>
          </p:cNvPicPr>
          <p:nvPr/>
        </p:nvPicPr>
        <p:blipFill rotWithShape="1">
          <a:blip r:embed="rId3"/>
          <a:srcRect r="67026"/>
          <a:stretch/>
        </p:blipFill>
        <p:spPr>
          <a:xfrm>
            <a:off x="198953" y="299438"/>
            <a:ext cx="5294854" cy="6329962"/>
          </a:xfrm>
          <a:prstGeom prst="rect">
            <a:avLst/>
          </a:prstGeom>
        </p:spPr>
      </p:pic>
    </p:spTree>
    <p:extLst>
      <p:ext uri="{BB962C8B-B14F-4D97-AF65-F5344CB8AC3E}">
        <p14:creationId xmlns:p14="http://schemas.microsoft.com/office/powerpoint/2010/main" val="3932815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2C457ED78A0E4099C1D5406053C620" ma:contentTypeVersion="5" ma:contentTypeDescription="Create a new document." ma:contentTypeScope="" ma:versionID="cc11520a191efca4ca62efa641186890">
  <xsd:schema xmlns:xsd="http://www.w3.org/2001/XMLSchema" xmlns:xs="http://www.w3.org/2001/XMLSchema" xmlns:p="http://schemas.microsoft.com/office/2006/metadata/properties" xmlns:ns3="b711aac5-5120-447d-a198-904705efe4f5" xmlns:ns4="a0dcc7f6-c618-4de7-94a5-3dfb1262cbf5" targetNamespace="http://schemas.microsoft.com/office/2006/metadata/properties" ma:root="true" ma:fieldsID="a50c8408bfb0b2b0fa011ba71ead17a2" ns3:_="" ns4:_="">
    <xsd:import namespace="b711aac5-5120-447d-a198-904705efe4f5"/>
    <xsd:import namespace="a0dcc7f6-c618-4de7-94a5-3dfb1262cbf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11aac5-5120-447d-a198-904705efe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dcc7f6-c618-4de7-94a5-3dfb1262cb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4ED786-6A0B-4056-800C-3768730C92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11aac5-5120-447d-a198-904705efe4f5"/>
    <ds:schemaRef ds:uri="a0dcc7f6-c618-4de7-94a5-3dfb1262cb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084042-5E92-45DA-8880-4C0F6CA9E18A}">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b711aac5-5120-447d-a198-904705efe4f5"/>
    <ds:schemaRef ds:uri="http://purl.org/dc/dcmitype/"/>
    <ds:schemaRef ds:uri="a0dcc7f6-c618-4de7-94a5-3dfb1262cbf5"/>
    <ds:schemaRef ds:uri="http://www.w3.org/XML/1998/namespace"/>
  </ds:schemaRefs>
</ds:datastoreItem>
</file>

<file path=customXml/itemProps3.xml><?xml version="1.0" encoding="utf-8"?>
<ds:datastoreItem xmlns:ds="http://schemas.openxmlformats.org/officeDocument/2006/customXml" ds:itemID="{3F19F038-5E38-441A-B631-12E1E7607D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18379</TotalTime>
  <Words>1857</Words>
  <Application>Microsoft Office PowerPoint</Application>
  <PresentationFormat>Widescreen</PresentationFormat>
  <Paragraphs>212</Paragraphs>
  <Slides>17</Slides>
  <Notes>14</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DeCoursey, Jillian</dc:creator>
  <cp:lastModifiedBy>Bryant, Hannah</cp:lastModifiedBy>
  <cp:revision>291</cp:revision>
  <dcterms:created xsi:type="dcterms:W3CDTF">2018-03-14T23:50:04Z</dcterms:created>
  <dcterms:modified xsi:type="dcterms:W3CDTF">2021-02-12T00:45:31Z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0x010100B32C457ED78A0E4099C1D5406053C620</vt:lpwstr>
  </property>
</Properties>
</file>