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4"/>
  </p:sldMasterIdLst>
  <p:notesMasterIdLst>
    <p:notesMasterId r:id="rId14"/>
  </p:notesMasterIdLst>
  <p:sldIdLst>
    <p:sldId id="277" r:id="rId5"/>
    <p:sldId id="396" r:id="rId6"/>
    <p:sldId id="258" r:id="rId7"/>
    <p:sldId id="397" r:id="rId8"/>
    <p:sldId id="398" r:id="rId9"/>
    <p:sldId id="399" r:id="rId10"/>
    <p:sldId id="282" r:id="rId11"/>
    <p:sldId id="271" r:id="rId12"/>
    <p:sldId id="274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29D"/>
    <a:srgbClr val="8FD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1AE9F-403D-B000-D293-A91CD248CBDA}" v="22" dt="2021-02-23T17:18:09.530"/>
    <p1510:client id="{4720AE9F-D044-B000-D293-A7532FCF42E1}" v="8" dt="2021-02-23T17:17:50.252"/>
    <p1510:client id="{4EAA5297-2187-389B-F0DE-4FC328DF0601}" v="1" dt="2021-02-23T18:46:09.288"/>
    <p1510:client id="{5019D93E-30DE-7480-6155-919C74E6169C}" v="90" dt="2021-02-24T20:29:54.488"/>
    <p1510:client id="{6F28AE9F-308E-B000-D293-A1D9426E6F08}" v="12" dt="2021-02-23T19:26:59.829"/>
    <p1510:client id="{B05324EF-44BA-F93E-1664-5EF6352981D8}" v="127" dt="2021-02-23T23:42:21.795"/>
    <p1510:client id="{CD21AE9F-900D-B000-D293-A21141D50A60}" v="20" dt="2021-02-23T17:35:59.4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71FBA-17FA-42C5-9471-4E71DCFB116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BDD05-DCE6-4858-9D05-311AC0FD3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9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8DE7-E27E-4696-824C-3E04662FF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6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3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BDD05-DCE6-4858-9D05-311AC0FD38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5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Ordinance(s) ask for BOS funding for new construction + conveyance of the land via DDA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D147-D3EF-4327-A558-8D68BDF4E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61745-F4DC-49B9-99C9-5106EB9C5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7A86-D43C-494B-8A73-333897A6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8D91-9D95-4201-A090-3DEE34B2E927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9BBC-E04B-4252-A8D3-64FD0B67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ABFBA-805A-4BC1-A504-2DC661CA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0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B959-6E0E-40B7-B9C9-BEB8BAA9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696A9-990F-45A4-BB73-741AF2C2D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8FE7A-167E-40E3-AB98-3A48C042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6659-E9FA-4007-84D7-8BF66DFC63D3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E1750-FB85-4F13-9021-E6ED1089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79626-4D89-436C-8CF0-649C9D2C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9F0F18-372F-478D-81BC-7838EF1E5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58B2F-A192-4611-94FB-4B444F01C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83289-B6BA-47A0-8B78-477A6590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6D5A-DE55-4D59-83CB-B39D8CCBCD3E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BEB7-5F96-45DE-87B0-3DD81BCA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6913-BE0B-4978-8C9A-2FD25538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7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C532-E01A-4358-A659-5B05B4FF8F8C}" type="datetime1">
              <a:rPr lang="en-US" smtClean="0"/>
              <a:t>3/17/2021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74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B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1253288-9E0A-4077-AF3D-92D753094914}"/>
              </a:ext>
            </a:extLst>
          </p:cNvPr>
          <p:cNvSpPr/>
          <p:nvPr userDrawn="1"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0B5EA75-3E83-4C05-A16D-AC3FCF566028}"/>
              </a:ext>
            </a:extLst>
          </p:cNvPr>
          <p:cNvSpPr/>
          <p:nvPr userDrawn="1"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E79DF-9B35-4A02-B6A8-5CB59FD55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1" y="273427"/>
            <a:ext cx="4851010" cy="128975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CBBFF1F-CC5D-4D3C-9D57-04D441C15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438400"/>
            <a:ext cx="6169660" cy="833562"/>
          </a:xfrm>
        </p:spPr>
        <p:txBody>
          <a:bodyPr/>
          <a:lstStyle>
            <a:lvl1pPr>
              <a:lnSpc>
                <a:spcPts val="6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88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8A65-120B-4BEF-97DB-8A7A9513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8528-9992-4D43-B76E-4F5DCDD8D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0907-2BA4-47FE-BB17-46F68A6A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DF31-3CAD-478B-A826-4F29D153D817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55B20-C72D-4B47-AC28-03510FDC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6635-E148-47EC-80F7-F037C20E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6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F574-E8F4-41AE-AE85-D594DA21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274BC-3057-4B74-B96D-54C7C7783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621FD-47F6-43C5-91C4-BB602AB4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60EE-45E3-4B9B-8121-50C8877A84B0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346CA-FAF4-4981-BF60-04124FC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C154D-C97D-438C-92B8-635BF9ED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8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228-000C-4198-A035-13CDDC52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1C17-647B-456A-97B2-A79E1A6AD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15BCC-B01A-435E-9B31-9C608CD6D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A439F-18B5-49B7-90CF-10011605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B53-BCD5-4FFD-949B-747B7C30A697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171DC-AAA5-467D-9538-17F4E823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B2615-9587-4F24-9DC9-8CFDD426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F901-106F-46BD-91E4-FAA4A383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1CB50-78B2-4E76-B672-8786E02EA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57DE0-94F6-46D2-986A-71C796844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1B509-3365-4676-B1D3-AFB3FA6E1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0EF28-757A-450C-9893-F839D69B0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51B98-83E0-4C78-901A-6224C3C3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C949-DB1A-40FA-88F3-8A3E1450E553}" type="datetime1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85E27-2762-4415-A62B-0D8C6C64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5ECDF-4C4B-4CB3-9C77-33733270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3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15AA-DD05-4240-B68A-D8ACC576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9E3F2-C875-44E7-87B0-C8292158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2CA-5CE9-44B6-BA25-D1EE65AB06F6}" type="datetime1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F2BB-4300-44C4-A680-7048FCB2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E4185-D6ED-4B24-90FF-29D28908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A168E-3A2C-4739-AB81-A1A59C02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9CD-CEEA-47F0-AF25-46F136F83F1D}" type="datetime1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B56A1-41BD-4850-9960-5730B413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1839-369D-4D04-B0FE-6D80CC95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9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48DC-B535-4D7C-8F30-5BE64C53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DD3CF-E45C-4C2E-A4C3-67F3E32F7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8FA7C-48DC-4D39-A8F2-126F6C38A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63E77-B619-4FC1-B608-A7FD34BA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FCB9-C5E3-4EE5-B7B1-0D14429ECDFC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D38D8-11AA-4181-86F6-97473BEC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0D7A6-53B5-4E3E-8C41-FC7E7CC1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C5A6-35DD-48DC-A8CE-71142347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8C259-86CA-48B0-80FE-B77BB069C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F25F0-1B90-428C-8BE9-594BF80D1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C0783-F961-4E0F-B2AD-EB24F82B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F6B4-CB2A-420E-9080-DAF1E92789C5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0F06B-BEBF-4BD8-AEA9-028C9AFD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A4862-512B-4D23-B8A3-F072B54F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94B4B-4398-4C09-A702-68B2B1C6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9D70A-1D0C-4998-BDC0-AD2481CCB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6550-A93C-4A4E-AAC0-4653386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6271-D6E7-4B06-95A2-323A8A1AFEC7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32FAA-2C69-4DE6-96B6-47381AC50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Project Name | Date | Portland’s Housing Bond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39CB3-0161-4F12-AD4A-9A5933355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1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5B0AD8-1C37-46C8-BEC1-CCA43E62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7" y="2514600"/>
            <a:ext cx="8139700" cy="833562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The Westwind </a:t>
            </a:r>
            <a:endParaRPr lang="en-US" b="1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9E743DB-2E8A-46F4-B653-897AF6F4C26F}"/>
              </a:ext>
            </a:extLst>
          </p:cNvPr>
          <p:cNvSpPr/>
          <p:nvPr/>
        </p:nvSpPr>
        <p:spPr>
          <a:xfrm>
            <a:off x="3863196" y="4740682"/>
            <a:ext cx="0" cy="909955"/>
          </a:xfrm>
          <a:custGeom>
            <a:avLst/>
            <a:gdLst/>
            <a:ahLst/>
            <a:cxnLst/>
            <a:rect l="l" t="t" r="r" b="b"/>
            <a:pathLst>
              <a:path h="909954">
                <a:moveTo>
                  <a:pt x="0" y="0"/>
                </a:moveTo>
                <a:lnTo>
                  <a:pt x="0" y="90980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59E6FE0-71BF-40F1-BD8C-0E9BBCEFFCB9}"/>
              </a:ext>
            </a:extLst>
          </p:cNvPr>
          <p:cNvSpPr txBox="1"/>
          <p:nvPr/>
        </p:nvSpPr>
        <p:spPr>
          <a:xfrm>
            <a:off x="342764" y="4960646"/>
            <a:ext cx="3647440" cy="414216"/>
          </a:xfrm>
          <a:prstGeom prst="rect">
            <a:avLst/>
          </a:prstGeom>
        </p:spPr>
        <p:txBody>
          <a:bodyPr vert="horz" wrap="square" lIns="0" tIns="74930" rIns="0" bIns="0" rtlCol="0" anchor="t">
            <a:spAutoFit/>
          </a:bodyPr>
          <a:lstStyle/>
          <a:p>
            <a:pPr marL="12700">
              <a:spcBef>
                <a:spcPts val="590"/>
              </a:spcBef>
              <a:defRPr/>
            </a:pPr>
            <a:r>
              <a:rPr lang="en-US" sz="2200" b="1" spc="-5">
                <a:solidFill>
                  <a:srgbClr val="FFFFFF"/>
                </a:solidFill>
                <a:latin typeface="Arial"/>
                <a:cs typeface="Arial"/>
              </a:rPr>
              <a:t>Portland's</a:t>
            </a:r>
            <a:r>
              <a:rPr kumimoji="0" lang="en-US" sz="2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Housing Bond</a:t>
            </a:r>
            <a:r>
              <a:rPr lang="en-US" sz="2200" b="1" spc="-5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6784CD4-D8C7-4A35-8D9A-4BCADB3ACB0A}"/>
              </a:ext>
            </a:extLst>
          </p:cNvPr>
          <p:cNvSpPr txBox="1"/>
          <p:nvPr/>
        </p:nvSpPr>
        <p:spPr>
          <a:xfrm>
            <a:off x="4009697" y="4740682"/>
            <a:ext cx="4495798" cy="8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8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Shannon Callahan, PHB Director</a:t>
            </a:r>
          </a:p>
          <a:p>
            <a:pPr marL="12700" marR="5080" lvl="0" indent="0" algn="l" defTabSz="914400" rtl="0" eaLnBrk="1" fontAlgn="auto" latinLnBrk="0" hangingPunct="1">
              <a:lnSpc>
                <a:spcPct val="128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spc="-5">
                <a:solidFill>
                  <a:srgbClr val="FFFFFF"/>
                </a:solidFill>
                <a:latin typeface="Arial"/>
                <a:cs typeface="Arial"/>
              </a:rPr>
              <a:t>March 17, 2021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D6E708-5253-4937-AFAC-1B3ED60F5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21" y="228600"/>
            <a:ext cx="273237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8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FF8C137B-E9D9-4117-95A0-5CB62D913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4" b="1"/>
          <a:stretch/>
        </p:blipFill>
        <p:spPr>
          <a:xfrm>
            <a:off x="28575" y="765737"/>
            <a:ext cx="11963400" cy="5627264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BA48A439-F686-4EB9-BBF4-D590A9435AAF}"/>
              </a:ext>
            </a:extLst>
          </p:cNvPr>
          <p:cNvSpPr txBox="1">
            <a:spLocks/>
          </p:cNvSpPr>
          <p:nvPr/>
        </p:nvSpPr>
        <p:spPr>
          <a:xfrm>
            <a:off x="3295650" y="238616"/>
            <a:ext cx="10815319" cy="6771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kern="0" dirty="0">
                <a:latin typeface="Arial Black"/>
              </a:rPr>
              <a:t>Bond Goals Met!</a:t>
            </a:r>
          </a:p>
        </p:txBody>
      </p:sp>
      <p:sp>
        <p:nvSpPr>
          <p:cNvPr id="2" name="object 2"/>
          <p:cNvSpPr/>
          <p:nvPr/>
        </p:nvSpPr>
        <p:spPr>
          <a:xfrm>
            <a:off x="5715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813048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0A404E27-8BC0-4792-A2E0-457B2E527B28}"/>
              </a:ext>
            </a:extLst>
          </p:cNvPr>
          <p:cNvSpPr txBox="1"/>
          <p:nvPr/>
        </p:nvSpPr>
        <p:spPr>
          <a:xfrm>
            <a:off x="688340" y="1410956"/>
            <a:ext cx="584412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br>
              <a:rPr lang="en-US" sz="2400" b="1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spc="-5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A6DCA5-C052-48CE-B315-72ABF18711CB}"/>
              </a:ext>
            </a:extLst>
          </p:cNvPr>
          <p:cNvSpPr/>
          <p:nvPr/>
        </p:nvSpPr>
        <p:spPr>
          <a:xfrm>
            <a:off x="688340" y="3704476"/>
            <a:ext cx="584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C20A806-A49F-47AF-9D96-779D0F1A4C9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Bond Oversight Committee Meeting | 10/03/19 | Portland's Housing Bond</a:t>
            </a:r>
            <a:endParaRPr lang="en-US" spc="-5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6CB6FBF-EC78-4EE5-8223-FB480E982346}"/>
              </a:ext>
            </a:extLst>
          </p:cNvPr>
          <p:cNvSpPr/>
          <p:nvPr/>
        </p:nvSpPr>
        <p:spPr>
          <a:xfrm>
            <a:off x="6356252" y="3397800"/>
            <a:ext cx="609600" cy="530916"/>
          </a:xfrm>
          <a:prstGeom prst="flowChartConnector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6B905D0-A5B7-4C44-8244-42A5AD79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0" y="6550025"/>
            <a:ext cx="4657725" cy="346075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b="1" spc="-10" dirty="0">
                <a:solidFill>
                  <a:schemeClr val="bg1"/>
                </a:solidFill>
                <a:latin typeface="Arial"/>
                <a:cs typeface="Arial"/>
              </a:rPr>
              <a:t>The Westwind | March 17, 2021 | Portland’s Housing Bond</a:t>
            </a:r>
            <a:endParaRPr lang="en-US" b="1" spc="-10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endParaRPr lang="en-US" spc="-10" dirty="0">
              <a:ea typeface="+mn-lt"/>
              <a:cs typeface="+mn-lt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endParaRPr lang="en-US" spc="-10" dirty="0">
              <a:solidFill>
                <a:schemeClr val="bg1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63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treet scene with focus on the side of a building&#10;&#10;Description automatically generated">
            <a:extLst>
              <a:ext uri="{FF2B5EF4-FFF2-40B4-BE49-F238E27FC236}">
                <a16:creationId xmlns:a16="http://schemas.microsoft.com/office/drawing/2014/main" id="{56C0E24D-7BD2-4F59-A958-F3E318989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73" b="8173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76200" y="1"/>
            <a:ext cx="4648200" cy="2514599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71666" y="2209800"/>
            <a:ext cx="4648200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226850"/>
            <a:ext cx="3500666" cy="129715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4800" spc="-5">
                <a:latin typeface="Arial Black"/>
              </a:rPr>
              <a:t> </a:t>
            </a:r>
            <a:r>
              <a:rPr lang="en-US" sz="3200" spc="-5">
                <a:solidFill>
                  <a:schemeClr val="bg1"/>
                </a:solidFill>
                <a:latin typeface="Arial Black"/>
              </a:rPr>
              <a:t>The Westwind</a:t>
            </a:r>
            <a:br>
              <a:rPr lang="en-US" sz="4800" spc="-5">
                <a:latin typeface="Arial Black" panose="020B0A04020102020204" pitchFamily="34" charset="0"/>
              </a:rPr>
            </a:br>
            <a:endParaRPr sz="4800">
              <a:latin typeface="Arial Black" panose="020B0A040201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941" y="1066800"/>
            <a:ext cx="4454259" cy="1290803"/>
          </a:xfrm>
          <a:prstGeom prst="rect">
            <a:avLst/>
          </a:prstGeom>
        </p:spPr>
        <p:txBody>
          <a:bodyPr vert="horz" wrap="square" lIns="0" tIns="31750" rIns="0" bIns="0" rtlCol="0" anchor="t">
            <a:spAutoFit/>
          </a:bodyPr>
          <a:lstStyle/>
          <a:p>
            <a:pPr marL="467995" marR="184150" indent="-455295">
              <a:lnSpc>
                <a:spcPct val="104200"/>
              </a:lnSpc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333 NW Sixth Ave</a:t>
            </a:r>
            <a:endParaRPr lang="en-US" sz="2000" dirty="0"/>
          </a:p>
          <a:p>
            <a:pPr marL="467995" marR="184150" indent="-455295">
              <a:lnSpc>
                <a:spcPct val="104200"/>
              </a:lnSpc>
            </a:pP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Portland </a:t>
            </a:r>
            <a:endParaRPr lang="en-US" sz="2000" dirty="0"/>
          </a:p>
          <a:p>
            <a:pPr marL="467995" marR="184150" indent="-455295">
              <a:lnSpc>
                <a:spcPct val="104200"/>
              </a:lnSpc>
            </a:pPr>
            <a:endParaRPr lang="en-US" sz="2000" b="1" spc="-5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84150">
              <a:lnSpc>
                <a:spcPct val="104200"/>
              </a:lnSpc>
            </a:pPr>
            <a:endParaRPr lang="en-US" sz="20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B1CB7F-911F-43E2-A42B-0D101069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13" t="2376" r="3031" b="-2376"/>
          <a:stretch/>
        </p:blipFill>
        <p:spPr>
          <a:xfrm>
            <a:off x="-152400" y="6297168"/>
            <a:ext cx="12344400" cy="5608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80674-623A-42D6-ACD2-76A97747F7E1}"/>
              </a:ext>
            </a:extLst>
          </p:cNvPr>
          <p:cNvSpPr txBox="1">
            <a:spLocks/>
          </p:cNvSpPr>
          <p:nvPr/>
        </p:nvSpPr>
        <p:spPr>
          <a:xfrm>
            <a:off x="0" y="1043"/>
            <a:ext cx="3962400" cy="6296125"/>
          </a:xfrm>
          <a:prstGeom prst="rect">
            <a:avLst/>
          </a:prstGeom>
          <a:solidFill>
            <a:srgbClr val="27829D"/>
          </a:solidFill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b="1" kern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Formerly a PHB-owned site in Oldtown neighborhood; r</a:t>
            </a:r>
            <a:r>
              <a:rPr lang="en-US" sz="2100" b="1" kern="0" dirty="0">
                <a:solidFill>
                  <a:schemeClr val="bg1"/>
                </a:solidFill>
                <a:cs typeface="Calibri" panose="020F0502020204030204"/>
              </a:rPr>
              <a:t>eplaces a vacant, unsafe building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Near all MAX Lines</a:t>
            </a:r>
            <a:endParaRPr lang="en-US" sz="210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0.2 miles (6 min walk) to Richard L Harris Building and the Old Town Recovery Center </a:t>
            </a:r>
            <a:endParaRPr lang="en-US" sz="210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Small retail/commercial space on ground floor</a:t>
            </a:r>
            <a:endParaRPr lang="en-US" sz="21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Targeted for very low-income households who are homeless or exiting </a:t>
            </a:r>
            <a:r>
              <a:rPr lang="en-US" sz="2100" b="1" kern="0" dirty="0">
                <a:solidFill>
                  <a:schemeClr val="bg1"/>
                </a:solidFill>
                <a:cs typeface="Calibri" panose="020F0502020204030204"/>
              </a:rPr>
              <a:t>homelessness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AE3CD8B-A9E3-4242-892A-CAB251C8758B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C8156A1-70DB-4BA5-A5D0-82B5100B6A15}"/>
              </a:ext>
            </a:extLst>
          </p:cNvPr>
          <p:cNvSpPr/>
          <p:nvPr/>
        </p:nvSpPr>
        <p:spPr>
          <a:xfrm>
            <a:off x="0" y="6296139"/>
            <a:ext cx="39624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3415FE8-6DCE-4528-953F-E94C0479FCB5}"/>
              </a:ext>
            </a:extLst>
          </p:cNvPr>
          <p:cNvSpPr txBox="1">
            <a:spLocks/>
          </p:cNvSpPr>
          <p:nvPr/>
        </p:nvSpPr>
        <p:spPr>
          <a:xfrm>
            <a:off x="163484" y="1732"/>
            <a:ext cx="3611880" cy="638380"/>
          </a:xfrm>
          <a:prstGeom prst="rect">
            <a:avLst/>
          </a:prstGeom>
        </p:spPr>
        <p:txBody>
          <a:bodyPr vert="horz" wrap="square" lIns="0" tIns="9080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400" u="sng" spc="-5">
                <a:solidFill>
                  <a:srgbClr val="FFFFFF"/>
                </a:solidFill>
                <a:latin typeface="Arial Black"/>
              </a:rPr>
              <a:t>Project Highlights</a:t>
            </a:r>
            <a:endParaRPr lang="en-US" sz="2400" u="sng" spc="-5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F3DE585-2E44-419E-BF05-3C63E3A6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6825" y="6540500"/>
            <a:ext cx="4810125" cy="374650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b="1" spc="-10" dirty="0">
                <a:solidFill>
                  <a:schemeClr val="bg1"/>
                </a:solidFill>
                <a:latin typeface="Arial"/>
                <a:cs typeface="Arial"/>
              </a:rPr>
              <a:t>The Westwind | March 17, 2021 | Portland’s Housing Bond</a:t>
            </a:r>
            <a:endParaRPr lang="en-US" b="1" spc="-1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endParaRPr lang="en-US" spc="-10" dirty="0">
              <a:ea typeface="+mn-lt"/>
              <a:cs typeface="+mn-lt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endParaRPr lang="en-US" spc="-1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5" name="Picture 6" descr="A city street&#10;&#10;Description automatically generated">
            <a:extLst>
              <a:ext uri="{FF2B5EF4-FFF2-40B4-BE49-F238E27FC236}">
                <a16:creationId xmlns:a16="http://schemas.microsoft.com/office/drawing/2014/main" id="{374E185B-0F78-4F14-9BDF-64DC29093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848" y="0"/>
            <a:ext cx="8253152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13" t="2376" r="3031" b="-2376"/>
          <a:stretch/>
        </p:blipFill>
        <p:spPr>
          <a:xfrm>
            <a:off x="-152400" y="6297168"/>
            <a:ext cx="12344400" cy="5608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80674-623A-42D6-ACD2-76A97747F7E1}"/>
              </a:ext>
            </a:extLst>
          </p:cNvPr>
          <p:cNvSpPr txBox="1">
            <a:spLocks/>
          </p:cNvSpPr>
          <p:nvPr/>
        </p:nvSpPr>
        <p:spPr>
          <a:xfrm>
            <a:off x="0" y="1043"/>
            <a:ext cx="3962400" cy="6296125"/>
          </a:xfrm>
          <a:prstGeom prst="rect">
            <a:avLst/>
          </a:prstGeom>
          <a:solidFill>
            <a:srgbClr val="27829D"/>
          </a:solidFill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b="1" kern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>
                <a:solidFill>
                  <a:schemeClr val="bg1"/>
                </a:solidFill>
              </a:rPr>
              <a:t>7-story new construction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>
                <a:solidFill>
                  <a:schemeClr val="bg1"/>
                </a:solidFill>
                <a:cs typeface="Calibri" panose="020F0502020204030204"/>
              </a:rPr>
              <a:t>100 affordable units anticipated to house 100 high need individuals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>
                <a:solidFill>
                  <a:schemeClr val="bg1"/>
                </a:solidFill>
                <a:cs typeface="Calibri" panose="020F0502020204030204"/>
              </a:rPr>
              <a:t>Priority Communities Served:  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>
                <a:solidFill>
                  <a:schemeClr val="bg1"/>
                </a:solidFill>
                <a:cs typeface="Calibri" panose="020F0502020204030204"/>
              </a:rPr>
              <a:t>Chronically Homeless 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>
                <a:solidFill>
                  <a:schemeClr val="bg1"/>
                </a:solidFill>
                <a:cs typeface="Calibri" panose="020F0502020204030204"/>
              </a:rPr>
              <a:t>African American and Native American 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>
                <a:solidFill>
                  <a:schemeClr val="bg1"/>
                </a:solidFill>
                <a:cs typeface="Calibri" panose="020F0502020204030204"/>
              </a:rPr>
              <a:t>Targeted Supportive Services from CCC and NARA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100" b="1" kern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100" b="1" kern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AE3CD8B-A9E3-4242-892A-CAB251C8758B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C8156A1-70DB-4BA5-A5D0-82B5100B6A15}"/>
              </a:ext>
            </a:extLst>
          </p:cNvPr>
          <p:cNvSpPr/>
          <p:nvPr/>
        </p:nvSpPr>
        <p:spPr>
          <a:xfrm>
            <a:off x="0" y="6296139"/>
            <a:ext cx="39624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3415FE8-6DCE-4528-953F-E94C0479FCB5}"/>
              </a:ext>
            </a:extLst>
          </p:cNvPr>
          <p:cNvSpPr txBox="1">
            <a:spLocks/>
          </p:cNvSpPr>
          <p:nvPr/>
        </p:nvSpPr>
        <p:spPr>
          <a:xfrm>
            <a:off x="163484" y="1732"/>
            <a:ext cx="3611880" cy="638380"/>
          </a:xfrm>
          <a:prstGeom prst="rect">
            <a:avLst/>
          </a:prstGeom>
        </p:spPr>
        <p:txBody>
          <a:bodyPr vert="horz" wrap="square" lIns="0" tIns="9080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400" u="sng" spc="-5">
                <a:solidFill>
                  <a:srgbClr val="FFFFFF"/>
                </a:solidFill>
                <a:latin typeface="Arial Black"/>
              </a:rPr>
              <a:t>Project Highlights</a:t>
            </a:r>
            <a:endParaRPr lang="en-US" sz="2400" u="sng" spc="-5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F3DE585-2E44-419E-BF05-3C63E3A6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6350" y="6483350"/>
            <a:ext cx="4810125" cy="374650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b="1" spc="-10" dirty="0">
                <a:solidFill>
                  <a:schemeClr val="bg1"/>
                </a:solidFill>
                <a:latin typeface="Arial"/>
                <a:cs typeface="Arial"/>
              </a:rPr>
              <a:t>The Westwind | March 17, 2021 | Portland’s Housing Bond</a:t>
            </a:r>
            <a:endParaRPr lang="en-US" b="1" spc="-1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endParaRPr lang="en-US" spc="-10" dirty="0">
              <a:solidFill>
                <a:srgbClr val="FFFFFF"/>
              </a:solidFill>
              <a:ea typeface="+mn-lt"/>
              <a:cs typeface="+mn-lt"/>
            </a:endParaRPr>
          </a:p>
        </p:txBody>
      </p:sp>
      <p:pic>
        <p:nvPicPr>
          <p:cNvPr id="11" name="Picture 6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B3A001B2-616F-4C5E-A873-F1AC13639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140" y="1410949"/>
            <a:ext cx="8215860" cy="41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6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13" t="2376" r="3031" b="-2376"/>
          <a:stretch/>
        </p:blipFill>
        <p:spPr>
          <a:xfrm>
            <a:off x="-152400" y="6297168"/>
            <a:ext cx="12344400" cy="5608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80674-623A-42D6-ACD2-76A97747F7E1}"/>
              </a:ext>
            </a:extLst>
          </p:cNvPr>
          <p:cNvSpPr txBox="1">
            <a:spLocks/>
          </p:cNvSpPr>
          <p:nvPr/>
        </p:nvSpPr>
        <p:spPr>
          <a:xfrm>
            <a:off x="0" y="1043"/>
            <a:ext cx="3962400" cy="6296125"/>
          </a:xfrm>
          <a:prstGeom prst="rect">
            <a:avLst/>
          </a:prstGeom>
          <a:solidFill>
            <a:srgbClr val="27829D"/>
          </a:solidFill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kern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All units are studios or SROs </a:t>
            </a:r>
            <a:endParaRPr lang="en-US" sz="21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70 units of Permanent Supportive Housing, with rent support and services </a:t>
            </a:r>
            <a:endParaRPr lang="en-US" sz="21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92 units for residents at 30% AMI or below</a:t>
            </a:r>
            <a:endParaRPr lang="en-US" sz="21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8 units for residents at 60% AMI or below</a:t>
            </a:r>
            <a:endParaRPr lang="en-US" sz="21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Regulated for 99 years </a:t>
            </a:r>
            <a:endParaRPr lang="en-US" sz="21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100" b="1" kern="0">
              <a:solidFill>
                <a:schemeClr val="bg1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100" b="1" kern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AE3CD8B-A9E3-4242-892A-CAB251C8758B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C8156A1-70DB-4BA5-A5D0-82B5100B6A15}"/>
              </a:ext>
            </a:extLst>
          </p:cNvPr>
          <p:cNvSpPr/>
          <p:nvPr/>
        </p:nvSpPr>
        <p:spPr>
          <a:xfrm>
            <a:off x="0" y="6296139"/>
            <a:ext cx="39624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3415FE8-6DCE-4528-953F-E94C0479FCB5}"/>
              </a:ext>
            </a:extLst>
          </p:cNvPr>
          <p:cNvSpPr txBox="1">
            <a:spLocks/>
          </p:cNvSpPr>
          <p:nvPr/>
        </p:nvSpPr>
        <p:spPr>
          <a:xfrm>
            <a:off x="163484" y="1732"/>
            <a:ext cx="3611880" cy="624786"/>
          </a:xfrm>
          <a:prstGeom prst="rect">
            <a:avLst/>
          </a:prstGeom>
        </p:spPr>
        <p:txBody>
          <a:bodyPr vert="horz" wrap="square" lIns="0" tIns="9080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400" u="sng" spc="-5">
                <a:solidFill>
                  <a:srgbClr val="FFFFFF"/>
                </a:solidFill>
                <a:latin typeface="Arial Black"/>
              </a:rPr>
              <a:t>Project Details </a:t>
            </a:r>
            <a:endParaRPr lang="en-US" sz="2400" u="sng" spc="-5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F3DE585-2E44-419E-BF05-3C63E3A6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2550" y="6540500"/>
            <a:ext cx="4352925" cy="374650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b="1" spc="-10" dirty="0">
                <a:solidFill>
                  <a:schemeClr val="bg1"/>
                </a:solidFill>
                <a:latin typeface="Arial"/>
                <a:cs typeface="Arial"/>
              </a:rPr>
              <a:t>The Westwind | March 17, 2021 | Portland’s Housing Bond</a:t>
            </a:r>
            <a:endParaRPr lang="en-US" b="1" spc="-1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endParaRPr lang="en-US" spc="-10" dirty="0">
              <a:ea typeface="+mn-lt"/>
              <a:cs typeface="+mn-lt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endParaRPr lang="en-US" spc="-1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4" name="Picture 13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DA777167-80DC-46AB-9515-DF405E26A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74678"/>
            <a:ext cx="6229748" cy="3114875"/>
          </a:xfrm>
          <a:prstGeom prst="rect">
            <a:avLst/>
          </a:prstGeom>
        </p:spPr>
      </p:pic>
      <p:pic>
        <p:nvPicPr>
          <p:cNvPr id="15" name="Picture 11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9CA1BA0-64A7-4B70-ACA7-90BBFA576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975" y="3360338"/>
            <a:ext cx="5777947" cy="28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5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marR="0" lvl="0" indent="0" algn="r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254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A8C82-92DA-4048-9226-8E80E0905154}"/>
              </a:ext>
            </a:extLst>
          </p:cNvPr>
          <p:cNvSpPr txBox="1"/>
          <p:nvPr/>
        </p:nvSpPr>
        <p:spPr>
          <a:xfrm>
            <a:off x="5422265" y="6399514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106Halsey/Gateway Park l  07/10/2019 l Portland Housing Bureau                                     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A8B8CC-DF32-4DFE-9553-A9B99DBA2C94}"/>
              </a:ext>
            </a:extLst>
          </p:cNvPr>
          <p:cNvSpPr/>
          <p:nvPr/>
        </p:nvSpPr>
        <p:spPr>
          <a:xfrm>
            <a:off x="-38100" y="6415664"/>
            <a:ext cx="12305590" cy="882650"/>
          </a:xfrm>
          <a:prstGeom prst="rect">
            <a:avLst/>
          </a:prstGeom>
          <a:solidFill>
            <a:srgbClr val="278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2496E0-E9DF-4A29-87F1-BF128C473133}"/>
              </a:ext>
            </a:extLst>
          </p:cNvPr>
          <p:cNvSpPr/>
          <p:nvPr/>
        </p:nvSpPr>
        <p:spPr>
          <a:xfrm>
            <a:off x="6008363" y="1302921"/>
            <a:ext cx="175276" cy="412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17F91-E5A2-4705-BE37-3517E36F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229390" cy="11644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EEFB52-447A-446D-B0EC-DABEC51CDA36}"/>
              </a:ext>
            </a:extLst>
          </p:cNvPr>
          <p:cNvSpPr/>
          <p:nvPr/>
        </p:nvSpPr>
        <p:spPr>
          <a:xfrm>
            <a:off x="307583" y="297359"/>
            <a:ext cx="8799224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cs typeface="Arial"/>
              </a:rPr>
              <a:t>Project Services</a:t>
            </a:r>
            <a:r>
              <a:rPr lang="en-US" sz="3200" b="1" dirty="0">
                <a:solidFill>
                  <a:schemeClr val="bg1"/>
                </a:solidFill>
                <a:latin typeface="Arial Black"/>
                <a:cs typeface="Arial"/>
              </a:rPr>
              <a:t> 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cs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D0DB1B-0BF9-44AC-B5B5-2C8A1AA0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2995" y="6685627"/>
            <a:ext cx="4467225" cy="355600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  <a:defRPr/>
            </a:pPr>
            <a:r>
              <a:rPr lang="en-US" b="1" spc="-1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The Westwind | March 17, 2021 | Portland’s Housing Bond</a:t>
            </a:r>
            <a:endParaRPr lang="en-US" spc="-1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  <a:defRPr/>
            </a:pPr>
            <a:endParaRPr lang="en-US" b="1" spc="-10" dirty="0">
              <a:ea typeface="+mn-lt"/>
              <a:cs typeface="+mn-lt"/>
            </a:endParaRPr>
          </a:p>
        </p:txBody>
      </p:sp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C9513BA-EE6F-42F4-A3BC-5A7F97C7A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1691408"/>
            <a:ext cx="2529508" cy="2068995"/>
          </a:xfrm>
          <a:prstGeom prst="rect">
            <a:avLst/>
          </a:prstGeom>
        </p:spPr>
      </p:pic>
      <p:pic>
        <p:nvPicPr>
          <p:cNvPr id="4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AC3846A-4207-4FAC-8001-8F4AD9D76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6807" y="4174200"/>
            <a:ext cx="2343646" cy="16943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52FD56-D0BF-4C25-ABA6-A8EE1C9C7A7F}"/>
              </a:ext>
            </a:extLst>
          </p:cNvPr>
          <p:cNvSpPr txBox="1"/>
          <p:nvPr/>
        </p:nvSpPr>
        <p:spPr>
          <a:xfrm>
            <a:off x="288533" y="2171624"/>
            <a:ext cx="8343650" cy="321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7829D"/>
                </a:solidFill>
                <a:latin typeface="Arial"/>
                <a:cs typeface="Arial"/>
              </a:rPr>
              <a:t>Joint Office of Homeless Services to provide $9,770/unit in operational support for 70 Permanent Supportive Housing (PSH) units</a:t>
            </a:r>
          </a:p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7829D"/>
                </a:solidFill>
                <a:latin typeface="Arial"/>
                <a:cs typeface="Arial"/>
              </a:rPr>
              <a:t>NARA to provide culturally specific support services for up to 20 residents  </a:t>
            </a:r>
            <a:endParaRPr lang="en-US" sz="2200" b="1" dirty="0">
              <a:solidFill>
                <a:srgbClr val="2782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7829D"/>
                </a:solidFill>
                <a:latin typeface="Arial"/>
                <a:cs typeface="Arial"/>
              </a:rPr>
              <a:t>CCC to provide wrap around services for homeless and those exiting homelessness</a:t>
            </a:r>
          </a:p>
        </p:txBody>
      </p:sp>
    </p:spTree>
    <p:extLst>
      <p:ext uri="{BB962C8B-B14F-4D97-AF65-F5344CB8AC3E}">
        <p14:creationId xmlns:p14="http://schemas.microsoft.com/office/powerpoint/2010/main" val="277525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86295E-ADDE-44E6-9731-6A0B1199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8758" y="0"/>
            <a:ext cx="12210758" cy="11644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1B2FFB-222D-4399-B77E-2F7D23EDA3B7}"/>
              </a:ext>
            </a:extLst>
          </p:cNvPr>
          <p:cNvSpPr/>
          <p:nvPr/>
        </p:nvSpPr>
        <p:spPr>
          <a:xfrm>
            <a:off x="307583" y="297359"/>
            <a:ext cx="8799224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  <a:cs typeface="Arial"/>
              </a:rPr>
              <a:t>Project Funding Sources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16EC57-A413-4138-A598-331493536166}"/>
              </a:ext>
            </a:extLst>
          </p:cNvPr>
          <p:cNvSpPr/>
          <p:nvPr/>
        </p:nvSpPr>
        <p:spPr>
          <a:xfrm>
            <a:off x="-17542" y="6274283"/>
            <a:ext cx="12213733" cy="666843"/>
          </a:xfrm>
          <a:prstGeom prst="rect">
            <a:avLst/>
          </a:prstGeom>
          <a:solidFill>
            <a:srgbClr val="278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ity street lined with trees&#10;&#10;Description automatically generated">
            <a:extLst>
              <a:ext uri="{FF2B5EF4-FFF2-40B4-BE49-F238E27FC236}">
                <a16:creationId xmlns:a16="http://schemas.microsoft.com/office/drawing/2014/main" id="{E85971F0-ACF2-4924-88D3-22B7F9E46D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0" r="2790"/>
          <a:stretch/>
        </p:blipFill>
        <p:spPr>
          <a:xfrm>
            <a:off x="6842760" y="1446576"/>
            <a:ext cx="5334000" cy="389563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A4D0AD-B636-4CA6-AA73-A6D4CA432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35019"/>
              </p:ext>
            </p:extLst>
          </p:nvPr>
        </p:nvGraphicFramePr>
        <p:xfrm>
          <a:off x="295275" y="1883480"/>
          <a:ext cx="6154140" cy="3221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1711">
                  <a:extLst>
                    <a:ext uri="{9D8B030D-6E8A-4147-A177-3AD203B41FA5}">
                      <a16:colId xmlns:a16="http://schemas.microsoft.com/office/drawing/2014/main" val="566182308"/>
                    </a:ext>
                  </a:extLst>
                </a:gridCol>
                <a:gridCol w="1882429">
                  <a:extLst>
                    <a:ext uri="{9D8B030D-6E8A-4147-A177-3AD203B41FA5}">
                      <a16:colId xmlns:a16="http://schemas.microsoft.com/office/drawing/2014/main" val="2840493651"/>
                    </a:ext>
                  </a:extLst>
                </a:gridCol>
              </a:tblGrid>
              <a:tr h="46516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Portland Housing Bonds </a:t>
                      </a:r>
                      <a:endParaRPr lang="en-US" sz="1800" b="0" i="0" u="none" strike="noStrike" dirty="0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$12,662,077</a:t>
                      </a:r>
                      <a:endParaRPr lang="en-US" sz="1800" b="0" i="0" u="none" strike="noStrike" dirty="0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1880945"/>
                  </a:ext>
                </a:extLst>
              </a:tr>
              <a:tr h="423562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Multnomah County Funds (PHB) </a:t>
                      </a:r>
                      <a:endParaRPr lang="en-US" sz="1800" b="0" i="0" u="none" strike="noStrike" dirty="0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$4,375,000</a:t>
                      </a:r>
                      <a:endParaRPr lang="en-US" sz="1800" b="0" i="0" u="none" strike="noStrike" dirty="0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1714347"/>
                  </a:ext>
                </a:extLst>
              </a:tr>
              <a:tr h="46516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Low Income Housing Tax Credits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$13,457,651</a:t>
                      </a:r>
                      <a:endParaRPr lang="en-US" sz="1800" b="0" i="0" u="none" strike="noStrike" dirty="0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4416123"/>
                  </a:ext>
                </a:extLst>
              </a:tr>
              <a:tr h="465166">
                <a:tc>
                  <a:txBody>
                    <a:bodyPr/>
                    <a:lstStyle/>
                    <a:p>
                      <a:pPr marL="0" marR="0" lvl="0" indent="0" algn="l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OHCS, </a:t>
                      </a:r>
                      <a:r>
                        <a:rPr lang="en-US" sz="1800" b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Grants &amp; Solar Equity </a:t>
                      </a:r>
                      <a:endParaRPr lang="en-US" sz="1800" b="0" i="0" u="none" strike="noStrike" dirty="0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$167,030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8057903"/>
                  </a:ext>
                </a:extLst>
              </a:tr>
              <a:tr h="47252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Deferred Fee and CCC Contribution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800" b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$2,488,572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1268145"/>
                  </a:ext>
                </a:extLst>
              </a:tr>
              <a:tr h="46516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SDC Exemptions 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$688,773</a:t>
                      </a:r>
                      <a:endParaRPr lang="en-US" sz="1800" b="0" i="0" u="none" strike="noStrike" dirty="0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2083677"/>
                  </a:ext>
                </a:extLst>
              </a:tr>
              <a:tr h="465166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1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 Total Project Costs </a:t>
                      </a:r>
                      <a:endParaRPr lang="en-US" sz="18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$33,817,463</a:t>
                      </a:r>
                      <a:endParaRPr lang="en-US" sz="18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6077587"/>
                  </a:ext>
                </a:extLst>
              </a:tr>
            </a:tbl>
          </a:graphicData>
        </a:graphic>
      </p:graphicFrame>
      <p:sp>
        <p:nvSpPr>
          <p:cNvPr id="11" name="object 6">
            <a:extLst>
              <a:ext uri="{FF2B5EF4-FFF2-40B4-BE49-F238E27FC236}">
                <a16:creationId xmlns:a16="http://schemas.microsoft.com/office/drawing/2014/main" id="{CA98E13E-16C4-43D9-9593-E2B57730B552}"/>
              </a:ext>
            </a:extLst>
          </p:cNvPr>
          <p:cNvSpPr txBox="1">
            <a:spLocks/>
          </p:cNvSpPr>
          <p:nvPr/>
        </p:nvSpPr>
        <p:spPr>
          <a:xfrm>
            <a:off x="304800" y="5562600"/>
            <a:ext cx="10820400" cy="473335"/>
          </a:xfrm>
          <a:prstGeom prst="rect">
            <a:avLst/>
          </a:prstGeom>
        </p:spPr>
        <p:txBody>
          <a:bodyPr vert="horz" wrap="square" lIns="0" tIns="66040" rIns="0" bIns="0" rtlCol="0" anchor="t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>
              <a:lnSpc>
                <a:spcPts val="3470"/>
              </a:lnSpc>
              <a:spcBef>
                <a:spcPts val="520"/>
              </a:spcBef>
            </a:pPr>
            <a:r>
              <a:rPr lang="en-US" sz="2000" kern="0" dirty="0"/>
              <a:t>PHB funding = $17.1 million, leveraged 2 times  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2782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1E6BE-129B-4699-AB41-69048876755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019550" y="6426200"/>
            <a:ext cx="4314825" cy="365125"/>
          </a:xfrm>
        </p:spPr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/>
              <a:t>The Westwind | March 17, 2021 | Portland’s Housing 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2496E0-E9DF-4A29-87F1-BF128C473133}"/>
              </a:ext>
            </a:extLst>
          </p:cNvPr>
          <p:cNvSpPr/>
          <p:nvPr/>
        </p:nvSpPr>
        <p:spPr>
          <a:xfrm>
            <a:off x="6008363" y="1302921"/>
            <a:ext cx="175276" cy="412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17F91-E5A2-4705-BE37-3517E36F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229390" cy="11644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EEFB52-447A-446D-B0EC-DABEC51CDA36}"/>
              </a:ext>
            </a:extLst>
          </p:cNvPr>
          <p:cNvSpPr/>
          <p:nvPr/>
        </p:nvSpPr>
        <p:spPr>
          <a:xfrm>
            <a:off x="228599" y="297359"/>
            <a:ext cx="860503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/>
                <a:cs typeface="Arial"/>
              </a:rPr>
              <a:t>Summary </a:t>
            </a:r>
            <a:endParaRPr 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6ED7B-82DD-41A9-B98D-9A2BC34A74BF}"/>
              </a:ext>
            </a:extLst>
          </p:cNvPr>
          <p:cNvSpPr txBox="1"/>
          <p:nvPr/>
        </p:nvSpPr>
        <p:spPr>
          <a:xfrm>
            <a:off x="5562600" y="6657201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Street Apartments 04/22/2020 Portland Housing Bureau                       5                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792B27E-ADB9-49D3-B468-B062811CDB24}"/>
              </a:ext>
            </a:extLst>
          </p:cNvPr>
          <p:cNvSpPr txBox="1">
            <a:spLocks/>
          </p:cNvSpPr>
          <p:nvPr/>
        </p:nvSpPr>
        <p:spPr>
          <a:xfrm>
            <a:off x="598252" y="2538658"/>
            <a:ext cx="6945548" cy="2375009"/>
          </a:xfrm>
          <a:prstGeom prst="rect">
            <a:avLst/>
          </a:prstGeom>
        </p:spPr>
        <p:txBody>
          <a:bodyPr vert="horz" wrap="square" lIns="0" tIns="66040" rIns="0" bIns="0" rtlCol="0" anchor="t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lvl="0">
              <a:spcAft>
                <a:spcPts val="1800"/>
              </a:spcAft>
            </a:pPr>
            <a:r>
              <a:rPr lang="en-US" sz="2400" kern="0"/>
              <a:t>Authorize: </a:t>
            </a:r>
          </a:p>
          <a:p>
            <a:pPr marL="342900" marR="508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kern="0"/>
              <a:t>Funding in an amount not to exceed $17,037,077 </a:t>
            </a:r>
          </a:p>
          <a:p>
            <a:pPr marL="342900" marR="508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kern="0"/>
              <a:t>Director of PHB to execute all documentation needed for this project 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2782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56E8F8F-68AA-4EB3-8E43-07A7179E69C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7F6178-746E-465A-9201-803D05C07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0" y="6303764"/>
            <a:ext cx="12192000" cy="560832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C245648B-C88B-48DE-8AFC-A6411FA653BA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2F08DE55-E3E2-4E74-9683-F9951D3086DE}"/>
              </a:ext>
            </a:extLst>
          </p:cNvPr>
          <p:cNvSpPr/>
          <p:nvPr/>
        </p:nvSpPr>
        <p:spPr>
          <a:xfrm>
            <a:off x="0" y="6296139"/>
            <a:ext cx="3813048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F38EED-7551-4B5C-B957-C460A605CEC4}"/>
              </a:ext>
            </a:extLst>
          </p:cNvPr>
          <p:cNvSpPr txBox="1"/>
          <p:nvPr/>
        </p:nvSpPr>
        <p:spPr>
          <a:xfrm>
            <a:off x="5358130" y="6437376"/>
            <a:ext cx="6681470" cy="6360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2700" algn="ctr">
              <a:lnSpc>
                <a:spcPts val="1425"/>
              </a:lnSpc>
            </a:pPr>
            <a:r>
              <a:rPr lang="en-US" sz="1200" b="1" dirty="0">
                <a:solidFill>
                  <a:schemeClr val="bg1"/>
                </a:solidFill>
                <a:latin typeface="Arial"/>
                <a:cs typeface="Calibri"/>
              </a:rPr>
              <a:t>The Westwind | March 17, 2021 | Portland’s Housing Bond</a:t>
            </a:r>
            <a:endParaRPr lang="en-US" sz="1200" b="1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marL="12700" algn="ctr">
              <a:lnSpc>
                <a:spcPts val="1425"/>
              </a:lnSpc>
            </a:pPr>
            <a:endParaRPr lang="en-US" sz="1200" dirty="0">
              <a:ea typeface="+mn-lt"/>
              <a:cs typeface="+mn-lt"/>
            </a:endParaRPr>
          </a:p>
          <a:p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E648CC-F42E-44BA-8159-70C44F44F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344" y="1636137"/>
            <a:ext cx="3139712" cy="4188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4DED0A-06DE-49C3-B174-249024F17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815" y="500114"/>
            <a:ext cx="3109229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8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ED171E556C14F82E9EE7D6AD6ADC0" ma:contentTypeVersion="10" ma:contentTypeDescription="Create a new document." ma:contentTypeScope="" ma:versionID="e8fc8ea8619968ec493d1defd3cbe0a2">
  <xsd:schema xmlns:xsd="http://www.w3.org/2001/XMLSchema" xmlns:xs="http://www.w3.org/2001/XMLSchema" xmlns:p="http://schemas.microsoft.com/office/2006/metadata/properties" xmlns:ns2="060a82f8-d967-4b12-b40e-d98873453ce7" xmlns:ns3="346db972-0b35-4356-939b-7cf22708d79a" targetNamespace="http://schemas.microsoft.com/office/2006/metadata/properties" ma:root="true" ma:fieldsID="1cdba07b0db1834a5408d38588b84019" ns2:_="" ns3:_="">
    <xsd:import namespace="060a82f8-d967-4b12-b40e-d98873453ce7"/>
    <xsd:import namespace="346db972-0b35-4356-939b-7cf22708d7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82f8-d967-4b12-b40e-d98873453c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db972-0b35-4356-939b-7cf22708d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7695A4-4860-4271-9332-C73BDD7F734C}">
  <ds:schemaRefs>
    <ds:schemaRef ds:uri="5c2e1189-e7a1-4cf5-b8ac-6da7b1dce2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B692D5-2554-4EC4-857D-B7DEA1F2F52E}">
  <ds:schemaRefs>
    <ds:schemaRef ds:uri="060a82f8-d967-4b12-b40e-d98873453ce7"/>
    <ds:schemaRef ds:uri="346db972-0b35-4356-939b-7cf22708d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7CBD24-2D04-4A09-8E56-73D0987F88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440</Words>
  <Application>Microsoft Office PowerPoint</Application>
  <PresentationFormat>Widescreen</PresentationFormat>
  <Paragraphs>90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The Westwind </vt:lpstr>
      <vt:lpstr>PowerPoint Presentation</vt:lpstr>
      <vt:lpstr> The Westwind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Lehman, Megan</cp:lastModifiedBy>
  <cp:revision>87</cp:revision>
  <dcterms:created xsi:type="dcterms:W3CDTF">2017-10-04T08:00:34Z</dcterms:created>
  <dcterms:modified xsi:type="dcterms:W3CDTF">2021-03-17T16:20:03Z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  <property fmtid="{D5CDD505-2E9C-101B-9397-08002B2CF9AE}" pid="5" name="ContentTypeId">
    <vt:lpwstr>0x010100725ED171E556C14F82E9EE7D6AD6ADC0</vt:lpwstr>
  </property>
</Properties>
</file>