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9" r:id="rId5"/>
  </p:sldMasterIdLst>
  <p:notesMasterIdLst>
    <p:notesMasterId r:id="rId15"/>
  </p:notesMasterIdLst>
  <p:sldIdLst>
    <p:sldId id="277" r:id="rId6"/>
    <p:sldId id="396" r:id="rId7"/>
    <p:sldId id="258" r:id="rId8"/>
    <p:sldId id="273" r:id="rId9"/>
    <p:sldId id="465" r:id="rId10"/>
    <p:sldId id="275" r:id="rId11"/>
    <p:sldId id="464" r:id="rId12"/>
    <p:sldId id="271" r:id="rId13"/>
    <p:sldId id="274" r:id="rId1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5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Jill" initials="CJ" lastIdx="11" clrIdx="0">
    <p:extLst>
      <p:ext uri="{19B8F6BF-5375-455C-9EA6-DF929625EA0E}">
        <p15:presenceInfo xmlns:p15="http://schemas.microsoft.com/office/powerpoint/2012/main" userId="S::Jill.Chen@portlandoregon.gov::a566c973-9887-40bf-82db-95dd32a2ac82" providerId="AD"/>
      </p:ext>
    </p:extLst>
  </p:cmAuthor>
  <p:cmAuthor id="2" name="Rogers, Molly" initials="RM" lastIdx="1" clrIdx="1">
    <p:extLst>
      <p:ext uri="{19B8F6BF-5375-455C-9EA6-DF929625EA0E}">
        <p15:presenceInfo xmlns:p15="http://schemas.microsoft.com/office/powerpoint/2012/main" userId="S::Molly.Rogers@portlandoregon.gov::6ab84397-3ef3-4077-a8f5-f8d1038ac686" providerId="AD"/>
      </p:ext>
    </p:extLst>
  </p:cmAuthor>
  <p:cmAuthor id="3" name="Norby, Danell" initials="ND" lastIdx="2" clrIdx="2">
    <p:extLst>
      <p:ext uri="{19B8F6BF-5375-455C-9EA6-DF929625EA0E}">
        <p15:presenceInfo xmlns:p15="http://schemas.microsoft.com/office/powerpoint/2012/main" userId="S::Danell.Norby@portlandoregon.gov::f91e08bf-19cc-409e-9821-8e302c3b2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169"/>
    <a:srgbClr val="278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05" autoAdjust="0"/>
  </p:normalViewPr>
  <p:slideViewPr>
    <p:cSldViewPr>
      <p:cViewPr varScale="1">
        <p:scale>
          <a:sx n="114" d="100"/>
          <a:sy n="114" d="100"/>
        </p:scale>
        <p:origin x="438" y="102"/>
      </p:cViewPr>
      <p:guideLst>
        <p:guide orient="horz" pos="2880"/>
        <p:guide pos="254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71FBA-17FA-42C5-9471-4E71DCFB116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BDD05-DCE6-4858-9D05-311AC0FD3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9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8DE7-E27E-4696-824C-3E04662FF7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3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4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6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1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manager’s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Aspirational goal of </a:t>
            </a:r>
            <a:r>
              <a:rPr lang="en-US" dirty="0" err="1"/>
              <a:t>EarthAdvantage</a:t>
            </a:r>
            <a:r>
              <a:rPr lang="en-US" dirty="0"/>
              <a:t> Platinum; currently tracking for Gold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64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dirty="0">
                <a:solidFill>
                  <a:srgbClr val="27829D"/>
                </a:solidFill>
              </a:rPr>
              <a:t>NARA to provide resident and PSH services: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27829D"/>
                </a:solidFill>
              </a:rPr>
              <a:t>Housing First model with case management and peer support, focused on housing stability and retention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27829D"/>
                </a:solidFill>
              </a:rPr>
              <a:t>Services related to mental health, income support, wellness, social connection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27829D"/>
                </a:solidFill>
              </a:rPr>
              <a:t>Access to culturally-specific and supportive programming including pow-wows, elder support groups, and after-school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7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7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Ordinance(s) ask for BOS funding for new construction + conveyance of the land via DDA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5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D147-D3EF-4327-A558-8D68BDF4E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61745-F4DC-49B9-99C9-5106EB9C5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7A86-D43C-494B-8A73-333897A6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9BBC-E04B-4252-A8D3-64FD0B67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ABFBA-805A-4BC1-A504-2DC661CA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0971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B959-6E0E-40B7-B9C9-BEB8BAA9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696A9-990F-45A4-BB73-741AF2C2D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8FE7A-167E-40E3-AB98-3A48C042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E1750-FB85-4F13-9021-E6ED1089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79626-4D89-436C-8CF0-649C9D2C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756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F0F18-372F-478D-81BC-7838EF1E5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58B2F-A192-4611-94FB-4B444F01C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83289-B6BA-47A0-8B78-477A6590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BEB7-5F96-45DE-87B0-3DD81BCA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6913-BE0B-4978-8C9A-2FD25538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784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2124-1AE8-46DC-910E-592B142A3973}" type="datetime1">
              <a:rPr lang="en-US" smtClean="0"/>
              <a:t>3/17/2021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874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B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1253288-9E0A-4077-AF3D-92D753094914}"/>
              </a:ext>
            </a:extLst>
          </p:cNvPr>
          <p:cNvSpPr/>
          <p:nvPr userDrawn="1"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0B5EA75-3E83-4C05-A16D-AC3FCF566028}"/>
              </a:ext>
            </a:extLst>
          </p:cNvPr>
          <p:cNvSpPr/>
          <p:nvPr userDrawn="1"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E79DF-9B35-4A02-B6A8-5CB59FD55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1" y="273427"/>
            <a:ext cx="4851010" cy="128975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CBBFF1F-CC5D-4D3C-9D57-04D441C15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38400"/>
            <a:ext cx="6169660" cy="833562"/>
          </a:xfrm>
        </p:spPr>
        <p:txBody>
          <a:bodyPr/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221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8DEBC761-E92E-441C-898F-76F86D022B1B}"/>
              </a:ext>
            </a:extLst>
          </p:cNvPr>
          <p:cNvSpPr/>
          <p:nvPr userDrawn="1"/>
        </p:nvSpPr>
        <p:spPr>
          <a:xfrm>
            <a:off x="0" y="609600"/>
            <a:ext cx="5667375" cy="5140960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4A515E9-47F9-4242-9953-8A1EAB732A73}"/>
              </a:ext>
            </a:extLst>
          </p:cNvPr>
          <p:cNvSpPr/>
          <p:nvPr userDrawn="1"/>
        </p:nvSpPr>
        <p:spPr>
          <a:xfrm>
            <a:off x="0" y="5750280"/>
            <a:ext cx="5667375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AB0B4F6-E3C6-44BA-8393-E42F8916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98731"/>
            <a:ext cx="457200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558939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C6F9A56-47F3-4301-AD5D-ECC3ECA10D40}"/>
              </a:ext>
            </a:extLst>
          </p:cNvPr>
          <p:cNvSpPr/>
          <p:nvPr userDrawn="1"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7900E62-5777-4FC6-94B3-A7E6118BE566}"/>
              </a:ext>
            </a:extLst>
          </p:cNvPr>
          <p:cNvSpPr/>
          <p:nvPr userDrawn="1"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36A9461-5B34-41EB-BCED-C5B9F27B00BE}"/>
              </a:ext>
            </a:extLst>
          </p:cNvPr>
          <p:cNvSpPr/>
          <p:nvPr userDrawn="1"/>
        </p:nvSpPr>
        <p:spPr>
          <a:xfrm>
            <a:off x="482739" y="2306472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88B5DD21-387C-4EFB-8078-7EE9C2AB364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D43E9B8-F21C-4970-8326-25998A208D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77111571-985C-4387-82FE-2EE2FB53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39" y="561340"/>
            <a:ext cx="3089276" cy="635000"/>
          </a:xfr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9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, no divi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C6F9A56-47F3-4301-AD5D-ECC3ECA10D40}"/>
              </a:ext>
            </a:extLst>
          </p:cNvPr>
          <p:cNvSpPr/>
          <p:nvPr userDrawn="1"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7900E62-5777-4FC6-94B3-A7E6118BE566}"/>
              </a:ext>
            </a:extLst>
          </p:cNvPr>
          <p:cNvSpPr/>
          <p:nvPr userDrawn="1"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88B5DD21-387C-4EFB-8078-7EE9C2AB364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D43E9B8-F21C-4970-8326-25998A208D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77111571-985C-4387-82FE-2EE2FB53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39" y="561340"/>
            <a:ext cx="3089276" cy="635000"/>
          </a:xfr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2702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CF37A12-DC80-4E26-A723-AE26478FB7E6}"/>
              </a:ext>
            </a:extLst>
          </p:cNvPr>
          <p:cNvSpPr/>
          <p:nvPr userDrawn="1"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14540DF-FD2B-47F6-8FE6-0CC29AF62BD2}"/>
              </a:ext>
            </a:extLst>
          </p:cNvPr>
          <p:cNvSpPr/>
          <p:nvPr userDrawn="1"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D1482E41-1955-4B89-BB00-761D5D33FB7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2883663-A05E-4A66-8C84-4E70790A27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 dirty="0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4AE4BAA2-714F-45CB-A60F-9F3675A5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</p:spPr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374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5F79-C641-4279-B777-E966B0D5081E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58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EBE2-4111-4065-BED1-832E2651B25C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234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8A65-120B-4BEF-97DB-8A7A9513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8528-9992-4D43-B76E-4F5DCDD8D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0907-2BA4-47FE-BB17-46F68A6A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B68-48BE-41E3-B3F0-99387D3B326A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5B20-C72D-4B47-AC28-03510FDC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6635-E148-47EC-80F7-F037C20E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69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C912-83BE-469F-8535-A34DEB8FBB1F}" type="datetime1">
              <a:rPr lang="en-US" smtClean="0"/>
              <a:t>3/17/2021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8166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443A-BEF3-4DAA-89AC-65D51E84E787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464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37C5-222B-4BFC-B858-C00855C1B456}" type="datetime1">
              <a:rPr lang="en-US" smtClean="0"/>
              <a:t>3/17/2021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892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F574-E8F4-41AE-AE85-D594DA21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274BC-3057-4B74-B96D-54C7C7783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621FD-47F6-43C5-91C4-BB602AB4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346CA-FAF4-4981-BF60-04124FC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154D-C97D-438C-92B8-635BF9ED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8715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228-000C-4198-A035-13CDDC52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1C17-647B-456A-97B2-A79E1A6AD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15BCC-B01A-435E-9B31-9C608CD6D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A439F-18B5-49B7-90CF-10011605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171DC-AAA5-467D-9538-17F4E823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2615-9587-4F24-9DC9-8CFDD426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8358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F901-106F-46BD-91E4-FAA4A383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1CB50-78B2-4E76-B672-8786E02EA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57DE0-94F6-46D2-986A-71C796844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1B509-3365-4676-B1D3-AFB3FA6E1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0EF28-757A-450C-9893-F839D69B0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51B98-83E0-4C78-901A-6224C3C3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85E27-2762-4415-A62B-0D8C6C64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5ECDF-4C4B-4CB3-9C77-33733270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3638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15AA-DD05-4240-B68A-D8ACC576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9E3F2-C875-44E7-87B0-C8292158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1B4E-AD8E-4A6B-AF50-785744EC7FB1}" type="datetime1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F2BB-4300-44C4-A680-7048FCB2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E4185-D6ED-4B24-90FF-29D28908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A168E-3A2C-4739-AB81-A1A59C02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4097-6A18-4466-A180-273AB973B6B7}" type="datetime1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B56A1-41BD-4850-9960-5730B413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1839-369D-4D04-B0FE-6D80CC95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9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48DC-B535-4D7C-8F30-5BE64C53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DD3CF-E45C-4C2E-A4C3-67F3E32F7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8FA7C-48DC-4D39-A8F2-126F6C38A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63E77-B619-4FC1-B608-A7FD34BA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D38D8-11AA-4181-86F6-97473BEC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0D7A6-53B5-4E3E-8C41-FC7E7CC1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4792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C5A6-35DD-48DC-A8CE-71142347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8C259-86CA-48B0-80FE-B77BB069C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F25F0-1B90-428C-8BE9-594BF80D1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C0783-F961-4E0F-B2AD-EB24F82B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0F06B-BEBF-4BD8-AEA9-028C9AFD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A4862-512B-4D23-B8A3-F072B54F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5999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94B4B-4398-4C09-A702-68B2B1C6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9D70A-1D0C-4998-BDC0-AD2481CCB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6550-A93C-4A4E-AAC0-4653386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5C43A-3CAD-4169-AFAF-B9B626A094BF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32FAA-2C69-4DE6-96B6-47381AC50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39CB3-0161-4F12-AD4A-9A5933355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1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DD28-93A6-437F-94F2-B61D38AD3E0E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146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5B0AD8-1C37-46C8-BEC1-CCA43E62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7" y="2514600"/>
            <a:ext cx="8139700" cy="833562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pc="-5" dirty="0">
                <a:solidFill>
                  <a:srgbClr val="FFFFFF"/>
                </a:solidFill>
              </a:rPr>
              <a:t>Stark Street Housing </a:t>
            </a:r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9E743DB-2E8A-46F4-B653-897AF6F4C26F}"/>
              </a:ext>
            </a:extLst>
          </p:cNvPr>
          <p:cNvSpPr/>
          <p:nvPr/>
        </p:nvSpPr>
        <p:spPr>
          <a:xfrm>
            <a:off x="3863196" y="4740682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4">
                <a:moveTo>
                  <a:pt x="0" y="0"/>
                </a:moveTo>
                <a:lnTo>
                  <a:pt x="0" y="90980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59E6FE0-71BF-40F1-BD8C-0E9BBCEFFCB9}"/>
              </a:ext>
            </a:extLst>
          </p:cNvPr>
          <p:cNvSpPr txBox="1"/>
          <p:nvPr/>
        </p:nvSpPr>
        <p:spPr>
          <a:xfrm>
            <a:off x="342764" y="4960646"/>
            <a:ext cx="3647440" cy="414216"/>
          </a:xfrm>
          <a:prstGeom prst="rect">
            <a:avLst/>
          </a:prstGeom>
        </p:spPr>
        <p:txBody>
          <a:bodyPr vert="horz" wrap="square" lIns="0" tIns="74930" rIns="0" bIns="0" rtlCol="0" anchor="t">
            <a:spAutoFit/>
          </a:bodyPr>
          <a:lstStyle/>
          <a:p>
            <a:pPr marL="12700">
              <a:spcBef>
                <a:spcPts val="590"/>
              </a:spcBef>
              <a:defRPr/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Portland's</a:t>
            </a: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Housing Bond</a:t>
            </a: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6784CD4-D8C7-4A35-8D9A-4BCADB3ACB0A}"/>
              </a:ext>
            </a:extLst>
          </p:cNvPr>
          <p:cNvSpPr txBox="1"/>
          <p:nvPr/>
        </p:nvSpPr>
        <p:spPr>
          <a:xfrm>
            <a:off x="4009697" y="4740682"/>
            <a:ext cx="4495798" cy="8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8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Shannon Callahan, PHB Director</a:t>
            </a:r>
          </a:p>
          <a:p>
            <a:pPr marL="12700" marR="5080" lvl="0" indent="0" algn="l" defTabSz="914400" rtl="0" eaLnBrk="1" fontAlgn="auto" latinLnBrk="0" hangingPunct="1">
              <a:lnSpc>
                <a:spcPct val="128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spc="-5" dirty="0">
                <a:solidFill>
                  <a:srgbClr val="FFFFFF"/>
                </a:solidFill>
                <a:latin typeface="Arial"/>
                <a:cs typeface="Arial"/>
              </a:rPr>
              <a:t>March 17, 2021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D6E708-5253-4937-AFAC-1B3ED60F5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21" y="228600"/>
            <a:ext cx="273237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8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FF8C137B-E9D9-4117-95A0-5CB62D913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4" b="1"/>
          <a:stretch/>
        </p:blipFill>
        <p:spPr>
          <a:xfrm>
            <a:off x="228600" y="773536"/>
            <a:ext cx="11963400" cy="5627264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BA48A439-F686-4EB9-BBF4-D590A9435AAF}"/>
              </a:ext>
            </a:extLst>
          </p:cNvPr>
          <p:cNvSpPr txBox="1">
            <a:spLocks/>
          </p:cNvSpPr>
          <p:nvPr/>
        </p:nvSpPr>
        <p:spPr>
          <a:xfrm>
            <a:off x="3506008" y="149703"/>
            <a:ext cx="1081531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400" kern="0" dirty="0"/>
              <a:t>Bond Goals Met!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813048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0A404E27-8BC0-4792-A2E0-457B2E527B28}"/>
              </a:ext>
            </a:extLst>
          </p:cNvPr>
          <p:cNvSpPr txBox="1"/>
          <p:nvPr/>
        </p:nvSpPr>
        <p:spPr>
          <a:xfrm>
            <a:off x="688340" y="1410956"/>
            <a:ext cx="584412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br>
              <a:rPr lang="en-US" sz="2400" b="1" dirty="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A6DCA5-C052-48CE-B315-72ABF18711CB}"/>
              </a:ext>
            </a:extLst>
          </p:cNvPr>
          <p:cNvSpPr/>
          <p:nvPr/>
        </p:nvSpPr>
        <p:spPr>
          <a:xfrm>
            <a:off x="688340" y="3704476"/>
            <a:ext cx="584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C20A806-A49F-47AF-9D96-779D0F1A4C9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Bond Oversight Committee Meeting | 10/03/19 | Portland's Housing Bond</a:t>
            </a:r>
            <a:endParaRPr lang="en-US" spc="-5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6CB6FBF-EC78-4EE5-8223-FB480E982346}"/>
              </a:ext>
            </a:extLst>
          </p:cNvPr>
          <p:cNvSpPr/>
          <p:nvPr/>
        </p:nvSpPr>
        <p:spPr>
          <a:xfrm>
            <a:off x="9753600" y="4433899"/>
            <a:ext cx="609600" cy="530916"/>
          </a:xfrm>
          <a:prstGeom prst="flowChartConnector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C9D90-5053-4F3A-A3F6-174F634468FB}"/>
              </a:ext>
            </a:extLst>
          </p:cNvPr>
          <p:cNvSpPr txBox="1"/>
          <p:nvPr/>
        </p:nvSpPr>
        <p:spPr>
          <a:xfrm>
            <a:off x="5358130" y="6437376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Stark Street	Housing		Portland Housing Bureau                                      	</a:t>
            </a:r>
          </a:p>
        </p:txBody>
      </p:sp>
    </p:spTree>
    <p:extLst>
      <p:ext uri="{BB962C8B-B14F-4D97-AF65-F5344CB8AC3E}">
        <p14:creationId xmlns:p14="http://schemas.microsoft.com/office/powerpoint/2010/main" val="403263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051FA3-1F6E-4731-A97A-1C7D6B976F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r="8309" b="1099"/>
          <a:stretch/>
        </p:blipFill>
        <p:spPr>
          <a:xfrm>
            <a:off x="-827" y="0"/>
            <a:ext cx="12192827" cy="64008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-14377" y="0"/>
            <a:ext cx="4702833" cy="1909389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-10160" y="1906984"/>
            <a:ext cx="4702833" cy="464416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339" y="149027"/>
            <a:ext cx="4347712" cy="124110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800" spc="-5" dirty="0">
                <a:solidFill>
                  <a:srgbClr val="FFFFFF"/>
                </a:solidFill>
                <a:latin typeface="Arial Black"/>
              </a:rPr>
              <a:t>Stark Street Housing</a:t>
            </a:r>
            <a:br>
              <a:rPr lang="en-US" sz="2800" spc="-5" dirty="0">
                <a:solidFill>
                  <a:srgbClr val="FFFFFF"/>
                </a:solidFill>
                <a:latin typeface="Arial Black"/>
              </a:rPr>
            </a:br>
            <a:endParaRPr lang="en-US" sz="2800" spc="-5" dirty="0"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FD5961-F48B-430D-975C-8E1E8D86610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2D9F7-B5CF-49EC-9796-D8366A3CEDB2}"/>
              </a:ext>
            </a:extLst>
          </p:cNvPr>
          <p:cNvSpPr txBox="1"/>
          <p:nvPr/>
        </p:nvSpPr>
        <p:spPr>
          <a:xfrm>
            <a:off x="180339" y="932803"/>
            <a:ext cx="39624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Shannon Callahan 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r>
              <a:rPr lang="en-US" b="1" dirty="0">
                <a:solidFill>
                  <a:schemeClr val="bg1"/>
                </a:solidFill>
              </a:rPr>
              <a:t>Director, Portland Housing Bureau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r>
              <a:rPr lang="en-US" b="1" dirty="0">
                <a:solidFill>
                  <a:schemeClr val="bg1"/>
                </a:solidFill>
                <a:cs typeface="Calibri"/>
              </a:rPr>
              <a:t>March 17, 2021</a:t>
            </a:r>
          </a:p>
        </p:txBody>
      </p:sp>
      <p:pic>
        <p:nvPicPr>
          <p:cNvPr id="8" name="Picture 6" descr="Human Solutions">
            <a:extLst>
              <a:ext uri="{FF2B5EF4-FFF2-40B4-BE49-F238E27FC236}">
                <a16:creationId xmlns:a16="http://schemas.microsoft.com/office/drawing/2014/main" id="{C7D57883-F42C-49DE-9D37-93D1F910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516" y="5003"/>
            <a:ext cx="3593373" cy="6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4D343C-DD78-4B83-A449-6DBC3D9352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213" t="2376" r="3031" b="-2376"/>
          <a:stretch/>
        </p:blipFill>
        <p:spPr>
          <a:xfrm>
            <a:off x="-152400" y="6297168"/>
            <a:ext cx="12344400" cy="560832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C8F6EE10-73E6-4944-A2A3-35628CEDB977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F4BE6790-8490-49F6-ADAB-41740EFC64E1}"/>
              </a:ext>
            </a:extLst>
          </p:cNvPr>
          <p:cNvSpPr/>
          <p:nvPr/>
        </p:nvSpPr>
        <p:spPr>
          <a:xfrm>
            <a:off x="0" y="6296139"/>
            <a:ext cx="3813048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8409AFD-5F40-4080-AE6D-6BBD95E8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762000"/>
            <a:ext cx="2865889" cy="4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4895B8-7ED9-452B-942C-03609C350B61}"/>
              </a:ext>
            </a:extLst>
          </p:cNvPr>
          <p:cNvSpPr txBox="1"/>
          <p:nvPr/>
        </p:nvSpPr>
        <p:spPr>
          <a:xfrm>
            <a:off x="5358130" y="6437376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Stark Street	Housing		Portland Housing Bureau                                      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outside of a building&#10;&#10;Description automatically generated">
            <a:extLst>
              <a:ext uri="{FF2B5EF4-FFF2-40B4-BE49-F238E27FC236}">
                <a16:creationId xmlns:a16="http://schemas.microsoft.com/office/drawing/2014/main" id="{42572158-FAC8-4711-8E41-D3A3EB0C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92" y="1295400"/>
            <a:ext cx="8657508" cy="40490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13" t="2376" r="3031" b="-2376"/>
          <a:stretch/>
        </p:blipFill>
        <p:spPr>
          <a:xfrm>
            <a:off x="-152400" y="6297168"/>
            <a:ext cx="12344400" cy="5608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80674-623A-42D6-ACD2-76A97747F7E1}"/>
              </a:ext>
            </a:extLst>
          </p:cNvPr>
          <p:cNvSpPr txBox="1">
            <a:spLocks/>
          </p:cNvSpPr>
          <p:nvPr/>
        </p:nvSpPr>
        <p:spPr>
          <a:xfrm>
            <a:off x="0" y="1043"/>
            <a:ext cx="3813048" cy="6296125"/>
          </a:xfrm>
          <a:prstGeom prst="rect">
            <a:avLst/>
          </a:prstGeom>
          <a:solidFill>
            <a:srgbClr val="27829D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 err="1">
                <a:solidFill>
                  <a:schemeClr val="bg1"/>
                </a:solidFill>
              </a:rPr>
              <a:t>Glenfair</a:t>
            </a:r>
            <a:r>
              <a:rPr lang="en-US" sz="2100" b="1" kern="0" dirty="0">
                <a:solidFill>
                  <a:schemeClr val="bg1"/>
                </a:solidFill>
              </a:rPr>
              <a:t> neighborhood; Rosewood area</a:t>
            </a:r>
            <a:endParaRPr lang="en-US" sz="210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Near grocery stores, services &amp; transit, incl. MAX Blue Line</a:t>
            </a:r>
            <a:endParaRPr lang="en-US" sz="210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  <a:cs typeface="Calibri" panose="020F0502020204030204"/>
              </a:rPr>
              <a:t>Replaces an aging, unsafe commercial structure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Targeted to low-income families and people exiting </a:t>
            </a:r>
            <a:r>
              <a:rPr lang="en-US" sz="2100" b="1" kern="0" dirty="0">
                <a:solidFill>
                  <a:schemeClr val="bg1"/>
                </a:solidFill>
                <a:cs typeface="Calibri" panose="020F0502020204030204"/>
              </a:rPr>
              <a:t>homelessness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BAE3CD8B-A9E3-4242-892A-CAB251C8758B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C8156A1-70DB-4BA5-A5D0-82B5100B6A15}"/>
              </a:ext>
            </a:extLst>
          </p:cNvPr>
          <p:cNvSpPr/>
          <p:nvPr/>
        </p:nvSpPr>
        <p:spPr>
          <a:xfrm>
            <a:off x="0" y="6296139"/>
            <a:ext cx="3813048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C69DE-6CBF-4B5F-B140-8AFCD9DD5A3B}"/>
              </a:ext>
            </a:extLst>
          </p:cNvPr>
          <p:cNvSpPr txBox="1"/>
          <p:nvPr/>
        </p:nvSpPr>
        <p:spPr>
          <a:xfrm>
            <a:off x="5358384" y="6437376"/>
            <a:ext cx="6733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Stark Street	Housing		Portland Housing Bureau                                      	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3415FE8-6DCE-4528-953F-E94C0479FCB5}"/>
              </a:ext>
            </a:extLst>
          </p:cNvPr>
          <p:cNvSpPr txBox="1">
            <a:spLocks/>
          </p:cNvSpPr>
          <p:nvPr/>
        </p:nvSpPr>
        <p:spPr>
          <a:xfrm>
            <a:off x="163484" y="1732"/>
            <a:ext cx="3611880" cy="638380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400" u="sng" spc="-5" dirty="0">
                <a:solidFill>
                  <a:srgbClr val="FFFFFF"/>
                </a:solidFill>
                <a:latin typeface="Arial Black"/>
              </a:rPr>
              <a:t>Project Highlights</a:t>
            </a:r>
            <a:endParaRPr lang="en-US" sz="2400" u="sng" spc="-5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7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F9263D-9786-41BB-B991-A6BD480F1F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46"/>
          <a:stretch/>
        </p:blipFill>
        <p:spPr>
          <a:xfrm>
            <a:off x="3761189" y="1214251"/>
            <a:ext cx="8430812" cy="381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80674-623A-42D6-ACD2-76A97747F7E1}"/>
              </a:ext>
            </a:extLst>
          </p:cNvPr>
          <p:cNvSpPr txBox="1">
            <a:spLocks/>
          </p:cNvSpPr>
          <p:nvPr/>
        </p:nvSpPr>
        <p:spPr>
          <a:xfrm>
            <a:off x="0" y="1043"/>
            <a:ext cx="3810000" cy="6296125"/>
          </a:xfrm>
          <a:prstGeom prst="rect">
            <a:avLst/>
          </a:prstGeom>
          <a:solidFill>
            <a:srgbClr val="27829D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1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5-story new construction </a:t>
            </a:r>
            <a:endParaRPr lang="en-US" sz="21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93 affordable units; anticipated to house 221 people 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  <a:cs typeface="Calibri"/>
              </a:rPr>
              <a:t>27 parking spaces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  <a:cs typeface="Calibri"/>
              </a:rPr>
              <a:t>Children’s playground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Earth Advantage Multifamily Platinum Certification</a:t>
            </a:r>
            <a:endParaRPr lang="en-US" sz="2100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,Sans-Serif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  <a:ea typeface="+mn-lt"/>
                <a:cs typeface="+mn-lt"/>
              </a:rPr>
              <a:t>Construction: June 2021 </a:t>
            </a:r>
            <a:r>
              <a:rPr lang="en-US" sz="2100" kern="0">
                <a:solidFill>
                  <a:schemeClr val="bg1"/>
                </a:solidFill>
                <a:ea typeface="+mn-lt"/>
                <a:cs typeface="+mn-lt"/>
              </a:rPr>
              <a:t>- </a:t>
            </a:r>
            <a:r>
              <a:rPr lang="en-US" sz="2100" b="1" kern="0">
                <a:solidFill>
                  <a:schemeClr val="bg1"/>
                </a:solidFill>
                <a:ea typeface="+mn-lt"/>
                <a:cs typeface="+mn-lt"/>
              </a:rPr>
              <a:t>Nov. </a:t>
            </a:r>
            <a:r>
              <a:rPr lang="en-US" sz="2100" b="1" kern="0" dirty="0">
                <a:solidFill>
                  <a:schemeClr val="bg1"/>
                </a:solidFill>
                <a:ea typeface="+mn-lt"/>
                <a:cs typeface="+mn-lt"/>
              </a:rPr>
              <a:t>2022 </a:t>
            </a:r>
            <a:endParaRPr lang="en-US" sz="2100" kern="0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kern="0" dirty="0">
              <a:solidFill>
                <a:schemeClr val="bg1"/>
              </a:solidFill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806A192D-CF5A-4444-9301-34B35A2EAC64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E87EEF0-2521-4E46-A69B-D3EA837D3A28}"/>
              </a:ext>
            </a:extLst>
          </p:cNvPr>
          <p:cNvSpPr/>
          <p:nvPr/>
        </p:nvSpPr>
        <p:spPr>
          <a:xfrm>
            <a:off x="0" y="6296139"/>
            <a:ext cx="3813048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3415FE8-6DCE-4528-953F-E94C0479FCB5}"/>
              </a:ext>
            </a:extLst>
          </p:cNvPr>
          <p:cNvSpPr txBox="1">
            <a:spLocks/>
          </p:cNvSpPr>
          <p:nvPr/>
        </p:nvSpPr>
        <p:spPr>
          <a:xfrm>
            <a:off x="164592" y="0"/>
            <a:ext cx="3611880" cy="638380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400" u="sng" spc="-5" dirty="0">
                <a:solidFill>
                  <a:srgbClr val="FFFFFF"/>
                </a:solidFill>
                <a:latin typeface="Arial Black" panose="020B0A04020102020204" pitchFamily="34" charset="0"/>
              </a:rPr>
              <a:t>Project</a:t>
            </a:r>
            <a:r>
              <a:rPr lang="en-US" sz="2400" u="sng" spc="-5" dirty="0">
                <a:solidFill>
                  <a:srgbClr val="FFFFFF"/>
                </a:solidFill>
                <a:latin typeface="Arial Black"/>
              </a:rPr>
              <a:t> Highlights</a:t>
            </a:r>
            <a:endParaRPr lang="en-US" sz="2400" u="sng" spc="-5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7FA5C8-1B54-43C8-9248-2EA0E2DD48E1}"/>
              </a:ext>
            </a:extLst>
          </p:cNvPr>
          <p:cNvSpPr txBox="1"/>
          <p:nvPr/>
        </p:nvSpPr>
        <p:spPr>
          <a:xfrm>
            <a:off x="5358130" y="6437376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Stark Street	Housing		Portland Housing Bureau                                      	</a:t>
            </a:r>
          </a:p>
        </p:txBody>
      </p:sp>
    </p:spTree>
    <p:extLst>
      <p:ext uri="{BB962C8B-B14F-4D97-AF65-F5344CB8AC3E}">
        <p14:creationId xmlns:p14="http://schemas.microsoft.com/office/powerpoint/2010/main" val="339175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303764"/>
            <a:ext cx="12192000" cy="5608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64DE2B-240A-4DB0-8DBC-63D46977CAB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3810000" cy="6300216"/>
          </a:xfrm>
          <a:prstGeom prst="rect">
            <a:avLst/>
          </a:prstGeom>
          <a:solidFill>
            <a:srgbClr val="27829D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21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93 units </a:t>
            </a:r>
            <a:endParaRPr lang="en-US" sz="2100" b="1" kern="0" dirty="0">
              <a:solidFill>
                <a:schemeClr val="bg1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47  1-BR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33  2-BR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13  3-BR</a:t>
            </a:r>
          </a:p>
          <a:p>
            <a:pPr lvl="1"/>
            <a:endParaRPr lang="en-US" sz="21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16 units of Permanent Supportive Housing</a:t>
            </a:r>
            <a:endParaRPr lang="en-US" sz="2100" b="1" kern="0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  <a:ea typeface="+mn-lt"/>
                <a:cs typeface="+mn-lt"/>
              </a:rPr>
              <a:t>31 units at 30% AMI (33% of all units)  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  <a:ea typeface="+mn-lt"/>
                <a:cs typeface="+mn-lt"/>
              </a:rPr>
              <a:t>62 </a:t>
            </a:r>
            <a:r>
              <a:rPr lang="en-US" sz="2100" b="1" kern="0" dirty="0">
                <a:solidFill>
                  <a:schemeClr val="bg1"/>
                </a:solidFill>
              </a:rPr>
              <a:t>units at 60% AMI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b="1" kern="0" dirty="0">
                <a:solidFill>
                  <a:schemeClr val="bg1"/>
                </a:solidFill>
              </a:rPr>
              <a:t>Regulated affordable for 99 years </a:t>
            </a:r>
            <a:endParaRPr lang="en-US" sz="2100" kern="0" dirty="0">
              <a:solidFill>
                <a:schemeClr val="bg1"/>
              </a:solidFill>
              <a:cs typeface="Calibri" panose="020F0502020204030204"/>
            </a:endParaRPr>
          </a:p>
          <a:p>
            <a:endParaRPr lang="en-US" sz="2100" kern="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kern="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F022144-D7D6-489F-AC1A-D0347C25AAEC}"/>
              </a:ext>
            </a:extLst>
          </p:cNvPr>
          <p:cNvSpPr txBox="1">
            <a:spLocks/>
          </p:cNvSpPr>
          <p:nvPr/>
        </p:nvSpPr>
        <p:spPr>
          <a:xfrm>
            <a:off x="164592" y="0"/>
            <a:ext cx="3195866" cy="63838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400" u="sng" spc="-5" dirty="0">
                <a:solidFill>
                  <a:srgbClr val="FFFFFF"/>
                </a:solidFill>
                <a:latin typeface="Arial Black" panose="020B0A04020102020204" pitchFamily="34" charset="0"/>
              </a:rPr>
              <a:t>Project Details</a:t>
            </a:r>
            <a:endParaRPr lang="en-US" sz="2400" u="sng" dirty="0">
              <a:latin typeface="Arial Black" panose="020B0A04020102020204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508BB56D-250A-43FA-BA29-C2667BC4F426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099F74C-B441-42C8-B5D7-8B9F2D4BE142}"/>
              </a:ext>
            </a:extLst>
          </p:cNvPr>
          <p:cNvSpPr/>
          <p:nvPr/>
        </p:nvSpPr>
        <p:spPr>
          <a:xfrm>
            <a:off x="0" y="6296139"/>
            <a:ext cx="3813048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FBAB9-3228-4E6D-A023-97036215430A}"/>
              </a:ext>
            </a:extLst>
          </p:cNvPr>
          <p:cNvSpPr txBox="1"/>
          <p:nvPr/>
        </p:nvSpPr>
        <p:spPr>
          <a:xfrm>
            <a:off x="5358130" y="6437376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Stark Street	Housing		Portland Housing Bureau                                      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05B803-6298-464D-AF67-04F0EA678B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080"/>
          <a:stretch/>
        </p:blipFill>
        <p:spPr>
          <a:xfrm>
            <a:off x="4237843" y="3385836"/>
            <a:ext cx="7465957" cy="2782431"/>
          </a:xfrm>
          <a:prstGeom prst="rect">
            <a:avLst/>
          </a:prstGeom>
          <a:ln w="2540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CAFC39-4A8B-427B-AFDF-F3FC774E60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17"/>
          <a:stretch/>
        </p:blipFill>
        <p:spPr>
          <a:xfrm>
            <a:off x="4223773" y="136525"/>
            <a:ext cx="7480027" cy="3104166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427023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1FA356-7C75-4379-948A-E87CA8222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96" y="5458731"/>
            <a:ext cx="2125804" cy="6088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86295E-ADDE-44E6-9731-6A0B1199D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8758" y="0"/>
            <a:ext cx="12210758" cy="11644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1B2FFB-222D-4399-B77E-2F7D23EDA3B7}"/>
              </a:ext>
            </a:extLst>
          </p:cNvPr>
          <p:cNvSpPr/>
          <p:nvPr/>
        </p:nvSpPr>
        <p:spPr>
          <a:xfrm>
            <a:off x="228600" y="297359"/>
            <a:ext cx="860503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Project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7B71A-E915-47C4-9825-7865A8ABAF92}"/>
              </a:ext>
            </a:extLst>
          </p:cNvPr>
          <p:cNvSpPr txBox="1"/>
          <p:nvPr/>
        </p:nvSpPr>
        <p:spPr>
          <a:xfrm>
            <a:off x="5562600" y="6504801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en-US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Division Portland Housing Bureau                                       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43A370-D500-401B-AEEC-7CEED1CE5D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14"/>
          <a:stretch/>
        </p:blipFill>
        <p:spPr>
          <a:xfrm>
            <a:off x="0" y="6303764"/>
            <a:ext cx="12192000" cy="5608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328750-FCBE-496A-8F93-C35702D6D2B4}"/>
              </a:ext>
            </a:extLst>
          </p:cNvPr>
          <p:cNvSpPr txBox="1"/>
          <p:nvPr/>
        </p:nvSpPr>
        <p:spPr>
          <a:xfrm>
            <a:off x="4045430" y="1667210"/>
            <a:ext cx="7578534" cy="3599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78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Office of Homeless Services to provide $10,000/unit in operational support for 16 Permanent Supportive Housing (PSH) units</a:t>
            </a:r>
          </a:p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78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Solutions, Inc to provide resident services, family advocacy and assistance, and case management</a:t>
            </a:r>
          </a:p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78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Lifeworks NW to provide mental health services and health care navigation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CE0AAF5C-93E8-4887-94F8-098FCBC71BD8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25FB0F75-BF6C-435A-A4A7-B8486DB1BB55}"/>
              </a:ext>
            </a:extLst>
          </p:cNvPr>
          <p:cNvSpPr/>
          <p:nvPr/>
        </p:nvSpPr>
        <p:spPr>
          <a:xfrm>
            <a:off x="0" y="6296139"/>
            <a:ext cx="3813048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279C7E-59B2-4DA3-8F64-3D6791877A6B}"/>
              </a:ext>
            </a:extLst>
          </p:cNvPr>
          <p:cNvSpPr txBox="1"/>
          <p:nvPr/>
        </p:nvSpPr>
        <p:spPr>
          <a:xfrm>
            <a:off x="5358130" y="6437376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Stark Street	Housing		Portland Housing Bureau                                      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9CFD9-9B94-4AB9-8DD4-FB15556212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22356"/>
            <a:ext cx="3546969" cy="2364646"/>
          </a:xfrm>
          <a:prstGeom prst="rect">
            <a:avLst/>
          </a:prstGeom>
          <a:ln w="254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9" name="Picture 6" descr="Human Solutions">
            <a:extLst>
              <a:ext uri="{FF2B5EF4-FFF2-40B4-BE49-F238E27FC236}">
                <a16:creationId xmlns:a16="http://schemas.microsoft.com/office/drawing/2014/main" id="{63F9EB67-D585-4F41-9DFA-83AAC2BB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969" y="5534914"/>
            <a:ext cx="2670631" cy="5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BDBA1-E5CE-428C-BFB5-52DFCEEC91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3060"/>
            <a:ext cx="3558416" cy="2364646"/>
          </a:xfrm>
          <a:prstGeom prst="rect">
            <a:avLst/>
          </a:prstGeom>
          <a:ln w="25400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13159F7-BA5C-4FE4-A90C-E752C22A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35335"/>
            <a:ext cx="2819400" cy="3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9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86295E-ADDE-44E6-9731-6A0B1199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8758" y="0"/>
            <a:ext cx="12210758" cy="11644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1B2FFB-222D-4399-B77E-2F7D23EDA3B7}"/>
              </a:ext>
            </a:extLst>
          </p:cNvPr>
          <p:cNvSpPr/>
          <p:nvPr/>
        </p:nvSpPr>
        <p:spPr>
          <a:xfrm>
            <a:off x="228600" y="297359"/>
            <a:ext cx="8605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Funding 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7B71A-E915-47C4-9825-7865A8ABAF92}"/>
              </a:ext>
            </a:extLst>
          </p:cNvPr>
          <p:cNvSpPr txBox="1"/>
          <p:nvPr/>
        </p:nvSpPr>
        <p:spPr>
          <a:xfrm>
            <a:off x="5562600" y="6504801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en-US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Division Portland Housing Bureau                                       4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CA98E13E-16C4-43D9-9593-E2B57730B552}"/>
              </a:ext>
            </a:extLst>
          </p:cNvPr>
          <p:cNvSpPr txBox="1">
            <a:spLocks/>
          </p:cNvSpPr>
          <p:nvPr/>
        </p:nvSpPr>
        <p:spPr>
          <a:xfrm>
            <a:off x="301761" y="5665715"/>
            <a:ext cx="10820400" cy="473335"/>
          </a:xfrm>
          <a:prstGeom prst="rect">
            <a:avLst/>
          </a:prstGeom>
        </p:spPr>
        <p:txBody>
          <a:bodyPr vert="horz" wrap="square" lIns="0" tIns="66040" rIns="0" bIns="0" rtlCol="0" anchor="t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>
              <a:lnSpc>
                <a:spcPts val="3470"/>
              </a:lnSpc>
              <a:spcBef>
                <a:spcPts val="520"/>
              </a:spcBef>
            </a:pPr>
            <a:r>
              <a:rPr lang="en-US" sz="2400" kern="0" dirty="0"/>
              <a:t>PHB funds leveraged approximately $24 million of other funding 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782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43A370-D500-401B-AEEC-7CEED1CE5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303764"/>
            <a:ext cx="12192000" cy="56083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7BD4AE-BD03-4EA7-B10F-510FECE1D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45315"/>
              </p:ext>
            </p:extLst>
          </p:nvPr>
        </p:nvGraphicFramePr>
        <p:xfrm>
          <a:off x="293927" y="1315703"/>
          <a:ext cx="7808747" cy="4409141"/>
        </p:xfrm>
        <a:graphic>
          <a:graphicData uri="http://schemas.openxmlformats.org/drawingml/2006/table">
            <a:tbl>
              <a:tblPr/>
              <a:tblGrid>
                <a:gridCol w="5855373">
                  <a:extLst>
                    <a:ext uri="{9D8B030D-6E8A-4147-A177-3AD203B41FA5}">
                      <a16:colId xmlns:a16="http://schemas.microsoft.com/office/drawing/2014/main" val="3490743926"/>
                    </a:ext>
                  </a:extLst>
                </a:gridCol>
                <a:gridCol w="1953374">
                  <a:extLst>
                    <a:ext uri="{9D8B030D-6E8A-4147-A177-3AD203B41FA5}">
                      <a16:colId xmlns:a16="http://schemas.microsoft.com/office/drawing/2014/main" val="1593534188"/>
                    </a:ext>
                  </a:extLst>
                </a:gridCol>
              </a:tblGrid>
              <a:tr h="479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  <a:cs typeface="Arial"/>
                        </a:rPr>
                        <a:t> 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912421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 Rounded MT Bold"/>
                          <a:cs typeface="Arial"/>
                        </a:rPr>
                        <a:t> Portland Housing Bond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r" defTabSz="9144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 Rounded MT Bold"/>
                          <a:ea typeface="+mn-ea"/>
                          <a:cs typeface="Arial"/>
                        </a:rPr>
                        <a:t>$14,926,500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93654"/>
                  </a:ext>
                </a:extLst>
              </a:tr>
              <a:tr h="498261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 Rounded MT Bold"/>
                          <a:cs typeface="Arial"/>
                        </a:rPr>
                        <a:t>4% Low Income Housing Tax Credit (LIHTC) Equity</a:t>
                      </a:r>
                      <a:endParaRPr lang="en-US" dirty="0"/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r" defTabSz="9144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 Rounded MT Bold"/>
                          <a:ea typeface="+mn-ea"/>
                          <a:cs typeface="Arial"/>
                        </a:rPr>
                        <a:t>$11,237,103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454899"/>
                  </a:ext>
                </a:extLst>
              </a:tr>
              <a:tr h="498261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JP Morgan Chase Bank Permanent Loan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$5,966,346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059511"/>
                  </a:ext>
                </a:extLst>
              </a:tr>
              <a:tr h="4982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OHCS LIFT Loan and MEP Grant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$3,947,500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467336"/>
                  </a:ext>
                </a:extLst>
              </a:tr>
              <a:tr h="4982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Grants (Metro TOD, Collins </a:t>
                      </a:r>
                      <a:r>
                        <a:rPr lang="en-US" sz="1800" dirty="0" err="1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Fdn</a:t>
                      </a: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, MMT) 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$1,080,000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575731"/>
                  </a:ext>
                </a:extLst>
              </a:tr>
              <a:tr h="4982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SDC Exemptions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r" defTabSz="9144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 Rounded MT Bold"/>
                          <a:ea typeface="+mn-ea"/>
                          <a:cs typeface="Arial"/>
                        </a:rPr>
                        <a:t>$1,539,740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918377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Deferred Developer Fee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r" defTabSz="9144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 Rounded MT Bold"/>
                          <a:ea typeface="+mn-ea"/>
                          <a:cs typeface="Arial"/>
                        </a:rPr>
                        <a:t>$1,000,000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739129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  <a:cs typeface="Arial"/>
                        </a:rPr>
                        <a:t> TOTAL 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Rounded MT Bold"/>
                          <a:ea typeface="+mn-ea"/>
                          <a:cs typeface="Arial"/>
                        </a:rPr>
                        <a:t>      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 Rounded MT Bold"/>
                          <a:ea typeface="+mn-ea"/>
                          <a:cs typeface="Arial"/>
                        </a:rPr>
                        <a:t>$39,697,189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521797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CE586D05-0812-460D-AAC9-46838EA1EC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856"/>
          <a:stretch/>
        </p:blipFill>
        <p:spPr>
          <a:xfrm>
            <a:off x="8566021" y="1386683"/>
            <a:ext cx="1316609" cy="1198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7F9B57-FFBE-47B4-A702-2D612F493C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16" r="74494" b="645"/>
          <a:stretch/>
        </p:blipFill>
        <p:spPr>
          <a:xfrm>
            <a:off x="10447685" y="1384890"/>
            <a:ext cx="1338443" cy="1311614"/>
          </a:xfrm>
          <a:prstGeom prst="rect">
            <a:avLst/>
          </a:prstGeom>
        </p:spPr>
      </p:pic>
      <p:sp>
        <p:nvSpPr>
          <p:cNvPr id="22" name="object 2">
            <a:extLst>
              <a:ext uri="{FF2B5EF4-FFF2-40B4-BE49-F238E27FC236}">
                <a16:creationId xmlns:a16="http://schemas.microsoft.com/office/drawing/2014/main" id="{A278F6A9-2D7A-410B-B311-F884BF3507CE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BF958E2C-7C75-48CB-9A81-C5BF35793FEA}"/>
              </a:ext>
            </a:extLst>
          </p:cNvPr>
          <p:cNvSpPr/>
          <p:nvPr/>
        </p:nvSpPr>
        <p:spPr>
          <a:xfrm>
            <a:off x="0" y="6296139"/>
            <a:ext cx="3813048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EB0CB3-ED5A-46B8-AC69-9B749E3466F0}"/>
              </a:ext>
            </a:extLst>
          </p:cNvPr>
          <p:cNvSpPr txBox="1"/>
          <p:nvPr/>
        </p:nvSpPr>
        <p:spPr>
          <a:xfrm>
            <a:off x="5358130" y="6437376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Stark Street	Housing		Portland Housing Bureau                                      	</a:t>
            </a:r>
          </a:p>
        </p:txBody>
      </p:sp>
      <p:pic>
        <p:nvPicPr>
          <p:cNvPr id="2050" name="Picture 2" descr="Image result for PNC real estate">
            <a:extLst>
              <a:ext uri="{FF2B5EF4-FFF2-40B4-BE49-F238E27FC236}">
                <a16:creationId xmlns:a16="http://schemas.microsoft.com/office/drawing/2014/main" id="{99442E99-2E9F-439F-B411-75372FF9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827" y="3098463"/>
            <a:ext cx="1997958" cy="7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yer memorial trust">
            <a:extLst>
              <a:ext uri="{FF2B5EF4-FFF2-40B4-BE49-F238E27FC236}">
                <a16:creationId xmlns:a16="http://schemas.microsoft.com/office/drawing/2014/main" id="{B135BE03-FBB3-4AAA-913C-019F0454E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12947" r="5420" b="9558"/>
          <a:stretch/>
        </p:blipFill>
        <p:spPr bwMode="auto">
          <a:xfrm>
            <a:off x="10552709" y="4252182"/>
            <a:ext cx="1128397" cy="9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ase bank">
            <a:extLst>
              <a:ext uri="{FF2B5EF4-FFF2-40B4-BE49-F238E27FC236}">
                <a16:creationId xmlns:a16="http://schemas.microsoft.com/office/drawing/2014/main" id="{69E64E6C-A6A9-436C-8544-6C939845D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6"/>
          <a:stretch/>
        </p:blipFill>
        <p:spPr bwMode="auto">
          <a:xfrm>
            <a:off x="8578003" y="2720838"/>
            <a:ext cx="1169405" cy="10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ortland metro">
            <a:extLst>
              <a:ext uri="{FF2B5EF4-FFF2-40B4-BE49-F238E27FC236}">
                <a16:creationId xmlns:a16="http://schemas.microsoft.com/office/drawing/2014/main" id="{A48E0AF6-130E-43F7-8BB2-58BFCBBE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10" y="4861622"/>
            <a:ext cx="1698963" cy="6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ollins foundation">
            <a:extLst>
              <a:ext uri="{FF2B5EF4-FFF2-40B4-BE49-F238E27FC236}">
                <a16:creationId xmlns:a16="http://schemas.microsoft.com/office/drawing/2014/main" id="{014E64DA-9CC1-42A3-A942-B7D97F16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003" y="3911381"/>
            <a:ext cx="1321943" cy="7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2496E0-E9DF-4A29-87F1-BF128C473133}"/>
              </a:ext>
            </a:extLst>
          </p:cNvPr>
          <p:cNvSpPr/>
          <p:nvPr/>
        </p:nvSpPr>
        <p:spPr>
          <a:xfrm>
            <a:off x="6008363" y="1302921"/>
            <a:ext cx="175276" cy="412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17F91-E5A2-4705-BE37-3517E36F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229390" cy="11644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EEFB52-447A-446D-B0EC-DABEC51CDA36}"/>
              </a:ext>
            </a:extLst>
          </p:cNvPr>
          <p:cNvSpPr/>
          <p:nvPr/>
        </p:nvSpPr>
        <p:spPr>
          <a:xfrm>
            <a:off x="228599" y="297359"/>
            <a:ext cx="8605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6ED7B-82DD-41A9-B98D-9A2BC34A74BF}"/>
              </a:ext>
            </a:extLst>
          </p:cNvPr>
          <p:cNvSpPr txBox="1"/>
          <p:nvPr/>
        </p:nvSpPr>
        <p:spPr>
          <a:xfrm>
            <a:off x="5562600" y="6657201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Street Apartments 04/22/2020 Portland Housing Bureau                       5                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792B27E-ADB9-49D3-B468-B062811CDB24}"/>
              </a:ext>
            </a:extLst>
          </p:cNvPr>
          <p:cNvSpPr txBox="1">
            <a:spLocks/>
          </p:cNvSpPr>
          <p:nvPr/>
        </p:nvSpPr>
        <p:spPr>
          <a:xfrm>
            <a:off x="453735" y="1849265"/>
            <a:ext cx="4718183" cy="2744341"/>
          </a:xfrm>
          <a:prstGeom prst="rect">
            <a:avLst/>
          </a:prstGeom>
        </p:spPr>
        <p:txBody>
          <a:bodyPr vert="horz" wrap="square" lIns="0" tIns="66040" rIns="0" bIns="0" rtlCol="0" anchor="t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lvl="0">
              <a:spcAft>
                <a:spcPts val="1800"/>
              </a:spcAft>
            </a:pPr>
            <a:r>
              <a:rPr lang="en-US" sz="2400" kern="0" dirty="0"/>
              <a:t>Authorize: </a:t>
            </a:r>
          </a:p>
          <a:p>
            <a:pPr marL="342900" marR="508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0" dirty="0"/>
              <a:t>Funding in an amount not to exceed $14,926,500 </a:t>
            </a:r>
          </a:p>
          <a:p>
            <a:pPr marL="342900" marR="508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0" dirty="0"/>
              <a:t>Director of PHB to execute all documentation needed for this project 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782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56E8F8F-68AA-4EB3-8E43-07A7179E69C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9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7F6178-746E-465A-9201-803D05C07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303764"/>
            <a:ext cx="12192000" cy="560832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C245648B-C88B-48DE-8AFC-A6411FA653BA}"/>
              </a:ext>
            </a:extLst>
          </p:cNvPr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2F08DE55-E3E2-4E74-9683-F9951D3086DE}"/>
              </a:ext>
            </a:extLst>
          </p:cNvPr>
          <p:cNvSpPr/>
          <p:nvPr/>
        </p:nvSpPr>
        <p:spPr>
          <a:xfrm>
            <a:off x="0" y="6296139"/>
            <a:ext cx="3813048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38EED-7551-4B5C-B957-C460A605CEC4}"/>
              </a:ext>
            </a:extLst>
          </p:cNvPr>
          <p:cNvSpPr txBox="1"/>
          <p:nvPr/>
        </p:nvSpPr>
        <p:spPr>
          <a:xfrm>
            <a:off x="5358130" y="6437376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Stark Street	Housing		Portland Housing Bureau                                      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A67633-0862-4881-9CFA-D18975A87D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38" y="1527026"/>
            <a:ext cx="6259628" cy="4158593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252808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10" ma:contentTypeDescription="Create a new document." ma:contentTypeScope="" ma:versionID="e8fc8ea8619968ec493d1defd3cbe0a2">
  <xsd:schema xmlns:xsd="http://www.w3.org/2001/XMLSchema" xmlns:xs="http://www.w3.org/2001/XMLSchema" xmlns:p="http://schemas.microsoft.com/office/2006/metadata/properties" xmlns:ns2="060a82f8-d967-4b12-b40e-d98873453ce7" xmlns:ns3="346db972-0b35-4356-939b-7cf22708d79a" targetNamespace="http://schemas.microsoft.com/office/2006/metadata/properties" ma:root="true" ma:fieldsID="1cdba07b0db1834a5408d38588b84019" ns2:_="" ns3:_="">
    <xsd:import namespace="060a82f8-d967-4b12-b40e-d98873453ce7"/>
    <xsd:import namespace="346db972-0b35-4356-939b-7cf22708d7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A5A87F-B217-4215-BF0B-B975B9C4BF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0a82f8-d967-4b12-b40e-d98873453ce7"/>
    <ds:schemaRef ds:uri="346db972-0b35-4356-939b-7cf22708d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B01BBC-9D6E-4AA0-B76F-174811E907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D4BB0-9BE0-472A-AEE4-B579D6196A8D}">
  <ds:schemaRefs>
    <ds:schemaRef ds:uri="http://purl.org/dc/dcmitype/"/>
    <ds:schemaRef ds:uri="http://schemas.microsoft.com/office/infopath/2007/PartnerControls"/>
    <ds:schemaRef ds:uri="346db972-0b35-4356-939b-7cf22708d79a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60a82f8-d967-4b12-b40e-d98873453ce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23487</TotalTime>
  <Words>513</Words>
  <Application>Microsoft Office PowerPoint</Application>
  <PresentationFormat>Widescreen</PresentationFormat>
  <Paragraphs>105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Arial Rounded MT Bold</vt:lpstr>
      <vt:lpstr>Arial,Sans-Serif</vt:lpstr>
      <vt:lpstr>Calibri</vt:lpstr>
      <vt:lpstr>Calibri Light</vt:lpstr>
      <vt:lpstr>Times New Roman</vt:lpstr>
      <vt:lpstr>Office Theme</vt:lpstr>
      <vt:lpstr>1_Office Theme</vt:lpstr>
      <vt:lpstr>Stark Street Housing </vt:lpstr>
      <vt:lpstr>PowerPoint Presentation</vt:lpstr>
      <vt:lpstr>Stark Street Housing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Lehman, Megan</cp:lastModifiedBy>
  <cp:revision>703</cp:revision>
  <dcterms:created xsi:type="dcterms:W3CDTF">2017-10-04T08:00:34Z</dcterms:created>
  <dcterms:modified xsi:type="dcterms:W3CDTF">2021-03-17T16:18:51Z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  <property fmtid="{D5CDD505-2E9C-101B-9397-08002B2CF9AE}" pid="5" name="ContentTypeId">
    <vt:lpwstr>0x010100725ED171E556C14F82E9EE7D6AD6ADC0</vt:lpwstr>
  </property>
</Properties>
</file>