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78" r:id="rId2"/>
    <p:sldId id="334" r:id="rId3"/>
    <p:sldId id="359" r:id="rId4"/>
    <p:sldId id="349" r:id="rId5"/>
    <p:sldId id="360" r:id="rId6"/>
    <p:sldId id="348" r:id="rId7"/>
    <p:sldId id="350" r:id="rId8"/>
    <p:sldId id="361" r:id="rId9"/>
    <p:sldId id="364" r:id="rId10"/>
    <p:sldId id="365" r:id="rId11"/>
    <p:sldId id="363" r:id="rId12"/>
    <p:sldId id="362" r:id="rId13"/>
  </p:sldIdLst>
  <p:sldSz cx="9144000" cy="6858000" type="screen4x3"/>
  <p:notesSz cx="9601200" cy="7315200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FD53"/>
    <a:srgbClr val="FF6667"/>
    <a:srgbClr val="FCB043"/>
    <a:srgbClr val="E7E8EA"/>
    <a:srgbClr val="DE791D"/>
    <a:srgbClr val="98CBCC"/>
    <a:srgbClr val="0AAE83"/>
    <a:srgbClr val="F58220"/>
    <a:srgbClr val="00A0AE"/>
    <a:srgbClr val="4D4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8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7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520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9014" y="0"/>
            <a:ext cx="4160520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1016740-B75C-8B47-957E-DA86825BF794}" type="datetimeFigureOut">
              <a:rPr lang="en-US"/>
              <a:pPr>
                <a:defRPr/>
              </a:pPr>
              <a:t>3/2/2021</a:t>
            </a:fld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7747"/>
            <a:ext cx="4160520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639" tIns="48320" rIns="96639" bIns="483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9014" y="6947747"/>
            <a:ext cx="4160520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639" tIns="48320" rIns="96639" bIns="483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8AF6A1F5-02C7-FF46-90C9-D15D76C79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87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l" defTabSz="48311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9014" y="0"/>
            <a:ext cx="4160520" cy="365760"/>
          </a:xfrm>
          <a:prstGeom prst="rect">
            <a:avLst/>
          </a:prstGeom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73F5965-A204-F645-A64B-D6D08FE25058}" type="datetimeFigureOut">
              <a:rPr lang="en-US"/>
              <a:pPr>
                <a:defRPr/>
              </a:pPr>
              <a:t>3/2/2021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7688"/>
            <a:ext cx="36576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9" tIns="48320" rIns="96639" bIns="483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1" y="3474720"/>
            <a:ext cx="7680960" cy="3291840"/>
          </a:xfrm>
          <a:prstGeom prst="rect">
            <a:avLst/>
          </a:prstGeom>
        </p:spPr>
        <p:txBody>
          <a:bodyPr vert="horz" lIns="96639" tIns="48320" rIns="96639" bIns="483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7747"/>
            <a:ext cx="4160520" cy="3657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l" defTabSz="48311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9014" y="6947747"/>
            <a:ext cx="4160520" cy="365760"/>
          </a:xfrm>
          <a:prstGeom prst="rect">
            <a:avLst/>
          </a:prstGeom>
        </p:spPr>
        <p:txBody>
          <a:bodyPr vert="horz" wrap="square" lIns="96639" tIns="48320" rIns="96639" bIns="483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1AA78CB-D1DD-4540-9ACA-558FD8429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30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1pPr>
    <a:lvl2pPr marL="9366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2pPr>
    <a:lvl3pPr marL="18891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3pPr>
    <a:lvl4pPr marL="28416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4pPr>
    <a:lvl5pPr marL="37941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5pPr>
    <a:lvl6pPr marL="476174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6pPr>
    <a:lvl7pPr marL="571409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7pPr>
    <a:lvl8pPr marL="666643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8pPr>
    <a:lvl9pPr marL="761878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AA78CB-D1DD-4540-9ACA-558FD842977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57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4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27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6721"/>
            <a:ext cx="2852289" cy="436831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0781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69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6721"/>
            <a:ext cx="2852289" cy="4368314"/>
          </a:xfrm>
          <a:prstGeom prst="rect">
            <a:avLst/>
          </a:prstGeom>
        </p:spPr>
      </p:pic>
      <p:pic>
        <p:nvPicPr>
          <p:cNvPr id="8" name="Picture 7" descr="IMG_3068.jpg"/>
          <p:cNvPicPr>
            <a:picLocks noChangeAspect="1"/>
          </p:cNvPicPr>
          <p:nvPr userDrawn="1"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1"/>
            <a:ext cx="2903364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17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3677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46" t="6311" r="14974" b="6323"/>
          <a:stretch/>
        </p:blipFill>
        <p:spPr>
          <a:xfrm>
            <a:off x="-582537" y="1846721"/>
            <a:ext cx="3421559" cy="437553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61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72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51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6386"/>
            <a:ext cx="2852289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75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IMG_4853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1"/>
            <a:ext cx="2937325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MG_6450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0"/>
            <a:ext cx="2945936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48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99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61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4518345905_51dc214515_o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092" y="1846721"/>
            <a:ext cx="2980004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61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24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MG_2925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1" t="7067" r="2353" b="13921"/>
          <a:stretch/>
        </p:blipFill>
        <p:spPr>
          <a:xfrm>
            <a:off x="-194685" y="1846721"/>
            <a:ext cx="3080935" cy="436121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48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75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974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657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02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552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807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243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47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98CBCC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64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40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21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94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93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FCB043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91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32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00A0AE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65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56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82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7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rgbClr val="E7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747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9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68" y="1919806"/>
            <a:ext cx="2856916" cy="432175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50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30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F58220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26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574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00A0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775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CB0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0AAE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4D4D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F666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E7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31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03" r="4947"/>
          <a:stretch/>
        </p:blipFill>
        <p:spPr>
          <a:xfrm>
            <a:off x="-336133" y="1926097"/>
            <a:ext cx="3085285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99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98CB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73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3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2"/>
          <a:stretch/>
        </p:blipFill>
        <p:spPr>
          <a:xfrm>
            <a:off x="-278407" y="1926097"/>
            <a:ext cx="3028938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5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5491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00"/>
          <a:stretch/>
        </p:blipFill>
        <p:spPr>
          <a:xfrm>
            <a:off x="-289666" y="1886092"/>
            <a:ext cx="3027448" cy="435778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53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127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39" y="1809332"/>
            <a:ext cx="2848741" cy="442624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51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23" r:id="rId2"/>
    <p:sldLayoutId id="2147483680" r:id="rId3"/>
    <p:sldLayoutId id="2147483726" r:id="rId4"/>
    <p:sldLayoutId id="2147483716" r:id="rId5"/>
    <p:sldLayoutId id="2147483681" r:id="rId6"/>
    <p:sldLayoutId id="2147483718" r:id="rId7"/>
    <p:sldLayoutId id="2147483684" r:id="rId8"/>
    <p:sldLayoutId id="2147483717" r:id="rId9"/>
    <p:sldLayoutId id="2147483724" r:id="rId10"/>
    <p:sldLayoutId id="2147483685" r:id="rId11"/>
    <p:sldLayoutId id="2147483725" r:id="rId12"/>
    <p:sldLayoutId id="2147483720" r:id="rId13"/>
    <p:sldLayoutId id="2147483719" r:id="rId14"/>
    <p:sldLayoutId id="2147483722" r:id="rId15"/>
    <p:sldLayoutId id="2147483686" r:id="rId16"/>
    <p:sldLayoutId id="2147483721" r:id="rId17"/>
    <p:sldLayoutId id="2147483727" r:id="rId18"/>
    <p:sldLayoutId id="2147483728" r:id="rId19"/>
    <p:sldLayoutId id="2147483729" r:id="rId20"/>
    <p:sldLayoutId id="2147483687" r:id="rId21"/>
    <p:sldLayoutId id="2147483688" r:id="rId22"/>
    <p:sldLayoutId id="2147483689" r:id="rId23"/>
    <p:sldLayoutId id="2147483678" r:id="rId24"/>
    <p:sldLayoutId id="2147483690" r:id="rId25"/>
    <p:sldLayoutId id="2147483691" r:id="rId26"/>
    <p:sldLayoutId id="2147483692" r:id="rId27"/>
    <p:sldLayoutId id="2147483693" r:id="rId28"/>
    <p:sldLayoutId id="2147483715" r:id="rId29"/>
    <p:sldLayoutId id="2147483694" r:id="rId30"/>
    <p:sldLayoutId id="2147483714" r:id="rId31"/>
    <p:sldLayoutId id="2147483695" r:id="rId32"/>
    <p:sldLayoutId id="2147483713" r:id="rId33"/>
    <p:sldLayoutId id="2147483696" r:id="rId34"/>
    <p:sldLayoutId id="2147483712" r:id="rId35"/>
    <p:sldLayoutId id="2147483697" r:id="rId36"/>
    <p:sldLayoutId id="2147483711" r:id="rId37"/>
    <p:sldLayoutId id="2147483698" r:id="rId38"/>
    <p:sldLayoutId id="2147483699" r:id="rId39"/>
    <p:sldLayoutId id="2147483710" r:id="rId40"/>
    <p:sldLayoutId id="2147483700" r:id="rId41"/>
    <p:sldLayoutId id="2147483709" r:id="rId42"/>
    <p:sldLayoutId id="2147483701" r:id="rId43"/>
    <p:sldLayoutId id="2147483702" r:id="rId44"/>
    <p:sldLayoutId id="2147483703" r:id="rId45"/>
    <p:sldLayoutId id="2147483704" r:id="rId46"/>
    <p:sldLayoutId id="2147483705" r:id="rId47"/>
    <p:sldLayoutId id="2147483706" r:id="rId48"/>
    <p:sldLayoutId id="2147483707" r:id="rId49"/>
    <p:sldLayoutId id="2147483708" r:id="rId50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charset="0"/>
          <a:cs typeface="MS PGothic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19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5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1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7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8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5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 txBox="1">
            <a:spLocks/>
          </p:cNvSpPr>
          <p:nvPr/>
        </p:nvSpPr>
        <p:spPr bwMode="auto">
          <a:xfrm>
            <a:off x="155746" y="695377"/>
            <a:ext cx="887571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chemeClr val="bg1"/>
                </a:solidFill>
                <a:latin typeface="Trebuchet MS" charset="0"/>
              </a:rPr>
              <a:t>NW Front Avenue - Naito Parkway</a:t>
            </a:r>
          </a:p>
          <a:p>
            <a:pPr algn="ctr" eaLnBrk="1" hangingPunct="1"/>
            <a:r>
              <a:rPr lang="en-US" sz="4000" b="1" dirty="0">
                <a:solidFill>
                  <a:schemeClr val="bg1"/>
                </a:solidFill>
                <a:latin typeface="Trebuchet MS" charset="0"/>
              </a:rPr>
              <a:t> Local Improvement District</a:t>
            </a:r>
          </a:p>
          <a:p>
            <a:pPr algn="ctr" eaLnBrk="1" hangingPunct="1"/>
            <a:r>
              <a:rPr lang="en-US" sz="4000" b="1" dirty="0">
                <a:solidFill>
                  <a:schemeClr val="bg1"/>
                </a:solidFill>
                <a:latin typeface="Trebuchet MS" charset="0"/>
              </a:rPr>
              <a:t>Final Assessment Hearing</a:t>
            </a:r>
          </a:p>
        </p:txBody>
      </p:sp>
      <p:sp>
        <p:nvSpPr>
          <p:cNvPr id="10242" name="TextBox 6"/>
          <p:cNvSpPr txBox="1">
            <a:spLocks noChangeArrowheads="1"/>
          </p:cNvSpPr>
          <p:nvPr/>
        </p:nvSpPr>
        <p:spPr bwMode="auto">
          <a:xfrm>
            <a:off x="2556769" y="2673350"/>
            <a:ext cx="58030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i="1" dirty="0">
                <a:solidFill>
                  <a:srgbClr val="4D4D4F"/>
                </a:solidFill>
                <a:latin typeface="Trebuchet MS" charset="0"/>
              </a:rPr>
              <a:t>March 3, 2021 – Agenda Item #124</a:t>
            </a:r>
          </a:p>
        </p:txBody>
      </p:sp>
      <p:pic>
        <p:nvPicPr>
          <p:cNvPr id="10244" name="Picture 10" descr="CityOfPortlandSeal_2013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3117" y="5434648"/>
            <a:ext cx="566653" cy="56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BOT_LOGO_2015_PRIMAR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968" y="5473428"/>
            <a:ext cx="1469661" cy="518178"/>
          </a:xfrm>
          <a:prstGeom prst="rect">
            <a:avLst/>
          </a:prstGeom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6211669"/>
            <a:ext cx="911653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sz="1800" i="1" dirty="0">
                <a:solidFill>
                  <a:schemeClr val="bg1"/>
                </a:solidFill>
              </a:rPr>
              <a:t>Staff presenting:  Andrew Aebi, Local Improvement District Administrator and Gabe Graff, PBOT</a:t>
            </a:r>
          </a:p>
          <a:p>
            <a:pPr defTabSz="914400"/>
            <a:r>
              <a:rPr lang="en-US" sz="1600" i="1" dirty="0">
                <a:solidFill>
                  <a:schemeClr val="bg1"/>
                </a:solidFill>
              </a:rPr>
              <a:t>Photos taken on 1/10/17 (slides #4 - #7), 10/28/19 (#8), 8/21/20 (#9 and #10) and video on 11/07/19 (#11)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30213" y="174485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NW Front &amp; 17th Avenues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10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" y="845998"/>
            <a:ext cx="91752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algn="ctr" eaLnBrk="1" hangingPunct="1"/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Expanded Sidewalk, New ADA-Compliant Curb Ramps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0D20EC-32B4-4E5F-A550-9446F3CAD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96" y="1513543"/>
            <a:ext cx="8376408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05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30213" y="174485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New Traffic Signals at 3 Intersections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11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88151" y="845998"/>
            <a:ext cx="89871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algn="ctr" eaLnBrk="1" hangingPunct="1"/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NW Front &amp; 17th Avenues at 1:15 AM on 11/07/19  </a:t>
            </a:r>
          </a:p>
        </p:txBody>
      </p:sp>
      <p:pic>
        <p:nvPicPr>
          <p:cNvPr id="8" name="New Traffic Signals 01">
            <a:hlinkClick r:id="" action="ppaction://media"/>
            <a:extLst>
              <a:ext uri="{FF2B5EF4-FFF2-40B4-BE49-F238E27FC236}">
                <a16:creationId xmlns:a16="http://schemas.microsoft.com/office/drawing/2014/main" id="{4EF3808F-0843-4EF4-B628-7F5F681AD3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3625" y="1517511"/>
            <a:ext cx="244316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6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" y="174485"/>
            <a:ext cx="8916988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NW Front Ave. &amp; NW/SW Naito Parkway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12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88151" y="823316"/>
            <a:ext cx="89871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algn="ctr" eaLnBrk="1" hangingPunct="1"/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Pavement Condition Improved from Poor/Very Poor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20683215-CD53-4A37-80F1-F31D7332F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412" y="1369218"/>
            <a:ext cx="712317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94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38125" y="373655"/>
            <a:ext cx="867886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Key Events and Milestones</a:t>
            </a:r>
          </a:p>
          <a:p>
            <a:pPr algn="ctr" eaLnBrk="1" hangingPunct="1">
              <a:defRPr/>
            </a:pPr>
            <a:r>
              <a:rPr lang="en-US" sz="2600" b="1" spc="-150" dirty="0">
                <a:solidFill>
                  <a:srgbClr val="FCB043"/>
                </a:solidFill>
                <a:latin typeface="Trebuchet MS" charset="0"/>
              </a:rPr>
              <a:t>Four (4) Street Projects Including One (1) LID</a:t>
            </a:r>
            <a:endParaRPr lang="en-US" sz="26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2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172" y="1317565"/>
            <a:ext cx="892435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1/30/1994:	Nancy Kerrigan evidence found at Dockside</a:t>
            </a:r>
          </a:p>
          <a:p>
            <a:pPr eaLnBrk="1" hangingPunct="1">
              <a:spcAft>
                <a:spcPts val="0"/>
              </a:spcAft>
              <a:defRPr/>
            </a:pPr>
            <a:endParaRPr lang="en-US" sz="12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7/10/1996:	Front Ave. south of NW 9th Ave. renamed Naito Pkwy.</a:t>
            </a:r>
          </a:p>
          <a:p>
            <a:pPr eaLnBrk="1" hangingPunct="1">
              <a:spcAft>
                <a:spcPts val="0"/>
              </a:spcAft>
              <a:defRPr/>
            </a:pPr>
            <a:endParaRPr lang="en-US" sz="12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9/14/2005:	Council authorizes first bike lanes and pavement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				   reconstruction from NW Davis St. to SW Market St.</a:t>
            </a:r>
          </a:p>
          <a:p>
            <a:pPr>
              <a:spcAft>
                <a:spcPts val="0"/>
              </a:spcAft>
              <a:defRPr/>
            </a:pPr>
            <a:endParaRPr lang="en-US" sz="1200" b="1" spc="-150" dirty="0">
              <a:solidFill>
                <a:srgbClr val="00A0AE"/>
              </a:solidFill>
              <a:latin typeface="Trebuchet MS" charset="0"/>
            </a:endParaRPr>
          </a:p>
          <a:p>
            <a:pPr>
              <a:spcAft>
                <a:spcPts val="0"/>
              </a:spcAft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3/15/2017:	Council approves NW Front Ave. – Naito Pkwy. LID</a:t>
            </a:r>
          </a:p>
          <a:p>
            <a:pPr>
              <a:spcAft>
                <a:spcPts val="0"/>
              </a:spcAft>
              <a:defRPr/>
            </a:pPr>
            <a:endParaRPr lang="en-US" sz="1200" b="1" spc="-150" dirty="0">
              <a:solidFill>
                <a:srgbClr val="00A0AE"/>
              </a:solidFill>
              <a:latin typeface="Trebuchet MS" charset="0"/>
            </a:endParaRPr>
          </a:p>
          <a:p>
            <a:pPr>
              <a:spcAft>
                <a:spcPts val="0"/>
              </a:spcAft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2018:			Field Office opens at 2035 NW Front Ave.</a:t>
            </a:r>
          </a:p>
          <a:p>
            <a:pPr>
              <a:spcAft>
                <a:spcPts val="0"/>
              </a:spcAft>
              <a:defRPr/>
            </a:pPr>
            <a:endParaRPr lang="en-US" sz="800" b="1" spc="-150" dirty="0">
              <a:solidFill>
                <a:srgbClr val="00A0AE"/>
              </a:solidFill>
              <a:latin typeface="Trebuchet MS" charset="0"/>
            </a:endParaRPr>
          </a:p>
          <a:p>
            <a:pPr>
              <a:spcAft>
                <a:spcPts val="0"/>
              </a:spcAft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12/20/2019:	Substantial completion of LID</a:t>
            </a:r>
          </a:p>
          <a:p>
            <a:pPr>
              <a:spcAft>
                <a:spcPts val="0"/>
              </a:spcAft>
              <a:defRPr/>
            </a:pPr>
            <a:endParaRPr lang="en-US" sz="800" b="1" spc="-150" dirty="0">
              <a:solidFill>
                <a:srgbClr val="00A0AE"/>
              </a:solidFill>
              <a:latin typeface="Trebuchet MS" charset="0"/>
            </a:endParaRPr>
          </a:p>
          <a:p>
            <a:pPr>
              <a:spcAft>
                <a:spcPts val="0"/>
              </a:spcAft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6/03/2020:     Council approves SW Salmon St. to I-405 bid</a:t>
            </a:r>
          </a:p>
          <a:p>
            <a:pPr>
              <a:spcAft>
                <a:spcPts val="0"/>
              </a:spcAft>
              <a:defRPr/>
            </a:pPr>
            <a:endParaRPr lang="en-US" sz="1200" b="1" spc="-150" dirty="0">
              <a:solidFill>
                <a:srgbClr val="00A0AE"/>
              </a:solidFill>
              <a:latin typeface="Trebuchet MS" charset="0"/>
            </a:endParaRPr>
          </a:p>
          <a:p>
            <a:pPr>
              <a:spcAft>
                <a:spcPts val="0"/>
              </a:spcAft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2/10/2021:     Council approves Better Naito Project bid</a:t>
            </a:r>
          </a:p>
          <a:p>
            <a:pPr>
              <a:spcAft>
                <a:spcPts val="0"/>
              </a:spcAft>
              <a:defRPr/>
            </a:pPr>
            <a:endParaRPr lang="en-US" b="1" spc="-150" dirty="0">
              <a:solidFill>
                <a:srgbClr val="00A0AE"/>
              </a:solidFill>
              <a:latin typeface="Trebuchet MS" charset="0"/>
            </a:endParaRPr>
          </a:p>
          <a:p>
            <a:pPr>
              <a:spcAft>
                <a:spcPts val="0"/>
              </a:spcAft>
              <a:defRPr/>
            </a:pPr>
            <a:endParaRPr lang="en-US" b="1" spc="-150" dirty="0">
              <a:solidFill>
                <a:srgbClr val="00A0AE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681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38125" y="373655"/>
            <a:ext cx="867886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Project Recap</a:t>
            </a:r>
          </a:p>
          <a:p>
            <a:pPr algn="ctr" eaLnBrk="1" hangingPunct="1">
              <a:defRPr/>
            </a:pPr>
            <a:r>
              <a:rPr lang="en-US" sz="2600" b="1" spc="-150" dirty="0">
                <a:solidFill>
                  <a:srgbClr val="FCB043"/>
                </a:solidFill>
                <a:latin typeface="Trebuchet MS" charset="0"/>
              </a:rPr>
              <a:t>NW 9th Avenue to north of NW 19th Avenue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3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172" y="1317565"/>
            <a:ext cx="892435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LID:				$1,078,000	voluntary for offsite improvements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PBOT:				$    608,000	for overhead costs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General Fund:		$1,500,000	for pavement preservation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Total:				$3,186,000	total cost</a:t>
            </a:r>
          </a:p>
          <a:p>
            <a:pPr eaLnBrk="1" hangingPunct="1">
              <a:spcAft>
                <a:spcPts val="0"/>
              </a:spcAft>
              <a:defRPr/>
            </a:pPr>
            <a:endParaRPr lang="en-US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Transit:			Curb extension transit islands added</a:t>
            </a:r>
            <a:endParaRPr lang="en-US" sz="1200" b="1" spc="-150" dirty="0">
              <a:solidFill>
                <a:srgbClr val="00A0AE"/>
              </a:solidFill>
              <a:latin typeface="Trebuchet MS" charset="0"/>
            </a:endParaRPr>
          </a:p>
          <a:p>
            <a:pPr>
              <a:spcAft>
                <a:spcPts val="0"/>
              </a:spcAft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					Line #16 Sunday service added to serve houseless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					Bus stops spacing reduced from 1/2 mile pre-LID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					   to 1/4 mile after completion of LID construction</a:t>
            </a:r>
          </a:p>
          <a:p>
            <a:pPr eaLnBrk="1" hangingPunct="1">
              <a:spcAft>
                <a:spcPts val="0"/>
              </a:spcAft>
              <a:defRPr/>
            </a:pPr>
            <a:endParaRPr lang="en-US" sz="12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Bicyclists:			3/4 mile of buffered and protected bike lanes</a:t>
            </a:r>
          </a:p>
          <a:p>
            <a:pPr>
              <a:spcAft>
                <a:spcPts val="0"/>
              </a:spcAft>
              <a:defRPr/>
            </a:pPr>
            <a:endParaRPr lang="en-US" sz="1200" b="1" spc="-150" dirty="0">
              <a:solidFill>
                <a:srgbClr val="00A0AE"/>
              </a:solidFill>
              <a:latin typeface="Trebuchet MS" charset="0"/>
            </a:endParaRPr>
          </a:p>
          <a:p>
            <a:pPr>
              <a:spcAft>
                <a:spcPts val="0"/>
              </a:spcAft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Pedestrians:		Curb ramps and conduit for future sidewalk infill</a:t>
            </a:r>
          </a:p>
          <a:p>
            <a:pPr>
              <a:spcAft>
                <a:spcPts val="0"/>
              </a:spcAft>
              <a:defRPr/>
            </a:pPr>
            <a:endParaRPr lang="en-US" sz="1200" b="1" spc="-150" dirty="0">
              <a:solidFill>
                <a:srgbClr val="00A0AE"/>
              </a:solidFill>
              <a:latin typeface="Trebuchet MS" charset="0"/>
            </a:endParaRPr>
          </a:p>
          <a:p>
            <a:pPr>
              <a:spcAft>
                <a:spcPts val="0"/>
              </a:spcAft>
              <a:defRPr/>
            </a:pPr>
            <a:endParaRPr lang="en-US" b="1" spc="-150" dirty="0">
              <a:solidFill>
                <a:srgbClr val="00A0AE"/>
              </a:solidFill>
              <a:latin typeface="Trebuchet MS" charset="0"/>
            </a:endParaRPr>
          </a:p>
          <a:p>
            <a:pPr>
              <a:spcAft>
                <a:spcPts val="0"/>
              </a:spcAft>
              <a:defRPr/>
            </a:pPr>
            <a:endParaRPr lang="en-US" b="1" spc="-150" dirty="0">
              <a:solidFill>
                <a:srgbClr val="00A0AE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4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30213" y="174485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NW Front Avenue – Naito Parkway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4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88151" y="845998"/>
            <a:ext cx="89871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algn="ctr" eaLnBrk="1" hangingPunct="1"/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Street Conditions Prior to LID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18" y="1580860"/>
            <a:ext cx="862797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39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30213" y="174485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NW Front Avenue – Naito Parkway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5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88151" y="845998"/>
            <a:ext cx="89871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algn="ctr" eaLnBrk="1" hangingPunct="1"/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Street Conditions Prior to LID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69F36D-649F-4241-8B0F-7C6EC18FC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692" y="1433770"/>
            <a:ext cx="5122469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6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30213" y="174485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NW Front Avenue – Naito Parkway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6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88151" y="845998"/>
            <a:ext cx="89871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algn="ctr" eaLnBrk="1" hangingPunct="1"/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Poor Drainage and No Bicycle Lanes Prior to LID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349" y="1369218"/>
            <a:ext cx="7388501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78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30213" y="174485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NW Front Avenue – Naito Parkway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7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88151" y="845998"/>
            <a:ext cx="89871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algn="ctr" eaLnBrk="1" hangingPunct="1"/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Poor Pavement Condition for Bicyclists Prior to LID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089" y="1483179"/>
            <a:ext cx="606882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24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30213" y="174485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NW Front Avenue – Naito Parkway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8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88151" y="845998"/>
            <a:ext cx="89871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algn="ctr" eaLnBrk="1" hangingPunct="1"/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New Pavement and Striping on 10/28/2019</a:t>
            </a:r>
          </a:p>
        </p:txBody>
      </p:sp>
      <p:pic>
        <p:nvPicPr>
          <p:cNvPr id="12" name="Picture 11" descr="A picture containing text, road, outdoor, sky&#10;&#10;Description automatically generated">
            <a:extLst>
              <a:ext uri="{FF2B5EF4-FFF2-40B4-BE49-F238E27FC236}">
                <a16:creationId xmlns:a16="http://schemas.microsoft.com/office/drawing/2014/main" id="{9B0A591A-4140-4D67-9088-12C3348D2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105" y="1369218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12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30213" y="174485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NW Front &amp; 9th Avenues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9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" y="845998"/>
            <a:ext cx="91752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algn="ctr" eaLnBrk="1" hangingPunct="1"/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New Transit Island Curb Extension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530EC4-6F35-427F-9D2F-7247F0BF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513543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91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ortland Bureau of Transportation">
      <a:dk1>
        <a:srgbClr val="4D4D4F"/>
      </a:dk1>
      <a:lt1>
        <a:sysClr val="window" lastClr="FFFFFF"/>
      </a:lt1>
      <a:dk2>
        <a:srgbClr val="FFFFFF"/>
      </a:dk2>
      <a:lt2>
        <a:srgbClr val="EEECE1"/>
      </a:lt2>
      <a:accent1>
        <a:srgbClr val="FCB043"/>
      </a:accent1>
      <a:accent2>
        <a:srgbClr val="F58220"/>
      </a:accent2>
      <a:accent3>
        <a:srgbClr val="FF6667"/>
      </a:accent3>
      <a:accent4>
        <a:srgbClr val="4D4D4F"/>
      </a:accent4>
      <a:accent5>
        <a:srgbClr val="E7E8EA"/>
      </a:accent5>
      <a:accent6>
        <a:srgbClr val="98CBCC"/>
      </a:accent6>
      <a:hlink>
        <a:srgbClr val="00A0AE"/>
      </a:hlink>
      <a:folHlink>
        <a:srgbClr val="66AE8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8419</TotalTime>
  <Words>508</Words>
  <Application>Microsoft Office PowerPoint</Application>
  <PresentationFormat>On-screen Show (4:3)</PresentationFormat>
  <Paragraphs>93</Paragraphs>
  <Slides>12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Portland Bureau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(ALL CAPS)</dc:title>
  <dc:creator>Felicity Mackay</dc:creator>
  <cp:lastModifiedBy>Aebi, Andrew</cp:lastModifiedBy>
  <cp:revision>558</cp:revision>
  <cp:lastPrinted>2019-03-10T07:05:01Z</cp:lastPrinted>
  <dcterms:created xsi:type="dcterms:W3CDTF">2014-02-13T04:24:49Z</dcterms:created>
  <dcterms:modified xsi:type="dcterms:W3CDTF">2021-03-02T16:59:12Z</dcterms:modified>
</cp:coreProperties>
</file>