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9" r:id="rId5"/>
    <p:sldId id="380" r:id="rId6"/>
    <p:sldId id="378" r:id="rId7"/>
    <p:sldId id="336" r:id="rId8"/>
    <p:sldId id="377" r:id="rId9"/>
    <p:sldId id="374" r:id="rId10"/>
    <p:sldId id="379" r:id="rId11"/>
    <p:sldId id="376" r:id="rId12"/>
    <p:sldId id="381" r:id="rId13"/>
    <p:sldId id="352" r:id="rId14"/>
    <p:sldId id="346" r:id="rId15"/>
    <p:sldId id="382" r:id="rId16"/>
    <p:sldId id="383" r:id="rId17"/>
    <p:sldId id="384" r:id="rId18"/>
    <p:sldId id="269" r:id="rId19"/>
    <p:sldId id="279" r:id="rId20"/>
    <p:sldId id="283" r:id="rId21"/>
    <p:sldId id="281" r:id="rId2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es, Cassie" initials="GC" lastIdx="1" clrIdx="0">
    <p:extLst>
      <p:ext uri="{19B8F6BF-5375-455C-9EA6-DF929625EA0E}">
        <p15:presenceInfo xmlns:p15="http://schemas.microsoft.com/office/powerpoint/2012/main" userId="S::Cassie.Graves@portlandoregon.gov::bbabf253-30db-4af8-bd46-f78a42547601" providerId="AD"/>
      </p:ext>
    </p:extLst>
  </p:cmAuthor>
  <p:cmAuthor id="2" name="Van Bockel, Dory" initials="VD" lastIdx="2" clrIdx="1">
    <p:extLst>
      <p:ext uri="{19B8F6BF-5375-455C-9EA6-DF929625EA0E}">
        <p15:presenceInfo xmlns:p15="http://schemas.microsoft.com/office/powerpoint/2012/main" userId="S::dory.vanbockel@portlandoregon.gov::d86373d3-591c-449b-ba45-ed9514bf0e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E76"/>
    <a:srgbClr val="434F69"/>
    <a:srgbClr val="677186"/>
    <a:srgbClr val="E8EDF0"/>
    <a:srgbClr val="CDD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98A51-DBAD-46B0-BE9C-CDC7497DBA12}" v="43" dt="2020-12-29T23:02:37.8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5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schabold\Desktop\IH%20Memo%20Market%20Data%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en-US" dirty="0">
                <a:solidFill>
                  <a:schemeClr val="tx2">
                    <a:lumMod val="75000"/>
                  </a:schemeClr>
                </a:solidFill>
              </a:rPr>
              <a:t>Monthly Rents in Portland</a:t>
            </a:r>
          </a:p>
        </c:rich>
      </c:tx>
      <c:layout>
        <c:manualLayout>
          <c:xMode val="edge"/>
          <c:yMode val="edge"/>
          <c:x val="0.34906933508311455"/>
          <c:y val="7.14949768546070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434F69"/>
            </a:solidFill>
            <a:ln>
              <a:noFill/>
            </a:ln>
            <a:effectLst/>
          </c:spPr>
          <c:invertIfNegative val="0"/>
          <c:cat>
            <c:strRef>
              <c:f>Sheet1!$D$24:$D$27</c:f>
              <c:strCache>
                <c:ptCount val="4"/>
                <c:pt idx="0">
                  <c:v>Average New Construction Unit</c:v>
                </c:pt>
                <c:pt idx="1">
                  <c:v>Average Market Rate  Unit</c:v>
                </c:pt>
                <c:pt idx="2">
                  <c:v>80% AMI Unit</c:v>
                </c:pt>
                <c:pt idx="3">
                  <c:v>60% AMI Unit</c:v>
                </c:pt>
              </c:strCache>
            </c:strRef>
          </c:cat>
          <c:val>
            <c:numRef>
              <c:f>Sheet1!$E$24:$E$27</c:f>
              <c:numCache>
                <c:formatCode>_("$"* #,##0_);_("$"* \(#,##0\);_("$"* "-"??_);_(@_)</c:formatCode>
                <c:ptCount val="4"/>
                <c:pt idx="0">
                  <c:v>2000</c:v>
                </c:pt>
                <c:pt idx="1">
                  <c:v>1400</c:v>
                </c:pt>
                <c:pt idx="2">
                  <c:v>1300</c:v>
                </c:pt>
                <c:pt idx="3">
                  <c:v>1000</c:v>
                </c:pt>
              </c:numCache>
            </c:numRef>
          </c:val>
          <c:extLst>
            <c:ext xmlns:c16="http://schemas.microsoft.com/office/drawing/2014/chart" uri="{C3380CC4-5D6E-409C-BE32-E72D297353CC}">
              <c16:uniqueId val="{00000000-FE69-4E44-A137-51F8021B81DC}"/>
            </c:ext>
          </c:extLst>
        </c:ser>
        <c:dLbls>
          <c:showLegendKey val="0"/>
          <c:showVal val="0"/>
          <c:showCatName val="0"/>
          <c:showSerName val="0"/>
          <c:showPercent val="0"/>
          <c:showBubbleSize val="0"/>
        </c:dLbls>
        <c:gapWidth val="100"/>
        <c:overlap val="-25"/>
        <c:axId val="460463608"/>
        <c:axId val="460462624"/>
      </c:barChart>
      <c:catAx>
        <c:axId val="460463608"/>
        <c:scaling>
          <c:orientation val="minMax"/>
        </c:scaling>
        <c:delete val="0"/>
        <c:axPos val="b"/>
        <c:numFmt formatCode="General" sourceLinked="1"/>
        <c:majorTickMark val="none"/>
        <c:minorTickMark val="none"/>
        <c:tickLblPos val="nextTo"/>
        <c:spPr>
          <a:noFill/>
          <a:ln w="25400" cap="flat" cmpd="sng" algn="ctr">
            <a:solidFill>
              <a:srgbClr val="434F69"/>
            </a:solidFill>
            <a:round/>
          </a:ln>
          <a:effectLst/>
        </c:spPr>
        <c:txPr>
          <a:bodyPr rot="-60000000" spcFirstLastPara="1" vertOverflow="ellipsis" vert="horz" wrap="square" anchor="ctr" anchorCtr="1"/>
          <a:lstStyle/>
          <a:p>
            <a:pPr>
              <a:defRPr sz="10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460462624"/>
        <c:crosses val="autoZero"/>
        <c:auto val="1"/>
        <c:lblAlgn val="ctr"/>
        <c:lblOffset val="100"/>
        <c:noMultiLvlLbl val="0"/>
      </c:catAx>
      <c:valAx>
        <c:axId val="460462624"/>
        <c:scaling>
          <c:orientation val="minMax"/>
          <c:max val="2100"/>
          <c:min val="0"/>
        </c:scaling>
        <c:delete val="0"/>
        <c:axPos val="l"/>
        <c:majorGridlines>
          <c:spPr>
            <a:ln w="3175" cap="flat" cmpd="sng" algn="ctr">
              <a:solidFill>
                <a:srgbClr val="434F69">
                  <a:alpha val="50000"/>
                </a:srgbClr>
              </a:solidFill>
              <a:prstDash val="sysDash"/>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460463608"/>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sz="1000" b="1">
          <a:solidFill>
            <a:srgbClr val="434F69"/>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34F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Sheet1!$A$5:$F$5</c:f>
              <c:strCache>
                <c:ptCount val="6"/>
                <c:pt idx="0">
                  <c:v>Studio</c:v>
                </c:pt>
                <c:pt idx="1">
                  <c:v>One 
Bedroom</c:v>
                </c:pt>
                <c:pt idx="2">
                  <c:v>Two 
Bedroom</c:v>
                </c:pt>
                <c:pt idx="3">
                  <c:v>Three 
Bedroom</c:v>
                </c:pt>
                <c:pt idx="4">
                  <c:v>Four 
Bedroom</c:v>
                </c:pt>
                <c:pt idx="5">
                  <c:v>Undetermined</c:v>
                </c:pt>
              </c:strCache>
            </c:strRef>
          </c:cat>
          <c:val>
            <c:numRef>
              <c:f>Sheet1!$A$6:$F$6</c:f>
              <c:numCache>
                <c:formatCode>General</c:formatCode>
                <c:ptCount val="6"/>
                <c:pt idx="0">
                  <c:v>422</c:v>
                </c:pt>
                <c:pt idx="1">
                  <c:v>383</c:v>
                </c:pt>
                <c:pt idx="2">
                  <c:v>143</c:v>
                </c:pt>
                <c:pt idx="3">
                  <c:v>82</c:v>
                </c:pt>
                <c:pt idx="4">
                  <c:v>6</c:v>
                </c:pt>
                <c:pt idx="5">
                  <c:v>70</c:v>
                </c:pt>
              </c:numCache>
            </c:numRef>
          </c:val>
          <c:extLst>
            <c:ext xmlns:c16="http://schemas.microsoft.com/office/drawing/2014/chart" uri="{C3380CC4-5D6E-409C-BE32-E72D297353CC}">
              <c16:uniqueId val="{00000000-CC7A-454C-A7DB-0E2C204E41A8}"/>
            </c:ext>
          </c:extLst>
        </c:ser>
        <c:dLbls>
          <c:showLegendKey val="0"/>
          <c:showVal val="0"/>
          <c:showCatName val="0"/>
          <c:showSerName val="0"/>
          <c:showPercent val="0"/>
          <c:showBubbleSize val="0"/>
        </c:dLbls>
        <c:gapWidth val="50"/>
        <c:axId val="823000712"/>
        <c:axId val="823005304"/>
      </c:barChart>
      <c:catAx>
        <c:axId val="823000712"/>
        <c:scaling>
          <c:orientation val="minMax"/>
        </c:scaling>
        <c:delete val="0"/>
        <c:axPos val="b"/>
        <c:numFmt formatCode="General" sourceLinked="1"/>
        <c:majorTickMark val="none"/>
        <c:minorTickMark val="none"/>
        <c:tickLblPos val="nextTo"/>
        <c:spPr>
          <a:noFill/>
          <a:ln w="25400" cap="flat" cmpd="sng" algn="ctr">
            <a:solidFill>
              <a:srgbClr val="434F69"/>
            </a:solidFill>
            <a:round/>
          </a:ln>
          <a:effectLst/>
        </c:spPr>
        <c:txPr>
          <a:bodyPr rot="-60000000" spcFirstLastPara="1" vertOverflow="ellipsis" vert="horz" wrap="square" anchor="ctr" anchorCtr="1"/>
          <a:lstStyle/>
          <a:p>
            <a:pPr>
              <a:defRPr sz="10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823005304"/>
        <c:crosses val="autoZero"/>
        <c:auto val="1"/>
        <c:lblAlgn val="ctr"/>
        <c:lblOffset val="100"/>
        <c:noMultiLvlLbl val="0"/>
      </c:catAx>
      <c:valAx>
        <c:axId val="823005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82300071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95FB2A-8F47-4E55-9B38-0758FA9D9054}"/>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1CD017-D34A-4C93-9FCF-DAD2F6D4110E}"/>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03C5EFDA-13C6-46F3-ACB9-B260810DFFE3}" type="datetimeFigureOut">
              <a:rPr lang="en-US" smtClean="0"/>
              <a:t>1/13/2021</a:t>
            </a:fld>
            <a:endParaRPr lang="en-US"/>
          </a:p>
        </p:txBody>
      </p:sp>
      <p:sp>
        <p:nvSpPr>
          <p:cNvPr id="4" name="Footer Placeholder 3">
            <a:extLst>
              <a:ext uri="{FF2B5EF4-FFF2-40B4-BE49-F238E27FC236}">
                <a16:creationId xmlns:a16="http://schemas.microsoft.com/office/drawing/2014/main" id="{163570AF-F0A4-4590-9976-D39ABE55D881}"/>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697A3A-2BE2-4E9B-AED7-59DE5349EE4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DA6F970E-B795-4034-B0A4-2E071A12A581}" type="slidenum">
              <a:rPr lang="en-US" smtClean="0"/>
              <a:t>‹#›</a:t>
            </a:fld>
            <a:endParaRPr lang="en-US"/>
          </a:p>
        </p:txBody>
      </p:sp>
    </p:spTree>
    <p:extLst>
      <p:ext uri="{BB962C8B-B14F-4D97-AF65-F5344CB8AC3E}">
        <p14:creationId xmlns:p14="http://schemas.microsoft.com/office/powerpoint/2010/main" val="3585932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56BA00D-3D28-44A1-8298-D82607B311B2}" type="datetimeFigureOut">
              <a:rPr lang="en-US" smtClean="0"/>
              <a:t>1/13/2021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1A4831-6F91-4AC6-8784-CCCD00E153B1}" type="slidenum">
              <a:rPr lang="en-US" smtClean="0"/>
              <a:t>‹#›</a:t>
            </a:fld>
            <a:endParaRPr lang="en-US"/>
          </a:p>
        </p:txBody>
      </p:sp>
    </p:spTree>
    <p:extLst>
      <p:ext uri="{BB962C8B-B14F-4D97-AF65-F5344CB8AC3E}">
        <p14:creationId xmlns:p14="http://schemas.microsoft.com/office/powerpoint/2010/main" val="9426588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1A4831-6F91-4AC6-8784-CCCD00E153B1}" type="slidenum">
              <a:rPr lang="en-US" smtClean="0"/>
              <a:t>1</a:t>
            </a:fld>
            <a:endParaRPr lang="en-US"/>
          </a:p>
        </p:txBody>
      </p:sp>
    </p:spTree>
    <p:extLst>
      <p:ext uri="{BB962C8B-B14F-4D97-AF65-F5344CB8AC3E}">
        <p14:creationId xmlns:p14="http://schemas.microsoft.com/office/powerpoint/2010/main" val="45708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A8506-5C97-40FC-8F2E-5951DCA48197}" type="slidenum">
              <a:rPr lang="en-US" smtClean="0"/>
              <a:t>3</a:t>
            </a:fld>
            <a:endParaRPr lang="en-US"/>
          </a:p>
        </p:txBody>
      </p:sp>
    </p:spTree>
    <p:extLst>
      <p:ext uri="{BB962C8B-B14F-4D97-AF65-F5344CB8AC3E}">
        <p14:creationId xmlns:p14="http://schemas.microsoft.com/office/powerpoint/2010/main" val="263484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7C6D4F9-C769-4F8B-8AB6-940FE6406A7B}" type="datetime1">
              <a:rPr lang="en-US" smtClean="0"/>
              <a:t>1/13/2021</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098E471-40C4-4A89-91C0-A8C8E80C41A5}" type="datetime1">
              <a:rPr lang="en-US" smtClean="0"/>
              <a:t>1/13/2021</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955031D-B28E-4F58-A73F-A42CD10C9DB8}" type="datetime1">
              <a:rPr lang="en-US" smtClean="0"/>
              <a:t>1/13/2021</a:t>
            </a:fld>
            <a:endParaRPr lang="en-US"/>
          </a:p>
        </p:txBody>
      </p:sp>
      <p:sp>
        <p:nvSpPr>
          <p:cNvPr id="7" name="Holder 7"/>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BC2EAA1-792B-4242-9493-1D6C4FB61A42}" type="datetime1">
              <a:rPr lang="en-US" smtClean="0"/>
              <a:t>1/13/2021</a:t>
            </a:fld>
            <a:endParaRPr lang="en-US"/>
          </a:p>
        </p:txBody>
      </p:sp>
      <p:sp>
        <p:nvSpPr>
          <p:cNvPr id="5" name="Holder 5"/>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099D47D-D5EF-404E-8403-3A27A6B3E435}" type="datetime1">
              <a:rPr lang="en-US" smtClean="0"/>
              <a:t>1/13/2021</a:t>
            </a:fld>
            <a:endParaRPr lang="en-US"/>
          </a:p>
        </p:txBody>
      </p:sp>
      <p:sp>
        <p:nvSpPr>
          <p:cNvPr id="4" name="Holder 4"/>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a:xfrm>
            <a:off x="688340" y="1367933"/>
            <a:ext cx="10815319" cy="2692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58090" y="6489863"/>
            <a:ext cx="61017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4A479ED-486B-4CC5-BF36-E0D529C6AF42}" type="datetime1">
              <a:rPr lang="en-US" smtClean="0"/>
              <a:t>1/13/2021</a:t>
            </a:fld>
            <a:endParaRPr lang="en-US"/>
          </a:p>
        </p:txBody>
      </p:sp>
      <p:sp>
        <p:nvSpPr>
          <p:cNvPr id="6" name="Holder 6"/>
          <p:cNvSpPr>
            <a:spLocks noGrp="1"/>
          </p:cNvSpPr>
          <p:nvPr>
            <p:ph type="sldNum" sz="quarter" idx="7"/>
          </p:nvPr>
        </p:nvSpPr>
        <p:spPr>
          <a:xfrm>
            <a:off x="11335166" y="6478453"/>
            <a:ext cx="128270" cy="211454"/>
          </a:xfrm>
          <a:prstGeom prst="rect">
            <a:avLst/>
          </a:prstGeom>
        </p:spPr>
        <p:txBody>
          <a:bodyPr wrap="square" lIns="0" tIns="0" rIns="0" bIns="0">
            <a:spAutoFit/>
          </a:bodyPr>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88540"/>
            <a:ext cx="12192000" cy="4490085"/>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dirty="0"/>
          </a:p>
        </p:txBody>
      </p:sp>
      <p:sp>
        <p:nvSpPr>
          <p:cNvPr id="4" name="object 4"/>
          <p:cNvSpPr/>
          <p:nvPr/>
        </p:nvSpPr>
        <p:spPr>
          <a:xfrm>
            <a:off x="5410200" y="5344674"/>
            <a:ext cx="0" cy="909955"/>
          </a:xfrm>
          <a:custGeom>
            <a:avLst/>
            <a:gdLst/>
            <a:ahLst/>
            <a:cxnLst/>
            <a:rect l="l" t="t" r="r" b="b"/>
            <a:pathLst>
              <a:path h="909954">
                <a:moveTo>
                  <a:pt x="0" y="0"/>
                </a:moveTo>
                <a:lnTo>
                  <a:pt x="0" y="909804"/>
                </a:lnTo>
              </a:path>
            </a:pathLst>
          </a:custGeom>
          <a:ln w="12693">
            <a:solidFill>
              <a:srgbClr val="FFFFFF"/>
            </a:solidFill>
          </a:ln>
        </p:spPr>
        <p:txBody>
          <a:bodyPr wrap="square" lIns="0" tIns="0" rIns="0" bIns="0" rtlCol="0"/>
          <a:lstStyle/>
          <a:p>
            <a:endParaRPr/>
          </a:p>
        </p:txBody>
      </p:sp>
      <p:sp>
        <p:nvSpPr>
          <p:cNvPr id="6" name="object 6"/>
          <p:cNvSpPr txBox="1"/>
          <p:nvPr/>
        </p:nvSpPr>
        <p:spPr>
          <a:xfrm>
            <a:off x="380999" y="5344674"/>
            <a:ext cx="6095999" cy="414216"/>
          </a:xfrm>
          <a:prstGeom prst="rect">
            <a:avLst/>
          </a:prstGeom>
        </p:spPr>
        <p:txBody>
          <a:bodyPr vert="horz" wrap="square" lIns="0" tIns="74930" rIns="0" bIns="0" rtlCol="0" anchor="t">
            <a:spAutoFit/>
          </a:bodyPr>
          <a:lstStyle/>
          <a:p>
            <a:pPr marL="12700">
              <a:spcBef>
                <a:spcPts val="590"/>
              </a:spcBef>
            </a:pPr>
            <a:r>
              <a:rPr lang="en-US" sz="2200" b="1" spc="-5">
                <a:solidFill>
                  <a:srgbClr val="FFFFFF"/>
                </a:solidFill>
                <a:latin typeface="Arial"/>
                <a:cs typeface="Arial"/>
              </a:rPr>
              <a:t>Willis Apartments</a:t>
            </a:r>
            <a:endParaRPr sz="2200">
              <a:latin typeface="Arial"/>
              <a:cs typeface="Arial"/>
            </a:endParaRPr>
          </a:p>
        </p:txBody>
      </p:sp>
      <p:sp>
        <p:nvSpPr>
          <p:cNvPr id="7" name="object 7"/>
          <p:cNvSpPr txBox="1">
            <a:spLocks noGrp="1"/>
          </p:cNvSpPr>
          <p:nvPr>
            <p:ph type="title"/>
          </p:nvPr>
        </p:nvSpPr>
        <p:spPr>
          <a:xfrm>
            <a:off x="280385" y="2098818"/>
            <a:ext cx="11050770" cy="1782539"/>
          </a:xfrm>
          <a:prstGeom prst="rect">
            <a:avLst/>
          </a:prstGeom>
        </p:spPr>
        <p:txBody>
          <a:bodyPr vert="horz" wrap="square" lIns="0" tIns="114300" rIns="0" bIns="0" rtlCol="0">
            <a:spAutoFit/>
          </a:bodyPr>
          <a:lstStyle/>
          <a:p>
            <a:pPr marL="12700" marR="5080">
              <a:lnSpc>
                <a:spcPts val="6500"/>
              </a:lnSpc>
              <a:spcBef>
                <a:spcPts val="900"/>
              </a:spcBef>
            </a:pPr>
            <a:r>
              <a:rPr lang="en-US" sz="6000" spc="-5">
                <a:solidFill>
                  <a:srgbClr val="FFFFFF"/>
                </a:solidFill>
              </a:rPr>
              <a:t>Tax Exemption Applications under Inclusionary Housing</a:t>
            </a:r>
            <a:endParaRPr sz="6000"/>
          </a:p>
        </p:txBody>
      </p:sp>
      <p:sp>
        <p:nvSpPr>
          <p:cNvPr id="8" name="object 8"/>
          <p:cNvSpPr txBox="1"/>
          <p:nvPr/>
        </p:nvSpPr>
        <p:spPr>
          <a:xfrm>
            <a:off x="5556741" y="4931508"/>
            <a:ext cx="6635260" cy="1303690"/>
          </a:xfrm>
          <a:prstGeom prst="rect">
            <a:avLst/>
          </a:prstGeom>
        </p:spPr>
        <p:txBody>
          <a:bodyPr vert="horz" wrap="square" lIns="0" tIns="12700" rIns="0" bIns="0" rtlCol="0" anchor="t">
            <a:spAutoFit/>
          </a:bodyPr>
          <a:lstStyle/>
          <a:p>
            <a:pPr marL="12700" marR="5080">
              <a:lnSpc>
                <a:spcPct val="128800"/>
              </a:lnSpc>
              <a:spcBef>
                <a:spcPts val="100"/>
              </a:spcBef>
            </a:pPr>
            <a:r>
              <a:rPr lang="en-US" sz="2200" b="1" spc="-5" dirty="0">
                <a:solidFill>
                  <a:srgbClr val="FFFFFF"/>
                </a:solidFill>
                <a:latin typeface="Arial"/>
                <a:cs typeface="Arial"/>
              </a:rPr>
              <a:t>Matthew Tschabold, Policy &amp; Planning Manager</a:t>
            </a:r>
          </a:p>
          <a:p>
            <a:pPr marL="12700" marR="5080">
              <a:lnSpc>
                <a:spcPct val="128800"/>
              </a:lnSpc>
              <a:spcBef>
                <a:spcPts val="100"/>
              </a:spcBef>
            </a:pPr>
            <a:r>
              <a:rPr lang="en-US" sz="2200" b="1" spc="-5" dirty="0">
                <a:solidFill>
                  <a:srgbClr val="FFFFFF"/>
                </a:solidFill>
                <a:latin typeface="Arial"/>
                <a:cs typeface="Arial"/>
              </a:rPr>
              <a:t>Cassie Graves, Program Coordinator</a:t>
            </a:r>
            <a:r>
              <a:rPr lang="en-US" sz="2200" b="1" spc="-10" dirty="0">
                <a:solidFill>
                  <a:srgbClr val="FFFFFF"/>
                </a:solidFill>
                <a:latin typeface="Arial"/>
                <a:cs typeface="Arial"/>
              </a:rPr>
              <a:t>  </a:t>
            </a:r>
          </a:p>
          <a:p>
            <a:pPr marL="12700" marR="5080">
              <a:lnSpc>
                <a:spcPct val="128800"/>
              </a:lnSpc>
              <a:spcBef>
                <a:spcPts val="100"/>
              </a:spcBef>
            </a:pPr>
            <a:r>
              <a:rPr lang="en-US" sz="2200" b="1" spc="-10" dirty="0">
                <a:solidFill>
                  <a:srgbClr val="FFFFFF"/>
                </a:solidFill>
                <a:latin typeface="Arial"/>
                <a:cs typeface="Arial"/>
              </a:rPr>
              <a:t>January 13, 2021</a:t>
            </a:r>
            <a:endParaRPr sz="2200" dirty="0">
              <a:latin typeface="Arial"/>
              <a:cs typeface="Arial"/>
            </a:endParaRPr>
          </a:p>
        </p:txBody>
      </p:sp>
      <p:sp>
        <p:nvSpPr>
          <p:cNvPr id="5" name="Footer Placeholder 4">
            <a:extLst>
              <a:ext uri="{FF2B5EF4-FFF2-40B4-BE49-F238E27FC236}">
                <a16:creationId xmlns:a16="http://schemas.microsoft.com/office/drawing/2014/main" id="{81884CC2-A116-4AE4-990A-62317D58847F}"/>
              </a:ext>
            </a:extLst>
          </p:cNvPr>
          <p:cNvSpPr>
            <a:spLocks noGrp="1"/>
          </p:cNvSpPr>
          <p:nvPr>
            <p:ph type="ftr" sz="quarter" idx="5"/>
          </p:nvPr>
        </p:nvSpPr>
        <p:spPr>
          <a:xfrm>
            <a:off x="4758090" y="6489863"/>
            <a:ext cx="6101715" cy="179536"/>
          </a:xfrm>
        </p:spPr>
        <p:txBody>
          <a:bodyPr wrap="square" lIns="0" tIns="0" rIns="0" bIns="0" anchor="t">
            <a:spAutoFit/>
          </a:bodyPr>
          <a:lstStyle/>
          <a:p>
            <a:pPr marL="12700">
              <a:lnSpc>
                <a:spcPts val="1425"/>
              </a:lnSpc>
              <a:tabLst>
                <a:tab pos="3284220" algn="l"/>
                <a:tab pos="3455035" algn="l"/>
                <a:tab pos="4090035" algn="l"/>
                <a:tab pos="4261485" algn="l"/>
              </a:tabLst>
            </a:pPr>
            <a:r>
              <a:rPr lang="en-US" spc="-10" dirty="0">
                <a:solidFill>
                  <a:srgbClr val="27829D"/>
                </a:solidFill>
              </a:rPr>
              <a:t>MULTE Applications under the IH Program | 1/13/2021 | Portland Housing Bureau</a:t>
            </a:r>
            <a:endParaRPr lang="en-US" spc="-5" dirty="0">
              <a:solidFill>
                <a:srgbClr val="27829D"/>
              </a:solidFill>
            </a:endParaRPr>
          </a:p>
        </p:txBody>
      </p:sp>
      <p:sp>
        <p:nvSpPr>
          <p:cNvPr id="9" name="Slide Number Placeholder 8">
            <a:extLst>
              <a:ext uri="{FF2B5EF4-FFF2-40B4-BE49-F238E27FC236}">
                <a16:creationId xmlns:a16="http://schemas.microsoft.com/office/drawing/2014/main" id="{7C3E119C-8CF6-4343-BD58-50AB215DEC0B}"/>
              </a:ext>
            </a:extLst>
          </p:cNvPr>
          <p:cNvSpPr>
            <a:spLocks noGrp="1"/>
          </p:cNvSpPr>
          <p:nvPr>
            <p:ph type="sldNum" sz="quarter" idx="7"/>
          </p:nvPr>
        </p:nvSpPr>
        <p:spPr/>
        <p:txBody>
          <a:bodyPr/>
          <a:lstStyle/>
          <a:p>
            <a:pPr marL="25400">
              <a:lnSpc>
                <a:spcPct val="100000"/>
              </a:lnSpc>
              <a:spcBef>
                <a:spcPts val="40"/>
              </a:spcBef>
            </a:pPr>
            <a:fld id="{81D60167-4931-47E6-BA6A-407CBD079E47}" type="slidenum">
              <a:rPr lang="en-US" smtClean="0"/>
              <a:t>1</a:t>
            </a:fld>
            <a:endParaRPr lang="en-US"/>
          </a:p>
        </p:txBody>
      </p:sp>
      <p:pic>
        <p:nvPicPr>
          <p:cNvPr id="11" name="Picture 10">
            <a:extLst>
              <a:ext uri="{FF2B5EF4-FFF2-40B4-BE49-F238E27FC236}">
                <a16:creationId xmlns:a16="http://schemas.microsoft.com/office/drawing/2014/main" id="{A02D4C35-7C5D-4C6E-B1B8-A3AAABEB5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1964"/>
            <a:ext cx="5939161" cy="1579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EA31-558B-4203-AE5E-9E0AEF527734}"/>
              </a:ext>
            </a:extLst>
          </p:cNvPr>
          <p:cNvSpPr>
            <a:spLocks noGrp="1"/>
          </p:cNvSpPr>
          <p:nvPr>
            <p:ph type="title"/>
          </p:nvPr>
        </p:nvSpPr>
        <p:spPr>
          <a:xfrm>
            <a:off x="688340" y="437354"/>
            <a:ext cx="10815319" cy="430887"/>
          </a:xfrm>
        </p:spPr>
        <p:txBody>
          <a:bodyPr/>
          <a:lstStyle/>
          <a:p>
            <a:pPr algn="ctr"/>
            <a:r>
              <a:rPr lang="en-US" sz="2800" dirty="0">
                <a:solidFill>
                  <a:schemeClr val="tx2">
                    <a:lumMod val="75000"/>
                  </a:schemeClr>
                </a:solidFill>
              </a:rPr>
              <a:t>Portland’s Inclusionary Housing Units</a:t>
            </a:r>
          </a:p>
        </p:txBody>
      </p:sp>
      <p:grpSp>
        <p:nvGrpSpPr>
          <p:cNvPr id="4" name="Group 3">
            <a:extLst>
              <a:ext uri="{FF2B5EF4-FFF2-40B4-BE49-F238E27FC236}">
                <a16:creationId xmlns:a16="http://schemas.microsoft.com/office/drawing/2014/main" id="{58A2DCD2-3F1D-4A13-8EB5-9C63444FDAD0}"/>
              </a:ext>
            </a:extLst>
          </p:cNvPr>
          <p:cNvGrpSpPr/>
          <p:nvPr/>
        </p:nvGrpSpPr>
        <p:grpSpPr>
          <a:xfrm>
            <a:off x="688340" y="1655624"/>
            <a:ext cx="4417060" cy="1661993"/>
            <a:chOff x="1600200" y="2133600"/>
            <a:chExt cx="4417060" cy="1661993"/>
          </a:xfrm>
        </p:grpSpPr>
        <p:sp>
          <p:nvSpPr>
            <p:cNvPr id="3" name="TextBox 2">
              <a:extLst>
                <a:ext uri="{FF2B5EF4-FFF2-40B4-BE49-F238E27FC236}">
                  <a16:creationId xmlns:a16="http://schemas.microsoft.com/office/drawing/2014/main" id="{768521A5-38E3-4D24-BCDD-3F06837280B2}"/>
                </a:ext>
              </a:extLst>
            </p:cNvPr>
            <p:cNvSpPr txBox="1"/>
            <p:nvPr/>
          </p:nvSpPr>
          <p:spPr>
            <a:xfrm>
              <a:off x="1600200" y="2133600"/>
              <a:ext cx="3048000" cy="1661993"/>
            </a:xfrm>
            <a:prstGeom prst="rect">
              <a:avLst/>
            </a:prstGeom>
            <a:noFill/>
          </p:spPr>
          <p:txBody>
            <a:bodyPr wrap="square" rtlCol="0">
              <a:spAutoFit/>
            </a:bodyPr>
            <a:lstStyle/>
            <a:p>
              <a:pPr algn="r"/>
              <a:r>
                <a:rPr lang="en-US" b="1" dirty="0">
                  <a:solidFill>
                    <a:schemeClr val="tx2">
                      <a:lumMod val="75000"/>
                    </a:schemeClr>
                  </a:solidFill>
                  <a:latin typeface="Arial" panose="020B0604020202020204" pitchFamily="34" charset="0"/>
                  <a:cs typeface="Arial" panose="020B0604020202020204" pitchFamily="34" charset="0"/>
                </a:rPr>
                <a:t>Projected Minimum:</a:t>
              </a:r>
            </a:p>
            <a:p>
              <a:pPr algn="r"/>
              <a:endParaRPr lang="en-US" b="1" dirty="0">
                <a:solidFill>
                  <a:schemeClr val="tx2">
                    <a:lumMod val="75000"/>
                  </a:schemeClr>
                </a:solidFill>
                <a:latin typeface="Arial" panose="020B0604020202020204" pitchFamily="34" charset="0"/>
                <a:cs typeface="Arial" panose="020B0604020202020204" pitchFamily="34" charset="0"/>
              </a:endParaRPr>
            </a:p>
            <a:p>
              <a:pPr algn="r"/>
              <a:r>
                <a:rPr lang="en-US" sz="1600" b="1" dirty="0">
                  <a:solidFill>
                    <a:schemeClr val="tx2">
                      <a:lumMod val="75000"/>
                    </a:schemeClr>
                  </a:solidFill>
                  <a:latin typeface="Arial" panose="020B0604020202020204" pitchFamily="34" charset="0"/>
                  <a:cs typeface="Arial" panose="020B0604020202020204" pitchFamily="34" charset="0"/>
                </a:rPr>
                <a:t>Confirmed 60% AMI Units:</a:t>
              </a:r>
            </a:p>
            <a:p>
              <a:pPr algn="r"/>
              <a:r>
                <a:rPr lang="en-US" sz="1600" b="1" dirty="0">
                  <a:solidFill>
                    <a:schemeClr val="tx2">
                      <a:lumMod val="75000"/>
                    </a:schemeClr>
                  </a:solidFill>
                  <a:latin typeface="Arial" panose="020B0604020202020204" pitchFamily="34" charset="0"/>
                  <a:cs typeface="Arial" panose="020B0604020202020204" pitchFamily="34" charset="0"/>
                </a:rPr>
                <a:t>Confirmed 80% AMI Units:</a:t>
              </a:r>
            </a:p>
            <a:p>
              <a:pPr algn="r"/>
              <a:r>
                <a:rPr lang="en-US" sz="1600" b="1" dirty="0">
                  <a:solidFill>
                    <a:schemeClr val="tx2">
                      <a:lumMod val="75000"/>
                    </a:schemeClr>
                  </a:solidFill>
                  <a:latin typeface="Arial" panose="020B0604020202020204" pitchFamily="34" charset="0"/>
                  <a:cs typeface="Arial" panose="020B0604020202020204" pitchFamily="34" charset="0"/>
                </a:rPr>
                <a:t>Undetermined:</a:t>
              </a:r>
            </a:p>
            <a:p>
              <a:pPr algn="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BB2E0A6-9207-420D-99B2-84DD834B27A1}"/>
                </a:ext>
              </a:extLst>
            </p:cNvPr>
            <p:cNvSpPr txBox="1"/>
            <p:nvPr/>
          </p:nvSpPr>
          <p:spPr>
            <a:xfrm>
              <a:off x="4648199" y="2133600"/>
              <a:ext cx="1369061" cy="1661993"/>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1,106 units</a:t>
              </a:r>
            </a:p>
            <a:p>
              <a:endParaRPr lang="en-US" b="1" dirty="0">
                <a:solidFill>
                  <a:schemeClr val="tx2">
                    <a:lumMod val="75000"/>
                  </a:schemeClr>
                </a:solidFill>
                <a:latin typeface="Arial" panose="020B0604020202020204" pitchFamily="34" charset="0"/>
                <a:cs typeface="Arial" panose="020B0604020202020204" pitchFamily="34" charset="0"/>
              </a:endParaRPr>
            </a:p>
            <a:p>
              <a:r>
                <a:rPr lang="en-US" sz="1600" b="1" dirty="0">
                  <a:solidFill>
                    <a:schemeClr val="tx2">
                      <a:lumMod val="75000"/>
                    </a:schemeClr>
                  </a:solidFill>
                  <a:latin typeface="Arial" panose="020B0604020202020204" pitchFamily="34" charset="0"/>
                  <a:cs typeface="Arial" panose="020B0604020202020204" pitchFamily="34" charset="0"/>
                </a:rPr>
                <a:t>687 units</a:t>
              </a:r>
            </a:p>
            <a:p>
              <a:r>
                <a:rPr lang="en-US" sz="1600" b="1" dirty="0">
                  <a:solidFill>
                    <a:schemeClr val="tx2">
                      <a:lumMod val="75000"/>
                    </a:schemeClr>
                  </a:solidFill>
                  <a:latin typeface="Arial" panose="020B0604020202020204" pitchFamily="34" charset="0"/>
                  <a:cs typeface="Arial" panose="020B0604020202020204" pitchFamily="34" charset="0"/>
                </a:rPr>
                <a:t>384 units</a:t>
              </a:r>
            </a:p>
            <a:p>
              <a:r>
                <a:rPr lang="en-US" sz="1600" b="1" dirty="0">
                  <a:solidFill>
                    <a:schemeClr val="tx2">
                      <a:lumMod val="75000"/>
                    </a:schemeClr>
                  </a:solidFill>
                  <a:latin typeface="Arial" panose="020B0604020202020204" pitchFamily="34" charset="0"/>
                  <a:cs typeface="Arial" panose="020B0604020202020204" pitchFamily="34" charset="0"/>
                </a:rPr>
                <a:t>70 units</a:t>
              </a:r>
            </a:p>
            <a:p>
              <a:endParaRPr lang="en-US" b="1" dirty="0">
                <a:solidFill>
                  <a:schemeClr val="tx2">
                    <a:lumMod val="75000"/>
                  </a:schemeClr>
                </a:solidFill>
                <a:latin typeface="Arial" panose="020B0604020202020204" pitchFamily="34" charset="0"/>
                <a:cs typeface="Arial" panose="020B0604020202020204" pitchFamily="34" charset="0"/>
              </a:endParaRPr>
            </a:p>
          </p:txBody>
        </p:sp>
      </p:grpSp>
      <p:graphicFrame>
        <p:nvGraphicFramePr>
          <p:cNvPr id="12" name="Chart 11">
            <a:extLst>
              <a:ext uri="{FF2B5EF4-FFF2-40B4-BE49-F238E27FC236}">
                <a16:creationId xmlns:a16="http://schemas.microsoft.com/office/drawing/2014/main" id="{7D972B05-9F73-4B1D-9F23-2DF70807DF96}"/>
              </a:ext>
            </a:extLst>
          </p:cNvPr>
          <p:cNvGraphicFramePr>
            <a:graphicFrameLocks/>
          </p:cNvGraphicFramePr>
          <p:nvPr/>
        </p:nvGraphicFramePr>
        <p:xfrm>
          <a:off x="7086600" y="1143000"/>
          <a:ext cx="4572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C850236-3E11-4C15-BC29-3012D0642F34}"/>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
        <p:nvSpPr>
          <p:cNvPr id="11" name="Slide Number Placeholder 10">
            <a:extLst>
              <a:ext uri="{FF2B5EF4-FFF2-40B4-BE49-F238E27FC236}">
                <a16:creationId xmlns:a16="http://schemas.microsoft.com/office/drawing/2014/main" id="{8BD531DD-36D9-447C-88E5-33DD583A4C4F}"/>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10</a:t>
            </a:fld>
            <a:r>
              <a:rPr lang="en-US" dirty="0">
                <a:solidFill>
                  <a:srgbClr val="434F69"/>
                </a:solidFill>
              </a:rPr>
              <a:t> -</a:t>
            </a:r>
          </a:p>
        </p:txBody>
      </p:sp>
      <p:graphicFrame>
        <p:nvGraphicFramePr>
          <p:cNvPr id="14" name="Chart 13">
            <a:extLst>
              <a:ext uri="{FF2B5EF4-FFF2-40B4-BE49-F238E27FC236}">
                <a16:creationId xmlns:a16="http://schemas.microsoft.com/office/drawing/2014/main" id="{30FC8AAC-D636-443C-80B0-7F9F102D9934}"/>
              </a:ext>
            </a:extLst>
          </p:cNvPr>
          <p:cNvGraphicFramePr>
            <a:graphicFrameLocks/>
          </p:cNvGraphicFramePr>
          <p:nvPr/>
        </p:nvGraphicFramePr>
        <p:xfrm>
          <a:off x="844296" y="3317617"/>
          <a:ext cx="5861304" cy="3159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56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22248-0800-4A3B-8FAC-333EC730FA05}"/>
              </a:ext>
            </a:extLst>
          </p:cNvPr>
          <p:cNvPicPr>
            <a:picLocks noChangeAspect="1"/>
          </p:cNvPicPr>
          <p:nvPr/>
        </p:nvPicPr>
        <p:blipFill rotWithShape="1">
          <a:blip r:embed="rId2"/>
          <a:srcRect l="53866" t="19360" r="8334" b="11297"/>
          <a:stretch/>
        </p:blipFill>
        <p:spPr>
          <a:xfrm>
            <a:off x="7882" y="0"/>
            <a:ext cx="12184118" cy="6858000"/>
          </a:xfrm>
          <a:prstGeom prst="rect">
            <a:avLst/>
          </a:prstGeom>
        </p:spPr>
      </p:pic>
      <p:grpSp>
        <p:nvGrpSpPr>
          <p:cNvPr id="12" name="Group 11">
            <a:extLst>
              <a:ext uri="{FF2B5EF4-FFF2-40B4-BE49-F238E27FC236}">
                <a16:creationId xmlns:a16="http://schemas.microsoft.com/office/drawing/2014/main" id="{D35F298F-B6EC-4B54-BE9B-62B9AAA4612E}"/>
              </a:ext>
            </a:extLst>
          </p:cNvPr>
          <p:cNvGrpSpPr/>
          <p:nvPr/>
        </p:nvGrpSpPr>
        <p:grpSpPr>
          <a:xfrm>
            <a:off x="8229600" y="5859802"/>
            <a:ext cx="3962400" cy="677108"/>
            <a:chOff x="8229600" y="5859802"/>
            <a:chExt cx="3962400" cy="677108"/>
          </a:xfrm>
        </p:grpSpPr>
        <p:sp>
          <p:nvSpPr>
            <p:cNvPr id="9" name="TextBox 8">
              <a:extLst>
                <a:ext uri="{FF2B5EF4-FFF2-40B4-BE49-F238E27FC236}">
                  <a16:creationId xmlns:a16="http://schemas.microsoft.com/office/drawing/2014/main" id="{B31E7AAC-1ABD-427A-8E3F-56F803A9D779}"/>
                </a:ext>
              </a:extLst>
            </p:cNvPr>
            <p:cNvSpPr txBox="1"/>
            <p:nvPr/>
          </p:nvSpPr>
          <p:spPr>
            <a:xfrm>
              <a:off x="8229600" y="5859802"/>
              <a:ext cx="3962400" cy="677108"/>
            </a:xfrm>
            <a:prstGeom prst="rect">
              <a:avLst/>
            </a:prstGeom>
            <a:solidFill>
              <a:schemeClr val="bg1"/>
            </a:solidFill>
          </p:spPr>
          <p:txBody>
            <a:bodyPr wrap="square" rtlCol="0">
              <a:spAutoFit/>
            </a:bodyPr>
            <a:lstStyle/>
            <a:p>
              <a:pPr algn="r"/>
              <a:r>
                <a:rPr lang="en-US" sz="950" b="1" dirty="0">
                  <a:solidFill>
                    <a:schemeClr val="tx2">
                      <a:lumMod val="75000"/>
                    </a:schemeClr>
                  </a:solidFill>
                  <a:latin typeface="Arial" panose="020B0604020202020204" pitchFamily="34" charset="0"/>
                  <a:cs typeface="Arial" panose="020B0604020202020204" pitchFamily="34" charset="0"/>
                </a:rPr>
                <a:t>IH Buildings in Permitting/Permitted</a:t>
              </a:r>
            </a:p>
            <a:p>
              <a:pPr algn="r"/>
              <a:endParaRPr lang="en-US" sz="950" b="1" dirty="0">
                <a:solidFill>
                  <a:schemeClr val="tx2">
                    <a:lumMod val="75000"/>
                  </a:schemeClr>
                </a:solidFill>
                <a:latin typeface="Arial" panose="020B0604020202020204" pitchFamily="34" charset="0"/>
                <a:cs typeface="Arial" panose="020B0604020202020204" pitchFamily="34" charset="0"/>
              </a:endParaRPr>
            </a:p>
            <a:p>
              <a:pPr algn="r"/>
              <a:r>
                <a:rPr lang="en-US" sz="950" b="1" dirty="0">
                  <a:solidFill>
                    <a:schemeClr val="tx2">
                      <a:lumMod val="75000"/>
                    </a:schemeClr>
                  </a:solidFill>
                  <a:latin typeface="Arial" panose="020B0604020202020204" pitchFamily="34" charset="0"/>
                  <a:cs typeface="Arial" panose="020B0604020202020204" pitchFamily="34" charset="0"/>
                </a:rPr>
                <a:t>IH Projects in Pre-Application/Early Assistance/Land Use Review</a:t>
              </a:r>
            </a:p>
            <a:p>
              <a:pPr algn="r"/>
              <a:endParaRPr lang="en-US" sz="95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BC94906-A106-45F6-B4D0-3202346C6A47}"/>
                </a:ext>
              </a:extLst>
            </p:cNvPr>
            <p:cNvPicPr>
              <a:picLocks noChangeAspect="1"/>
            </p:cNvPicPr>
            <p:nvPr/>
          </p:nvPicPr>
          <p:blipFill rotWithShape="1">
            <a:blip r:embed="rId3"/>
            <a:srcRect l="919" t="48197" r="98400" b="49623"/>
            <a:stretch/>
          </p:blipFill>
          <p:spPr>
            <a:xfrm>
              <a:off x="11887200" y="6019800"/>
              <a:ext cx="228600" cy="228600"/>
            </a:xfrm>
            <a:prstGeom prst="rect">
              <a:avLst/>
            </a:prstGeom>
          </p:spPr>
        </p:pic>
        <p:pic>
          <p:nvPicPr>
            <p:cNvPr id="11" name="Picture 10">
              <a:extLst>
                <a:ext uri="{FF2B5EF4-FFF2-40B4-BE49-F238E27FC236}">
                  <a16:creationId xmlns:a16="http://schemas.microsoft.com/office/drawing/2014/main" id="{01E30AC4-AA87-4334-8328-D8683F848D26}"/>
                </a:ext>
              </a:extLst>
            </p:cNvPr>
            <p:cNvPicPr>
              <a:picLocks noChangeAspect="1"/>
            </p:cNvPicPr>
            <p:nvPr/>
          </p:nvPicPr>
          <p:blipFill rotWithShape="1">
            <a:blip r:embed="rId3"/>
            <a:srcRect l="908" t="52342" r="98184" b="46085"/>
            <a:stretch/>
          </p:blipFill>
          <p:spPr>
            <a:xfrm>
              <a:off x="11887200" y="6336338"/>
              <a:ext cx="304800" cy="165022"/>
            </a:xfrm>
            <a:prstGeom prst="rect">
              <a:avLst/>
            </a:prstGeom>
          </p:spPr>
        </p:pic>
      </p:grpSp>
      <p:sp>
        <p:nvSpPr>
          <p:cNvPr id="8" name="TextBox 7">
            <a:extLst>
              <a:ext uri="{FF2B5EF4-FFF2-40B4-BE49-F238E27FC236}">
                <a16:creationId xmlns:a16="http://schemas.microsoft.com/office/drawing/2014/main" id="{DF6AF8E0-A3A7-470E-B176-BCBFC53EEC23}"/>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307978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 y="3059668"/>
            <a:ext cx="10815319" cy="738664"/>
          </a:xfrm>
        </p:spPr>
        <p:txBody>
          <a:bodyPr/>
          <a:lstStyle/>
          <a:p>
            <a:pPr algn="ctr"/>
            <a:r>
              <a:rPr lang="en-US" sz="4800" dirty="0">
                <a:solidFill>
                  <a:schemeClr val="tx2">
                    <a:lumMod val="75000"/>
                  </a:schemeClr>
                </a:solidFill>
              </a:rPr>
              <a:t>Proposed Changes</a:t>
            </a:r>
          </a:p>
        </p:txBody>
      </p:sp>
    </p:spTree>
    <p:extLst>
      <p:ext uri="{BB962C8B-B14F-4D97-AF65-F5344CB8AC3E}">
        <p14:creationId xmlns:p14="http://schemas.microsoft.com/office/powerpoint/2010/main" val="178458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0B21-60CA-4A03-B1BA-1880A01923A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Reasonable Equivalency &amp; Reconfiguration</a:t>
            </a:r>
          </a:p>
        </p:txBody>
      </p:sp>
      <p:sp>
        <p:nvSpPr>
          <p:cNvPr id="3" name="Text Placeholder 2">
            <a:extLst>
              <a:ext uri="{FF2B5EF4-FFF2-40B4-BE49-F238E27FC236}">
                <a16:creationId xmlns:a16="http://schemas.microsoft.com/office/drawing/2014/main" id="{82AA0040-8234-4821-BEC2-974D0F98B0D3}"/>
              </a:ext>
            </a:extLst>
          </p:cNvPr>
          <p:cNvSpPr>
            <a:spLocks noGrp="1"/>
          </p:cNvSpPr>
          <p:nvPr>
            <p:ph type="body" idx="1"/>
          </p:nvPr>
        </p:nvSpPr>
        <p:spPr>
          <a:xfrm>
            <a:off x="675088" y="1533981"/>
            <a:ext cx="10815319" cy="4247317"/>
          </a:xfrm>
        </p:spPr>
        <p:txBody>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Proposed administrative rule changes to publish week of 1/18</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Rule process includes, public comment, hearing, 60-day review </a:t>
            </a:r>
          </a:p>
          <a:p>
            <a:endParaRPr lang="en-US" sz="20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Proposed Changes:</a:t>
            </a:r>
          </a:p>
          <a:p>
            <a:endParaRPr lang="en-US" sz="2000" dirty="0">
              <a:latin typeface="Arial" panose="020B0604020202020204" pitchFamily="34" charset="0"/>
              <a:cs typeface="Arial" panose="020B0604020202020204" pitchFamily="34" charset="0"/>
            </a:endParaRPr>
          </a:p>
          <a:p>
            <a:pPr marL="400050" indent="-400050">
              <a:buFont typeface="+mj-lt"/>
              <a:buAutoNum type="romanLcPeriod"/>
            </a:pPr>
            <a:r>
              <a:rPr lang="en-US" sz="2000" b="1" dirty="0">
                <a:latin typeface="Arial" panose="020B0604020202020204" pitchFamily="34" charset="0"/>
                <a:cs typeface="Arial" panose="020B0604020202020204" pitchFamily="34" charset="0"/>
              </a:rPr>
              <a:t>Unit Sizes. </a:t>
            </a:r>
            <a:r>
              <a:rPr lang="en-US" sz="2000" dirty="0">
                <a:latin typeface="Arial" panose="020B0604020202020204" pitchFamily="34" charset="0"/>
                <a:cs typeface="Arial" panose="020B0604020202020204" pitchFamily="34" charset="0"/>
              </a:rPr>
              <a:t>Increasing size reasonable equivalency requirement from 90% to 95%</a:t>
            </a:r>
          </a:p>
          <a:p>
            <a:endParaRPr lang="en-US" b="1" dirty="0">
              <a:latin typeface="Arial" panose="020B0604020202020204" pitchFamily="34" charset="0"/>
              <a:cs typeface="Arial" panose="020B0604020202020204" pitchFamily="34" charset="0"/>
            </a:endParaRPr>
          </a:p>
          <a:p>
            <a:pPr marL="400050" indent="-400050">
              <a:buFont typeface="+mj-lt"/>
              <a:buAutoNum type="romanLcPeriod" startAt="2"/>
            </a:pPr>
            <a:r>
              <a:rPr lang="en-US" b="1" dirty="0">
                <a:latin typeface="Arial" panose="020B0604020202020204" pitchFamily="34" charset="0"/>
                <a:cs typeface="Arial" panose="020B0604020202020204" pitchFamily="34" charset="0"/>
              </a:rPr>
              <a:t>Reconfiguration.</a:t>
            </a:r>
            <a:r>
              <a:rPr lang="en-US" dirty="0">
                <a:latin typeface="Arial" panose="020B0604020202020204" pitchFamily="34" charset="0"/>
                <a:cs typeface="Arial" panose="020B0604020202020204" pitchFamily="34" charset="0"/>
              </a:rPr>
              <a:t> To be eligible, at least one Market Rate Unit that has two or more Bedrooms per reconfigured unit with three bedrooms, and at least one Market Rate Unit that has three or more Bedrooms per reconfigured unit with four bedrooms.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7" name="Slide Number Placeholder 10">
            <a:extLst>
              <a:ext uri="{FF2B5EF4-FFF2-40B4-BE49-F238E27FC236}">
                <a16:creationId xmlns:a16="http://schemas.microsoft.com/office/drawing/2014/main" id="{F71511F8-F97C-44BA-B048-52AC5A673A7F}"/>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latin typeface="Arial" panose="020B0604020202020204" pitchFamily="34" charset="0"/>
                <a:cs typeface="Arial" panose="020B0604020202020204" pitchFamily="34" charset="0"/>
              </a:rPr>
              <a:t>- </a:t>
            </a:r>
            <a:fld id="{81D60167-4931-47E6-BA6A-407CBD079E47}" type="slidenum">
              <a:rPr lang="en-US" smtClean="0">
                <a:solidFill>
                  <a:srgbClr val="434F69"/>
                </a:solidFill>
                <a:latin typeface="Arial" panose="020B0604020202020204" pitchFamily="34" charset="0"/>
                <a:cs typeface="Arial" panose="020B0604020202020204" pitchFamily="34" charset="0"/>
              </a:rPr>
              <a:pPr marL="25400" algn="ctr">
                <a:lnSpc>
                  <a:spcPct val="100000"/>
                </a:lnSpc>
                <a:spcBef>
                  <a:spcPts val="40"/>
                </a:spcBef>
              </a:pPr>
              <a:t>13</a:t>
            </a:fld>
            <a:r>
              <a:rPr lang="en-US" dirty="0">
                <a:solidFill>
                  <a:srgbClr val="434F69"/>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BB2E450E-F90F-4799-AE7F-3EE550378BF1}"/>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395579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 y="3059668"/>
            <a:ext cx="10815319" cy="738664"/>
          </a:xfrm>
        </p:spPr>
        <p:txBody>
          <a:bodyPr/>
          <a:lstStyle/>
          <a:p>
            <a:pPr algn="ctr"/>
            <a:r>
              <a:rPr lang="en-US" sz="4800" dirty="0">
                <a:solidFill>
                  <a:schemeClr val="tx2">
                    <a:lumMod val="75000"/>
                  </a:schemeClr>
                </a:solidFill>
              </a:rPr>
              <a:t>IH MULTE Project</a:t>
            </a:r>
          </a:p>
        </p:txBody>
      </p:sp>
    </p:spTree>
    <p:extLst>
      <p:ext uri="{BB962C8B-B14F-4D97-AF65-F5344CB8AC3E}">
        <p14:creationId xmlns:p14="http://schemas.microsoft.com/office/powerpoint/2010/main" val="417168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063" y="6296139"/>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 name="object 4"/>
          <p:cNvSpPr txBox="1"/>
          <p:nvPr/>
        </p:nvSpPr>
        <p:spPr>
          <a:xfrm>
            <a:off x="688340" y="1367933"/>
            <a:ext cx="10544175" cy="4883388"/>
          </a:xfrm>
          <a:prstGeom prst="rect">
            <a:avLst/>
          </a:prstGeom>
        </p:spPr>
        <p:txBody>
          <a:bodyPr vert="horz" wrap="square" lIns="0" tIns="12700" rIns="0" bIns="0" rtlCol="0">
            <a:spAutoFit/>
          </a:bodyPr>
          <a:lstStyle/>
          <a:p>
            <a:pPr marL="12700" algn="ctr">
              <a:lnSpc>
                <a:spcPct val="100000"/>
              </a:lnSpc>
              <a:spcBef>
                <a:spcPts val="100"/>
              </a:spcBef>
            </a:pPr>
            <a:r>
              <a:rPr lang="en-US" sz="2200" b="1" spc="-5" dirty="0">
                <a:solidFill>
                  <a:srgbClr val="8FD169"/>
                </a:solidFill>
                <a:latin typeface="Arial"/>
                <a:cs typeface="Arial"/>
              </a:rPr>
              <a:t>Project Overview</a:t>
            </a:r>
            <a:endParaRPr sz="2200" dirty="0">
              <a:latin typeface="Arial"/>
              <a:cs typeface="Arial"/>
            </a:endParaRPr>
          </a:p>
          <a:p>
            <a:pPr algn="ctr">
              <a:lnSpc>
                <a:spcPct val="100000"/>
              </a:lnSpc>
              <a:spcBef>
                <a:spcPts val="10"/>
              </a:spcBef>
            </a:pPr>
            <a:r>
              <a:rPr lang="en-US" i="1" dirty="0">
                <a:latin typeface="+mj-lt"/>
                <a:cs typeface="Times New Roman"/>
              </a:rPr>
              <a:t>1575 N Willis Blvd</a:t>
            </a:r>
          </a:p>
          <a:p>
            <a:pPr>
              <a:lnSpc>
                <a:spcPct val="100000"/>
              </a:lnSpc>
              <a:spcBef>
                <a:spcPts val="10"/>
              </a:spcBef>
            </a:pPr>
            <a:r>
              <a:rPr lang="en-US" b="1" dirty="0">
                <a:latin typeface="+mj-lt"/>
                <a:cs typeface="Times New Roman" panose="02020603050405020304" pitchFamily="18" charset="0"/>
              </a:rPr>
              <a:t>Building description:</a:t>
            </a:r>
          </a:p>
          <a:p>
            <a:pPr marL="342900" indent="-342900">
              <a:lnSpc>
                <a:spcPct val="100000"/>
              </a:lnSpc>
              <a:spcBef>
                <a:spcPts val="10"/>
              </a:spcBef>
              <a:buFont typeface="Arial" panose="020B0604020202020204" pitchFamily="34" charset="0"/>
              <a:buChar char="•"/>
            </a:pPr>
            <a:r>
              <a:rPr lang="en-US" dirty="0">
                <a:latin typeface="+mj-lt"/>
                <a:cs typeface="Times New Roman" panose="02020603050405020304" pitchFamily="18" charset="0"/>
              </a:rPr>
              <a:t>5 stories</a:t>
            </a:r>
          </a:p>
          <a:p>
            <a:pPr marL="342900" indent="-342900">
              <a:lnSpc>
                <a:spcPct val="100000"/>
              </a:lnSpc>
              <a:spcBef>
                <a:spcPts val="10"/>
              </a:spcBef>
              <a:buFont typeface="Arial" panose="020B0604020202020204" pitchFamily="34" charset="0"/>
              <a:buChar char="•"/>
            </a:pPr>
            <a:r>
              <a:rPr lang="en-US" dirty="0">
                <a:latin typeface="+mj-lt"/>
                <a:cs typeface="Times New Roman" panose="02020603050405020304" pitchFamily="18" charset="0"/>
              </a:rPr>
              <a:t>Residential Only </a:t>
            </a:r>
          </a:p>
          <a:p>
            <a:pPr marL="342900" indent="-342900">
              <a:lnSpc>
                <a:spcPct val="100000"/>
              </a:lnSpc>
              <a:spcBef>
                <a:spcPts val="10"/>
              </a:spcBef>
              <a:buFont typeface="Arial" panose="020B0604020202020204" pitchFamily="34" charset="0"/>
              <a:buChar char="•"/>
            </a:pPr>
            <a:r>
              <a:rPr lang="en-US" dirty="0">
                <a:latin typeface="+mj-lt"/>
                <a:cs typeface="Times New Roman" panose="02020603050405020304" pitchFamily="18" charset="0"/>
              </a:rPr>
              <a:t>44-unit apartment building </a:t>
            </a:r>
          </a:p>
          <a:p>
            <a:pPr marL="342900" indent="-342900">
              <a:lnSpc>
                <a:spcPct val="100000"/>
              </a:lnSpc>
              <a:spcBef>
                <a:spcPts val="10"/>
              </a:spcBef>
              <a:buFont typeface="Arial" panose="020B0604020202020204" pitchFamily="34" charset="0"/>
              <a:buChar char="•"/>
            </a:pPr>
            <a:endParaRPr lang="en-US" dirty="0">
              <a:latin typeface="+mj-lt"/>
              <a:cs typeface="Times New Roman" panose="02020603050405020304" pitchFamily="18" charset="0"/>
            </a:endParaRPr>
          </a:p>
          <a:p>
            <a:pPr>
              <a:lnSpc>
                <a:spcPct val="100000"/>
              </a:lnSpc>
              <a:spcBef>
                <a:spcPts val="10"/>
              </a:spcBef>
            </a:pPr>
            <a:r>
              <a:rPr lang="en-US" b="1" dirty="0">
                <a:latin typeface="+mj-lt"/>
                <a:cs typeface="Times New Roman" panose="02020603050405020304" pitchFamily="18" charset="0"/>
              </a:rPr>
              <a:t>Unit Composition:</a:t>
            </a:r>
          </a:p>
          <a:p>
            <a:pPr>
              <a:lnSpc>
                <a:spcPct val="100000"/>
              </a:lnSpc>
              <a:spcBef>
                <a:spcPts val="10"/>
              </a:spcBef>
            </a:pPr>
            <a:r>
              <a:rPr lang="en-US" dirty="0">
                <a:latin typeface="+mj-lt"/>
                <a:cs typeface="Times New Roman" panose="02020603050405020304" pitchFamily="18" charset="0"/>
              </a:rPr>
              <a:t>(39) Studio (Average SF: 268)</a:t>
            </a:r>
          </a:p>
          <a:p>
            <a:pPr>
              <a:lnSpc>
                <a:spcPct val="100000"/>
              </a:lnSpc>
              <a:spcBef>
                <a:spcPts val="10"/>
              </a:spcBef>
            </a:pPr>
            <a:r>
              <a:rPr lang="en-US" dirty="0">
                <a:latin typeface="+mj-lt"/>
                <a:cs typeface="Times New Roman" panose="02020603050405020304" pitchFamily="18" charset="0"/>
              </a:rPr>
              <a:t> (5) Three-Bedroom (Average SF: 741)</a:t>
            </a:r>
          </a:p>
          <a:p>
            <a:pPr>
              <a:lnSpc>
                <a:spcPct val="100000"/>
              </a:lnSpc>
              <a:spcBef>
                <a:spcPts val="10"/>
              </a:spcBef>
            </a:pPr>
            <a:endParaRPr lang="en-US" dirty="0">
              <a:latin typeface="+mj-lt"/>
              <a:cs typeface="Times New Roman" panose="02020603050405020304" pitchFamily="18" charset="0"/>
            </a:endParaRPr>
          </a:p>
          <a:p>
            <a:pPr>
              <a:lnSpc>
                <a:spcPct val="100000"/>
              </a:lnSpc>
              <a:spcBef>
                <a:spcPts val="10"/>
              </a:spcBef>
            </a:pPr>
            <a:r>
              <a:rPr lang="en-US" b="1" dirty="0">
                <a:latin typeface="+mj-lt"/>
                <a:cs typeface="Times New Roman" panose="02020603050405020304" pitchFamily="18" charset="0"/>
              </a:rPr>
              <a:t>Market Rate Units: 0</a:t>
            </a:r>
          </a:p>
          <a:p>
            <a:pPr>
              <a:lnSpc>
                <a:spcPct val="100000"/>
              </a:lnSpc>
              <a:spcBef>
                <a:spcPts val="10"/>
              </a:spcBef>
            </a:pPr>
            <a:endParaRPr lang="en-US" b="1" dirty="0">
              <a:latin typeface="+mj-lt"/>
              <a:cs typeface="Times New Roman" panose="02020603050405020304" pitchFamily="18" charset="0"/>
            </a:endParaRPr>
          </a:p>
          <a:p>
            <a:r>
              <a:rPr lang="en-US" b="1" dirty="0">
                <a:latin typeface="+mj-lt"/>
                <a:cs typeface="Times New Roman" panose="02020603050405020304" pitchFamily="18" charset="0"/>
              </a:rPr>
              <a:t>Affordable Units: 44* @ 60% MFI </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*Restricting </a:t>
            </a:r>
            <a:r>
              <a:rPr lang="en-US" u="sng" dirty="0">
                <a:latin typeface="+mj-lt"/>
                <a:cs typeface="Times New Roman" panose="02020603050405020304" pitchFamily="18" charset="0"/>
              </a:rPr>
              <a:t>all units</a:t>
            </a:r>
            <a:r>
              <a:rPr lang="en-US" dirty="0">
                <a:latin typeface="+mj-lt"/>
                <a:cs typeface="Times New Roman" panose="02020603050405020304" pitchFamily="18" charset="0"/>
              </a:rPr>
              <a:t> at 60% MFI under Inclusionary Housing voluntarily</a:t>
            </a:r>
            <a:r>
              <a:rPr lang="en-US" dirty="0">
                <a:latin typeface="Times New Roman" panose="02020603050405020304" pitchFamily="18" charset="0"/>
                <a:cs typeface="Times New Roman" panose="02020603050405020304" pitchFamily="18" charset="0"/>
              </a:rPr>
              <a:t>.</a:t>
            </a:r>
          </a:p>
          <a:p>
            <a:pPr>
              <a:lnSpc>
                <a:spcPct val="100000"/>
              </a:lnSpc>
              <a:spcBef>
                <a:spcPts val="10"/>
              </a:spcBef>
            </a:pPr>
            <a:endParaRPr sz="2450" i="1" dirty="0">
              <a:latin typeface="Times New Roman"/>
              <a:cs typeface="Times New Roman"/>
            </a:endParaRPr>
          </a:p>
        </p:txBody>
      </p:sp>
      <p:sp>
        <p:nvSpPr>
          <p:cNvPr id="7" name="object 7"/>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a:lnSpc>
                <a:spcPts val="1425"/>
              </a:lnSpc>
              <a:tabLst>
                <a:tab pos="3284220" algn="l"/>
                <a:tab pos="3455035" algn="l"/>
                <a:tab pos="4090035" algn="l"/>
                <a:tab pos="4261485" algn="l"/>
              </a:tabLst>
            </a:pPr>
            <a:r>
              <a:rPr lang="en-US" spc="-10" dirty="0"/>
              <a:t>MULTE Applications under the IH Program | 1/13/2021 | Portland Housing Bureau</a:t>
            </a:r>
            <a:endParaRPr spc="-5" dirty="0"/>
          </a:p>
        </p:txBody>
      </p:sp>
      <p:sp>
        <p:nvSpPr>
          <p:cNvPr id="5" name="object 5"/>
          <p:cNvSpPr txBox="1">
            <a:spLocks noGrp="1"/>
          </p:cNvSpPr>
          <p:nvPr>
            <p:ph type="title"/>
          </p:nvPr>
        </p:nvSpPr>
        <p:spPr>
          <a:xfrm>
            <a:off x="688340" y="582226"/>
            <a:ext cx="10775096" cy="628377"/>
          </a:xfrm>
          <a:prstGeom prst="rect">
            <a:avLst/>
          </a:prstGeom>
        </p:spPr>
        <p:txBody>
          <a:bodyPr vert="horz" wrap="square" lIns="0" tIns="12700" rIns="0" bIns="0" rtlCol="0">
            <a:spAutoFit/>
          </a:bodyPr>
          <a:lstStyle/>
          <a:p>
            <a:pPr marL="12700" algn="ctr">
              <a:lnSpc>
                <a:spcPct val="100000"/>
              </a:lnSpc>
              <a:spcBef>
                <a:spcPts val="100"/>
              </a:spcBef>
            </a:pPr>
            <a:r>
              <a:rPr lang="en-US" spc="-5"/>
              <a:t>Willis Apartments</a:t>
            </a:r>
            <a:endParaRPr spc="-5"/>
          </a:p>
        </p:txBody>
      </p:sp>
      <p:sp>
        <p:nvSpPr>
          <p:cNvPr id="9" name="Slide Number Placeholder 8">
            <a:extLst>
              <a:ext uri="{FF2B5EF4-FFF2-40B4-BE49-F238E27FC236}">
                <a16:creationId xmlns:a16="http://schemas.microsoft.com/office/drawing/2014/main" id="{8DEA1EA0-2076-4232-9F61-7A62FFD351E4}"/>
              </a:ext>
            </a:extLst>
          </p:cNvPr>
          <p:cNvSpPr>
            <a:spLocks noGrp="1"/>
          </p:cNvSpPr>
          <p:nvPr>
            <p:ph type="sldNum" sz="quarter" idx="7"/>
          </p:nvPr>
        </p:nvSpPr>
        <p:spPr>
          <a:xfrm>
            <a:off x="11232515" y="6484733"/>
            <a:ext cx="295056" cy="179536"/>
          </a:xfrm>
        </p:spPr>
        <p:txBody>
          <a:bodyPr/>
          <a:lstStyle/>
          <a:p>
            <a:pPr marL="25400">
              <a:lnSpc>
                <a:spcPct val="100000"/>
              </a:lnSpc>
              <a:spcBef>
                <a:spcPts val="40"/>
              </a:spcBef>
            </a:pPr>
            <a:fld id="{81D60167-4931-47E6-BA6A-407CBD079E47}"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420051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 name="object 4"/>
          <p:cNvSpPr txBox="1"/>
          <p:nvPr/>
        </p:nvSpPr>
        <p:spPr>
          <a:xfrm>
            <a:off x="705595" y="1057804"/>
            <a:ext cx="10544175" cy="728405"/>
          </a:xfrm>
          <a:prstGeom prst="rect">
            <a:avLst/>
          </a:prstGeom>
        </p:spPr>
        <p:txBody>
          <a:bodyPr vert="horz" wrap="square" lIns="0" tIns="12700" rIns="0" bIns="0" rtlCol="0">
            <a:spAutoFit/>
          </a:bodyPr>
          <a:lstStyle/>
          <a:p>
            <a:pPr marL="12700" algn="ctr">
              <a:lnSpc>
                <a:spcPct val="100000"/>
              </a:lnSpc>
              <a:spcBef>
                <a:spcPts val="100"/>
              </a:spcBef>
            </a:pPr>
            <a:r>
              <a:rPr lang="en-US" sz="2200" b="1" spc="-5">
                <a:solidFill>
                  <a:srgbClr val="8FD169"/>
                </a:solidFill>
                <a:latin typeface="Arial"/>
                <a:cs typeface="Arial"/>
              </a:rPr>
              <a:t>Tax Benefit &amp; Rent Discount</a:t>
            </a:r>
            <a:endParaRPr sz="2200">
              <a:latin typeface="Arial"/>
              <a:cs typeface="Arial"/>
            </a:endParaRPr>
          </a:p>
          <a:p>
            <a:pPr>
              <a:lnSpc>
                <a:spcPct val="100000"/>
              </a:lnSpc>
              <a:spcBef>
                <a:spcPts val="10"/>
              </a:spcBef>
            </a:pPr>
            <a:endParaRPr sz="2450" i="1">
              <a:latin typeface="Times New Roman"/>
              <a:cs typeface="Times New Roman"/>
            </a:endParaRPr>
          </a:p>
        </p:txBody>
      </p:sp>
      <p:sp>
        <p:nvSpPr>
          <p:cNvPr id="7" name="object 7"/>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a:lnSpc>
                <a:spcPts val="1425"/>
              </a:lnSpc>
              <a:tabLst>
                <a:tab pos="3284220" algn="l"/>
                <a:tab pos="3455035" algn="l"/>
                <a:tab pos="4090035" algn="l"/>
                <a:tab pos="4261485" algn="l"/>
              </a:tabLst>
            </a:pPr>
            <a:r>
              <a:rPr lang="en-US" spc="-10" dirty="0"/>
              <a:t>MULTE Applications under the IH Program | 1/13/2021 | Portland Housing Bureau</a:t>
            </a:r>
            <a:endParaRPr spc="-5" dirty="0"/>
          </a:p>
        </p:txBody>
      </p:sp>
      <p:sp>
        <p:nvSpPr>
          <p:cNvPr id="5" name="object 5"/>
          <p:cNvSpPr txBox="1">
            <a:spLocks noGrp="1"/>
          </p:cNvSpPr>
          <p:nvPr>
            <p:ph type="title"/>
          </p:nvPr>
        </p:nvSpPr>
        <p:spPr>
          <a:xfrm>
            <a:off x="590135" y="418281"/>
            <a:ext cx="10775096" cy="628377"/>
          </a:xfrm>
          <a:prstGeom prst="rect">
            <a:avLst/>
          </a:prstGeom>
        </p:spPr>
        <p:txBody>
          <a:bodyPr vert="horz" wrap="square" lIns="0" tIns="12700" rIns="0" bIns="0" rtlCol="0">
            <a:spAutoFit/>
          </a:bodyPr>
          <a:lstStyle/>
          <a:p>
            <a:pPr marL="12700" algn="ctr">
              <a:lnSpc>
                <a:spcPct val="100000"/>
              </a:lnSpc>
              <a:spcBef>
                <a:spcPts val="100"/>
              </a:spcBef>
            </a:pPr>
            <a:r>
              <a:rPr lang="en-US" spc="-5"/>
              <a:t>Willis Apartments</a:t>
            </a:r>
            <a:endParaRPr spc="-5"/>
          </a:p>
        </p:txBody>
      </p:sp>
      <p:graphicFrame>
        <p:nvGraphicFramePr>
          <p:cNvPr id="11" name="Table 10">
            <a:extLst>
              <a:ext uri="{FF2B5EF4-FFF2-40B4-BE49-F238E27FC236}">
                <a16:creationId xmlns:a16="http://schemas.microsoft.com/office/drawing/2014/main" id="{75E08BFA-C844-4047-84B7-864ACD26B81B}"/>
              </a:ext>
            </a:extLst>
          </p:cNvPr>
          <p:cNvGraphicFramePr>
            <a:graphicFrameLocks noGrp="1"/>
          </p:cNvGraphicFramePr>
          <p:nvPr>
            <p:extLst>
              <p:ext uri="{D42A27DB-BD31-4B8C-83A1-F6EECF244321}">
                <p14:modId xmlns:p14="http://schemas.microsoft.com/office/powerpoint/2010/main" val="3343712328"/>
              </p:ext>
            </p:extLst>
          </p:nvPr>
        </p:nvGraphicFramePr>
        <p:xfrm>
          <a:off x="705595" y="1431204"/>
          <a:ext cx="10543540" cy="2174043"/>
        </p:xfrm>
        <a:graphic>
          <a:graphicData uri="http://schemas.openxmlformats.org/drawingml/2006/table">
            <a:tbl>
              <a:tblPr firstRow="1" bandRow="1">
                <a:tableStyleId>{2D5ABB26-0587-4C30-8999-92F81FD0307C}</a:tableStyleId>
              </a:tblPr>
              <a:tblGrid>
                <a:gridCol w="2635885">
                  <a:extLst>
                    <a:ext uri="{9D8B030D-6E8A-4147-A177-3AD203B41FA5}">
                      <a16:colId xmlns:a16="http://schemas.microsoft.com/office/drawing/2014/main" val="1954665298"/>
                    </a:ext>
                  </a:extLst>
                </a:gridCol>
                <a:gridCol w="2635885">
                  <a:extLst>
                    <a:ext uri="{9D8B030D-6E8A-4147-A177-3AD203B41FA5}">
                      <a16:colId xmlns:a16="http://schemas.microsoft.com/office/drawing/2014/main" val="1404463503"/>
                    </a:ext>
                  </a:extLst>
                </a:gridCol>
                <a:gridCol w="2635885">
                  <a:extLst>
                    <a:ext uri="{9D8B030D-6E8A-4147-A177-3AD203B41FA5}">
                      <a16:colId xmlns:a16="http://schemas.microsoft.com/office/drawing/2014/main" val="421242055"/>
                    </a:ext>
                  </a:extLst>
                </a:gridCol>
                <a:gridCol w="2635885">
                  <a:extLst>
                    <a:ext uri="{9D8B030D-6E8A-4147-A177-3AD203B41FA5}">
                      <a16:colId xmlns:a16="http://schemas.microsoft.com/office/drawing/2014/main" val="2455084183"/>
                    </a:ext>
                  </a:extLst>
                </a:gridCol>
              </a:tblGrid>
              <a:tr h="460178">
                <a:tc gridSpan="4">
                  <a:txBody>
                    <a:bodyPr/>
                    <a:lstStyle/>
                    <a:p>
                      <a:pPr marL="85090" algn="ctr">
                        <a:lnSpc>
                          <a:spcPct val="100000"/>
                        </a:lnSpc>
                        <a:spcBef>
                          <a:spcPts val="210"/>
                        </a:spcBef>
                      </a:pPr>
                      <a:r>
                        <a:rPr lang="en-US" sz="1800" b="1" spc="-15">
                          <a:solidFill>
                            <a:srgbClr val="E7E6E6"/>
                          </a:solidFill>
                          <a:latin typeface="Calibri"/>
                          <a:cs typeface="Calibri"/>
                        </a:rPr>
                        <a:t>TAX BENEFIT</a:t>
                      </a:r>
                      <a:endParaRPr sz="1800">
                        <a:latin typeface="Calibri"/>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27829D"/>
                    </a:solidFill>
                  </a:tcPr>
                </a:tc>
                <a:tc hMerge="1">
                  <a:txBody>
                    <a:bodyPr/>
                    <a:lstStyle/>
                    <a:p>
                      <a:pPr marL="86360">
                        <a:lnSpc>
                          <a:spcPct val="100000"/>
                        </a:lnSpc>
                        <a:spcBef>
                          <a:spcPts val="210"/>
                        </a:spcBef>
                      </a:pP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7829D"/>
                    </a:solidFill>
                  </a:tcPr>
                </a:tc>
                <a:tc hMerge="1">
                  <a:txBody>
                    <a:bodyPr/>
                    <a:lstStyle/>
                    <a:p>
                      <a:pPr marL="88265">
                        <a:lnSpc>
                          <a:spcPct val="100000"/>
                        </a:lnSpc>
                        <a:spcBef>
                          <a:spcPts val="210"/>
                        </a:spcBef>
                      </a:pP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7829D"/>
                    </a:solidFill>
                  </a:tcPr>
                </a:tc>
                <a:tc hMerge="1">
                  <a:txBody>
                    <a:bodyPr/>
                    <a:lstStyle/>
                    <a:p>
                      <a:pPr marL="85090" algn="ctr">
                        <a:lnSpc>
                          <a:spcPct val="100000"/>
                        </a:lnSpc>
                        <a:spcBef>
                          <a:spcPts val="210"/>
                        </a:spcBef>
                      </a:pPr>
                      <a:endParaRPr sz="1800">
                        <a:latin typeface="Calibri"/>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27829D"/>
                    </a:solidFill>
                  </a:tcPr>
                </a:tc>
                <a:extLst>
                  <a:ext uri="{0D108BD9-81ED-4DB2-BD59-A6C34878D82A}">
                    <a16:rowId xmlns:a16="http://schemas.microsoft.com/office/drawing/2014/main" val="3389678117"/>
                  </a:ext>
                </a:extLst>
              </a:tr>
              <a:tr h="341092">
                <a:tc>
                  <a:txBody>
                    <a:bodyPr/>
                    <a:lstStyle/>
                    <a:p>
                      <a:pPr marL="85090">
                        <a:lnSpc>
                          <a:spcPct val="100000"/>
                        </a:lnSpc>
                        <a:spcBef>
                          <a:spcPts val="110"/>
                        </a:spcBef>
                      </a:pPr>
                      <a:endParaRPr sz="1800">
                        <a:latin typeface="Calibri"/>
                        <a:cs typeface="Calibri"/>
                      </a:endParaRPr>
                    </a:p>
                  </a:txBody>
                  <a:tcPr marL="0" marR="0" marT="139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110"/>
                        </a:spcBef>
                      </a:pPr>
                      <a:r>
                        <a:rPr lang="en-US" sz="1800" b="1" spc="-5">
                          <a:solidFill>
                            <a:srgbClr val="434F69"/>
                          </a:solidFill>
                          <a:latin typeface="Calibri"/>
                          <a:cs typeface="Calibri"/>
                        </a:rPr>
                        <a:t>Per Year for 10 Years</a:t>
                      </a:r>
                      <a:endParaRPr sz="1800" b="1">
                        <a:latin typeface="Calibri"/>
                        <a:cs typeface="Calibri"/>
                      </a:endParaRPr>
                    </a:p>
                  </a:txBody>
                  <a:tcPr marL="0" marR="0" marT="13970" marB="0" anchor="ctr">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CDD8DF"/>
                    </a:solidFill>
                  </a:tcPr>
                </a:tc>
                <a:tc>
                  <a:txBody>
                    <a:bodyPr/>
                    <a:lstStyle/>
                    <a:p>
                      <a:pPr marL="88265" algn="ctr">
                        <a:lnSpc>
                          <a:spcPct val="100000"/>
                        </a:lnSpc>
                        <a:spcBef>
                          <a:spcPts val="110"/>
                        </a:spcBef>
                      </a:pPr>
                      <a:r>
                        <a:rPr lang="en-US" sz="1800" b="1" spc="-5">
                          <a:solidFill>
                            <a:srgbClr val="434F69"/>
                          </a:solidFill>
                          <a:latin typeface="Calibri"/>
                          <a:cs typeface="Calibri"/>
                        </a:rPr>
                        <a:t>Total After 10 Years</a:t>
                      </a:r>
                      <a:endParaRPr sz="1800" b="1">
                        <a:latin typeface="Calibri"/>
                        <a:cs typeface="Calibri"/>
                      </a:endParaRPr>
                    </a:p>
                  </a:txBody>
                  <a:tcPr marL="0" marR="0" marT="1397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cap="flat" cmpd="sng" algn="ctr">
                      <a:solidFill>
                        <a:srgbClr val="FFFFFF"/>
                      </a:solidFill>
                      <a:prstDash val="solid"/>
                      <a:round/>
                      <a:headEnd type="none" w="med" len="med"/>
                      <a:tailEnd type="none" w="med" len="med"/>
                    </a:lnB>
                    <a:solidFill>
                      <a:srgbClr val="CDD8DF"/>
                    </a:solidFill>
                  </a:tcPr>
                </a:tc>
                <a:tc>
                  <a:txBody>
                    <a:bodyPr/>
                    <a:lstStyle/>
                    <a:p>
                      <a:pPr marL="88265" algn="ctr">
                        <a:lnSpc>
                          <a:spcPct val="100000"/>
                        </a:lnSpc>
                        <a:spcBef>
                          <a:spcPts val="110"/>
                        </a:spcBef>
                      </a:pPr>
                      <a:r>
                        <a:rPr lang="en-US" sz="1800" b="1" spc="-5">
                          <a:solidFill>
                            <a:srgbClr val="434F69"/>
                          </a:solidFill>
                          <a:latin typeface="Calibri"/>
                          <a:cs typeface="Calibri"/>
                        </a:rPr>
                        <a:t>Per Year for 99 Years of Affordability</a:t>
                      </a:r>
                      <a:endParaRPr sz="1800" b="1">
                        <a:latin typeface="Calibri"/>
                        <a:cs typeface="Calibri"/>
                      </a:endParaRPr>
                    </a:p>
                  </a:txBody>
                  <a:tcPr marL="0" marR="0" marT="13970"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8DF"/>
                    </a:solidFill>
                  </a:tcPr>
                </a:tc>
                <a:extLst>
                  <a:ext uri="{0D108BD9-81ED-4DB2-BD59-A6C34878D82A}">
                    <a16:rowId xmlns:a16="http://schemas.microsoft.com/office/drawing/2014/main" val="2582362328"/>
                  </a:ext>
                </a:extLst>
              </a:tr>
              <a:tr h="353274">
                <a:tc>
                  <a:txBody>
                    <a:bodyPr/>
                    <a:lstStyle/>
                    <a:p>
                      <a:pPr marL="85090" algn="r">
                        <a:lnSpc>
                          <a:spcPct val="100000"/>
                        </a:lnSpc>
                        <a:spcBef>
                          <a:spcPts val="210"/>
                        </a:spcBef>
                      </a:pPr>
                      <a:r>
                        <a:rPr lang="en-US" sz="1800" spc="-5">
                          <a:solidFill>
                            <a:srgbClr val="434F69"/>
                          </a:solidFill>
                          <a:latin typeface="Calibri"/>
                          <a:cs typeface="Calibri"/>
                        </a:rPr>
                        <a:t>Tax Exemption per Affordable Unit</a:t>
                      </a:r>
                      <a:endParaRPr sz="1800">
                        <a:latin typeface="Calibri"/>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0"/>
                    </a:solidFill>
                  </a:tcPr>
                </a:tc>
                <a:tc>
                  <a:txBody>
                    <a:bodyPr/>
                    <a:lstStyle/>
                    <a:p>
                      <a:pPr marL="86360" algn="ctr">
                        <a:lnSpc>
                          <a:spcPct val="100000"/>
                        </a:lnSpc>
                        <a:spcBef>
                          <a:spcPts val="210"/>
                        </a:spcBef>
                      </a:pPr>
                      <a:r>
                        <a:rPr lang="en-US" sz="1800" spc="-5">
                          <a:solidFill>
                            <a:srgbClr val="434F69"/>
                          </a:solidFill>
                          <a:latin typeface="Calibri"/>
                          <a:cs typeface="Calibri"/>
                        </a:rPr>
                        <a:t>$664</a:t>
                      </a:r>
                      <a:endParaRPr sz="1800">
                        <a:latin typeface="Calibri"/>
                        <a:cs typeface="Calibri"/>
                      </a:endParaRPr>
                    </a:p>
                  </a:txBody>
                  <a:tcPr marL="0" marR="0" marT="266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88265" marR="0" lvl="0" indent="0" algn="ctr" defTabSz="914400" eaLnBrk="1" fontAlgn="auto" latinLnBrk="0" hangingPunct="1">
                        <a:lnSpc>
                          <a:spcPct val="100000"/>
                        </a:lnSpc>
                        <a:spcBef>
                          <a:spcPts val="210"/>
                        </a:spcBef>
                        <a:spcAft>
                          <a:spcPts val="0"/>
                        </a:spcAft>
                        <a:buClrTx/>
                        <a:buSzTx/>
                        <a:buFontTx/>
                        <a:buNone/>
                        <a:tabLst/>
                        <a:defRPr/>
                      </a:pPr>
                      <a:r>
                        <a:rPr lang="en-US" sz="1800" spc="-5">
                          <a:solidFill>
                            <a:srgbClr val="434F69"/>
                          </a:solidFill>
                          <a:latin typeface="+mn-lt"/>
                          <a:cs typeface="Calibri"/>
                        </a:rPr>
                        <a:t>$6,636</a:t>
                      </a:r>
                      <a:endParaRPr lang="en-US" sz="1800">
                        <a:latin typeface="+mn-lt"/>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0"/>
                    </a:solidFill>
                  </a:tcPr>
                </a:tc>
                <a:tc>
                  <a:txBody>
                    <a:bodyPr/>
                    <a:lstStyle/>
                    <a:p>
                      <a:pPr marL="88265" marR="0" lvl="0" indent="0" algn="ctr" defTabSz="914400" eaLnBrk="1" fontAlgn="auto" latinLnBrk="0" hangingPunct="1">
                        <a:lnSpc>
                          <a:spcPct val="100000"/>
                        </a:lnSpc>
                        <a:spcBef>
                          <a:spcPts val="210"/>
                        </a:spcBef>
                        <a:spcAft>
                          <a:spcPts val="0"/>
                        </a:spcAft>
                        <a:buClrTx/>
                        <a:buSzTx/>
                        <a:buFontTx/>
                        <a:buNone/>
                        <a:tabLst/>
                        <a:defRPr/>
                      </a:pPr>
                      <a:r>
                        <a:rPr lang="en-US" sz="1800" spc="-5">
                          <a:solidFill>
                            <a:srgbClr val="434F69"/>
                          </a:solidFill>
                          <a:latin typeface="+mn-lt"/>
                          <a:cs typeface="Calibri"/>
                        </a:rPr>
                        <a:t>$67</a:t>
                      </a:r>
                      <a:endParaRPr lang="en-US" sz="1800">
                        <a:latin typeface="+mn-lt"/>
                        <a:cs typeface="Calibri"/>
                      </a:endParaRPr>
                    </a:p>
                  </a:txBody>
                  <a:tcPr marL="0" marR="0" marT="2667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0"/>
                    </a:solidFill>
                  </a:tcPr>
                </a:tc>
                <a:extLst>
                  <a:ext uri="{0D108BD9-81ED-4DB2-BD59-A6C34878D82A}">
                    <a16:rowId xmlns:a16="http://schemas.microsoft.com/office/drawing/2014/main" val="3085578255"/>
                  </a:ext>
                </a:extLst>
              </a:tr>
              <a:tr h="353274">
                <a:tc>
                  <a:txBody>
                    <a:bodyPr/>
                    <a:lstStyle/>
                    <a:p>
                      <a:pPr marL="85090" algn="r">
                        <a:lnSpc>
                          <a:spcPct val="100000"/>
                        </a:lnSpc>
                        <a:spcBef>
                          <a:spcPts val="215"/>
                        </a:spcBef>
                      </a:pPr>
                      <a:r>
                        <a:rPr lang="en-US" sz="1800" spc="-5">
                          <a:solidFill>
                            <a:srgbClr val="434F69"/>
                          </a:solidFill>
                          <a:latin typeface="Calibri"/>
                          <a:cs typeface="Calibri"/>
                        </a:rPr>
                        <a:t>Tax Exemption for Total Building</a:t>
                      </a:r>
                      <a:endParaRPr sz="1800">
                        <a:latin typeface="Calibri"/>
                        <a:cs typeface="Calibri"/>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$29,196</a:t>
                      </a:r>
                      <a:endParaRPr lang="en-US" sz="1800">
                        <a:latin typeface="+mn-lt"/>
                        <a:cs typeface="Calibri"/>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8DF"/>
                    </a:solidFill>
                  </a:tcPr>
                </a:tc>
                <a:tc>
                  <a:txBody>
                    <a:bodyPr/>
                    <a:lstStyle/>
                    <a:p>
                      <a:pPr marL="88265" marR="0" lvl="0" indent="0" algn="ctr" defTabSz="914400" eaLnBrk="1" fontAlgn="auto" latinLnBrk="0" hangingPunct="1">
                        <a:lnSpc>
                          <a:spcPct val="100000"/>
                        </a:lnSpc>
                        <a:spcBef>
                          <a:spcPts val="215"/>
                        </a:spcBef>
                        <a:spcAft>
                          <a:spcPts val="0"/>
                        </a:spcAft>
                        <a:buClrTx/>
                        <a:buSzTx/>
                        <a:buFontTx/>
                        <a:buNone/>
                        <a:tabLst/>
                        <a:defRPr/>
                      </a:pPr>
                      <a:r>
                        <a:rPr lang="en-US" sz="1800" spc="-5">
                          <a:solidFill>
                            <a:srgbClr val="434F69"/>
                          </a:solidFill>
                          <a:latin typeface="+mn-lt"/>
                          <a:cs typeface="Calibri"/>
                        </a:rPr>
                        <a:t>$291,958</a:t>
                      </a:r>
                      <a:endParaRPr lang="en-US" sz="1800">
                        <a:latin typeface="+mn-lt"/>
                        <a:cs typeface="Calibri"/>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$2,949</a:t>
                      </a:r>
                      <a:endParaRPr lang="en-US" sz="1800">
                        <a:latin typeface="+mn-lt"/>
                        <a:cs typeface="Calibri"/>
                      </a:endParaRPr>
                    </a:p>
                  </a:txBody>
                  <a:tcPr marL="0" marR="0" marT="2730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DD8DF"/>
                    </a:solidFill>
                  </a:tcPr>
                </a:tc>
                <a:extLst>
                  <a:ext uri="{0D108BD9-81ED-4DB2-BD59-A6C34878D82A}">
                    <a16:rowId xmlns:a16="http://schemas.microsoft.com/office/drawing/2014/main" val="980344253"/>
                  </a:ext>
                </a:extLst>
              </a:tr>
            </a:tbl>
          </a:graphicData>
        </a:graphic>
      </p:graphicFrame>
      <p:sp>
        <p:nvSpPr>
          <p:cNvPr id="9" name="Slide Number Placeholder 8">
            <a:extLst>
              <a:ext uri="{FF2B5EF4-FFF2-40B4-BE49-F238E27FC236}">
                <a16:creationId xmlns:a16="http://schemas.microsoft.com/office/drawing/2014/main" id="{CBA3EA66-4E44-4C56-915A-811EFA8D0E0D}"/>
              </a:ext>
            </a:extLst>
          </p:cNvPr>
          <p:cNvSpPr>
            <a:spLocks noGrp="1"/>
          </p:cNvSpPr>
          <p:nvPr>
            <p:ph type="sldNum" sz="quarter" idx="7"/>
          </p:nvPr>
        </p:nvSpPr>
        <p:spPr>
          <a:xfrm>
            <a:off x="11335166" y="6478453"/>
            <a:ext cx="323434" cy="190946"/>
          </a:xfrm>
        </p:spPr>
        <p:txBody>
          <a:bodyPr/>
          <a:lstStyle/>
          <a:p>
            <a:pPr marL="25400">
              <a:lnSpc>
                <a:spcPct val="100000"/>
              </a:lnSpc>
              <a:spcBef>
                <a:spcPts val="40"/>
              </a:spcBef>
            </a:pPr>
            <a:fld id="{81D60167-4931-47E6-BA6A-407CBD079E47}" type="slidenum">
              <a:rPr lang="en-US" smtClean="0">
                <a:solidFill>
                  <a:schemeClr val="bg1"/>
                </a:solidFill>
              </a:rPr>
              <a:t>16</a:t>
            </a:fld>
            <a:endParaRPr lang="en-US">
              <a:solidFill>
                <a:schemeClr val="bg1"/>
              </a:solidFill>
            </a:endParaRPr>
          </a:p>
        </p:txBody>
      </p:sp>
      <p:graphicFrame>
        <p:nvGraphicFramePr>
          <p:cNvPr id="13" name="Table 12">
            <a:extLst>
              <a:ext uri="{FF2B5EF4-FFF2-40B4-BE49-F238E27FC236}">
                <a16:creationId xmlns:a16="http://schemas.microsoft.com/office/drawing/2014/main" id="{1D7D5234-3A3D-4A12-A55D-DA7150CF2F4D}"/>
              </a:ext>
            </a:extLst>
          </p:cNvPr>
          <p:cNvGraphicFramePr>
            <a:graphicFrameLocks noGrp="1"/>
          </p:cNvGraphicFramePr>
          <p:nvPr>
            <p:extLst>
              <p:ext uri="{D42A27DB-BD31-4B8C-83A1-F6EECF244321}">
                <p14:modId xmlns:p14="http://schemas.microsoft.com/office/powerpoint/2010/main" val="3698897013"/>
              </p:ext>
            </p:extLst>
          </p:nvPr>
        </p:nvGraphicFramePr>
        <p:xfrm>
          <a:off x="705596" y="3624905"/>
          <a:ext cx="10543539" cy="2448554"/>
        </p:xfrm>
        <a:graphic>
          <a:graphicData uri="http://schemas.openxmlformats.org/drawingml/2006/table">
            <a:tbl>
              <a:tblPr firstRow="1" bandRow="1">
                <a:tableStyleId>{2D5ABB26-0587-4C30-8999-92F81FD0307C}</a:tableStyleId>
              </a:tblPr>
              <a:tblGrid>
                <a:gridCol w="3514513">
                  <a:extLst>
                    <a:ext uri="{9D8B030D-6E8A-4147-A177-3AD203B41FA5}">
                      <a16:colId xmlns:a16="http://schemas.microsoft.com/office/drawing/2014/main" val="2849051059"/>
                    </a:ext>
                  </a:extLst>
                </a:gridCol>
                <a:gridCol w="3514513">
                  <a:extLst>
                    <a:ext uri="{9D8B030D-6E8A-4147-A177-3AD203B41FA5}">
                      <a16:colId xmlns:a16="http://schemas.microsoft.com/office/drawing/2014/main" val="3489818651"/>
                    </a:ext>
                  </a:extLst>
                </a:gridCol>
                <a:gridCol w="3514513">
                  <a:extLst>
                    <a:ext uri="{9D8B030D-6E8A-4147-A177-3AD203B41FA5}">
                      <a16:colId xmlns:a16="http://schemas.microsoft.com/office/drawing/2014/main" val="1809243778"/>
                    </a:ext>
                  </a:extLst>
                </a:gridCol>
              </a:tblGrid>
              <a:tr h="341092">
                <a:tc gridSpan="3">
                  <a:txBody>
                    <a:bodyPr/>
                    <a:lstStyle/>
                    <a:p>
                      <a:pPr marL="85090" algn="ctr">
                        <a:lnSpc>
                          <a:spcPct val="100000"/>
                        </a:lnSpc>
                        <a:spcBef>
                          <a:spcPts val="210"/>
                        </a:spcBef>
                      </a:pPr>
                      <a:r>
                        <a:rPr lang="en-US" sz="1800" b="1" spc="-15">
                          <a:solidFill>
                            <a:srgbClr val="E7E6E6"/>
                          </a:solidFill>
                          <a:latin typeface="Calibri"/>
                          <a:cs typeface="Calibri"/>
                        </a:rPr>
                        <a:t>RENT DISCOUNT</a:t>
                      </a:r>
                      <a:endParaRPr sz="1800">
                        <a:latin typeface="Calibri"/>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27829D"/>
                    </a:solidFill>
                  </a:tcPr>
                </a:tc>
                <a:tc hMerge="1">
                  <a:txBody>
                    <a:bodyPr/>
                    <a:lstStyle/>
                    <a:p>
                      <a:pPr marL="86360">
                        <a:lnSpc>
                          <a:spcPct val="100000"/>
                        </a:lnSpc>
                        <a:spcBef>
                          <a:spcPts val="210"/>
                        </a:spcBef>
                      </a:pP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7829D"/>
                    </a:solidFill>
                  </a:tcPr>
                </a:tc>
                <a:tc hMerge="1">
                  <a:txBody>
                    <a:bodyPr/>
                    <a:lstStyle/>
                    <a:p>
                      <a:pPr marL="88265">
                        <a:lnSpc>
                          <a:spcPct val="100000"/>
                        </a:lnSpc>
                        <a:spcBef>
                          <a:spcPts val="210"/>
                        </a:spcBef>
                      </a:pP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7829D"/>
                    </a:solidFill>
                  </a:tcPr>
                </a:tc>
                <a:extLst>
                  <a:ext uri="{0D108BD9-81ED-4DB2-BD59-A6C34878D82A}">
                    <a16:rowId xmlns:a16="http://schemas.microsoft.com/office/drawing/2014/main" val="2607284171"/>
                  </a:ext>
                </a:extLst>
              </a:tr>
              <a:tr h="341092">
                <a:tc>
                  <a:txBody>
                    <a:bodyPr/>
                    <a:lstStyle/>
                    <a:p>
                      <a:pPr marL="85090">
                        <a:lnSpc>
                          <a:spcPct val="100000"/>
                        </a:lnSpc>
                        <a:spcBef>
                          <a:spcPts val="110"/>
                        </a:spcBef>
                      </a:pPr>
                      <a:endParaRPr sz="1800">
                        <a:latin typeface="Calibri"/>
                        <a:cs typeface="Calibri"/>
                      </a:endParaRPr>
                    </a:p>
                  </a:txBody>
                  <a:tcPr marL="0" marR="0" marT="139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110"/>
                        </a:spcBef>
                      </a:pPr>
                      <a:r>
                        <a:rPr lang="en-US" sz="1800" b="1" spc="-5">
                          <a:solidFill>
                            <a:srgbClr val="434F69"/>
                          </a:solidFill>
                          <a:latin typeface="Calibri"/>
                          <a:cs typeface="Calibri"/>
                        </a:rPr>
                        <a:t>Monthly</a:t>
                      </a:r>
                      <a:endParaRPr sz="1800" b="1">
                        <a:latin typeface="Calibri"/>
                        <a:cs typeface="Calibri"/>
                      </a:endParaRPr>
                    </a:p>
                  </a:txBody>
                  <a:tcPr marL="0" marR="0" marT="1397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CDD8DF"/>
                    </a:solidFill>
                  </a:tcPr>
                </a:tc>
                <a:tc>
                  <a:txBody>
                    <a:bodyPr/>
                    <a:lstStyle/>
                    <a:p>
                      <a:pPr marL="88265" algn="ctr">
                        <a:lnSpc>
                          <a:spcPct val="100000"/>
                        </a:lnSpc>
                        <a:spcBef>
                          <a:spcPts val="110"/>
                        </a:spcBef>
                      </a:pPr>
                      <a:r>
                        <a:rPr lang="en-US" sz="1800" b="1" spc="-5">
                          <a:solidFill>
                            <a:srgbClr val="434F69"/>
                          </a:solidFill>
                          <a:latin typeface="Calibri"/>
                          <a:cs typeface="Calibri"/>
                        </a:rPr>
                        <a:t>Annually</a:t>
                      </a:r>
                      <a:endParaRPr sz="1800" b="1">
                        <a:latin typeface="Calibri"/>
                        <a:cs typeface="Calibri"/>
                      </a:endParaRPr>
                    </a:p>
                  </a:txBody>
                  <a:tcPr marL="0" marR="0" marT="1397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CDD8DF"/>
                    </a:solidFill>
                  </a:tcPr>
                </a:tc>
                <a:extLst>
                  <a:ext uri="{0D108BD9-81ED-4DB2-BD59-A6C34878D82A}">
                    <a16:rowId xmlns:a16="http://schemas.microsoft.com/office/drawing/2014/main" val="4165727900"/>
                  </a:ext>
                </a:extLst>
              </a:tr>
              <a:tr h="353274">
                <a:tc>
                  <a:txBody>
                    <a:bodyPr/>
                    <a:lstStyle/>
                    <a:p>
                      <a:pPr marL="85090" algn="r">
                        <a:lnSpc>
                          <a:spcPct val="100000"/>
                        </a:lnSpc>
                        <a:spcBef>
                          <a:spcPts val="210"/>
                        </a:spcBef>
                      </a:pPr>
                      <a:r>
                        <a:rPr lang="en-US" sz="1800">
                          <a:solidFill>
                            <a:srgbClr val="525E76"/>
                          </a:solidFill>
                          <a:latin typeface="Calibri"/>
                          <a:cs typeface="Calibri"/>
                        </a:rPr>
                        <a:t>Studio Market Rate Rents</a:t>
                      </a:r>
                      <a:endParaRPr sz="1800">
                        <a:solidFill>
                          <a:srgbClr val="525E76"/>
                        </a:solidFill>
                        <a:latin typeface="Calibri"/>
                        <a:cs typeface="Calibri"/>
                      </a:endParaRPr>
                    </a:p>
                  </a:txBody>
                  <a:tcPr marL="0" marR="0" marT="266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DF0"/>
                    </a:solidFill>
                  </a:tcPr>
                </a:tc>
                <a:tc>
                  <a:txBody>
                    <a:bodyPr/>
                    <a:lstStyle/>
                    <a:p>
                      <a:pPr marL="86360" algn="ctr">
                        <a:lnSpc>
                          <a:spcPct val="100000"/>
                        </a:lnSpc>
                        <a:spcBef>
                          <a:spcPts val="210"/>
                        </a:spcBef>
                      </a:pPr>
                      <a:r>
                        <a:rPr lang="en-US" sz="1800" spc="-5">
                          <a:solidFill>
                            <a:srgbClr val="434F69"/>
                          </a:solidFill>
                          <a:latin typeface="Calibri"/>
                          <a:cs typeface="Calibri"/>
                        </a:rPr>
                        <a:t>$1,269</a:t>
                      </a:r>
                      <a:endParaRPr sz="1800">
                        <a:latin typeface="Calibri"/>
                        <a:cs typeface="Calibri"/>
                      </a:endParaRPr>
                    </a:p>
                  </a:txBody>
                  <a:tcPr marL="0" marR="0" marT="266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DF0"/>
                    </a:solidFill>
                  </a:tcPr>
                </a:tc>
                <a:tc>
                  <a:txBody>
                    <a:bodyPr/>
                    <a:lstStyle/>
                    <a:p>
                      <a:pPr marL="86360" algn="ctr">
                        <a:lnSpc>
                          <a:spcPct val="100000"/>
                        </a:lnSpc>
                        <a:spcBef>
                          <a:spcPts val="210"/>
                        </a:spcBef>
                      </a:pPr>
                      <a:r>
                        <a:rPr lang="en-US" sz="1800" spc="-5">
                          <a:solidFill>
                            <a:srgbClr val="434F69"/>
                          </a:solidFill>
                          <a:latin typeface="+mn-lt"/>
                          <a:cs typeface="Calibri"/>
                        </a:rPr>
                        <a:t>$15,228</a:t>
                      </a:r>
                      <a:endParaRPr lang="en-US" sz="1800">
                        <a:latin typeface="+mn-lt"/>
                        <a:cs typeface="Calibri"/>
                      </a:endParaRPr>
                    </a:p>
                  </a:txBody>
                  <a:tcPr marL="0" marR="0" marT="2667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DF0"/>
                    </a:solidFill>
                  </a:tcPr>
                </a:tc>
                <a:extLst>
                  <a:ext uri="{0D108BD9-81ED-4DB2-BD59-A6C34878D82A}">
                    <a16:rowId xmlns:a16="http://schemas.microsoft.com/office/drawing/2014/main" val="3639326212"/>
                  </a:ext>
                </a:extLst>
              </a:tr>
              <a:tr h="353274">
                <a:tc>
                  <a:txBody>
                    <a:bodyPr/>
                    <a:lstStyle/>
                    <a:p>
                      <a:pPr marL="85090" algn="r">
                        <a:lnSpc>
                          <a:spcPct val="100000"/>
                        </a:lnSpc>
                        <a:spcBef>
                          <a:spcPts val="210"/>
                        </a:spcBef>
                      </a:pPr>
                      <a:r>
                        <a:rPr lang="en-US" sz="1800">
                          <a:solidFill>
                            <a:srgbClr val="525E76"/>
                          </a:solidFill>
                          <a:latin typeface="Calibri"/>
                          <a:cs typeface="Calibri"/>
                        </a:rPr>
                        <a:t>Studio Affordable Rents</a:t>
                      </a:r>
                      <a:endParaRPr sz="1800">
                        <a:solidFill>
                          <a:srgbClr val="525E76"/>
                        </a:solidFill>
                        <a:latin typeface="Calibri"/>
                        <a:cs typeface="Calibri"/>
                      </a:endParaRPr>
                    </a:p>
                  </a:txBody>
                  <a:tcPr marL="0" marR="0" marT="266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DF0"/>
                    </a:solidFill>
                  </a:tcPr>
                </a:tc>
                <a:tc>
                  <a:txBody>
                    <a:bodyPr/>
                    <a:lstStyle/>
                    <a:p>
                      <a:pPr marL="86360" algn="ctr">
                        <a:lnSpc>
                          <a:spcPct val="100000"/>
                        </a:lnSpc>
                        <a:spcBef>
                          <a:spcPts val="210"/>
                        </a:spcBef>
                      </a:pPr>
                      <a:r>
                        <a:rPr lang="en-US" sz="1800" spc="-5">
                          <a:solidFill>
                            <a:srgbClr val="434F69"/>
                          </a:solidFill>
                          <a:latin typeface="+mn-lt"/>
                          <a:cs typeface="Calibri"/>
                        </a:rPr>
                        <a:t>$967</a:t>
                      </a:r>
                      <a:endParaRPr lang="en-US" sz="1800">
                        <a:latin typeface="+mn-lt"/>
                        <a:cs typeface="Calibri"/>
                      </a:endParaRPr>
                    </a:p>
                  </a:txBody>
                  <a:tcPr marL="0" marR="0" marT="27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DF0"/>
                    </a:solidFill>
                  </a:tcPr>
                </a:tc>
                <a:tc>
                  <a:txBody>
                    <a:bodyPr/>
                    <a:lstStyle/>
                    <a:p>
                      <a:pPr marL="86360" algn="ctr">
                        <a:lnSpc>
                          <a:spcPct val="100000"/>
                        </a:lnSpc>
                        <a:spcBef>
                          <a:spcPts val="210"/>
                        </a:spcBef>
                      </a:pPr>
                      <a:r>
                        <a:rPr lang="en-US" sz="1800" spc="-5">
                          <a:solidFill>
                            <a:srgbClr val="434F69"/>
                          </a:solidFill>
                          <a:latin typeface="+mn-lt"/>
                          <a:cs typeface="Calibri"/>
                        </a:rPr>
                        <a:t>$11,604</a:t>
                      </a:r>
                      <a:endParaRPr lang="en-US" sz="1800">
                        <a:latin typeface="+mn-lt"/>
                        <a:cs typeface="Calibri"/>
                      </a:endParaRPr>
                    </a:p>
                  </a:txBody>
                  <a:tcPr marL="0" marR="0" marT="2730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DF0"/>
                    </a:solidFill>
                  </a:tcPr>
                </a:tc>
                <a:extLst>
                  <a:ext uri="{0D108BD9-81ED-4DB2-BD59-A6C34878D82A}">
                    <a16:rowId xmlns:a16="http://schemas.microsoft.com/office/drawing/2014/main" val="1942990283"/>
                  </a:ext>
                </a:extLst>
              </a:tr>
              <a:tr h="353274">
                <a:tc>
                  <a:txBody>
                    <a:bodyPr/>
                    <a:lstStyle/>
                    <a:p>
                      <a:pPr marL="85090" algn="r">
                        <a:lnSpc>
                          <a:spcPct val="100000"/>
                        </a:lnSpc>
                        <a:spcBef>
                          <a:spcPts val="210"/>
                        </a:spcBef>
                      </a:pPr>
                      <a:r>
                        <a:rPr lang="en-US" sz="1800" spc="-5">
                          <a:solidFill>
                            <a:srgbClr val="434F69"/>
                          </a:solidFill>
                          <a:latin typeface="Calibri"/>
                          <a:cs typeface="Calibri"/>
                        </a:rPr>
                        <a:t>Three-bedroom Market Rate Rents</a:t>
                      </a:r>
                      <a:endParaRPr sz="1800">
                        <a:latin typeface="Calibri"/>
                        <a:cs typeface="Calibri"/>
                      </a:endParaRPr>
                    </a:p>
                  </a:txBody>
                  <a:tcPr marL="0" marR="0" marT="266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210"/>
                        </a:spcBef>
                      </a:pPr>
                      <a:r>
                        <a:rPr lang="en-US" sz="1800" spc="-5">
                          <a:solidFill>
                            <a:srgbClr val="434F69"/>
                          </a:solidFill>
                          <a:latin typeface="Calibri"/>
                          <a:cs typeface="Calibri"/>
                        </a:rPr>
                        <a:t>$3,139</a:t>
                      </a: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$37,668</a:t>
                      </a:r>
                      <a:endParaRPr lang="en-US" sz="1800">
                        <a:latin typeface="+mn-lt"/>
                        <a:cs typeface="Calibri"/>
                      </a:endParaRPr>
                    </a:p>
                  </a:txBody>
                  <a:tcPr marL="0" marR="0" marT="2667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DD8DF"/>
                    </a:solidFill>
                  </a:tcPr>
                </a:tc>
                <a:extLst>
                  <a:ext uri="{0D108BD9-81ED-4DB2-BD59-A6C34878D82A}">
                    <a16:rowId xmlns:a16="http://schemas.microsoft.com/office/drawing/2014/main" val="3629827316"/>
                  </a:ext>
                </a:extLst>
              </a:tr>
              <a:tr h="353274">
                <a:tc>
                  <a:txBody>
                    <a:bodyPr/>
                    <a:lstStyle/>
                    <a:p>
                      <a:pPr marL="85090" algn="r">
                        <a:lnSpc>
                          <a:spcPct val="100000"/>
                        </a:lnSpc>
                        <a:spcBef>
                          <a:spcPts val="215"/>
                        </a:spcBef>
                      </a:pPr>
                      <a:r>
                        <a:rPr lang="en-US" sz="1800" spc="-5">
                          <a:solidFill>
                            <a:srgbClr val="434F69"/>
                          </a:solidFill>
                          <a:latin typeface="Calibri"/>
                          <a:cs typeface="Calibri"/>
                        </a:rPr>
                        <a:t>Three-bedroom Affordable Rents</a:t>
                      </a:r>
                      <a:endParaRPr sz="1800">
                        <a:latin typeface="Calibri"/>
                        <a:cs typeface="Calibri"/>
                      </a:endParaRPr>
                    </a:p>
                  </a:txBody>
                  <a:tcPr marL="0" marR="0" marT="2730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chemeClr val="tx1"/>
                      </a:solidFill>
                      <a:prstDash val="solid"/>
                      <a:round/>
                      <a:headEnd type="none" w="med" len="med"/>
                      <a:tailEnd type="none" w="med" len="me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$1,437</a:t>
                      </a:r>
                      <a:endParaRPr lang="en-US" sz="1800">
                        <a:latin typeface="+mn-lt"/>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$17,244</a:t>
                      </a:r>
                      <a:endParaRPr lang="en-US" sz="1800">
                        <a:latin typeface="+mn-lt"/>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CDD8DF"/>
                    </a:solidFill>
                  </a:tcPr>
                </a:tc>
                <a:extLst>
                  <a:ext uri="{0D108BD9-81ED-4DB2-BD59-A6C34878D82A}">
                    <a16:rowId xmlns:a16="http://schemas.microsoft.com/office/drawing/2014/main" val="2951247537"/>
                  </a:ext>
                </a:extLst>
              </a:tr>
              <a:tr h="353274">
                <a:tc>
                  <a:txBody>
                    <a:bodyPr/>
                    <a:lstStyle/>
                    <a:p>
                      <a:pPr marL="85090" algn="r">
                        <a:lnSpc>
                          <a:spcPct val="100000"/>
                        </a:lnSpc>
                        <a:spcBef>
                          <a:spcPts val="215"/>
                        </a:spcBef>
                      </a:pPr>
                      <a:r>
                        <a:rPr lang="en-US" sz="1800" b="1" spc="-5">
                          <a:solidFill>
                            <a:srgbClr val="434F69"/>
                          </a:solidFill>
                          <a:latin typeface="Calibri"/>
                          <a:cs typeface="Calibri"/>
                        </a:rPr>
                        <a:t>Average Rent Discount</a:t>
                      </a:r>
                      <a:endParaRPr sz="1800" b="1">
                        <a:latin typeface="Calibri"/>
                        <a:cs typeface="Calibri"/>
                      </a:endParaRPr>
                    </a:p>
                  </a:txBody>
                  <a:tcPr marL="0" marR="0" marT="2730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FFFFFF"/>
                      </a:solidFill>
                      <a:prstDash val="solid"/>
                    </a:lnB>
                    <a:solidFill>
                      <a:srgbClr val="E8EDF0"/>
                    </a:solidFill>
                  </a:tcPr>
                </a:tc>
                <a:tc>
                  <a:txBody>
                    <a:bodyPr/>
                    <a:lstStyle/>
                    <a:p>
                      <a:pPr marL="86360" algn="ctr">
                        <a:lnSpc>
                          <a:spcPct val="100000"/>
                        </a:lnSpc>
                        <a:spcBef>
                          <a:spcPts val="215"/>
                        </a:spcBef>
                      </a:pPr>
                      <a:r>
                        <a:rPr lang="en-US" sz="1800" b="1" spc="-5">
                          <a:solidFill>
                            <a:srgbClr val="434F69"/>
                          </a:solidFill>
                          <a:latin typeface="+mn-lt"/>
                          <a:cs typeface="Calibri"/>
                        </a:rPr>
                        <a:t>$461</a:t>
                      </a:r>
                      <a:endParaRPr lang="en-US" sz="1800" b="1">
                        <a:latin typeface="+mn-lt"/>
                        <a:cs typeface="Calibri"/>
                      </a:endParaRPr>
                    </a:p>
                  </a:txBody>
                  <a:tcPr marL="0" marR="0" marT="27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FFFFFF"/>
                      </a:solidFill>
                      <a:prstDash val="solid"/>
                    </a:lnB>
                    <a:solidFill>
                      <a:srgbClr val="E8EDF0"/>
                    </a:solidFill>
                  </a:tcPr>
                </a:tc>
                <a:tc>
                  <a:txBody>
                    <a:bodyPr/>
                    <a:lstStyle/>
                    <a:p>
                      <a:pPr marL="86360" algn="ctr">
                        <a:lnSpc>
                          <a:spcPct val="100000"/>
                        </a:lnSpc>
                        <a:spcBef>
                          <a:spcPts val="215"/>
                        </a:spcBef>
                      </a:pPr>
                      <a:r>
                        <a:rPr lang="en-US" sz="1800" b="1" spc="-5">
                          <a:solidFill>
                            <a:srgbClr val="434F69"/>
                          </a:solidFill>
                          <a:latin typeface="+mn-lt"/>
                          <a:cs typeface="Calibri"/>
                        </a:rPr>
                        <a:t>$5,532</a:t>
                      </a:r>
                      <a:endParaRPr lang="en-US" sz="1800" b="1">
                        <a:latin typeface="+mn-lt"/>
                        <a:cs typeface="Calibri"/>
                      </a:endParaRPr>
                    </a:p>
                  </a:txBody>
                  <a:tcPr marL="0" marR="0" marT="2730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tx1"/>
                      </a:solidFill>
                      <a:prstDash val="solid"/>
                      <a:round/>
                      <a:headEnd type="none" w="med" len="med"/>
                      <a:tailEnd type="none" w="med" len="med"/>
                    </a:lnT>
                    <a:lnB w="12700">
                      <a:solidFill>
                        <a:srgbClr val="FFFFFF"/>
                      </a:solidFill>
                      <a:prstDash val="solid"/>
                    </a:lnB>
                    <a:solidFill>
                      <a:srgbClr val="E8EDF0"/>
                    </a:solidFill>
                  </a:tcPr>
                </a:tc>
                <a:extLst>
                  <a:ext uri="{0D108BD9-81ED-4DB2-BD59-A6C34878D82A}">
                    <a16:rowId xmlns:a16="http://schemas.microsoft.com/office/drawing/2014/main" val="2131202327"/>
                  </a:ext>
                </a:extLst>
              </a:tr>
            </a:tbl>
          </a:graphicData>
        </a:graphic>
      </p:graphicFrame>
    </p:spTree>
    <p:extLst>
      <p:ext uri="{BB962C8B-B14F-4D97-AF65-F5344CB8AC3E}">
        <p14:creationId xmlns:p14="http://schemas.microsoft.com/office/powerpoint/2010/main" val="339528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8"/>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 name="object 4"/>
          <p:cNvSpPr txBox="1"/>
          <p:nvPr/>
        </p:nvSpPr>
        <p:spPr>
          <a:xfrm>
            <a:off x="688340" y="1367933"/>
            <a:ext cx="10544175" cy="728405"/>
          </a:xfrm>
          <a:prstGeom prst="rect">
            <a:avLst/>
          </a:prstGeom>
        </p:spPr>
        <p:txBody>
          <a:bodyPr vert="horz" wrap="square" lIns="0" tIns="12700" rIns="0" bIns="0" rtlCol="0">
            <a:spAutoFit/>
          </a:bodyPr>
          <a:lstStyle/>
          <a:p>
            <a:pPr marL="12700" algn="ctr">
              <a:lnSpc>
                <a:spcPct val="100000"/>
              </a:lnSpc>
              <a:spcBef>
                <a:spcPts val="100"/>
              </a:spcBef>
            </a:pPr>
            <a:r>
              <a:rPr lang="en-US" sz="2200" b="1" spc="-5">
                <a:solidFill>
                  <a:srgbClr val="8FD169"/>
                </a:solidFill>
                <a:latin typeface="Arial"/>
                <a:cs typeface="Arial"/>
              </a:rPr>
              <a:t>Tax Benefit &amp; Rent Discount Comparison</a:t>
            </a:r>
            <a:endParaRPr sz="2200">
              <a:latin typeface="Arial"/>
              <a:cs typeface="Arial"/>
            </a:endParaRPr>
          </a:p>
          <a:p>
            <a:pPr>
              <a:lnSpc>
                <a:spcPct val="100000"/>
              </a:lnSpc>
              <a:spcBef>
                <a:spcPts val="10"/>
              </a:spcBef>
            </a:pPr>
            <a:endParaRPr sz="2450" i="1">
              <a:latin typeface="Times New Roman"/>
              <a:cs typeface="Times New Roman"/>
            </a:endParaRPr>
          </a:p>
        </p:txBody>
      </p:sp>
      <p:sp>
        <p:nvSpPr>
          <p:cNvPr id="7" name="object 7"/>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a:lnSpc>
                <a:spcPts val="1425"/>
              </a:lnSpc>
              <a:tabLst>
                <a:tab pos="3284220" algn="l"/>
                <a:tab pos="3455035" algn="l"/>
                <a:tab pos="4090035" algn="l"/>
                <a:tab pos="4261485" algn="l"/>
              </a:tabLst>
            </a:pPr>
            <a:r>
              <a:rPr lang="en-US" spc="-10" dirty="0"/>
              <a:t>MULTE Applications under the IH Program | 1/13/2021 | Portland Housing Bureau</a:t>
            </a:r>
            <a:endParaRPr spc="-5" dirty="0"/>
          </a:p>
        </p:txBody>
      </p:sp>
      <p:sp>
        <p:nvSpPr>
          <p:cNvPr id="5" name="object 5"/>
          <p:cNvSpPr txBox="1">
            <a:spLocks noGrp="1"/>
          </p:cNvSpPr>
          <p:nvPr>
            <p:ph type="title"/>
          </p:nvPr>
        </p:nvSpPr>
        <p:spPr>
          <a:xfrm>
            <a:off x="688340" y="582226"/>
            <a:ext cx="10775096" cy="628377"/>
          </a:xfrm>
          <a:prstGeom prst="rect">
            <a:avLst/>
          </a:prstGeom>
        </p:spPr>
        <p:txBody>
          <a:bodyPr vert="horz" wrap="square" lIns="0" tIns="12700" rIns="0" bIns="0" rtlCol="0">
            <a:spAutoFit/>
          </a:bodyPr>
          <a:lstStyle/>
          <a:p>
            <a:pPr marL="12700" algn="ctr">
              <a:lnSpc>
                <a:spcPct val="100000"/>
              </a:lnSpc>
              <a:spcBef>
                <a:spcPts val="100"/>
              </a:spcBef>
            </a:pPr>
            <a:r>
              <a:rPr lang="en-US" spc="-5"/>
              <a:t>Willis Apartments</a:t>
            </a:r>
            <a:endParaRPr spc="-5"/>
          </a:p>
        </p:txBody>
      </p:sp>
      <p:graphicFrame>
        <p:nvGraphicFramePr>
          <p:cNvPr id="11" name="Table 10">
            <a:extLst>
              <a:ext uri="{FF2B5EF4-FFF2-40B4-BE49-F238E27FC236}">
                <a16:creationId xmlns:a16="http://schemas.microsoft.com/office/drawing/2014/main" id="{75E08BFA-C844-4047-84B7-864ACD26B81B}"/>
              </a:ext>
            </a:extLst>
          </p:cNvPr>
          <p:cNvGraphicFramePr>
            <a:graphicFrameLocks noGrp="1"/>
          </p:cNvGraphicFramePr>
          <p:nvPr>
            <p:extLst>
              <p:ext uri="{D42A27DB-BD31-4B8C-83A1-F6EECF244321}">
                <p14:modId xmlns:p14="http://schemas.microsoft.com/office/powerpoint/2010/main" val="1290888279"/>
              </p:ext>
            </p:extLst>
          </p:nvPr>
        </p:nvGraphicFramePr>
        <p:xfrm>
          <a:off x="889381" y="1902022"/>
          <a:ext cx="10543540" cy="3104415"/>
        </p:xfrm>
        <a:graphic>
          <a:graphicData uri="http://schemas.openxmlformats.org/drawingml/2006/table">
            <a:tbl>
              <a:tblPr firstRow="1" bandRow="1">
                <a:tableStyleId>{2D5ABB26-0587-4C30-8999-92F81FD0307C}</a:tableStyleId>
              </a:tblPr>
              <a:tblGrid>
                <a:gridCol w="2635885">
                  <a:extLst>
                    <a:ext uri="{9D8B030D-6E8A-4147-A177-3AD203B41FA5}">
                      <a16:colId xmlns:a16="http://schemas.microsoft.com/office/drawing/2014/main" val="1954665298"/>
                    </a:ext>
                  </a:extLst>
                </a:gridCol>
                <a:gridCol w="2635885">
                  <a:extLst>
                    <a:ext uri="{9D8B030D-6E8A-4147-A177-3AD203B41FA5}">
                      <a16:colId xmlns:a16="http://schemas.microsoft.com/office/drawing/2014/main" val="1404463503"/>
                    </a:ext>
                  </a:extLst>
                </a:gridCol>
                <a:gridCol w="2635885">
                  <a:extLst>
                    <a:ext uri="{9D8B030D-6E8A-4147-A177-3AD203B41FA5}">
                      <a16:colId xmlns:a16="http://schemas.microsoft.com/office/drawing/2014/main" val="421242055"/>
                    </a:ext>
                  </a:extLst>
                </a:gridCol>
                <a:gridCol w="2635885">
                  <a:extLst>
                    <a:ext uri="{9D8B030D-6E8A-4147-A177-3AD203B41FA5}">
                      <a16:colId xmlns:a16="http://schemas.microsoft.com/office/drawing/2014/main" val="2455084183"/>
                    </a:ext>
                  </a:extLst>
                </a:gridCol>
              </a:tblGrid>
              <a:tr h="460178">
                <a:tc gridSpan="4">
                  <a:txBody>
                    <a:bodyPr/>
                    <a:lstStyle/>
                    <a:p>
                      <a:pPr marL="85090" marR="0" lvl="0" indent="0" algn="ctr" defTabSz="914400" eaLnBrk="1" fontAlgn="auto" latinLnBrk="0" hangingPunct="1">
                        <a:lnSpc>
                          <a:spcPct val="100000"/>
                        </a:lnSpc>
                        <a:spcBef>
                          <a:spcPts val="210"/>
                        </a:spcBef>
                        <a:spcAft>
                          <a:spcPts val="0"/>
                        </a:spcAft>
                        <a:buClrTx/>
                        <a:buSzTx/>
                        <a:buFontTx/>
                        <a:buNone/>
                        <a:tabLst/>
                        <a:defRPr/>
                      </a:pPr>
                      <a:r>
                        <a:rPr lang="en-US" sz="1800" b="1" spc="-15">
                          <a:solidFill>
                            <a:srgbClr val="E7E6E6"/>
                          </a:solidFill>
                          <a:latin typeface="+mn-lt"/>
                          <a:cs typeface="Calibri"/>
                        </a:rPr>
                        <a:t>AVERAGE VALUE OVER 99 YEARS OF AFFORDABILITY</a:t>
                      </a:r>
                      <a:endParaRPr lang="en-US" sz="1800">
                        <a:latin typeface="+mn-lt"/>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27829D"/>
                    </a:solidFill>
                  </a:tcPr>
                </a:tc>
                <a:tc hMerge="1">
                  <a:txBody>
                    <a:bodyPr/>
                    <a:lstStyle/>
                    <a:p>
                      <a:pPr marL="86360">
                        <a:lnSpc>
                          <a:spcPct val="100000"/>
                        </a:lnSpc>
                        <a:spcBef>
                          <a:spcPts val="210"/>
                        </a:spcBef>
                      </a:pP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7829D"/>
                    </a:solidFill>
                  </a:tcPr>
                </a:tc>
                <a:tc hMerge="1">
                  <a:txBody>
                    <a:bodyPr/>
                    <a:lstStyle/>
                    <a:p>
                      <a:pPr marL="88265">
                        <a:lnSpc>
                          <a:spcPct val="100000"/>
                        </a:lnSpc>
                        <a:spcBef>
                          <a:spcPts val="210"/>
                        </a:spcBef>
                      </a:pP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7829D"/>
                    </a:solidFill>
                  </a:tcPr>
                </a:tc>
                <a:tc hMerge="1">
                  <a:txBody>
                    <a:bodyPr/>
                    <a:lstStyle/>
                    <a:p>
                      <a:pPr marL="85090" algn="ctr">
                        <a:lnSpc>
                          <a:spcPct val="100000"/>
                        </a:lnSpc>
                        <a:spcBef>
                          <a:spcPts val="210"/>
                        </a:spcBef>
                      </a:pPr>
                      <a:endParaRPr sz="1800">
                        <a:latin typeface="Calibri"/>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27829D"/>
                    </a:solidFill>
                  </a:tcPr>
                </a:tc>
                <a:extLst>
                  <a:ext uri="{0D108BD9-81ED-4DB2-BD59-A6C34878D82A}">
                    <a16:rowId xmlns:a16="http://schemas.microsoft.com/office/drawing/2014/main" val="3389678117"/>
                  </a:ext>
                </a:extLst>
              </a:tr>
              <a:tr h="341092">
                <a:tc>
                  <a:txBody>
                    <a:bodyPr/>
                    <a:lstStyle/>
                    <a:p>
                      <a:pPr marL="85090">
                        <a:lnSpc>
                          <a:spcPct val="100000"/>
                        </a:lnSpc>
                        <a:spcBef>
                          <a:spcPts val="110"/>
                        </a:spcBef>
                      </a:pPr>
                      <a:endParaRPr sz="1800">
                        <a:latin typeface="Calibri"/>
                        <a:cs typeface="Calibri"/>
                      </a:endParaRPr>
                    </a:p>
                  </a:txBody>
                  <a:tcPr marL="0" marR="0" marT="139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110"/>
                        </a:spcBef>
                      </a:pPr>
                      <a:r>
                        <a:rPr lang="en-US" sz="1800" b="1" spc="-5">
                          <a:solidFill>
                            <a:srgbClr val="434F69"/>
                          </a:solidFill>
                          <a:latin typeface="Calibri"/>
                          <a:cs typeface="Calibri"/>
                        </a:rPr>
                        <a:t>Monthly</a:t>
                      </a:r>
                      <a:endParaRPr sz="1800" b="1">
                        <a:latin typeface="Calibri"/>
                        <a:cs typeface="Calibri"/>
                      </a:endParaRPr>
                    </a:p>
                  </a:txBody>
                  <a:tcPr marL="0" marR="0" marT="1397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8DF"/>
                    </a:solidFill>
                  </a:tcPr>
                </a:tc>
                <a:tc>
                  <a:txBody>
                    <a:bodyPr/>
                    <a:lstStyle/>
                    <a:p>
                      <a:pPr marL="88265" algn="ctr">
                        <a:lnSpc>
                          <a:spcPct val="100000"/>
                        </a:lnSpc>
                        <a:spcBef>
                          <a:spcPts val="110"/>
                        </a:spcBef>
                      </a:pPr>
                      <a:r>
                        <a:rPr lang="en-US" sz="1800" b="1" spc="-5">
                          <a:solidFill>
                            <a:srgbClr val="434F69"/>
                          </a:solidFill>
                          <a:latin typeface="+mn-lt"/>
                          <a:cs typeface="Calibri"/>
                        </a:rPr>
                        <a:t>Annually</a:t>
                      </a:r>
                      <a:endParaRPr lang="en-US" sz="1800" b="1">
                        <a:latin typeface="+mn-lt"/>
                        <a:cs typeface="Calibri"/>
                      </a:endParaRPr>
                    </a:p>
                  </a:txBody>
                  <a:tcPr marL="0" marR="0" marT="1397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CDD8DF"/>
                    </a:solidFill>
                  </a:tcPr>
                </a:tc>
                <a:tc>
                  <a:txBody>
                    <a:bodyPr/>
                    <a:lstStyle/>
                    <a:p>
                      <a:pPr marL="88265" algn="ctr">
                        <a:lnSpc>
                          <a:spcPct val="100000"/>
                        </a:lnSpc>
                        <a:spcBef>
                          <a:spcPts val="110"/>
                        </a:spcBef>
                      </a:pPr>
                      <a:r>
                        <a:rPr lang="en-US" sz="1800" b="1">
                          <a:solidFill>
                            <a:srgbClr val="525E76"/>
                          </a:solidFill>
                          <a:latin typeface="Calibri"/>
                          <a:cs typeface="Calibri"/>
                        </a:rPr>
                        <a:t>Total Projected</a:t>
                      </a:r>
                      <a:endParaRPr sz="1800" b="1">
                        <a:solidFill>
                          <a:srgbClr val="525E76"/>
                        </a:solidFill>
                        <a:latin typeface="Calibri"/>
                        <a:cs typeface="Calibri"/>
                      </a:endParaRPr>
                    </a:p>
                  </a:txBody>
                  <a:tcPr marL="0" marR="0" marT="13970"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8DF"/>
                    </a:solidFill>
                  </a:tcPr>
                </a:tc>
                <a:extLst>
                  <a:ext uri="{0D108BD9-81ED-4DB2-BD59-A6C34878D82A}">
                    <a16:rowId xmlns:a16="http://schemas.microsoft.com/office/drawing/2014/main" val="2582362328"/>
                  </a:ext>
                </a:extLst>
              </a:tr>
              <a:tr h="353274">
                <a:tc>
                  <a:txBody>
                    <a:bodyPr/>
                    <a:lstStyle/>
                    <a:p>
                      <a:pPr marL="85090" algn="r">
                        <a:lnSpc>
                          <a:spcPct val="100000"/>
                        </a:lnSpc>
                        <a:spcBef>
                          <a:spcPts val="210"/>
                        </a:spcBef>
                      </a:pPr>
                      <a:r>
                        <a:rPr lang="en-US" sz="1800" spc="-5">
                          <a:solidFill>
                            <a:srgbClr val="434F69"/>
                          </a:solidFill>
                          <a:latin typeface="Calibri"/>
                          <a:cs typeface="Calibri"/>
                        </a:rPr>
                        <a:t>Rent Discount per Affordable Unit</a:t>
                      </a:r>
                      <a:endParaRPr sz="1800">
                        <a:latin typeface="Calibri"/>
                        <a:cs typeface="Calibri"/>
                      </a:endParaRPr>
                    </a:p>
                  </a:txBody>
                  <a:tcPr marL="0" marR="0" marT="266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86360" algn="ctr">
                        <a:lnSpc>
                          <a:spcPct val="100000"/>
                        </a:lnSpc>
                        <a:spcBef>
                          <a:spcPts val="210"/>
                        </a:spcBef>
                      </a:pPr>
                      <a:r>
                        <a:rPr lang="en-US" sz="1800" spc="-5">
                          <a:solidFill>
                            <a:srgbClr val="434F69"/>
                          </a:solidFill>
                          <a:latin typeface="Calibri"/>
                          <a:cs typeface="Calibri"/>
                        </a:rPr>
                        <a:t>$461</a:t>
                      </a:r>
                      <a:endParaRPr sz="1800">
                        <a:latin typeface="Calibri"/>
                        <a:cs typeface="Calibri"/>
                      </a:endParaRPr>
                    </a:p>
                  </a:txBody>
                  <a:tcPr marL="0" marR="0" marT="266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0"/>
                    </a:solidFill>
                  </a:tcPr>
                </a:tc>
                <a:tc>
                  <a:txBody>
                    <a:bodyPr/>
                    <a:lstStyle/>
                    <a:p>
                      <a:pPr marL="88265" marR="0" lvl="0" indent="0" algn="ctr" defTabSz="914400" eaLnBrk="1" fontAlgn="auto" latinLnBrk="0" hangingPunct="1">
                        <a:lnSpc>
                          <a:spcPct val="100000"/>
                        </a:lnSpc>
                        <a:spcBef>
                          <a:spcPts val="210"/>
                        </a:spcBef>
                        <a:spcAft>
                          <a:spcPts val="0"/>
                        </a:spcAft>
                        <a:buClrTx/>
                        <a:buSzTx/>
                        <a:buFontTx/>
                        <a:buNone/>
                        <a:tabLst/>
                        <a:defRPr/>
                      </a:pPr>
                      <a:r>
                        <a:rPr lang="en-US" sz="1800" spc="-5">
                          <a:solidFill>
                            <a:srgbClr val="434F69"/>
                          </a:solidFill>
                          <a:latin typeface="+mn-lt"/>
                          <a:cs typeface="Calibri"/>
                        </a:rPr>
                        <a:t>$5,532</a:t>
                      </a:r>
                      <a:endParaRPr lang="en-US" sz="1800">
                        <a:latin typeface="+mn-lt"/>
                        <a:cs typeface="Calibri"/>
                      </a:endParaRPr>
                    </a:p>
                  </a:txBody>
                  <a:tcPr marL="0" marR="0" marT="2667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0"/>
                    </a:solidFill>
                  </a:tcPr>
                </a:tc>
                <a:tc>
                  <a:txBody>
                    <a:bodyPr/>
                    <a:lstStyle/>
                    <a:p>
                      <a:pPr marL="88265" marR="0" lvl="0" indent="0" algn="ctr" defTabSz="914400" eaLnBrk="1" fontAlgn="auto" latinLnBrk="0" hangingPunct="1">
                        <a:lnSpc>
                          <a:spcPct val="100000"/>
                        </a:lnSpc>
                        <a:spcBef>
                          <a:spcPts val="210"/>
                        </a:spcBef>
                        <a:spcAft>
                          <a:spcPts val="0"/>
                        </a:spcAft>
                        <a:buClrTx/>
                        <a:buSzTx/>
                        <a:buFontTx/>
                        <a:buNone/>
                        <a:tabLst/>
                        <a:defRPr/>
                      </a:pPr>
                      <a:r>
                        <a:rPr lang="en-US" sz="1800" spc="-5">
                          <a:solidFill>
                            <a:srgbClr val="434F69"/>
                          </a:solidFill>
                          <a:latin typeface="+mn-lt"/>
                          <a:cs typeface="Calibri"/>
                        </a:rPr>
                        <a:t>$547,668</a:t>
                      </a:r>
                      <a:endParaRPr lang="en-US" sz="1800">
                        <a:latin typeface="+mn-lt"/>
                        <a:cs typeface="Calibri"/>
                      </a:endParaRPr>
                    </a:p>
                  </a:txBody>
                  <a:tcPr marL="0" marR="0" marT="2667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0"/>
                    </a:solidFill>
                  </a:tcPr>
                </a:tc>
                <a:extLst>
                  <a:ext uri="{0D108BD9-81ED-4DB2-BD59-A6C34878D82A}">
                    <a16:rowId xmlns:a16="http://schemas.microsoft.com/office/drawing/2014/main" val="3085578255"/>
                  </a:ext>
                </a:extLst>
              </a:tr>
              <a:tr h="353274">
                <a:tc>
                  <a:txBody>
                    <a:bodyPr/>
                    <a:lstStyle/>
                    <a:p>
                      <a:pPr marL="85090" algn="r">
                        <a:lnSpc>
                          <a:spcPct val="100000"/>
                        </a:lnSpc>
                        <a:spcBef>
                          <a:spcPts val="215"/>
                        </a:spcBef>
                      </a:pPr>
                      <a:r>
                        <a:rPr lang="en-US" sz="1800" spc="-5">
                          <a:solidFill>
                            <a:srgbClr val="434F69"/>
                          </a:solidFill>
                          <a:latin typeface="Calibri"/>
                          <a:cs typeface="Calibri"/>
                        </a:rPr>
                        <a:t>10-Year Tax Exemption per Affordable Unit</a:t>
                      </a:r>
                      <a:endParaRPr sz="1800">
                        <a:latin typeface="Calibri"/>
                        <a:cs typeface="Calibri"/>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525E76"/>
                      </a:solidFill>
                      <a:prstDash val="sysDash"/>
                      <a:round/>
                      <a:headEnd type="none" w="med" len="med"/>
                      <a:tailEnd type="none" w="med" len="me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$6</a:t>
                      </a:r>
                      <a:endParaRPr lang="en-US" sz="1800">
                        <a:latin typeface="+mn-lt"/>
                        <a:cs typeface="Calibri"/>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525E76"/>
                      </a:solidFill>
                      <a:prstDash val="sysDash"/>
                      <a:round/>
                      <a:headEnd type="none" w="med" len="med"/>
                      <a:tailEnd type="none" w="med" len="med"/>
                    </a:lnB>
                    <a:solidFill>
                      <a:srgbClr val="CDD8DF"/>
                    </a:solidFill>
                  </a:tcPr>
                </a:tc>
                <a:tc>
                  <a:txBody>
                    <a:bodyPr/>
                    <a:lstStyle/>
                    <a:p>
                      <a:pPr marL="88265" marR="0" lvl="0" indent="0" algn="ctr" defTabSz="914400" eaLnBrk="1" fontAlgn="auto" latinLnBrk="0" hangingPunct="1">
                        <a:lnSpc>
                          <a:spcPct val="100000"/>
                        </a:lnSpc>
                        <a:spcBef>
                          <a:spcPts val="215"/>
                        </a:spcBef>
                        <a:spcAft>
                          <a:spcPts val="0"/>
                        </a:spcAft>
                        <a:buClrTx/>
                        <a:buSzTx/>
                        <a:buFontTx/>
                        <a:buNone/>
                        <a:tabLst/>
                        <a:defRPr/>
                      </a:pPr>
                      <a:r>
                        <a:rPr lang="en-US" sz="1800" spc="-5">
                          <a:solidFill>
                            <a:srgbClr val="434F69"/>
                          </a:solidFill>
                          <a:latin typeface="+mn-lt"/>
                          <a:cs typeface="Calibri"/>
                        </a:rPr>
                        <a:t>$67</a:t>
                      </a:r>
                      <a:endParaRPr lang="en-US" sz="1800">
                        <a:latin typeface="+mn-lt"/>
                        <a:cs typeface="Calibri"/>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525E76"/>
                      </a:solidFill>
                      <a:prstDash val="sysDash"/>
                      <a:round/>
                      <a:headEnd type="none" w="med" len="med"/>
                      <a:tailEnd type="none" w="med" len="me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$6,636</a:t>
                      </a:r>
                      <a:endParaRPr lang="en-US" sz="1800">
                        <a:latin typeface="+mn-lt"/>
                        <a:cs typeface="Calibri"/>
                      </a:endParaRPr>
                    </a:p>
                  </a:txBody>
                  <a:tcPr marL="0" marR="0" marT="2730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525E76"/>
                      </a:solidFill>
                      <a:prstDash val="sysDash"/>
                      <a:round/>
                      <a:headEnd type="none" w="med" len="med"/>
                      <a:tailEnd type="none" w="med" len="med"/>
                    </a:lnB>
                    <a:solidFill>
                      <a:srgbClr val="CDD8DF"/>
                    </a:solidFill>
                  </a:tcPr>
                </a:tc>
                <a:extLst>
                  <a:ext uri="{0D108BD9-81ED-4DB2-BD59-A6C34878D82A}">
                    <a16:rowId xmlns:a16="http://schemas.microsoft.com/office/drawing/2014/main" val="980344253"/>
                  </a:ext>
                </a:extLst>
              </a:tr>
              <a:tr h="353274">
                <a:tc>
                  <a:txBody>
                    <a:bodyPr/>
                    <a:lstStyle/>
                    <a:p>
                      <a:pPr marL="85090" marR="0" lvl="0" indent="0" algn="r" defTabSz="914400" eaLnBrk="1" fontAlgn="auto" latinLnBrk="0" hangingPunct="1">
                        <a:lnSpc>
                          <a:spcPct val="100000"/>
                        </a:lnSpc>
                        <a:spcBef>
                          <a:spcPts val="215"/>
                        </a:spcBef>
                        <a:spcAft>
                          <a:spcPts val="0"/>
                        </a:spcAft>
                        <a:buClrTx/>
                        <a:buSzTx/>
                        <a:buFontTx/>
                        <a:buNone/>
                        <a:tabLst/>
                        <a:defRPr/>
                      </a:pPr>
                      <a:r>
                        <a:rPr lang="en-US" sz="1800" spc="-5">
                          <a:solidFill>
                            <a:srgbClr val="434F69"/>
                          </a:solidFill>
                          <a:latin typeface="+mn-lt"/>
                          <a:cs typeface="Calibri"/>
                        </a:rPr>
                        <a:t>Rent Discount for Total Building</a:t>
                      </a:r>
                      <a:endParaRPr lang="en-US" sz="1800">
                        <a:latin typeface="+mn-lt"/>
                        <a:cs typeface="Calibri"/>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525E76"/>
                      </a:solidFill>
                      <a:prstDash val="sysDash"/>
                      <a:round/>
                      <a:headEnd type="none" w="med" len="med"/>
                      <a:tailEnd type="none" w="med" len="med"/>
                    </a:lnT>
                    <a:lnB w="12700" cap="flat" cmpd="sng" algn="ctr">
                      <a:solidFill>
                        <a:srgbClr val="FFFFFF"/>
                      </a:solidFill>
                      <a:prstDash val="solid"/>
                      <a:round/>
                      <a:headEnd type="none" w="med" len="med"/>
                      <a:tailEnd type="none" w="med" len="med"/>
                    </a:lnB>
                    <a:solidFill>
                      <a:srgbClr val="E8EDF0"/>
                    </a:solidFill>
                  </a:tcPr>
                </a:tc>
                <a:tc>
                  <a:txBody>
                    <a:bodyPr/>
                    <a:lstStyle/>
                    <a:p>
                      <a:pPr marL="86360" marR="0" lvl="0" indent="0" algn="ctr" defTabSz="914400" eaLnBrk="1" fontAlgn="auto" latinLnBrk="0" hangingPunct="1">
                        <a:lnSpc>
                          <a:spcPct val="100000"/>
                        </a:lnSpc>
                        <a:spcBef>
                          <a:spcPts val="210"/>
                        </a:spcBef>
                        <a:spcAft>
                          <a:spcPts val="0"/>
                        </a:spcAft>
                        <a:buClrTx/>
                        <a:buSzTx/>
                        <a:buFontTx/>
                        <a:buNone/>
                        <a:tabLst/>
                        <a:defRPr/>
                      </a:pPr>
                      <a:r>
                        <a:rPr lang="en-US" sz="1800" spc="-5">
                          <a:solidFill>
                            <a:srgbClr val="434F69"/>
                          </a:solidFill>
                          <a:latin typeface="+mn-lt"/>
                          <a:cs typeface="Calibri"/>
                        </a:rPr>
                        <a:t>$20,284</a:t>
                      </a:r>
                      <a:endParaRPr lang="en-US" sz="1800">
                        <a:latin typeface="+mn-lt"/>
                        <a:cs typeface="Calibri"/>
                      </a:endParaRPr>
                    </a:p>
                  </a:txBody>
                  <a:tcPr marL="0" marR="0" marT="273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25E76"/>
                      </a:solidFill>
                      <a:prstDash val="sysDash"/>
                      <a:round/>
                      <a:headEnd type="none" w="med" len="med"/>
                      <a:tailEnd type="none" w="med" len="med"/>
                    </a:lnT>
                    <a:lnB w="12700" cap="flat" cmpd="sng" algn="ctr">
                      <a:solidFill>
                        <a:srgbClr val="FFFFFF"/>
                      </a:solidFill>
                      <a:prstDash val="solid"/>
                      <a:round/>
                      <a:headEnd type="none" w="med" len="med"/>
                      <a:tailEnd type="none" w="med" len="med"/>
                    </a:lnB>
                    <a:solidFill>
                      <a:srgbClr val="E8EDF0"/>
                    </a:solidFill>
                  </a:tcPr>
                </a:tc>
                <a:tc>
                  <a:txBody>
                    <a:bodyPr/>
                    <a:lstStyle/>
                    <a:p>
                      <a:pPr marL="88265" marR="0" lvl="0" indent="0" algn="ctr" defTabSz="914400" eaLnBrk="1" fontAlgn="auto" latinLnBrk="0" hangingPunct="1">
                        <a:lnSpc>
                          <a:spcPct val="100000"/>
                        </a:lnSpc>
                        <a:spcBef>
                          <a:spcPts val="215"/>
                        </a:spcBef>
                        <a:spcAft>
                          <a:spcPts val="0"/>
                        </a:spcAft>
                        <a:buClrTx/>
                        <a:buSzTx/>
                        <a:buFontTx/>
                        <a:buNone/>
                        <a:tabLst/>
                        <a:defRPr/>
                      </a:pPr>
                      <a:r>
                        <a:rPr lang="en-US" sz="1800">
                          <a:solidFill>
                            <a:srgbClr val="434F69"/>
                          </a:solidFill>
                          <a:latin typeface="+mn-lt"/>
                          <a:cs typeface="Calibri"/>
                        </a:rPr>
                        <a:t>$243,408</a:t>
                      </a:r>
                    </a:p>
                  </a:txBody>
                  <a:tcPr marL="0" marR="0" marT="273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25E76"/>
                      </a:solidFill>
                      <a:prstDash val="sysDash"/>
                      <a:round/>
                      <a:headEnd type="none" w="med" len="med"/>
                      <a:tailEnd type="none" w="med" len="med"/>
                    </a:lnT>
                    <a:lnB w="12700" cap="flat" cmpd="sng" algn="ctr">
                      <a:solidFill>
                        <a:srgbClr val="FFFFFF"/>
                      </a:solidFill>
                      <a:prstDash val="solid"/>
                      <a:round/>
                      <a:headEnd type="none" w="med" len="med"/>
                      <a:tailEnd type="none" w="med" len="med"/>
                    </a:lnB>
                    <a:solidFill>
                      <a:srgbClr val="E8EDF0"/>
                    </a:solidFill>
                  </a:tcPr>
                </a:tc>
                <a:tc>
                  <a:txBody>
                    <a:bodyPr/>
                    <a:lstStyle/>
                    <a:p>
                      <a:pPr marL="86360" algn="ctr">
                        <a:lnSpc>
                          <a:spcPct val="100000"/>
                        </a:lnSpc>
                        <a:spcBef>
                          <a:spcPts val="210"/>
                        </a:spcBef>
                      </a:pPr>
                      <a:r>
                        <a:rPr lang="en-US" sz="1800">
                          <a:solidFill>
                            <a:srgbClr val="525E76"/>
                          </a:solidFill>
                          <a:latin typeface="+mn-lt"/>
                          <a:cs typeface="Calibri"/>
                        </a:rPr>
                        <a:t>$24,097,392</a:t>
                      </a:r>
                    </a:p>
                  </a:txBody>
                  <a:tcPr marL="0" marR="0" marT="2730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525E76"/>
                      </a:solidFill>
                      <a:prstDash val="sysDash"/>
                      <a:round/>
                      <a:headEnd type="none" w="med" len="med"/>
                      <a:tailEnd type="none" w="med" len="med"/>
                    </a:lnT>
                    <a:lnB w="12700" cap="flat" cmpd="sng" algn="ctr">
                      <a:solidFill>
                        <a:srgbClr val="FFFFFF"/>
                      </a:solidFill>
                      <a:prstDash val="solid"/>
                      <a:round/>
                      <a:headEnd type="none" w="med" len="med"/>
                      <a:tailEnd type="none" w="med" len="med"/>
                    </a:lnB>
                    <a:solidFill>
                      <a:srgbClr val="E8EDF0"/>
                    </a:solidFill>
                  </a:tcPr>
                </a:tc>
                <a:extLst>
                  <a:ext uri="{0D108BD9-81ED-4DB2-BD59-A6C34878D82A}">
                    <a16:rowId xmlns:a16="http://schemas.microsoft.com/office/drawing/2014/main" val="961184446"/>
                  </a:ext>
                </a:extLst>
              </a:tr>
              <a:tr h="353274">
                <a:tc>
                  <a:txBody>
                    <a:bodyPr/>
                    <a:lstStyle/>
                    <a:p>
                      <a:pPr marL="85090" algn="r">
                        <a:lnSpc>
                          <a:spcPct val="100000"/>
                        </a:lnSpc>
                        <a:spcBef>
                          <a:spcPts val="215"/>
                        </a:spcBef>
                      </a:pPr>
                      <a:r>
                        <a:rPr lang="en-US" sz="1800" spc="-5">
                          <a:solidFill>
                            <a:srgbClr val="434F69"/>
                          </a:solidFill>
                          <a:latin typeface="Calibri"/>
                          <a:cs typeface="Calibri"/>
                        </a:rPr>
                        <a:t>10-Year Tax Exemption for Total Building</a:t>
                      </a:r>
                      <a:endParaRPr sz="1800">
                        <a:latin typeface="Calibri"/>
                        <a:cs typeface="Calibri"/>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$246</a:t>
                      </a:r>
                      <a:endParaRPr lang="en-US" sz="1800">
                        <a:latin typeface="+mn-lt"/>
                        <a:cs typeface="Calibri"/>
                      </a:endParaRPr>
                    </a:p>
                  </a:txBody>
                  <a:tcPr marL="0" marR="0" marT="273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DD8DF"/>
                    </a:solidFill>
                  </a:tcPr>
                </a:tc>
                <a:tc>
                  <a:txBody>
                    <a:bodyPr/>
                    <a:lstStyle/>
                    <a:p>
                      <a:pPr marL="88265" marR="0" lvl="0" indent="0" algn="ctr" defTabSz="914400" eaLnBrk="1" fontAlgn="auto" latinLnBrk="0" hangingPunct="1">
                        <a:lnSpc>
                          <a:spcPct val="100000"/>
                        </a:lnSpc>
                        <a:spcBef>
                          <a:spcPts val="215"/>
                        </a:spcBef>
                        <a:spcAft>
                          <a:spcPts val="0"/>
                        </a:spcAft>
                        <a:buClrTx/>
                        <a:buSzTx/>
                        <a:buFontTx/>
                        <a:buNone/>
                        <a:tabLst/>
                        <a:defRPr/>
                      </a:pPr>
                      <a:r>
                        <a:rPr lang="en-US" sz="1800" spc="-5">
                          <a:solidFill>
                            <a:srgbClr val="434F69"/>
                          </a:solidFill>
                          <a:latin typeface="+mn-lt"/>
                          <a:cs typeface="Calibri"/>
                        </a:rPr>
                        <a:t>$2,949</a:t>
                      </a:r>
                      <a:endParaRPr lang="en-US" sz="1800">
                        <a:latin typeface="+mn-lt"/>
                        <a:cs typeface="Calibri"/>
                      </a:endParaRPr>
                    </a:p>
                  </a:txBody>
                  <a:tcPr marL="0" marR="0" marT="273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DD8DF"/>
                    </a:solidFill>
                  </a:tcPr>
                </a:tc>
                <a:tc>
                  <a:txBody>
                    <a:bodyPr/>
                    <a:lstStyle/>
                    <a:p>
                      <a:pPr marL="86360" algn="ctr">
                        <a:lnSpc>
                          <a:spcPct val="100000"/>
                        </a:lnSpc>
                        <a:spcBef>
                          <a:spcPts val="210"/>
                        </a:spcBef>
                      </a:pPr>
                      <a:r>
                        <a:rPr lang="en-US" sz="1800" spc="-5">
                          <a:solidFill>
                            <a:srgbClr val="434F69"/>
                          </a:solidFill>
                          <a:latin typeface="+mn-lt"/>
                          <a:cs typeface="Calibri"/>
                        </a:rPr>
                        <a:t>$291,958</a:t>
                      </a:r>
                      <a:endParaRPr lang="en-US" sz="1800">
                        <a:latin typeface="+mn-lt"/>
                        <a:cs typeface="Calibri"/>
                      </a:endParaRPr>
                    </a:p>
                  </a:txBody>
                  <a:tcPr marL="0" marR="0" marT="2730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DD8DF"/>
                    </a:solidFill>
                  </a:tcPr>
                </a:tc>
                <a:extLst>
                  <a:ext uri="{0D108BD9-81ED-4DB2-BD59-A6C34878D82A}">
                    <a16:rowId xmlns:a16="http://schemas.microsoft.com/office/drawing/2014/main" val="89720596"/>
                  </a:ext>
                </a:extLst>
              </a:tr>
            </a:tbl>
          </a:graphicData>
        </a:graphic>
      </p:graphicFrame>
      <p:sp>
        <p:nvSpPr>
          <p:cNvPr id="13" name="Slide Number Placeholder 12">
            <a:extLst>
              <a:ext uri="{FF2B5EF4-FFF2-40B4-BE49-F238E27FC236}">
                <a16:creationId xmlns:a16="http://schemas.microsoft.com/office/drawing/2014/main" id="{E1E7BBE0-ECF9-478B-BC92-2EE9FA5EACE9}"/>
              </a:ext>
            </a:extLst>
          </p:cNvPr>
          <p:cNvSpPr>
            <a:spLocks noGrp="1"/>
          </p:cNvSpPr>
          <p:nvPr>
            <p:ph type="sldNum" sz="quarter" idx="7"/>
          </p:nvPr>
        </p:nvSpPr>
        <p:spPr>
          <a:xfrm>
            <a:off x="11658600" y="6484733"/>
            <a:ext cx="128270" cy="184666"/>
          </a:xfrm>
        </p:spPr>
        <p:txBody>
          <a:bodyPr/>
          <a:lstStyle/>
          <a:p>
            <a:pPr marL="25400">
              <a:lnSpc>
                <a:spcPct val="100000"/>
              </a:lnSpc>
              <a:spcBef>
                <a:spcPts val="40"/>
              </a:spcBef>
            </a:pPr>
            <a:fld id="{81D60167-4931-47E6-BA6A-407CBD079E47}" type="slidenum">
              <a:rPr lang="en-US" smtClean="0">
                <a:solidFill>
                  <a:schemeClr val="bg1"/>
                </a:solidFill>
              </a:rPr>
              <a:t>17</a:t>
            </a:fld>
            <a:endParaRPr lang="en-US">
              <a:solidFill>
                <a:schemeClr val="bg1"/>
              </a:solidFill>
            </a:endParaRPr>
          </a:p>
        </p:txBody>
      </p:sp>
    </p:spTree>
    <p:extLst>
      <p:ext uri="{BB962C8B-B14F-4D97-AF65-F5344CB8AC3E}">
        <p14:creationId xmlns:p14="http://schemas.microsoft.com/office/powerpoint/2010/main" val="184893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055E-13DE-42F2-9D12-724DE916E4C8}"/>
              </a:ext>
            </a:extLst>
          </p:cNvPr>
          <p:cNvSpPr>
            <a:spLocks noGrp="1"/>
          </p:cNvSpPr>
          <p:nvPr>
            <p:ph type="title"/>
          </p:nvPr>
        </p:nvSpPr>
        <p:spPr>
          <a:xfrm>
            <a:off x="688340" y="2794000"/>
            <a:ext cx="10815319" cy="635000"/>
          </a:xfrm>
        </p:spPr>
        <p:txBody>
          <a:bodyPr/>
          <a:lstStyle/>
          <a:p>
            <a:pPr algn="ctr"/>
            <a:r>
              <a:rPr lang="en-US" dirty="0"/>
              <a:t>Questions?</a:t>
            </a:r>
          </a:p>
        </p:txBody>
      </p:sp>
      <p:sp>
        <p:nvSpPr>
          <p:cNvPr id="4" name="Footer Placeholder 3">
            <a:extLst>
              <a:ext uri="{FF2B5EF4-FFF2-40B4-BE49-F238E27FC236}">
                <a16:creationId xmlns:a16="http://schemas.microsoft.com/office/drawing/2014/main" id="{5553C0A5-2375-4C69-B974-4934BC040948}"/>
              </a:ext>
            </a:extLst>
          </p:cNvPr>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solidFill>
                  <a:srgbClr val="27829D"/>
                </a:solidFill>
              </a:rPr>
              <a:t>MULTE Applications under the IH Program | 1/13/2021 | Portland Housing Bureau</a:t>
            </a:r>
            <a:endParaRPr lang="en-US" spc="-5" dirty="0">
              <a:solidFill>
                <a:srgbClr val="27829D"/>
              </a:solidFill>
            </a:endParaRPr>
          </a:p>
        </p:txBody>
      </p:sp>
      <p:sp>
        <p:nvSpPr>
          <p:cNvPr id="6" name="Slide Number Placeholder 5">
            <a:extLst>
              <a:ext uri="{FF2B5EF4-FFF2-40B4-BE49-F238E27FC236}">
                <a16:creationId xmlns:a16="http://schemas.microsoft.com/office/drawing/2014/main" id="{806736AC-E67E-4683-9632-7788A790D2D6}"/>
              </a:ext>
            </a:extLst>
          </p:cNvPr>
          <p:cNvSpPr>
            <a:spLocks noGrp="1"/>
          </p:cNvSpPr>
          <p:nvPr>
            <p:ph type="sldNum" sz="quarter" idx="7"/>
          </p:nvPr>
        </p:nvSpPr>
        <p:spPr>
          <a:xfrm>
            <a:off x="11335166" y="6478453"/>
            <a:ext cx="323434" cy="207625"/>
          </a:xfrm>
        </p:spPr>
        <p:txBody>
          <a:bodyPr/>
          <a:lstStyle/>
          <a:p>
            <a:pPr marL="25400">
              <a:lnSpc>
                <a:spcPct val="100000"/>
              </a:lnSpc>
              <a:spcBef>
                <a:spcPts val="40"/>
              </a:spcBef>
            </a:pPr>
            <a:fld id="{81D60167-4931-47E6-BA6A-407CBD079E47}" type="slidenum">
              <a:rPr lang="en-US" smtClean="0"/>
              <a:t>18</a:t>
            </a:fld>
            <a:endParaRPr lang="en-US"/>
          </a:p>
        </p:txBody>
      </p:sp>
    </p:spTree>
    <p:extLst>
      <p:ext uri="{BB962C8B-B14F-4D97-AF65-F5344CB8AC3E}">
        <p14:creationId xmlns:p14="http://schemas.microsoft.com/office/powerpoint/2010/main" val="125823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AA0040-8234-4821-BEC2-974D0F98B0D3}"/>
              </a:ext>
            </a:extLst>
          </p:cNvPr>
          <p:cNvSpPr>
            <a:spLocks noGrp="1"/>
          </p:cNvSpPr>
          <p:nvPr>
            <p:ph type="body" idx="1"/>
          </p:nvPr>
        </p:nvSpPr>
        <p:spPr>
          <a:xfrm>
            <a:off x="688338" y="2209800"/>
            <a:ext cx="10815319" cy="1361976"/>
          </a:xfrm>
        </p:spPr>
        <p:txBody>
          <a:bodyPr/>
          <a:lstStyle/>
          <a:p>
            <a:pPr marL="514350" indent="-514350">
              <a:lnSpc>
                <a:spcPct val="107000"/>
              </a:lnSpc>
              <a:spcAft>
                <a:spcPts val="800"/>
              </a:spcAft>
              <a:buFont typeface="+mj-lt"/>
              <a:buAutoNum type="romanLcPeriod"/>
            </a:pPr>
            <a:r>
              <a:rPr lang="en-US" sz="2400" b="1" dirty="0">
                <a:solidFill>
                  <a:srgbClr val="434F69"/>
                </a:solidFill>
                <a:latin typeface="Arial" panose="020B0604020202020204" pitchFamily="34" charset="0"/>
                <a:ea typeface="Calibri" panose="020F0502020204030204" pitchFamily="34" charset="0"/>
                <a:cs typeface="Arial" panose="020B0604020202020204" pitchFamily="34" charset="0"/>
              </a:rPr>
              <a:t>Portland Policy</a:t>
            </a:r>
          </a:p>
          <a:p>
            <a:pPr marL="514350" indent="-514350">
              <a:lnSpc>
                <a:spcPct val="107000"/>
              </a:lnSpc>
              <a:spcAft>
                <a:spcPts val="800"/>
              </a:spcAft>
              <a:buFont typeface="+mj-lt"/>
              <a:buAutoNum type="romanLcPeriod"/>
            </a:pPr>
            <a:r>
              <a:rPr lang="en-US" sz="2400" b="1" dirty="0">
                <a:solidFill>
                  <a:srgbClr val="434F69"/>
                </a:solidFill>
                <a:latin typeface="Arial" panose="020B0604020202020204" pitchFamily="34" charset="0"/>
                <a:ea typeface="Calibri" panose="020F0502020204030204" pitchFamily="34" charset="0"/>
                <a:cs typeface="Arial" panose="020B0604020202020204" pitchFamily="34" charset="0"/>
              </a:rPr>
              <a:t>Developer Options</a:t>
            </a:r>
          </a:p>
          <a:p>
            <a:pPr marL="514350" indent="-514350">
              <a:lnSpc>
                <a:spcPct val="107000"/>
              </a:lnSpc>
              <a:spcAft>
                <a:spcPts val="800"/>
              </a:spcAft>
              <a:buFont typeface="+mj-lt"/>
              <a:buAutoNum type="romanLcPeriod"/>
            </a:pPr>
            <a:r>
              <a:rPr lang="en-US" sz="2400" b="1" dirty="0">
                <a:solidFill>
                  <a:srgbClr val="434F69"/>
                </a:solidFill>
                <a:latin typeface="Arial" panose="020B0604020202020204" pitchFamily="34" charset="0"/>
                <a:ea typeface="Calibri" panose="020F0502020204030204" pitchFamily="34" charset="0"/>
                <a:cs typeface="Arial" panose="020B0604020202020204" pitchFamily="34" charset="0"/>
              </a:rPr>
              <a:t>Progress to Date</a:t>
            </a:r>
          </a:p>
        </p:txBody>
      </p:sp>
      <p:sp>
        <p:nvSpPr>
          <p:cNvPr id="9" name="Title 1">
            <a:extLst>
              <a:ext uri="{FF2B5EF4-FFF2-40B4-BE49-F238E27FC236}">
                <a16:creationId xmlns:a16="http://schemas.microsoft.com/office/drawing/2014/main" id="{05540C4E-61A2-4CB7-A972-04E87BAA881B}"/>
              </a:ext>
            </a:extLst>
          </p:cNvPr>
          <p:cNvSpPr>
            <a:spLocks noGrp="1"/>
          </p:cNvSpPr>
          <p:nvPr>
            <p:ph type="title"/>
          </p:nvPr>
        </p:nvSpPr>
        <p:spPr>
          <a:xfrm>
            <a:off x="688340" y="582226"/>
            <a:ext cx="10815319" cy="1231106"/>
          </a:xfrm>
        </p:spPr>
        <p:txBody>
          <a:bodyPr/>
          <a:lstStyle/>
          <a:p>
            <a:pPr algn="r"/>
            <a:r>
              <a:rPr lang="en-US" dirty="0"/>
              <a:t>Overview of Portland’s </a:t>
            </a:r>
            <a:br>
              <a:rPr lang="en-US" dirty="0"/>
            </a:br>
            <a:r>
              <a:rPr lang="en-US" dirty="0"/>
              <a:t>Inclusionary Housing Program</a:t>
            </a:r>
          </a:p>
        </p:txBody>
      </p:sp>
      <p:sp>
        <p:nvSpPr>
          <p:cNvPr id="11" name="Slide Number Placeholder 10">
            <a:extLst>
              <a:ext uri="{FF2B5EF4-FFF2-40B4-BE49-F238E27FC236}">
                <a16:creationId xmlns:a16="http://schemas.microsoft.com/office/drawing/2014/main" id="{7E2610D7-3D97-4D54-8141-88CC6DDAE459}"/>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2</a:t>
            </a:fld>
            <a:r>
              <a:rPr lang="en-US" dirty="0">
                <a:solidFill>
                  <a:srgbClr val="434F69"/>
                </a:solidFill>
              </a:rPr>
              <a:t> -</a:t>
            </a:r>
          </a:p>
        </p:txBody>
      </p:sp>
      <p:sp>
        <p:nvSpPr>
          <p:cNvPr id="7" name="TextBox 6">
            <a:extLst>
              <a:ext uri="{FF2B5EF4-FFF2-40B4-BE49-F238E27FC236}">
                <a16:creationId xmlns:a16="http://schemas.microsoft.com/office/drawing/2014/main" id="{627CE285-5EA7-4C08-917D-72B56BEC70ED}"/>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25139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69653"/>
            <a:ext cx="12192000" cy="78845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a:p>
        </p:txBody>
      </p:sp>
      <p:sp>
        <p:nvSpPr>
          <p:cNvPr id="3" name="object 3"/>
          <p:cNvSpPr/>
          <p:nvPr/>
        </p:nvSpPr>
        <p:spPr>
          <a:xfrm>
            <a:off x="0" y="6069653"/>
            <a:ext cx="3302000" cy="788461"/>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a:p>
        </p:txBody>
      </p:sp>
      <p:sp>
        <p:nvSpPr>
          <p:cNvPr id="4" name="object 4"/>
          <p:cNvSpPr txBox="1"/>
          <p:nvPr/>
        </p:nvSpPr>
        <p:spPr>
          <a:xfrm>
            <a:off x="688340" y="1459072"/>
            <a:ext cx="3242310" cy="397545"/>
          </a:xfrm>
          <a:prstGeom prst="rect">
            <a:avLst/>
          </a:prstGeom>
        </p:spPr>
        <p:txBody>
          <a:bodyPr vert="horz" wrap="square" lIns="0" tIns="12700" rIns="0" bIns="0" rtlCol="0">
            <a:spAutoFit/>
          </a:bodyPr>
          <a:lstStyle/>
          <a:p>
            <a:pPr marL="12700" algn="ctr">
              <a:lnSpc>
                <a:spcPct val="100000"/>
              </a:lnSpc>
              <a:spcBef>
                <a:spcPts val="100"/>
              </a:spcBef>
            </a:pPr>
            <a:r>
              <a:rPr lang="en-US" sz="2500" b="1" spc="-10" dirty="0">
                <a:solidFill>
                  <a:srgbClr val="8FD169"/>
                </a:solidFill>
                <a:latin typeface="Arial"/>
                <a:cs typeface="Arial"/>
              </a:rPr>
              <a:t>0-30% AMI</a:t>
            </a:r>
            <a:endParaRPr sz="2500" dirty="0">
              <a:latin typeface="Arial"/>
              <a:cs typeface="Arial"/>
            </a:endParaRPr>
          </a:p>
        </p:txBody>
      </p:sp>
      <p:sp>
        <p:nvSpPr>
          <p:cNvPr id="7" name="object 7"/>
          <p:cNvSpPr txBox="1">
            <a:spLocks noGrp="1"/>
          </p:cNvSpPr>
          <p:nvPr>
            <p:ph type="title"/>
          </p:nvPr>
        </p:nvSpPr>
        <p:spPr>
          <a:xfrm>
            <a:off x="714466" y="393782"/>
            <a:ext cx="9141460" cy="628377"/>
          </a:xfrm>
          <a:prstGeom prst="rect">
            <a:avLst/>
          </a:prstGeom>
        </p:spPr>
        <p:txBody>
          <a:bodyPr vert="horz" wrap="square" lIns="0" tIns="12700" rIns="0" bIns="0" rtlCol="0">
            <a:spAutoFit/>
          </a:bodyPr>
          <a:lstStyle/>
          <a:p>
            <a:pPr marL="12700">
              <a:lnSpc>
                <a:spcPct val="100000"/>
              </a:lnSpc>
              <a:spcBef>
                <a:spcPts val="100"/>
              </a:spcBef>
            </a:pPr>
            <a:r>
              <a:rPr lang="en-US" spc="-5" dirty="0"/>
              <a:t>Portlanders by Area Median Income</a:t>
            </a:r>
            <a:endParaRPr spc="-5" dirty="0"/>
          </a:p>
        </p:txBody>
      </p:sp>
      <p:sp>
        <p:nvSpPr>
          <p:cNvPr id="12" name="object 12"/>
          <p:cNvSpPr txBox="1">
            <a:spLocks noGrp="1"/>
          </p:cNvSpPr>
          <p:nvPr>
            <p:ph type="ftr" sz="quarter" idx="5"/>
          </p:nvPr>
        </p:nvSpPr>
        <p:spPr>
          <a:xfrm>
            <a:off x="4758090" y="6489863"/>
            <a:ext cx="6101715" cy="204671"/>
          </a:xfrm>
          <a:prstGeom prst="rect">
            <a:avLst/>
          </a:prstGeom>
        </p:spPr>
        <p:txBody>
          <a:bodyPr vert="horz" wrap="square" lIns="0" tIns="0" rIns="0" bIns="0" rtlCol="0">
            <a:spAutoFit/>
          </a:bodyPr>
          <a:lstStyle/>
          <a:p>
            <a:pPr marL="12700" algn="r">
              <a:lnSpc>
                <a:spcPts val="1425"/>
              </a:lnSpc>
              <a:tabLst>
                <a:tab pos="3284220" algn="l"/>
                <a:tab pos="3455035" algn="l"/>
                <a:tab pos="4090035" algn="l"/>
                <a:tab pos="4261485" algn="l"/>
              </a:tabLst>
            </a:pPr>
            <a:r>
              <a:rPr lang="en-US" sz="2400" spc="-5" dirty="0"/>
              <a:t>Portland Area Median Income = </a:t>
            </a:r>
            <a:r>
              <a:rPr lang="en-US" sz="2400" dirty="0"/>
              <a:t>$92,100</a:t>
            </a:r>
            <a:endParaRPr sz="2400" spc="-5" dirty="0"/>
          </a:p>
        </p:txBody>
      </p:sp>
      <p:sp>
        <p:nvSpPr>
          <p:cNvPr id="13" name="object 4">
            <a:extLst>
              <a:ext uri="{FF2B5EF4-FFF2-40B4-BE49-F238E27FC236}">
                <a16:creationId xmlns:a16="http://schemas.microsoft.com/office/drawing/2014/main" id="{35117284-25BE-44DB-B5FD-39BC6B23D025}"/>
              </a:ext>
            </a:extLst>
          </p:cNvPr>
          <p:cNvSpPr txBox="1"/>
          <p:nvPr/>
        </p:nvSpPr>
        <p:spPr>
          <a:xfrm>
            <a:off x="779984" y="3598711"/>
            <a:ext cx="1090178" cy="363689"/>
          </a:xfrm>
          <a:prstGeom prst="rect">
            <a:avLst/>
          </a:prstGeom>
        </p:spPr>
        <p:txBody>
          <a:bodyPr vert="horz" wrap="square" lIns="0" tIns="12700" rIns="0" bIns="0" rtlCol="0">
            <a:spAutoFit/>
          </a:bodyPr>
          <a:lstStyle/>
          <a:p>
            <a:pPr marL="12700" marR="5080" algn="ctr">
              <a:lnSpc>
                <a:spcPct val="94900"/>
              </a:lnSpc>
            </a:pPr>
            <a:r>
              <a:rPr lang="en-US" sz="1200" spc="-5" dirty="0">
                <a:solidFill>
                  <a:srgbClr val="434F69"/>
                </a:solidFill>
                <a:latin typeface="Arial"/>
                <a:cs typeface="Arial"/>
              </a:rPr>
              <a:t>Couple with </a:t>
            </a:r>
          </a:p>
          <a:p>
            <a:pPr marL="12700" marR="5080">
              <a:lnSpc>
                <a:spcPct val="94900"/>
              </a:lnSpc>
            </a:pPr>
            <a:r>
              <a:rPr lang="en-US" sz="1200" spc="-5" dirty="0">
                <a:solidFill>
                  <a:srgbClr val="434F69"/>
                </a:solidFill>
                <a:latin typeface="Arial"/>
                <a:cs typeface="Arial"/>
              </a:rPr>
              <a:t>Social Security</a:t>
            </a:r>
            <a:endParaRPr sz="1200" dirty="0">
              <a:latin typeface="Arial"/>
              <a:cs typeface="Arial"/>
            </a:endParaRPr>
          </a:p>
        </p:txBody>
      </p:sp>
      <p:sp>
        <p:nvSpPr>
          <p:cNvPr id="14" name="object 4">
            <a:extLst>
              <a:ext uri="{FF2B5EF4-FFF2-40B4-BE49-F238E27FC236}">
                <a16:creationId xmlns:a16="http://schemas.microsoft.com/office/drawing/2014/main" id="{5E1B830D-9AE7-4B47-90AA-BBB3CA0904D8}"/>
              </a:ext>
            </a:extLst>
          </p:cNvPr>
          <p:cNvSpPr txBox="1"/>
          <p:nvPr/>
        </p:nvSpPr>
        <p:spPr>
          <a:xfrm>
            <a:off x="2045993" y="2484993"/>
            <a:ext cx="1992608" cy="626838"/>
          </a:xfrm>
          <a:prstGeom prst="rect">
            <a:avLst/>
          </a:prstGeom>
        </p:spPr>
        <p:txBody>
          <a:bodyPr vert="horz" wrap="square" lIns="0" tIns="12700" rIns="0" bIns="0" rtlCol="0">
            <a:spAutoFit/>
          </a:bodyPr>
          <a:lstStyle/>
          <a:p>
            <a:pPr marL="12700" marR="5080">
              <a:lnSpc>
                <a:spcPct val="94900"/>
              </a:lnSpc>
            </a:pPr>
            <a:r>
              <a:rPr lang="en-US" sz="1400" spc="-5" dirty="0">
                <a:solidFill>
                  <a:srgbClr val="434F69"/>
                </a:solidFill>
                <a:latin typeface="Arial"/>
                <a:cs typeface="Arial"/>
              </a:rPr>
              <a:t>Annual Income: $15,800</a:t>
            </a:r>
          </a:p>
          <a:p>
            <a:pPr marL="12700" marR="5080">
              <a:lnSpc>
                <a:spcPct val="94900"/>
              </a:lnSpc>
            </a:pPr>
            <a:r>
              <a:rPr lang="en-US" sz="1400" spc="-5" dirty="0">
                <a:solidFill>
                  <a:srgbClr val="434F69"/>
                </a:solidFill>
                <a:latin typeface="Arial"/>
                <a:cs typeface="Arial"/>
              </a:rPr>
              <a:t>AMI: 17%</a:t>
            </a:r>
          </a:p>
          <a:p>
            <a:pPr marL="12700" marR="5080">
              <a:lnSpc>
                <a:spcPct val="94900"/>
              </a:lnSpc>
            </a:pPr>
            <a:r>
              <a:rPr lang="en-US" sz="1400" spc="-5" dirty="0">
                <a:solidFill>
                  <a:srgbClr val="434F69"/>
                </a:solidFill>
                <a:latin typeface="Arial"/>
                <a:cs typeface="Arial"/>
              </a:rPr>
              <a:t>Affordable Rent: $395</a:t>
            </a:r>
          </a:p>
        </p:txBody>
      </p:sp>
      <p:sp>
        <p:nvSpPr>
          <p:cNvPr id="16" name="object 4">
            <a:extLst>
              <a:ext uri="{FF2B5EF4-FFF2-40B4-BE49-F238E27FC236}">
                <a16:creationId xmlns:a16="http://schemas.microsoft.com/office/drawing/2014/main" id="{99568FEE-5CB5-42B5-85CC-D19FC3E89FFD}"/>
              </a:ext>
            </a:extLst>
          </p:cNvPr>
          <p:cNvSpPr txBox="1"/>
          <p:nvPr/>
        </p:nvSpPr>
        <p:spPr>
          <a:xfrm>
            <a:off x="688340" y="5181216"/>
            <a:ext cx="1090178" cy="539122"/>
          </a:xfrm>
          <a:prstGeom prst="rect">
            <a:avLst/>
          </a:prstGeom>
        </p:spPr>
        <p:txBody>
          <a:bodyPr vert="horz" wrap="square" lIns="0" tIns="12700" rIns="0" bIns="0" rtlCol="0">
            <a:spAutoFit/>
          </a:bodyPr>
          <a:lstStyle/>
          <a:p>
            <a:pPr marL="12700" marR="5080" algn="ctr">
              <a:lnSpc>
                <a:spcPct val="94900"/>
              </a:lnSpc>
            </a:pPr>
            <a:r>
              <a:rPr lang="en-US" sz="1200" spc="-5" dirty="0">
                <a:solidFill>
                  <a:srgbClr val="434F69"/>
                </a:solidFill>
                <a:latin typeface="Arial"/>
                <a:cs typeface="Arial"/>
              </a:rPr>
              <a:t>Adult on Disability</a:t>
            </a:r>
          </a:p>
          <a:p>
            <a:pPr marL="12700" marR="5080" algn="ctr">
              <a:lnSpc>
                <a:spcPct val="94900"/>
              </a:lnSpc>
            </a:pPr>
            <a:endParaRPr sz="1200" dirty="0">
              <a:latin typeface="Arial"/>
              <a:cs typeface="Arial"/>
            </a:endParaRPr>
          </a:p>
        </p:txBody>
      </p:sp>
      <p:sp>
        <p:nvSpPr>
          <p:cNvPr id="17" name="object 4">
            <a:extLst>
              <a:ext uri="{FF2B5EF4-FFF2-40B4-BE49-F238E27FC236}">
                <a16:creationId xmlns:a16="http://schemas.microsoft.com/office/drawing/2014/main" id="{448EE582-AD57-41E2-ACD6-7A43A3E7165C}"/>
              </a:ext>
            </a:extLst>
          </p:cNvPr>
          <p:cNvSpPr txBox="1"/>
          <p:nvPr/>
        </p:nvSpPr>
        <p:spPr>
          <a:xfrm>
            <a:off x="2045992" y="4475992"/>
            <a:ext cx="2405611" cy="626838"/>
          </a:xfrm>
          <a:prstGeom prst="rect">
            <a:avLst/>
          </a:prstGeom>
        </p:spPr>
        <p:txBody>
          <a:bodyPr vert="horz" wrap="square" lIns="0" tIns="12700" rIns="0" bIns="0" rtlCol="0">
            <a:spAutoFit/>
          </a:bodyPr>
          <a:lstStyle/>
          <a:p>
            <a:pPr marL="12700" marR="5080">
              <a:lnSpc>
                <a:spcPct val="94900"/>
              </a:lnSpc>
            </a:pPr>
            <a:r>
              <a:rPr lang="en-US" sz="1400" spc="-5" dirty="0">
                <a:solidFill>
                  <a:srgbClr val="434F69"/>
                </a:solidFill>
                <a:latin typeface="Arial"/>
                <a:cs typeface="Arial"/>
              </a:rPr>
              <a:t>Annual Income: $10,500</a:t>
            </a:r>
          </a:p>
          <a:p>
            <a:pPr marL="12700" marR="5080">
              <a:lnSpc>
                <a:spcPct val="94900"/>
              </a:lnSpc>
            </a:pPr>
            <a:r>
              <a:rPr lang="en-US" sz="1400" spc="-5" dirty="0">
                <a:solidFill>
                  <a:srgbClr val="434F69"/>
                </a:solidFill>
                <a:latin typeface="Arial"/>
                <a:cs typeface="Arial"/>
              </a:rPr>
              <a:t>AMI: 11%</a:t>
            </a:r>
          </a:p>
          <a:p>
            <a:pPr marL="12700" marR="5080">
              <a:lnSpc>
                <a:spcPct val="94900"/>
              </a:lnSpc>
            </a:pPr>
            <a:r>
              <a:rPr lang="en-US" sz="1400" spc="-5" dirty="0">
                <a:solidFill>
                  <a:srgbClr val="434F69"/>
                </a:solidFill>
                <a:latin typeface="Arial"/>
                <a:cs typeface="Arial"/>
              </a:rPr>
              <a:t>Affordable Rent: $263</a:t>
            </a:r>
          </a:p>
        </p:txBody>
      </p:sp>
      <p:sp>
        <p:nvSpPr>
          <p:cNvPr id="18" name="object 4">
            <a:extLst>
              <a:ext uri="{FF2B5EF4-FFF2-40B4-BE49-F238E27FC236}">
                <a16:creationId xmlns:a16="http://schemas.microsoft.com/office/drawing/2014/main" id="{A257156A-47DC-47D4-B80F-D19F44C31FEE}"/>
              </a:ext>
            </a:extLst>
          </p:cNvPr>
          <p:cNvSpPr txBox="1"/>
          <p:nvPr/>
        </p:nvSpPr>
        <p:spPr>
          <a:xfrm>
            <a:off x="4466337" y="1404333"/>
            <a:ext cx="3242310" cy="397545"/>
          </a:xfrm>
          <a:prstGeom prst="rect">
            <a:avLst/>
          </a:prstGeom>
        </p:spPr>
        <p:txBody>
          <a:bodyPr vert="horz" wrap="square" lIns="0" tIns="12700" rIns="0" bIns="0" rtlCol="0">
            <a:spAutoFit/>
          </a:bodyPr>
          <a:lstStyle/>
          <a:p>
            <a:pPr marL="12700" algn="ctr">
              <a:lnSpc>
                <a:spcPct val="100000"/>
              </a:lnSpc>
              <a:spcBef>
                <a:spcPts val="100"/>
              </a:spcBef>
            </a:pPr>
            <a:r>
              <a:rPr lang="en-US" sz="2500" b="1" spc="-10" dirty="0">
                <a:solidFill>
                  <a:srgbClr val="8FD169"/>
                </a:solidFill>
                <a:latin typeface="Arial"/>
                <a:cs typeface="Arial"/>
              </a:rPr>
              <a:t>31-60% AMI</a:t>
            </a:r>
            <a:endParaRPr sz="2500" dirty="0">
              <a:latin typeface="Arial"/>
              <a:cs typeface="Arial"/>
            </a:endParaRPr>
          </a:p>
        </p:txBody>
      </p:sp>
      <p:sp>
        <p:nvSpPr>
          <p:cNvPr id="20" name="object 4">
            <a:extLst>
              <a:ext uri="{FF2B5EF4-FFF2-40B4-BE49-F238E27FC236}">
                <a16:creationId xmlns:a16="http://schemas.microsoft.com/office/drawing/2014/main" id="{E3C560C5-FDB3-4207-98C8-C1FEC4CC38CF}"/>
              </a:ext>
            </a:extLst>
          </p:cNvPr>
          <p:cNvSpPr txBox="1"/>
          <p:nvPr/>
        </p:nvSpPr>
        <p:spPr>
          <a:xfrm>
            <a:off x="4557981" y="3293241"/>
            <a:ext cx="1090178" cy="363689"/>
          </a:xfrm>
          <a:prstGeom prst="rect">
            <a:avLst/>
          </a:prstGeom>
        </p:spPr>
        <p:txBody>
          <a:bodyPr vert="horz" wrap="square" lIns="0" tIns="12700" rIns="0" bIns="0" rtlCol="0">
            <a:spAutoFit/>
          </a:bodyPr>
          <a:lstStyle/>
          <a:p>
            <a:pPr marL="12700" marR="5080" algn="ctr">
              <a:lnSpc>
                <a:spcPct val="94900"/>
              </a:lnSpc>
            </a:pPr>
            <a:r>
              <a:rPr lang="en-US" sz="1200" spc="-5" dirty="0">
                <a:solidFill>
                  <a:srgbClr val="434F69"/>
                </a:solidFill>
                <a:latin typeface="Arial"/>
                <a:cs typeface="Arial"/>
              </a:rPr>
              <a:t>Preschool Teacher</a:t>
            </a:r>
            <a:endParaRPr sz="1200" dirty="0">
              <a:latin typeface="Arial"/>
              <a:cs typeface="Arial"/>
            </a:endParaRPr>
          </a:p>
        </p:txBody>
      </p:sp>
      <p:sp>
        <p:nvSpPr>
          <p:cNvPr id="21" name="object 4">
            <a:extLst>
              <a:ext uri="{FF2B5EF4-FFF2-40B4-BE49-F238E27FC236}">
                <a16:creationId xmlns:a16="http://schemas.microsoft.com/office/drawing/2014/main" id="{8E482709-8B15-41A1-BD27-8645103CF449}"/>
              </a:ext>
            </a:extLst>
          </p:cNvPr>
          <p:cNvSpPr txBox="1"/>
          <p:nvPr/>
        </p:nvSpPr>
        <p:spPr>
          <a:xfrm>
            <a:off x="5823989" y="2484993"/>
            <a:ext cx="2405611" cy="626838"/>
          </a:xfrm>
          <a:prstGeom prst="rect">
            <a:avLst/>
          </a:prstGeom>
        </p:spPr>
        <p:txBody>
          <a:bodyPr vert="horz" wrap="square" lIns="0" tIns="12700" rIns="0" bIns="0" rtlCol="0">
            <a:spAutoFit/>
          </a:bodyPr>
          <a:lstStyle/>
          <a:p>
            <a:pPr marL="12700" marR="5080">
              <a:lnSpc>
                <a:spcPct val="94900"/>
              </a:lnSpc>
            </a:pPr>
            <a:r>
              <a:rPr lang="en-US" sz="1400" spc="-5" dirty="0">
                <a:solidFill>
                  <a:srgbClr val="434F69"/>
                </a:solidFill>
                <a:latin typeface="Arial"/>
                <a:cs typeface="Arial"/>
              </a:rPr>
              <a:t>Annual Income: $37,800</a:t>
            </a:r>
          </a:p>
          <a:p>
            <a:pPr marL="12700" marR="5080">
              <a:lnSpc>
                <a:spcPct val="94900"/>
              </a:lnSpc>
            </a:pPr>
            <a:r>
              <a:rPr lang="en-US" sz="1400" spc="-5" dirty="0">
                <a:solidFill>
                  <a:srgbClr val="434F69"/>
                </a:solidFill>
                <a:latin typeface="Arial"/>
                <a:cs typeface="Arial"/>
              </a:rPr>
              <a:t>AMI: 41%</a:t>
            </a:r>
          </a:p>
          <a:p>
            <a:pPr marL="12700" marR="5080">
              <a:lnSpc>
                <a:spcPct val="94900"/>
              </a:lnSpc>
            </a:pPr>
            <a:r>
              <a:rPr lang="en-US" sz="1400" spc="-5" dirty="0">
                <a:solidFill>
                  <a:srgbClr val="434F69"/>
                </a:solidFill>
                <a:latin typeface="Arial"/>
                <a:cs typeface="Arial"/>
              </a:rPr>
              <a:t>Affordable Rent: $945</a:t>
            </a:r>
          </a:p>
        </p:txBody>
      </p:sp>
      <p:sp>
        <p:nvSpPr>
          <p:cNvPr id="23" name="object 4">
            <a:extLst>
              <a:ext uri="{FF2B5EF4-FFF2-40B4-BE49-F238E27FC236}">
                <a16:creationId xmlns:a16="http://schemas.microsoft.com/office/drawing/2014/main" id="{D3147961-6EA4-45BF-B08E-0FC3FE0D5832}"/>
              </a:ext>
            </a:extLst>
          </p:cNvPr>
          <p:cNvSpPr txBox="1"/>
          <p:nvPr/>
        </p:nvSpPr>
        <p:spPr>
          <a:xfrm>
            <a:off x="4557981" y="5236580"/>
            <a:ext cx="1090178" cy="539122"/>
          </a:xfrm>
          <a:prstGeom prst="rect">
            <a:avLst/>
          </a:prstGeom>
        </p:spPr>
        <p:txBody>
          <a:bodyPr vert="horz" wrap="square" lIns="0" tIns="12700" rIns="0" bIns="0" rtlCol="0">
            <a:spAutoFit/>
          </a:bodyPr>
          <a:lstStyle/>
          <a:p>
            <a:pPr marL="12700" marR="5080" algn="ctr">
              <a:lnSpc>
                <a:spcPct val="94900"/>
              </a:lnSpc>
            </a:pPr>
            <a:r>
              <a:rPr lang="en-US" sz="1200" spc="-5" dirty="0">
                <a:solidFill>
                  <a:srgbClr val="434F69"/>
                </a:solidFill>
                <a:latin typeface="Arial"/>
                <a:cs typeface="Arial"/>
              </a:rPr>
              <a:t>Customer Service Representative</a:t>
            </a:r>
            <a:endParaRPr sz="1200" dirty="0">
              <a:latin typeface="Arial"/>
              <a:cs typeface="Arial"/>
            </a:endParaRPr>
          </a:p>
        </p:txBody>
      </p:sp>
      <p:sp>
        <p:nvSpPr>
          <p:cNvPr id="24" name="object 4">
            <a:extLst>
              <a:ext uri="{FF2B5EF4-FFF2-40B4-BE49-F238E27FC236}">
                <a16:creationId xmlns:a16="http://schemas.microsoft.com/office/drawing/2014/main" id="{287A61E7-258E-46AE-8EE9-AF3F97F00FFB}"/>
              </a:ext>
            </a:extLst>
          </p:cNvPr>
          <p:cNvSpPr txBox="1"/>
          <p:nvPr/>
        </p:nvSpPr>
        <p:spPr>
          <a:xfrm>
            <a:off x="5823989" y="4475992"/>
            <a:ext cx="2405611" cy="626838"/>
          </a:xfrm>
          <a:prstGeom prst="rect">
            <a:avLst/>
          </a:prstGeom>
        </p:spPr>
        <p:txBody>
          <a:bodyPr vert="horz" wrap="square" lIns="0" tIns="12700" rIns="0" bIns="0" rtlCol="0">
            <a:spAutoFit/>
          </a:bodyPr>
          <a:lstStyle/>
          <a:p>
            <a:pPr marL="12700" marR="5080">
              <a:lnSpc>
                <a:spcPct val="94900"/>
              </a:lnSpc>
            </a:pPr>
            <a:r>
              <a:rPr lang="en-US" sz="1400" spc="-5" dirty="0">
                <a:solidFill>
                  <a:srgbClr val="434F69"/>
                </a:solidFill>
                <a:latin typeface="Arial"/>
                <a:cs typeface="Arial"/>
              </a:rPr>
              <a:t>Annual Income: $48,300</a:t>
            </a:r>
          </a:p>
          <a:p>
            <a:pPr marL="12700" marR="5080">
              <a:lnSpc>
                <a:spcPct val="94900"/>
              </a:lnSpc>
            </a:pPr>
            <a:r>
              <a:rPr lang="en-US" sz="1400" spc="-5" dirty="0">
                <a:solidFill>
                  <a:srgbClr val="434F69"/>
                </a:solidFill>
                <a:latin typeface="Arial"/>
                <a:cs typeface="Arial"/>
              </a:rPr>
              <a:t>AMI: 52%</a:t>
            </a:r>
          </a:p>
          <a:p>
            <a:pPr marL="12700" marR="5080">
              <a:lnSpc>
                <a:spcPct val="94900"/>
              </a:lnSpc>
            </a:pPr>
            <a:r>
              <a:rPr lang="en-US" sz="1400" spc="-5" dirty="0">
                <a:solidFill>
                  <a:srgbClr val="434F69"/>
                </a:solidFill>
                <a:latin typeface="Arial"/>
                <a:cs typeface="Arial"/>
              </a:rPr>
              <a:t>Affordable Rent: $1,208</a:t>
            </a:r>
          </a:p>
        </p:txBody>
      </p:sp>
      <p:sp>
        <p:nvSpPr>
          <p:cNvPr id="25" name="object 4">
            <a:extLst>
              <a:ext uri="{FF2B5EF4-FFF2-40B4-BE49-F238E27FC236}">
                <a16:creationId xmlns:a16="http://schemas.microsoft.com/office/drawing/2014/main" id="{F17460E2-4EC1-4C2D-A3D7-76CA5751D972}"/>
              </a:ext>
            </a:extLst>
          </p:cNvPr>
          <p:cNvSpPr txBox="1"/>
          <p:nvPr/>
        </p:nvSpPr>
        <p:spPr>
          <a:xfrm>
            <a:off x="8169706" y="1404333"/>
            <a:ext cx="3242310" cy="397545"/>
          </a:xfrm>
          <a:prstGeom prst="rect">
            <a:avLst/>
          </a:prstGeom>
        </p:spPr>
        <p:txBody>
          <a:bodyPr vert="horz" wrap="square" lIns="0" tIns="12700" rIns="0" bIns="0" rtlCol="0">
            <a:spAutoFit/>
          </a:bodyPr>
          <a:lstStyle/>
          <a:p>
            <a:pPr marL="12700" algn="ctr">
              <a:lnSpc>
                <a:spcPct val="100000"/>
              </a:lnSpc>
              <a:spcBef>
                <a:spcPts val="100"/>
              </a:spcBef>
            </a:pPr>
            <a:r>
              <a:rPr lang="en-US" sz="2500" b="1" spc="-10" dirty="0">
                <a:solidFill>
                  <a:srgbClr val="8FD169"/>
                </a:solidFill>
                <a:latin typeface="Arial"/>
                <a:cs typeface="Arial"/>
              </a:rPr>
              <a:t>61-80% AMI</a:t>
            </a:r>
            <a:endParaRPr sz="2500" dirty="0">
              <a:latin typeface="Arial"/>
              <a:cs typeface="Arial"/>
            </a:endParaRPr>
          </a:p>
        </p:txBody>
      </p:sp>
      <p:sp>
        <p:nvSpPr>
          <p:cNvPr id="27" name="object 4">
            <a:extLst>
              <a:ext uri="{FF2B5EF4-FFF2-40B4-BE49-F238E27FC236}">
                <a16:creationId xmlns:a16="http://schemas.microsoft.com/office/drawing/2014/main" id="{F87DF37F-8FE8-498B-9156-7801E3FA6797}"/>
              </a:ext>
            </a:extLst>
          </p:cNvPr>
          <p:cNvSpPr txBox="1"/>
          <p:nvPr/>
        </p:nvSpPr>
        <p:spPr>
          <a:xfrm>
            <a:off x="8261350" y="3322787"/>
            <a:ext cx="1090178" cy="363689"/>
          </a:xfrm>
          <a:prstGeom prst="rect">
            <a:avLst/>
          </a:prstGeom>
        </p:spPr>
        <p:txBody>
          <a:bodyPr vert="horz" wrap="square" lIns="0" tIns="12700" rIns="0" bIns="0" rtlCol="0">
            <a:spAutoFit/>
          </a:bodyPr>
          <a:lstStyle/>
          <a:p>
            <a:pPr marL="12700" marR="5080" algn="ctr">
              <a:lnSpc>
                <a:spcPct val="94900"/>
              </a:lnSpc>
            </a:pPr>
            <a:r>
              <a:rPr lang="en-US" sz="1200" spc="-5" dirty="0">
                <a:solidFill>
                  <a:srgbClr val="434F69"/>
                </a:solidFill>
                <a:latin typeface="Arial"/>
                <a:cs typeface="Arial"/>
              </a:rPr>
              <a:t>Carpenter</a:t>
            </a:r>
          </a:p>
          <a:p>
            <a:pPr marL="12700" marR="5080" algn="ctr">
              <a:lnSpc>
                <a:spcPct val="94900"/>
              </a:lnSpc>
            </a:pPr>
            <a:endParaRPr sz="1200" dirty="0">
              <a:latin typeface="Arial"/>
              <a:cs typeface="Arial"/>
            </a:endParaRPr>
          </a:p>
        </p:txBody>
      </p:sp>
      <p:sp>
        <p:nvSpPr>
          <p:cNvPr id="28" name="object 4">
            <a:extLst>
              <a:ext uri="{FF2B5EF4-FFF2-40B4-BE49-F238E27FC236}">
                <a16:creationId xmlns:a16="http://schemas.microsoft.com/office/drawing/2014/main" id="{9D8DF7B7-1304-4DBF-B3BE-1F48F2D991C1}"/>
              </a:ext>
            </a:extLst>
          </p:cNvPr>
          <p:cNvSpPr txBox="1"/>
          <p:nvPr/>
        </p:nvSpPr>
        <p:spPr>
          <a:xfrm>
            <a:off x="9527358" y="2484993"/>
            <a:ext cx="2405611" cy="626838"/>
          </a:xfrm>
          <a:prstGeom prst="rect">
            <a:avLst/>
          </a:prstGeom>
        </p:spPr>
        <p:txBody>
          <a:bodyPr vert="horz" wrap="square" lIns="0" tIns="12700" rIns="0" bIns="0" rtlCol="0">
            <a:spAutoFit/>
          </a:bodyPr>
          <a:lstStyle/>
          <a:p>
            <a:pPr marL="12700" marR="5080">
              <a:lnSpc>
                <a:spcPct val="94900"/>
              </a:lnSpc>
            </a:pPr>
            <a:r>
              <a:rPr lang="en-US" sz="1400" spc="-5" dirty="0">
                <a:solidFill>
                  <a:srgbClr val="434F69"/>
                </a:solidFill>
                <a:latin typeface="Arial"/>
                <a:cs typeface="Arial"/>
              </a:rPr>
              <a:t>Annual Income: $61,500</a:t>
            </a:r>
          </a:p>
          <a:p>
            <a:pPr marL="12700" marR="5080">
              <a:lnSpc>
                <a:spcPct val="94900"/>
              </a:lnSpc>
            </a:pPr>
            <a:r>
              <a:rPr lang="en-US" sz="1400" spc="-5" dirty="0">
                <a:solidFill>
                  <a:srgbClr val="434F69"/>
                </a:solidFill>
                <a:latin typeface="Arial"/>
                <a:cs typeface="Arial"/>
              </a:rPr>
              <a:t>AMI: 67%</a:t>
            </a:r>
          </a:p>
          <a:p>
            <a:pPr marL="12700" marR="5080">
              <a:lnSpc>
                <a:spcPct val="94900"/>
              </a:lnSpc>
            </a:pPr>
            <a:r>
              <a:rPr lang="en-US" sz="1400" spc="-5" dirty="0">
                <a:solidFill>
                  <a:srgbClr val="434F69"/>
                </a:solidFill>
                <a:latin typeface="Arial"/>
                <a:cs typeface="Arial"/>
              </a:rPr>
              <a:t>Affordable Rent: $1,538</a:t>
            </a:r>
          </a:p>
        </p:txBody>
      </p:sp>
      <p:sp>
        <p:nvSpPr>
          <p:cNvPr id="30" name="object 4">
            <a:extLst>
              <a:ext uri="{FF2B5EF4-FFF2-40B4-BE49-F238E27FC236}">
                <a16:creationId xmlns:a16="http://schemas.microsoft.com/office/drawing/2014/main" id="{7C3413B9-A097-4572-A7F2-2D2ACF111FEA}"/>
              </a:ext>
            </a:extLst>
          </p:cNvPr>
          <p:cNvSpPr txBox="1"/>
          <p:nvPr/>
        </p:nvSpPr>
        <p:spPr>
          <a:xfrm>
            <a:off x="8261350" y="5423684"/>
            <a:ext cx="1090178" cy="539122"/>
          </a:xfrm>
          <a:prstGeom prst="rect">
            <a:avLst/>
          </a:prstGeom>
        </p:spPr>
        <p:txBody>
          <a:bodyPr vert="horz" wrap="square" lIns="0" tIns="12700" rIns="0" bIns="0" rtlCol="0">
            <a:spAutoFit/>
          </a:bodyPr>
          <a:lstStyle/>
          <a:p>
            <a:pPr marL="12700" marR="5080" algn="ctr">
              <a:lnSpc>
                <a:spcPct val="94900"/>
              </a:lnSpc>
            </a:pPr>
            <a:r>
              <a:rPr lang="en-US" sz="1200" spc="-5" dirty="0">
                <a:solidFill>
                  <a:srgbClr val="434F69"/>
                </a:solidFill>
                <a:latin typeface="Arial"/>
                <a:cs typeface="Arial"/>
              </a:rPr>
              <a:t>Two full-time minimum wage workers</a:t>
            </a:r>
            <a:endParaRPr sz="1200" dirty="0">
              <a:latin typeface="Arial"/>
              <a:cs typeface="Arial"/>
            </a:endParaRPr>
          </a:p>
        </p:txBody>
      </p:sp>
      <p:sp>
        <p:nvSpPr>
          <p:cNvPr id="31" name="object 4">
            <a:extLst>
              <a:ext uri="{FF2B5EF4-FFF2-40B4-BE49-F238E27FC236}">
                <a16:creationId xmlns:a16="http://schemas.microsoft.com/office/drawing/2014/main" id="{75D52836-DED3-44B9-919C-511BB46CC35C}"/>
              </a:ext>
            </a:extLst>
          </p:cNvPr>
          <p:cNvSpPr txBox="1"/>
          <p:nvPr/>
        </p:nvSpPr>
        <p:spPr>
          <a:xfrm>
            <a:off x="9527358" y="4475992"/>
            <a:ext cx="2405611" cy="626838"/>
          </a:xfrm>
          <a:prstGeom prst="rect">
            <a:avLst/>
          </a:prstGeom>
        </p:spPr>
        <p:txBody>
          <a:bodyPr vert="horz" wrap="square" lIns="0" tIns="12700" rIns="0" bIns="0" rtlCol="0">
            <a:spAutoFit/>
          </a:bodyPr>
          <a:lstStyle/>
          <a:p>
            <a:pPr marL="12700" marR="5080">
              <a:lnSpc>
                <a:spcPct val="94900"/>
              </a:lnSpc>
            </a:pPr>
            <a:r>
              <a:rPr lang="en-US" sz="1400" spc="-5" dirty="0">
                <a:solidFill>
                  <a:srgbClr val="434F69"/>
                </a:solidFill>
                <a:latin typeface="Arial"/>
                <a:cs typeface="Arial"/>
              </a:rPr>
              <a:t>Annual Income: $57,000</a:t>
            </a:r>
          </a:p>
          <a:p>
            <a:pPr marL="12700" marR="5080">
              <a:lnSpc>
                <a:spcPct val="94900"/>
              </a:lnSpc>
            </a:pPr>
            <a:r>
              <a:rPr lang="en-US" sz="1400" spc="-5" dirty="0">
                <a:solidFill>
                  <a:srgbClr val="434F69"/>
                </a:solidFill>
                <a:latin typeface="Arial"/>
                <a:cs typeface="Arial"/>
              </a:rPr>
              <a:t>AMI: 62%</a:t>
            </a:r>
          </a:p>
          <a:p>
            <a:pPr marL="12700" marR="5080">
              <a:lnSpc>
                <a:spcPct val="94900"/>
              </a:lnSpc>
            </a:pPr>
            <a:r>
              <a:rPr lang="en-US" sz="1400" spc="-5" dirty="0">
                <a:solidFill>
                  <a:srgbClr val="434F69"/>
                </a:solidFill>
                <a:latin typeface="Arial"/>
                <a:cs typeface="Arial"/>
              </a:rPr>
              <a:t>Affordable Rent: $1,425</a:t>
            </a:r>
          </a:p>
        </p:txBody>
      </p:sp>
      <p:cxnSp>
        <p:nvCxnSpPr>
          <p:cNvPr id="33" name="Straight Connector 32">
            <a:extLst>
              <a:ext uri="{FF2B5EF4-FFF2-40B4-BE49-F238E27FC236}">
                <a16:creationId xmlns:a16="http://schemas.microsoft.com/office/drawing/2014/main" id="{55365BB8-89E4-4C89-88A3-7505AC8D6DC8}"/>
              </a:ext>
            </a:extLst>
          </p:cNvPr>
          <p:cNvCxnSpPr>
            <a:cxnSpLocks/>
          </p:cNvCxnSpPr>
          <p:nvPr/>
        </p:nvCxnSpPr>
        <p:spPr>
          <a:xfrm>
            <a:off x="688340" y="1905000"/>
            <a:ext cx="3242310" cy="0"/>
          </a:xfrm>
          <a:prstGeom prst="line">
            <a:avLst/>
          </a:prstGeom>
          <a:ln w="44450">
            <a:solidFill>
              <a:srgbClr val="8ECD7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5819C81-AC5D-4CC4-BA1A-5B97959291B2}"/>
              </a:ext>
            </a:extLst>
          </p:cNvPr>
          <p:cNvCxnSpPr>
            <a:cxnSpLocks/>
          </p:cNvCxnSpPr>
          <p:nvPr/>
        </p:nvCxnSpPr>
        <p:spPr>
          <a:xfrm>
            <a:off x="4466337" y="1905000"/>
            <a:ext cx="3242310" cy="0"/>
          </a:xfrm>
          <a:prstGeom prst="line">
            <a:avLst/>
          </a:prstGeom>
          <a:ln w="44450">
            <a:solidFill>
              <a:srgbClr val="8ECD7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0442B2F-75DE-4EF6-A19E-B3186570D9F0}"/>
              </a:ext>
            </a:extLst>
          </p:cNvPr>
          <p:cNvCxnSpPr>
            <a:cxnSpLocks/>
          </p:cNvCxnSpPr>
          <p:nvPr/>
        </p:nvCxnSpPr>
        <p:spPr>
          <a:xfrm>
            <a:off x="8169706" y="1905000"/>
            <a:ext cx="3242310" cy="0"/>
          </a:xfrm>
          <a:prstGeom prst="line">
            <a:avLst/>
          </a:prstGeom>
          <a:ln w="44450">
            <a:solidFill>
              <a:srgbClr val="8ECD70"/>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EB978968-77AF-401F-A359-75330A8AB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778" y="2530577"/>
            <a:ext cx="1076632" cy="1050823"/>
          </a:xfrm>
          <a:prstGeom prst="rect">
            <a:avLst/>
          </a:prstGeom>
        </p:spPr>
      </p:pic>
      <p:pic>
        <p:nvPicPr>
          <p:cNvPr id="38" name="Picture 37">
            <a:extLst>
              <a:ext uri="{FF2B5EF4-FFF2-40B4-BE49-F238E27FC236}">
                <a16:creationId xmlns:a16="http://schemas.microsoft.com/office/drawing/2014/main" id="{DA2C8C3B-A610-4F69-8CB8-74030370F0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82" r="8922"/>
          <a:stretch/>
        </p:blipFill>
        <p:spPr>
          <a:xfrm>
            <a:off x="528371" y="2057400"/>
            <a:ext cx="919429" cy="840764"/>
          </a:xfrm>
          <a:prstGeom prst="rect">
            <a:avLst/>
          </a:prstGeom>
        </p:spPr>
      </p:pic>
      <p:pic>
        <p:nvPicPr>
          <p:cNvPr id="42" name="Picture 41">
            <a:extLst>
              <a:ext uri="{FF2B5EF4-FFF2-40B4-BE49-F238E27FC236}">
                <a16:creationId xmlns:a16="http://schemas.microsoft.com/office/drawing/2014/main" id="{B961B4B9-1AFB-4A64-8B55-0D35E0335D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4" y="4255425"/>
            <a:ext cx="943544" cy="925329"/>
          </a:xfrm>
          <a:prstGeom prst="rect">
            <a:avLst/>
          </a:prstGeom>
        </p:spPr>
      </p:pic>
      <p:pic>
        <p:nvPicPr>
          <p:cNvPr id="44" name="Picture 43">
            <a:extLst>
              <a:ext uri="{FF2B5EF4-FFF2-40B4-BE49-F238E27FC236}">
                <a16:creationId xmlns:a16="http://schemas.microsoft.com/office/drawing/2014/main" id="{65E90330-C29B-43FE-ADA2-0659A3A335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7981" y="2303582"/>
            <a:ext cx="1102548" cy="989659"/>
          </a:xfrm>
          <a:prstGeom prst="rect">
            <a:avLst/>
          </a:prstGeom>
        </p:spPr>
      </p:pic>
      <p:pic>
        <p:nvPicPr>
          <p:cNvPr id="46" name="Picture 45">
            <a:extLst>
              <a:ext uri="{FF2B5EF4-FFF2-40B4-BE49-F238E27FC236}">
                <a16:creationId xmlns:a16="http://schemas.microsoft.com/office/drawing/2014/main" id="{15D62C8F-7749-4C0C-B745-46730C2FB8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0214" y="4216854"/>
            <a:ext cx="1125711" cy="998924"/>
          </a:xfrm>
          <a:prstGeom prst="rect">
            <a:avLst/>
          </a:prstGeom>
        </p:spPr>
      </p:pic>
      <p:pic>
        <p:nvPicPr>
          <p:cNvPr id="48" name="Picture 47">
            <a:extLst>
              <a:ext uri="{FF2B5EF4-FFF2-40B4-BE49-F238E27FC236}">
                <a16:creationId xmlns:a16="http://schemas.microsoft.com/office/drawing/2014/main" id="{6142897B-6720-4572-B221-62D46A8596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5090" y="2264238"/>
            <a:ext cx="1067407" cy="1063764"/>
          </a:xfrm>
          <a:prstGeom prst="rect">
            <a:avLst/>
          </a:prstGeom>
        </p:spPr>
      </p:pic>
      <p:pic>
        <p:nvPicPr>
          <p:cNvPr id="52" name="Picture 51">
            <a:extLst>
              <a:ext uri="{FF2B5EF4-FFF2-40B4-BE49-F238E27FC236}">
                <a16:creationId xmlns:a16="http://schemas.microsoft.com/office/drawing/2014/main" id="{ECDB303F-B4F1-4555-AABD-8BD4FA1F6F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6346" y="4393254"/>
            <a:ext cx="1141012" cy="1057523"/>
          </a:xfrm>
          <a:prstGeom prst="rect">
            <a:avLst/>
          </a:prstGeom>
        </p:spPr>
      </p:pic>
      <p:pic>
        <p:nvPicPr>
          <p:cNvPr id="50" name="Picture 49">
            <a:extLst>
              <a:ext uri="{FF2B5EF4-FFF2-40B4-BE49-F238E27FC236}">
                <a16:creationId xmlns:a16="http://schemas.microsoft.com/office/drawing/2014/main" id="{8E384E34-E7FF-4EF9-B471-64EC5A5B36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27751" y="4037257"/>
            <a:ext cx="678688" cy="654304"/>
          </a:xfrm>
          <a:prstGeom prst="rect">
            <a:avLst/>
          </a:prstGeom>
        </p:spPr>
      </p:pic>
      <p:cxnSp>
        <p:nvCxnSpPr>
          <p:cNvPr id="55" name="Straight Connector 54">
            <a:extLst>
              <a:ext uri="{FF2B5EF4-FFF2-40B4-BE49-F238E27FC236}">
                <a16:creationId xmlns:a16="http://schemas.microsoft.com/office/drawing/2014/main" id="{D20AB5FD-F566-48D5-B56F-4C4E25F01343}"/>
              </a:ext>
            </a:extLst>
          </p:cNvPr>
          <p:cNvCxnSpPr/>
          <p:nvPr/>
        </p:nvCxnSpPr>
        <p:spPr>
          <a:xfrm>
            <a:off x="4191000" y="1905000"/>
            <a:ext cx="0" cy="4057806"/>
          </a:xfrm>
          <a:prstGeom prst="line">
            <a:avLst/>
          </a:prstGeom>
          <a:ln w="12700">
            <a:solidFill>
              <a:srgbClr val="8ECD7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ACB81EC-2EC5-421A-8E69-A9660888841D}"/>
              </a:ext>
            </a:extLst>
          </p:cNvPr>
          <p:cNvCxnSpPr/>
          <p:nvPr/>
        </p:nvCxnSpPr>
        <p:spPr>
          <a:xfrm>
            <a:off x="8001000" y="1905000"/>
            <a:ext cx="0" cy="4057806"/>
          </a:xfrm>
          <a:prstGeom prst="line">
            <a:avLst/>
          </a:prstGeom>
          <a:ln w="12700">
            <a:solidFill>
              <a:srgbClr val="8EC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4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ED3913-FF30-4175-8FAF-D88C41BB2D80}"/>
              </a:ext>
            </a:extLst>
          </p:cNvPr>
          <p:cNvPicPr>
            <a:picLocks noChangeAspect="1"/>
          </p:cNvPicPr>
          <p:nvPr/>
        </p:nvPicPr>
        <p:blipFill>
          <a:blip r:embed="rId2">
            <a:lum bright="-20000" contrast="40000"/>
            <a:alphaModFix/>
          </a:blip>
          <a:stretch>
            <a:fillRect/>
          </a:stretch>
        </p:blipFill>
        <p:spPr>
          <a:xfrm>
            <a:off x="849464" y="1752600"/>
            <a:ext cx="4401573" cy="3657600"/>
          </a:xfrm>
          <a:prstGeom prst="rect">
            <a:avLst/>
          </a:prstGeom>
        </p:spPr>
      </p:pic>
      <p:pic>
        <p:nvPicPr>
          <p:cNvPr id="10" name="Picture 9">
            <a:extLst>
              <a:ext uri="{FF2B5EF4-FFF2-40B4-BE49-F238E27FC236}">
                <a16:creationId xmlns:a16="http://schemas.microsoft.com/office/drawing/2014/main" id="{D5FB520B-4E78-4C9D-99DC-25E756C39690}"/>
              </a:ext>
            </a:extLst>
          </p:cNvPr>
          <p:cNvPicPr>
            <a:picLocks noChangeAspect="1"/>
          </p:cNvPicPr>
          <p:nvPr/>
        </p:nvPicPr>
        <p:blipFill>
          <a:blip r:embed="rId3">
            <a:lum bright="-20000" contrast="40000"/>
            <a:alphaModFix/>
          </a:blip>
          <a:stretch>
            <a:fillRect/>
          </a:stretch>
        </p:blipFill>
        <p:spPr>
          <a:xfrm>
            <a:off x="7045947" y="1752600"/>
            <a:ext cx="4296589" cy="3657600"/>
          </a:xfrm>
          <a:prstGeom prst="rect">
            <a:avLst/>
          </a:prstGeom>
        </p:spPr>
      </p:pic>
      <p:sp>
        <p:nvSpPr>
          <p:cNvPr id="37" name="TextBox 36">
            <a:extLst>
              <a:ext uri="{FF2B5EF4-FFF2-40B4-BE49-F238E27FC236}">
                <a16:creationId xmlns:a16="http://schemas.microsoft.com/office/drawing/2014/main" id="{92D2BE86-7CFB-453A-AC9F-3E5396EDCD82}"/>
              </a:ext>
            </a:extLst>
          </p:cNvPr>
          <p:cNvSpPr txBox="1"/>
          <p:nvPr/>
        </p:nvSpPr>
        <p:spPr>
          <a:xfrm>
            <a:off x="849464" y="5641453"/>
            <a:ext cx="4401572" cy="523220"/>
          </a:xfrm>
          <a:prstGeom prst="rect">
            <a:avLst/>
          </a:prstGeom>
          <a:noFill/>
        </p:spPr>
        <p:txBody>
          <a:bodyPr wrap="square" rtlCol="0">
            <a:spAutoFit/>
          </a:bodyPr>
          <a:lstStyle/>
          <a:p>
            <a:pPr algn="ctr"/>
            <a:r>
              <a:rPr lang="en-US" sz="2800" b="1" dirty="0">
                <a:solidFill>
                  <a:schemeClr val="tx2">
                    <a:lumMod val="50000"/>
                  </a:schemeClr>
                </a:solidFill>
                <a:latin typeface="Arial" panose="020B0604020202020204" pitchFamily="34" charset="0"/>
                <a:cs typeface="Arial" panose="020B0604020202020204" pitchFamily="34" charset="0"/>
              </a:rPr>
              <a:t>60% of Median Income</a:t>
            </a:r>
          </a:p>
        </p:txBody>
      </p:sp>
      <p:sp>
        <p:nvSpPr>
          <p:cNvPr id="35" name="object 7">
            <a:extLst>
              <a:ext uri="{FF2B5EF4-FFF2-40B4-BE49-F238E27FC236}">
                <a16:creationId xmlns:a16="http://schemas.microsoft.com/office/drawing/2014/main" id="{8565E0F5-0D45-4CB3-A035-AE51FAB1C2B5}"/>
              </a:ext>
            </a:extLst>
          </p:cNvPr>
          <p:cNvSpPr txBox="1">
            <a:spLocks noGrp="1"/>
          </p:cNvSpPr>
          <p:nvPr>
            <p:ph type="title"/>
          </p:nvPr>
        </p:nvSpPr>
        <p:spPr>
          <a:xfrm>
            <a:off x="714466" y="393782"/>
            <a:ext cx="9141460" cy="628377"/>
          </a:xfrm>
          <a:prstGeom prst="rect">
            <a:avLst/>
          </a:prstGeom>
        </p:spPr>
        <p:txBody>
          <a:bodyPr vert="horz" wrap="square" lIns="0" tIns="12700" rIns="0" bIns="0" rtlCol="0">
            <a:spAutoFit/>
          </a:bodyPr>
          <a:lstStyle/>
          <a:p>
            <a:pPr marL="12700">
              <a:lnSpc>
                <a:spcPct val="100000"/>
              </a:lnSpc>
              <a:spcBef>
                <a:spcPts val="100"/>
              </a:spcBef>
            </a:pPr>
            <a:r>
              <a:rPr lang="en-US" spc="-5" dirty="0"/>
              <a:t>Portland Rental Affordability</a:t>
            </a:r>
            <a:endParaRPr spc="-5" dirty="0"/>
          </a:p>
        </p:txBody>
      </p:sp>
      <p:sp>
        <p:nvSpPr>
          <p:cNvPr id="36" name="TextBox 35">
            <a:extLst>
              <a:ext uri="{FF2B5EF4-FFF2-40B4-BE49-F238E27FC236}">
                <a16:creationId xmlns:a16="http://schemas.microsoft.com/office/drawing/2014/main" id="{47F4CDB2-9E22-43F5-B590-5E55A1AFD663}"/>
              </a:ext>
            </a:extLst>
          </p:cNvPr>
          <p:cNvSpPr txBox="1"/>
          <p:nvPr/>
        </p:nvSpPr>
        <p:spPr>
          <a:xfrm>
            <a:off x="6940966" y="5641453"/>
            <a:ext cx="4401572" cy="523220"/>
          </a:xfrm>
          <a:prstGeom prst="rect">
            <a:avLst/>
          </a:prstGeom>
          <a:noFill/>
        </p:spPr>
        <p:txBody>
          <a:bodyPr wrap="square" rtlCol="0">
            <a:spAutoFit/>
          </a:bodyPr>
          <a:lstStyle/>
          <a:p>
            <a:pPr algn="ctr"/>
            <a:r>
              <a:rPr lang="en-US" sz="2800" b="1" dirty="0">
                <a:solidFill>
                  <a:schemeClr val="tx2">
                    <a:lumMod val="50000"/>
                  </a:schemeClr>
                </a:solidFill>
                <a:latin typeface="Arial" panose="020B0604020202020204" pitchFamily="34" charset="0"/>
                <a:cs typeface="Arial" panose="020B0604020202020204" pitchFamily="34" charset="0"/>
              </a:rPr>
              <a:t>80% of Median Income</a:t>
            </a:r>
          </a:p>
        </p:txBody>
      </p:sp>
      <p:sp>
        <p:nvSpPr>
          <p:cNvPr id="11" name="Slide Number Placeholder 10">
            <a:extLst>
              <a:ext uri="{FF2B5EF4-FFF2-40B4-BE49-F238E27FC236}">
                <a16:creationId xmlns:a16="http://schemas.microsoft.com/office/drawing/2014/main" id="{152FEECE-BB0C-4ECE-8838-E6E89A8C17B0}"/>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4</a:t>
            </a:fld>
            <a:r>
              <a:rPr lang="en-US" dirty="0">
                <a:solidFill>
                  <a:srgbClr val="434F69"/>
                </a:solidFill>
              </a:rPr>
              <a:t> -</a:t>
            </a:r>
          </a:p>
        </p:txBody>
      </p:sp>
      <p:sp>
        <p:nvSpPr>
          <p:cNvPr id="12" name="TextBox 11">
            <a:extLst>
              <a:ext uri="{FF2B5EF4-FFF2-40B4-BE49-F238E27FC236}">
                <a16:creationId xmlns:a16="http://schemas.microsoft.com/office/drawing/2014/main" id="{000201A4-95BD-4F45-8A78-D2D96DCBD1C5}"/>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15136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F492719-7499-4E7B-9473-6DA1814B1F43}"/>
              </a:ext>
            </a:extLst>
          </p:cNvPr>
          <p:cNvPicPr>
            <a:picLocks noChangeAspect="1"/>
          </p:cNvPicPr>
          <p:nvPr/>
        </p:nvPicPr>
        <p:blipFill>
          <a:blip r:embed="rId2">
            <a:lum bright="-20000" contrast="40000"/>
            <a:alphaModFix/>
          </a:blip>
          <a:stretch>
            <a:fillRect/>
          </a:stretch>
        </p:blipFill>
        <p:spPr>
          <a:xfrm>
            <a:off x="710427" y="4391355"/>
            <a:ext cx="2151881" cy="1828800"/>
          </a:xfrm>
          <a:prstGeom prst="rect">
            <a:avLst/>
          </a:prstGeom>
        </p:spPr>
      </p:pic>
      <p:pic>
        <p:nvPicPr>
          <p:cNvPr id="13" name="Picture 12">
            <a:extLst>
              <a:ext uri="{FF2B5EF4-FFF2-40B4-BE49-F238E27FC236}">
                <a16:creationId xmlns:a16="http://schemas.microsoft.com/office/drawing/2014/main" id="{F41015EA-02EE-4C55-B039-9A28F9237F7B}"/>
              </a:ext>
            </a:extLst>
          </p:cNvPr>
          <p:cNvPicPr>
            <a:picLocks noChangeAspect="1"/>
          </p:cNvPicPr>
          <p:nvPr/>
        </p:nvPicPr>
        <p:blipFill>
          <a:blip r:embed="rId3">
            <a:lum bright="-20000" contrast="40000"/>
            <a:alphaModFix/>
          </a:blip>
          <a:stretch>
            <a:fillRect/>
          </a:stretch>
        </p:blipFill>
        <p:spPr>
          <a:xfrm>
            <a:off x="3397143" y="4398912"/>
            <a:ext cx="2159090" cy="1828800"/>
          </a:xfrm>
          <a:prstGeom prst="rect">
            <a:avLst/>
          </a:prstGeom>
        </p:spPr>
      </p:pic>
      <p:pic>
        <p:nvPicPr>
          <p:cNvPr id="14" name="Picture 13">
            <a:extLst>
              <a:ext uri="{FF2B5EF4-FFF2-40B4-BE49-F238E27FC236}">
                <a16:creationId xmlns:a16="http://schemas.microsoft.com/office/drawing/2014/main" id="{E844EDEA-8099-40C9-B29E-CCA03BBBAAAB}"/>
              </a:ext>
            </a:extLst>
          </p:cNvPr>
          <p:cNvPicPr>
            <a:picLocks noChangeAspect="1"/>
          </p:cNvPicPr>
          <p:nvPr/>
        </p:nvPicPr>
        <p:blipFill>
          <a:blip r:embed="rId4">
            <a:lum bright="-20000" contrast="40000"/>
            <a:alphaModFix/>
          </a:blip>
          <a:stretch>
            <a:fillRect/>
          </a:stretch>
        </p:blipFill>
        <p:spPr>
          <a:xfrm>
            <a:off x="715067" y="2243279"/>
            <a:ext cx="2175001" cy="1828800"/>
          </a:xfrm>
          <a:prstGeom prst="rect">
            <a:avLst/>
          </a:prstGeom>
        </p:spPr>
      </p:pic>
      <p:pic>
        <p:nvPicPr>
          <p:cNvPr id="15" name="Picture 14">
            <a:extLst>
              <a:ext uri="{FF2B5EF4-FFF2-40B4-BE49-F238E27FC236}">
                <a16:creationId xmlns:a16="http://schemas.microsoft.com/office/drawing/2014/main" id="{71D4BEDF-A297-4F92-98AE-9306AA4E5193}"/>
              </a:ext>
            </a:extLst>
          </p:cNvPr>
          <p:cNvPicPr>
            <a:picLocks noChangeAspect="1"/>
          </p:cNvPicPr>
          <p:nvPr/>
        </p:nvPicPr>
        <p:blipFill>
          <a:blip r:embed="rId5">
            <a:lum bright="-20000" contrast="40000"/>
            <a:alphaModFix/>
          </a:blip>
          <a:stretch>
            <a:fillRect/>
          </a:stretch>
        </p:blipFill>
        <p:spPr>
          <a:xfrm>
            <a:off x="3397143" y="2243279"/>
            <a:ext cx="2151881" cy="1828800"/>
          </a:xfrm>
          <a:prstGeom prst="rect">
            <a:avLst/>
          </a:prstGeom>
        </p:spPr>
      </p:pic>
      <p:pic>
        <p:nvPicPr>
          <p:cNvPr id="16" name="Picture 15">
            <a:extLst>
              <a:ext uri="{FF2B5EF4-FFF2-40B4-BE49-F238E27FC236}">
                <a16:creationId xmlns:a16="http://schemas.microsoft.com/office/drawing/2014/main" id="{92CFB99E-0306-473E-8B03-1EF849AA3CD5}"/>
              </a:ext>
            </a:extLst>
          </p:cNvPr>
          <p:cNvPicPr>
            <a:picLocks noChangeAspect="1"/>
          </p:cNvPicPr>
          <p:nvPr/>
        </p:nvPicPr>
        <p:blipFill>
          <a:blip r:embed="rId6">
            <a:lum bright="-20000" contrast="40000"/>
            <a:alphaModFix/>
          </a:blip>
          <a:stretch>
            <a:fillRect/>
          </a:stretch>
        </p:blipFill>
        <p:spPr>
          <a:xfrm>
            <a:off x="8985177" y="2232587"/>
            <a:ext cx="2164107" cy="1828800"/>
          </a:xfrm>
          <a:prstGeom prst="rect">
            <a:avLst/>
          </a:prstGeom>
        </p:spPr>
      </p:pic>
      <p:pic>
        <p:nvPicPr>
          <p:cNvPr id="17" name="Picture 16">
            <a:extLst>
              <a:ext uri="{FF2B5EF4-FFF2-40B4-BE49-F238E27FC236}">
                <a16:creationId xmlns:a16="http://schemas.microsoft.com/office/drawing/2014/main" id="{282408A3-C93D-4E32-B7E3-03BA872B7945}"/>
              </a:ext>
            </a:extLst>
          </p:cNvPr>
          <p:cNvPicPr>
            <a:picLocks noChangeAspect="1"/>
          </p:cNvPicPr>
          <p:nvPr/>
        </p:nvPicPr>
        <p:blipFill>
          <a:blip r:embed="rId7">
            <a:lum bright="-20000" contrast="40000"/>
            <a:alphaModFix/>
          </a:blip>
          <a:stretch>
            <a:fillRect/>
          </a:stretch>
        </p:blipFill>
        <p:spPr>
          <a:xfrm>
            <a:off x="6185744" y="4411579"/>
            <a:ext cx="2162712" cy="1828800"/>
          </a:xfrm>
          <a:prstGeom prst="rect">
            <a:avLst/>
          </a:prstGeom>
        </p:spPr>
      </p:pic>
      <p:pic>
        <p:nvPicPr>
          <p:cNvPr id="18" name="Picture 17">
            <a:extLst>
              <a:ext uri="{FF2B5EF4-FFF2-40B4-BE49-F238E27FC236}">
                <a16:creationId xmlns:a16="http://schemas.microsoft.com/office/drawing/2014/main" id="{3900A766-3F1A-482A-A163-E14096BB33F3}"/>
              </a:ext>
            </a:extLst>
          </p:cNvPr>
          <p:cNvPicPr>
            <a:picLocks noChangeAspect="1"/>
          </p:cNvPicPr>
          <p:nvPr/>
        </p:nvPicPr>
        <p:blipFill>
          <a:blip r:embed="rId8">
            <a:lum bright="-20000" contrast="40000"/>
            <a:alphaModFix/>
          </a:blip>
          <a:stretch>
            <a:fillRect/>
          </a:stretch>
        </p:blipFill>
        <p:spPr>
          <a:xfrm>
            <a:off x="8996270" y="137085"/>
            <a:ext cx="2162712" cy="1828800"/>
          </a:xfrm>
          <a:prstGeom prst="rect">
            <a:avLst/>
          </a:prstGeom>
        </p:spPr>
      </p:pic>
      <p:pic>
        <p:nvPicPr>
          <p:cNvPr id="19" name="Picture 18">
            <a:extLst>
              <a:ext uri="{FF2B5EF4-FFF2-40B4-BE49-F238E27FC236}">
                <a16:creationId xmlns:a16="http://schemas.microsoft.com/office/drawing/2014/main" id="{51326045-850A-4093-BB66-06E53539DEF5}"/>
              </a:ext>
            </a:extLst>
          </p:cNvPr>
          <p:cNvPicPr>
            <a:picLocks noChangeAspect="1"/>
          </p:cNvPicPr>
          <p:nvPr/>
        </p:nvPicPr>
        <p:blipFill>
          <a:blip r:embed="rId9">
            <a:lum bright="-20000" contrast="40000"/>
            <a:alphaModFix/>
          </a:blip>
          <a:stretch>
            <a:fillRect/>
          </a:stretch>
        </p:blipFill>
        <p:spPr>
          <a:xfrm>
            <a:off x="8986572" y="4411579"/>
            <a:ext cx="2162712" cy="1828800"/>
          </a:xfrm>
          <a:prstGeom prst="rect">
            <a:avLst/>
          </a:prstGeom>
        </p:spPr>
      </p:pic>
      <p:pic>
        <p:nvPicPr>
          <p:cNvPr id="20" name="Picture 19">
            <a:extLst>
              <a:ext uri="{FF2B5EF4-FFF2-40B4-BE49-F238E27FC236}">
                <a16:creationId xmlns:a16="http://schemas.microsoft.com/office/drawing/2014/main" id="{742BC9C7-722E-458E-849F-B5476D5AF4C2}"/>
              </a:ext>
            </a:extLst>
          </p:cNvPr>
          <p:cNvPicPr>
            <a:picLocks noChangeAspect="1"/>
          </p:cNvPicPr>
          <p:nvPr/>
        </p:nvPicPr>
        <p:blipFill>
          <a:blip r:embed="rId10">
            <a:lum bright="-20000" contrast="40000"/>
            <a:alphaModFix/>
          </a:blip>
          <a:stretch>
            <a:fillRect/>
          </a:stretch>
        </p:blipFill>
        <p:spPr>
          <a:xfrm>
            <a:off x="6187955" y="2243279"/>
            <a:ext cx="2160501" cy="1828800"/>
          </a:xfrm>
          <a:prstGeom prst="rect">
            <a:avLst/>
          </a:prstGeom>
        </p:spPr>
      </p:pic>
      <p:sp>
        <p:nvSpPr>
          <p:cNvPr id="40" name="TextBox 39">
            <a:extLst>
              <a:ext uri="{FF2B5EF4-FFF2-40B4-BE49-F238E27FC236}">
                <a16:creationId xmlns:a16="http://schemas.microsoft.com/office/drawing/2014/main" id="{2A43E665-DA92-4B01-ADB2-7E71B3B38729}"/>
              </a:ext>
            </a:extLst>
          </p:cNvPr>
          <p:cNvSpPr txBox="1"/>
          <p:nvPr/>
        </p:nvSpPr>
        <p:spPr>
          <a:xfrm>
            <a:off x="1004606" y="6157873"/>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White</a:t>
            </a:r>
          </a:p>
        </p:txBody>
      </p:sp>
      <p:sp>
        <p:nvSpPr>
          <p:cNvPr id="41" name="TextBox 40">
            <a:extLst>
              <a:ext uri="{FF2B5EF4-FFF2-40B4-BE49-F238E27FC236}">
                <a16:creationId xmlns:a16="http://schemas.microsoft.com/office/drawing/2014/main" id="{6216B345-0397-4727-AB79-5BBD00BDEDE3}"/>
              </a:ext>
            </a:extLst>
          </p:cNvPr>
          <p:cNvSpPr txBox="1"/>
          <p:nvPr/>
        </p:nvSpPr>
        <p:spPr>
          <a:xfrm>
            <a:off x="3733780" y="6157873"/>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Black</a:t>
            </a:r>
          </a:p>
        </p:txBody>
      </p:sp>
      <p:sp>
        <p:nvSpPr>
          <p:cNvPr id="42" name="TextBox 41">
            <a:extLst>
              <a:ext uri="{FF2B5EF4-FFF2-40B4-BE49-F238E27FC236}">
                <a16:creationId xmlns:a16="http://schemas.microsoft.com/office/drawing/2014/main" id="{F1A9197E-A232-49CF-8D5C-77F38D6822A0}"/>
              </a:ext>
            </a:extLst>
          </p:cNvPr>
          <p:cNvSpPr txBox="1"/>
          <p:nvPr/>
        </p:nvSpPr>
        <p:spPr>
          <a:xfrm>
            <a:off x="1055123" y="4002240"/>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Latinx</a:t>
            </a:r>
          </a:p>
        </p:txBody>
      </p:sp>
      <p:sp>
        <p:nvSpPr>
          <p:cNvPr id="43" name="TextBox 42">
            <a:extLst>
              <a:ext uri="{FF2B5EF4-FFF2-40B4-BE49-F238E27FC236}">
                <a16:creationId xmlns:a16="http://schemas.microsoft.com/office/drawing/2014/main" id="{7BD19321-6C8E-4A3B-ACBC-5577B6F259DA}"/>
              </a:ext>
            </a:extLst>
          </p:cNvPr>
          <p:cNvSpPr txBox="1"/>
          <p:nvPr/>
        </p:nvSpPr>
        <p:spPr>
          <a:xfrm>
            <a:off x="3717057" y="4002240"/>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Native American</a:t>
            </a:r>
          </a:p>
        </p:txBody>
      </p:sp>
      <p:sp>
        <p:nvSpPr>
          <p:cNvPr id="44" name="TextBox 43">
            <a:extLst>
              <a:ext uri="{FF2B5EF4-FFF2-40B4-BE49-F238E27FC236}">
                <a16:creationId xmlns:a16="http://schemas.microsoft.com/office/drawing/2014/main" id="{421C4AC1-CCFC-4093-B809-9CC01B56D6CC}"/>
              </a:ext>
            </a:extLst>
          </p:cNvPr>
          <p:cNvSpPr txBox="1"/>
          <p:nvPr/>
        </p:nvSpPr>
        <p:spPr>
          <a:xfrm>
            <a:off x="9292843" y="4002240"/>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Asian</a:t>
            </a:r>
          </a:p>
        </p:txBody>
      </p:sp>
      <p:sp>
        <p:nvSpPr>
          <p:cNvPr id="45" name="TextBox 44">
            <a:extLst>
              <a:ext uri="{FF2B5EF4-FFF2-40B4-BE49-F238E27FC236}">
                <a16:creationId xmlns:a16="http://schemas.microsoft.com/office/drawing/2014/main" id="{EB4CF8BD-32BE-496A-8BB6-042FAD866F38}"/>
              </a:ext>
            </a:extLst>
          </p:cNvPr>
          <p:cNvSpPr txBox="1"/>
          <p:nvPr/>
        </p:nvSpPr>
        <p:spPr>
          <a:xfrm>
            <a:off x="6490754" y="6157873"/>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Pacific Islander</a:t>
            </a:r>
          </a:p>
        </p:txBody>
      </p:sp>
      <p:sp>
        <p:nvSpPr>
          <p:cNvPr id="46" name="TextBox 45">
            <a:extLst>
              <a:ext uri="{FF2B5EF4-FFF2-40B4-BE49-F238E27FC236}">
                <a16:creationId xmlns:a16="http://schemas.microsoft.com/office/drawing/2014/main" id="{275A855E-639C-4073-8340-24B439DDE9A5}"/>
              </a:ext>
            </a:extLst>
          </p:cNvPr>
          <p:cNvSpPr txBox="1"/>
          <p:nvPr/>
        </p:nvSpPr>
        <p:spPr>
          <a:xfrm>
            <a:off x="9332907" y="1828800"/>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Senior</a:t>
            </a:r>
          </a:p>
        </p:txBody>
      </p:sp>
      <p:sp>
        <p:nvSpPr>
          <p:cNvPr id="47" name="TextBox 46">
            <a:extLst>
              <a:ext uri="{FF2B5EF4-FFF2-40B4-BE49-F238E27FC236}">
                <a16:creationId xmlns:a16="http://schemas.microsoft.com/office/drawing/2014/main" id="{7D9830EA-C49B-4C9D-A48D-8DA14BEC5D23}"/>
              </a:ext>
            </a:extLst>
          </p:cNvPr>
          <p:cNvSpPr txBox="1"/>
          <p:nvPr/>
        </p:nvSpPr>
        <p:spPr>
          <a:xfrm>
            <a:off x="9320484" y="6157873"/>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Single Parent</a:t>
            </a:r>
          </a:p>
        </p:txBody>
      </p:sp>
      <p:sp>
        <p:nvSpPr>
          <p:cNvPr id="48" name="TextBox 47">
            <a:extLst>
              <a:ext uri="{FF2B5EF4-FFF2-40B4-BE49-F238E27FC236}">
                <a16:creationId xmlns:a16="http://schemas.microsoft.com/office/drawing/2014/main" id="{DD3176F4-1276-4540-9A61-362AE7D9D164}"/>
              </a:ext>
            </a:extLst>
          </p:cNvPr>
          <p:cNvSpPr txBox="1"/>
          <p:nvPr/>
        </p:nvSpPr>
        <p:spPr>
          <a:xfrm>
            <a:off x="6503289" y="3989573"/>
            <a:ext cx="1828800" cy="276999"/>
          </a:xfrm>
          <a:prstGeom prst="rect">
            <a:avLst/>
          </a:prstGeom>
          <a:noFill/>
        </p:spPr>
        <p:txBody>
          <a:bodyPr wrap="square" rtlCol="0">
            <a:spAutoFit/>
          </a:bodyPr>
          <a:lstStyle/>
          <a:p>
            <a:pPr algn="ctr"/>
            <a:r>
              <a:rPr lang="en-US" sz="1200" b="1" dirty="0">
                <a:solidFill>
                  <a:schemeClr val="tx2">
                    <a:lumMod val="50000"/>
                  </a:schemeClr>
                </a:solidFill>
                <a:latin typeface="Arial" panose="020B0604020202020204" pitchFamily="34" charset="0"/>
                <a:cs typeface="Arial" panose="020B0604020202020204" pitchFamily="34" charset="0"/>
              </a:rPr>
              <a:t>Immigrant</a:t>
            </a:r>
          </a:p>
        </p:txBody>
      </p:sp>
      <p:sp>
        <p:nvSpPr>
          <p:cNvPr id="35" name="object 7">
            <a:extLst>
              <a:ext uri="{FF2B5EF4-FFF2-40B4-BE49-F238E27FC236}">
                <a16:creationId xmlns:a16="http://schemas.microsoft.com/office/drawing/2014/main" id="{8565E0F5-0D45-4CB3-A035-AE51FAB1C2B5}"/>
              </a:ext>
            </a:extLst>
          </p:cNvPr>
          <p:cNvSpPr txBox="1">
            <a:spLocks noGrp="1"/>
          </p:cNvSpPr>
          <p:nvPr>
            <p:ph type="title"/>
          </p:nvPr>
        </p:nvSpPr>
        <p:spPr>
          <a:xfrm>
            <a:off x="714466" y="393782"/>
            <a:ext cx="9141460" cy="1243930"/>
          </a:xfrm>
          <a:prstGeom prst="rect">
            <a:avLst/>
          </a:prstGeom>
        </p:spPr>
        <p:txBody>
          <a:bodyPr vert="horz" wrap="square" lIns="0" tIns="12700" rIns="0" bIns="0" rtlCol="0">
            <a:spAutoFit/>
          </a:bodyPr>
          <a:lstStyle/>
          <a:p>
            <a:pPr marL="12700">
              <a:lnSpc>
                <a:spcPct val="100000"/>
              </a:lnSpc>
              <a:spcBef>
                <a:spcPts val="100"/>
              </a:spcBef>
            </a:pPr>
            <a:r>
              <a:rPr lang="en-US" spc="-5" dirty="0"/>
              <a:t>Portland Rental Affordability </a:t>
            </a:r>
            <a:br>
              <a:rPr lang="en-US" spc="-5" dirty="0"/>
            </a:br>
            <a:r>
              <a:rPr lang="en-US" spc="-5" dirty="0"/>
              <a:t>by Community</a:t>
            </a:r>
            <a:endParaRPr spc="-5" dirty="0"/>
          </a:p>
        </p:txBody>
      </p:sp>
      <p:sp>
        <p:nvSpPr>
          <p:cNvPr id="23" name="Slide Number Placeholder 10">
            <a:extLst>
              <a:ext uri="{FF2B5EF4-FFF2-40B4-BE49-F238E27FC236}">
                <a16:creationId xmlns:a16="http://schemas.microsoft.com/office/drawing/2014/main" id="{CE361E65-8AB7-4097-895B-FE09AFE8F082}"/>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5</a:t>
            </a:fld>
            <a:r>
              <a:rPr lang="en-US" dirty="0">
                <a:solidFill>
                  <a:srgbClr val="434F69"/>
                </a:solidFill>
              </a:rPr>
              <a:t> -</a:t>
            </a:r>
          </a:p>
        </p:txBody>
      </p:sp>
      <p:sp>
        <p:nvSpPr>
          <p:cNvPr id="25" name="TextBox 24">
            <a:extLst>
              <a:ext uri="{FF2B5EF4-FFF2-40B4-BE49-F238E27FC236}">
                <a16:creationId xmlns:a16="http://schemas.microsoft.com/office/drawing/2014/main" id="{3433B776-C7C3-4B62-84BC-722E1D28AFA8}"/>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54629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98BC-8331-493D-9575-45E26D3E9177}"/>
              </a:ext>
            </a:extLst>
          </p:cNvPr>
          <p:cNvSpPr>
            <a:spLocks noGrp="1"/>
          </p:cNvSpPr>
          <p:nvPr>
            <p:ph type="title"/>
          </p:nvPr>
        </p:nvSpPr>
        <p:spPr/>
        <p:txBody>
          <a:bodyPr/>
          <a:lstStyle/>
          <a:p>
            <a:r>
              <a:rPr lang="en-US" dirty="0"/>
              <a:t>Portland Policy – Guidelines </a:t>
            </a:r>
          </a:p>
        </p:txBody>
      </p:sp>
      <p:sp>
        <p:nvSpPr>
          <p:cNvPr id="3" name="Text Placeholder 2">
            <a:extLst>
              <a:ext uri="{FF2B5EF4-FFF2-40B4-BE49-F238E27FC236}">
                <a16:creationId xmlns:a16="http://schemas.microsoft.com/office/drawing/2014/main" id="{3D4291B7-F727-49E7-8F00-A81755C6A424}"/>
              </a:ext>
            </a:extLst>
          </p:cNvPr>
          <p:cNvSpPr>
            <a:spLocks noGrp="1"/>
          </p:cNvSpPr>
          <p:nvPr>
            <p:ph type="body" idx="1"/>
          </p:nvPr>
        </p:nvSpPr>
        <p:spPr>
          <a:xfrm>
            <a:off x="688340" y="1753985"/>
            <a:ext cx="10815319" cy="3693319"/>
          </a:xfrm>
        </p:spPr>
        <p:txBody>
          <a:bodyPr/>
          <a:lstStyle/>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Citywide program, </a:t>
            </a:r>
            <a:r>
              <a:rPr lang="en-US" sz="2000" b="1" dirty="0">
                <a:latin typeface="Arial" panose="020B0604020202020204" pitchFamily="34" charset="0"/>
                <a:cs typeface="Arial" panose="020B0604020202020204" pitchFamily="34" charset="0"/>
              </a:rPr>
              <a:t>calibrating</a:t>
            </a:r>
            <a:r>
              <a:rPr lang="en-US" sz="2000" dirty="0">
                <a:latin typeface="Arial" panose="020B0604020202020204" pitchFamily="34" charset="0"/>
                <a:cs typeface="Arial" panose="020B0604020202020204" pitchFamily="34" charset="0"/>
              </a:rPr>
              <a:t> the inclusion rate and incentives </a:t>
            </a:r>
            <a:r>
              <a:rPr lang="en-US" sz="2000" b="1" dirty="0">
                <a:latin typeface="Arial" panose="020B0604020202020204" pitchFamily="34" charset="0"/>
                <a:cs typeface="Arial" panose="020B0604020202020204" pitchFamily="34" charset="0"/>
              </a:rPr>
              <a:t>by geography</a:t>
            </a:r>
          </a:p>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Set mandatory program at 80% AMI, and develop </a:t>
            </a:r>
            <a:r>
              <a:rPr lang="en-US" sz="2000" b="1" dirty="0">
                <a:latin typeface="Arial" panose="020B0604020202020204" pitchFamily="34" charset="0"/>
                <a:cs typeface="Arial" panose="020B0604020202020204" pitchFamily="34" charset="0"/>
              </a:rPr>
              <a:t>supplemental incentives to reach below 60% AMI</a:t>
            </a:r>
          </a:p>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Prioritize </a:t>
            </a:r>
            <a:r>
              <a:rPr lang="en-US" sz="2000" b="1" dirty="0">
                <a:latin typeface="Arial" panose="020B0604020202020204" pitchFamily="34" charset="0"/>
                <a:cs typeface="Arial" panose="020B0604020202020204" pitchFamily="34" charset="0"/>
              </a:rPr>
              <a:t>units on site </a:t>
            </a:r>
            <a:r>
              <a:rPr lang="en-US" sz="2000" dirty="0">
                <a:latin typeface="Arial" panose="020B0604020202020204" pitchFamily="34" charset="0"/>
                <a:cs typeface="Arial" panose="020B0604020202020204" pitchFamily="34" charset="0"/>
              </a:rPr>
              <a:t>over fee-in-lieu revenue or units off-site</a:t>
            </a:r>
          </a:p>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Inclusionary housing requirement for </a:t>
            </a:r>
            <a:r>
              <a:rPr lang="en-US" sz="2000" b="1" dirty="0">
                <a:latin typeface="Arial" panose="020B0604020202020204" pitchFamily="34" charset="0"/>
                <a:cs typeface="Arial" panose="020B0604020202020204" pitchFamily="34" charset="0"/>
              </a:rPr>
              <a:t>all buildings with 20 or more units</a:t>
            </a:r>
          </a:p>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Inclusionary units maintain comparable size, composition, and unit distribution in the building</a:t>
            </a:r>
          </a:p>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Maintain </a:t>
            </a:r>
            <a:r>
              <a:rPr lang="en-US" sz="2000" b="1" dirty="0">
                <a:latin typeface="Arial" panose="020B0604020202020204" pitchFamily="34" charset="0"/>
                <a:cs typeface="Arial" panose="020B0604020202020204" pitchFamily="34" charset="0"/>
              </a:rPr>
              <a:t>affordable units for 99 years</a:t>
            </a:r>
          </a:p>
          <a:p>
            <a:pPr marL="971550" lvl="1" indent="-514350">
              <a:spcAft>
                <a:spcPts val="1200"/>
              </a:spcAft>
              <a:buFont typeface="+mj-lt"/>
              <a:buAutoNum type="romanLcPeriod"/>
            </a:pPr>
            <a:r>
              <a:rPr lang="en-US" sz="2000" dirty="0">
                <a:latin typeface="Arial" panose="020B0604020202020204" pitchFamily="34" charset="0"/>
                <a:cs typeface="Arial" panose="020B0604020202020204" pitchFamily="34" charset="0"/>
              </a:rPr>
              <a:t>Develop a policy that does not impede market rate development</a:t>
            </a:r>
          </a:p>
        </p:txBody>
      </p:sp>
      <p:sp>
        <p:nvSpPr>
          <p:cNvPr id="7" name="Slide Number Placeholder 10">
            <a:extLst>
              <a:ext uri="{FF2B5EF4-FFF2-40B4-BE49-F238E27FC236}">
                <a16:creationId xmlns:a16="http://schemas.microsoft.com/office/drawing/2014/main" id="{0606EC4C-7607-436D-BD17-FB3E2F16FD8C}"/>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6</a:t>
            </a:fld>
            <a:r>
              <a:rPr lang="en-US" dirty="0">
                <a:solidFill>
                  <a:srgbClr val="434F69"/>
                </a:solidFill>
              </a:rPr>
              <a:t> -</a:t>
            </a:r>
          </a:p>
        </p:txBody>
      </p:sp>
      <p:sp>
        <p:nvSpPr>
          <p:cNvPr id="8" name="TextBox 7">
            <a:extLst>
              <a:ext uri="{FF2B5EF4-FFF2-40B4-BE49-F238E27FC236}">
                <a16:creationId xmlns:a16="http://schemas.microsoft.com/office/drawing/2014/main" id="{A580563F-3712-40BA-BE4C-67EBEC24F421}"/>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249019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0B21-60CA-4A03-B1BA-1880A01923A0}"/>
              </a:ext>
            </a:extLst>
          </p:cNvPr>
          <p:cNvSpPr>
            <a:spLocks noGrp="1"/>
          </p:cNvSpPr>
          <p:nvPr>
            <p:ph type="title"/>
          </p:nvPr>
        </p:nvSpPr>
        <p:spPr/>
        <p:txBody>
          <a:bodyPr/>
          <a:lstStyle/>
          <a:p>
            <a:r>
              <a:rPr lang="en-US" dirty="0"/>
              <a:t>Incentives </a:t>
            </a:r>
          </a:p>
        </p:txBody>
      </p:sp>
      <p:sp>
        <p:nvSpPr>
          <p:cNvPr id="3" name="Text Placeholder 2">
            <a:extLst>
              <a:ext uri="{FF2B5EF4-FFF2-40B4-BE49-F238E27FC236}">
                <a16:creationId xmlns:a16="http://schemas.microsoft.com/office/drawing/2014/main" id="{82AA0040-8234-4821-BEC2-974D0F98B0D3}"/>
              </a:ext>
            </a:extLst>
          </p:cNvPr>
          <p:cNvSpPr>
            <a:spLocks noGrp="1"/>
          </p:cNvSpPr>
          <p:nvPr>
            <p:ph type="body" idx="1"/>
          </p:nvPr>
        </p:nvSpPr>
        <p:spPr>
          <a:xfrm>
            <a:off x="675088" y="1533980"/>
            <a:ext cx="10815319" cy="3844129"/>
          </a:xfrm>
        </p:spPr>
        <p:txBody>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Arial" panose="020B0604020202020204" pitchFamily="34" charset="0"/>
              </a:rPr>
              <a:t>Density and Height Bonuses</a:t>
            </a:r>
            <a:r>
              <a:rPr lang="en-US" sz="2000" dirty="0">
                <a:latin typeface="Calibri" panose="020F0502020204030204" pitchFamily="34" charset="0"/>
                <a:ea typeface="Calibri" panose="020F0502020204030204" pitchFamily="34" charset="0"/>
                <a:cs typeface="Arial" panose="020B0604020202020204" pitchFamily="34" charset="0"/>
              </a:rPr>
              <a:t> – Available depending zoning and height restrictions</a:t>
            </a:r>
          </a:p>
          <a:p>
            <a:pPr>
              <a:lnSpc>
                <a:spcPct val="107000"/>
              </a:lnSpc>
              <a:spcAft>
                <a:spcPts val="800"/>
              </a:spcAft>
            </a:pPr>
            <a:r>
              <a:rPr lang="en-US" sz="2000" b="1" dirty="0">
                <a:latin typeface="Calibri" panose="020F0502020204030204" pitchFamily="34" charset="0"/>
                <a:ea typeface="Calibri" panose="020F0502020204030204" pitchFamily="34" charset="0"/>
                <a:cs typeface="Arial" panose="020B0604020202020204" pitchFamily="34" charset="0"/>
              </a:rPr>
              <a:t>Construction Excise Tax Exemption</a:t>
            </a:r>
            <a:r>
              <a:rPr lang="en-US" sz="2000" dirty="0">
                <a:latin typeface="Calibri" panose="020F0502020204030204" pitchFamily="34" charset="0"/>
                <a:ea typeface="Calibri" panose="020F0502020204030204" pitchFamily="34" charset="0"/>
                <a:cs typeface="Arial" panose="020B0604020202020204" pitchFamily="34" charset="0"/>
              </a:rPr>
              <a:t> – available units affordable at 80% AMI or below</a:t>
            </a:r>
          </a:p>
          <a:p>
            <a:pPr>
              <a:lnSpc>
                <a:spcPct val="107000"/>
              </a:lnSpc>
              <a:spcAft>
                <a:spcPts val="800"/>
              </a:spcAft>
            </a:pPr>
            <a:r>
              <a:rPr lang="en-US" sz="2000" b="1" dirty="0">
                <a:latin typeface="Calibri" panose="020F0502020204030204" pitchFamily="34" charset="0"/>
                <a:ea typeface="Calibri" panose="020F0502020204030204" pitchFamily="34" charset="0"/>
                <a:cs typeface="Arial" panose="020B0604020202020204" pitchFamily="34" charset="0"/>
              </a:rPr>
              <a:t>System Development Charge Exemption</a:t>
            </a:r>
            <a:r>
              <a:rPr lang="en-US" sz="2000" dirty="0">
                <a:latin typeface="Calibri" panose="020F0502020204030204" pitchFamily="34" charset="0"/>
                <a:ea typeface="Calibri" panose="020F0502020204030204" pitchFamily="34" charset="0"/>
                <a:cs typeface="Arial" panose="020B0604020202020204" pitchFamily="34" charset="0"/>
              </a:rPr>
              <a:t> – available to any units affordable at 60% AMI or below</a:t>
            </a:r>
          </a:p>
          <a:p>
            <a:pPr>
              <a:lnSpc>
                <a:spcPct val="107000"/>
              </a:lnSpc>
              <a:spcAft>
                <a:spcPts val="800"/>
              </a:spcAft>
            </a:pPr>
            <a:r>
              <a:rPr lang="en-US" sz="2000" b="1" dirty="0">
                <a:latin typeface="Calibri" panose="020F0502020204030204" pitchFamily="34" charset="0"/>
                <a:ea typeface="Calibri" panose="020F0502020204030204" pitchFamily="34" charset="0"/>
                <a:cs typeface="Arial" panose="020B0604020202020204" pitchFamily="34" charset="0"/>
              </a:rPr>
              <a:t>Property Tax Exemption</a:t>
            </a:r>
            <a:r>
              <a:rPr lang="en-US" sz="2000" dirty="0">
                <a:latin typeface="Calibri" panose="020F0502020204030204" pitchFamily="34" charset="0"/>
                <a:ea typeface="Calibri" panose="020F0502020204030204" pitchFamily="34" charset="0"/>
                <a:cs typeface="Arial" panose="020B0604020202020204" pitchFamily="34" charset="0"/>
              </a:rPr>
              <a:t> – Taxes assessed on the improvement value exempted for 10 years</a:t>
            </a:r>
          </a:p>
          <a:p>
            <a:pPr marL="800100" lvl="1"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Outside Central City, only for units affordable at 60% or 80% AMI</a:t>
            </a:r>
          </a:p>
          <a:p>
            <a:pPr marL="800100" lvl="1" indent="-342900">
              <a:lnSpc>
                <a:spcPct val="107000"/>
              </a:lnSpc>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Arial" panose="020B0604020202020204" pitchFamily="34" charset="0"/>
              </a:rPr>
              <a:t>Within Central City, all residential units </a:t>
            </a:r>
            <a:r>
              <a:rPr lang="en-US" sz="2000" i="1" dirty="0">
                <a:latin typeface="Calibri" panose="020F0502020204030204" pitchFamily="34" charset="0"/>
                <a:ea typeface="Calibri" panose="020F0502020204030204" pitchFamily="34" charset="0"/>
                <a:cs typeface="Arial" panose="020B0604020202020204" pitchFamily="34" charset="0"/>
              </a:rPr>
              <a:t>(not just the affordable units)</a:t>
            </a:r>
          </a:p>
          <a:p>
            <a:pPr>
              <a:lnSpc>
                <a:spcPct val="107000"/>
              </a:lnSpc>
              <a:spcAft>
                <a:spcPts val="800"/>
              </a:spcAft>
            </a:pPr>
            <a:r>
              <a:rPr lang="en-US" sz="2000" b="1" dirty="0">
                <a:latin typeface="Calibri" panose="020F0502020204030204" pitchFamily="34" charset="0"/>
                <a:ea typeface="Calibri" panose="020F0502020204030204" pitchFamily="34" charset="0"/>
                <a:cs typeface="Arial" panose="020B0604020202020204" pitchFamily="34" charset="0"/>
              </a:rPr>
              <a:t>Parking Exemption or Reduction</a:t>
            </a:r>
            <a:r>
              <a:rPr lang="en-US" sz="2000" dirty="0">
                <a:latin typeface="Calibri" panose="020F0502020204030204" pitchFamily="34" charset="0"/>
                <a:ea typeface="Calibri" panose="020F0502020204030204" pitchFamily="34" charset="0"/>
                <a:cs typeface="Arial" panose="020B0604020202020204" pitchFamily="34" charset="0"/>
              </a:rPr>
              <a:t> – within 1500ft of a transit station or 500ft of a frequent service line* </a:t>
            </a:r>
          </a:p>
          <a:p>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i="1" dirty="0">
                <a:latin typeface="Calibri" panose="020F0502020204030204" pitchFamily="34" charset="0"/>
                <a:ea typeface="Calibri" panose="020F0502020204030204" pitchFamily="34" charset="0"/>
                <a:cs typeface="Arial" panose="020B0604020202020204" pitchFamily="34" charset="0"/>
              </a:rPr>
              <a:t>Added during legislative process, not calibrated for financial offsetting </a:t>
            </a:r>
          </a:p>
          <a:p>
            <a:endParaRPr lang="en-US" sz="2000" dirty="0"/>
          </a:p>
        </p:txBody>
      </p:sp>
      <p:sp>
        <p:nvSpPr>
          <p:cNvPr id="7" name="Slide Number Placeholder 10">
            <a:extLst>
              <a:ext uri="{FF2B5EF4-FFF2-40B4-BE49-F238E27FC236}">
                <a16:creationId xmlns:a16="http://schemas.microsoft.com/office/drawing/2014/main" id="{F71511F8-F97C-44BA-B048-52AC5A673A7F}"/>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7</a:t>
            </a:fld>
            <a:r>
              <a:rPr lang="en-US" dirty="0">
                <a:solidFill>
                  <a:srgbClr val="434F69"/>
                </a:solidFill>
              </a:rPr>
              <a:t> -</a:t>
            </a:r>
          </a:p>
        </p:txBody>
      </p:sp>
      <p:sp>
        <p:nvSpPr>
          <p:cNvPr id="8" name="TextBox 7">
            <a:extLst>
              <a:ext uri="{FF2B5EF4-FFF2-40B4-BE49-F238E27FC236}">
                <a16:creationId xmlns:a16="http://schemas.microsoft.com/office/drawing/2014/main" id="{BB2E450E-F90F-4799-AE7F-3EE550378BF1}"/>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132739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6D1D-F7A2-46BD-831B-231BA4F0AAC9}"/>
              </a:ext>
            </a:extLst>
          </p:cNvPr>
          <p:cNvSpPr>
            <a:spLocks noGrp="1"/>
          </p:cNvSpPr>
          <p:nvPr>
            <p:ph type="title"/>
          </p:nvPr>
        </p:nvSpPr>
        <p:spPr/>
        <p:txBody>
          <a:bodyPr/>
          <a:lstStyle/>
          <a:p>
            <a:r>
              <a:rPr lang="en-US" dirty="0"/>
              <a:t>Developer Options – Calibrated </a:t>
            </a:r>
          </a:p>
        </p:txBody>
      </p:sp>
      <p:sp>
        <p:nvSpPr>
          <p:cNvPr id="3" name="Text Placeholder 2">
            <a:extLst>
              <a:ext uri="{FF2B5EF4-FFF2-40B4-BE49-F238E27FC236}">
                <a16:creationId xmlns:a16="http://schemas.microsoft.com/office/drawing/2014/main" id="{8B24CD19-CC7A-40BF-82FE-EC045AE9BA32}"/>
              </a:ext>
            </a:extLst>
          </p:cNvPr>
          <p:cNvSpPr>
            <a:spLocks noGrp="1"/>
          </p:cNvSpPr>
          <p:nvPr>
            <p:ph type="body" idx="1"/>
          </p:nvPr>
        </p:nvSpPr>
        <p:spPr>
          <a:xfrm>
            <a:off x="688340" y="1752600"/>
            <a:ext cx="10815319" cy="4462760"/>
          </a:xfrm>
        </p:spPr>
        <p:txBody>
          <a:bodyPr/>
          <a:lstStyle/>
          <a:p>
            <a:pPr marL="514350" indent="-514350">
              <a:spcAft>
                <a:spcPts val="1200"/>
              </a:spcAft>
              <a:buFont typeface="+mj-lt"/>
              <a:buAutoNum type="arabicPeriod"/>
            </a:pPr>
            <a:r>
              <a:rPr lang="en-US" sz="2000" dirty="0">
                <a:latin typeface="Arial" panose="020B0604020202020204" pitchFamily="34" charset="0"/>
                <a:cs typeface="Arial" panose="020B0604020202020204" pitchFamily="34" charset="0"/>
              </a:rPr>
              <a:t>Affordable units in new development at 60% or 80% AMI</a:t>
            </a:r>
          </a:p>
          <a:p>
            <a:pPr marL="514350" indent="-514350">
              <a:spcAft>
                <a:spcPts val="1200"/>
              </a:spcAft>
              <a:buFont typeface="+mj-lt"/>
              <a:buAutoNum type="arabicPeriod"/>
            </a:pPr>
            <a:r>
              <a:rPr lang="en-US" sz="2000" dirty="0">
                <a:latin typeface="Arial" panose="020B0604020202020204" pitchFamily="34" charset="0"/>
                <a:cs typeface="Arial" panose="020B0604020202020204" pitchFamily="34" charset="0"/>
              </a:rPr>
              <a:t>Pay a fee-in-lieu</a:t>
            </a:r>
          </a:p>
          <a:p>
            <a:pPr marL="514350" indent="-514350">
              <a:buFont typeface="+mj-lt"/>
              <a:buAutoNum type="arabicPeriod"/>
            </a:pPr>
            <a:r>
              <a:rPr lang="en-US" sz="2000" dirty="0">
                <a:latin typeface="Arial" panose="020B0604020202020204" pitchFamily="34" charset="0"/>
                <a:cs typeface="Arial" panose="020B0604020202020204" pitchFamily="34" charset="0"/>
              </a:rPr>
              <a:t>Offsite Option </a:t>
            </a:r>
          </a:p>
          <a:p>
            <a:pPr marL="971550" lvl="1" indent="-514350">
              <a:lnSpc>
                <a:spcPct val="150000"/>
              </a:lnSpc>
              <a:buFont typeface="+mj-lt"/>
              <a:buAutoNum type="alphaLcPeriod"/>
            </a:pPr>
            <a:r>
              <a:rPr lang="en-US" sz="2000" dirty="0">
                <a:solidFill>
                  <a:schemeClr val="tx1"/>
                </a:solidFill>
                <a:latin typeface="Arial" panose="020B0604020202020204" pitchFamily="34" charset="0"/>
                <a:cs typeface="Arial" panose="020B0604020202020204" pitchFamily="34" charset="0"/>
              </a:rPr>
              <a:t>Build new units or dedicate market rate units as affordable </a:t>
            </a:r>
          </a:p>
          <a:p>
            <a:pPr marL="971550" lvl="1" indent="-514350">
              <a:buFont typeface="+mj-lt"/>
              <a:buAutoNum type="alphaLcPeriod"/>
            </a:pPr>
            <a:r>
              <a:rPr lang="en-US" sz="2000" dirty="0">
                <a:solidFill>
                  <a:schemeClr val="tx1"/>
                </a:solidFill>
                <a:latin typeface="Arial" panose="020B0604020202020204" pitchFamily="34" charset="0"/>
                <a:cs typeface="Arial" panose="020B0604020202020204" pitchFamily="34" charset="0"/>
              </a:rPr>
              <a:t>Location must be no more than 1/2 mile from sending site, or in an area with an equal or better opportunity mapping score</a:t>
            </a:r>
          </a:p>
          <a:p>
            <a:pPr marL="971550" lvl="1" indent="-514350">
              <a:buFont typeface="+mj-lt"/>
              <a:buAutoNum type="alphaLcPeriod"/>
            </a:pPr>
            <a:r>
              <a:rPr lang="en-US" sz="2000" dirty="0">
                <a:solidFill>
                  <a:schemeClr val="tx1"/>
                </a:solidFill>
                <a:latin typeface="Arial" panose="020B0604020202020204" pitchFamily="34" charset="0"/>
                <a:cs typeface="Arial" panose="020B0604020202020204" pitchFamily="34" charset="0"/>
              </a:rPr>
              <a:t>Units must be comparable in site, quality and bedroom count </a:t>
            </a:r>
          </a:p>
          <a:p>
            <a:pPr marL="971550" lvl="1" indent="-514350">
              <a:buFont typeface="+mj-lt"/>
              <a:buAutoNum type="alphaLcPeriod"/>
            </a:pPr>
            <a:endParaRPr lang="en-US" sz="2000" dirty="0">
              <a:solidFill>
                <a:schemeClr val="tx1"/>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i="1" dirty="0">
                <a:solidFill>
                  <a:schemeClr val="tx1"/>
                </a:solidFill>
                <a:latin typeface="Arial" panose="020B0604020202020204" pitchFamily="34" charset="0"/>
                <a:cs typeface="Arial" panose="020B0604020202020204" pitchFamily="34" charset="0"/>
              </a:rPr>
              <a:t>The reconfiguration option (allowing a developer </a:t>
            </a:r>
            <a:r>
              <a:rPr lang="en-US" sz="2000" b="1" i="1" dirty="0">
                <a:latin typeface="Arial" panose="020B0604020202020204" pitchFamily="34" charset="0"/>
                <a:cs typeface="Arial" panose="020B0604020202020204" pitchFamily="34" charset="0"/>
              </a:rPr>
              <a:t>to </a:t>
            </a:r>
            <a:r>
              <a:rPr lang="en-US" sz="2000" b="1" i="1" dirty="0">
                <a:solidFill>
                  <a:schemeClr val="tx1"/>
                </a:solidFill>
                <a:latin typeface="Arial" panose="020B0604020202020204" pitchFamily="34" charset="0"/>
                <a:cs typeface="Arial" panose="020B0604020202020204" pitchFamily="34" charset="0"/>
              </a:rPr>
              <a:t>provide units with more bedrooms resulting in fewer units) was an amendment adopted at City Council to encourage family size units. As a result, this option was never included in the economic calibration. </a:t>
            </a:r>
          </a:p>
          <a:p>
            <a:pPr>
              <a:spcAft>
                <a:spcPts val="1200"/>
              </a:spcAft>
            </a:pPr>
            <a:endParaRPr lang="en-US" sz="2000" dirty="0">
              <a:latin typeface="Arial" panose="020B0604020202020204" pitchFamily="34" charset="0"/>
              <a:cs typeface="Arial" panose="020B0604020202020204" pitchFamily="34" charset="0"/>
            </a:endParaRPr>
          </a:p>
        </p:txBody>
      </p:sp>
      <p:sp>
        <p:nvSpPr>
          <p:cNvPr id="8" name="Slide Number Placeholder 10">
            <a:extLst>
              <a:ext uri="{FF2B5EF4-FFF2-40B4-BE49-F238E27FC236}">
                <a16:creationId xmlns:a16="http://schemas.microsoft.com/office/drawing/2014/main" id="{563F164E-0F84-4E5A-9E3B-3B2D6C979B1A}"/>
              </a:ext>
            </a:extLst>
          </p:cNvPr>
          <p:cNvSpPr>
            <a:spLocks noGrp="1"/>
          </p:cNvSpPr>
          <p:nvPr>
            <p:ph type="sldNum" sz="quarter" idx="7"/>
          </p:nvPr>
        </p:nvSpPr>
        <p:spPr>
          <a:xfrm>
            <a:off x="5687590" y="6478453"/>
            <a:ext cx="816817" cy="184666"/>
          </a:xfrm>
        </p:spPr>
        <p:txBody>
          <a:bodyPr/>
          <a:lstStyle/>
          <a:p>
            <a:pPr marL="25400" algn="ctr">
              <a:lnSpc>
                <a:spcPct val="100000"/>
              </a:lnSpc>
              <a:spcBef>
                <a:spcPts val="40"/>
              </a:spcBef>
            </a:pPr>
            <a:r>
              <a:rPr lang="en-US" dirty="0">
                <a:solidFill>
                  <a:srgbClr val="434F69"/>
                </a:solidFill>
              </a:rPr>
              <a:t>- </a:t>
            </a:r>
            <a:fld id="{81D60167-4931-47E6-BA6A-407CBD079E47}" type="slidenum">
              <a:rPr lang="en-US" smtClean="0">
                <a:solidFill>
                  <a:srgbClr val="434F69"/>
                </a:solidFill>
              </a:rPr>
              <a:pPr marL="25400" algn="ctr">
                <a:lnSpc>
                  <a:spcPct val="100000"/>
                </a:lnSpc>
                <a:spcBef>
                  <a:spcPts val="40"/>
                </a:spcBef>
              </a:pPr>
              <a:t>8</a:t>
            </a:fld>
            <a:r>
              <a:rPr lang="en-US" dirty="0">
                <a:solidFill>
                  <a:srgbClr val="434F69"/>
                </a:solidFill>
              </a:rPr>
              <a:t> -</a:t>
            </a:r>
          </a:p>
        </p:txBody>
      </p:sp>
      <p:sp>
        <p:nvSpPr>
          <p:cNvPr id="7" name="TextBox 6">
            <a:extLst>
              <a:ext uri="{FF2B5EF4-FFF2-40B4-BE49-F238E27FC236}">
                <a16:creationId xmlns:a16="http://schemas.microsoft.com/office/drawing/2014/main" id="{D5DB45C2-B6AF-4E93-BBBE-67A5B6005722}"/>
              </a:ext>
            </a:extLst>
          </p:cNvPr>
          <p:cNvSpPr txBox="1"/>
          <p:nvPr/>
        </p:nvSpPr>
        <p:spPr>
          <a:xfrm>
            <a:off x="8991600" y="6553200"/>
            <a:ext cx="3124200" cy="230832"/>
          </a:xfrm>
          <a:prstGeom prst="rect">
            <a:avLst/>
          </a:prstGeom>
          <a:noFill/>
        </p:spPr>
        <p:txBody>
          <a:bodyPr wrap="square" rtlCol="0">
            <a:spAutoFit/>
          </a:bodyPr>
          <a:lstStyle/>
          <a:p>
            <a:pPr algn="r"/>
            <a:r>
              <a:rPr lang="en-US" sz="900" i="1" dirty="0">
                <a:solidFill>
                  <a:srgbClr val="434F69"/>
                </a:solidFill>
                <a:latin typeface="Arial" panose="020B0604020202020204" pitchFamily="34" charset="0"/>
                <a:cs typeface="Arial" panose="020B0604020202020204" pitchFamily="34" charset="0"/>
              </a:rPr>
              <a:t>City of Portland, Portland Housing Bureau, January 2021</a:t>
            </a:r>
          </a:p>
        </p:txBody>
      </p:sp>
    </p:spTree>
    <p:extLst>
      <p:ext uri="{BB962C8B-B14F-4D97-AF65-F5344CB8AC3E}">
        <p14:creationId xmlns:p14="http://schemas.microsoft.com/office/powerpoint/2010/main" val="328696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 y="3059668"/>
            <a:ext cx="10815319" cy="738664"/>
          </a:xfrm>
        </p:spPr>
        <p:txBody>
          <a:bodyPr/>
          <a:lstStyle/>
          <a:p>
            <a:pPr algn="ctr"/>
            <a:r>
              <a:rPr lang="en-US" sz="4800" dirty="0">
                <a:solidFill>
                  <a:schemeClr val="tx2">
                    <a:lumMod val="75000"/>
                  </a:schemeClr>
                </a:solidFill>
              </a:rPr>
              <a:t>Program Outcomes to Date</a:t>
            </a:r>
          </a:p>
        </p:txBody>
      </p:sp>
    </p:spTree>
    <p:extLst>
      <p:ext uri="{BB962C8B-B14F-4D97-AF65-F5344CB8AC3E}">
        <p14:creationId xmlns:p14="http://schemas.microsoft.com/office/powerpoint/2010/main" val="148813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ED171E556C14F82E9EE7D6AD6ADC0" ma:contentTypeVersion="11" ma:contentTypeDescription="Create a new document." ma:contentTypeScope="" ma:versionID="738589e01d4748eb528e4b45a42bede9">
  <xsd:schema xmlns:xsd="http://www.w3.org/2001/XMLSchema" xmlns:xs="http://www.w3.org/2001/XMLSchema" xmlns:p="http://schemas.microsoft.com/office/2006/metadata/properties" xmlns:ns2="346db972-0b35-4356-939b-7cf22708d79a" xmlns:ns3="060a82f8-d967-4b12-b40e-d98873453ce7" targetNamespace="http://schemas.microsoft.com/office/2006/metadata/properties" ma:root="true" ma:fieldsID="c71e2c4d2836159335b13c8c07ce5bdf" ns2:_="" ns3:_="">
    <xsd:import namespace="346db972-0b35-4356-939b-7cf22708d79a"/>
    <xsd:import namespace="060a82f8-d967-4b12-b40e-d98873453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ate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db972-0b35-4356-939b-7cf22708d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DateTime" ma:index="16" nillable="true" ma:displayName="Date &amp; Time" ma:format="DateTime" ma:internalName="DateTime">
      <xsd:simpleType>
        <xsd:restriction base="dms:DateTime"/>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a82f8-d967-4b12-b40e-d98873453c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Time xmlns="346db972-0b35-4356-939b-7cf22708d79a" xsi:nil="true"/>
    <SharedWithUsers xmlns="060a82f8-d967-4b12-b40e-d98873453ce7">
      <UserInfo>
        <DisplayName>Van Bockel, Dory</DisplayName>
        <AccountId>17</AccountId>
        <AccountType/>
      </UserInfo>
      <UserInfo>
        <DisplayName>Shook, Anna</DisplayName>
        <AccountId>302</AccountId>
        <AccountType/>
      </UserInfo>
    </SharedWithUsers>
  </documentManagement>
</p:properties>
</file>

<file path=customXml/itemProps1.xml><?xml version="1.0" encoding="utf-8"?>
<ds:datastoreItem xmlns:ds="http://schemas.openxmlformats.org/officeDocument/2006/customXml" ds:itemID="{4577F0A5-D250-42CE-996D-B2EDD1267848}">
  <ds:schemaRefs>
    <ds:schemaRef ds:uri="060a82f8-d967-4b12-b40e-d98873453ce7"/>
    <ds:schemaRef ds:uri="346db972-0b35-4356-939b-7cf22708d7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8A72F6-8C61-402B-A9F5-5CB1688E6273}">
  <ds:schemaRefs>
    <ds:schemaRef ds:uri="http://schemas.microsoft.com/sharepoint/v3/contenttype/forms"/>
  </ds:schemaRefs>
</ds:datastoreItem>
</file>

<file path=customXml/itemProps3.xml><?xml version="1.0" encoding="utf-8"?>
<ds:datastoreItem xmlns:ds="http://schemas.openxmlformats.org/officeDocument/2006/customXml" ds:itemID="{33420062-EADD-4A75-97E2-1E3002C083DE}">
  <ds:schemaRefs>
    <ds:schemaRef ds:uri="060a82f8-d967-4b12-b40e-d98873453ce7"/>
    <ds:schemaRef ds:uri="346db972-0b35-4356-939b-7cf22708d7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TotalTime>
  <Words>1052</Words>
  <Application>Microsoft Office PowerPoint</Application>
  <PresentationFormat>Widescreen</PresentationFormat>
  <Paragraphs>209</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Times New Roman</vt:lpstr>
      <vt:lpstr>Office Theme</vt:lpstr>
      <vt:lpstr>Tax Exemption Applications under Inclusionary Housing</vt:lpstr>
      <vt:lpstr>Overview of Portland’s  Inclusionary Housing Program</vt:lpstr>
      <vt:lpstr>Portlanders by Area Median Income</vt:lpstr>
      <vt:lpstr>Portland Rental Affordability</vt:lpstr>
      <vt:lpstr>Portland Rental Affordability  by Community</vt:lpstr>
      <vt:lpstr>Portland Policy – Guidelines </vt:lpstr>
      <vt:lpstr>Incentives </vt:lpstr>
      <vt:lpstr>Developer Options – Calibrated </vt:lpstr>
      <vt:lpstr>Program Outcomes to Date</vt:lpstr>
      <vt:lpstr>Portland’s Inclusionary Housing Units</vt:lpstr>
      <vt:lpstr>PowerPoint Presentation</vt:lpstr>
      <vt:lpstr>Proposed Changes</vt:lpstr>
      <vt:lpstr>Reasonable Equivalency &amp; Reconfiguration</vt:lpstr>
      <vt:lpstr>IH MULTE Project</vt:lpstr>
      <vt:lpstr>Willis Apartments</vt:lpstr>
      <vt:lpstr>Willis Apartments</vt:lpstr>
      <vt:lpstr>Willis Apartments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PHB PPT Twmplate</dc:title>
  <dc:creator>Benoit, Emily</dc:creator>
  <cp:lastModifiedBy>Tschabold, Matthew</cp:lastModifiedBy>
  <cp:revision>8</cp:revision>
  <dcterms:created xsi:type="dcterms:W3CDTF">2017-10-04T08:00:34Z</dcterms:created>
  <dcterms:modified xsi:type="dcterms:W3CDTF">2021-01-13T17:28:41Z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2017-10-03T00:00:00Z</vt:filetime>
  </property>
  <property fmtid="{D5CDD505-2E9C-101B-9397-08002B2CF9AE}" pid="3" name="Creator">
    <vt:lpwstr>PowerPoint</vt:lpwstr>
  </property>
  <property fmtid="{D5CDD505-2E9C-101B-9397-08002B2CF9AE}" pid="4" name="LastSaved">
    <vt:filetime>2017-10-04T00:00:00Z</vt:filetime>
  </property>
  <property fmtid="{D5CDD505-2E9C-101B-9397-08002B2CF9AE}" pid="5" name="ContentTypeId">
    <vt:lpwstr>0x010100725ED171E556C14F82E9EE7D6AD6ADC0</vt:lpwstr>
  </property>
</Properties>
</file>