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69" r:id="rId4"/>
    <p:sldId id="270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F69"/>
    <a:srgbClr val="6F7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4AD0A-8EBE-454B-911C-AB86157346A4}" v="18" dt="2020-10-06T17:35:45.90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55" d="100"/>
          <a:sy n="55" d="100"/>
        </p:scale>
        <p:origin x="102" y="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C4A2F-6516-487E-B104-7A6161DC3C2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6D772-95C5-4E84-A912-3EFCCCAE9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1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D856B-78E6-4096-8622-7328ED0F8712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9879C-A0E9-4CCA-9A60-502F6002A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5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9C33F-DB13-43FB-8D98-89FEC78F55C4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447A1-A4E6-4804-8CDA-1D0EDD3925D0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CA64-5440-4DF4-AA50-6496A173EA5F}" type="datetime1">
              <a:rPr lang="en-US" smtClean="0"/>
              <a:t>10/6/2020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0F913-FD19-4F82-A8CF-FAB076DF3AFF}" type="datetime1">
              <a:rPr lang="en-US" smtClean="0"/>
              <a:t>10/6/2020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87D13-B982-4509-A8A9-B913BB91B1F9}" type="datetime1">
              <a:rPr lang="en-US" smtClean="0"/>
              <a:t>10/6/2020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Housing Bond Policy Framework Overview | 10/11/17 | Portland’s Housing Bond</a:t>
            </a:r>
            <a:endParaRPr spc="-5" dirty="0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B720C-3465-4985-B729-CE6EBDD0A691}" type="datetime1">
              <a:rPr lang="en-US" smtClean="0"/>
              <a:t>10/6/2020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609600"/>
            <a:ext cx="5667375" cy="5140960"/>
          </a:xfrm>
          <a:custGeom>
            <a:avLst/>
            <a:gdLst/>
            <a:ahLst/>
            <a:cxnLst/>
            <a:rect l="l" t="t" r="r" b="b"/>
            <a:pathLst>
              <a:path w="5667375" h="5140960">
                <a:moveTo>
                  <a:pt x="0" y="5140680"/>
                </a:moveTo>
                <a:lnTo>
                  <a:pt x="5667019" y="5140680"/>
                </a:lnTo>
                <a:lnTo>
                  <a:pt x="5667019" y="0"/>
                </a:lnTo>
                <a:lnTo>
                  <a:pt x="0" y="0"/>
                </a:lnTo>
                <a:lnTo>
                  <a:pt x="0" y="514068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0" y="5750280"/>
            <a:ext cx="5667375" cy="473075"/>
          </a:xfrm>
          <a:custGeom>
            <a:avLst/>
            <a:gdLst/>
            <a:ahLst/>
            <a:cxnLst/>
            <a:rect l="l" t="t" r="r" b="b"/>
            <a:pathLst>
              <a:path w="5667375" h="473075">
                <a:moveTo>
                  <a:pt x="0" y="472960"/>
                </a:moveTo>
                <a:lnTo>
                  <a:pt x="5667019" y="472960"/>
                </a:lnTo>
                <a:lnTo>
                  <a:pt x="5667019" y="0"/>
                </a:lnTo>
                <a:lnTo>
                  <a:pt x="0" y="0"/>
                </a:lnTo>
                <a:lnTo>
                  <a:pt x="0" y="4729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8504770" y="5396090"/>
            <a:ext cx="3216431" cy="8934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28142" y="1115095"/>
            <a:ext cx="4707255" cy="3105337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15"/>
              </a:spcBef>
            </a:pPr>
            <a:r>
              <a:rPr lang="en-US" sz="4400" spc="-5" dirty="0">
                <a:solidFill>
                  <a:srgbClr val="FFFFFF"/>
                </a:solidFill>
              </a:rPr>
              <a:t>Portland Housing Advisory Commission </a:t>
            </a:r>
            <a:br>
              <a:rPr lang="en-US" sz="4400" spc="-5" dirty="0">
                <a:solidFill>
                  <a:srgbClr val="FFFFFF"/>
                </a:solidFill>
              </a:rPr>
            </a:br>
            <a:br>
              <a:rPr lang="en-US" sz="4400" spc="-5" dirty="0">
                <a:solidFill>
                  <a:srgbClr val="FFFFFF"/>
                </a:solidFill>
              </a:rPr>
            </a:br>
            <a:r>
              <a:rPr lang="en-US" sz="4400" spc="-5" dirty="0">
                <a:solidFill>
                  <a:srgbClr val="FFFFFF"/>
                </a:solidFill>
              </a:rPr>
              <a:t>2021 Planning </a:t>
            </a:r>
            <a:endParaRPr sz="4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6"/>
          <a:stretch/>
        </p:blipFill>
        <p:spPr>
          <a:xfrm>
            <a:off x="5668855" y="609599"/>
            <a:ext cx="6523145" cy="5613756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632060" y="1600200"/>
            <a:ext cx="10775477" cy="4321696"/>
          </a:xfrm>
          <a:prstGeom prst="rect">
            <a:avLst/>
          </a:prstGeom>
        </p:spPr>
        <p:txBody>
          <a:bodyPr vert="horz" wrap="square" lIns="0" tIns="12700" rIns="0" bIns="0" numCol="2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Funding sources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Homeownership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Rental housing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Housing: East Portland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Permanent supportive housing</a:t>
            </a:r>
          </a:p>
          <a:p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Mobile home parks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Barriers to accessing housing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Workforce housing</a:t>
            </a:r>
            <a:endParaRPr lang="en-US" sz="4000" dirty="0">
              <a:solidFill>
                <a:srgbClr val="00206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2060"/>
                </a:solidFill>
              </a:rPr>
              <a:t>Review land use decision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57442" y="6478453"/>
            <a:ext cx="2063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fld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8340" y="597183"/>
            <a:ext cx="5331460" cy="632866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>
              <a:lnSpc>
                <a:spcPts val="4330"/>
              </a:lnSpc>
              <a:spcBef>
                <a:spcPts val="635"/>
              </a:spcBef>
            </a:pPr>
            <a:r>
              <a:rPr lang="en-US" spc="-80" dirty="0"/>
              <a:t>2018 Focus </a:t>
            </a:r>
            <a:endParaRPr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7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1257442" y="6478453"/>
            <a:ext cx="2063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fld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>
              <a:lnSpc>
                <a:spcPts val="4330"/>
              </a:lnSpc>
              <a:spcBef>
                <a:spcPts val="635"/>
              </a:spcBef>
            </a:pPr>
            <a:r>
              <a:rPr lang="en-US" spc="-80" dirty="0"/>
              <a:t>2021 Concepts </a:t>
            </a:r>
            <a:endParaRPr spc="-1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81981-CDEF-4A3E-BC70-018C88871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599" y="1577340"/>
            <a:ext cx="7001371" cy="4585871"/>
          </a:xfrm>
        </p:spPr>
        <p:txBody>
          <a:bodyPr/>
          <a:lstStyle/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DMWESB – Increasing Opportunity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Accessibility – Standards for Future AH Development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Increasing access to AH units for BIPOC communities (marketing, preferences, and services)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Financial Sustainability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Inclusionary Housing – 4 Year Review </a:t>
            </a:r>
          </a:p>
          <a:p>
            <a:endParaRPr lang="en-US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endParaRPr spc="-5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3</a:t>
            </a:fld>
            <a:endParaRPr lang="en-US" dirty="0"/>
          </a:p>
        </p:txBody>
      </p:sp>
      <p:pic>
        <p:nvPicPr>
          <p:cNvPr id="12" name="Picture 11" descr="Text, letter&#10;&#10;Description automatically generated">
            <a:extLst>
              <a:ext uri="{FF2B5EF4-FFF2-40B4-BE49-F238E27FC236}">
                <a16:creationId xmlns:a16="http://schemas.microsoft.com/office/drawing/2014/main" id="{E5CB1E70-3827-4D61-96DE-AD6896A26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89" y="499352"/>
            <a:ext cx="3971429" cy="4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97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1257442" y="6478453"/>
            <a:ext cx="2063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fld>
            <a:endParaRPr sz="1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endParaRPr spc="-5"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590800" y="1600200"/>
            <a:ext cx="6423660" cy="728533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marR="5080" algn="ctr">
              <a:lnSpc>
                <a:spcPts val="4330"/>
              </a:lnSpc>
              <a:spcBef>
                <a:spcPts val="635"/>
              </a:spcBef>
            </a:pPr>
            <a:r>
              <a:rPr lang="en-US" sz="8000" spc="-10" dirty="0"/>
              <a:t>Brainstorm</a:t>
            </a:r>
            <a:r>
              <a:rPr lang="en-US" spc="-10" dirty="0"/>
              <a:t> </a:t>
            </a:r>
            <a:endParaRPr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pic>
        <p:nvPicPr>
          <p:cNvPr id="1026" name="Picture 2" descr="Brainstorming for Fun and Profit - 5 Tips for Teams | Phil McKinney -  Innovation Mentor and Coach">
            <a:extLst>
              <a:ext uri="{FF2B5EF4-FFF2-40B4-BE49-F238E27FC236}">
                <a16:creationId xmlns:a16="http://schemas.microsoft.com/office/drawing/2014/main" id="{6C088862-92BB-4384-BD45-B089F21AF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580" y="2236868"/>
            <a:ext cx="4154099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383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80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Portland Housing Advisory Commission   2021 Planning </vt:lpstr>
      <vt:lpstr>2018 Focus </vt:lpstr>
      <vt:lpstr>2021 Concepts </vt:lpstr>
      <vt:lpstr>Brainstorm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Callahan, Shannon</cp:lastModifiedBy>
  <cp:revision>29</cp:revision>
  <dcterms:created xsi:type="dcterms:W3CDTF">2017-10-04T08:00:34Z</dcterms:created>
  <dcterms:modified xsi:type="dcterms:W3CDTF">2020-10-06T17:37:27Z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