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4" r:id="rId2"/>
    <p:sldId id="287" r:id="rId3"/>
    <p:sldId id="289" r:id="rId4"/>
    <p:sldId id="291" r:id="rId5"/>
    <p:sldId id="292" r:id="rId6"/>
    <p:sldId id="294" r:id="rId7"/>
    <p:sldId id="295" r:id="rId8"/>
    <p:sldId id="293" r:id="rId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89" d="100"/>
          <a:sy n="89" d="100"/>
        </p:scale>
        <p:origin x="44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539" y="0"/>
            <a:ext cx="4028440" cy="352143"/>
          </a:xfrm>
          <a:prstGeom prst="rect">
            <a:avLst/>
          </a:prstGeom>
        </p:spPr>
        <p:txBody>
          <a:bodyPr vert="horz" lIns="91440" tIns="45720" rIns="91440" bIns="45720" rtlCol="0"/>
          <a:lstStyle>
            <a:lvl1pPr algn="r">
              <a:defRPr sz="1200"/>
            </a:lvl1pPr>
          </a:lstStyle>
          <a:p>
            <a:fld id="{3EAD1898-05D9-4223-A480-EE6D8CD9B28C}" type="datetimeFigureOut">
              <a:rPr lang="en-US" smtClean="0"/>
              <a:t>8/4/2020</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214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539" y="6658258"/>
            <a:ext cx="4028440" cy="352142"/>
          </a:xfrm>
          <a:prstGeom prst="rect">
            <a:avLst/>
          </a:prstGeom>
        </p:spPr>
        <p:txBody>
          <a:bodyPr vert="horz" lIns="91440" tIns="45720" rIns="91440" bIns="45720" rtlCol="0" anchor="b"/>
          <a:lstStyle>
            <a:lvl1pPr algn="r">
              <a:defRPr sz="1200"/>
            </a:lvl1pPr>
          </a:lstStyle>
          <a:p>
            <a:fld id="{E7823F6F-CE61-483E-84F3-37981C5B4D90}" type="slidenum">
              <a:rPr lang="en-US" smtClean="0"/>
              <a:t>‹#›</a:t>
            </a:fld>
            <a:endParaRPr lang="en-US" dirty="0"/>
          </a:p>
        </p:txBody>
      </p:sp>
    </p:spTree>
    <p:extLst>
      <p:ext uri="{BB962C8B-B14F-4D97-AF65-F5344CB8AC3E}">
        <p14:creationId xmlns:p14="http://schemas.microsoft.com/office/powerpoint/2010/main" val="3542511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Through the advocacy of the N/NE Neighborhood Housing Strategy, PHB has launched The Asset Preservation Pilot Program, with a city council approved award to AAAH in partnership with the Commons Law Center in the amount of $200K in CDBG funding. As reminder this program aims to provide legal services to minimum of 45 households by June 30, 2021.  Prioritization is given to long time Homeowners of color residing in a cross section of the N/NE Study Area and the Interstate URA.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 pleased to announce that Commons Law Center (with the help of AAAH and PHB staff who participated in the hiring process)  has hired Ekua Hackman as a Fellow Attorney to do this work. </a:t>
            </a:r>
          </a:p>
          <a:p>
            <a:r>
              <a:rPr lang="en-US" sz="1200" kern="1200" dirty="0">
                <a:solidFill>
                  <a:schemeClr val="tx1"/>
                </a:solidFill>
                <a:effectLst/>
                <a:latin typeface="+mn-lt"/>
                <a:ea typeface="+mn-ea"/>
                <a:cs typeface="+mn-cs"/>
              </a:rPr>
              <a:t>Ekua attended Willamette University College of Law in Salem, where she developed an interest in combining estate planning and public service. She says that this interest more specifically developed into using estate planning to facilitate building intergenerational wealth for Black folks in Portland.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AAAH has received interest from a mailer to 149 people that have previously received the PHB Home Repair loan or PHB funded grants.</a:t>
            </a:r>
            <a:endParaRPr lang="en-US" dirty="0"/>
          </a:p>
        </p:txBody>
      </p:sp>
      <p:sp>
        <p:nvSpPr>
          <p:cNvPr id="4" name="Slide Number Placeholder 3"/>
          <p:cNvSpPr>
            <a:spLocks noGrp="1"/>
          </p:cNvSpPr>
          <p:nvPr>
            <p:ph type="sldNum" sz="quarter" idx="10"/>
          </p:nvPr>
        </p:nvSpPr>
        <p:spPr/>
        <p:txBody>
          <a:bodyPr/>
          <a:lstStyle/>
          <a:p>
            <a:fld id="{E5A2DA10-8DED-4279-A6B3-4D4E6B9D11B5}" type="slidenum">
              <a:rPr lang="en-US" smtClean="0"/>
              <a:t>1</a:t>
            </a:fld>
            <a:endParaRPr lang="en-US" dirty="0"/>
          </a:p>
        </p:txBody>
      </p:sp>
    </p:spTree>
    <p:extLst>
      <p:ext uri="{BB962C8B-B14F-4D97-AF65-F5344CB8AC3E}">
        <p14:creationId xmlns:p14="http://schemas.microsoft.com/office/powerpoint/2010/main" val="627938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7AE7D773-DB30-48F2-AC68-DB5CA3B1CDB1}"/>
              </a:ext>
            </a:extLst>
          </p:cNvPr>
          <p:cNvSpPr/>
          <p:nvPr userDrawn="1"/>
        </p:nvSpPr>
        <p:spPr>
          <a:xfrm>
            <a:off x="0" y="1806219"/>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8" name="object 3">
            <a:extLst>
              <a:ext uri="{FF2B5EF4-FFF2-40B4-BE49-F238E27FC236}">
                <a16:creationId xmlns:a16="http://schemas.microsoft.com/office/drawing/2014/main" id="{B6769BB5-37AD-4BE9-92DB-AF016CF588D7}"/>
              </a:ext>
            </a:extLst>
          </p:cNvPr>
          <p:cNvSpPr/>
          <p:nvPr userDrawn="1"/>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pic>
        <p:nvPicPr>
          <p:cNvPr id="9" name="Picture 8">
            <a:extLst>
              <a:ext uri="{FF2B5EF4-FFF2-40B4-BE49-F238E27FC236}">
                <a16:creationId xmlns:a16="http://schemas.microsoft.com/office/drawing/2014/main" id="{E3E45E0F-67F8-43FC-B56B-6E64A933FC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Holder 2"/>
          <p:cNvSpPr>
            <a:spLocks noGrp="1"/>
          </p:cNvSpPr>
          <p:nvPr>
            <p:ph type="ctrTitle"/>
          </p:nvPr>
        </p:nvSpPr>
        <p:spPr>
          <a:xfrm>
            <a:off x="914400" y="2125980"/>
            <a:ext cx="10363200" cy="615553"/>
          </a:xfrm>
          <a:prstGeom prst="rect">
            <a:avLst/>
          </a:prstGeom>
        </p:spPr>
        <p:txBody>
          <a:bodyPr wrap="square" lIns="0" tIns="0" rIns="0" bIns="0">
            <a:spAutoFit/>
          </a:bodyPr>
          <a:lstStyle>
            <a:lvl1pPr>
              <a:defRPr>
                <a:solidFill>
                  <a:schemeClr val="bg1"/>
                </a:solidFill>
              </a:defRPr>
            </a:lvl1pPr>
          </a:lstStyle>
          <a:p>
            <a:r>
              <a:rPr lang="en-US"/>
              <a:t>Click to edit Master title style</a:t>
            </a:r>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solidFill>
                  <a:schemeClr val="bg1"/>
                </a:solidFill>
              </a:defRPr>
            </a:lvl1pPr>
          </a:lstStyle>
          <a:p>
            <a:r>
              <a:rPr lang="en-US"/>
              <a:t>Click to edit Master subtitle style</a:t>
            </a:r>
            <a:endParaRP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8/4/2020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EBF47EE3-9D17-4686-9D3C-6FEB3D2F86D0}"/>
              </a:ext>
            </a:extLst>
          </p:cNvPr>
          <p:cNvSpPr/>
          <p:nvPr userDrawn="1"/>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solidFill>
                <a:schemeClr val="bg1"/>
              </a:solidFill>
            </a:endParaRPr>
          </a:p>
        </p:txBody>
      </p:sp>
      <p:sp>
        <p:nvSpPr>
          <p:cNvPr id="11" name="object 3">
            <a:extLst>
              <a:ext uri="{FF2B5EF4-FFF2-40B4-BE49-F238E27FC236}">
                <a16:creationId xmlns:a16="http://schemas.microsoft.com/office/drawing/2014/main" id="{F4B9821A-FE06-461A-AAB1-028696BBBFD8}"/>
              </a:ext>
            </a:extLst>
          </p:cNvPr>
          <p:cNvSpPr/>
          <p:nvPr userDrawn="1"/>
        </p:nvSpPr>
        <p:spPr>
          <a:xfrm>
            <a:off x="0" y="6296139"/>
            <a:ext cx="3302000"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solidFill>
                <a:schemeClr val="bg1"/>
              </a:solidFill>
            </a:endParaRPr>
          </a:p>
        </p:txBody>
      </p:sp>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pPr lvl="0"/>
            <a:r>
              <a:rPr lang="en-US"/>
              <a:t>Edit Master text styles</a:t>
            </a: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8/4/2020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8/4/2020</a:t>
            </a:fld>
            <a:endParaRPr lang="en-US" dirty="0"/>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8/4/2020</a:t>
            </a:fld>
            <a:endParaRPr lang="en-US" dirty="0"/>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8/4/2020</a:t>
            </a:fld>
            <a:endParaRPr lang="en-US" dirty="0"/>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8/4/2020</a:t>
            </a:fld>
            <a:endParaRPr lang="en-US" dirty="0"/>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FC8D0671-1C61-4B74-982D-E9D48FFAE0DA}"/>
              </a:ext>
            </a:extLst>
          </p:cNvPr>
          <p:cNvSpPr>
            <a:spLocks noGrp="1"/>
          </p:cNvSpPr>
          <p:nvPr>
            <p:ph type="sldNum" sz="quarter" idx="7"/>
          </p:nvPr>
        </p:nvSpPr>
        <p:spPr>
          <a:xfrm>
            <a:off x="11353800" y="6491880"/>
            <a:ext cx="704434" cy="207625"/>
          </a:xfrm>
        </p:spPr>
        <p:txBody>
          <a:bodyPr/>
          <a:lstStyle/>
          <a:p>
            <a:pPr marL="25400">
              <a:lnSpc>
                <a:spcPct val="100000"/>
              </a:lnSpc>
              <a:spcBef>
                <a:spcPts val="40"/>
              </a:spcBef>
            </a:pPr>
            <a:endParaRPr lang="en-US" dirty="0"/>
          </a:p>
        </p:txBody>
      </p:sp>
      <p:pic>
        <p:nvPicPr>
          <p:cNvPr id="13" name="Picture 12">
            <a:extLst>
              <a:ext uri="{FF2B5EF4-FFF2-40B4-BE49-F238E27FC236}">
                <a16:creationId xmlns:a16="http://schemas.microsoft.com/office/drawing/2014/main" id="{001180ED-18EA-4C46-8B9F-9594DD0284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object 2"/>
          <p:cNvSpPr/>
          <p:nvPr/>
        </p:nvSpPr>
        <p:spPr>
          <a:xfrm>
            <a:off x="0" y="1806054"/>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3" name="object 3"/>
          <p:cNvSpPr/>
          <p:nvPr/>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sp>
        <p:nvSpPr>
          <p:cNvPr id="7" name="object 7"/>
          <p:cNvSpPr txBox="1">
            <a:spLocks noGrp="1"/>
          </p:cNvSpPr>
          <p:nvPr>
            <p:ph type="title"/>
          </p:nvPr>
        </p:nvSpPr>
        <p:spPr>
          <a:xfrm>
            <a:off x="838200" y="2729400"/>
            <a:ext cx="10524281" cy="3993401"/>
          </a:xfrm>
          <a:prstGeom prst="rect">
            <a:avLst/>
          </a:prstGeom>
        </p:spPr>
        <p:txBody>
          <a:bodyPr vert="horz" wrap="square" lIns="0" tIns="114300" rIns="0" bIns="0" rtlCol="0">
            <a:spAutoFit/>
          </a:bodyPr>
          <a:lstStyle/>
          <a:p>
            <a:pPr marL="12700">
              <a:lnSpc>
                <a:spcPct val="100000"/>
              </a:lnSpc>
              <a:spcBef>
                <a:spcPts val="590"/>
              </a:spcBef>
            </a:pPr>
            <a:r>
              <a:rPr lang="en-US" sz="4800" spc="-5" dirty="0">
                <a:solidFill>
                  <a:schemeClr val="bg1"/>
                </a:solidFill>
              </a:rPr>
              <a:t>Homeowner Stabilization &amp; Recovery</a:t>
            </a:r>
            <a:br>
              <a:rPr lang="en-US" sz="4800" spc="-5" dirty="0">
                <a:solidFill>
                  <a:schemeClr val="bg1"/>
                </a:solidFill>
              </a:rPr>
            </a:br>
            <a:br>
              <a:rPr lang="en-US" sz="4800" spc="-5" dirty="0">
                <a:solidFill>
                  <a:schemeClr val="bg1"/>
                </a:solidFill>
              </a:rPr>
            </a:br>
            <a:r>
              <a:rPr lang="en-US" sz="2800" spc="-5" dirty="0">
                <a:solidFill>
                  <a:schemeClr val="bg1"/>
                </a:solidFill>
              </a:rPr>
              <a:t>Presented by: Dana Shephard, NHP Program Manager</a:t>
            </a:r>
            <a:br>
              <a:rPr lang="en-US" sz="4800" spc="-5" dirty="0">
                <a:solidFill>
                  <a:schemeClr val="bg1"/>
                </a:solidFill>
              </a:rPr>
            </a:br>
            <a:br>
              <a:rPr lang="en-US" sz="4800" spc="-5" dirty="0">
                <a:solidFill>
                  <a:schemeClr val="bg1"/>
                </a:solidFill>
              </a:rPr>
            </a:br>
            <a:endParaRPr lang="en-US" sz="2800" dirty="0"/>
          </a:p>
        </p:txBody>
      </p:sp>
      <p:sp>
        <p:nvSpPr>
          <p:cNvPr id="5" name="Footer Placeholder 4">
            <a:extLst>
              <a:ext uri="{FF2B5EF4-FFF2-40B4-BE49-F238E27FC236}">
                <a16:creationId xmlns:a16="http://schemas.microsoft.com/office/drawing/2014/main" id="{92B4CDDA-732E-46E0-91FD-8DC1BF446D20}"/>
              </a:ext>
            </a:extLst>
          </p:cNvPr>
          <p:cNvSpPr>
            <a:spLocks noGrp="1"/>
          </p:cNvSpPr>
          <p:nvPr>
            <p:ph type="ftr" sz="quarter" idx="5"/>
          </p:nvPr>
        </p:nvSpPr>
        <p:spPr>
          <a:xfrm>
            <a:off x="3138855" y="6490512"/>
            <a:ext cx="8763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 Portland Housing Bureau</a:t>
            </a:r>
            <a:endParaRPr lang="en-US" spc="-5" dirty="0">
              <a:solidFill>
                <a:srgbClr val="27829D"/>
              </a:solidFill>
            </a:endParaRPr>
          </a:p>
        </p:txBody>
      </p:sp>
    </p:spTree>
    <p:extLst>
      <p:ext uri="{BB962C8B-B14F-4D97-AF65-F5344CB8AC3E}">
        <p14:creationId xmlns:p14="http://schemas.microsoft.com/office/powerpoint/2010/main" val="142627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152400" y="6441817"/>
            <a:ext cx="3048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a:t>
            </a:r>
            <a:endParaRPr lang="en-US" spc="-5" dirty="0">
              <a:solidFill>
                <a:srgbClr val="27829D"/>
              </a:solidFill>
            </a:endParaRPr>
          </a:p>
        </p:txBody>
      </p:sp>
      <p:sp>
        <p:nvSpPr>
          <p:cNvPr id="6" name="object 2">
            <a:extLst>
              <a:ext uri="{FF2B5EF4-FFF2-40B4-BE49-F238E27FC236}">
                <a16:creationId xmlns:a16="http://schemas.microsoft.com/office/drawing/2014/main" id="{FA0EAE67-7A82-4879-9C80-D0F7690FB166}"/>
              </a:ext>
            </a:extLst>
          </p:cNvPr>
          <p:cNvSpPr/>
          <p:nvPr/>
        </p:nvSpPr>
        <p:spPr>
          <a:xfrm>
            <a:off x="-1" y="0"/>
            <a:ext cx="3276601" cy="6296660"/>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7" name="Text Placeholder 6">
            <a:extLst>
              <a:ext uri="{FF2B5EF4-FFF2-40B4-BE49-F238E27FC236}">
                <a16:creationId xmlns:a16="http://schemas.microsoft.com/office/drawing/2014/main" id="{94C50ADA-8F70-41FE-8316-790BB0582BF3}"/>
              </a:ext>
            </a:extLst>
          </p:cNvPr>
          <p:cNvSpPr>
            <a:spLocks noGrp="1"/>
          </p:cNvSpPr>
          <p:nvPr>
            <p:ph type="body" idx="1"/>
          </p:nvPr>
        </p:nvSpPr>
        <p:spPr>
          <a:xfrm>
            <a:off x="3491948" y="520511"/>
            <a:ext cx="8686800" cy="5447645"/>
          </a:xfrm>
        </p:spPr>
        <p:txBody>
          <a:bodyPr/>
          <a:lstStyle/>
          <a:p>
            <a:r>
              <a:rPr lang="en-US" sz="2400" b="1" dirty="0"/>
              <a:t>Brenda Jose</a:t>
            </a:r>
            <a:r>
              <a:rPr lang="en-US" sz="2400" dirty="0"/>
              <a:t>, </a:t>
            </a:r>
            <a:r>
              <a:rPr lang="en-US" sz="2400" i="1" dirty="0"/>
              <a:t>Unlimited Choices</a:t>
            </a:r>
          </a:p>
          <a:p>
            <a:r>
              <a:rPr lang="en-US" sz="2400" b="1" dirty="0"/>
              <a:t>Cheryl Roberts</a:t>
            </a:r>
            <a:r>
              <a:rPr lang="en-US" sz="2400" dirty="0"/>
              <a:t>, </a:t>
            </a:r>
            <a:r>
              <a:rPr lang="en-US" sz="2400" i="1" dirty="0"/>
              <a:t>African American Alliance for Homeownership (AAAH)</a:t>
            </a:r>
          </a:p>
          <a:p>
            <a:r>
              <a:rPr lang="en-US" sz="2400" b="1" dirty="0"/>
              <a:t>Dana Shephard</a:t>
            </a:r>
            <a:r>
              <a:rPr lang="en-US" sz="2400" dirty="0"/>
              <a:t>, </a:t>
            </a:r>
            <a:r>
              <a:rPr lang="en-US" sz="2400" i="1" dirty="0"/>
              <a:t>PHB</a:t>
            </a:r>
          </a:p>
          <a:p>
            <a:r>
              <a:rPr lang="en-US" sz="2400" b="1" dirty="0"/>
              <a:t>David DiMatteo</a:t>
            </a:r>
            <a:r>
              <a:rPr lang="en-US" sz="2400" dirty="0"/>
              <a:t>, </a:t>
            </a:r>
            <a:r>
              <a:rPr lang="en-US" sz="2400" i="1" dirty="0"/>
              <a:t>Latino Network</a:t>
            </a:r>
          </a:p>
          <a:p>
            <a:r>
              <a:rPr lang="en-US" sz="2400" b="1" dirty="0"/>
              <a:t>Diane Linn</a:t>
            </a:r>
            <a:r>
              <a:rPr lang="en-US" sz="2400" dirty="0"/>
              <a:t>, </a:t>
            </a:r>
            <a:r>
              <a:rPr lang="en-US" sz="2400" i="1" dirty="0"/>
              <a:t>Proud Ground</a:t>
            </a:r>
          </a:p>
          <a:p>
            <a:r>
              <a:rPr lang="en-US" sz="2400" b="1" dirty="0"/>
              <a:t>Emma Deppa</a:t>
            </a:r>
            <a:r>
              <a:rPr lang="en-US" sz="2400" dirty="0"/>
              <a:t>, </a:t>
            </a:r>
            <a:r>
              <a:rPr lang="en-US" sz="2400" i="1" dirty="0"/>
              <a:t>PHB</a:t>
            </a:r>
          </a:p>
          <a:p>
            <a:r>
              <a:rPr lang="en-US" sz="2400" b="1" dirty="0"/>
              <a:t>Fernando </a:t>
            </a:r>
            <a:r>
              <a:rPr lang="en-US" sz="2400" b="1" dirty="0" err="1"/>
              <a:t>Valez</a:t>
            </a:r>
            <a:r>
              <a:rPr lang="en-US" sz="2400" dirty="0"/>
              <a:t>, </a:t>
            </a:r>
            <a:r>
              <a:rPr lang="en-US" sz="2400" i="1" dirty="0"/>
              <a:t>Oregon Division of Financial Regulation</a:t>
            </a:r>
          </a:p>
          <a:p>
            <a:r>
              <a:rPr lang="en-US" sz="2400" b="1" dirty="0"/>
              <a:t>Ira Bailey</a:t>
            </a:r>
            <a:r>
              <a:rPr lang="en-US" sz="2400" dirty="0"/>
              <a:t>, </a:t>
            </a:r>
            <a:r>
              <a:rPr lang="en-US" sz="2400" i="1" dirty="0"/>
              <a:t>PHB</a:t>
            </a:r>
          </a:p>
          <a:p>
            <a:r>
              <a:rPr lang="en-US" sz="2400" b="1" dirty="0"/>
              <a:t>Joseph Portillo</a:t>
            </a:r>
            <a:r>
              <a:rPr lang="en-US" sz="2400" dirty="0"/>
              <a:t>, </a:t>
            </a:r>
            <a:r>
              <a:rPr lang="en-US" sz="2400" i="1" dirty="0"/>
              <a:t>Umpqua Bank</a:t>
            </a:r>
          </a:p>
          <a:p>
            <a:r>
              <a:rPr lang="en-US" sz="2400" b="1" dirty="0"/>
              <a:t>Linda Tellis, </a:t>
            </a:r>
            <a:r>
              <a:rPr lang="en-US" sz="2400" i="1" dirty="0"/>
              <a:t>Portland Community Reinvestment Initiatives (PCRI)</a:t>
            </a:r>
          </a:p>
          <a:p>
            <a:r>
              <a:rPr lang="en-US" sz="2400" b="1" dirty="0"/>
              <a:t>Peg Malloy</a:t>
            </a:r>
            <a:r>
              <a:rPr lang="en-US" sz="2400" dirty="0"/>
              <a:t>, </a:t>
            </a:r>
            <a:r>
              <a:rPr lang="en-US" sz="2400" i="1" dirty="0"/>
              <a:t>Portland Housing Center (PHC)</a:t>
            </a:r>
          </a:p>
          <a:p>
            <a:r>
              <a:rPr lang="en-US" sz="2400" b="1" dirty="0"/>
              <a:t>Steve Messinetti</a:t>
            </a:r>
            <a:r>
              <a:rPr lang="en-US" sz="2400" dirty="0"/>
              <a:t>, </a:t>
            </a:r>
            <a:r>
              <a:rPr lang="en-US" sz="2400" i="1" dirty="0"/>
              <a:t>Habitat for Humanity</a:t>
            </a:r>
          </a:p>
          <a:p>
            <a:r>
              <a:rPr lang="en-US" sz="2400" b="1" dirty="0"/>
              <a:t>Thuan Duong</a:t>
            </a:r>
            <a:r>
              <a:rPr lang="en-US" sz="2400" dirty="0"/>
              <a:t>, </a:t>
            </a:r>
            <a:r>
              <a:rPr lang="en-US" sz="2400" i="1" dirty="0"/>
              <a:t>PHB</a:t>
            </a:r>
          </a:p>
          <a:p>
            <a:r>
              <a:rPr lang="en-US" sz="2400" b="1" dirty="0"/>
              <a:t>Will Miller</a:t>
            </a:r>
            <a:r>
              <a:rPr lang="en-US" sz="2400" dirty="0"/>
              <a:t>, </a:t>
            </a:r>
            <a:r>
              <a:rPr lang="en-US" sz="2400" i="1" dirty="0"/>
              <a:t>Native American Youth and Family Center (NAYA)</a:t>
            </a:r>
          </a:p>
          <a:p>
            <a:endParaRPr lang="en-US" dirty="0"/>
          </a:p>
        </p:txBody>
      </p:sp>
      <p:sp>
        <p:nvSpPr>
          <p:cNvPr id="8" name="object 6">
            <a:extLst>
              <a:ext uri="{FF2B5EF4-FFF2-40B4-BE49-F238E27FC236}">
                <a16:creationId xmlns:a16="http://schemas.microsoft.com/office/drawing/2014/main" id="{774692BF-1D96-499B-9F94-B620827564DF}"/>
              </a:ext>
            </a:extLst>
          </p:cNvPr>
          <p:cNvSpPr txBox="1">
            <a:spLocks/>
          </p:cNvSpPr>
          <p:nvPr/>
        </p:nvSpPr>
        <p:spPr>
          <a:xfrm>
            <a:off x="56269" y="1933588"/>
            <a:ext cx="2991731" cy="2036455"/>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R="5080" algn="ctr"/>
            <a:r>
              <a:rPr lang="en-US" sz="2800" kern="0" dirty="0">
                <a:solidFill>
                  <a:schemeClr val="bg1"/>
                </a:solidFill>
              </a:rPr>
              <a:t>Homeowner Stabilization Work Group</a:t>
            </a:r>
            <a:br>
              <a:rPr lang="en-US" sz="2800" kern="0" dirty="0">
                <a:solidFill>
                  <a:schemeClr val="bg1"/>
                </a:solidFill>
              </a:rPr>
            </a:br>
            <a:r>
              <a:rPr lang="en-US" sz="2800" kern="0" dirty="0">
                <a:solidFill>
                  <a:schemeClr val="bg1"/>
                </a:solidFill>
              </a:rPr>
              <a:t>   </a:t>
            </a:r>
            <a:br>
              <a:rPr lang="en-US" sz="2800" kern="0" dirty="0">
                <a:solidFill>
                  <a:schemeClr val="bg1"/>
                </a:solidFill>
              </a:rPr>
            </a:br>
            <a:endParaRPr lang="en-US" sz="1600" kern="0" dirty="0">
              <a:solidFill>
                <a:schemeClr val="bg1"/>
              </a:solidFill>
            </a:endParaRPr>
          </a:p>
        </p:txBody>
      </p:sp>
      <p:sp>
        <p:nvSpPr>
          <p:cNvPr id="9" name="TextBox 8">
            <a:extLst>
              <a:ext uri="{FF2B5EF4-FFF2-40B4-BE49-F238E27FC236}">
                <a16:creationId xmlns:a16="http://schemas.microsoft.com/office/drawing/2014/main" id="{D65A34A8-7C2F-43FD-83FB-632957E238F0}"/>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Tree>
    <p:extLst>
      <p:ext uri="{BB962C8B-B14F-4D97-AF65-F5344CB8AC3E}">
        <p14:creationId xmlns:p14="http://schemas.microsoft.com/office/powerpoint/2010/main" val="185702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3200399" y="582226"/>
            <a:ext cx="8935331" cy="492443"/>
          </a:xfrm>
        </p:spPr>
        <p:txBody>
          <a:bodyPr/>
          <a:lstStyle/>
          <a:p>
            <a:pPr algn="ctr"/>
            <a:r>
              <a:rPr lang="en-US" sz="3200" dirty="0"/>
              <a:t>Work Group Recommendations</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104333" y="6553200"/>
            <a:ext cx="3048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a:t>
            </a:r>
            <a:endParaRPr lang="en-US" spc="-5" dirty="0">
              <a:solidFill>
                <a:srgbClr val="27829D"/>
              </a:solidFill>
            </a:endParaRPr>
          </a:p>
        </p:txBody>
      </p:sp>
      <p:sp>
        <p:nvSpPr>
          <p:cNvPr id="6" name="object 2">
            <a:extLst>
              <a:ext uri="{FF2B5EF4-FFF2-40B4-BE49-F238E27FC236}">
                <a16:creationId xmlns:a16="http://schemas.microsoft.com/office/drawing/2014/main" id="{FA0EAE67-7A82-4879-9C80-D0F7690FB166}"/>
              </a:ext>
            </a:extLst>
          </p:cNvPr>
          <p:cNvSpPr/>
          <p:nvPr/>
        </p:nvSpPr>
        <p:spPr>
          <a:xfrm>
            <a:off x="-1" y="-53008"/>
            <a:ext cx="3256669" cy="6328782"/>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7" name="Text Placeholder 6">
            <a:extLst>
              <a:ext uri="{FF2B5EF4-FFF2-40B4-BE49-F238E27FC236}">
                <a16:creationId xmlns:a16="http://schemas.microsoft.com/office/drawing/2014/main" id="{94C50ADA-8F70-41FE-8316-790BB0582BF3}"/>
              </a:ext>
            </a:extLst>
          </p:cNvPr>
          <p:cNvSpPr>
            <a:spLocks noGrp="1"/>
          </p:cNvSpPr>
          <p:nvPr>
            <p:ph type="body" idx="1"/>
          </p:nvPr>
        </p:nvSpPr>
        <p:spPr>
          <a:xfrm>
            <a:off x="3256669" y="1219200"/>
            <a:ext cx="8935332" cy="4708981"/>
          </a:xfrm>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400" b="1" dirty="0"/>
              <a:t>Update the work group name</a:t>
            </a:r>
            <a:r>
              <a:rPr lang="en-US" sz="2400" dirty="0"/>
              <a:t> to “Homeownership Stability and Access” Work Group </a:t>
            </a:r>
            <a:r>
              <a:rPr lang="en-US" sz="2000" dirty="0"/>
              <a:t>to include the necessary work and investments needed for the Post Crisis Stabilization phase</a:t>
            </a:r>
          </a:p>
          <a:p>
            <a:endParaRPr lang="en-US" sz="2400" dirty="0"/>
          </a:p>
          <a:p>
            <a:pPr marL="285750" indent="-285750">
              <a:buFont typeface="Arial" panose="020B0604020202020204" pitchFamily="34" charset="0"/>
              <a:buChar char="•"/>
            </a:pPr>
            <a:r>
              <a:rPr lang="en-US" sz="2400" b="1" dirty="0"/>
              <a:t>Coordinate Public Service Announcements in various languages </a:t>
            </a:r>
            <a:r>
              <a:rPr lang="en-US" sz="2000" dirty="0"/>
              <a:t>regarding CARES Act: Local relief resources via print, radio and PHB website. </a:t>
            </a:r>
          </a:p>
          <a:p>
            <a:endParaRPr lang="en-US" sz="2400" dirty="0"/>
          </a:p>
          <a:p>
            <a:pPr marL="285750" indent="-285750">
              <a:buFont typeface="Arial" panose="020B0604020202020204" pitchFamily="34" charset="0"/>
              <a:buChar char="•"/>
            </a:pPr>
            <a:r>
              <a:rPr lang="en-US" sz="2400" b="1" dirty="0"/>
              <a:t>Partner with and support Community nonprofit Counseling agencies   </a:t>
            </a:r>
            <a:r>
              <a:rPr lang="en-US" sz="2000" dirty="0"/>
              <a:t>to conduct a survey to determine impacts of COVID-19 on City of Portland residents, provide financial assistance to homeowners that are at risk of involuntary displacement, provide training and technology equipment to support distance counseling and navigation support </a:t>
            </a:r>
          </a:p>
          <a:p>
            <a:endParaRPr lang="en-US" sz="2400" dirty="0"/>
          </a:p>
        </p:txBody>
      </p:sp>
      <p:sp>
        <p:nvSpPr>
          <p:cNvPr id="8" name="object 6">
            <a:extLst>
              <a:ext uri="{FF2B5EF4-FFF2-40B4-BE49-F238E27FC236}">
                <a16:creationId xmlns:a16="http://schemas.microsoft.com/office/drawing/2014/main" id="{774692BF-1D96-499B-9F94-B620827564DF}"/>
              </a:ext>
            </a:extLst>
          </p:cNvPr>
          <p:cNvSpPr txBox="1">
            <a:spLocks/>
          </p:cNvSpPr>
          <p:nvPr/>
        </p:nvSpPr>
        <p:spPr>
          <a:xfrm>
            <a:off x="56269" y="1933588"/>
            <a:ext cx="3144130" cy="2282676"/>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R="5080" algn="ctr"/>
            <a:r>
              <a:rPr lang="en-US" sz="2400" kern="0" dirty="0">
                <a:solidFill>
                  <a:schemeClr val="bg1"/>
                </a:solidFill>
              </a:rPr>
              <a:t>Crisis response </a:t>
            </a:r>
          </a:p>
          <a:p>
            <a:pPr marR="5080" algn="ctr"/>
            <a:r>
              <a:rPr lang="en-US" sz="2400" kern="0" dirty="0">
                <a:solidFill>
                  <a:schemeClr val="bg1"/>
                </a:solidFill>
              </a:rPr>
              <a:t>&amp; </a:t>
            </a:r>
          </a:p>
          <a:p>
            <a:pPr marR="5080" algn="ctr"/>
            <a:r>
              <a:rPr lang="en-US" sz="2400" kern="0" dirty="0">
                <a:solidFill>
                  <a:schemeClr val="bg1"/>
                </a:solidFill>
              </a:rPr>
              <a:t>Immediate Post Crisis </a:t>
            </a:r>
          </a:p>
          <a:p>
            <a:pPr marR="5080" algn="ctr"/>
            <a:endParaRPr lang="en-US" sz="2400" kern="0" dirty="0">
              <a:solidFill>
                <a:schemeClr val="bg1"/>
              </a:solidFill>
            </a:endParaRPr>
          </a:p>
          <a:p>
            <a:pPr marR="5080" algn="ctr"/>
            <a:r>
              <a:rPr lang="en-US" sz="2400" kern="0" dirty="0">
                <a:solidFill>
                  <a:schemeClr val="bg1"/>
                </a:solidFill>
              </a:rPr>
              <a:t>(August- December)</a:t>
            </a:r>
            <a:endParaRPr lang="en-US" sz="2800" kern="0" dirty="0">
              <a:solidFill>
                <a:schemeClr val="bg1"/>
              </a:solidFill>
            </a:endParaRPr>
          </a:p>
        </p:txBody>
      </p:sp>
      <p:sp>
        <p:nvSpPr>
          <p:cNvPr id="9" name="TextBox 8">
            <a:extLst>
              <a:ext uri="{FF2B5EF4-FFF2-40B4-BE49-F238E27FC236}">
                <a16:creationId xmlns:a16="http://schemas.microsoft.com/office/drawing/2014/main" id="{FF20FD72-84EB-477A-B8B2-ACDC97D0CD5F}"/>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Tree>
    <p:extLst>
      <p:ext uri="{BB962C8B-B14F-4D97-AF65-F5344CB8AC3E}">
        <p14:creationId xmlns:p14="http://schemas.microsoft.com/office/powerpoint/2010/main" val="352056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3200399" y="582226"/>
            <a:ext cx="8935331" cy="492443"/>
          </a:xfrm>
        </p:spPr>
        <p:txBody>
          <a:bodyPr/>
          <a:lstStyle/>
          <a:p>
            <a:pPr algn="ctr"/>
            <a:r>
              <a:rPr lang="en-US" sz="3200" dirty="0"/>
              <a:t>Work Group Recommendations</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152399" y="6511265"/>
            <a:ext cx="3048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a:t>
            </a:r>
            <a:endParaRPr lang="en-US" spc="-5" dirty="0">
              <a:solidFill>
                <a:srgbClr val="27829D"/>
              </a:solidFill>
            </a:endParaRPr>
          </a:p>
        </p:txBody>
      </p:sp>
      <p:sp>
        <p:nvSpPr>
          <p:cNvPr id="5" name="TextBox 4">
            <a:extLst>
              <a:ext uri="{FF2B5EF4-FFF2-40B4-BE49-F238E27FC236}">
                <a16:creationId xmlns:a16="http://schemas.microsoft.com/office/drawing/2014/main" id="{37381244-2199-4C36-96ED-CFBABA2C522B}"/>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
        <p:nvSpPr>
          <p:cNvPr id="6" name="object 2">
            <a:extLst>
              <a:ext uri="{FF2B5EF4-FFF2-40B4-BE49-F238E27FC236}">
                <a16:creationId xmlns:a16="http://schemas.microsoft.com/office/drawing/2014/main" id="{FA0EAE67-7A82-4879-9C80-D0F7690FB166}"/>
              </a:ext>
            </a:extLst>
          </p:cNvPr>
          <p:cNvSpPr/>
          <p:nvPr/>
        </p:nvSpPr>
        <p:spPr>
          <a:xfrm>
            <a:off x="-1" y="-53008"/>
            <a:ext cx="3256669" cy="6328782"/>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8" name="object 6">
            <a:extLst>
              <a:ext uri="{FF2B5EF4-FFF2-40B4-BE49-F238E27FC236}">
                <a16:creationId xmlns:a16="http://schemas.microsoft.com/office/drawing/2014/main" id="{774692BF-1D96-499B-9F94-B620827564DF}"/>
              </a:ext>
            </a:extLst>
          </p:cNvPr>
          <p:cNvSpPr txBox="1">
            <a:spLocks/>
          </p:cNvSpPr>
          <p:nvPr/>
        </p:nvSpPr>
        <p:spPr>
          <a:xfrm>
            <a:off x="56269" y="1933588"/>
            <a:ext cx="3144130" cy="1913344"/>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R="5080" algn="ctr"/>
            <a:r>
              <a:rPr lang="en-US" sz="2400" kern="0" dirty="0">
                <a:solidFill>
                  <a:schemeClr val="bg1"/>
                </a:solidFill>
              </a:rPr>
              <a:t>Post Crisis Stabilization </a:t>
            </a:r>
          </a:p>
          <a:p>
            <a:pPr marR="5080" algn="ctr"/>
            <a:endParaRPr lang="en-US" sz="2400" kern="0" dirty="0">
              <a:solidFill>
                <a:schemeClr val="bg1"/>
              </a:solidFill>
            </a:endParaRPr>
          </a:p>
          <a:p>
            <a:pPr marR="5080" algn="ctr"/>
            <a:r>
              <a:rPr lang="en-US" sz="2400" kern="0" dirty="0">
                <a:solidFill>
                  <a:schemeClr val="bg1"/>
                </a:solidFill>
              </a:rPr>
              <a:t>(January 2021-</a:t>
            </a:r>
          </a:p>
          <a:p>
            <a:pPr marR="5080" algn="ctr"/>
            <a:r>
              <a:rPr lang="en-US" sz="2400" kern="0" dirty="0">
                <a:solidFill>
                  <a:schemeClr val="bg1"/>
                </a:solidFill>
              </a:rPr>
              <a:t>December 2023)</a:t>
            </a:r>
            <a:endParaRPr lang="en-US" sz="2800" kern="0" dirty="0">
              <a:solidFill>
                <a:schemeClr val="bg1"/>
              </a:solidFill>
            </a:endParaRPr>
          </a:p>
        </p:txBody>
      </p:sp>
      <p:sp>
        <p:nvSpPr>
          <p:cNvPr id="10" name="Text Placeholder 6">
            <a:extLst>
              <a:ext uri="{FF2B5EF4-FFF2-40B4-BE49-F238E27FC236}">
                <a16:creationId xmlns:a16="http://schemas.microsoft.com/office/drawing/2014/main" id="{BF4F2AD1-4F81-4442-ABCE-B75AFC265C1D}"/>
              </a:ext>
            </a:extLst>
          </p:cNvPr>
          <p:cNvSpPr>
            <a:spLocks noGrp="1"/>
          </p:cNvSpPr>
          <p:nvPr>
            <p:ph type="body" idx="1"/>
          </p:nvPr>
        </p:nvSpPr>
        <p:spPr>
          <a:xfrm>
            <a:off x="3256669" y="1219200"/>
            <a:ext cx="8935332" cy="4708981"/>
          </a:xfrm>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400" b="1" dirty="0"/>
              <a:t>Increase funding </a:t>
            </a:r>
            <a:r>
              <a:rPr lang="en-US" sz="2000" dirty="0"/>
              <a:t>in sub recipient contracts/ nonprofit community partners providing homebuyer education, financial and foreclosure prevention counseling</a:t>
            </a:r>
          </a:p>
          <a:p>
            <a:endParaRPr lang="en-US" sz="2400" dirty="0"/>
          </a:p>
          <a:p>
            <a:pPr marL="285750" indent="-285750">
              <a:buFont typeface="Arial" panose="020B0604020202020204" pitchFamily="34" charset="0"/>
              <a:buChar char="•"/>
            </a:pPr>
            <a:r>
              <a:rPr lang="en-US" sz="2400" b="1" dirty="0"/>
              <a:t>Create new homeownership opportunities for Black Indigenous and People of Color (BIPOC) </a:t>
            </a:r>
            <a:r>
              <a:rPr lang="en-US" sz="2000" dirty="0"/>
              <a:t>over the next 3 years with deep City investments (citywide) and policy, program and design review, and create a program that provides financial incentives to sellers that sale to low income buyers, noncash buyers and buyers with City subsidies </a:t>
            </a:r>
          </a:p>
          <a:p>
            <a:endParaRPr lang="en-US" sz="2400" dirty="0"/>
          </a:p>
          <a:p>
            <a:pPr marL="285750" indent="-285750">
              <a:buFont typeface="Arial" panose="020B0604020202020204" pitchFamily="34" charset="0"/>
              <a:buChar char="•"/>
            </a:pPr>
            <a:r>
              <a:rPr lang="en-US" sz="2400" b="1" dirty="0"/>
              <a:t>Increase funding for the Home Repair program </a:t>
            </a:r>
            <a:r>
              <a:rPr lang="en-US" sz="2000" dirty="0"/>
              <a:t>that expands the loan program city wide and increases the per household grant amounts to help address critical and major repairs and increase the health and safety outcomes of the family</a:t>
            </a:r>
          </a:p>
          <a:p>
            <a:endParaRPr lang="en-US" sz="2400" dirty="0"/>
          </a:p>
        </p:txBody>
      </p:sp>
    </p:spTree>
    <p:extLst>
      <p:ext uri="{BB962C8B-B14F-4D97-AF65-F5344CB8AC3E}">
        <p14:creationId xmlns:p14="http://schemas.microsoft.com/office/powerpoint/2010/main" val="3661908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914400" y="650995"/>
            <a:ext cx="8935331" cy="492443"/>
          </a:xfrm>
        </p:spPr>
        <p:txBody>
          <a:bodyPr/>
          <a:lstStyle/>
          <a:p>
            <a:pPr algn="ctr"/>
            <a:r>
              <a:rPr lang="en-US" sz="3200" dirty="0"/>
              <a:t>To be successful…</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228600" y="6500508"/>
            <a:ext cx="3048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a:t>
            </a:r>
            <a:endParaRPr lang="en-US" spc="-5" dirty="0">
              <a:solidFill>
                <a:srgbClr val="27829D"/>
              </a:solidFill>
            </a:endParaRPr>
          </a:p>
        </p:txBody>
      </p:sp>
      <p:sp>
        <p:nvSpPr>
          <p:cNvPr id="5" name="TextBox 4">
            <a:extLst>
              <a:ext uri="{FF2B5EF4-FFF2-40B4-BE49-F238E27FC236}">
                <a16:creationId xmlns:a16="http://schemas.microsoft.com/office/drawing/2014/main" id="{37381244-2199-4C36-96ED-CFBABA2C522B}"/>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
        <p:nvSpPr>
          <p:cNvPr id="10" name="Text Placeholder 6">
            <a:extLst>
              <a:ext uri="{FF2B5EF4-FFF2-40B4-BE49-F238E27FC236}">
                <a16:creationId xmlns:a16="http://schemas.microsoft.com/office/drawing/2014/main" id="{BF4F2AD1-4F81-4442-ABCE-B75AFC265C1D}"/>
              </a:ext>
            </a:extLst>
          </p:cNvPr>
          <p:cNvSpPr>
            <a:spLocks noGrp="1"/>
          </p:cNvSpPr>
          <p:nvPr>
            <p:ph type="body" idx="1"/>
          </p:nvPr>
        </p:nvSpPr>
        <p:spPr>
          <a:xfrm>
            <a:off x="1295400" y="1074669"/>
            <a:ext cx="8782931" cy="5078313"/>
          </a:xfrm>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Intentionally focus on the BIPOC community by meeting them where they are and creating opportunities for wealth creation and stabilizing then empowering those communities</a:t>
            </a:r>
          </a:p>
          <a:p>
            <a:endParaRPr lang="en-US" sz="2400" dirty="0"/>
          </a:p>
          <a:p>
            <a:pPr marL="285750" indent="-285750">
              <a:buFont typeface="Arial" panose="020B0604020202020204" pitchFamily="34" charset="0"/>
              <a:buChar char="•"/>
            </a:pPr>
            <a:r>
              <a:rPr lang="en-US" sz="2400" dirty="0"/>
              <a:t>Increase capacity of translation/interpretation companies</a:t>
            </a:r>
          </a:p>
          <a:p>
            <a:pPr marL="285750" indent="-285750">
              <a:buFont typeface="Arial" panose="020B0604020202020204" pitchFamily="34" charset="0"/>
              <a:buChar char="•"/>
            </a:pPr>
            <a:endParaRPr lang="en-US" sz="2400" dirty="0"/>
          </a:p>
          <a:p>
            <a:endParaRPr lang="en-US" sz="2400" dirty="0"/>
          </a:p>
          <a:p>
            <a:pPr marL="285750" indent="-285750">
              <a:buFont typeface="Arial" panose="020B0604020202020204" pitchFamily="34" charset="0"/>
              <a:buChar char="•"/>
            </a:pPr>
            <a:r>
              <a:rPr lang="en-US" sz="2400" dirty="0"/>
              <a:t>Support employment efforts by partnering with organizations like Work Systems for job training</a:t>
            </a:r>
          </a:p>
          <a:p>
            <a:endParaRPr lang="en-US" sz="2400" dirty="0"/>
          </a:p>
          <a:p>
            <a:endParaRPr lang="en-US" sz="2400" dirty="0"/>
          </a:p>
          <a:p>
            <a:endParaRPr lang="en-US" sz="2400" dirty="0"/>
          </a:p>
        </p:txBody>
      </p:sp>
    </p:spTree>
    <p:extLst>
      <p:ext uri="{BB962C8B-B14F-4D97-AF65-F5344CB8AC3E}">
        <p14:creationId xmlns:p14="http://schemas.microsoft.com/office/powerpoint/2010/main" val="121684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3200399" y="582226"/>
            <a:ext cx="8935331" cy="1477328"/>
          </a:xfrm>
        </p:spPr>
        <p:txBody>
          <a:bodyPr/>
          <a:lstStyle/>
          <a:p>
            <a:pPr algn="ctr"/>
            <a:r>
              <a:rPr lang="en-US" sz="3200" dirty="0"/>
              <a:t>Housing Stability: </a:t>
            </a:r>
            <a:br>
              <a:rPr lang="en-US" sz="3200" dirty="0"/>
            </a:br>
            <a:r>
              <a:rPr lang="en-US" sz="3200" dirty="0"/>
              <a:t>Mortgage Counseling &amp; Navigation support</a:t>
            </a:r>
            <a:br>
              <a:rPr lang="en-US" sz="3200" dirty="0"/>
            </a:br>
            <a:r>
              <a:rPr lang="en-US" sz="3200" dirty="0"/>
              <a:t>$400,000</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5380" y="6586369"/>
            <a:ext cx="3048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a:t>
            </a:r>
            <a:endParaRPr lang="en-US" spc="-5" dirty="0">
              <a:solidFill>
                <a:srgbClr val="27829D"/>
              </a:solidFill>
            </a:endParaRPr>
          </a:p>
        </p:txBody>
      </p:sp>
      <p:sp>
        <p:nvSpPr>
          <p:cNvPr id="6" name="object 2">
            <a:extLst>
              <a:ext uri="{FF2B5EF4-FFF2-40B4-BE49-F238E27FC236}">
                <a16:creationId xmlns:a16="http://schemas.microsoft.com/office/drawing/2014/main" id="{FA0EAE67-7A82-4879-9C80-D0F7690FB166}"/>
              </a:ext>
            </a:extLst>
          </p:cNvPr>
          <p:cNvSpPr/>
          <p:nvPr/>
        </p:nvSpPr>
        <p:spPr>
          <a:xfrm>
            <a:off x="28480" y="-58046"/>
            <a:ext cx="3171920" cy="6333820"/>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10" name="Text Placeholder 6">
            <a:extLst>
              <a:ext uri="{FF2B5EF4-FFF2-40B4-BE49-F238E27FC236}">
                <a16:creationId xmlns:a16="http://schemas.microsoft.com/office/drawing/2014/main" id="{BF4F2AD1-4F81-4442-ABCE-B75AFC265C1D}"/>
              </a:ext>
            </a:extLst>
          </p:cNvPr>
          <p:cNvSpPr>
            <a:spLocks noGrp="1"/>
          </p:cNvSpPr>
          <p:nvPr>
            <p:ph type="body" idx="1"/>
          </p:nvPr>
        </p:nvSpPr>
        <p:spPr>
          <a:xfrm>
            <a:off x="3409069" y="1933588"/>
            <a:ext cx="8782931" cy="2308324"/>
          </a:xfrm>
        </p:spPr>
        <p:txBody>
          <a:bodyPr/>
          <a:lstStyle/>
          <a:p>
            <a:pPr marL="285750" indent="-285750">
              <a:buFont typeface="Arial" panose="020B0604020202020204" pitchFamily="34" charset="0"/>
              <a:buChar char="•"/>
            </a:pPr>
            <a:endParaRPr lang="en-US" dirty="0"/>
          </a:p>
          <a:p>
            <a:r>
              <a:rPr lang="en-US" sz="2000" dirty="0"/>
              <a:t>Four nonprofit culturally specific organizations to provide mortgage and financial counseling and support in navigating mortgage relief options available through the CARES Act</a:t>
            </a:r>
          </a:p>
          <a:p>
            <a:endParaRPr lang="en-US" sz="2400" dirty="0"/>
          </a:p>
          <a:p>
            <a:endParaRPr lang="en-US" sz="2400" dirty="0"/>
          </a:p>
          <a:p>
            <a:endParaRPr lang="en-US" sz="2400" dirty="0"/>
          </a:p>
        </p:txBody>
      </p:sp>
      <p:sp>
        <p:nvSpPr>
          <p:cNvPr id="7" name="object 6">
            <a:extLst>
              <a:ext uri="{FF2B5EF4-FFF2-40B4-BE49-F238E27FC236}">
                <a16:creationId xmlns:a16="http://schemas.microsoft.com/office/drawing/2014/main" id="{EAE3CFBB-F5D3-4897-9181-58AABC36A7A1}"/>
              </a:ext>
            </a:extLst>
          </p:cNvPr>
          <p:cNvSpPr txBox="1">
            <a:spLocks/>
          </p:cNvSpPr>
          <p:nvPr/>
        </p:nvSpPr>
        <p:spPr>
          <a:xfrm>
            <a:off x="56269" y="1933588"/>
            <a:ext cx="3144130" cy="1605568"/>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R="5080" algn="ctr"/>
            <a:r>
              <a:rPr lang="en-US" sz="2400" kern="0" dirty="0">
                <a:solidFill>
                  <a:schemeClr val="bg1"/>
                </a:solidFill>
              </a:rPr>
              <a:t>CARES Act: </a:t>
            </a:r>
          </a:p>
          <a:p>
            <a:pPr marR="5080" algn="ctr"/>
            <a:r>
              <a:rPr lang="en-US" sz="2400" kern="0" dirty="0">
                <a:solidFill>
                  <a:schemeClr val="bg1"/>
                </a:solidFill>
              </a:rPr>
              <a:t>Local Relief funding </a:t>
            </a:r>
          </a:p>
          <a:p>
            <a:pPr marR="5080" algn="ctr"/>
            <a:endParaRPr lang="en-US" sz="2400" kern="0" dirty="0">
              <a:solidFill>
                <a:schemeClr val="bg1"/>
              </a:solidFill>
            </a:endParaRPr>
          </a:p>
          <a:p>
            <a:pPr marR="5080" algn="ctr"/>
            <a:endParaRPr lang="en-US" sz="2800" kern="0" dirty="0">
              <a:solidFill>
                <a:schemeClr val="bg1"/>
              </a:solidFill>
            </a:endParaRPr>
          </a:p>
        </p:txBody>
      </p:sp>
      <p:sp>
        <p:nvSpPr>
          <p:cNvPr id="3" name="TextBox 2">
            <a:extLst>
              <a:ext uri="{FF2B5EF4-FFF2-40B4-BE49-F238E27FC236}">
                <a16:creationId xmlns:a16="http://schemas.microsoft.com/office/drawing/2014/main" id="{6334682A-8675-40C4-B65C-CE30A1814AFE}"/>
              </a:ext>
            </a:extLst>
          </p:cNvPr>
          <p:cNvSpPr txBox="1"/>
          <p:nvPr/>
        </p:nvSpPr>
        <p:spPr>
          <a:xfrm>
            <a:off x="3415104" y="3539156"/>
            <a:ext cx="7862496" cy="1846659"/>
          </a:xfrm>
          <a:prstGeom prst="rect">
            <a:avLst/>
          </a:prstGeom>
          <a:noFill/>
        </p:spPr>
        <p:txBody>
          <a:bodyPr wrap="square" rtlCol="0">
            <a:spAutoFit/>
          </a:bodyPr>
          <a:lstStyle/>
          <a:p>
            <a:pPr marL="285750" indent="-285750" fontAlgn="base">
              <a:buFont typeface="Arial" panose="020B0604020202020204" pitchFamily="34" charset="0"/>
              <a:buChar char="•"/>
            </a:pPr>
            <a:r>
              <a:rPr lang="en-US" sz="2400" dirty="0">
                <a:latin typeface="Calibri" panose="020F0502020204030204" pitchFamily="34" charset="0"/>
                <a:cs typeface="Calibri" panose="020F0502020204030204" pitchFamily="34" charset="0"/>
              </a:rPr>
              <a:t>African American Alliance for Homeownership (AAAH)</a:t>
            </a:r>
          </a:p>
          <a:p>
            <a:pPr marL="285750" indent="-285750" fontAlgn="base">
              <a:buFont typeface="Arial" panose="020B0604020202020204" pitchFamily="34" charset="0"/>
              <a:buChar char="•"/>
            </a:pPr>
            <a:r>
              <a:rPr lang="en-US" sz="2400" dirty="0">
                <a:latin typeface="Calibri" panose="020F0502020204030204" pitchFamily="34" charset="0"/>
                <a:cs typeface="Calibri" panose="020F0502020204030204" pitchFamily="34" charset="0"/>
              </a:rPr>
              <a:t>Hacienda CDC</a:t>
            </a:r>
          </a:p>
          <a:p>
            <a:pPr marL="285750" indent="-285750" fontAlgn="base">
              <a:buFont typeface="Arial" panose="020B0604020202020204" pitchFamily="34" charset="0"/>
              <a:buChar char="•"/>
            </a:pPr>
            <a:r>
              <a:rPr lang="en-US" sz="2400" dirty="0">
                <a:latin typeface="Calibri" panose="020F0502020204030204" pitchFamily="34" charset="0"/>
                <a:cs typeface="Calibri" panose="020F0502020204030204" pitchFamily="34" charset="0"/>
              </a:rPr>
              <a:t>Latino Network</a:t>
            </a:r>
          </a:p>
          <a:p>
            <a:pPr marL="285750" indent="-285750" fontAlgn="base">
              <a:buFont typeface="Arial" panose="020B0604020202020204" pitchFamily="34" charset="0"/>
              <a:buChar char="•"/>
            </a:pPr>
            <a:r>
              <a:rPr lang="en-US" sz="2400" dirty="0">
                <a:latin typeface="Calibri" panose="020F0502020204030204" pitchFamily="34" charset="0"/>
                <a:cs typeface="Calibri" panose="020F0502020204030204" pitchFamily="34" charset="0"/>
              </a:rPr>
              <a:t>Portland Community Investment initiatives, Inc. (PCRI</a:t>
            </a:r>
            <a:r>
              <a:rPr lang="en-US" dirty="0">
                <a:latin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350914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3200399" y="582226"/>
            <a:ext cx="8935331" cy="1477328"/>
          </a:xfrm>
        </p:spPr>
        <p:txBody>
          <a:bodyPr/>
          <a:lstStyle/>
          <a:p>
            <a:pPr algn="ctr"/>
            <a:r>
              <a:rPr lang="en-US" sz="3200" dirty="0"/>
              <a:t>Housing Stability: </a:t>
            </a:r>
            <a:br>
              <a:rPr lang="en-US" sz="3200" dirty="0"/>
            </a:br>
            <a:r>
              <a:rPr lang="en-US" sz="3200" dirty="0"/>
              <a:t>Mortgage/Homeowner Financial Assistance</a:t>
            </a:r>
            <a:br>
              <a:rPr lang="en-US" sz="3200" dirty="0"/>
            </a:br>
            <a:r>
              <a:rPr lang="en-US" sz="3200" dirty="0"/>
              <a:t>$1,600,000</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355034" y="6505247"/>
            <a:ext cx="3048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a:t>
            </a:r>
            <a:endParaRPr lang="en-US" spc="-5" dirty="0">
              <a:solidFill>
                <a:srgbClr val="27829D"/>
              </a:solidFill>
            </a:endParaRPr>
          </a:p>
        </p:txBody>
      </p:sp>
      <p:sp>
        <p:nvSpPr>
          <p:cNvPr id="6" name="object 2">
            <a:extLst>
              <a:ext uri="{FF2B5EF4-FFF2-40B4-BE49-F238E27FC236}">
                <a16:creationId xmlns:a16="http://schemas.microsoft.com/office/drawing/2014/main" id="{FA0EAE67-7A82-4879-9C80-D0F7690FB166}"/>
              </a:ext>
            </a:extLst>
          </p:cNvPr>
          <p:cNvSpPr/>
          <p:nvPr/>
        </p:nvSpPr>
        <p:spPr>
          <a:xfrm>
            <a:off x="28480" y="-58046"/>
            <a:ext cx="2714719" cy="6333820"/>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10" name="Text Placeholder 6">
            <a:extLst>
              <a:ext uri="{FF2B5EF4-FFF2-40B4-BE49-F238E27FC236}">
                <a16:creationId xmlns:a16="http://schemas.microsoft.com/office/drawing/2014/main" id="{BF4F2AD1-4F81-4442-ABCE-B75AFC265C1D}"/>
              </a:ext>
            </a:extLst>
          </p:cNvPr>
          <p:cNvSpPr>
            <a:spLocks noGrp="1"/>
          </p:cNvSpPr>
          <p:nvPr>
            <p:ph type="body" idx="1"/>
          </p:nvPr>
        </p:nvSpPr>
        <p:spPr>
          <a:xfrm>
            <a:off x="3409069" y="1933588"/>
            <a:ext cx="8782931" cy="1754326"/>
          </a:xfrm>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2400" dirty="0"/>
          </a:p>
          <a:p>
            <a:endParaRPr lang="en-US" sz="2400" dirty="0"/>
          </a:p>
          <a:p>
            <a:endParaRPr lang="en-US" sz="2400" dirty="0"/>
          </a:p>
          <a:p>
            <a:endParaRPr lang="en-US" sz="2400" dirty="0"/>
          </a:p>
        </p:txBody>
      </p:sp>
      <p:sp>
        <p:nvSpPr>
          <p:cNvPr id="7" name="object 6">
            <a:extLst>
              <a:ext uri="{FF2B5EF4-FFF2-40B4-BE49-F238E27FC236}">
                <a16:creationId xmlns:a16="http://schemas.microsoft.com/office/drawing/2014/main" id="{EAE3CFBB-F5D3-4897-9181-58AABC36A7A1}"/>
              </a:ext>
            </a:extLst>
          </p:cNvPr>
          <p:cNvSpPr txBox="1">
            <a:spLocks/>
          </p:cNvSpPr>
          <p:nvPr/>
        </p:nvSpPr>
        <p:spPr>
          <a:xfrm>
            <a:off x="56269" y="1933588"/>
            <a:ext cx="2686930" cy="1974900"/>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R="5080" algn="ctr"/>
            <a:r>
              <a:rPr lang="en-US" sz="2400" kern="0" dirty="0">
                <a:solidFill>
                  <a:schemeClr val="bg1"/>
                </a:solidFill>
              </a:rPr>
              <a:t>CARES Act: </a:t>
            </a:r>
          </a:p>
          <a:p>
            <a:pPr marR="5080" algn="ctr"/>
            <a:r>
              <a:rPr lang="en-US" sz="2400" kern="0" dirty="0">
                <a:solidFill>
                  <a:schemeClr val="bg1"/>
                </a:solidFill>
              </a:rPr>
              <a:t>Local Relief funding </a:t>
            </a:r>
          </a:p>
          <a:p>
            <a:pPr marR="5080" algn="ctr"/>
            <a:endParaRPr lang="en-US" sz="2400" kern="0" dirty="0">
              <a:solidFill>
                <a:schemeClr val="bg1"/>
              </a:solidFill>
            </a:endParaRPr>
          </a:p>
          <a:p>
            <a:pPr marR="5080" algn="ctr"/>
            <a:endParaRPr lang="en-US" sz="2800" kern="0" dirty="0">
              <a:solidFill>
                <a:schemeClr val="bg1"/>
              </a:solidFill>
            </a:endParaRPr>
          </a:p>
        </p:txBody>
      </p:sp>
      <p:sp>
        <p:nvSpPr>
          <p:cNvPr id="3" name="TextBox 2">
            <a:extLst>
              <a:ext uri="{FF2B5EF4-FFF2-40B4-BE49-F238E27FC236}">
                <a16:creationId xmlns:a16="http://schemas.microsoft.com/office/drawing/2014/main" id="{B80C7892-BA27-43A0-B798-6986795A1846}"/>
              </a:ext>
            </a:extLst>
          </p:cNvPr>
          <p:cNvSpPr txBox="1"/>
          <p:nvPr/>
        </p:nvSpPr>
        <p:spPr>
          <a:xfrm>
            <a:off x="2951869" y="2176954"/>
            <a:ext cx="8935331" cy="1754326"/>
          </a:xfrm>
          <a:prstGeom prst="rect">
            <a:avLst/>
          </a:prstGeom>
          <a:noFill/>
        </p:spPr>
        <p:txBody>
          <a:bodyPr wrap="square" rtlCol="0">
            <a:spAutoFit/>
          </a:bodyPr>
          <a:lstStyle/>
          <a:p>
            <a:r>
              <a:rPr lang="en-US" dirty="0"/>
              <a:t>Provide financial assistance to at least 230 homeowners to prevent involuntary displacement due to impacts of COVID-19, with direct payments made to the creditor for delinquent accounts.  Eligible expenses include but are not limited to, delinquent mortgage payments to bank or lending institution, Homeowner Association dues, property taxes, homeowner’s insurance, and utilities. </a:t>
            </a:r>
          </a:p>
          <a:p>
            <a:endParaRPr lang="en-US" dirty="0"/>
          </a:p>
        </p:txBody>
      </p:sp>
      <p:sp>
        <p:nvSpPr>
          <p:cNvPr id="9" name="TextBox 8">
            <a:extLst>
              <a:ext uri="{FF2B5EF4-FFF2-40B4-BE49-F238E27FC236}">
                <a16:creationId xmlns:a16="http://schemas.microsoft.com/office/drawing/2014/main" id="{B3FFE9F7-37FF-4393-A404-47DEC33A1EE2}"/>
              </a:ext>
            </a:extLst>
          </p:cNvPr>
          <p:cNvSpPr txBox="1"/>
          <p:nvPr/>
        </p:nvSpPr>
        <p:spPr>
          <a:xfrm>
            <a:off x="2951869" y="3671138"/>
            <a:ext cx="7862496" cy="2923877"/>
          </a:xfrm>
          <a:prstGeom prst="rect">
            <a:avLst/>
          </a:prstGeom>
          <a:noFill/>
        </p:spPr>
        <p:txBody>
          <a:bodyPr wrap="square" rtlCol="0">
            <a:spAutoFit/>
          </a:bodyPr>
          <a:lstStyle/>
          <a:p>
            <a:r>
              <a:rPr lang="en-US" b="1" dirty="0"/>
              <a:t>Eligibility: </a:t>
            </a:r>
          </a:p>
          <a:p>
            <a:pPr marL="285750" lvl="0" indent="-285750">
              <a:buFont typeface="Arial" panose="020B0604020202020204" pitchFamily="34" charset="0"/>
              <a:buChar char="•"/>
            </a:pPr>
            <a:r>
              <a:rPr lang="en-US" sz="1600" dirty="0"/>
              <a:t>Resident of the City of Portland</a:t>
            </a:r>
          </a:p>
          <a:p>
            <a:pPr marL="285750" lvl="0" indent="-285750">
              <a:buFont typeface="Arial" panose="020B0604020202020204" pitchFamily="34" charset="0"/>
              <a:buChar char="•"/>
            </a:pPr>
            <a:r>
              <a:rPr lang="en-US" sz="1600" dirty="0"/>
              <a:t>Must be at or below the 80% Area Median Income </a:t>
            </a:r>
          </a:p>
          <a:p>
            <a:pPr marL="285750" lvl="0" indent="-285750">
              <a:buFont typeface="Arial" panose="020B0604020202020204" pitchFamily="34" charset="0"/>
              <a:buChar char="•"/>
            </a:pPr>
            <a:r>
              <a:rPr lang="en-US" sz="1600" dirty="0"/>
              <a:t>Has experienced a loss of income due to COVID-19 related factor; OR compromised health status; OR elevated risk of infection or vulnerability to health related COVID-19.</a:t>
            </a:r>
          </a:p>
          <a:p>
            <a:endParaRPr lang="en-US" sz="1400" dirty="0"/>
          </a:p>
          <a:p>
            <a:r>
              <a:rPr lang="en-US" sz="1400" dirty="0"/>
              <a:t>Priority is given to low income homeowners that have received the PHB Down Payment Assistance Loan, the Home Repair Loan or the Lead Remediation Grant.  Funding will be made available to other homeowners if funding is available. </a:t>
            </a:r>
          </a:p>
          <a:p>
            <a:endParaRPr lang="en-US" sz="1400" dirty="0"/>
          </a:p>
          <a:p>
            <a:r>
              <a:rPr lang="en-US" sz="1400" dirty="0"/>
              <a:t>$6000 maximum financial assistance per household. </a:t>
            </a:r>
          </a:p>
          <a:p>
            <a:endParaRPr lang="en-US" dirty="0"/>
          </a:p>
        </p:txBody>
      </p:sp>
    </p:spTree>
    <p:extLst>
      <p:ext uri="{BB962C8B-B14F-4D97-AF65-F5344CB8AC3E}">
        <p14:creationId xmlns:p14="http://schemas.microsoft.com/office/powerpoint/2010/main" val="196293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A4A8-5C36-4F75-981E-E2F41974FB70}"/>
              </a:ext>
            </a:extLst>
          </p:cNvPr>
          <p:cNvSpPr>
            <a:spLocks noGrp="1"/>
          </p:cNvSpPr>
          <p:nvPr>
            <p:ph type="title"/>
          </p:nvPr>
        </p:nvSpPr>
        <p:spPr>
          <a:xfrm>
            <a:off x="914400" y="3124200"/>
            <a:ext cx="10815319" cy="1354217"/>
          </a:xfrm>
        </p:spPr>
        <p:txBody>
          <a:bodyPr/>
          <a:lstStyle/>
          <a:p>
            <a:pPr algn="ctr"/>
            <a:r>
              <a:rPr lang="en-US" sz="8800" dirty="0"/>
              <a:t>Questions ? </a:t>
            </a:r>
          </a:p>
        </p:txBody>
      </p:sp>
      <p:pic>
        <p:nvPicPr>
          <p:cNvPr id="5" name="Picture 4">
            <a:extLst>
              <a:ext uri="{FF2B5EF4-FFF2-40B4-BE49-F238E27FC236}">
                <a16:creationId xmlns:a16="http://schemas.microsoft.com/office/drawing/2014/main" id="{834E590B-5B13-4CC7-A2CA-132E18C7F1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6" name="Footer Placeholder 4">
            <a:extLst>
              <a:ext uri="{FF2B5EF4-FFF2-40B4-BE49-F238E27FC236}">
                <a16:creationId xmlns:a16="http://schemas.microsoft.com/office/drawing/2014/main" id="{FBB01812-6589-47AE-8B1F-556CED4FD186}"/>
              </a:ext>
            </a:extLst>
          </p:cNvPr>
          <p:cNvSpPr>
            <a:spLocks noGrp="1"/>
          </p:cNvSpPr>
          <p:nvPr>
            <p:ph type="ftr" sz="quarter" idx="5"/>
          </p:nvPr>
        </p:nvSpPr>
        <p:spPr>
          <a:xfrm>
            <a:off x="146574" y="6527558"/>
            <a:ext cx="3048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a:t>
            </a:r>
            <a:endParaRPr lang="en-US" spc="-5" dirty="0">
              <a:solidFill>
                <a:srgbClr val="27829D"/>
              </a:solidFill>
            </a:endParaRPr>
          </a:p>
        </p:txBody>
      </p:sp>
    </p:spTree>
    <p:extLst>
      <p:ext uri="{BB962C8B-B14F-4D97-AF65-F5344CB8AC3E}">
        <p14:creationId xmlns:p14="http://schemas.microsoft.com/office/powerpoint/2010/main" val="2465596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B PPT Template.pptx" id="{665ADF99-A85D-4732-A201-272D63F8969F}" vid="{01C06196-AFCC-49E2-BD9F-EEFBDD87A5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PHB PPT Template</Template>
  <TotalTime>1420</TotalTime>
  <Words>918</Words>
  <Application>Microsoft Office PowerPoint</Application>
  <PresentationFormat>Widescreen</PresentationFormat>
  <Paragraphs>94</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Homeowner Stabilization &amp; Recovery  Presented by: Dana Shephard, NHP Program Manager  </vt:lpstr>
      <vt:lpstr>PowerPoint Presentation</vt:lpstr>
      <vt:lpstr>Work Group Recommendations</vt:lpstr>
      <vt:lpstr>Work Group Recommendations</vt:lpstr>
      <vt:lpstr>To be successful…</vt:lpstr>
      <vt:lpstr>Housing Stability:  Mortgage Counseling &amp; Navigation support $400,000</vt:lpstr>
      <vt:lpstr>Housing Stability:  Mortgage/Homeowner Financial Assistance $1,600,000</vt:lpstr>
      <vt:lpstr>Questions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Option Two</dc:title>
  <dc:creator>Flanary, Chris</dc:creator>
  <cp:lastModifiedBy>Shephard, Dana</cp:lastModifiedBy>
  <cp:revision>84</cp:revision>
  <dcterms:created xsi:type="dcterms:W3CDTF">2019-01-30T20:06:24Z</dcterms:created>
  <dcterms:modified xsi:type="dcterms:W3CDTF">2020-08-04T18:31:06Z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2017-10-03T00:00:00Z</vt:filetime>
  </property>
  <property fmtid="{D5CDD505-2E9C-101B-9397-08002B2CF9AE}" pid="3" name="Creator">
    <vt:lpwstr>PowerPoint</vt:lpwstr>
  </property>
  <property fmtid="{D5CDD505-2E9C-101B-9397-08002B2CF9AE}" pid="4" name="LastSaved">
    <vt:filetime>2017-10-04T00:00:00Z</vt:filetime>
  </property>
</Properties>
</file>