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86" r:id="rId5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>
      <p:cViewPr varScale="1">
        <p:scale>
          <a:sx n="114" d="100"/>
          <a:sy n="114" d="100"/>
        </p:scale>
        <p:origin x="300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nner, Jessica" userId="ec97d4dc-c2ff-4639-b2d6-efa4ba0215f1" providerId="ADAL" clId="{AD3300AF-CAC1-4F06-8241-1C01977F1CAE}"/>
    <pc:docChg chg="delSld">
      <pc:chgData name="Conner, Jessica" userId="ec97d4dc-c2ff-4639-b2d6-efa4ba0215f1" providerId="ADAL" clId="{AD3300AF-CAC1-4F06-8241-1C01977F1CAE}" dt="2020-08-04T16:43:51.949" v="7" actId="2696"/>
      <pc:docMkLst>
        <pc:docMk/>
      </pc:docMkLst>
      <pc:sldChg chg="del">
        <pc:chgData name="Conner, Jessica" userId="ec97d4dc-c2ff-4639-b2d6-efa4ba0215f1" providerId="ADAL" clId="{AD3300AF-CAC1-4F06-8241-1C01977F1CAE}" dt="2020-08-04T16:43:49.959" v="3" actId="2696"/>
        <pc:sldMkLst>
          <pc:docMk/>
          <pc:sldMk cId="1074733884" sldId="257"/>
        </pc:sldMkLst>
      </pc:sldChg>
      <pc:sldChg chg="del">
        <pc:chgData name="Conner, Jessica" userId="ec97d4dc-c2ff-4639-b2d6-efa4ba0215f1" providerId="ADAL" clId="{AD3300AF-CAC1-4F06-8241-1C01977F1CAE}" dt="2020-08-04T16:43:48.855" v="1" actId="2696"/>
        <pc:sldMkLst>
          <pc:docMk/>
          <pc:sldMk cId="1426271921" sldId="284"/>
        </pc:sldMkLst>
      </pc:sldChg>
      <pc:sldChg chg="del">
        <pc:chgData name="Conner, Jessica" userId="ec97d4dc-c2ff-4639-b2d6-efa4ba0215f1" providerId="ADAL" clId="{AD3300AF-CAC1-4F06-8241-1C01977F1CAE}" dt="2020-08-04T16:43:50.752" v="5" actId="2696"/>
        <pc:sldMkLst>
          <pc:docMk/>
          <pc:sldMk cId="1606576645" sldId="290"/>
        </pc:sldMkLst>
      </pc:sldChg>
      <pc:sldChg chg="del">
        <pc:chgData name="Conner, Jessica" userId="ec97d4dc-c2ff-4639-b2d6-efa4ba0215f1" providerId="ADAL" clId="{AD3300AF-CAC1-4F06-8241-1C01977F1CAE}" dt="2020-08-04T16:43:50.286" v="4" actId="2696"/>
        <pc:sldMkLst>
          <pc:docMk/>
          <pc:sldMk cId="3869618169" sldId="291"/>
        </pc:sldMkLst>
      </pc:sldChg>
      <pc:sldChg chg="del">
        <pc:chgData name="Conner, Jessica" userId="ec97d4dc-c2ff-4639-b2d6-efa4ba0215f1" providerId="ADAL" clId="{AD3300AF-CAC1-4F06-8241-1C01977F1CAE}" dt="2020-08-04T16:43:51.271" v="6" actId="2696"/>
        <pc:sldMkLst>
          <pc:docMk/>
          <pc:sldMk cId="1939149582" sldId="293"/>
        </pc:sldMkLst>
      </pc:sldChg>
      <pc:sldChg chg="del">
        <pc:chgData name="Conner, Jessica" userId="ec97d4dc-c2ff-4639-b2d6-efa4ba0215f1" providerId="ADAL" clId="{AD3300AF-CAC1-4F06-8241-1C01977F1CAE}" dt="2020-08-04T16:43:51.949" v="7" actId="2696"/>
        <pc:sldMkLst>
          <pc:docMk/>
          <pc:sldMk cId="1517922389" sldId="294"/>
        </pc:sldMkLst>
      </pc:sldChg>
      <pc:sldChg chg="del">
        <pc:chgData name="Conner, Jessica" userId="ec97d4dc-c2ff-4639-b2d6-efa4ba0215f1" providerId="ADAL" clId="{AD3300AF-CAC1-4F06-8241-1C01977F1CAE}" dt="2020-08-04T16:43:49.379" v="2" actId="2696"/>
        <pc:sldMkLst>
          <pc:docMk/>
          <pc:sldMk cId="3590529550" sldId="295"/>
        </pc:sldMkLst>
      </pc:sldChg>
      <pc:sldChg chg="del">
        <pc:chgData name="Conner, Jessica" userId="ec97d4dc-c2ff-4639-b2d6-efa4ba0215f1" providerId="ADAL" clId="{AD3300AF-CAC1-4F06-8241-1C01977F1CAE}" dt="2020-08-04T16:43:46.909" v="0" actId="2696"/>
        <pc:sldMkLst>
          <pc:docMk/>
          <pc:sldMk cId="1319931127" sldId="29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2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539" y="0"/>
            <a:ext cx="4028440" cy="352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D1898-05D9-4223-A480-EE6D8CD9B28C}" type="datetimeFigureOut">
              <a:rPr lang="en-US" smtClean="0"/>
              <a:t>8/3/2020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6"/>
            <a:ext cx="7437120" cy="276034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258"/>
            <a:ext cx="4028440" cy="3521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539" y="6658258"/>
            <a:ext cx="4028440" cy="3521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823F6F-CE61-483E-84F3-37981C5B4D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511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7AE7D773-DB30-48F2-AC68-DB5CA3B1CDB1}"/>
              </a:ext>
            </a:extLst>
          </p:cNvPr>
          <p:cNvSpPr/>
          <p:nvPr userDrawn="1"/>
        </p:nvSpPr>
        <p:spPr>
          <a:xfrm>
            <a:off x="0" y="1806219"/>
            <a:ext cx="12192000" cy="4490085"/>
          </a:xfrm>
          <a:custGeom>
            <a:avLst/>
            <a:gdLst/>
            <a:ahLst/>
            <a:cxnLst/>
            <a:rect l="l" t="t" r="r" b="b"/>
            <a:pathLst>
              <a:path w="12192000" h="4490085">
                <a:moveTo>
                  <a:pt x="0" y="4489919"/>
                </a:moveTo>
                <a:lnTo>
                  <a:pt x="12192000" y="4489919"/>
                </a:lnTo>
                <a:lnTo>
                  <a:pt x="12192000" y="0"/>
                </a:lnTo>
                <a:lnTo>
                  <a:pt x="0" y="0"/>
                </a:lnTo>
                <a:lnTo>
                  <a:pt x="0" y="4489919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B6769BB5-37AD-4BE9-92DB-AF016CF588D7}"/>
              </a:ext>
            </a:extLst>
          </p:cNvPr>
          <p:cNvSpPr/>
          <p:nvPr userDrawn="1"/>
        </p:nvSpPr>
        <p:spPr>
          <a:xfrm>
            <a:off x="0" y="6296139"/>
            <a:ext cx="12192000" cy="561975"/>
          </a:xfrm>
          <a:custGeom>
            <a:avLst/>
            <a:gdLst/>
            <a:ahLst/>
            <a:cxnLst/>
            <a:rect l="l" t="t" r="r" b="b"/>
            <a:pathLst>
              <a:path w="12192000" h="561975">
                <a:moveTo>
                  <a:pt x="12192000" y="561860"/>
                </a:moveTo>
                <a:lnTo>
                  <a:pt x="12192000" y="0"/>
                </a:lnTo>
                <a:lnTo>
                  <a:pt x="0" y="0"/>
                </a:lnTo>
                <a:lnTo>
                  <a:pt x="0" y="561860"/>
                </a:lnTo>
                <a:lnTo>
                  <a:pt x="12192000" y="561860"/>
                </a:lnTo>
                <a:close/>
              </a:path>
            </a:pathLst>
          </a:custGeom>
          <a:solidFill>
            <a:srgbClr val="8FD16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3E45E0F-67F8-43FC-B56B-6E64A933FC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40674"/>
            <a:ext cx="5562602" cy="133861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758090" y="6489863"/>
            <a:ext cx="6101715" cy="179536"/>
          </a:xfrm>
        </p:spPr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 dirty="0"/>
              <a:t>TO </a:t>
            </a:r>
            <a:r>
              <a:rPr lang="en-US" spc="-30" dirty="0"/>
              <a:t>EDIT: </a:t>
            </a:r>
            <a:r>
              <a:rPr lang="en-US" spc="-5" dirty="0"/>
              <a:t>View&gt;Header&amp;Footer&gt;Apply</a:t>
            </a:r>
            <a:r>
              <a:rPr lang="en-US" spc="55" dirty="0"/>
              <a:t> </a:t>
            </a:r>
            <a:r>
              <a:rPr lang="en-US" dirty="0"/>
              <a:t>to</a:t>
            </a:r>
            <a:r>
              <a:rPr lang="en-US" spc="-40" dirty="0"/>
              <a:t> </a:t>
            </a:r>
            <a:r>
              <a:rPr lang="en-US" spc="-5" dirty="0"/>
              <a:t>All	</a:t>
            </a:r>
            <a:r>
              <a:rPr lang="en-US" dirty="0"/>
              <a:t>|	</a:t>
            </a:r>
            <a:r>
              <a:rPr lang="en-US" spc="-5" dirty="0"/>
              <a:t>10/3/17	</a:t>
            </a:r>
            <a:r>
              <a:rPr lang="en-US" dirty="0"/>
              <a:t>|	</a:t>
            </a:r>
            <a:r>
              <a:rPr lang="en-US" spc="-10" dirty="0"/>
              <a:t>Portland’s </a:t>
            </a:r>
            <a:r>
              <a:rPr lang="en-US" spc="-5" dirty="0"/>
              <a:t>Housing</a:t>
            </a:r>
            <a:r>
              <a:rPr lang="en-US" spc="-10" dirty="0"/>
              <a:t> </a:t>
            </a:r>
            <a:r>
              <a:rPr lang="en-US" spc="-5" dirty="0"/>
              <a:t>Bond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</p:spPr>
        <p:txBody>
          <a:bodyPr lIns="0" tIns="0" rIns="0" bIns="0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8/3/2020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335166" y="6478453"/>
            <a:ext cx="128270" cy="553998"/>
          </a:xfrm>
        </p:spPr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spcBef>
                <a:spcPts val="40"/>
              </a:spcBef>
            </a:pPr>
            <a:fld id="{81D60167-4931-47E6-BA6A-407CBD079E47}" type="slidenum">
              <a:rPr lang="en-US" smtClean="0"/>
              <a:pPr marL="25400">
                <a:spcBef>
                  <a:spcPts val="40"/>
                </a:spcBef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2">
            <a:extLst>
              <a:ext uri="{FF2B5EF4-FFF2-40B4-BE49-F238E27FC236}">
                <a16:creationId xmlns:a16="http://schemas.microsoft.com/office/drawing/2014/main" id="{EBF47EE3-9D17-4686-9D3C-6FEB3D2F86D0}"/>
              </a:ext>
            </a:extLst>
          </p:cNvPr>
          <p:cNvSpPr/>
          <p:nvPr userDrawn="1"/>
        </p:nvSpPr>
        <p:spPr>
          <a:xfrm>
            <a:off x="0" y="6296133"/>
            <a:ext cx="12192000" cy="561975"/>
          </a:xfrm>
          <a:custGeom>
            <a:avLst/>
            <a:gdLst/>
            <a:ahLst/>
            <a:cxnLst/>
            <a:rect l="l" t="t" r="r" b="b"/>
            <a:pathLst>
              <a:path w="12192000" h="561975">
                <a:moveTo>
                  <a:pt x="12192000" y="0"/>
                </a:moveTo>
                <a:lnTo>
                  <a:pt x="5613" y="0"/>
                </a:lnTo>
                <a:lnTo>
                  <a:pt x="0" y="561873"/>
                </a:lnTo>
                <a:lnTo>
                  <a:pt x="12192000" y="561873"/>
                </a:lnTo>
                <a:lnTo>
                  <a:pt x="12192000" y="0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 dirty="0">
              <a:solidFill>
                <a:schemeClr val="bg1"/>
              </a:solidFill>
            </a:endParaRPr>
          </a:p>
        </p:txBody>
      </p:sp>
      <p:sp>
        <p:nvSpPr>
          <p:cNvPr id="11" name="object 3">
            <a:extLst>
              <a:ext uri="{FF2B5EF4-FFF2-40B4-BE49-F238E27FC236}">
                <a16:creationId xmlns:a16="http://schemas.microsoft.com/office/drawing/2014/main" id="{F4B9821A-FE06-461A-AAB1-028696BBBFD8}"/>
              </a:ext>
            </a:extLst>
          </p:cNvPr>
          <p:cNvSpPr/>
          <p:nvPr userDrawn="1"/>
        </p:nvSpPr>
        <p:spPr>
          <a:xfrm>
            <a:off x="0" y="6296139"/>
            <a:ext cx="3302000" cy="561975"/>
          </a:xfrm>
          <a:custGeom>
            <a:avLst/>
            <a:gdLst/>
            <a:ahLst/>
            <a:cxnLst/>
            <a:rect l="l" t="t" r="r" b="b"/>
            <a:pathLst>
              <a:path w="3302000" h="561975">
                <a:moveTo>
                  <a:pt x="0" y="561860"/>
                </a:moveTo>
                <a:lnTo>
                  <a:pt x="3302000" y="561860"/>
                </a:lnTo>
                <a:lnTo>
                  <a:pt x="3302000" y="0"/>
                </a:lnTo>
                <a:lnTo>
                  <a:pt x="0" y="0"/>
                </a:lnTo>
                <a:lnTo>
                  <a:pt x="0" y="561860"/>
                </a:lnTo>
                <a:close/>
              </a:path>
            </a:pathLst>
          </a:custGeom>
          <a:solidFill>
            <a:srgbClr val="8FD169"/>
          </a:solidFill>
        </p:spPr>
        <p:txBody>
          <a:bodyPr wrap="square" lIns="0" tIns="0" rIns="0" bIns="0" rtlCol="0"/>
          <a:lstStyle/>
          <a:p>
            <a:endParaRPr dirty="0">
              <a:solidFill>
                <a:schemeClr val="bg1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758090" y="6489863"/>
            <a:ext cx="6101715" cy="179536"/>
          </a:xfrm>
        </p:spPr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 dirty="0"/>
              <a:t>TO </a:t>
            </a:r>
            <a:r>
              <a:rPr lang="en-US" spc="-30" dirty="0"/>
              <a:t>EDIT: </a:t>
            </a:r>
            <a:r>
              <a:rPr lang="en-US" spc="-5" dirty="0"/>
              <a:t>View&gt;Header&amp;Footer&gt;Apply</a:t>
            </a:r>
            <a:r>
              <a:rPr lang="en-US" spc="55" dirty="0"/>
              <a:t> </a:t>
            </a:r>
            <a:r>
              <a:rPr lang="en-US" dirty="0"/>
              <a:t>to</a:t>
            </a:r>
            <a:r>
              <a:rPr lang="en-US" spc="-40" dirty="0"/>
              <a:t> </a:t>
            </a:r>
            <a:r>
              <a:rPr lang="en-US" spc="-5" dirty="0"/>
              <a:t>All	</a:t>
            </a:r>
            <a:r>
              <a:rPr lang="en-US" dirty="0"/>
              <a:t>|	</a:t>
            </a:r>
            <a:r>
              <a:rPr lang="en-US" spc="-5" dirty="0"/>
              <a:t>10/3/17	</a:t>
            </a:r>
            <a:r>
              <a:rPr lang="en-US" dirty="0"/>
              <a:t>|	</a:t>
            </a:r>
            <a:r>
              <a:rPr lang="en-US" spc="-10" dirty="0"/>
              <a:t>Portland’s </a:t>
            </a:r>
            <a:r>
              <a:rPr lang="en-US" spc="-5" dirty="0"/>
              <a:t>Housing</a:t>
            </a:r>
            <a:r>
              <a:rPr lang="en-US" spc="-10" dirty="0"/>
              <a:t> </a:t>
            </a:r>
            <a:r>
              <a:rPr lang="en-US" spc="-5" dirty="0"/>
              <a:t>Bond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</p:spPr>
        <p:txBody>
          <a:bodyPr lIns="0" tIns="0" rIns="0" bIns="0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8/3/2020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335166" y="6478453"/>
            <a:ext cx="128270" cy="553998"/>
          </a:xfrm>
        </p:spPr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spcBef>
                <a:spcPts val="40"/>
              </a:spcBef>
            </a:pPr>
            <a:fld id="{81D60167-4931-47E6-BA6A-407CBD079E47}" type="slidenum">
              <a:rPr lang="en-US" smtClean="0"/>
              <a:pPr marL="25400">
                <a:spcBef>
                  <a:spcPts val="40"/>
                </a:spcBef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spc="-10" dirty="0">
                <a:solidFill>
                  <a:srgbClr val="27829D"/>
                </a:solidFill>
              </a:rPr>
              <a:t>TO </a:t>
            </a:r>
            <a:r>
              <a:rPr spc="-30" dirty="0">
                <a:solidFill>
                  <a:srgbClr val="27829D"/>
                </a:solidFill>
              </a:rPr>
              <a:t>EDIT: </a:t>
            </a:r>
            <a:r>
              <a:rPr spc="-5" dirty="0">
                <a:solidFill>
                  <a:srgbClr val="27829D"/>
                </a:solidFill>
              </a:rPr>
              <a:t>View&gt;Header&amp;Footer&gt;Apply</a:t>
            </a:r>
            <a:r>
              <a:rPr spc="55" dirty="0">
                <a:solidFill>
                  <a:srgbClr val="27829D"/>
                </a:solidFill>
              </a:rPr>
              <a:t> </a:t>
            </a:r>
            <a:r>
              <a:rPr dirty="0">
                <a:solidFill>
                  <a:srgbClr val="27829D"/>
                </a:solidFill>
              </a:rPr>
              <a:t>to</a:t>
            </a:r>
            <a:r>
              <a:rPr spc="-40" dirty="0">
                <a:solidFill>
                  <a:srgbClr val="27829D"/>
                </a:solidFill>
              </a:rPr>
              <a:t> </a:t>
            </a:r>
            <a:r>
              <a:rPr spc="-5" dirty="0">
                <a:solidFill>
                  <a:srgbClr val="27829D"/>
                </a:solidFill>
              </a:rPr>
              <a:t>All	</a:t>
            </a:r>
            <a:r>
              <a:rPr dirty="0">
                <a:solidFill>
                  <a:srgbClr val="27829D"/>
                </a:solidFill>
              </a:rPr>
              <a:t>|	</a:t>
            </a:r>
            <a:r>
              <a:rPr spc="-5" dirty="0">
                <a:solidFill>
                  <a:srgbClr val="27829D"/>
                </a:solidFill>
              </a:rPr>
              <a:t>10/3/17	</a:t>
            </a:r>
            <a:r>
              <a:rPr dirty="0">
                <a:solidFill>
                  <a:srgbClr val="27829D"/>
                </a:solidFill>
              </a:rPr>
              <a:t>|	</a:t>
            </a:r>
            <a:r>
              <a:rPr spc="-10" dirty="0">
                <a:solidFill>
                  <a:srgbClr val="27829D"/>
                </a:solidFill>
              </a:rPr>
              <a:t>Portland’s </a:t>
            </a:r>
            <a:r>
              <a:rPr spc="-5" dirty="0">
                <a:solidFill>
                  <a:srgbClr val="27829D"/>
                </a:solidFill>
              </a:rPr>
              <a:t>Housing</a:t>
            </a:r>
            <a:r>
              <a:rPr spc="-10" dirty="0">
                <a:solidFill>
                  <a:srgbClr val="27829D"/>
                </a:solidFill>
              </a:rPr>
              <a:t> </a:t>
            </a:r>
            <a:r>
              <a:rPr spc="-5" dirty="0">
                <a:solidFill>
                  <a:srgbClr val="27829D"/>
                </a:solidFill>
              </a:rPr>
              <a:t>Bond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8/3/2020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spc="-10" dirty="0">
                <a:solidFill>
                  <a:srgbClr val="27829D"/>
                </a:solidFill>
              </a:rPr>
              <a:t>TO </a:t>
            </a:r>
            <a:r>
              <a:rPr spc="-30" dirty="0">
                <a:solidFill>
                  <a:srgbClr val="27829D"/>
                </a:solidFill>
              </a:rPr>
              <a:t>EDIT: </a:t>
            </a:r>
            <a:r>
              <a:rPr spc="-5" dirty="0">
                <a:solidFill>
                  <a:srgbClr val="27829D"/>
                </a:solidFill>
              </a:rPr>
              <a:t>View&gt;Header&amp;Footer&gt;Apply</a:t>
            </a:r>
            <a:r>
              <a:rPr spc="55" dirty="0">
                <a:solidFill>
                  <a:srgbClr val="27829D"/>
                </a:solidFill>
              </a:rPr>
              <a:t> </a:t>
            </a:r>
            <a:r>
              <a:rPr dirty="0">
                <a:solidFill>
                  <a:srgbClr val="27829D"/>
                </a:solidFill>
              </a:rPr>
              <a:t>to</a:t>
            </a:r>
            <a:r>
              <a:rPr spc="-40" dirty="0">
                <a:solidFill>
                  <a:srgbClr val="27829D"/>
                </a:solidFill>
              </a:rPr>
              <a:t> </a:t>
            </a:r>
            <a:r>
              <a:rPr spc="-5" dirty="0">
                <a:solidFill>
                  <a:srgbClr val="27829D"/>
                </a:solidFill>
              </a:rPr>
              <a:t>All	</a:t>
            </a:r>
            <a:r>
              <a:rPr dirty="0">
                <a:solidFill>
                  <a:srgbClr val="27829D"/>
                </a:solidFill>
              </a:rPr>
              <a:t>|	</a:t>
            </a:r>
            <a:r>
              <a:rPr spc="-5" dirty="0">
                <a:solidFill>
                  <a:srgbClr val="27829D"/>
                </a:solidFill>
              </a:rPr>
              <a:t>10/3/17	</a:t>
            </a:r>
            <a:r>
              <a:rPr dirty="0">
                <a:solidFill>
                  <a:srgbClr val="27829D"/>
                </a:solidFill>
              </a:rPr>
              <a:t>|	</a:t>
            </a:r>
            <a:r>
              <a:rPr spc="-10" dirty="0">
                <a:solidFill>
                  <a:srgbClr val="27829D"/>
                </a:solidFill>
              </a:rPr>
              <a:t>Portland’s </a:t>
            </a:r>
            <a:r>
              <a:rPr spc="-5" dirty="0">
                <a:solidFill>
                  <a:srgbClr val="27829D"/>
                </a:solidFill>
              </a:rPr>
              <a:t>Housing</a:t>
            </a:r>
            <a:r>
              <a:rPr spc="-10" dirty="0">
                <a:solidFill>
                  <a:srgbClr val="27829D"/>
                </a:solidFill>
              </a:rPr>
              <a:t> </a:t>
            </a:r>
            <a:r>
              <a:rPr spc="-5" dirty="0">
                <a:solidFill>
                  <a:srgbClr val="27829D"/>
                </a:solidFill>
              </a:rPr>
              <a:t>Bond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8/3/2020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spc="-10" dirty="0">
                <a:solidFill>
                  <a:srgbClr val="27829D"/>
                </a:solidFill>
              </a:rPr>
              <a:t>TO </a:t>
            </a:r>
            <a:r>
              <a:rPr spc="-30" dirty="0">
                <a:solidFill>
                  <a:srgbClr val="27829D"/>
                </a:solidFill>
              </a:rPr>
              <a:t>EDIT: </a:t>
            </a:r>
            <a:r>
              <a:rPr spc="-5" dirty="0">
                <a:solidFill>
                  <a:srgbClr val="27829D"/>
                </a:solidFill>
              </a:rPr>
              <a:t>View&gt;Header&amp;Footer&gt;Apply</a:t>
            </a:r>
            <a:r>
              <a:rPr spc="55" dirty="0">
                <a:solidFill>
                  <a:srgbClr val="27829D"/>
                </a:solidFill>
              </a:rPr>
              <a:t> </a:t>
            </a:r>
            <a:r>
              <a:rPr dirty="0">
                <a:solidFill>
                  <a:srgbClr val="27829D"/>
                </a:solidFill>
              </a:rPr>
              <a:t>to</a:t>
            </a:r>
            <a:r>
              <a:rPr spc="-40" dirty="0">
                <a:solidFill>
                  <a:srgbClr val="27829D"/>
                </a:solidFill>
              </a:rPr>
              <a:t> </a:t>
            </a:r>
            <a:r>
              <a:rPr spc="-5" dirty="0">
                <a:solidFill>
                  <a:srgbClr val="27829D"/>
                </a:solidFill>
              </a:rPr>
              <a:t>All	</a:t>
            </a:r>
            <a:r>
              <a:rPr dirty="0">
                <a:solidFill>
                  <a:srgbClr val="27829D"/>
                </a:solidFill>
              </a:rPr>
              <a:t>|	</a:t>
            </a:r>
            <a:r>
              <a:rPr spc="-5" dirty="0">
                <a:solidFill>
                  <a:srgbClr val="27829D"/>
                </a:solidFill>
              </a:rPr>
              <a:t>10/3/17	</a:t>
            </a:r>
            <a:r>
              <a:rPr dirty="0">
                <a:solidFill>
                  <a:srgbClr val="27829D"/>
                </a:solidFill>
              </a:rPr>
              <a:t>|	</a:t>
            </a:r>
            <a:r>
              <a:rPr spc="-10" dirty="0">
                <a:solidFill>
                  <a:srgbClr val="27829D"/>
                </a:solidFill>
              </a:rPr>
              <a:t>Portland’s </a:t>
            </a:r>
            <a:r>
              <a:rPr spc="-5" dirty="0">
                <a:solidFill>
                  <a:srgbClr val="27829D"/>
                </a:solidFill>
              </a:rPr>
              <a:t>Housing</a:t>
            </a:r>
            <a:r>
              <a:rPr spc="-10" dirty="0">
                <a:solidFill>
                  <a:srgbClr val="27829D"/>
                </a:solidFill>
              </a:rPr>
              <a:t> </a:t>
            </a:r>
            <a:r>
              <a:rPr spc="-5" dirty="0">
                <a:solidFill>
                  <a:srgbClr val="27829D"/>
                </a:solidFill>
              </a:rPr>
              <a:t>Bond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8/3/2020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8340" y="582226"/>
            <a:ext cx="10815319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8340" y="1367933"/>
            <a:ext cx="10815319" cy="269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758090" y="6489863"/>
            <a:ext cx="6101715" cy="196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spc="-10" dirty="0">
                <a:solidFill>
                  <a:srgbClr val="27829D"/>
                </a:solidFill>
              </a:rPr>
              <a:t>TO </a:t>
            </a:r>
            <a:r>
              <a:rPr spc="-30" dirty="0">
                <a:solidFill>
                  <a:srgbClr val="27829D"/>
                </a:solidFill>
              </a:rPr>
              <a:t>EDIT: </a:t>
            </a:r>
            <a:r>
              <a:rPr spc="-5" dirty="0">
                <a:solidFill>
                  <a:srgbClr val="27829D"/>
                </a:solidFill>
              </a:rPr>
              <a:t>View&gt;Header&amp;Footer&gt;Apply</a:t>
            </a:r>
            <a:r>
              <a:rPr spc="55" dirty="0">
                <a:solidFill>
                  <a:srgbClr val="27829D"/>
                </a:solidFill>
              </a:rPr>
              <a:t> </a:t>
            </a:r>
            <a:r>
              <a:rPr dirty="0">
                <a:solidFill>
                  <a:srgbClr val="27829D"/>
                </a:solidFill>
              </a:rPr>
              <a:t>to</a:t>
            </a:r>
            <a:r>
              <a:rPr spc="-40" dirty="0">
                <a:solidFill>
                  <a:srgbClr val="27829D"/>
                </a:solidFill>
              </a:rPr>
              <a:t> </a:t>
            </a:r>
            <a:r>
              <a:rPr spc="-5" dirty="0">
                <a:solidFill>
                  <a:srgbClr val="27829D"/>
                </a:solidFill>
              </a:rPr>
              <a:t>All	</a:t>
            </a:r>
            <a:r>
              <a:rPr dirty="0">
                <a:solidFill>
                  <a:srgbClr val="27829D"/>
                </a:solidFill>
              </a:rPr>
              <a:t>|	</a:t>
            </a:r>
            <a:r>
              <a:rPr spc="-5" dirty="0">
                <a:solidFill>
                  <a:srgbClr val="27829D"/>
                </a:solidFill>
              </a:rPr>
              <a:t>10/3/17	</a:t>
            </a:r>
            <a:r>
              <a:rPr dirty="0">
                <a:solidFill>
                  <a:srgbClr val="27829D"/>
                </a:solidFill>
              </a:rPr>
              <a:t>|	</a:t>
            </a:r>
            <a:r>
              <a:rPr spc="-10" dirty="0">
                <a:solidFill>
                  <a:srgbClr val="27829D"/>
                </a:solidFill>
              </a:rPr>
              <a:t>Portland’s </a:t>
            </a:r>
            <a:r>
              <a:rPr spc="-5" dirty="0">
                <a:solidFill>
                  <a:srgbClr val="27829D"/>
                </a:solidFill>
              </a:rPr>
              <a:t>Housing</a:t>
            </a:r>
            <a:r>
              <a:rPr spc="-10" dirty="0">
                <a:solidFill>
                  <a:srgbClr val="27829D"/>
                </a:solidFill>
              </a:rPr>
              <a:t> </a:t>
            </a:r>
            <a:r>
              <a:rPr spc="-5" dirty="0">
                <a:solidFill>
                  <a:srgbClr val="27829D"/>
                </a:solidFill>
              </a:rPr>
              <a:t>Bond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335166" y="6478453"/>
            <a:ext cx="128270" cy="2114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6A777-768F-4838-9BD1-D0F8CF029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340" y="582226"/>
            <a:ext cx="10815319" cy="615553"/>
          </a:xfrm>
        </p:spPr>
        <p:txBody>
          <a:bodyPr/>
          <a:lstStyle/>
          <a:p>
            <a:pPr algn="ctr"/>
            <a:r>
              <a:rPr lang="en-US" dirty="0">
                <a:latin typeface="+mn-lt"/>
              </a:rPr>
              <a:t>PHB HOME TBRA Solicitation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F1C5C9-5965-489E-8B18-4BD5BE642B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6308" y="1252301"/>
            <a:ext cx="10815319" cy="4616648"/>
          </a:xfrm>
        </p:spPr>
        <p:txBody>
          <a:bodyPr/>
          <a:lstStyle/>
          <a:p>
            <a:r>
              <a:rPr lang="en-US" sz="2400" dirty="0"/>
              <a:t>PHB, through the Risk Analysis &amp; Compliance team (RAC), will distribute $4.5M in HOME tenant-based rental assistance (TBRA) to tenants in our regulated affordable housing projects.</a:t>
            </a:r>
          </a:p>
          <a:p>
            <a:endParaRPr lang="en-US" sz="1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Solicitation open: Aug. 3</a:t>
            </a:r>
            <a:r>
              <a:rPr lang="en-US" sz="2400" baseline="30000" dirty="0"/>
              <a:t>rd</a:t>
            </a:r>
            <a:r>
              <a:rPr lang="en-US" sz="2400" dirty="0"/>
              <a:t> – Sept. 15</a:t>
            </a:r>
            <a:r>
              <a:rPr lang="en-US" sz="2400" baseline="30000" dirty="0"/>
              <a:t>th</a:t>
            </a:r>
            <a:r>
              <a:rPr lang="en-US" sz="240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Awards distributed by Dec. 31</a:t>
            </a:r>
            <a:r>
              <a:rPr lang="en-US" sz="2400" baseline="30000" dirty="0"/>
              <a:t>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Nine months of rental assistance may be awarded, depending on the overall need from proposers, in order of preferences, until resources are exhausted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Preference points applied to projects:</a:t>
            </a:r>
          </a:p>
          <a:p>
            <a:pPr lvl="1"/>
            <a:r>
              <a:rPr lang="en-US" sz="2400" dirty="0"/>
              <a:t>1. with 50% of tenants identifying as BIPoC, Latinx, or other non-white origin</a:t>
            </a:r>
          </a:p>
          <a:p>
            <a:pPr lvl="1"/>
            <a:r>
              <a:rPr lang="en-US" sz="2400" dirty="0"/>
              <a:t>2. participating in PHB N/NE Preference Policy program</a:t>
            </a:r>
          </a:p>
          <a:p>
            <a:pPr lvl="1"/>
            <a:r>
              <a:rPr lang="en-US" sz="2400" dirty="0"/>
              <a:t>3. with 50% of tenants identifying as having a disability</a:t>
            </a:r>
          </a:p>
        </p:txBody>
      </p:sp>
    </p:spTree>
    <p:extLst>
      <p:ext uri="{BB962C8B-B14F-4D97-AF65-F5344CB8AC3E}">
        <p14:creationId xmlns:p14="http://schemas.microsoft.com/office/powerpoint/2010/main" val="3301519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HB PPT Template.pptx" id="{665ADF99-A85D-4732-A201-272D63F8969F}" vid="{01C06196-AFCC-49E2-BD9F-EEFBDD87A5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C91E01BB02A0418ABFE3DD4C25E723" ma:contentTypeVersion="11" ma:contentTypeDescription="Create a new document." ma:contentTypeScope="" ma:versionID="39f28e21ef5eaabafddb0d06f93e454c">
  <xsd:schema xmlns:xsd="http://www.w3.org/2001/XMLSchema" xmlns:xs="http://www.w3.org/2001/XMLSchema" xmlns:p="http://schemas.microsoft.com/office/2006/metadata/properties" xmlns:ns3="7cd594c7-a9b8-4cd2-89be-7e6987ad6c60" xmlns:ns4="8e788026-378d-4b4d-a7d0-b5cf2b5afd9a" targetNamespace="http://schemas.microsoft.com/office/2006/metadata/properties" ma:root="true" ma:fieldsID="1bcf02270c2ac1c5980f47fe27b1f9da" ns3:_="" ns4:_="">
    <xsd:import namespace="7cd594c7-a9b8-4cd2-89be-7e6987ad6c60"/>
    <xsd:import namespace="8e788026-378d-4b4d-a7d0-b5cf2b5afd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d594c7-a9b8-4cd2-89be-7e6987ad6c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788026-378d-4b4d-a7d0-b5cf2b5afd9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E4D6EE4-3FC2-452A-A8CF-58A6EA80F1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d594c7-a9b8-4cd2-89be-7e6987ad6c60"/>
    <ds:schemaRef ds:uri="8e788026-378d-4b4d-a7d0-b5cf2b5afd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D1211A7-1EA3-4913-BE77-47253B744A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CEF613-16D7-4766-95E0-7E854110100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1524</TotalTime>
  <Words>125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PHB HOME TBRA Solicitation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Portland COVID-19  Household Assistance Fund</dc:title>
  <dc:creator>leslie goodlow</dc:creator>
  <cp:lastModifiedBy>Conner, Jessica</cp:lastModifiedBy>
  <cp:revision>4</cp:revision>
  <dcterms:created xsi:type="dcterms:W3CDTF">2020-07-31T03:09:54Z</dcterms:created>
  <dcterms:modified xsi:type="dcterms:W3CDTF">2020-08-04T16:43:57Z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0x0101002FC91E01BB02A0418ABFE3DD4C25E723</vt:lpwstr>
  </property>
</Properties>
</file>