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4" r:id="rId2"/>
    <p:sldId id="295" r:id="rId3"/>
    <p:sldId id="257" r:id="rId4"/>
    <p:sldId id="291" r:id="rId5"/>
    <p:sldId id="290" r:id="rId6"/>
    <p:sldId id="293" r:id="rId7"/>
    <p:sldId id="294" r:id="rId8"/>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p:cViewPr varScale="1">
        <p:scale>
          <a:sx n="84" d="100"/>
          <a:sy n="84" d="100"/>
        </p:scale>
        <p:origin x="96"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95C43E-CD2F-4A4F-A5D4-8129C07E9E79}" type="doc">
      <dgm:prSet loTypeId="urn:microsoft.com/office/officeart/2018/5/layout/IconLeaf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51F0A50-52FD-4AF8-812C-A27D161B3E1F}">
      <dgm:prSet/>
      <dgm:spPr/>
      <dgm:t>
        <a:bodyPr/>
        <a:lstStyle/>
        <a:p>
          <a:pPr>
            <a:lnSpc>
              <a:spcPct val="100000"/>
            </a:lnSpc>
            <a:defRPr cap="all"/>
          </a:pPr>
          <a:r>
            <a:rPr lang="en-US" dirty="0"/>
            <a:t>Dependent Care</a:t>
          </a:r>
        </a:p>
      </dgm:t>
    </dgm:pt>
    <dgm:pt modelId="{CCA232A8-3DDC-4578-BAF3-8E9273DCB5CD}" type="parTrans" cxnId="{9C54CA8C-0197-44DE-917F-D9511A723962}">
      <dgm:prSet/>
      <dgm:spPr/>
      <dgm:t>
        <a:bodyPr/>
        <a:lstStyle/>
        <a:p>
          <a:endParaRPr lang="en-US"/>
        </a:p>
      </dgm:t>
    </dgm:pt>
    <dgm:pt modelId="{4F6E7CE9-CFC4-4D14-AF45-49FAFFC92407}" type="sibTrans" cxnId="{9C54CA8C-0197-44DE-917F-D9511A723962}">
      <dgm:prSet/>
      <dgm:spPr/>
      <dgm:t>
        <a:bodyPr/>
        <a:lstStyle/>
        <a:p>
          <a:endParaRPr lang="en-US"/>
        </a:p>
      </dgm:t>
    </dgm:pt>
    <dgm:pt modelId="{36937E20-E8FA-49A5-8C8A-7F964A72E068}">
      <dgm:prSet/>
      <dgm:spPr/>
      <dgm:t>
        <a:bodyPr/>
        <a:lstStyle/>
        <a:p>
          <a:pPr>
            <a:lnSpc>
              <a:spcPct val="100000"/>
            </a:lnSpc>
            <a:defRPr cap="all"/>
          </a:pPr>
          <a:r>
            <a:rPr lang="en-US" dirty="0"/>
            <a:t>Food</a:t>
          </a:r>
        </a:p>
      </dgm:t>
    </dgm:pt>
    <dgm:pt modelId="{3D43AE71-CD4D-4754-B2BC-49CB30FDCAD1}" type="parTrans" cxnId="{0128EE7E-579C-4336-B1C7-28ED1A1AC672}">
      <dgm:prSet/>
      <dgm:spPr/>
      <dgm:t>
        <a:bodyPr/>
        <a:lstStyle/>
        <a:p>
          <a:endParaRPr lang="en-US"/>
        </a:p>
      </dgm:t>
    </dgm:pt>
    <dgm:pt modelId="{6B8C3028-151D-4ADE-A9D5-CAB070B108CE}" type="sibTrans" cxnId="{0128EE7E-579C-4336-B1C7-28ED1A1AC672}">
      <dgm:prSet/>
      <dgm:spPr/>
      <dgm:t>
        <a:bodyPr/>
        <a:lstStyle/>
        <a:p>
          <a:endParaRPr lang="en-US"/>
        </a:p>
      </dgm:t>
    </dgm:pt>
    <dgm:pt modelId="{C6A676EE-5C15-4E2F-817F-992B67B78C90}">
      <dgm:prSet/>
      <dgm:spPr/>
      <dgm:t>
        <a:bodyPr/>
        <a:lstStyle/>
        <a:p>
          <a:pPr>
            <a:lnSpc>
              <a:spcPct val="100000"/>
            </a:lnSpc>
            <a:defRPr cap="all"/>
          </a:pPr>
          <a:r>
            <a:rPr lang="en-US" dirty="0"/>
            <a:t>Household</a:t>
          </a:r>
        </a:p>
        <a:p>
          <a:pPr>
            <a:lnSpc>
              <a:spcPct val="100000"/>
            </a:lnSpc>
            <a:defRPr cap="all"/>
          </a:pPr>
          <a:r>
            <a:rPr lang="en-US" dirty="0"/>
            <a:t>Supplies</a:t>
          </a:r>
        </a:p>
      </dgm:t>
    </dgm:pt>
    <dgm:pt modelId="{B2BB38C2-6FCA-4933-B6C3-52FF9119E7E2}" type="parTrans" cxnId="{06DDC481-AE10-4A85-9F0F-962FDC06486A}">
      <dgm:prSet/>
      <dgm:spPr/>
      <dgm:t>
        <a:bodyPr/>
        <a:lstStyle/>
        <a:p>
          <a:endParaRPr lang="en-US"/>
        </a:p>
      </dgm:t>
    </dgm:pt>
    <dgm:pt modelId="{69BE0C30-D1A9-4E6B-9D20-D6674FA8DFD0}" type="sibTrans" cxnId="{06DDC481-AE10-4A85-9F0F-962FDC06486A}">
      <dgm:prSet/>
      <dgm:spPr/>
      <dgm:t>
        <a:bodyPr/>
        <a:lstStyle/>
        <a:p>
          <a:endParaRPr lang="en-US"/>
        </a:p>
      </dgm:t>
    </dgm:pt>
    <dgm:pt modelId="{3EDAC7ED-F254-4BA7-8741-0AE432FA00CF}">
      <dgm:prSet custT="1"/>
      <dgm:spPr/>
      <dgm:t>
        <a:bodyPr/>
        <a:lstStyle/>
        <a:p>
          <a:pPr>
            <a:lnSpc>
              <a:spcPct val="100000"/>
            </a:lnSpc>
            <a:defRPr cap="all"/>
          </a:pPr>
          <a:r>
            <a:rPr lang="en-US" sz="1600" dirty="0"/>
            <a:t>Medicine and/or health supplies</a:t>
          </a:r>
        </a:p>
      </dgm:t>
    </dgm:pt>
    <dgm:pt modelId="{FD147A43-EAB4-440C-8B5D-8C1EF1ED91C4}" type="parTrans" cxnId="{30372C5B-81EF-48CB-9D65-CFD08246F631}">
      <dgm:prSet/>
      <dgm:spPr/>
      <dgm:t>
        <a:bodyPr/>
        <a:lstStyle/>
        <a:p>
          <a:endParaRPr lang="en-US"/>
        </a:p>
      </dgm:t>
    </dgm:pt>
    <dgm:pt modelId="{D6212561-283E-4326-9C87-0C12D11BB475}" type="sibTrans" cxnId="{30372C5B-81EF-48CB-9D65-CFD08246F631}">
      <dgm:prSet/>
      <dgm:spPr/>
      <dgm:t>
        <a:bodyPr/>
        <a:lstStyle/>
        <a:p>
          <a:endParaRPr lang="en-US"/>
        </a:p>
      </dgm:t>
    </dgm:pt>
    <dgm:pt modelId="{1EB2D5D3-6B9F-4B04-A850-CAABAEBEC979}">
      <dgm:prSet custT="1"/>
      <dgm:spPr/>
      <dgm:t>
        <a:bodyPr/>
        <a:lstStyle/>
        <a:p>
          <a:pPr>
            <a:lnSpc>
              <a:spcPct val="100000"/>
            </a:lnSpc>
            <a:defRPr cap="all"/>
          </a:pPr>
          <a:r>
            <a:rPr lang="en-US" sz="1600" dirty="0"/>
            <a:t>Rent and utility payments</a:t>
          </a:r>
        </a:p>
      </dgm:t>
    </dgm:pt>
    <dgm:pt modelId="{61620E14-2A24-40FE-A059-126BB0CC8C2E}" type="parTrans" cxnId="{629C4BE6-8426-40CF-B8BD-3DB6F54B88EF}">
      <dgm:prSet/>
      <dgm:spPr/>
      <dgm:t>
        <a:bodyPr/>
        <a:lstStyle/>
        <a:p>
          <a:endParaRPr lang="en-US"/>
        </a:p>
      </dgm:t>
    </dgm:pt>
    <dgm:pt modelId="{E42601B2-739F-46D4-9FB8-3F8FCE367D52}" type="sibTrans" cxnId="{629C4BE6-8426-40CF-B8BD-3DB6F54B88EF}">
      <dgm:prSet/>
      <dgm:spPr/>
      <dgm:t>
        <a:bodyPr/>
        <a:lstStyle/>
        <a:p>
          <a:endParaRPr lang="en-US"/>
        </a:p>
      </dgm:t>
    </dgm:pt>
    <dgm:pt modelId="{86789A4F-8BEA-488A-8369-EDD4CA1ED272}">
      <dgm:prSet custT="1"/>
      <dgm:spPr/>
      <dgm:t>
        <a:bodyPr/>
        <a:lstStyle/>
        <a:p>
          <a:pPr>
            <a:lnSpc>
              <a:spcPct val="100000"/>
            </a:lnSpc>
            <a:defRPr cap="all"/>
          </a:pPr>
          <a:r>
            <a:rPr lang="en-US" sz="1600" dirty="0"/>
            <a:t>Other Household assistance expenses</a:t>
          </a:r>
        </a:p>
      </dgm:t>
    </dgm:pt>
    <dgm:pt modelId="{442872B1-F04E-4B8D-8F07-8786E2DA8640}" type="parTrans" cxnId="{35D92D95-2BD8-4CE3-86DE-D78276A04A01}">
      <dgm:prSet/>
      <dgm:spPr/>
      <dgm:t>
        <a:bodyPr/>
        <a:lstStyle/>
        <a:p>
          <a:endParaRPr lang="en-US"/>
        </a:p>
      </dgm:t>
    </dgm:pt>
    <dgm:pt modelId="{87F2EC0A-469A-4028-8076-4E608F163BF8}" type="sibTrans" cxnId="{35D92D95-2BD8-4CE3-86DE-D78276A04A01}">
      <dgm:prSet/>
      <dgm:spPr/>
      <dgm:t>
        <a:bodyPr/>
        <a:lstStyle/>
        <a:p>
          <a:endParaRPr lang="en-US"/>
        </a:p>
      </dgm:t>
    </dgm:pt>
    <dgm:pt modelId="{F5065ABF-B4A6-41CE-B635-3985188753E7}">
      <dgm:prSet custT="1"/>
      <dgm:spPr/>
      <dgm:t>
        <a:bodyPr/>
        <a:lstStyle/>
        <a:p>
          <a:pPr>
            <a:lnSpc>
              <a:spcPct val="100000"/>
            </a:lnSpc>
            <a:defRPr cap="all"/>
          </a:pPr>
          <a:r>
            <a:rPr lang="en-US" sz="1600" dirty="0"/>
            <a:t>Transportation</a:t>
          </a:r>
        </a:p>
      </dgm:t>
    </dgm:pt>
    <dgm:pt modelId="{797F7DB7-464C-46C0-8937-16BF89059ABA}" type="parTrans" cxnId="{501AC011-F34F-415D-9904-A46BEAC3E8AD}">
      <dgm:prSet/>
      <dgm:spPr/>
      <dgm:t>
        <a:bodyPr/>
        <a:lstStyle/>
        <a:p>
          <a:endParaRPr lang="en-US"/>
        </a:p>
      </dgm:t>
    </dgm:pt>
    <dgm:pt modelId="{2A4DB697-DC76-4AE4-9189-974768FFF943}" type="sibTrans" cxnId="{501AC011-F34F-415D-9904-A46BEAC3E8AD}">
      <dgm:prSet/>
      <dgm:spPr/>
      <dgm:t>
        <a:bodyPr/>
        <a:lstStyle/>
        <a:p>
          <a:endParaRPr lang="en-US"/>
        </a:p>
      </dgm:t>
    </dgm:pt>
    <dgm:pt modelId="{66966825-A2A6-410A-9E8D-611446474990}" type="pres">
      <dgm:prSet presAssocID="{1295C43E-CD2F-4A4F-A5D4-8129C07E9E79}" presName="root" presStyleCnt="0">
        <dgm:presLayoutVars>
          <dgm:dir/>
          <dgm:resizeHandles val="exact"/>
        </dgm:presLayoutVars>
      </dgm:prSet>
      <dgm:spPr/>
    </dgm:pt>
    <dgm:pt modelId="{42DEAA9F-5CFC-413E-8619-2F2F00448BA7}" type="pres">
      <dgm:prSet presAssocID="{151F0A50-52FD-4AF8-812C-A27D161B3E1F}" presName="compNode" presStyleCnt="0"/>
      <dgm:spPr/>
    </dgm:pt>
    <dgm:pt modelId="{423AD5B2-7773-4D14-B033-169BC6164A40}" type="pres">
      <dgm:prSet presAssocID="{151F0A50-52FD-4AF8-812C-A27D161B3E1F}" presName="iconBgRect" presStyleLbl="bgShp" presStyleIdx="0" presStyleCnt="7" custScaleX="138969" custScaleY="147888"/>
      <dgm:spPr>
        <a:prstGeom prst="round2DiagRect">
          <a:avLst>
            <a:gd name="adj1" fmla="val 29727"/>
            <a:gd name="adj2" fmla="val 0"/>
          </a:avLst>
        </a:prstGeom>
      </dgm:spPr>
    </dgm:pt>
    <dgm:pt modelId="{C60B0F55-3E9C-4056-A78E-44A2E072432E}" type="pres">
      <dgm:prSet presAssocID="{151F0A50-52FD-4AF8-812C-A27D161B3E1F}" presName="iconRect" presStyleLbl="node1" presStyleIdx="0" presStyleCnt="7" custScaleX="159318" custScaleY="18608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an With Pram"/>
        </a:ext>
      </dgm:extLst>
    </dgm:pt>
    <dgm:pt modelId="{5AEB0782-AA32-4945-B1D1-607A31A3DC4D}" type="pres">
      <dgm:prSet presAssocID="{151F0A50-52FD-4AF8-812C-A27D161B3E1F}" presName="spaceRect" presStyleCnt="0"/>
      <dgm:spPr/>
    </dgm:pt>
    <dgm:pt modelId="{5F4ADF58-77E7-44E5-9824-EC4F5DC55036}" type="pres">
      <dgm:prSet presAssocID="{151F0A50-52FD-4AF8-812C-A27D161B3E1F}" presName="textRect" presStyleLbl="revTx" presStyleIdx="0" presStyleCnt="7">
        <dgm:presLayoutVars>
          <dgm:chMax val="1"/>
          <dgm:chPref val="1"/>
        </dgm:presLayoutVars>
      </dgm:prSet>
      <dgm:spPr/>
    </dgm:pt>
    <dgm:pt modelId="{B7FCBFB7-A0E0-4068-8A2E-39CCF4F2520A}" type="pres">
      <dgm:prSet presAssocID="{4F6E7CE9-CFC4-4D14-AF45-49FAFFC92407}" presName="sibTrans" presStyleCnt="0"/>
      <dgm:spPr/>
    </dgm:pt>
    <dgm:pt modelId="{25C1CFB7-D0FA-46D1-BF58-44FCF25FF2E0}" type="pres">
      <dgm:prSet presAssocID="{36937E20-E8FA-49A5-8C8A-7F964A72E068}" presName="compNode" presStyleCnt="0"/>
      <dgm:spPr/>
    </dgm:pt>
    <dgm:pt modelId="{D0786B0E-59D9-40E2-BF0D-06A934A1F0E5}" type="pres">
      <dgm:prSet presAssocID="{36937E20-E8FA-49A5-8C8A-7F964A72E068}" presName="iconBgRect" presStyleLbl="bgShp" presStyleIdx="1" presStyleCnt="7" custScaleX="144108" custScaleY="147888"/>
      <dgm:spPr>
        <a:prstGeom prst="round2DiagRect">
          <a:avLst>
            <a:gd name="adj1" fmla="val 29727"/>
            <a:gd name="adj2" fmla="val 0"/>
          </a:avLst>
        </a:prstGeom>
      </dgm:spPr>
    </dgm:pt>
    <dgm:pt modelId="{7E80C9B8-7837-4AE7-9BC5-73AE84DA9720}" type="pres">
      <dgm:prSet presAssocID="{36937E20-E8FA-49A5-8C8A-7F964A72E068}" presName="iconRect" presStyleLbl="node1" presStyleIdx="1" presStyleCnt="7" custScaleX="159318" custScaleY="18608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Lunch Box"/>
        </a:ext>
      </dgm:extLst>
    </dgm:pt>
    <dgm:pt modelId="{8FDB873B-DB8F-4BA8-BB73-6AE58EC227C7}" type="pres">
      <dgm:prSet presAssocID="{36937E20-E8FA-49A5-8C8A-7F964A72E068}" presName="spaceRect" presStyleCnt="0"/>
      <dgm:spPr/>
    </dgm:pt>
    <dgm:pt modelId="{43D775F6-6341-434F-8C8F-10CAF881E5C1}" type="pres">
      <dgm:prSet presAssocID="{36937E20-E8FA-49A5-8C8A-7F964A72E068}" presName="textRect" presStyleLbl="revTx" presStyleIdx="1" presStyleCnt="7">
        <dgm:presLayoutVars>
          <dgm:chMax val="1"/>
          <dgm:chPref val="1"/>
        </dgm:presLayoutVars>
      </dgm:prSet>
      <dgm:spPr/>
    </dgm:pt>
    <dgm:pt modelId="{10F0C0AA-80F3-4569-8953-B0F6ED51FC89}" type="pres">
      <dgm:prSet presAssocID="{6B8C3028-151D-4ADE-A9D5-CAB070B108CE}" presName="sibTrans" presStyleCnt="0"/>
      <dgm:spPr/>
    </dgm:pt>
    <dgm:pt modelId="{E5AE8E67-4F60-4564-9727-768D1DE884DB}" type="pres">
      <dgm:prSet presAssocID="{C6A676EE-5C15-4E2F-817F-992B67B78C90}" presName="compNode" presStyleCnt="0"/>
      <dgm:spPr/>
    </dgm:pt>
    <dgm:pt modelId="{FB292841-E52A-4FE5-891E-443E75C46E1A}" type="pres">
      <dgm:prSet presAssocID="{C6A676EE-5C15-4E2F-817F-992B67B78C90}" presName="iconBgRect" presStyleLbl="bgShp" presStyleIdx="2" presStyleCnt="7" custScaleX="134788" custScaleY="133429"/>
      <dgm:spPr>
        <a:prstGeom prst="round2DiagRect">
          <a:avLst>
            <a:gd name="adj1" fmla="val 29727"/>
            <a:gd name="adj2" fmla="val 0"/>
          </a:avLst>
        </a:prstGeom>
      </dgm:spPr>
    </dgm:pt>
    <dgm:pt modelId="{4033B3C5-658E-4E69-815F-6D8CB3A0C131}" type="pres">
      <dgm:prSet presAssocID="{C6A676EE-5C15-4E2F-817F-992B67B78C90}" presName="iconRect" presStyleLbl="node1" presStyleIdx="2" presStyleCnt="7" custScaleX="159318" custScaleY="186080"/>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Mop and bucket"/>
        </a:ext>
      </dgm:extLst>
    </dgm:pt>
    <dgm:pt modelId="{C3BBA88D-6C8D-411C-8D0A-A30376FC3DEC}" type="pres">
      <dgm:prSet presAssocID="{C6A676EE-5C15-4E2F-817F-992B67B78C90}" presName="spaceRect" presStyleCnt="0"/>
      <dgm:spPr/>
    </dgm:pt>
    <dgm:pt modelId="{8ADF17B9-D250-4CBB-95BD-3C000B3B52E9}" type="pres">
      <dgm:prSet presAssocID="{C6A676EE-5C15-4E2F-817F-992B67B78C90}" presName="textRect" presStyleLbl="revTx" presStyleIdx="2" presStyleCnt="7">
        <dgm:presLayoutVars>
          <dgm:chMax val="1"/>
          <dgm:chPref val="1"/>
        </dgm:presLayoutVars>
      </dgm:prSet>
      <dgm:spPr/>
    </dgm:pt>
    <dgm:pt modelId="{FD0961BF-D05D-4C92-8FF5-550678F3509E}" type="pres">
      <dgm:prSet presAssocID="{69BE0C30-D1A9-4E6B-9D20-D6674FA8DFD0}" presName="sibTrans" presStyleCnt="0"/>
      <dgm:spPr/>
    </dgm:pt>
    <dgm:pt modelId="{E793602E-A124-4DF2-AA66-1FEECF1DC692}" type="pres">
      <dgm:prSet presAssocID="{3EDAC7ED-F254-4BA7-8741-0AE432FA00CF}" presName="compNode" presStyleCnt="0"/>
      <dgm:spPr/>
    </dgm:pt>
    <dgm:pt modelId="{53C584D2-F93B-4FD2-A28B-980086E61D7C}" type="pres">
      <dgm:prSet presAssocID="{3EDAC7ED-F254-4BA7-8741-0AE432FA00CF}" presName="iconBgRect" presStyleLbl="bgShp" presStyleIdx="3" presStyleCnt="7" custScaleX="134788" custScaleY="133429"/>
      <dgm:spPr>
        <a:prstGeom prst="round2DiagRect">
          <a:avLst>
            <a:gd name="adj1" fmla="val 29727"/>
            <a:gd name="adj2" fmla="val 0"/>
          </a:avLst>
        </a:prstGeom>
      </dgm:spPr>
    </dgm:pt>
    <dgm:pt modelId="{6D33CFE2-79A0-4745-896A-7A52A105B371}" type="pres">
      <dgm:prSet presAssocID="{3EDAC7ED-F254-4BA7-8741-0AE432FA00CF}" presName="iconRect" presStyleLbl="node1" presStyleIdx="3" presStyleCnt="7" custScaleX="159318" custScaleY="186080"/>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Medicine"/>
        </a:ext>
      </dgm:extLst>
    </dgm:pt>
    <dgm:pt modelId="{0D079948-BD2B-4F72-9538-541135CCB0B7}" type="pres">
      <dgm:prSet presAssocID="{3EDAC7ED-F254-4BA7-8741-0AE432FA00CF}" presName="spaceRect" presStyleCnt="0"/>
      <dgm:spPr/>
    </dgm:pt>
    <dgm:pt modelId="{100C3CF3-539E-43B8-8525-85876055485F}" type="pres">
      <dgm:prSet presAssocID="{3EDAC7ED-F254-4BA7-8741-0AE432FA00CF}" presName="textRect" presStyleLbl="revTx" presStyleIdx="3" presStyleCnt="7">
        <dgm:presLayoutVars>
          <dgm:chMax val="1"/>
          <dgm:chPref val="1"/>
        </dgm:presLayoutVars>
      </dgm:prSet>
      <dgm:spPr/>
    </dgm:pt>
    <dgm:pt modelId="{C56A44CE-A31B-4E7A-9E41-E87932F711EC}" type="pres">
      <dgm:prSet presAssocID="{D6212561-283E-4326-9C87-0C12D11BB475}" presName="sibTrans" presStyleCnt="0"/>
      <dgm:spPr/>
    </dgm:pt>
    <dgm:pt modelId="{7F54E445-C8F8-4525-B527-504B08485A3F}" type="pres">
      <dgm:prSet presAssocID="{1EB2D5D3-6B9F-4B04-A850-CAABAEBEC979}" presName="compNode" presStyleCnt="0"/>
      <dgm:spPr/>
    </dgm:pt>
    <dgm:pt modelId="{DB4821C6-63DF-4E48-B817-29CD0C6A9D7E}" type="pres">
      <dgm:prSet presAssocID="{1EB2D5D3-6B9F-4B04-A850-CAABAEBEC979}" presName="iconBgRect" presStyleLbl="bgShp" presStyleIdx="4" presStyleCnt="7" custScaleX="134788" custScaleY="133429"/>
      <dgm:spPr>
        <a:prstGeom prst="round2DiagRect">
          <a:avLst>
            <a:gd name="adj1" fmla="val 29727"/>
            <a:gd name="adj2" fmla="val 0"/>
          </a:avLst>
        </a:prstGeom>
      </dgm:spPr>
    </dgm:pt>
    <dgm:pt modelId="{0DE7C611-F4B5-49C8-9FAC-6532D837968C}" type="pres">
      <dgm:prSet presAssocID="{1EB2D5D3-6B9F-4B04-A850-CAABAEBEC979}" presName="iconRect" presStyleLbl="node1" presStyleIdx="4" presStyleCnt="7" custScaleX="159318" custScaleY="186080"/>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City"/>
        </a:ext>
      </dgm:extLst>
    </dgm:pt>
    <dgm:pt modelId="{F10E3EE3-58CF-4F8C-8998-C7513B9AF32B}" type="pres">
      <dgm:prSet presAssocID="{1EB2D5D3-6B9F-4B04-A850-CAABAEBEC979}" presName="spaceRect" presStyleCnt="0"/>
      <dgm:spPr/>
    </dgm:pt>
    <dgm:pt modelId="{0A551373-7965-4D3F-91A7-7C1EF14E0340}" type="pres">
      <dgm:prSet presAssocID="{1EB2D5D3-6B9F-4B04-A850-CAABAEBEC979}" presName="textRect" presStyleLbl="revTx" presStyleIdx="4" presStyleCnt="7">
        <dgm:presLayoutVars>
          <dgm:chMax val="1"/>
          <dgm:chPref val="1"/>
        </dgm:presLayoutVars>
      </dgm:prSet>
      <dgm:spPr/>
    </dgm:pt>
    <dgm:pt modelId="{F87E0EE8-E888-4F7C-A1E1-08767A164666}" type="pres">
      <dgm:prSet presAssocID="{E42601B2-739F-46D4-9FB8-3F8FCE367D52}" presName="sibTrans" presStyleCnt="0"/>
      <dgm:spPr/>
    </dgm:pt>
    <dgm:pt modelId="{B3AE6D27-8181-4E51-A7C5-11A814204D32}" type="pres">
      <dgm:prSet presAssocID="{86789A4F-8BEA-488A-8369-EDD4CA1ED272}" presName="compNode" presStyleCnt="0"/>
      <dgm:spPr/>
    </dgm:pt>
    <dgm:pt modelId="{4485B596-F593-468D-9F4F-98237A003A12}" type="pres">
      <dgm:prSet presAssocID="{86789A4F-8BEA-488A-8369-EDD4CA1ED272}" presName="iconBgRect" presStyleLbl="bgShp" presStyleIdx="5" presStyleCnt="7" custScaleX="134788" custScaleY="133429"/>
      <dgm:spPr>
        <a:prstGeom prst="round2DiagRect">
          <a:avLst>
            <a:gd name="adj1" fmla="val 29727"/>
            <a:gd name="adj2" fmla="val 0"/>
          </a:avLst>
        </a:prstGeom>
      </dgm:spPr>
    </dgm:pt>
    <dgm:pt modelId="{97753FF7-1E94-4BC6-8691-EF14AA9A7ED9}" type="pres">
      <dgm:prSet presAssocID="{86789A4F-8BEA-488A-8369-EDD4CA1ED272}" presName="iconRect" presStyleLbl="node1" presStyleIdx="5" presStyleCnt="7" custScaleX="159318" custScaleY="186080"/>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Money"/>
        </a:ext>
      </dgm:extLst>
    </dgm:pt>
    <dgm:pt modelId="{D0E22F78-78E2-43EC-A451-FC4F64D08A88}" type="pres">
      <dgm:prSet presAssocID="{86789A4F-8BEA-488A-8369-EDD4CA1ED272}" presName="spaceRect" presStyleCnt="0"/>
      <dgm:spPr/>
    </dgm:pt>
    <dgm:pt modelId="{E729C6F1-3887-4054-9B94-10305C0C6373}" type="pres">
      <dgm:prSet presAssocID="{86789A4F-8BEA-488A-8369-EDD4CA1ED272}" presName="textRect" presStyleLbl="revTx" presStyleIdx="5" presStyleCnt="7">
        <dgm:presLayoutVars>
          <dgm:chMax val="1"/>
          <dgm:chPref val="1"/>
        </dgm:presLayoutVars>
      </dgm:prSet>
      <dgm:spPr/>
    </dgm:pt>
    <dgm:pt modelId="{EA686217-358A-494D-A73C-88D424DF553F}" type="pres">
      <dgm:prSet presAssocID="{87F2EC0A-469A-4028-8076-4E608F163BF8}" presName="sibTrans" presStyleCnt="0"/>
      <dgm:spPr/>
    </dgm:pt>
    <dgm:pt modelId="{7F90010C-5D28-4963-8B7F-1F3667F76DCB}" type="pres">
      <dgm:prSet presAssocID="{F5065ABF-B4A6-41CE-B635-3985188753E7}" presName="compNode" presStyleCnt="0"/>
      <dgm:spPr/>
    </dgm:pt>
    <dgm:pt modelId="{57469362-508E-4D3A-AD55-9CD5BB1DF6C9}" type="pres">
      <dgm:prSet presAssocID="{F5065ABF-B4A6-41CE-B635-3985188753E7}" presName="iconBgRect" presStyleLbl="bgShp" presStyleIdx="6" presStyleCnt="7" custScaleX="218919" custScaleY="156864"/>
      <dgm:spPr>
        <a:prstGeom prst="round2DiagRect">
          <a:avLst>
            <a:gd name="adj1" fmla="val 29727"/>
            <a:gd name="adj2" fmla="val 0"/>
          </a:avLst>
        </a:prstGeom>
      </dgm:spPr>
    </dgm:pt>
    <dgm:pt modelId="{C9EE6BB2-DCBE-4D59-88E3-D201D0F221D8}" type="pres">
      <dgm:prSet presAssocID="{F5065ABF-B4A6-41CE-B635-3985188753E7}" presName="iconRect" presStyleLbl="node1" presStyleIdx="6" presStyleCnt="7" custScaleX="293496" custScaleY="217186"/>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Bus"/>
        </a:ext>
      </dgm:extLst>
    </dgm:pt>
    <dgm:pt modelId="{B131DC2A-9794-4770-A48E-234C060AF885}" type="pres">
      <dgm:prSet presAssocID="{F5065ABF-B4A6-41CE-B635-3985188753E7}" presName="spaceRect" presStyleCnt="0"/>
      <dgm:spPr/>
    </dgm:pt>
    <dgm:pt modelId="{BB3AF779-C85E-4F92-B76D-B0A9C20E329D}" type="pres">
      <dgm:prSet presAssocID="{F5065ABF-B4A6-41CE-B635-3985188753E7}" presName="textRect" presStyleLbl="revTx" presStyleIdx="6" presStyleCnt="7" custScaleX="125347">
        <dgm:presLayoutVars>
          <dgm:chMax val="1"/>
          <dgm:chPref val="1"/>
        </dgm:presLayoutVars>
      </dgm:prSet>
      <dgm:spPr/>
    </dgm:pt>
  </dgm:ptLst>
  <dgm:cxnLst>
    <dgm:cxn modelId="{64A5AD0B-9A2C-48BB-8EEB-2134523EA0F1}" type="presOf" srcId="{1EB2D5D3-6B9F-4B04-A850-CAABAEBEC979}" destId="{0A551373-7965-4D3F-91A7-7C1EF14E0340}" srcOrd="0" destOrd="0" presId="urn:microsoft.com/office/officeart/2018/5/layout/IconLeafLabelList"/>
    <dgm:cxn modelId="{501AC011-F34F-415D-9904-A46BEAC3E8AD}" srcId="{1295C43E-CD2F-4A4F-A5D4-8129C07E9E79}" destId="{F5065ABF-B4A6-41CE-B635-3985188753E7}" srcOrd="6" destOrd="0" parTransId="{797F7DB7-464C-46C0-8937-16BF89059ABA}" sibTransId="{2A4DB697-DC76-4AE4-9189-974768FFF943}"/>
    <dgm:cxn modelId="{30372C5B-81EF-48CB-9D65-CFD08246F631}" srcId="{1295C43E-CD2F-4A4F-A5D4-8129C07E9E79}" destId="{3EDAC7ED-F254-4BA7-8741-0AE432FA00CF}" srcOrd="3" destOrd="0" parTransId="{FD147A43-EAB4-440C-8B5D-8C1EF1ED91C4}" sibTransId="{D6212561-283E-4326-9C87-0C12D11BB475}"/>
    <dgm:cxn modelId="{3079496C-DDC2-41F9-987A-2B97A66EFFB4}" type="presOf" srcId="{3EDAC7ED-F254-4BA7-8741-0AE432FA00CF}" destId="{100C3CF3-539E-43B8-8525-85876055485F}" srcOrd="0" destOrd="0" presId="urn:microsoft.com/office/officeart/2018/5/layout/IconLeafLabelList"/>
    <dgm:cxn modelId="{012AB554-7289-45A0-8EE3-F446AF569B0D}" type="presOf" srcId="{F5065ABF-B4A6-41CE-B635-3985188753E7}" destId="{BB3AF779-C85E-4F92-B76D-B0A9C20E329D}" srcOrd="0" destOrd="0" presId="urn:microsoft.com/office/officeart/2018/5/layout/IconLeafLabelList"/>
    <dgm:cxn modelId="{5A5A567B-E6BC-4996-9E8D-C9FC5ACC2D71}" type="presOf" srcId="{151F0A50-52FD-4AF8-812C-A27D161B3E1F}" destId="{5F4ADF58-77E7-44E5-9824-EC4F5DC55036}" srcOrd="0" destOrd="0" presId="urn:microsoft.com/office/officeart/2018/5/layout/IconLeafLabelList"/>
    <dgm:cxn modelId="{0128EE7E-579C-4336-B1C7-28ED1A1AC672}" srcId="{1295C43E-CD2F-4A4F-A5D4-8129C07E9E79}" destId="{36937E20-E8FA-49A5-8C8A-7F964A72E068}" srcOrd="1" destOrd="0" parTransId="{3D43AE71-CD4D-4754-B2BC-49CB30FDCAD1}" sibTransId="{6B8C3028-151D-4ADE-A9D5-CAB070B108CE}"/>
    <dgm:cxn modelId="{06DDC481-AE10-4A85-9F0F-962FDC06486A}" srcId="{1295C43E-CD2F-4A4F-A5D4-8129C07E9E79}" destId="{C6A676EE-5C15-4E2F-817F-992B67B78C90}" srcOrd="2" destOrd="0" parTransId="{B2BB38C2-6FCA-4933-B6C3-52FF9119E7E2}" sibTransId="{69BE0C30-D1A9-4E6B-9D20-D6674FA8DFD0}"/>
    <dgm:cxn modelId="{9C54CA8C-0197-44DE-917F-D9511A723962}" srcId="{1295C43E-CD2F-4A4F-A5D4-8129C07E9E79}" destId="{151F0A50-52FD-4AF8-812C-A27D161B3E1F}" srcOrd="0" destOrd="0" parTransId="{CCA232A8-3DDC-4578-BAF3-8E9273DCB5CD}" sibTransId="{4F6E7CE9-CFC4-4D14-AF45-49FAFFC92407}"/>
    <dgm:cxn modelId="{35D92D95-2BD8-4CE3-86DE-D78276A04A01}" srcId="{1295C43E-CD2F-4A4F-A5D4-8129C07E9E79}" destId="{86789A4F-8BEA-488A-8369-EDD4CA1ED272}" srcOrd="5" destOrd="0" parTransId="{442872B1-F04E-4B8D-8F07-8786E2DA8640}" sibTransId="{87F2EC0A-469A-4028-8076-4E608F163BF8}"/>
    <dgm:cxn modelId="{11AF6BA2-7A09-44C9-ADA7-AA9B19D1BCF7}" type="presOf" srcId="{1295C43E-CD2F-4A4F-A5D4-8129C07E9E79}" destId="{66966825-A2A6-410A-9E8D-611446474990}" srcOrd="0" destOrd="0" presId="urn:microsoft.com/office/officeart/2018/5/layout/IconLeafLabelList"/>
    <dgm:cxn modelId="{8E4F18AE-3043-45E3-BC6E-A47B52012466}" type="presOf" srcId="{C6A676EE-5C15-4E2F-817F-992B67B78C90}" destId="{8ADF17B9-D250-4CBB-95BD-3C000B3B52E9}" srcOrd="0" destOrd="0" presId="urn:microsoft.com/office/officeart/2018/5/layout/IconLeafLabelList"/>
    <dgm:cxn modelId="{C94842B7-303A-4862-B3B6-E36BC1A24546}" type="presOf" srcId="{86789A4F-8BEA-488A-8369-EDD4CA1ED272}" destId="{E729C6F1-3887-4054-9B94-10305C0C6373}" srcOrd="0" destOrd="0" presId="urn:microsoft.com/office/officeart/2018/5/layout/IconLeafLabelList"/>
    <dgm:cxn modelId="{629C4BE6-8426-40CF-B8BD-3DB6F54B88EF}" srcId="{1295C43E-CD2F-4A4F-A5D4-8129C07E9E79}" destId="{1EB2D5D3-6B9F-4B04-A850-CAABAEBEC979}" srcOrd="4" destOrd="0" parTransId="{61620E14-2A24-40FE-A059-126BB0CC8C2E}" sibTransId="{E42601B2-739F-46D4-9FB8-3F8FCE367D52}"/>
    <dgm:cxn modelId="{9C673FE8-28F9-47A4-B2E5-FE7C0A0D2A21}" type="presOf" srcId="{36937E20-E8FA-49A5-8C8A-7F964A72E068}" destId="{43D775F6-6341-434F-8C8F-10CAF881E5C1}" srcOrd="0" destOrd="0" presId="urn:microsoft.com/office/officeart/2018/5/layout/IconLeafLabelList"/>
    <dgm:cxn modelId="{17E0F41F-E40E-49FE-AE1D-68ADA52588C6}" type="presParOf" srcId="{66966825-A2A6-410A-9E8D-611446474990}" destId="{42DEAA9F-5CFC-413E-8619-2F2F00448BA7}" srcOrd="0" destOrd="0" presId="urn:microsoft.com/office/officeart/2018/5/layout/IconLeafLabelList"/>
    <dgm:cxn modelId="{B0AF8F9B-1657-4510-B2EF-42DAAC5008F0}" type="presParOf" srcId="{42DEAA9F-5CFC-413E-8619-2F2F00448BA7}" destId="{423AD5B2-7773-4D14-B033-169BC6164A40}" srcOrd="0" destOrd="0" presId="urn:microsoft.com/office/officeart/2018/5/layout/IconLeafLabelList"/>
    <dgm:cxn modelId="{8075E04D-6810-4396-82C6-C3C9AD627CE7}" type="presParOf" srcId="{42DEAA9F-5CFC-413E-8619-2F2F00448BA7}" destId="{C60B0F55-3E9C-4056-A78E-44A2E072432E}" srcOrd="1" destOrd="0" presId="urn:microsoft.com/office/officeart/2018/5/layout/IconLeafLabelList"/>
    <dgm:cxn modelId="{9C46C51B-559C-4454-B3BF-83AF8F78AF31}" type="presParOf" srcId="{42DEAA9F-5CFC-413E-8619-2F2F00448BA7}" destId="{5AEB0782-AA32-4945-B1D1-607A31A3DC4D}" srcOrd="2" destOrd="0" presId="urn:microsoft.com/office/officeart/2018/5/layout/IconLeafLabelList"/>
    <dgm:cxn modelId="{DB7CC02F-4AFF-45B3-9C3A-9F4D3EF5DE1A}" type="presParOf" srcId="{42DEAA9F-5CFC-413E-8619-2F2F00448BA7}" destId="{5F4ADF58-77E7-44E5-9824-EC4F5DC55036}" srcOrd="3" destOrd="0" presId="urn:microsoft.com/office/officeart/2018/5/layout/IconLeafLabelList"/>
    <dgm:cxn modelId="{D4285972-8E78-4018-8099-16384F8361EE}" type="presParOf" srcId="{66966825-A2A6-410A-9E8D-611446474990}" destId="{B7FCBFB7-A0E0-4068-8A2E-39CCF4F2520A}" srcOrd="1" destOrd="0" presId="urn:microsoft.com/office/officeart/2018/5/layout/IconLeafLabelList"/>
    <dgm:cxn modelId="{A6A367F0-0C12-4EC1-9064-D19D87E0D078}" type="presParOf" srcId="{66966825-A2A6-410A-9E8D-611446474990}" destId="{25C1CFB7-D0FA-46D1-BF58-44FCF25FF2E0}" srcOrd="2" destOrd="0" presId="urn:microsoft.com/office/officeart/2018/5/layout/IconLeafLabelList"/>
    <dgm:cxn modelId="{9EF4983B-0FAE-42D3-B2AC-383EC7244254}" type="presParOf" srcId="{25C1CFB7-D0FA-46D1-BF58-44FCF25FF2E0}" destId="{D0786B0E-59D9-40E2-BF0D-06A934A1F0E5}" srcOrd="0" destOrd="0" presId="urn:microsoft.com/office/officeart/2018/5/layout/IconLeafLabelList"/>
    <dgm:cxn modelId="{0771D3CD-C617-4456-A9B7-EF43728C547E}" type="presParOf" srcId="{25C1CFB7-D0FA-46D1-BF58-44FCF25FF2E0}" destId="{7E80C9B8-7837-4AE7-9BC5-73AE84DA9720}" srcOrd="1" destOrd="0" presId="urn:microsoft.com/office/officeart/2018/5/layout/IconLeafLabelList"/>
    <dgm:cxn modelId="{A795B7C7-418F-4234-AD5E-922BB19C7464}" type="presParOf" srcId="{25C1CFB7-D0FA-46D1-BF58-44FCF25FF2E0}" destId="{8FDB873B-DB8F-4BA8-BB73-6AE58EC227C7}" srcOrd="2" destOrd="0" presId="urn:microsoft.com/office/officeart/2018/5/layout/IconLeafLabelList"/>
    <dgm:cxn modelId="{DA7797DA-5CC2-4FFC-93D8-35BE57BB1240}" type="presParOf" srcId="{25C1CFB7-D0FA-46D1-BF58-44FCF25FF2E0}" destId="{43D775F6-6341-434F-8C8F-10CAF881E5C1}" srcOrd="3" destOrd="0" presId="urn:microsoft.com/office/officeart/2018/5/layout/IconLeafLabelList"/>
    <dgm:cxn modelId="{5BE3C5C5-C15D-45D2-92F6-8EDC995E0920}" type="presParOf" srcId="{66966825-A2A6-410A-9E8D-611446474990}" destId="{10F0C0AA-80F3-4569-8953-B0F6ED51FC89}" srcOrd="3" destOrd="0" presId="urn:microsoft.com/office/officeart/2018/5/layout/IconLeafLabelList"/>
    <dgm:cxn modelId="{07421712-82DA-462D-B118-93909C5576E3}" type="presParOf" srcId="{66966825-A2A6-410A-9E8D-611446474990}" destId="{E5AE8E67-4F60-4564-9727-768D1DE884DB}" srcOrd="4" destOrd="0" presId="urn:microsoft.com/office/officeart/2018/5/layout/IconLeafLabelList"/>
    <dgm:cxn modelId="{851A0C17-1FF2-4ACB-AA01-9BFCAEEF3935}" type="presParOf" srcId="{E5AE8E67-4F60-4564-9727-768D1DE884DB}" destId="{FB292841-E52A-4FE5-891E-443E75C46E1A}" srcOrd="0" destOrd="0" presId="urn:microsoft.com/office/officeart/2018/5/layout/IconLeafLabelList"/>
    <dgm:cxn modelId="{F80C668B-02B2-44A8-BAF0-D6304383423D}" type="presParOf" srcId="{E5AE8E67-4F60-4564-9727-768D1DE884DB}" destId="{4033B3C5-658E-4E69-815F-6D8CB3A0C131}" srcOrd="1" destOrd="0" presId="urn:microsoft.com/office/officeart/2018/5/layout/IconLeafLabelList"/>
    <dgm:cxn modelId="{48667B94-E847-457D-8838-F51A8C265CA1}" type="presParOf" srcId="{E5AE8E67-4F60-4564-9727-768D1DE884DB}" destId="{C3BBA88D-6C8D-411C-8D0A-A30376FC3DEC}" srcOrd="2" destOrd="0" presId="urn:microsoft.com/office/officeart/2018/5/layout/IconLeafLabelList"/>
    <dgm:cxn modelId="{CDED7FBD-0AF6-46C3-8E2F-EE855D1B1711}" type="presParOf" srcId="{E5AE8E67-4F60-4564-9727-768D1DE884DB}" destId="{8ADF17B9-D250-4CBB-95BD-3C000B3B52E9}" srcOrd="3" destOrd="0" presId="urn:microsoft.com/office/officeart/2018/5/layout/IconLeafLabelList"/>
    <dgm:cxn modelId="{D520287D-A6F7-491F-BC83-095F08F07E59}" type="presParOf" srcId="{66966825-A2A6-410A-9E8D-611446474990}" destId="{FD0961BF-D05D-4C92-8FF5-550678F3509E}" srcOrd="5" destOrd="0" presId="urn:microsoft.com/office/officeart/2018/5/layout/IconLeafLabelList"/>
    <dgm:cxn modelId="{673386ED-9EA4-42FC-B02E-45BC4270978B}" type="presParOf" srcId="{66966825-A2A6-410A-9E8D-611446474990}" destId="{E793602E-A124-4DF2-AA66-1FEECF1DC692}" srcOrd="6" destOrd="0" presId="urn:microsoft.com/office/officeart/2018/5/layout/IconLeafLabelList"/>
    <dgm:cxn modelId="{56A21A7B-9E3B-4B05-8C43-9E8B487252E3}" type="presParOf" srcId="{E793602E-A124-4DF2-AA66-1FEECF1DC692}" destId="{53C584D2-F93B-4FD2-A28B-980086E61D7C}" srcOrd="0" destOrd="0" presId="urn:microsoft.com/office/officeart/2018/5/layout/IconLeafLabelList"/>
    <dgm:cxn modelId="{91DE2AC1-3FFC-436E-86A8-59A1067D4C96}" type="presParOf" srcId="{E793602E-A124-4DF2-AA66-1FEECF1DC692}" destId="{6D33CFE2-79A0-4745-896A-7A52A105B371}" srcOrd="1" destOrd="0" presId="urn:microsoft.com/office/officeart/2018/5/layout/IconLeafLabelList"/>
    <dgm:cxn modelId="{50BDEC03-BAA9-401F-ABEC-CF4540E10461}" type="presParOf" srcId="{E793602E-A124-4DF2-AA66-1FEECF1DC692}" destId="{0D079948-BD2B-4F72-9538-541135CCB0B7}" srcOrd="2" destOrd="0" presId="urn:microsoft.com/office/officeart/2018/5/layout/IconLeafLabelList"/>
    <dgm:cxn modelId="{0AD87D70-A46F-433F-8DAC-96637ECD0356}" type="presParOf" srcId="{E793602E-A124-4DF2-AA66-1FEECF1DC692}" destId="{100C3CF3-539E-43B8-8525-85876055485F}" srcOrd="3" destOrd="0" presId="urn:microsoft.com/office/officeart/2018/5/layout/IconLeafLabelList"/>
    <dgm:cxn modelId="{DFD1CCE2-8728-406B-B340-21D8F1E05612}" type="presParOf" srcId="{66966825-A2A6-410A-9E8D-611446474990}" destId="{C56A44CE-A31B-4E7A-9E41-E87932F711EC}" srcOrd="7" destOrd="0" presId="urn:microsoft.com/office/officeart/2018/5/layout/IconLeafLabelList"/>
    <dgm:cxn modelId="{CD03EA0D-34D0-4189-8C47-EDFDCB5E1FA4}" type="presParOf" srcId="{66966825-A2A6-410A-9E8D-611446474990}" destId="{7F54E445-C8F8-4525-B527-504B08485A3F}" srcOrd="8" destOrd="0" presId="urn:microsoft.com/office/officeart/2018/5/layout/IconLeafLabelList"/>
    <dgm:cxn modelId="{339FFACA-8E00-4E6C-85D4-B04A9587587F}" type="presParOf" srcId="{7F54E445-C8F8-4525-B527-504B08485A3F}" destId="{DB4821C6-63DF-4E48-B817-29CD0C6A9D7E}" srcOrd="0" destOrd="0" presId="urn:microsoft.com/office/officeart/2018/5/layout/IconLeafLabelList"/>
    <dgm:cxn modelId="{CA5FE31B-8098-463D-A2F6-C4655D10BD50}" type="presParOf" srcId="{7F54E445-C8F8-4525-B527-504B08485A3F}" destId="{0DE7C611-F4B5-49C8-9FAC-6532D837968C}" srcOrd="1" destOrd="0" presId="urn:microsoft.com/office/officeart/2018/5/layout/IconLeafLabelList"/>
    <dgm:cxn modelId="{E2503A92-A2D7-4D42-8A82-8A15E4674FA4}" type="presParOf" srcId="{7F54E445-C8F8-4525-B527-504B08485A3F}" destId="{F10E3EE3-58CF-4F8C-8998-C7513B9AF32B}" srcOrd="2" destOrd="0" presId="urn:microsoft.com/office/officeart/2018/5/layout/IconLeafLabelList"/>
    <dgm:cxn modelId="{9817077D-95A5-4CDD-9685-DBD88E8CCEAC}" type="presParOf" srcId="{7F54E445-C8F8-4525-B527-504B08485A3F}" destId="{0A551373-7965-4D3F-91A7-7C1EF14E0340}" srcOrd="3" destOrd="0" presId="urn:microsoft.com/office/officeart/2018/5/layout/IconLeafLabelList"/>
    <dgm:cxn modelId="{463C6638-35F8-48C6-8A5F-721412993877}" type="presParOf" srcId="{66966825-A2A6-410A-9E8D-611446474990}" destId="{F87E0EE8-E888-4F7C-A1E1-08767A164666}" srcOrd="9" destOrd="0" presId="urn:microsoft.com/office/officeart/2018/5/layout/IconLeafLabelList"/>
    <dgm:cxn modelId="{444FC4B7-650F-4C5E-BA53-CB133769F8F5}" type="presParOf" srcId="{66966825-A2A6-410A-9E8D-611446474990}" destId="{B3AE6D27-8181-4E51-A7C5-11A814204D32}" srcOrd="10" destOrd="0" presId="urn:microsoft.com/office/officeart/2018/5/layout/IconLeafLabelList"/>
    <dgm:cxn modelId="{620E7DD4-DFD4-4F2A-9A8A-55D238AAA291}" type="presParOf" srcId="{B3AE6D27-8181-4E51-A7C5-11A814204D32}" destId="{4485B596-F593-468D-9F4F-98237A003A12}" srcOrd="0" destOrd="0" presId="urn:microsoft.com/office/officeart/2018/5/layout/IconLeafLabelList"/>
    <dgm:cxn modelId="{0C83E2C3-0E6A-406F-AB27-E78D8B68E2DA}" type="presParOf" srcId="{B3AE6D27-8181-4E51-A7C5-11A814204D32}" destId="{97753FF7-1E94-4BC6-8691-EF14AA9A7ED9}" srcOrd="1" destOrd="0" presId="urn:microsoft.com/office/officeart/2018/5/layout/IconLeafLabelList"/>
    <dgm:cxn modelId="{3D369E19-90FD-478F-A1A1-94589CD785B5}" type="presParOf" srcId="{B3AE6D27-8181-4E51-A7C5-11A814204D32}" destId="{D0E22F78-78E2-43EC-A451-FC4F64D08A88}" srcOrd="2" destOrd="0" presId="urn:microsoft.com/office/officeart/2018/5/layout/IconLeafLabelList"/>
    <dgm:cxn modelId="{C1867EE8-9B36-4608-A157-085F3A8492C0}" type="presParOf" srcId="{B3AE6D27-8181-4E51-A7C5-11A814204D32}" destId="{E729C6F1-3887-4054-9B94-10305C0C6373}" srcOrd="3" destOrd="0" presId="urn:microsoft.com/office/officeart/2018/5/layout/IconLeafLabelList"/>
    <dgm:cxn modelId="{1BE5DC3E-0796-489A-BB8D-4A9F795875BC}" type="presParOf" srcId="{66966825-A2A6-410A-9E8D-611446474990}" destId="{EA686217-358A-494D-A73C-88D424DF553F}" srcOrd="11" destOrd="0" presId="urn:microsoft.com/office/officeart/2018/5/layout/IconLeafLabelList"/>
    <dgm:cxn modelId="{4F5F0AA2-A58D-4AAC-87A8-F3CE644F582B}" type="presParOf" srcId="{66966825-A2A6-410A-9E8D-611446474990}" destId="{7F90010C-5D28-4963-8B7F-1F3667F76DCB}" srcOrd="12" destOrd="0" presId="urn:microsoft.com/office/officeart/2018/5/layout/IconLeafLabelList"/>
    <dgm:cxn modelId="{2DED5FC3-5828-457B-971B-29EF027808C7}" type="presParOf" srcId="{7F90010C-5D28-4963-8B7F-1F3667F76DCB}" destId="{57469362-508E-4D3A-AD55-9CD5BB1DF6C9}" srcOrd="0" destOrd="0" presId="urn:microsoft.com/office/officeart/2018/5/layout/IconLeafLabelList"/>
    <dgm:cxn modelId="{A22CBDFD-9E2E-4ADE-96D5-2B0C6E689165}" type="presParOf" srcId="{7F90010C-5D28-4963-8B7F-1F3667F76DCB}" destId="{C9EE6BB2-DCBE-4D59-88E3-D201D0F221D8}" srcOrd="1" destOrd="0" presId="urn:microsoft.com/office/officeart/2018/5/layout/IconLeafLabelList"/>
    <dgm:cxn modelId="{BD51138F-19B9-4C16-AB75-721E2E23C83A}" type="presParOf" srcId="{7F90010C-5D28-4963-8B7F-1F3667F76DCB}" destId="{B131DC2A-9794-4770-A48E-234C060AF885}" srcOrd="2" destOrd="0" presId="urn:microsoft.com/office/officeart/2018/5/layout/IconLeafLabelList"/>
    <dgm:cxn modelId="{58C11454-D965-4D0C-A4AC-B87F3164D7D5}" type="presParOf" srcId="{7F90010C-5D28-4963-8B7F-1F3667F76DCB}" destId="{BB3AF779-C85E-4F92-B76D-B0A9C20E329D}"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49D06F-8D02-4FEC-9D7D-D0FB5BD8CAF3}" type="doc">
      <dgm:prSet loTypeId="urn:microsoft.com/office/officeart/2016/7/layout/RoundedRectangleTimeline" loCatId="process" qsTypeId="urn:microsoft.com/office/officeart/2005/8/quickstyle/simple1" qsCatId="simple" csTypeId="urn:microsoft.com/office/officeart/2005/8/colors/colorful5" csCatId="colorful" phldr="1"/>
      <dgm:spPr/>
      <dgm:t>
        <a:bodyPr/>
        <a:lstStyle/>
        <a:p>
          <a:endParaRPr lang="en-US"/>
        </a:p>
      </dgm:t>
    </dgm:pt>
    <dgm:pt modelId="{868A2A34-90DC-43DC-B483-CA5F6A0F9C7A}">
      <dgm:prSet/>
      <dgm:spPr/>
      <dgm:t>
        <a:bodyPr/>
        <a:lstStyle/>
        <a:p>
          <a:r>
            <a:rPr lang="en-US"/>
            <a:t>August</a:t>
          </a:r>
        </a:p>
      </dgm:t>
    </dgm:pt>
    <dgm:pt modelId="{414F7C41-4235-464B-9973-F3BCD0C3276A}" type="parTrans" cxnId="{A7E2F625-B387-49B1-BF16-FF50BF13E0CC}">
      <dgm:prSet/>
      <dgm:spPr/>
      <dgm:t>
        <a:bodyPr/>
        <a:lstStyle/>
        <a:p>
          <a:endParaRPr lang="en-US"/>
        </a:p>
      </dgm:t>
    </dgm:pt>
    <dgm:pt modelId="{810DDFCF-FF1A-4363-BC0A-CA7E1F3FD44D}" type="sibTrans" cxnId="{A7E2F625-B387-49B1-BF16-FF50BF13E0CC}">
      <dgm:prSet/>
      <dgm:spPr/>
      <dgm:t>
        <a:bodyPr/>
        <a:lstStyle/>
        <a:p>
          <a:endParaRPr lang="en-US"/>
        </a:p>
      </dgm:t>
    </dgm:pt>
    <dgm:pt modelId="{F568F69C-375C-4C59-ABFF-51BE1507BC44}">
      <dgm:prSet/>
      <dgm:spPr/>
      <dgm:t>
        <a:bodyPr/>
        <a:lstStyle/>
        <a:p>
          <a:r>
            <a:rPr lang="en-US"/>
            <a:t>Release RFI, select CBOs, begin contracts, finalize Intake form, Translate into multiple languages</a:t>
          </a:r>
        </a:p>
      </dgm:t>
    </dgm:pt>
    <dgm:pt modelId="{F500B419-01FF-4F4E-B759-7B60B81FB47D}" type="parTrans" cxnId="{9C195A6C-C8A0-4719-B658-C56AB2DF3ABE}">
      <dgm:prSet/>
      <dgm:spPr/>
      <dgm:t>
        <a:bodyPr/>
        <a:lstStyle/>
        <a:p>
          <a:endParaRPr lang="en-US"/>
        </a:p>
      </dgm:t>
    </dgm:pt>
    <dgm:pt modelId="{72333421-2135-4ACA-9CC5-F7F60AFD2D8F}" type="sibTrans" cxnId="{9C195A6C-C8A0-4719-B658-C56AB2DF3ABE}">
      <dgm:prSet/>
      <dgm:spPr/>
      <dgm:t>
        <a:bodyPr/>
        <a:lstStyle/>
        <a:p>
          <a:endParaRPr lang="en-US"/>
        </a:p>
      </dgm:t>
    </dgm:pt>
    <dgm:pt modelId="{8E3DFD3D-CA3A-452E-BC85-725CFFD81E07}">
      <dgm:prSet/>
      <dgm:spPr/>
      <dgm:t>
        <a:bodyPr/>
        <a:lstStyle/>
        <a:p>
          <a:r>
            <a:rPr lang="en-US"/>
            <a:t>September</a:t>
          </a:r>
        </a:p>
      </dgm:t>
    </dgm:pt>
    <dgm:pt modelId="{825296D8-5400-456C-B545-1A6DEFC6D2C3}" type="parTrans" cxnId="{DFD2A4B7-77FC-475F-8F0F-FF37FD722D0F}">
      <dgm:prSet/>
      <dgm:spPr/>
      <dgm:t>
        <a:bodyPr/>
        <a:lstStyle/>
        <a:p>
          <a:endParaRPr lang="en-US"/>
        </a:p>
      </dgm:t>
    </dgm:pt>
    <dgm:pt modelId="{F566FDA3-4B43-4A64-875D-F430AC45D5F9}" type="sibTrans" cxnId="{DFD2A4B7-77FC-475F-8F0F-FF37FD722D0F}">
      <dgm:prSet/>
      <dgm:spPr/>
      <dgm:t>
        <a:bodyPr/>
        <a:lstStyle/>
        <a:p>
          <a:endParaRPr lang="en-US"/>
        </a:p>
      </dgm:t>
    </dgm:pt>
    <dgm:pt modelId="{6D567226-3530-4FB1-8041-0EAA38A650E4}">
      <dgm:prSet/>
      <dgm:spPr/>
      <dgm:t>
        <a:bodyPr/>
        <a:lstStyle/>
        <a:p>
          <a:r>
            <a:rPr lang="en-US"/>
            <a:t>Contracts completed: begin Intakes</a:t>
          </a:r>
        </a:p>
      </dgm:t>
    </dgm:pt>
    <dgm:pt modelId="{8AAF3C83-3907-4AB6-A131-1E5DED79DF4F}" type="parTrans" cxnId="{81037E6F-CF4E-4FFF-A5DD-379BAB3B76DE}">
      <dgm:prSet/>
      <dgm:spPr/>
      <dgm:t>
        <a:bodyPr/>
        <a:lstStyle/>
        <a:p>
          <a:endParaRPr lang="en-US"/>
        </a:p>
      </dgm:t>
    </dgm:pt>
    <dgm:pt modelId="{CACD7495-B42B-4434-B5B3-A3D778FE0354}" type="sibTrans" cxnId="{81037E6F-CF4E-4FFF-A5DD-379BAB3B76DE}">
      <dgm:prSet/>
      <dgm:spPr/>
      <dgm:t>
        <a:bodyPr/>
        <a:lstStyle/>
        <a:p>
          <a:endParaRPr lang="en-US"/>
        </a:p>
      </dgm:t>
    </dgm:pt>
    <dgm:pt modelId="{6CE7C5CC-E9C3-43AD-B6A6-3D5BB4FF4847}">
      <dgm:prSet/>
      <dgm:spPr/>
      <dgm:t>
        <a:bodyPr/>
        <a:lstStyle/>
        <a:p>
          <a:r>
            <a:rPr lang="en-US"/>
            <a:t>October</a:t>
          </a:r>
        </a:p>
      </dgm:t>
    </dgm:pt>
    <dgm:pt modelId="{24AC7208-C03A-405A-8003-058D23281F99}" type="parTrans" cxnId="{68952CE0-2C77-4B72-A0D3-969A70205CB9}">
      <dgm:prSet/>
      <dgm:spPr/>
      <dgm:t>
        <a:bodyPr/>
        <a:lstStyle/>
        <a:p>
          <a:endParaRPr lang="en-US"/>
        </a:p>
      </dgm:t>
    </dgm:pt>
    <dgm:pt modelId="{6B9FBBA3-80FD-46B3-B03D-A7823AB0FCA0}" type="sibTrans" cxnId="{68952CE0-2C77-4B72-A0D3-969A70205CB9}">
      <dgm:prSet/>
      <dgm:spPr/>
      <dgm:t>
        <a:bodyPr/>
        <a:lstStyle/>
        <a:p>
          <a:endParaRPr lang="en-US"/>
        </a:p>
      </dgm:t>
    </dgm:pt>
    <dgm:pt modelId="{3290B216-37AB-4317-AF39-398C9FFC3A10}">
      <dgm:prSet/>
      <dgm:spPr/>
      <dgm:t>
        <a:bodyPr/>
        <a:lstStyle/>
        <a:p>
          <a:r>
            <a:rPr lang="en-US"/>
            <a:t>Continue Intakes; first monthly report and tracking</a:t>
          </a:r>
        </a:p>
      </dgm:t>
    </dgm:pt>
    <dgm:pt modelId="{04CB5D52-AAEE-4832-9C5F-31E3D5FA69D6}" type="parTrans" cxnId="{B8D5B84C-D0EC-4F5E-86F6-23639EFF02A1}">
      <dgm:prSet/>
      <dgm:spPr/>
      <dgm:t>
        <a:bodyPr/>
        <a:lstStyle/>
        <a:p>
          <a:endParaRPr lang="en-US"/>
        </a:p>
      </dgm:t>
    </dgm:pt>
    <dgm:pt modelId="{FEF0B923-A988-4E85-B934-BACA719CF357}" type="sibTrans" cxnId="{B8D5B84C-D0EC-4F5E-86F6-23639EFF02A1}">
      <dgm:prSet/>
      <dgm:spPr/>
      <dgm:t>
        <a:bodyPr/>
        <a:lstStyle/>
        <a:p>
          <a:endParaRPr lang="en-US"/>
        </a:p>
      </dgm:t>
    </dgm:pt>
    <dgm:pt modelId="{595DAAD9-1FA8-4C14-B926-DC4B0302F84E}">
      <dgm:prSet/>
      <dgm:spPr/>
      <dgm:t>
        <a:bodyPr/>
        <a:lstStyle/>
        <a:p>
          <a:r>
            <a:rPr lang="en-US"/>
            <a:t>November</a:t>
          </a:r>
        </a:p>
      </dgm:t>
    </dgm:pt>
    <dgm:pt modelId="{1D9F406D-6268-4CE0-8684-0CF0BF5BA48A}" type="parTrans" cxnId="{08F97EFD-170E-4491-932A-763B6952539B}">
      <dgm:prSet/>
      <dgm:spPr/>
      <dgm:t>
        <a:bodyPr/>
        <a:lstStyle/>
        <a:p>
          <a:endParaRPr lang="en-US"/>
        </a:p>
      </dgm:t>
    </dgm:pt>
    <dgm:pt modelId="{843D67B8-8AFF-44F2-938A-7D0198C4AF57}" type="sibTrans" cxnId="{08F97EFD-170E-4491-932A-763B6952539B}">
      <dgm:prSet/>
      <dgm:spPr/>
      <dgm:t>
        <a:bodyPr/>
        <a:lstStyle/>
        <a:p>
          <a:endParaRPr lang="en-US"/>
        </a:p>
      </dgm:t>
    </dgm:pt>
    <dgm:pt modelId="{F74C9506-CE1F-4E96-821A-D0E7565771D8}">
      <dgm:prSet/>
      <dgm:spPr/>
      <dgm:t>
        <a:bodyPr/>
        <a:lstStyle/>
        <a:p>
          <a:r>
            <a:rPr lang="en-US"/>
            <a:t>2nd monthly tracking report; potential second round of cards based on remaining funds</a:t>
          </a:r>
        </a:p>
      </dgm:t>
    </dgm:pt>
    <dgm:pt modelId="{A676C1C1-9CB6-46BD-B974-2350081418F0}" type="parTrans" cxnId="{C277F981-C0E8-4B63-90C5-4270585C5B1F}">
      <dgm:prSet/>
      <dgm:spPr/>
      <dgm:t>
        <a:bodyPr/>
        <a:lstStyle/>
        <a:p>
          <a:endParaRPr lang="en-US"/>
        </a:p>
      </dgm:t>
    </dgm:pt>
    <dgm:pt modelId="{BA1F3D6F-1D1E-4577-A54B-B2BEBAE69D06}" type="sibTrans" cxnId="{C277F981-C0E8-4B63-90C5-4270585C5B1F}">
      <dgm:prSet/>
      <dgm:spPr/>
      <dgm:t>
        <a:bodyPr/>
        <a:lstStyle/>
        <a:p>
          <a:endParaRPr lang="en-US"/>
        </a:p>
      </dgm:t>
    </dgm:pt>
    <dgm:pt modelId="{341D56AF-FDFF-4CDC-ABD5-5A0AD3D03FDA}">
      <dgm:prSet/>
      <dgm:spPr/>
      <dgm:t>
        <a:bodyPr/>
        <a:lstStyle/>
        <a:p>
          <a:r>
            <a:rPr lang="en-US"/>
            <a:t>December</a:t>
          </a:r>
        </a:p>
      </dgm:t>
    </dgm:pt>
    <dgm:pt modelId="{E3E92F0F-A510-409E-B6BC-352C2039A0B9}" type="parTrans" cxnId="{18F1D8A1-D283-4CC8-989F-48B1054A621B}">
      <dgm:prSet/>
      <dgm:spPr/>
      <dgm:t>
        <a:bodyPr/>
        <a:lstStyle/>
        <a:p>
          <a:endParaRPr lang="en-US"/>
        </a:p>
      </dgm:t>
    </dgm:pt>
    <dgm:pt modelId="{C8E4DF10-F45F-40A8-B181-DCE0A53CF817}" type="sibTrans" cxnId="{18F1D8A1-D283-4CC8-989F-48B1054A621B}">
      <dgm:prSet/>
      <dgm:spPr/>
      <dgm:t>
        <a:bodyPr/>
        <a:lstStyle/>
        <a:p>
          <a:endParaRPr lang="en-US"/>
        </a:p>
      </dgm:t>
    </dgm:pt>
    <dgm:pt modelId="{D9A66653-F1AB-48B0-A1DF-295413A120CE}">
      <dgm:prSet/>
      <dgm:spPr/>
      <dgm:t>
        <a:bodyPr/>
        <a:lstStyle/>
        <a:p>
          <a:r>
            <a:rPr lang="en-US"/>
            <a:t>3rd monthly tracking report; intakes; all funds expended by 12/30/2020</a:t>
          </a:r>
        </a:p>
      </dgm:t>
    </dgm:pt>
    <dgm:pt modelId="{BA2DFA32-B25A-4DE1-9743-FB4A53C4A559}" type="parTrans" cxnId="{77F90DBB-9D17-4815-BBA5-75732234A969}">
      <dgm:prSet/>
      <dgm:spPr/>
      <dgm:t>
        <a:bodyPr/>
        <a:lstStyle/>
        <a:p>
          <a:endParaRPr lang="en-US"/>
        </a:p>
      </dgm:t>
    </dgm:pt>
    <dgm:pt modelId="{325752E2-EDE3-497D-B873-E0D971E9DAC5}" type="sibTrans" cxnId="{77F90DBB-9D17-4815-BBA5-75732234A969}">
      <dgm:prSet/>
      <dgm:spPr/>
      <dgm:t>
        <a:bodyPr/>
        <a:lstStyle/>
        <a:p>
          <a:endParaRPr lang="en-US"/>
        </a:p>
      </dgm:t>
    </dgm:pt>
    <dgm:pt modelId="{76D4B760-4005-4CFD-A8BA-6CB2D79D3090}">
      <dgm:prSet/>
      <dgm:spPr/>
      <dgm:t>
        <a:bodyPr/>
        <a:lstStyle/>
        <a:p>
          <a:r>
            <a:rPr lang="en-US"/>
            <a:t>January</a:t>
          </a:r>
        </a:p>
      </dgm:t>
    </dgm:pt>
    <dgm:pt modelId="{5411533D-E244-4D2C-81E4-7C1BE0BCC811}" type="parTrans" cxnId="{A8391A49-24A1-4DC2-8AC0-A1EFA159BAED}">
      <dgm:prSet/>
      <dgm:spPr/>
      <dgm:t>
        <a:bodyPr/>
        <a:lstStyle/>
        <a:p>
          <a:endParaRPr lang="en-US"/>
        </a:p>
      </dgm:t>
    </dgm:pt>
    <dgm:pt modelId="{09EACB50-A6A0-4003-AF71-14916BD17C10}" type="sibTrans" cxnId="{A8391A49-24A1-4DC2-8AC0-A1EFA159BAED}">
      <dgm:prSet/>
      <dgm:spPr/>
      <dgm:t>
        <a:bodyPr/>
        <a:lstStyle/>
        <a:p>
          <a:endParaRPr lang="en-US"/>
        </a:p>
      </dgm:t>
    </dgm:pt>
    <dgm:pt modelId="{D874788B-BC61-4DCC-AD91-3DBBB0D6D071}">
      <dgm:prSet/>
      <dgm:spPr/>
      <dgm:t>
        <a:bodyPr/>
        <a:lstStyle/>
        <a:p>
          <a:r>
            <a:rPr lang="en-US"/>
            <a:t>Final reporting from CBOs and Fiscal Intermediary</a:t>
          </a:r>
        </a:p>
      </dgm:t>
    </dgm:pt>
    <dgm:pt modelId="{61A8521E-28D5-4A2D-9F5C-E13B83E1D97B}" type="parTrans" cxnId="{B11D4ACE-BB9B-440C-967D-33BAD7479CB1}">
      <dgm:prSet/>
      <dgm:spPr/>
      <dgm:t>
        <a:bodyPr/>
        <a:lstStyle/>
        <a:p>
          <a:endParaRPr lang="en-US"/>
        </a:p>
      </dgm:t>
    </dgm:pt>
    <dgm:pt modelId="{1361BBCB-E47E-42B7-BFA9-AF1C72B1324C}" type="sibTrans" cxnId="{B11D4ACE-BB9B-440C-967D-33BAD7479CB1}">
      <dgm:prSet/>
      <dgm:spPr/>
      <dgm:t>
        <a:bodyPr/>
        <a:lstStyle/>
        <a:p>
          <a:endParaRPr lang="en-US"/>
        </a:p>
      </dgm:t>
    </dgm:pt>
    <dgm:pt modelId="{D6C664C5-B1B9-48DE-8551-29AD4AA06B02}" type="pres">
      <dgm:prSet presAssocID="{3249D06F-8D02-4FEC-9D7D-D0FB5BD8CAF3}" presName="Name0" presStyleCnt="0">
        <dgm:presLayoutVars>
          <dgm:chMax/>
          <dgm:chPref/>
          <dgm:animLvl val="lvl"/>
        </dgm:presLayoutVars>
      </dgm:prSet>
      <dgm:spPr/>
    </dgm:pt>
    <dgm:pt modelId="{383A58AC-4135-41B6-AEE3-E6408CDDE045}" type="pres">
      <dgm:prSet presAssocID="{868A2A34-90DC-43DC-B483-CA5F6A0F9C7A}" presName="composite1" presStyleCnt="0"/>
      <dgm:spPr/>
    </dgm:pt>
    <dgm:pt modelId="{51B107CC-7769-461E-9A42-047DE983D7F6}" type="pres">
      <dgm:prSet presAssocID="{868A2A34-90DC-43DC-B483-CA5F6A0F9C7A}" presName="parent1" presStyleLbl="alignNode1" presStyleIdx="0" presStyleCnt="6">
        <dgm:presLayoutVars>
          <dgm:chMax val="1"/>
          <dgm:chPref val="1"/>
          <dgm:bulletEnabled val="1"/>
        </dgm:presLayoutVars>
      </dgm:prSet>
      <dgm:spPr/>
    </dgm:pt>
    <dgm:pt modelId="{462A0F00-06A9-4AAC-A04A-998759C86713}" type="pres">
      <dgm:prSet presAssocID="{868A2A34-90DC-43DC-B483-CA5F6A0F9C7A}" presName="Childtext1" presStyleLbl="revTx" presStyleIdx="0" presStyleCnt="6">
        <dgm:presLayoutVars>
          <dgm:bulletEnabled val="1"/>
        </dgm:presLayoutVars>
      </dgm:prSet>
      <dgm:spPr/>
    </dgm:pt>
    <dgm:pt modelId="{63115E1A-011D-49E1-B5A5-1C9A50A92337}" type="pres">
      <dgm:prSet presAssocID="{868A2A34-90DC-43DC-B483-CA5F6A0F9C7A}" presName="ConnectLine1" presStyleLbl="sibTrans1D1" presStyleIdx="0" presStyleCnt="6"/>
      <dgm:spPr>
        <a:noFill/>
        <a:ln w="9525" cap="flat" cmpd="sng" algn="ctr">
          <a:solidFill>
            <a:schemeClr val="accent5">
              <a:hueOff val="0"/>
              <a:satOff val="0"/>
              <a:lumOff val="0"/>
              <a:alphaOff val="0"/>
            </a:schemeClr>
          </a:solidFill>
          <a:prstDash val="dash"/>
        </a:ln>
        <a:effectLst/>
      </dgm:spPr>
    </dgm:pt>
    <dgm:pt modelId="{DB155AE5-296B-4301-BD7D-931990EBB6CA}" type="pres">
      <dgm:prSet presAssocID="{868A2A34-90DC-43DC-B483-CA5F6A0F9C7A}" presName="ConnectLineEnd1" presStyleLbl="lnNode1" presStyleIdx="0" presStyleCnt="6"/>
      <dgm:spPr/>
    </dgm:pt>
    <dgm:pt modelId="{460526FD-9127-4BB4-B5F7-709B9CB3C51F}" type="pres">
      <dgm:prSet presAssocID="{868A2A34-90DC-43DC-B483-CA5F6A0F9C7A}" presName="EmptyPane1" presStyleCnt="0"/>
      <dgm:spPr/>
    </dgm:pt>
    <dgm:pt modelId="{B529EBF0-4574-4E8B-BB10-D4D77085729C}" type="pres">
      <dgm:prSet presAssocID="{810DDFCF-FF1A-4363-BC0A-CA7E1F3FD44D}" presName="spaceBetweenRectangles1" presStyleCnt="0"/>
      <dgm:spPr/>
    </dgm:pt>
    <dgm:pt modelId="{EB01A932-4DBB-4214-B9FE-11FE85735032}" type="pres">
      <dgm:prSet presAssocID="{8E3DFD3D-CA3A-452E-BC85-725CFFD81E07}" presName="composite1" presStyleCnt="0"/>
      <dgm:spPr/>
    </dgm:pt>
    <dgm:pt modelId="{D68F3CFF-2F94-4844-849D-252268F7845D}" type="pres">
      <dgm:prSet presAssocID="{8E3DFD3D-CA3A-452E-BC85-725CFFD81E07}" presName="parent1" presStyleLbl="alignNode1" presStyleIdx="1" presStyleCnt="6">
        <dgm:presLayoutVars>
          <dgm:chMax val="1"/>
          <dgm:chPref val="1"/>
          <dgm:bulletEnabled val="1"/>
        </dgm:presLayoutVars>
      </dgm:prSet>
      <dgm:spPr/>
    </dgm:pt>
    <dgm:pt modelId="{4A554B60-298E-42BB-9509-68177F8BDD39}" type="pres">
      <dgm:prSet presAssocID="{8E3DFD3D-CA3A-452E-BC85-725CFFD81E07}" presName="Childtext1" presStyleLbl="revTx" presStyleIdx="1" presStyleCnt="6">
        <dgm:presLayoutVars>
          <dgm:bulletEnabled val="1"/>
        </dgm:presLayoutVars>
      </dgm:prSet>
      <dgm:spPr/>
    </dgm:pt>
    <dgm:pt modelId="{B07C1EE1-F6AC-48F1-99D3-5CF234CC788C}" type="pres">
      <dgm:prSet presAssocID="{8E3DFD3D-CA3A-452E-BC85-725CFFD81E07}" presName="ConnectLine1" presStyleLbl="sibTrans1D1" presStyleIdx="1" presStyleCnt="6"/>
      <dgm:spPr>
        <a:noFill/>
        <a:ln w="9525" cap="flat" cmpd="sng" algn="ctr">
          <a:solidFill>
            <a:schemeClr val="accent5">
              <a:hueOff val="-1986775"/>
              <a:satOff val="7962"/>
              <a:lumOff val="1726"/>
              <a:alphaOff val="0"/>
            </a:schemeClr>
          </a:solidFill>
          <a:prstDash val="dash"/>
        </a:ln>
        <a:effectLst/>
      </dgm:spPr>
    </dgm:pt>
    <dgm:pt modelId="{B970D6EE-332F-474E-9483-C5CA67030F22}" type="pres">
      <dgm:prSet presAssocID="{8E3DFD3D-CA3A-452E-BC85-725CFFD81E07}" presName="ConnectLineEnd1" presStyleLbl="lnNode1" presStyleIdx="1" presStyleCnt="6"/>
      <dgm:spPr/>
    </dgm:pt>
    <dgm:pt modelId="{F7874E6A-71C6-4D6F-A8F1-0C973DED659F}" type="pres">
      <dgm:prSet presAssocID="{8E3DFD3D-CA3A-452E-BC85-725CFFD81E07}" presName="EmptyPane1" presStyleCnt="0"/>
      <dgm:spPr/>
    </dgm:pt>
    <dgm:pt modelId="{CE895FDA-0D9A-40A9-B7E9-FDBA902C2CA1}" type="pres">
      <dgm:prSet presAssocID="{F566FDA3-4B43-4A64-875D-F430AC45D5F9}" presName="spaceBetweenRectangles1" presStyleCnt="0"/>
      <dgm:spPr/>
    </dgm:pt>
    <dgm:pt modelId="{B2BC7F5B-68F8-42D6-A003-EDB6F400DE63}" type="pres">
      <dgm:prSet presAssocID="{6CE7C5CC-E9C3-43AD-B6A6-3D5BB4FF4847}" presName="composite1" presStyleCnt="0"/>
      <dgm:spPr/>
    </dgm:pt>
    <dgm:pt modelId="{0F6696ED-CF4D-4C28-B1BC-EE35E3168A50}" type="pres">
      <dgm:prSet presAssocID="{6CE7C5CC-E9C3-43AD-B6A6-3D5BB4FF4847}" presName="parent1" presStyleLbl="alignNode1" presStyleIdx="2" presStyleCnt="6">
        <dgm:presLayoutVars>
          <dgm:chMax val="1"/>
          <dgm:chPref val="1"/>
          <dgm:bulletEnabled val="1"/>
        </dgm:presLayoutVars>
      </dgm:prSet>
      <dgm:spPr/>
    </dgm:pt>
    <dgm:pt modelId="{7C2A3B27-D260-4D5D-A820-EF4AFD02CD16}" type="pres">
      <dgm:prSet presAssocID="{6CE7C5CC-E9C3-43AD-B6A6-3D5BB4FF4847}" presName="Childtext1" presStyleLbl="revTx" presStyleIdx="2" presStyleCnt="6">
        <dgm:presLayoutVars>
          <dgm:bulletEnabled val="1"/>
        </dgm:presLayoutVars>
      </dgm:prSet>
      <dgm:spPr/>
    </dgm:pt>
    <dgm:pt modelId="{7996E443-7C19-4E5D-BD22-88F60C220611}" type="pres">
      <dgm:prSet presAssocID="{6CE7C5CC-E9C3-43AD-B6A6-3D5BB4FF4847}" presName="ConnectLine1" presStyleLbl="sibTrans1D1" presStyleIdx="2" presStyleCnt="6"/>
      <dgm:spPr>
        <a:noFill/>
        <a:ln w="9525" cap="flat" cmpd="sng" algn="ctr">
          <a:solidFill>
            <a:schemeClr val="accent5">
              <a:hueOff val="-3973551"/>
              <a:satOff val="15924"/>
              <a:lumOff val="3451"/>
              <a:alphaOff val="0"/>
            </a:schemeClr>
          </a:solidFill>
          <a:prstDash val="dash"/>
        </a:ln>
        <a:effectLst/>
      </dgm:spPr>
    </dgm:pt>
    <dgm:pt modelId="{C70C291D-F0B2-4C40-9B82-6AAD07DD5E03}" type="pres">
      <dgm:prSet presAssocID="{6CE7C5CC-E9C3-43AD-B6A6-3D5BB4FF4847}" presName="ConnectLineEnd1" presStyleLbl="lnNode1" presStyleIdx="2" presStyleCnt="6"/>
      <dgm:spPr/>
    </dgm:pt>
    <dgm:pt modelId="{8F8A0FE7-397C-492B-A3E5-44564A34E7F0}" type="pres">
      <dgm:prSet presAssocID="{6CE7C5CC-E9C3-43AD-B6A6-3D5BB4FF4847}" presName="EmptyPane1" presStyleCnt="0"/>
      <dgm:spPr/>
    </dgm:pt>
    <dgm:pt modelId="{4C361720-4C85-4DE3-A85D-5A6FAE8A7307}" type="pres">
      <dgm:prSet presAssocID="{6B9FBBA3-80FD-46B3-B03D-A7823AB0FCA0}" presName="spaceBetweenRectangles1" presStyleCnt="0"/>
      <dgm:spPr/>
    </dgm:pt>
    <dgm:pt modelId="{D2F65B78-B166-4F05-8913-9006AF565E73}" type="pres">
      <dgm:prSet presAssocID="{595DAAD9-1FA8-4C14-B926-DC4B0302F84E}" presName="composite1" presStyleCnt="0"/>
      <dgm:spPr/>
    </dgm:pt>
    <dgm:pt modelId="{5E001C17-37D7-4E4E-BF95-F654F53D4404}" type="pres">
      <dgm:prSet presAssocID="{595DAAD9-1FA8-4C14-B926-DC4B0302F84E}" presName="parent1" presStyleLbl="alignNode1" presStyleIdx="3" presStyleCnt="6">
        <dgm:presLayoutVars>
          <dgm:chMax val="1"/>
          <dgm:chPref val="1"/>
          <dgm:bulletEnabled val="1"/>
        </dgm:presLayoutVars>
      </dgm:prSet>
      <dgm:spPr/>
    </dgm:pt>
    <dgm:pt modelId="{9CDE7D8B-1919-4675-8A15-BFAB01F34E86}" type="pres">
      <dgm:prSet presAssocID="{595DAAD9-1FA8-4C14-B926-DC4B0302F84E}" presName="Childtext1" presStyleLbl="revTx" presStyleIdx="3" presStyleCnt="6">
        <dgm:presLayoutVars>
          <dgm:bulletEnabled val="1"/>
        </dgm:presLayoutVars>
      </dgm:prSet>
      <dgm:spPr/>
    </dgm:pt>
    <dgm:pt modelId="{FB0D7524-36B1-4DF8-BBBF-9449FD08EB24}" type="pres">
      <dgm:prSet presAssocID="{595DAAD9-1FA8-4C14-B926-DC4B0302F84E}" presName="ConnectLine1" presStyleLbl="sibTrans1D1" presStyleIdx="3" presStyleCnt="6"/>
      <dgm:spPr>
        <a:noFill/>
        <a:ln w="9525" cap="flat" cmpd="sng" algn="ctr">
          <a:solidFill>
            <a:schemeClr val="accent5">
              <a:hueOff val="-5960326"/>
              <a:satOff val="23887"/>
              <a:lumOff val="5177"/>
              <a:alphaOff val="0"/>
            </a:schemeClr>
          </a:solidFill>
          <a:prstDash val="dash"/>
        </a:ln>
        <a:effectLst/>
      </dgm:spPr>
    </dgm:pt>
    <dgm:pt modelId="{C45B5F8C-60CE-4919-8D28-5754A53E34E7}" type="pres">
      <dgm:prSet presAssocID="{595DAAD9-1FA8-4C14-B926-DC4B0302F84E}" presName="ConnectLineEnd1" presStyleLbl="lnNode1" presStyleIdx="3" presStyleCnt="6"/>
      <dgm:spPr/>
    </dgm:pt>
    <dgm:pt modelId="{EC30C9E3-FD2F-4135-BD25-7B1B3A15EF81}" type="pres">
      <dgm:prSet presAssocID="{595DAAD9-1FA8-4C14-B926-DC4B0302F84E}" presName="EmptyPane1" presStyleCnt="0"/>
      <dgm:spPr/>
    </dgm:pt>
    <dgm:pt modelId="{6315D9BE-CC36-4F9F-BD96-B2257B3263ED}" type="pres">
      <dgm:prSet presAssocID="{843D67B8-8AFF-44F2-938A-7D0198C4AF57}" presName="spaceBetweenRectangles1" presStyleCnt="0"/>
      <dgm:spPr/>
    </dgm:pt>
    <dgm:pt modelId="{1A8634CC-37AC-4D6B-A936-B94E7ECF634B}" type="pres">
      <dgm:prSet presAssocID="{341D56AF-FDFF-4CDC-ABD5-5A0AD3D03FDA}" presName="composite1" presStyleCnt="0"/>
      <dgm:spPr/>
    </dgm:pt>
    <dgm:pt modelId="{058E7FEB-1ABE-4B1B-B99A-33FE42544BE9}" type="pres">
      <dgm:prSet presAssocID="{341D56AF-FDFF-4CDC-ABD5-5A0AD3D03FDA}" presName="parent1" presStyleLbl="alignNode1" presStyleIdx="4" presStyleCnt="6">
        <dgm:presLayoutVars>
          <dgm:chMax val="1"/>
          <dgm:chPref val="1"/>
          <dgm:bulletEnabled val="1"/>
        </dgm:presLayoutVars>
      </dgm:prSet>
      <dgm:spPr/>
    </dgm:pt>
    <dgm:pt modelId="{C46DA1F7-074D-49A0-B48A-67641967E397}" type="pres">
      <dgm:prSet presAssocID="{341D56AF-FDFF-4CDC-ABD5-5A0AD3D03FDA}" presName="Childtext1" presStyleLbl="revTx" presStyleIdx="4" presStyleCnt="6">
        <dgm:presLayoutVars>
          <dgm:bulletEnabled val="1"/>
        </dgm:presLayoutVars>
      </dgm:prSet>
      <dgm:spPr/>
    </dgm:pt>
    <dgm:pt modelId="{CF619F03-FE69-4E67-8110-117BA897E792}" type="pres">
      <dgm:prSet presAssocID="{341D56AF-FDFF-4CDC-ABD5-5A0AD3D03FDA}" presName="ConnectLine1" presStyleLbl="sibTrans1D1" presStyleIdx="4" presStyleCnt="6"/>
      <dgm:spPr>
        <a:noFill/>
        <a:ln w="9525" cap="flat" cmpd="sng" algn="ctr">
          <a:solidFill>
            <a:schemeClr val="accent5">
              <a:hueOff val="-7947101"/>
              <a:satOff val="31849"/>
              <a:lumOff val="6902"/>
              <a:alphaOff val="0"/>
            </a:schemeClr>
          </a:solidFill>
          <a:prstDash val="dash"/>
        </a:ln>
        <a:effectLst/>
      </dgm:spPr>
    </dgm:pt>
    <dgm:pt modelId="{4B45BD97-BBA6-4F09-BB01-4655C9011504}" type="pres">
      <dgm:prSet presAssocID="{341D56AF-FDFF-4CDC-ABD5-5A0AD3D03FDA}" presName="ConnectLineEnd1" presStyleLbl="lnNode1" presStyleIdx="4" presStyleCnt="6"/>
      <dgm:spPr/>
    </dgm:pt>
    <dgm:pt modelId="{84CFDD48-519E-4003-A5D0-0E67E7C7A29A}" type="pres">
      <dgm:prSet presAssocID="{341D56AF-FDFF-4CDC-ABD5-5A0AD3D03FDA}" presName="EmptyPane1" presStyleCnt="0"/>
      <dgm:spPr/>
    </dgm:pt>
    <dgm:pt modelId="{333AB315-1290-4B2B-8148-52C1D0B27CF3}" type="pres">
      <dgm:prSet presAssocID="{C8E4DF10-F45F-40A8-B181-DCE0A53CF817}" presName="spaceBetweenRectangles1" presStyleCnt="0"/>
      <dgm:spPr/>
    </dgm:pt>
    <dgm:pt modelId="{60416173-AD50-40F3-A9BD-A8DC03B5722F}" type="pres">
      <dgm:prSet presAssocID="{76D4B760-4005-4CFD-A8BA-6CB2D79D3090}" presName="composite1" presStyleCnt="0"/>
      <dgm:spPr/>
    </dgm:pt>
    <dgm:pt modelId="{112261A6-8E0E-4775-85FA-305D15F3A336}" type="pres">
      <dgm:prSet presAssocID="{76D4B760-4005-4CFD-A8BA-6CB2D79D3090}" presName="parent1" presStyleLbl="alignNode1" presStyleIdx="5" presStyleCnt="6">
        <dgm:presLayoutVars>
          <dgm:chMax val="1"/>
          <dgm:chPref val="1"/>
          <dgm:bulletEnabled val="1"/>
        </dgm:presLayoutVars>
      </dgm:prSet>
      <dgm:spPr/>
    </dgm:pt>
    <dgm:pt modelId="{E3D2C1CD-1044-4F51-84F1-E9E0F2798E66}" type="pres">
      <dgm:prSet presAssocID="{76D4B760-4005-4CFD-A8BA-6CB2D79D3090}" presName="Childtext1" presStyleLbl="revTx" presStyleIdx="5" presStyleCnt="6">
        <dgm:presLayoutVars>
          <dgm:bulletEnabled val="1"/>
        </dgm:presLayoutVars>
      </dgm:prSet>
      <dgm:spPr/>
    </dgm:pt>
    <dgm:pt modelId="{98931258-A883-4FE7-889C-D5DF43BBBA04}" type="pres">
      <dgm:prSet presAssocID="{76D4B760-4005-4CFD-A8BA-6CB2D79D3090}" presName="ConnectLine1" presStyleLbl="sibTrans1D1" presStyleIdx="5" presStyleCnt="6"/>
      <dgm:spPr>
        <a:noFill/>
        <a:ln w="9525" cap="flat" cmpd="sng" algn="ctr">
          <a:solidFill>
            <a:schemeClr val="accent5">
              <a:hueOff val="-9933876"/>
              <a:satOff val="39811"/>
              <a:lumOff val="8628"/>
              <a:alphaOff val="0"/>
            </a:schemeClr>
          </a:solidFill>
          <a:prstDash val="dash"/>
        </a:ln>
        <a:effectLst/>
      </dgm:spPr>
    </dgm:pt>
    <dgm:pt modelId="{321F7CF2-DEB7-4825-83D7-3B7250B61E47}" type="pres">
      <dgm:prSet presAssocID="{76D4B760-4005-4CFD-A8BA-6CB2D79D3090}" presName="ConnectLineEnd1" presStyleLbl="lnNode1" presStyleIdx="5" presStyleCnt="6"/>
      <dgm:spPr/>
    </dgm:pt>
    <dgm:pt modelId="{2D686652-C2BA-4319-9D4E-0EB82CCB20E2}" type="pres">
      <dgm:prSet presAssocID="{76D4B760-4005-4CFD-A8BA-6CB2D79D3090}" presName="EmptyPane1" presStyleCnt="0"/>
      <dgm:spPr/>
    </dgm:pt>
  </dgm:ptLst>
  <dgm:cxnLst>
    <dgm:cxn modelId="{EAA7790A-27F7-4921-8DA4-B644BC17C89B}" type="presOf" srcId="{D874788B-BC61-4DCC-AD91-3DBBB0D6D071}" destId="{E3D2C1CD-1044-4F51-84F1-E9E0F2798E66}" srcOrd="0" destOrd="0" presId="urn:microsoft.com/office/officeart/2016/7/layout/RoundedRectangleTimeline"/>
    <dgm:cxn modelId="{A7E2F625-B387-49B1-BF16-FF50BF13E0CC}" srcId="{3249D06F-8D02-4FEC-9D7D-D0FB5BD8CAF3}" destId="{868A2A34-90DC-43DC-B483-CA5F6A0F9C7A}" srcOrd="0" destOrd="0" parTransId="{414F7C41-4235-464B-9973-F3BCD0C3276A}" sibTransId="{810DDFCF-FF1A-4363-BC0A-CA7E1F3FD44D}"/>
    <dgm:cxn modelId="{DB3ACB26-455E-4B0D-985B-013FD3FD2AC5}" type="presOf" srcId="{6CE7C5CC-E9C3-43AD-B6A6-3D5BB4FF4847}" destId="{0F6696ED-CF4D-4C28-B1BC-EE35E3168A50}" srcOrd="0" destOrd="0" presId="urn:microsoft.com/office/officeart/2016/7/layout/RoundedRectangleTimeline"/>
    <dgm:cxn modelId="{C6E25037-3FF4-445E-99D4-802BEA46F089}" type="presOf" srcId="{F568F69C-375C-4C59-ABFF-51BE1507BC44}" destId="{462A0F00-06A9-4AAC-A04A-998759C86713}" srcOrd="0" destOrd="0" presId="urn:microsoft.com/office/officeart/2016/7/layout/RoundedRectangleTimeline"/>
    <dgm:cxn modelId="{FB54D740-F5EC-400B-987B-8CC9A549E9AC}" type="presOf" srcId="{868A2A34-90DC-43DC-B483-CA5F6A0F9C7A}" destId="{51B107CC-7769-461E-9A42-047DE983D7F6}" srcOrd="0" destOrd="0" presId="urn:microsoft.com/office/officeart/2016/7/layout/RoundedRectangleTimeline"/>
    <dgm:cxn modelId="{CDE15A5D-E273-4E4E-9139-3E375543CD7C}" type="presOf" srcId="{8E3DFD3D-CA3A-452E-BC85-725CFFD81E07}" destId="{D68F3CFF-2F94-4844-849D-252268F7845D}" srcOrd="0" destOrd="0" presId="urn:microsoft.com/office/officeart/2016/7/layout/RoundedRectangleTimeline"/>
    <dgm:cxn modelId="{62DD965F-2339-414F-862F-65180E67A701}" type="presOf" srcId="{F74C9506-CE1F-4E96-821A-D0E7565771D8}" destId="{9CDE7D8B-1919-4675-8A15-BFAB01F34E86}" srcOrd="0" destOrd="0" presId="urn:microsoft.com/office/officeart/2016/7/layout/RoundedRectangleTimeline"/>
    <dgm:cxn modelId="{A8391A49-24A1-4DC2-8AC0-A1EFA159BAED}" srcId="{3249D06F-8D02-4FEC-9D7D-D0FB5BD8CAF3}" destId="{76D4B760-4005-4CFD-A8BA-6CB2D79D3090}" srcOrd="5" destOrd="0" parTransId="{5411533D-E244-4D2C-81E4-7C1BE0BCC811}" sibTransId="{09EACB50-A6A0-4003-AF71-14916BD17C10}"/>
    <dgm:cxn modelId="{F05DB44B-C7D3-4CD5-82FF-96D389628A74}" type="presOf" srcId="{D9A66653-F1AB-48B0-A1DF-295413A120CE}" destId="{C46DA1F7-074D-49A0-B48A-67641967E397}" srcOrd="0" destOrd="0" presId="urn:microsoft.com/office/officeart/2016/7/layout/RoundedRectangleTimeline"/>
    <dgm:cxn modelId="{9C195A6C-C8A0-4719-B658-C56AB2DF3ABE}" srcId="{868A2A34-90DC-43DC-B483-CA5F6A0F9C7A}" destId="{F568F69C-375C-4C59-ABFF-51BE1507BC44}" srcOrd="0" destOrd="0" parTransId="{F500B419-01FF-4F4E-B759-7B60B81FB47D}" sibTransId="{72333421-2135-4ACA-9CC5-F7F60AFD2D8F}"/>
    <dgm:cxn modelId="{B8D5B84C-D0EC-4F5E-86F6-23639EFF02A1}" srcId="{6CE7C5CC-E9C3-43AD-B6A6-3D5BB4FF4847}" destId="{3290B216-37AB-4317-AF39-398C9FFC3A10}" srcOrd="0" destOrd="0" parTransId="{04CB5D52-AAEE-4832-9C5F-31E3D5FA69D6}" sibTransId="{FEF0B923-A988-4E85-B934-BACA719CF357}"/>
    <dgm:cxn modelId="{81037E6F-CF4E-4FFF-A5DD-379BAB3B76DE}" srcId="{8E3DFD3D-CA3A-452E-BC85-725CFFD81E07}" destId="{6D567226-3530-4FB1-8041-0EAA38A650E4}" srcOrd="0" destOrd="0" parTransId="{8AAF3C83-3907-4AB6-A131-1E5DED79DF4F}" sibTransId="{CACD7495-B42B-4434-B5B3-A3D778FE0354}"/>
    <dgm:cxn modelId="{75A05F79-B3E5-4771-B250-876DC52EFEC4}" type="presOf" srcId="{76D4B760-4005-4CFD-A8BA-6CB2D79D3090}" destId="{112261A6-8E0E-4775-85FA-305D15F3A336}" srcOrd="0" destOrd="0" presId="urn:microsoft.com/office/officeart/2016/7/layout/RoundedRectangleTimeline"/>
    <dgm:cxn modelId="{0DF0DB7E-7782-4362-87B9-9624533007F4}" type="presOf" srcId="{3290B216-37AB-4317-AF39-398C9FFC3A10}" destId="{7C2A3B27-D260-4D5D-A820-EF4AFD02CD16}" srcOrd="0" destOrd="0" presId="urn:microsoft.com/office/officeart/2016/7/layout/RoundedRectangleTimeline"/>
    <dgm:cxn modelId="{C277F981-C0E8-4B63-90C5-4270585C5B1F}" srcId="{595DAAD9-1FA8-4C14-B926-DC4B0302F84E}" destId="{F74C9506-CE1F-4E96-821A-D0E7565771D8}" srcOrd="0" destOrd="0" parTransId="{A676C1C1-9CB6-46BD-B974-2350081418F0}" sibTransId="{BA1F3D6F-1D1E-4577-A54B-B2BEBAE69D06}"/>
    <dgm:cxn modelId="{18F1D8A1-D283-4CC8-989F-48B1054A621B}" srcId="{3249D06F-8D02-4FEC-9D7D-D0FB5BD8CAF3}" destId="{341D56AF-FDFF-4CDC-ABD5-5A0AD3D03FDA}" srcOrd="4" destOrd="0" parTransId="{E3E92F0F-A510-409E-B6BC-352C2039A0B9}" sibTransId="{C8E4DF10-F45F-40A8-B181-DCE0A53CF817}"/>
    <dgm:cxn modelId="{DFD2A4B7-77FC-475F-8F0F-FF37FD722D0F}" srcId="{3249D06F-8D02-4FEC-9D7D-D0FB5BD8CAF3}" destId="{8E3DFD3D-CA3A-452E-BC85-725CFFD81E07}" srcOrd="1" destOrd="0" parTransId="{825296D8-5400-456C-B545-1A6DEFC6D2C3}" sibTransId="{F566FDA3-4B43-4A64-875D-F430AC45D5F9}"/>
    <dgm:cxn modelId="{77F90DBB-9D17-4815-BBA5-75732234A969}" srcId="{341D56AF-FDFF-4CDC-ABD5-5A0AD3D03FDA}" destId="{D9A66653-F1AB-48B0-A1DF-295413A120CE}" srcOrd="0" destOrd="0" parTransId="{BA2DFA32-B25A-4DE1-9743-FB4A53C4A559}" sibTransId="{325752E2-EDE3-497D-B873-E0D971E9DAC5}"/>
    <dgm:cxn modelId="{D677A7C9-7BAF-4B4D-98F6-54438E351B51}" type="presOf" srcId="{341D56AF-FDFF-4CDC-ABD5-5A0AD3D03FDA}" destId="{058E7FEB-1ABE-4B1B-B99A-33FE42544BE9}" srcOrd="0" destOrd="0" presId="urn:microsoft.com/office/officeart/2016/7/layout/RoundedRectangleTimeline"/>
    <dgm:cxn modelId="{B11D4ACE-BB9B-440C-967D-33BAD7479CB1}" srcId="{76D4B760-4005-4CFD-A8BA-6CB2D79D3090}" destId="{D874788B-BC61-4DCC-AD91-3DBBB0D6D071}" srcOrd="0" destOrd="0" parTransId="{61A8521E-28D5-4A2D-9F5C-E13B83E1D97B}" sibTransId="{1361BBCB-E47E-42B7-BFA9-AF1C72B1324C}"/>
    <dgm:cxn modelId="{68952CE0-2C77-4B72-A0D3-969A70205CB9}" srcId="{3249D06F-8D02-4FEC-9D7D-D0FB5BD8CAF3}" destId="{6CE7C5CC-E9C3-43AD-B6A6-3D5BB4FF4847}" srcOrd="2" destOrd="0" parTransId="{24AC7208-C03A-405A-8003-058D23281F99}" sibTransId="{6B9FBBA3-80FD-46B3-B03D-A7823AB0FCA0}"/>
    <dgm:cxn modelId="{10346AE2-5CE1-434C-AF50-F2177630EE48}" type="presOf" srcId="{6D567226-3530-4FB1-8041-0EAA38A650E4}" destId="{4A554B60-298E-42BB-9509-68177F8BDD39}" srcOrd="0" destOrd="0" presId="urn:microsoft.com/office/officeart/2016/7/layout/RoundedRectangleTimeline"/>
    <dgm:cxn modelId="{0D8057E3-77CA-4F5E-80CD-FA68F68753CC}" type="presOf" srcId="{595DAAD9-1FA8-4C14-B926-DC4B0302F84E}" destId="{5E001C17-37D7-4E4E-BF95-F654F53D4404}" srcOrd="0" destOrd="0" presId="urn:microsoft.com/office/officeart/2016/7/layout/RoundedRectangleTimeline"/>
    <dgm:cxn modelId="{3143A6F9-95B9-4052-B0A0-99DB432C2B20}" type="presOf" srcId="{3249D06F-8D02-4FEC-9D7D-D0FB5BD8CAF3}" destId="{D6C664C5-B1B9-48DE-8551-29AD4AA06B02}" srcOrd="0" destOrd="0" presId="urn:microsoft.com/office/officeart/2016/7/layout/RoundedRectangleTimeline"/>
    <dgm:cxn modelId="{08F97EFD-170E-4491-932A-763B6952539B}" srcId="{3249D06F-8D02-4FEC-9D7D-D0FB5BD8CAF3}" destId="{595DAAD9-1FA8-4C14-B926-DC4B0302F84E}" srcOrd="3" destOrd="0" parTransId="{1D9F406D-6268-4CE0-8684-0CF0BF5BA48A}" sibTransId="{843D67B8-8AFF-44F2-938A-7D0198C4AF57}"/>
    <dgm:cxn modelId="{FA70CCE0-C523-4F11-AB29-0BB5270EC475}" type="presParOf" srcId="{D6C664C5-B1B9-48DE-8551-29AD4AA06B02}" destId="{383A58AC-4135-41B6-AEE3-E6408CDDE045}" srcOrd="0" destOrd="0" presId="urn:microsoft.com/office/officeart/2016/7/layout/RoundedRectangleTimeline"/>
    <dgm:cxn modelId="{67233969-A193-4223-B8B2-3C061E92D832}" type="presParOf" srcId="{383A58AC-4135-41B6-AEE3-E6408CDDE045}" destId="{51B107CC-7769-461E-9A42-047DE983D7F6}" srcOrd="0" destOrd="0" presId="urn:microsoft.com/office/officeart/2016/7/layout/RoundedRectangleTimeline"/>
    <dgm:cxn modelId="{63123E21-25B8-4B84-B481-F02E489F41D8}" type="presParOf" srcId="{383A58AC-4135-41B6-AEE3-E6408CDDE045}" destId="{462A0F00-06A9-4AAC-A04A-998759C86713}" srcOrd="1" destOrd="0" presId="urn:microsoft.com/office/officeart/2016/7/layout/RoundedRectangleTimeline"/>
    <dgm:cxn modelId="{1497A894-65B1-4DBA-AD7A-FDFE8A50E027}" type="presParOf" srcId="{383A58AC-4135-41B6-AEE3-E6408CDDE045}" destId="{63115E1A-011D-49E1-B5A5-1C9A50A92337}" srcOrd="2" destOrd="0" presId="urn:microsoft.com/office/officeart/2016/7/layout/RoundedRectangleTimeline"/>
    <dgm:cxn modelId="{2BAB11B3-FACB-48F1-B5A0-55EC9AA7A1AB}" type="presParOf" srcId="{383A58AC-4135-41B6-AEE3-E6408CDDE045}" destId="{DB155AE5-296B-4301-BD7D-931990EBB6CA}" srcOrd="3" destOrd="0" presId="urn:microsoft.com/office/officeart/2016/7/layout/RoundedRectangleTimeline"/>
    <dgm:cxn modelId="{6BE0A79F-98A8-4B35-9468-68B1B396B590}" type="presParOf" srcId="{383A58AC-4135-41B6-AEE3-E6408CDDE045}" destId="{460526FD-9127-4BB4-B5F7-709B9CB3C51F}" srcOrd="4" destOrd="0" presId="urn:microsoft.com/office/officeart/2016/7/layout/RoundedRectangleTimeline"/>
    <dgm:cxn modelId="{08F2F187-A460-4454-8B4C-A06776762E75}" type="presParOf" srcId="{D6C664C5-B1B9-48DE-8551-29AD4AA06B02}" destId="{B529EBF0-4574-4E8B-BB10-D4D77085729C}" srcOrd="1" destOrd="0" presId="urn:microsoft.com/office/officeart/2016/7/layout/RoundedRectangleTimeline"/>
    <dgm:cxn modelId="{2C6D6211-D863-4291-B439-7C70FA27BE21}" type="presParOf" srcId="{D6C664C5-B1B9-48DE-8551-29AD4AA06B02}" destId="{EB01A932-4DBB-4214-B9FE-11FE85735032}" srcOrd="2" destOrd="0" presId="urn:microsoft.com/office/officeart/2016/7/layout/RoundedRectangleTimeline"/>
    <dgm:cxn modelId="{9A8F431F-E8AB-4C77-8557-21E55BE261FE}" type="presParOf" srcId="{EB01A932-4DBB-4214-B9FE-11FE85735032}" destId="{D68F3CFF-2F94-4844-849D-252268F7845D}" srcOrd="0" destOrd="0" presId="urn:microsoft.com/office/officeart/2016/7/layout/RoundedRectangleTimeline"/>
    <dgm:cxn modelId="{4F42A117-D5BB-428C-A1AC-05DFE50C62C3}" type="presParOf" srcId="{EB01A932-4DBB-4214-B9FE-11FE85735032}" destId="{4A554B60-298E-42BB-9509-68177F8BDD39}" srcOrd="1" destOrd="0" presId="urn:microsoft.com/office/officeart/2016/7/layout/RoundedRectangleTimeline"/>
    <dgm:cxn modelId="{F85358DA-B8B7-4DDC-ACEB-1769EF923409}" type="presParOf" srcId="{EB01A932-4DBB-4214-B9FE-11FE85735032}" destId="{B07C1EE1-F6AC-48F1-99D3-5CF234CC788C}" srcOrd="2" destOrd="0" presId="urn:microsoft.com/office/officeart/2016/7/layout/RoundedRectangleTimeline"/>
    <dgm:cxn modelId="{3C89FE60-DEEB-4DF5-AC2F-C5B8470E023D}" type="presParOf" srcId="{EB01A932-4DBB-4214-B9FE-11FE85735032}" destId="{B970D6EE-332F-474E-9483-C5CA67030F22}" srcOrd="3" destOrd="0" presId="urn:microsoft.com/office/officeart/2016/7/layout/RoundedRectangleTimeline"/>
    <dgm:cxn modelId="{772374B9-CE59-4721-9AE7-00DB63EBEB2E}" type="presParOf" srcId="{EB01A932-4DBB-4214-B9FE-11FE85735032}" destId="{F7874E6A-71C6-4D6F-A8F1-0C973DED659F}" srcOrd="4" destOrd="0" presId="urn:microsoft.com/office/officeart/2016/7/layout/RoundedRectangleTimeline"/>
    <dgm:cxn modelId="{8E60180F-F883-421F-9D09-A629F18783A3}" type="presParOf" srcId="{D6C664C5-B1B9-48DE-8551-29AD4AA06B02}" destId="{CE895FDA-0D9A-40A9-B7E9-FDBA902C2CA1}" srcOrd="3" destOrd="0" presId="urn:microsoft.com/office/officeart/2016/7/layout/RoundedRectangleTimeline"/>
    <dgm:cxn modelId="{2E4FB371-22BE-4221-886D-FEF7EDBE0F30}" type="presParOf" srcId="{D6C664C5-B1B9-48DE-8551-29AD4AA06B02}" destId="{B2BC7F5B-68F8-42D6-A003-EDB6F400DE63}" srcOrd="4" destOrd="0" presId="urn:microsoft.com/office/officeart/2016/7/layout/RoundedRectangleTimeline"/>
    <dgm:cxn modelId="{54D6E255-B84D-4FC9-93D4-3A5D9EB18640}" type="presParOf" srcId="{B2BC7F5B-68F8-42D6-A003-EDB6F400DE63}" destId="{0F6696ED-CF4D-4C28-B1BC-EE35E3168A50}" srcOrd="0" destOrd="0" presId="urn:microsoft.com/office/officeart/2016/7/layout/RoundedRectangleTimeline"/>
    <dgm:cxn modelId="{A28CD95C-60D4-4F95-8F0B-7681ED913F3E}" type="presParOf" srcId="{B2BC7F5B-68F8-42D6-A003-EDB6F400DE63}" destId="{7C2A3B27-D260-4D5D-A820-EF4AFD02CD16}" srcOrd="1" destOrd="0" presId="urn:microsoft.com/office/officeart/2016/7/layout/RoundedRectangleTimeline"/>
    <dgm:cxn modelId="{2FCA4981-1298-4247-9E4A-D80F4E754809}" type="presParOf" srcId="{B2BC7F5B-68F8-42D6-A003-EDB6F400DE63}" destId="{7996E443-7C19-4E5D-BD22-88F60C220611}" srcOrd="2" destOrd="0" presId="urn:microsoft.com/office/officeart/2016/7/layout/RoundedRectangleTimeline"/>
    <dgm:cxn modelId="{827FB013-BC40-492F-9691-9D6C2C0F4C1A}" type="presParOf" srcId="{B2BC7F5B-68F8-42D6-A003-EDB6F400DE63}" destId="{C70C291D-F0B2-4C40-9B82-6AAD07DD5E03}" srcOrd="3" destOrd="0" presId="urn:microsoft.com/office/officeart/2016/7/layout/RoundedRectangleTimeline"/>
    <dgm:cxn modelId="{046BB5C5-1D7E-442B-A253-08C5091833B7}" type="presParOf" srcId="{B2BC7F5B-68F8-42D6-A003-EDB6F400DE63}" destId="{8F8A0FE7-397C-492B-A3E5-44564A34E7F0}" srcOrd="4" destOrd="0" presId="urn:microsoft.com/office/officeart/2016/7/layout/RoundedRectangleTimeline"/>
    <dgm:cxn modelId="{AB4D99B6-3EE1-4E25-813C-8F208C01CC12}" type="presParOf" srcId="{D6C664C5-B1B9-48DE-8551-29AD4AA06B02}" destId="{4C361720-4C85-4DE3-A85D-5A6FAE8A7307}" srcOrd="5" destOrd="0" presId="urn:microsoft.com/office/officeart/2016/7/layout/RoundedRectangleTimeline"/>
    <dgm:cxn modelId="{6094B1E5-D45E-45C4-99F7-B359D3E09790}" type="presParOf" srcId="{D6C664C5-B1B9-48DE-8551-29AD4AA06B02}" destId="{D2F65B78-B166-4F05-8913-9006AF565E73}" srcOrd="6" destOrd="0" presId="urn:microsoft.com/office/officeart/2016/7/layout/RoundedRectangleTimeline"/>
    <dgm:cxn modelId="{726C4818-171C-4352-9384-E486BB23DB23}" type="presParOf" srcId="{D2F65B78-B166-4F05-8913-9006AF565E73}" destId="{5E001C17-37D7-4E4E-BF95-F654F53D4404}" srcOrd="0" destOrd="0" presId="urn:microsoft.com/office/officeart/2016/7/layout/RoundedRectangleTimeline"/>
    <dgm:cxn modelId="{45072028-10FE-415A-B74A-F42548FB8C39}" type="presParOf" srcId="{D2F65B78-B166-4F05-8913-9006AF565E73}" destId="{9CDE7D8B-1919-4675-8A15-BFAB01F34E86}" srcOrd="1" destOrd="0" presId="urn:microsoft.com/office/officeart/2016/7/layout/RoundedRectangleTimeline"/>
    <dgm:cxn modelId="{8D5B788A-0632-49F0-B54A-1921CD870AE0}" type="presParOf" srcId="{D2F65B78-B166-4F05-8913-9006AF565E73}" destId="{FB0D7524-36B1-4DF8-BBBF-9449FD08EB24}" srcOrd="2" destOrd="0" presId="urn:microsoft.com/office/officeart/2016/7/layout/RoundedRectangleTimeline"/>
    <dgm:cxn modelId="{BBF165A6-8705-46FB-B7B1-12AEA9F3E912}" type="presParOf" srcId="{D2F65B78-B166-4F05-8913-9006AF565E73}" destId="{C45B5F8C-60CE-4919-8D28-5754A53E34E7}" srcOrd="3" destOrd="0" presId="urn:microsoft.com/office/officeart/2016/7/layout/RoundedRectangleTimeline"/>
    <dgm:cxn modelId="{76A793E5-6835-4B46-B0BA-C31FB2C596EA}" type="presParOf" srcId="{D2F65B78-B166-4F05-8913-9006AF565E73}" destId="{EC30C9E3-FD2F-4135-BD25-7B1B3A15EF81}" srcOrd="4" destOrd="0" presId="urn:microsoft.com/office/officeart/2016/7/layout/RoundedRectangleTimeline"/>
    <dgm:cxn modelId="{8141EB7F-0C11-43DE-94B6-55C3387DF926}" type="presParOf" srcId="{D6C664C5-B1B9-48DE-8551-29AD4AA06B02}" destId="{6315D9BE-CC36-4F9F-BD96-B2257B3263ED}" srcOrd="7" destOrd="0" presId="urn:microsoft.com/office/officeart/2016/7/layout/RoundedRectangleTimeline"/>
    <dgm:cxn modelId="{42D2EEC5-ED65-40E8-9088-0EB26AE8CB83}" type="presParOf" srcId="{D6C664C5-B1B9-48DE-8551-29AD4AA06B02}" destId="{1A8634CC-37AC-4D6B-A936-B94E7ECF634B}" srcOrd="8" destOrd="0" presId="urn:microsoft.com/office/officeart/2016/7/layout/RoundedRectangleTimeline"/>
    <dgm:cxn modelId="{722A55AC-A0F7-4569-9376-26FC6D023BC2}" type="presParOf" srcId="{1A8634CC-37AC-4D6B-A936-B94E7ECF634B}" destId="{058E7FEB-1ABE-4B1B-B99A-33FE42544BE9}" srcOrd="0" destOrd="0" presId="urn:microsoft.com/office/officeart/2016/7/layout/RoundedRectangleTimeline"/>
    <dgm:cxn modelId="{20D35EDB-2A59-4BE9-8F16-4D8F40E7D010}" type="presParOf" srcId="{1A8634CC-37AC-4D6B-A936-B94E7ECF634B}" destId="{C46DA1F7-074D-49A0-B48A-67641967E397}" srcOrd="1" destOrd="0" presId="urn:microsoft.com/office/officeart/2016/7/layout/RoundedRectangleTimeline"/>
    <dgm:cxn modelId="{15F8045A-2C6D-4951-914D-324C111F9B8C}" type="presParOf" srcId="{1A8634CC-37AC-4D6B-A936-B94E7ECF634B}" destId="{CF619F03-FE69-4E67-8110-117BA897E792}" srcOrd="2" destOrd="0" presId="urn:microsoft.com/office/officeart/2016/7/layout/RoundedRectangleTimeline"/>
    <dgm:cxn modelId="{977AD42F-E7A1-45AF-B275-903B7E75CB20}" type="presParOf" srcId="{1A8634CC-37AC-4D6B-A936-B94E7ECF634B}" destId="{4B45BD97-BBA6-4F09-BB01-4655C9011504}" srcOrd="3" destOrd="0" presId="urn:microsoft.com/office/officeart/2016/7/layout/RoundedRectangleTimeline"/>
    <dgm:cxn modelId="{8FA4FD0E-3565-497A-9D7B-B879800551A1}" type="presParOf" srcId="{1A8634CC-37AC-4D6B-A936-B94E7ECF634B}" destId="{84CFDD48-519E-4003-A5D0-0E67E7C7A29A}" srcOrd="4" destOrd="0" presId="urn:microsoft.com/office/officeart/2016/7/layout/RoundedRectangleTimeline"/>
    <dgm:cxn modelId="{D64E044D-5EE3-423E-9903-27D763E5311E}" type="presParOf" srcId="{D6C664C5-B1B9-48DE-8551-29AD4AA06B02}" destId="{333AB315-1290-4B2B-8148-52C1D0B27CF3}" srcOrd="9" destOrd="0" presId="urn:microsoft.com/office/officeart/2016/7/layout/RoundedRectangleTimeline"/>
    <dgm:cxn modelId="{9D863ED2-3175-4D39-9276-227C04AF1057}" type="presParOf" srcId="{D6C664C5-B1B9-48DE-8551-29AD4AA06B02}" destId="{60416173-AD50-40F3-A9BD-A8DC03B5722F}" srcOrd="10" destOrd="0" presId="urn:microsoft.com/office/officeart/2016/7/layout/RoundedRectangleTimeline"/>
    <dgm:cxn modelId="{01357EE2-902D-4CA8-A1C0-D142EE9265E8}" type="presParOf" srcId="{60416173-AD50-40F3-A9BD-A8DC03B5722F}" destId="{112261A6-8E0E-4775-85FA-305D15F3A336}" srcOrd="0" destOrd="0" presId="urn:microsoft.com/office/officeart/2016/7/layout/RoundedRectangleTimeline"/>
    <dgm:cxn modelId="{C31A7E0A-8BD7-4C9F-8AA1-E6FEFC0A8381}" type="presParOf" srcId="{60416173-AD50-40F3-A9BD-A8DC03B5722F}" destId="{E3D2C1CD-1044-4F51-84F1-E9E0F2798E66}" srcOrd="1" destOrd="0" presId="urn:microsoft.com/office/officeart/2016/7/layout/RoundedRectangleTimeline"/>
    <dgm:cxn modelId="{C291ADC9-7342-4603-8EF2-1C03196D75DC}" type="presParOf" srcId="{60416173-AD50-40F3-A9BD-A8DC03B5722F}" destId="{98931258-A883-4FE7-889C-D5DF43BBBA04}" srcOrd="2" destOrd="0" presId="urn:microsoft.com/office/officeart/2016/7/layout/RoundedRectangleTimeline"/>
    <dgm:cxn modelId="{58ABC69F-9165-4AFF-B766-40019C253121}" type="presParOf" srcId="{60416173-AD50-40F3-A9BD-A8DC03B5722F}" destId="{321F7CF2-DEB7-4825-83D7-3B7250B61E47}" srcOrd="3" destOrd="0" presId="urn:microsoft.com/office/officeart/2016/7/layout/RoundedRectangleTimeline"/>
    <dgm:cxn modelId="{C9A0F8D4-2168-48EA-985C-97EA6E412543}" type="presParOf" srcId="{60416173-AD50-40F3-A9BD-A8DC03B5722F}" destId="{2D686652-C2BA-4319-9D4E-0EB82CCB20E2}"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3AD5B2-7773-4D14-B033-169BC6164A40}">
      <dsp:nvSpPr>
        <dsp:cNvPr id="0" name=""/>
        <dsp:cNvSpPr/>
      </dsp:nvSpPr>
      <dsp:spPr>
        <a:xfrm>
          <a:off x="1039434" y="838"/>
          <a:ext cx="1236796" cy="131617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0B0F55-3E9C-4056-A78E-44A2E072432E}">
      <dsp:nvSpPr>
        <dsp:cNvPr id="0" name=""/>
        <dsp:cNvSpPr/>
      </dsp:nvSpPr>
      <dsp:spPr>
        <a:xfrm>
          <a:off x="1251059" y="183821"/>
          <a:ext cx="813548" cy="95020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F4ADF58-77E7-44E5-9824-EC4F5DC55036}">
      <dsp:nvSpPr>
        <dsp:cNvPr id="0" name=""/>
        <dsp:cNvSpPr/>
      </dsp:nvSpPr>
      <dsp:spPr>
        <a:xfrm>
          <a:off x="928341" y="1381122"/>
          <a:ext cx="1458984"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Dependent Care</a:t>
          </a:r>
        </a:p>
      </dsp:txBody>
      <dsp:txXfrm>
        <a:off x="928341" y="1381122"/>
        <a:ext cx="1458984" cy="620068"/>
      </dsp:txXfrm>
    </dsp:sp>
    <dsp:sp modelId="{D0786B0E-59D9-40E2-BF0D-06A934A1F0E5}">
      <dsp:nvSpPr>
        <dsp:cNvPr id="0" name=""/>
        <dsp:cNvSpPr/>
      </dsp:nvSpPr>
      <dsp:spPr>
        <a:xfrm>
          <a:off x="2730873" y="838"/>
          <a:ext cx="1282533" cy="131617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80C9B8-7837-4AE7-9BC5-73AE84DA9720}">
      <dsp:nvSpPr>
        <dsp:cNvPr id="0" name=""/>
        <dsp:cNvSpPr/>
      </dsp:nvSpPr>
      <dsp:spPr>
        <a:xfrm>
          <a:off x="2965365" y="183821"/>
          <a:ext cx="813548" cy="95020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D775F6-6341-434F-8C8F-10CAF881E5C1}">
      <dsp:nvSpPr>
        <dsp:cNvPr id="0" name=""/>
        <dsp:cNvSpPr/>
      </dsp:nvSpPr>
      <dsp:spPr>
        <a:xfrm>
          <a:off x="2642647" y="1381122"/>
          <a:ext cx="1458984"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Food</a:t>
          </a:r>
        </a:p>
      </dsp:txBody>
      <dsp:txXfrm>
        <a:off x="2642647" y="1381122"/>
        <a:ext cx="1458984" cy="620068"/>
      </dsp:txXfrm>
    </dsp:sp>
    <dsp:sp modelId="{FB292841-E52A-4FE5-891E-443E75C46E1A}">
      <dsp:nvSpPr>
        <dsp:cNvPr id="0" name=""/>
        <dsp:cNvSpPr/>
      </dsp:nvSpPr>
      <dsp:spPr>
        <a:xfrm>
          <a:off x="4486653" y="33008"/>
          <a:ext cx="1199586" cy="118749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33B3C5-658E-4E69-815F-6D8CB3A0C131}">
      <dsp:nvSpPr>
        <dsp:cNvPr id="0" name=""/>
        <dsp:cNvSpPr/>
      </dsp:nvSpPr>
      <dsp:spPr>
        <a:xfrm>
          <a:off x="4679672" y="151650"/>
          <a:ext cx="813548" cy="95020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DF17B9-D250-4CBB-95BD-3C000B3B52E9}">
      <dsp:nvSpPr>
        <dsp:cNvPr id="0" name=""/>
        <dsp:cNvSpPr/>
      </dsp:nvSpPr>
      <dsp:spPr>
        <a:xfrm>
          <a:off x="4356954" y="1348951"/>
          <a:ext cx="1458984"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Household</a:t>
          </a:r>
        </a:p>
        <a:p>
          <a:pPr marL="0" lvl="0" indent="0" algn="ctr" defTabSz="755650">
            <a:lnSpc>
              <a:spcPct val="100000"/>
            </a:lnSpc>
            <a:spcBef>
              <a:spcPct val="0"/>
            </a:spcBef>
            <a:spcAft>
              <a:spcPct val="35000"/>
            </a:spcAft>
            <a:buNone/>
            <a:defRPr cap="all"/>
          </a:pPr>
          <a:r>
            <a:rPr lang="en-US" sz="1700" kern="1200" dirty="0"/>
            <a:t>Supplies</a:t>
          </a:r>
        </a:p>
      </dsp:txBody>
      <dsp:txXfrm>
        <a:off x="4356954" y="1348951"/>
        <a:ext cx="1458984" cy="620068"/>
      </dsp:txXfrm>
    </dsp:sp>
    <dsp:sp modelId="{53C584D2-F93B-4FD2-A28B-980086E61D7C}">
      <dsp:nvSpPr>
        <dsp:cNvPr id="0" name=""/>
        <dsp:cNvSpPr/>
      </dsp:nvSpPr>
      <dsp:spPr>
        <a:xfrm>
          <a:off x="6200959" y="33008"/>
          <a:ext cx="1199586" cy="118749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33CFE2-79A0-4745-896A-7A52A105B371}">
      <dsp:nvSpPr>
        <dsp:cNvPr id="0" name=""/>
        <dsp:cNvSpPr/>
      </dsp:nvSpPr>
      <dsp:spPr>
        <a:xfrm>
          <a:off x="6393978" y="151650"/>
          <a:ext cx="813548" cy="950207"/>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00C3CF3-539E-43B8-8525-85876055485F}">
      <dsp:nvSpPr>
        <dsp:cNvPr id="0" name=""/>
        <dsp:cNvSpPr/>
      </dsp:nvSpPr>
      <dsp:spPr>
        <a:xfrm>
          <a:off x="6071261" y="1348951"/>
          <a:ext cx="1458984"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t>Medicine and/or health supplies</a:t>
          </a:r>
        </a:p>
      </dsp:txBody>
      <dsp:txXfrm>
        <a:off x="6071261" y="1348951"/>
        <a:ext cx="1458984" cy="620068"/>
      </dsp:txXfrm>
    </dsp:sp>
    <dsp:sp modelId="{DB4821C6-63DF-4E48-B817-29CD0C6A9D7E}">
      <dsp:nvSpPr>
        <dsp:cNvPr id="0" name=""/>
        <dsp:cNvSpPr/>
      </dsp:nvSpPr>
      <dsp:spPr>
        <a:xfrm>
          <a:off x="7915266" y="33008"/>
          <a:ext cx="1199586" cy="118749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E7C611-F4B5-49C8-9FAC-6532D837968C}">
      <dsp:nvSpPr>
        <dsp:cNvPr id="0" name=""/>
        <dsp:cNvSpPr/>
      </dsp:nvSpPr>
      <dsp:spPr>
        <a:xfrm>
          <a:off x="8108285" y="151650"/>
          <a:ext cx="813548" cy="950207"/>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A551373-7965-4D3F-91A7-7C1EF14E0340}">
      <dsp:nvSpPr>
        <dsp:cNvPr id="0" name=""/>
        <dsp:cNvSpPr/>
      </dsp:nvSpPr>
      <dsp:spPr>
        <a:xfrm>
          <a:off x="7785567" y="1348951"/>
          <a:ext cx="1458984"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t>Rent and utility payments</a:t>
          </a:r>
        </a:p>
      </dsp:txBody>
      <dsp:txXfrm>
        <a:off x="7785567" y="1348951"/>
        <a:ext cx="1458984" cy="620068"/>
      </dsp:txXfrm>
    </dsp:sp>
    <dsp:sp modelId="{4485B596-F593-468D-9F4F-98237A003A12}">
      <dsp:nvSpPr>
        <dsp:cNvPr id="0" name=""/>
        <dsp:cNvSpPr/>
      </dsp:nvSpPr>
      <dsp:spPr>
        <a:xfrm>
          <a:off x="9629573" y="33008"/>
          <a:ext cx="1199586" cy="1187492"/>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753FF7-1E94-4BC6-8691-EF14AA9A7ED9}">
      <dsp:nvSpPr>
        <dsp:cNvPr id="0" name=""/>
        <dsp:cNvSpPr/>
      </dsp:nvSpPr>
      <dsp:spPr>
        <a:xfrm>
          <a:off x="9822592" y="151650"/>
          <a:ext cx="813548" cy="95020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29C6F1-3887-4054-9B94-10305C0C6373}">
      <dsp:nvSpPr>
        <dsp:cNvPr id="0" name=""/>
        <dsp:cNvSpPr/>
      </dsp:nvSpPr>
      <dsp:spPr>
        <a:xfrm>
          <a:off x="9499874" y="1348951"/>
          <a:ext cx="1458984"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t>Other Household assistance expenses</a:t>
          </a:r>
        </a:p>
      </dsp:txBody>
      <dsp:txXfrm>
        <a:off x="9499874" y="1348951"/>
        <a:ext cx="1458984" cy="620068"/>
      </dsp:txXfrm>
    </dsp:sp>
    <dsp:sp modelId="{57469362-508E-4D3A-AD55-9CD5BB1DF6C9}">
      <dsp:nvSpPr>
        <dsp:cNvPr id="0" name=""/>
        <dsp:cNvSpPr/>
      </dsp:nvSpPr>
      <dsp:spPr>
        <a:xfrm>
          <a:off x="4969431" y="2365936"/>
          <a:ext cx="1948336" cy="1396058"/>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EE6BB2-DCBE-4D59-88E3-D201D0F221D8}">
      <dsp:nvSpPr>
        <dsp:cNvPr id="0" name=""/>
        <dsp:cNvSpPr/>
      </dsp:nvSpPr>
      <dsp:spPr>
        <a:xfrm>
          <a:off x="5194239" y="2509442"/>
          <a:ext cx="1498721" cy="1109048"/>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3AF779-C85E-4F92-B76D-B0A9C20E329D}">
      <dsp:nvSpPr>
        <dsp:cNvPr id="0" name=""/>
        <dsp:cNvSpPr/>
      </dsp:nvSpPr>
      <dsp:spPr>
        <a:xfrm>
          <a:off x="5029203" y="3786163"/>
          <a:ext cx="1828793" cy="620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US" sz="1600" kern="1200" dirty="0"/>
            <a:t>Transportation</a:t>
          </a:r>
        </a:p>
      </dsp:txBody>
      <dsp:txXfrm>
        <a:off x="5029203" y="3786163"/>
        <a:ext cx="1828793" cy="6200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B107CC-7769-461E-9A42-047DE983D7F6}">
      <dsp:nvSpPr>
        <dsp:cNvPr id="0" name=""/>
        <dsp:cNvSpPr/>
      </dsp:nvSpPr>
      <dsp:spPr>
        <a:xfrm rot="16200000">
          <a:off x="1249441" y="1652111"/>
          <a:ext cx="511016" cy="1805940"/>
        </a:xfrm>
        <a:prstGeom prst="round2Same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August</a:t>
          </a:r>
        </a:p>
      </dsp:txBody>
      <dsp:txXfrm rot="5400000">
        <a:off x="626925" y="2324519"/>
        <a:ext cx="1780994" cy="461124"/>
      </dsp:txXfrm>
    </dsp:sp>
    <dsp:sp modelId="{462A0F00-06A9-4AAC-A04A-998759C86713}">
      <dsp:nvSpPr>
        <dsp:cNvPr id="0" name=""/>
        <dsp:cNvSpPr/>
      </dsp:nvSpPr>
      <dsp:spPr>
        <a:xfrm>
          <a:off x="0" y="0"/>
          <a:ext cx="3009900" cy="178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Release RFI, select CBOs, begin contracts, finalize Intake form, Translate into multiple languages</a:t>
          </a:r>
        </a:p>
      </dsp:txBody>
      <dsp:txXfrm>
        <a:off x="0" y="0"/>
        <a:ext cx="3009900" cy="1788557"/>
      </dsp:txXfrm>
    </dsp:sp>
    <dsp:sp modelId="{63115E1A-011D-49E1-B5A5-1C9A50A92337}">
      <dsp:nvSpPr>
        <dsp:cNvPr id="0" name=""/>
        <dsp:cNvSpPr/>
      </dsp:nvSpPr>
      <dsp:spPr>
        <a:xfrm>
          <a:off x="1504950" y="1890760"/>
          <a:ext cx="0" cy="408813"/>
        </a:xfrm>
        <a:prstGeom prst="line">
          <a:avLst/>
        </a:prstGeom>
        <a:noFill/>
        <a:ln w="9525" cap="flat" cmpd="sng" algn="ctr">
          <a:solidFill>
            <a:schemeClr val="accent5">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DB155AE5-296B-4301-BD7D-931990EBB6CA}">
      <dsp:nvSpPr>
        <dsp:cNvPr id="0" name=""/>
        <dsp:cNvSpPr/>
      </dsp:nvSpPr>
      <dsp:spPr>
        <a:xfrm>
          <a:off x="1453848" y="1788557"/>
          <a:ext cx="102203" cy="10220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8F3CFF-2F94-4844-849D-252268F7845D}">
      <dsp:nvSpPr>
        <dsp:cNvPr id="0" name=""/>
        <dsp:cNvSpPr/>
      </dsp:nvSpPr>
      <dsp:spPr>
        <a:xfrm>
          <a:off x="2407919" y="2299573"/>
          <a:ext cx="1805940" cy="511016"/>
        </a:xfrm>
        <a:prstGeom prst="rect">
          <a:avLst/>
        </a:prstGeom>
        <a:solidFill>
          <a:schemeClr val="accent5">
            <a:hueOff val="-1986775"/>
            <a:satOff val="7962"/>
            <a:lumOff val="1726"/>
            <a:alphaOff val="0"/>
          </a:schemeClr>
        </a:solidFill>
        <a:ln w="25400" cap="flat" cmpd="sng" algn="ctr">
          <a:solidFill>
            <a:schemeClr val="accent5">
              <a:hueOff val="-1986775"/>
              <a:satOff val="7962"/>
              <a:lumOff val="172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September</a:t>
          </a:r>
        </a:p>
      </dsp:txBody>
      <dsp:txXfrm>
        <a:off x="2407919" y="2299573"/>
        <a:ext cx="1805940" cy="511016"/>
      </dsp:txXfrm>
    </dsp:sp>
    <dsp:sp modelId="{4A554B60-298E-42BB-9509-68177F8BDD39}">
      <dsp:nvSpPr>
        <dsp:cNvPr id="0" name=""/>
        <dsp:cNvSpPr/>
      </dsp:nvSpPr>
      <dsp:spPr>
        <a:xfrm>
          <a:off x="1805940" y="3321605"/>
          <a:ext cx="3009900" cy="178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0" numCol="1" spcCol="1270" anchor="t" anchorCtr="1">
          <a:noAutofit/>
        </a:bodyPr>
        <a:lstStyle/>
        <a:p>
          <a:pPr marL="0" lvl="0" indent="0" algn="ctr" defTabSz="666750">
            <a:lnSpc>
              <a:spcPct val="90000"/>
            </a:lnSpc>
            <a:spcBef>
              <a:spcPct val="0"/>
            </a:spcBef>
            <a:spcAft>
              <a:spcPct val="35000"/>
            </a:spcAft>
            <a:buNone/>
          </a:pPr>
          <a:r>
            <a:rPr lang="en-US" sz="1500" kern="1200"/>
            <a:t>Contracts completed: begin Intakes</a:t>
          </a:r>
        </a:p>
      </dsp:txBody>
      <dsp:txXfrm>
        <a:off x="1805940" y="3321605"/>
        <a:ext cx="3009900" cy="1788557"/>
      </dsp:txXfrm>
    </dsp:sp>
    <dsp:sp modelId="{B07C1EE1-F6AC-48F1-99D3-5CF234CC788C}">
      <dsp:nvSpPr>
        <dsp:cNvPr id="0" name=""/>
        <dsp:cNvSpPr/>
      </dsp:nvSpPr>
      <dsp:spPr>
        <a:xfrm>
          <a:off x="3310890" y="2810589"/>
          <a:ext cx="0" cy="408813"/>
        </a:xfrm>
        <a:prstGeom prst="line">
          <a:avLst/>
        </a:prstGeom>
        <a:noFill/>
        <a:ln w="9525" cap="flat" cmpd="sng" algn="ctr">
          <a:solidFill>
            <a:schemeClr val="accent5">
              <a:hueOff val="-1986775"/>
              <a:satOff val="7962"/>
              <a:lumOff val="1726"/>
              <a:alphaOff val="0"/>
            </a:schemeClr>
          </a:solidFill>
          <a:prstDash val="dash"/>
        </a:ln>
        <a:effectLst/>
      </dsp:spPr>
      <dsp:style>
        <a:lnRef idx="1">
          <a:scrgbClr r="0" g="0" b="0"/>
        </a:lnRef>
        <a:fillRef idx="0">
          <a:scrgbClr r="0" g="0" b="0"/>
        </a:fillRef>
        <a:effectRef idx="0">
          <a:scrgbClr r="0" g="0" b="0"/>
        </a:effectRef>
        <a:fontRef idx="minor"/>
      </dsp:style>
    </dsp:sp>
    <dsp:sp modelId="{B970D6EE-332F-474E-9483-C5CA67030F22}">
      <dsp:nvSpPr>
        <dsp:cNvPr id="0" name=""/>
        <dsp:cNvSpPr/>
      </dsp:nvSpPr>
      <dsp:spPr>
        <a:xfrm>
          <a:off x="3259788" y="3219402"/>
          <a:ext cx="102203" cy="102203"/>
        </a:xfrm>
        <a:prstGeom prst="ellipse">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6696ED-CF4D-4C28-B1BC-EE35E3168A50}">
      <dsp:nvSpPr>
        <dsp:cNvPr id="0" name=""/>
        <dsp:cNvSpPr/>
      </dsp:nvSpPr>
      <dsp:spPr>
        <a:xfrm>
          <a:off x="4213860" y="2299573"/>
          <a:ext cx="1805940" cy="511016"/>
        </a:xfrm>
        <a:prstGeom prst="rect">
          <a:avLst/>
        </a:prstGeom>
        <a:solidFill>
          <a:schemeClr val="accent5">
            <a:hueOff val="-3973551"/>
            <a:satOff val="15924"/>
            <a:lumOff val="3451"/>
            <a:alphaOff val="0"/>
          </a:schemeClr>
        </a:solidFill>
        <a:ln w="25400" cap="flat" cmpd="sng" algn="ctr">
          <a:solidFill>
            <a:schemeClr val="accent5">
              <a:hueOff val="-3973551"/>
              <a:satOff val="15924"/>
              <a:lumOff val="345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October</a:t>
          </a:r>
        </a:p>
      </dsp:txBody>
      <dsp:txXfrm>
        <a:off x="4213860" y="2299573"/>
        <a:ext cx="1805940" cy="511016"/>
      </dsp:txXfrm>
    </dsp:sp>
    <dsp:sp modelId="{7C2A3B27-D260-4D5D-A820-EF4AFD02CD16}">
      <dsp:nvSpPr>
        <dsp:cNvPr id="0" name=""/>
        <dsp:cNvSpPr/>
      </dsp:nvSpPr>
      <dsp:spPr>
        <a:xfrm>
          <a:off x="3611880" y="0"/>
          <a:ext cx="3009900" cy="178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Continue Intakes; first monthly report and tracking</a:t>
          </a:r>
        </a:p>
      </dsp:txBody>
      <dsp:txXfrm>
        <a:off x="3611880" y="0"/>
        <a:ext cx="3009900" cy="1788557"/>
      </dsp:txXfrm>
    </dsp:sp>
    <dsp:sp modelId="{7996E443-7C19-4E5D-BD22-88F60C220611}">
      <dsp:nvSpPr>
        <dsp:cNvPr id="0" name=""/>
        <dsp:cNvSpPr/>
      </dsp:nvSpPr>
      <dsp:spPr>
        <a:xfrm>
          <a:off x="5116830" y="1890760"/>
          <a:ext cx="0" cy="408813"/>
        </a:xfrm>
        <a:prstGeom prst="line">
          <a:avLst/>
        </a:prstGeom>
        <a:noFill/>
        <a:ln w="9525" cap="flat" cmpd="sng" algn="ctr">
          <a:solidFill>
            <a:schemeClr val="accent5">
              <a:hueOff val="-3973551"/>
              <a:satOff val="15924"/>
              <a:lumOff val="3451"/>
              <a:alphaOff val="0"/>
            </a:schemeClr>
          </a:solidFill>
          <a:prstDash val="dash"/>
        </a:ln>
        <a:effectLst/>
      </dsp:spPr>
      <dsp:style>
        <a:lnRef idx="1">
          <a:scrgbClr r="0" g="0" b="0"/>
        </a:lnRef>
        <a:fillRef idx="0">
          <a:scrgbClr r="0" g="0" b="0"/>
        </a:fillRef>
        <a:effectRef idx="0">
          <a:scrgbClr r="0" g="0" b="0"/>
        </a:effectRef>
        <a:fontRef idx="minor"/>
      </dsp:style>
    </dsp:sp>
    <dsp:sp modelId="{C70C291D-F0B2-4C40-9B82-6AAD07DD5E03}">
      <dsp:nvSpPr>
        <dsp:cNvPr id="0" name=""/>
        <dsp:cNvSpPr/>
      </dsp:nvSpPr>
      <dsp:spPr>
        <a:xfrm>
          <a:off x="5065728" y="1788557"/>
          <a:ext cx="102203" cy="102203"/>
        </a:xfrm>
        <a:prstGeom prst="ellipse">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001C17-37D7-4E4E-BF95-F654F53D4404}">
      <dsp:nvSpPr>
        <dsp:cNvPr id="0" name=""/>
        <dsp:cNvSpPr/>
      </dsp:nvSpPr>
      <dsp:spPr>
        <a:xfrm>
          <a:off x="6019800" y="2299573"/>
          <a:ext cx="1805940" cy="511016"/>
        </a:xfrm>
        <a:prstGeom prst="rect">
          <a:avLst/>
        </a:prstGeom>
        <a:solidFill>
          <a:schemeClr val="accent5">
            <a:hueOff val="-5960326"/>
            <a:satOff val="23887"/>
            <a:lumOff val="5177"/>
            <a:alphaOff val="0"/>
          </a:schemeClr>
        </a:solidFill>
        <a:ln w="25400" cap="flat" cmpd="sng" algn="ctr">
          <a:solidFill>
            <a:schemeClr val="accent5">
              <a:hueOff val="-5960326"/>
              <a:satOff val="23887"/>
              <a:lumOff val="51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November</a:t>
          </a:r>
        </a:p>
      </dsp:txBody>
      <dsp:txXfrm>
        <a:off x="6019800" y="2299573"/>
        <a:ext cx="1805940" cy="511016"/>
      </dsp:txXfrm>
    </dsp:sp>
    <dsp:sp modelId="{9CDE7D8B-1919-4675-8A15-BFAB01F34E86}">
      <dsp:nvSpPr>
        <dsp:cNvPr id="0" name=""/>
        <dsp:cNvSpPr/>
      </dsp:nvSpPr>
      <dsp:spPr>
        <a:xfrm>
          <a:off x="5417820" y="3321605"/>
          <a:ext cx="3009899" cy="178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0" numCol="1" spcCol="1270" anchor="t" anchorCtr="1">
          <a:noAutofit/>
        </a:bodyPr>
        <a:lstStyle/>
        <a:p>
          <a:pPr marL="0" lvl="0" indent="0" algn="ctr" defTabSz="666750">
            <a:lnSpc>
              <a:spcPct val="90000"/>
            </a:lnSpc>
            <a:spcBef>
              <a:spcPct val="0"/>
            </a:spcBef>
            <a:spcAft>
              <a:spcPct val="35000"/>
            </a:spcAft>
            <a:buNone/>
          </a:pPr>
          <a:r>
            <a:rPr lang="en-US" sz="1500" kern="1200"/>
            <a:t>2nd monthly tracking report; potential second round of cards based on remaining funds</a:t>
          </a:r>
        </a:p>
      </dsp:txBody>
      <dsp:txXfrm>
        <a:off x="5417820" y="3321605"/>
        <a:ext cx="3009899" cy="1788557"/>
      </dsp:txXfrm>
    </dsp:sp>
    <dsp:sp modelId="{FB0D7524-36B1-4DF8-BBBF-9449FD08EB24}">
      <dsp:nvSpPr>
        <dsp:cNvPr id="0" name=""/>
        <dsp:cNvSpPr/>
      </dsp:nvSpPr>
      <dsp:spPr>
        <a:xfrm>
          <a:off x="6922770" y="2810589"/>
          <a:ext cx="0" cy="408813"/>
        </a:xfrm>
        <a:prstGeom prst="line">
          <a:avLst/>
        </a:prstGeom>
        <a:noFill/>
        <a:ln w="9525" cap="flat" cmpd="sng" algn="ctr">
          <a:solidFill>
            <a:schemeClr val="accent5">
              <a:hueOff val="-5960326"/>
              <a:satOff val="23887"/>
              <a:lumOff val="5177"/>
              <a:alphaOff val="0"/>
            </a:schemeClr>
          </a:solidFill>
          <a:prstDash val="dash"/>
        </a:ln>
        <a:effectLst/>
      </dsp:spPr>
      <dsp:style>
        <a:lnRef idx="1">
          <a:scrgbClr r="0" g="0" b="0"/>
        </a:lnRef>
        <a:fillRef idx="0">
          <a:scrgbClr r="0" g="0" b="0"/>
        </a:fillRef>
        <a:effectRef idx="0">
          <a:scrgbClr r="0" g="0" b="0"/>
        </a:effectRef>
        <a:fontRef idx="minor"/>
      </dsp:style>
    </dsp:sp>
    <dsp:sp modelId="{C45B5F8C-60CE-4919-8D28-5754A53E34E7}">
      <dsp:nvSpPr>
        <dsp:cNvPr id="0" name=""/>
        <dsp:cNvSpPr/>
      </dsp:nvSpPr>
      <dsp:spPr>
        <a:xfrm>
          <a:off x="6871668" y="3219402"/>
          <a:ext cx="102203" cy="102203"/>
        </a:xfrm>
        <a:prstGeom prst="ellipse">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8E7FEB-1ABE-4B1B-B99A-33FE42544BE9}">
      <dsp:nvSpPr>
        <dsp:cNvPr id="0" name=""/>
        <dsp:cNvSpPr/>
      </dsp:nvSpPr>
      <dsp:spPr>
        <a:xfrm>
          <a:off x="7825740" y="2299573"/>
          <a:ext cx="1805940" cy="511016"/>
        </a:xfrm>
        <a:prstGeom prst="rect">
          <a:avLst/>
        </a:prstGeom>
        <a:solidFill>
          <a:schemeClr val="accent5">
            <a:hueOff val="-7947101"/>
            <a:satOff val="31849"/>
            <a:lumOff val="6902"/>
            <a:alphaOff val="0"/>
          </a:schemeClr>
        </a:solidFill>
        <a:ln w="25400" cap="flat" cmpd="sng" algn="ctr">
          <a:solidFill>
            <a:schemeClr val="accent5">
              <a:hueOff val="-7947101"/>
              <a:satOff val="31849"/>
              <a:lumOff val="690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December</a:t>
          </a:r>
        </a:p>
      </dsp:txBody>
      <dsp:txXfrm>
        <a:off x="7825740" y="2299573"/>
        <a:ext cx="1805940" cy="511016"/>
      </dsp:txXfrm>
    </dsp:sp>
    <dsp:sp modelId="{C46DA1F7-074D-49A0-B48A-67641967E397}">
      <dsp:nvSpPr>
        <dsp:cNvPr id="0" name=""/>
        <dsp:cNvSpPr/>
      </dsp:nvSpPr>
      <dsp:spPr>
        <a:xfrm>
          <a:off x="7223760" y="0"/>
          <a:ext cx="3009900" cy="178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14300" numCol="1" spcCol="1270" anchor="b" anchorCtr="1">
          <a:noAutofit/>
        </a:bodyPr>
        <a:lstStyle/>
        <a:p>
          <a:pPr marL="0" lvl="0" indent="0" algn="ctr" defTabSz="666750">
            <a:lnSpc>
              <a:spcPct val="90000"/>
            </a:lnSpc>
            <a:spcBef>
              <a:spcPct val="0"/>
            </a:spcBef>
            <a:spcAft>
              <a:spcPct val="35000"/>
            </a:spcAft>
            <a:buNone/>
          </a:pPr>
          <a:r>
            <a:rPr lang="en-US" sz="1500" kern="1200"/>
            <a:t>3rd monthly tracking report; intakes; all funds expended by 12/30/2020</a:t>
          </a:r>
        </a:p>
      </dsp:txBody>
      <dsp:txXfrm>
        <a:off x="7223760" y="0"/>
        <a:ext cx="3009900" cy="1788557"/>
      </dsp:txXfrm>
    </dsp:sp>
    <dsp:sp modelId="{CF619F03-FE69-4E67-8110-117BA897E792}">
      <dsp:nvSpPr>
        <dsp:cNvPr id="0" name=""/>
        <dsp:cNvSpPr/>
      </dsp:nvSpPr>
      <dsp:spPr>
        <a:xfrm>
          <a:off x="8728710" y="1890760"/>
          <a:ext cx="0" cy="408813"/>
        </a:xfrm>
        <a:prstGeom prst="line">
          <a:avLst/>
        </a:prstGeom>
        <a:noFill/>
        <a:ln w="9525" cap="flat" cmpd="sng" algn="ctr">
          <a:solidFill>
            <a:schemeClr val="accent5">
              <a:hueOff val="-7947101"/>
              <a:satOff val="31849"/>
              <a:lumOff val="6902"/>
              <a:alphaOff val="0"/>
            </a:schemeClr>
          </a:solidFill>
          <a:prstDash val="dash"/>
        </a:ln>
        <a:effectLst/>
      </dsp:spPr>
      <dsp:style>
        <a:lnRef idx="1">
          <a:scrgbClr r="0" g="0" b="0"/>
        </a:lnRef>
        <a:fillRef idx="0">
          <a:scrgbClr r="0" g="0" b="0"/>
        </a:fillRef>
        <a:effectRef idx="0">
          <a:scrgbClr r="0" g="0" b="0"/>
        </a:effectRef>
        <a:fontRef idx="minor"/>
      </dsp:style>
    </dsp:sp>
    <dsp:sp modelId="{4B45BD97-BBA6-4F09-BB01-4655C9011504}">
      <dsp:nvSpPr>
        <dsp:cNvPr id="0" name=""/>
        <dsp:cNvSpPr/>
      </dsp:nvSpPr>
      <dsp:spPr>
        <a:xfrm>
          <a:off x="8677608" y="1788557"/>
          <a:ext cx="102203" cy="102203"/>
        </a:xfrm>
        <a:prstGeom prst="ellipse">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2261A6-8E0E-4775-85FA-305D15F3A336}">
      <dsp:nvSpPr>
        <dsp:cNvPr id="0" name=""/>
        <dsp:cNvSpPr/>
      </dsp:nvSpPr>
      <dsp:spPr>
        <a:xfrm rot="5400000">
          <a:off x="10279141" y="1652111"/>
          <a:ext cx="511016" cy="1805940"/>
        </a:xfrm>
        <a:prstGeom prst="round2Same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1">
          <a:noAutofit/>
        </a:bodyPr>
        <a:lstStyle/>
        <a:p>
          <a:pPr marL="0" lvl="0" indent="0" algn="ctr" defTabSz="666750">
            <a:lnSpc>
              <a:spcPct val="90000"/>
            </a:lnSpc>
            <a:spcBef>
              <a:spcPct val="0"/>
            </a:spcBef>
            <a:spcAft>
              <a:spcPct val="35000"/>
            </a:spcAft>
            <a:buNone/>
          </a:pPr>
          <a:r>
            <a:rPr lang="en-US" sz="1500" kern="1200"/>
            <a:t>January</a:t>
          </a:r>
        </a:p>
      </dsp:txBody>
      <dsp:txXfrm rot="-5400000">
        <a:off x="9631679" y="2324519"/>
        <a:ext cx="1780994" cy="461124"/>
      </dsp:txXfrm>
    </dsp:sp>
    <dsp:sp modelId="{E3D2C1CD-1044-4F51-84F1-E9E0F2798E66}">
      <dsp:nvSpPr>
        <dsp:cNvPr id="0" name=""/>
        <dsp:cNvSpPr/>
      </dsp:nvSpPr>
      <dsp:spPr>
        <a:xfrm>
          <a:off x="9029700" y="3321605"/>
          <a:ext cx="3009900" cy="1788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0" numCol="1" spcCol="1270" anchor="t" anchorCtr="1">
          <a:noAutofit/>
        </a:bodyPr>
        <a:lstStyle/>
        <a:p>
          <a:pPr marL="0" lvl="0" indent="0" algn="ctr" defTabSz="666750">
            <a:lnSpc>
              <a:spcPct val="90000"/>
            </a:lnSpc>
            <a:spcBef>
              <a:spcPct val="0"/>
            </a:spcBef>
            <a:spcAft>
              <a:spcPct val="35000"/>
            </a:spcAft>
            <a:buNone/>
          </a:pPr>
          <a:r>
            <a:rPr lang="en-US" sz="1500" kern="1200"/>
            <a:t>Final reporting from CBOs and Fiscal Intermediary</a:t>
          </a:r>
        </a:p>
      </dsp:txBody>
      <dsp:txXfrm>
        <a:off x="9029700" y="3321605"/>
        <a:ext cx="3009900" cy="1788557"/>
      </dsp:txXfrm>
    </dsp:sp>
    <dsp:sp modelId="{98931258-A883-4FE7-889C-D5DF43BBBA04}">
      <dsp:nvSpPr>
        <dsp:cNvPr id="0" name=""/>
        <dsp:cNvSpPr/>
      </dsp:nvSpPr>
      <dsp:spPr>
        <a:xfrm>
          <a:off x="10534649" y="2810589"/>
          <a:ext cx="0" cy="408813"/>
        </a:xfrm>
        <a:prstGeom prst="line">
          <a:avLst/>
        </a:prstGeom>
        <a:noFill/>
        <a:ln w="9525" cap="flat" cmpd="sng" algn="ctr">
          <a:solidFill>
            <a:schemeClr val="accent5">
              <a:hueOff val="-9933876"/>
              <a:satOff val="39811"/>
              <a:lumOff val="8628"/>
              <a:alphaOff val="0"/>
            </a:schemeClr>
          </a:solidFill>
          <a:prstDash val="dash"/>
        </a:ln>
        <a:effectLst/>
      </dsp:spPr>
      <dsp:style>
        <a:lnRef idx="1">
          <a:scrgbClr r="0" g="0" b="0"/>
        </a:lnRef>
        <a:fillRef idx="0">
          <a:scrgbClr r="0" g="0" b="0"/>
        </a:fillRef>
        <a:effectRef idx="0">
          <a:scrgbClr r="0" g="0" b="0"/>
        </a:effectRef>
        <a:fontRef idx="minor"/>
      </dsp:style>
    </dsp:sp>
    <dsp:sp modelId="{321F7CF2-DEB7-4825-83D7-3B7250B61E47}">
      <dsp:nvSpPr>
        <dsp:cNvPr id="0" name=""/>
        <dsp:cNvSpPr/>
      </dsp:nvSpPr>
      <dsp:spPr>
        <a:xfrm>
          <a:off x="10483548" y="3219402"/>
          <a:ext cx="102203" cy="102203"/>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539" y="0"/>
            <a:ext cx="4028440" cy="352143"/>
          </a:xfrm>
          <a:prstGeom prst="rect">
            <a:avLst/>
          </a:prstGeom>
        </p:spPr>
        <p:txBody>
          <a:bodyPr vert="horz" lIns="91440" tIns="45720" rIns="91440" bIns="45720" rtlCol="0"/>
          <a:lstStyle>
            <a:lvl1pPr algn="r">
              <a:defRPr sz="1200"/>
            </a:lvl1pPr>
          </a:lstStyle>
          <a:p>
            <a:fld id="{3EAD1898-05D9-4223-A480-EE6D8CD9B28C}" type="datetimeFigureOut">
              <a:rPr lang="en-US" smtClean="0"/>
              <a:t>8/3/2020</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539" y="6658258"/>
            <a:ext cx="4028440" cy="352142"/>
          </a:xfrm>
          <a:prstGeom prst="rect">
            <a:avLst/>
          </a:prstGeom>
        </p:spPr>
        <p:txBody>
          <a:bodyPr vert="horz" lIns="91440" tIns="45720" rIns="91440" bIns="45720" rtlCol="0" anchor="b"/>
          <a:lstStyle>
            <a:lvl1pPr algn="r">
              <a:defRPr sz="1200"/>
            </a:lvl1pPr>
          </a:lstStyle>
          <a:p>
            <a:fld id="{E7823F6F-CE61-483E-84F3-37981C5B4D90}" type="slidenum">
              <a:rPr lang="en-US" smtClean="0"/>
              <a:t>‹#›</a:t>
            </a:fld>
            <a:endParaRPr lang="en-US" dirty="0"/>
          </a:p>
        </p:txBody>
      </p:sp>
    </p:spTree>
    <p:extLst>
      <p:ext uri="{BB962C8B-B14F-4D97-AF65-F5344CB8AC3E}">
        <p14:creationId xmlns:p14="http://schemas.microsoft.com/office/powerpoint/2010/main" val="3542511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Through the advocacy of the N/NE Neighborhood Housing Strategy, PHB has launched The Asset Preservation Pilot Program, with a city council approved award to AAAH in partnership with the Commons Law Center in the amount of $200K in CDBG funding. As reminder this program aims to provide legal services to minimum of 45 households by June 30, 2021.  Prioritization is given to long time Homeowners of color residing in a cross section of the N/NE Study Area and the Interstate URA.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 pleased to announce that Commons Law Center (with the help of AAAH and PHB staff who participated in the hiring process)  has hired Ekua Hackman as a Fellow Attorney to do this work. </a:t>
            </a:r>
          </a:p>
          <a:p>
            <a:r>
              <a:rPr lang="en-US" sz="1200" kern="1200" dirty="0">
                <a:solidFill>
                  <a:schemeClr val="tx1"/>
                </a:solidFill>
                <a:effectLst/>
                <a:latin typeface="+mn-lt"/>
                <a:ea typeface="+mn-ea"/>
                <a:cs typeface="+mn-cs"/>
              </a:rPr>
              <a:t>Ekua attended Willamette University College of Law in Salem, where she developed an interest in combining estate planning and public service. She says that this interest more specifically developed into using estate planning to facilitate building intergenerational wealth for Black folks in Portland.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AAAH has received interest from a mailer to 149 people that have previously received the PHB Home Repair loan or PHB funded grants.</a:t>
            </a:r>
            <a:endParaRPr lang="en-US" dirty="0"/>
          </a:p>
        </p:txBody>
      </p:sp>
      <p:sp>
        <p:nvSpPr>
          <p:cNvPr id="4" name="Slide Number Placeholder 3"/>
          <p:cNvSpPr>
            <a:spLocks noGrp="1"/>
          </p:cNvSpPr>
          <p:nvPr>
            <p:ph type="sldNum" sz="quarter" idx="10"/>
          </p:nvPr>
        </p:nvSpPr>
        <p:spPr/>
        <p:txBody>
          <a:bodyPr/>
          <a:lstStyle/>
          <a:p>
            <a:fld id="{E5A2DA10-8DED-4279-A6B3-4D4E6B9D11B5}" type="slidenum">
              <a:rPr lang="en-US" smtClean="0"/>
              <a:t>1</a:t>
            </a:fld>
            <a:endParaRPr lang="en-US" dirty="0"/>
          </a:p>
        </p:txBody>
      </p:sp>
    </p:spTree>
    <p:extLst>
      <p:ext uri="{BB962C8B-B14F-4D97-AF65-F5344CB8AC3E}">
        <p14:creationId xmlns:p14="http://schemas.microsoft.com/office/powerpoint/2010/main" val="627938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D1DEE7-3955-44B2-9DF2-B5B8EA5E89A3}" type="slidenum">
              <a:rPr lang="en-US" smtClean="0"/>
              <a:t>3</a:t>
            </a:fld>
            <a:endParaRPr lang="en-US"/>
          </a:p>
        </p:txBody>
      </p:sp>
    </p:spTree>
    <p:extLst>
      <p:ext uri="{BB962C8B-B14F-4D97-AF65-F5344CB8AC3E}">
        <p14:creationId xmlns:p14="http://schemas.microsoft.com/office/powerpoint/2010/main" val="3342623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7" name="object 2">
            <a:extLst>
              <a:ext uri="{FF2B5EF4-FFF2-40B4-BE49-F238E27FC236}">
                <a16:creationId xmlns:a16="http://schemas.microsoft.com/office/drawing/2014/main" id="{7AE7D773-DB30-48F2-AC68-DB5CA3B1CDB1}"/>
              </a:ext>
            </a:extLst>
          </p:cNvPr>
          <p:cNvSpPr/>
          <p:nvPr userDrawn="1"/>
        </p:nvSpPr>
        <p:spPr>
          <a:xfrm>
            <a:off x="0" y="1806219"/>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8" name="object 3">
            <a:extLst>
              <a:ext uri="{FF2B5EF4-FFF2-40B4-BE49-F238E27FC236}">
                <a16:creationId xmlns:a16="http://schemas.microsoft.com/office/drawing/2014/main" id="{B6769BB5-37AD-4BE9-92DB-AF016CF588D7}"/>
              </a:ext>
            </a:extLst>
          </p:cNvPr>
          <p:cNvSpPr/>
          <p:nvPr userDrawn="1"/>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pic>
        <p:nvPicPr>
          <p:cNvPr id="9" name="Picture 8">
            <a:extLst>
              <a:ext uri="{FF2B5EF4-FFF2-40B4-BE49-F238E27FC236}">
                <a16:creationId xmlns:a16="http://schemas.microsoft.com/office/drawing/2014/main" id="{E3E45E0F-67F8-43FC-B56B-6E64A933FC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Holder 2"/>
          <p:cNvSpPr>
            <a:spLocks noGrp="1"/>
          </p:cNvSpPr>
          <p:nvPr>
            <p:ph type="ctrTitle"/>
          </p:nvPr>
        </p:nvSpPr>
        <p:spPr>
          <a:xfrm>
            <a:off x="914400" y="2125980"/>
            <a:ext cx="10363200" cy="615553"/>
          </a:xfrm>
          <a:prstGeom prst="rect">
            <a:avLst/>
          </a:prstGeom>
        </p:spPr>
        <p:txBody>
          <a:bodyPr wrap="square" lIns="0" tIns="0" rIns="0" bIns="0">
            <a:spAutoFit/>
          </a:bodyPr>
          <a:lstStyle>
            <a:lvl1pPr>
              <a:defRPr>
                <a:solidFill>
                  <a:schemeClr val="bg1"/>
                </a:solidFill>
              </a:defRPr>
            </a:lvl1pPr>
          </a:lstStyle>
          <a:p>
            <a:r>
              <a:rPr lang="en-US"/>
              <a:t>Click to edit Master title style</a:t>
            </a:r>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solidFill>
                  <a:schemeClr val="bg1"/>
                </a:solidFill>
              </a:defRPr>
            </a:lvl1pPr>
          </a:lstStyle>
          <a:p>
            <a:r>
              <a:rPr lang="en-US"/>
              <a:t>Click to edit Master subtitle style</a:t>
            </a:r>
            <a:endParaRP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8/3/2020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object 2">
            <a:extLst>
              <a:ext uri="{FF2B5EF4-FFF2-40B4-BE49-F238E27FC236}">
                <a16:creationId xmlns:a16="http://schemas.microsoft.com/office/drawing/2014/main" id="{EBF47EE3-9D17-4686-9D3C-6FEB3D2F86D0}"/>
              </a:ext>
            </a:extLst>
          </p:cNvPr>
          <p:cNvSpPr/>
          <p:nvPr userDrawn="1"/>
        </p:nvSpPr>
        <p:spPr>
          <a:xfrm>
            <a:off x="0" y="6296133"/>
            <a:ext cx="12192000" cy="561975"/>
          </a:xfrm>
          <a:custGeom>
            <a:avLst/>
            <a:gdLst/>
            <a:ahLst/>
            <a:cxnLst/>
            <a:rect l="l" t="t" r="r" b="b"/>
            <a:pathLst>
              <a:path w="12192000" h="561975">
                <a:moveTo>
                  <a:pt x="12192000" y="0"/>
                </a:moveTo>
                <a:lnTo>
                  <a:pt x="5613" y="0"/>
                </a:lnTo>
                <a:lnTo>
                  <a:pt x="0" y="561873"/>
                </a:lnTo>
                <a:lnTo>
                  <a:pt x="12192000" y="561873"/>
                </a:lnTo>
                <a:lnTo>
                  <a:pt x="12192000" y="0"/>
                </a:lnTo>
                <a:close/>
              </a:path>
            </a:pathLst>
          </a:custGeom>
          <a:solidFill>
            <a:srgbClr val="27829D"/>
          </a:solidFill>
        </p:spPr>
        <p:txBody>
          <a:bodyPr wrap="square" lIns="0" tIns="0" rIns="0" bIns="0" rtlCol="0"/>
          <a:lstStyle/>
          <a:p>
            <a:endParaRPr dirty="0">
              <a:solidFill>
                <a:schemeClr val="bg1"/>
              </a:solidFill>
            </a:endParaRPr>
          </a:p>
        </p:txBody>
      </p:sp>
      <p:sp>
        <p:nvSpPr>
          <p:cNvPr id="11" name="object 3">
            <a:extLst>
              <a:ext uri="{FF2B5EF4-FFF2-40B4-BE49-F238E27FC236}">
                <a16:creationId xmlns:a16="http://schemas.microsoft.com/office/drawing/2014/main" id="{F4B9821A-FE06-461A-AAB1-028696BBBFD8}"/>
              </a:ext>
            </a:extLst>
          </p:cNvPr>
          <p:cNvSpPr/>
          <p:nvPr userDrawn="1"/>
        </p:nvSpPr>
        <p:spPr>
          <a:xfrm>
            <a:off x="0" y="6296139"/>
            <a:ext cx="3302000" cy="561975"/>
          </a:xfrm>
          <a:custGeom>
            <a:avLst/>
            <a:gdLst/>
            <a:ahLst/>
            <a:cxnLst/>
            <a:rect l="l" t="t" r="r" b="b"/>
            <a:pathLst>
              <a:path w="3302000" h="561975">
                <a:moveTo>
                  <a:pt x="0" y="561860"/>
                </a:moveTo>
                <a:lnTo>
                  <a:pt x="3302000" y="561860"/>
                </a:lnTo>
                <a:lnTo>
                  <a:pt x="3302000" y="0"/>
                </a:lnTo>
                <a:lnTo>
                  <a:pt x="0" y="0"/>
                </a:lnTo>
                <a:lnTo>
                  <a:pt x="0" y="561860"/>
                </a:lnTo>
                <a:close/>
              </a:path>
            </a:pathLst>
          </a:custGeom>
          <a:solidFill>
            <a:srgbClr val="8FD169"/>
          </a:solidFill>
        </p:spPr>
        <p:txBody>
          <a:bodyPr wrap="square" lIns="0" tIns="0" rIns="0" bIns="0" rtlCol="0"/>
          <a:lstStyle/>
          <a:p>
            <a:endParaRPr dirty="0">
              <a:solidFill>
                <a:schemeClr val="bg1"/>
              </a:solidFill>
            </a:endParaRPr>
          </a:p>
        </p:txBody>
      </p:sp>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en-US"/>
              <a:t>Edit Master text styles</a:t>
            </a:r>
          </a:p>
        </p:txBody>
      </p:sp>
      <p:sp>
        <p:nvSpPr>
          <p:cNvPr id="4" name="Holder 4"/>
          <p:cNvSpPr>
            <a:spLocks noGrp="1"/>
          </p:cNvSpPr>
          <p:nvPr>
            <p:ph type="ftr" sz="quarter" idx="5"/>
          </p:nvPr>
        </p:nvSpPr>
        <p:spPr>
          <a:xfrm>
            <a:off x="4758090" y="6489863"/>
            <a:ext cx="6101715" cy="179536"/>
          </a:xfrm>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lang="en-US" spc="-10" dirty="0"/>
              <a:t>TO </a:t>
            </a:r>
            <a:r>
              <a:rPr lang="en-US" spc="-30" dirty="0"/>
              <a:t>EDIT: </a:t>
            </a:r>
            <a:r>
              <a:rPr lang="en-US" spc="-5" dirty="0"/>
              <a:t>View&gt;Header&amp;Footer&gt;Apply</a:t>
            </a:r>
            <a:r>
              <a:rPr lang="en-US" spc="55" dirty="0"/>
              <a:t> </a:t>
            </a:r>
            <a:r>
              <a:rPr lang="en-US" dirty="0"/>
              <a:t>to</a:t>
            </a:r>
            <a:r>
              <a:rPr lang="en-US" spc="-40" dirty="0"/>
              <a:t> </a:t>
            </a:r>
            <a:r>
              <a:rPr lang="en-US" spc="-5" dirty="0"/>
              <a:t>All	</a:t>
            </a:r>
            <a:r>
              <a:rPr lang="en-US" dirty="0"/>
              <a:t>|	</a:t>
            </a:r>
            <a:r>
              <a:rPr lang="en-US" spc="-5" dirty="0"/>
              <a:t>10/3/17	</a:t>
            </a:r>
            <a:r>
              <a:rPr lang="en-US" dirty="0"/>
              <a:t>|	</a:t>
            </a:r>
            <a:r>
              <a:rPr lang="en-US" spc="-10" dirty="0"/>
              <a:t>Portland’s </a:t>
            </a:r>
            <a:r>
              <a:rPr lang="en-US" spc="-5" dirty="0"/>
              <a:t>Housing</a:t>
            </a:r>
            <a:r>
              <a:rPr lang="en-US" spc="-10" dirty="0"/>
              <a:t> </a:t>
            </a:r>
            <a:r>
              <a:rPr lang="en-US" spc="-5" dirty="0"/>
              <a:t>Bond</a:t>
            </a:r>
          </a:p>
        </p:txBody>
      </p:sp>
      <p:sp>
        <p:nvSpPr>
          <p:cNvPr id="5" name="Holder 5"/>
          <p:cNvSpPr>
            <a:spLocks noGrp="1"/>
          </p:cNvSpPr>
          <p:nvPr>
            <p:ph type="dt" sz="half" idx="6"/>
          </p:nvPr>
        </p:nvSpPr>
        <p:spPr>
          <a:xfrm>
            <a:off x="609600" y="6377940"/>
            <a:ext cx="2804160" cy="276999"/>
          </a:xfrm>
        </p:spPr>
        <p:txBody>
          <a:bodyPr lIns="0" tIns="0" rIns="0" bIns="0"/>
          <a:lstStyle>
            <a:lvl1pPr algn="l">
              <a:defRPr>
                <a:solidFill>
                  <a:schemeClr val="bg1"/>
                </a:solidFill>
              </a:defRPr>
            </a:lvl1pPr>
          </a:lstStyle>
          <a:p>
            <a:fld id="{1D8BD707-D9CF-40AE-B4C6-C98DA3205C09}" type="datetimeFigureOut">
              <a:rPr lang="en-US" smtClean="0"/>
              <a:pPr/>
              <a:t>8/3/2020</a:t>
            </a:fld>
            <a:endParaRPr lang="en-US" dirty="0"/>
          </a:p>
        </p:txBody>
      </p:sp>
      <p:sp>
        <p:nvSpPr>
          <p:cNvPr id="6" name="Holder 6"/>
          <p:cNvSpPr>
            <a:spLocks noGrp="1"/>
          </p:cNvSpPr>
          <p:nvPr>
            <p:ph type="sldNum" sz="quarter" idx="7"/>
          </p:nvPr>
        </p:nvSpPr>
        <p:spPr>
          <a:xfrm>
            <a:off x="11335166" y="6478453"/>
            <a:ext cx="128270" cy="553998"/>
          </a:xfrm>
        </p:spPr>
        <p:txBody>
          <a:bodyPr lIns="0" tIns="0" rIns="0" bIns="0"/>
          <a:lstStyle>
            <a:lvl1pPr>
              <a:defRPr sz="1200" b="1" i="0">
                <a:solidFill>
                  <a:schemeClr val="bg1"/>
                </a:solidFill>
                <a:latin typeface="Calibri"/>
                <a:cs typeface="Calibri"/>
              </a:defRPr>
            </a:lvl1pPr>
          </a:lstStyle>
          <a:p>
            <a:pPr marL="25400">
              <a:spcBef>
                <a:spcPts val="40"/>
              </a:spcBef>
            </a:pPr>
            <a:fld id="{81D60167-4931-47E6-BA6A-407CBD079E47}" type="slidenum">
              <a:rPr lang="en-US" smtClean="0"/>
              <a:pPr marL="25400">
                <a:spcBef>
                  <a:spcPts val="40"/>
                </a:spcBef>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8/3/2020</a:t>
            </a:fld>
            <a:endParaRPr lang="en-US" dirty="0"/>
          </a:p>
        </p:txBody>
      </p:sp>
      <p:sp>
        <p:nvSpPr>
          <p:cNvPr id="7" name="Holder 7"/>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27829D"/>
                </a:solidFill>
                <a:latin typeface="Arial"/>
                <a:cs typeface="Arial"/>
              </a:defRPr>
            </a:lvl1pPr>
          </a:lstStyle>
          <a:p>
            <a:r>
              <a:rPr lang="en-US"/>
              <a:t>Click to edit Master title style</a:t>
            </a:r>
            <a:endParaRPr/>
          </a:p>
        </p:txBody>
      </p:sp>
      <p:sp>
        <p:nvSpPr>
          <p:cNvPr id="3" name="Holder 3"/>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8/3/2020</a:t>
            </a:fld>
            <a:endParaRPr lang="en-US" dirty="0"/>
          </a:p>
        </p:txBody>
      </p:sp>
      <p:sp>
        <p:nvSpPr>
          <p:cNvPr id="5" name="Holder 5"/>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8/3/2020</a:t>
            </a:fld>
            <a:endParaRPr lang="en-US" dirty="0"/>
          </a:p>
        </p:txBody>
      </p:sp>
      <p:sp>
        <p:nvSpPr>
          <p:cNvPr id="4" name="Holder 4"/>
          <p:cNvSpPr>
            <a:spLocks noGrp="1"/>
          </p:cNvSpPr>
          <p:nvPr>
            <p:ph type="sldNum" sz="quarter" idx="7"/>
          </p:nvPr>
        </p:nvSpPr>
        <p:spPr/>
        <p:txBody>
          <a:bodyPr lIns="0" tIns="0" rIns="0" bIns="0"/>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88340" y="582226"/>
            <a:ext cx="10815319" cy="635000"/>
          </a:xfrm>
          <a:prstGeom prst="rect">
            <a:avLst/>
          </a:prstGeom>
        </p:spPr>
        <p:txBody>
          <a:bodyPr wrap="square" lIns="0" tIns="0" rIns="0" bIns="0">
            <a:spAutoFit/>
          </a:bodyPr>
          <a:lstStyle>
            <a:lvl1pPr>
              <a:defRPr sz="4000" b="1" i="0">
                <a:solidFill>
                  <a:srgbClr val="27829D"/>
                </a:solidFill>
                <a:latin typeface="Arial"/>
                <a:cs typeface="Arial"/>
              </a:defRPr>
            </a:lvl1pPr>
          </a:lstStyle>
          <a:p>
            <a:endParaRPr/>
          </a:p>
        </p:txBody>
      </p:sp>
      <p:sp>
        <p:nvSpPr>
          <p:cNvPr id="3" name="Holder 3"/>
          <p:cNvSpPr>
            <a:spLocks noGrp="1"/>
          </p:cNvSpPr>
          <p:nvPr>
            <p:ph type="body" idx="1"/>
          </p:nvPr>
        </p:nvSpPr>
        <p:spPr>
          <a:xfrm>
            <a:off x="688340" y="1367933"/>
            <a:ext cx="10815319" cy="26924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758090" y="6489863"/>
            <a:ext cx="6101715" cy="196215"/>
          </a:xfrm>
          <a:prstGeom prst="rect">
            <a:avLst/>
          </a:prstGeom>
        </p:spPr>
        <p:txBody>
          <a:bodyPr wrap="square" lIns="0" tIns="0" rIns="0" bIns="0">
            <a:spAutoFit/>
          </a:bodyPr>
          <a:lstStyle>
            <a:lvl1pPr>
              <a:defRPr sz="1200" b="1" i="0">
                <a:solidFill>
                  <a:schemeClr val="bg1"/>
                </a:solidFill>
                <a:latin typeface="Arial"/>
                <a:cs typeface="Arial"/>
              </a:defRPr>
            </a:lvl1pPr>
          </a:lstStyle>
          <a:p>
            <a:pPr marL="12700">
              <a:lnSpc>
                <a:spcPts val="1425"/>
              </a:lnSpc>
              <a:tabLst>
                <a:tab pos="3284220" algn="l"/>
                <a:tab pos="3455035" algn="l"/>
                <a:tab pos="4090035" algn="l"/>
                <a:tab pos="4261485" algn="l"/>
              </a:tabLst>
            </a:pPr>
            <a:r>
              <a:rPr spc="-10" dirty="0">
                <a:solidFill>
                  <a:srgbClr val="27829D"/>
                </a:solidFill>
              </a:rPr>
              <a:t>TO </a:t>
            </a:r>
            <a:r>
              <a:rPr spc="-30" dirty="0">
                <a:solidFill>
                  <a:srgbClr val="27829D"/>
                </a:solidFill>
              </a:rPr>
              <a:t>EDIT: </a:t>
            </a:r>
            <a:r>
              <a:rPr spc="-5" dirty="0">
                <a:solidFill>
                  <a:srgbClr val="27829D"/>
                </a:solidFill>
              </a:rPr>
              <a:t>View&gt;Header&amp;Footer&gt;Apply</a:t>
            </a:r>
            <a:r>
              <a:rPr spc="55" dirty="0">
                <a:solidFill>
                  <a:srgbClr val="27829D"/>
                </a:solidFill>
              </a:rPr>
              <a:t> </a:t>
            </a:r>
            <a:r>
              <a:rPr dirty="0">
                <a:solidFill>
                  <a:srgbClr val="27829D"/>
                </a:solidFill>
              </a:rPr>
              <a:t>to</a:t>
            </a:r>
            <a:r>
              <a:rPr spc="-40" dirty="0">
                <a:solidFill>
                  <a:srgbClr val="27829D"/>
                </a:solidFill>
              </a:rPr>
              <a:t> </a:t>
            </a:r>
            <a:r>
              <a:rPr spc="-5" dirty="0">
                <a:solidFill>
                  <a:srgbClr val="27829D"/>
                </a:solidFill>
              </a:rPr>
              <a:t>All	</a:t>
            </a:r>
            <a:r>
              <a:rPr dirty="0">
                <a:solidFill>
                  <a:srgbClr val="27829D"/>
                </a:solidFill>
              </a:rPr>
              <a:t>|	</a:t>
            </a:r>
            <a:r>
              <a:rPr spc="-5" dirty="0">
                <a:solidFill>
                  <a:srgbClr val="27829D"/>
                </a:solidFill>
              </a:rPr>
              <a:t>10/3/17	</a:t>
            </a:r>
            <a:r>
              <a:rPr dirty="0">
                <a:solidFill>
                  <a:srgbClr val="27829D"/>
                </a:solidFill>
              </a:rPr>
              <a:t>|	</a:t>
            </a:r>
            <a:r>
              <a:rPr spc="-10" dirty="0">
                <a:solidFill>
                  <a:srgbClr val="27829D"/>
                </a:solidFill>
              </a:rPr>
              <a:t>Portland’s </a:t>
            </a:r>
            <a:r>
              <a:rPr spc="-5" dirty="0">
                <a:solidFill>
                  <a:srgbClr val="27829D"/>
                </a:solidFill>
              </a:rPr>
              <a:t>Housing</a:t>
            </a:r>
            <a:r>
              <a:rPr spc="-10" dirty="0">
                <a:solidFill>
                  <a:srgbClr val="27829D"/>
                </a:solidFill>
              </a:rPr>
              <a:t> </a:t>
            </a:r>
            <a:r>
              <a:rPr spc="-5" dirty="0">
                <a:solidFill>
                  <a:srgbClr val="27829D"/>
                </a:solidFill>
              </a:rPr>
              <a:t>Bond</a:t>
            </a: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8/3/2020</a:t>
            </a:fld>
            <a:endParaRPr lang="en-US" dirty="0"/>
          </a:p>
        </p:txBody>
      </p:sp>
      <p:sp>
        <p:nvSpPr>
          <p:cNvPr id="6" name="Holder 6"/>
          <p:cNvSpPr>
            <a:spLocks noGrp="1"/>
          </p:cNvSpPr>
          <p:nvPr>
            <p:ph type="sldNum" sz="quarter" idx="7"/>
          </p:nvPr>
        </p:nvSpPr>
        <p:spPr>
          <a:xfrm>
            <a:off x="11335166" y="6478453"/>
            <a:ext cx="128270" cy="211454"/>
          </a:xfrm>
          <a:prstGeom prst="rect">
            <a:avLst/>
          </a:prstGeom>
        </p:spPr>
        <p:txBody>
          <a:bodyPr wrap="square" lIns="0" tIns="0" rIns="0" bIns="0">
            <a:spAutoFit/>
          </a:bodyPr>
          <a:lstStyle>
            <a:lvl1pPr>
              <a:defRPr sz="1200" b="1" i="0">
                <a:solidFill>
                  <a:srgbClr val="27829D"/>
                </a:solidFill>
                <a:latin typeface="Calibri"/>
                <a:cs typeface="Calibri"/>
              </a:defRPr>
            </a:lvl1pPr>
          </a:lstStyle>
          <a:p>
            <a:pPr marL="25400">
              <a:lnSpc>
                <a:spcPct val="100000"/>
              </a:lnSpc>
              <a:spcBef>
                <a:spcPts val="40"/>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FC8D0671-1C61-4B74-982D-E9D48FFAE0DA}"/>
              </a:ext>
            </a:extLst>
          </p:cNvPr>
          <p:cNvSpPr>
            <a:spLocks noGrp="1"/>
          </p:cNvSpPr>
          <p:nvPr>
            <p:ph type="sldNum" sz="quarter" idx="7"/>
          </p:nvPr>
        </p:nvSpPr>
        <p:spPr>
          <a:xfrm>
            <a:off x="11353800" y="6491880"/>
            <a:ext cx="704434" cy="207625"/>
          </a:xfrm>
        </p:spPr>
        <p:txBody>
          <a:bodyPr/>
          <a:lstStyle/>
          <a:p>
            <a:pPr marL="25400">
              <a:lnSpc>
                <a:spcPct val="100000"/>
              </a:lnSpc>
              <a:spcBef>
                <a:spcPts val="40"/>
              </a:spcBef>
            </a:pPr>
            <a:endParaRPr lang="en-US" dirty="0"/>
          </a:p>
        </p:txBody>
      </p:sp>
      <p:pic>
        <p:nvPicPr>
          <p:cNvPr id="13" name="Picture 12">
            <a:extLst>
              <a:ext uri="{FF2B5EF4-FFF2-40B4-BE49-F238E27FC236}">
                <a16:creationId xmlns:a16="http://schemas.microsoft.com/office/drawing/2014/main" id="{001180ED-18EA-4C46-8B9F-9594DD0284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240674"/>
            <a:ext cx="5562602" cy="1338616"/>
          </a:xfrm>
          <a:prstGeom prst="rect">
            <a:avLst/>
          </a:prstGeom>
        </p:spPr>
      </p:pic>
      <p:sp>
        <p:nvSpPr>
          <p:cNvPr id="2" name="object 2"/>
          <p:cNvSpPr/>
          <p:nvPr/>
        </p:nvSpPr>
        <p:spPr>
          <a:xfrm>
            <a:off x="0" y="1806054"/>
            <a:ext cx="12192000" cy="4490085"/>
          </a:xfrm>
          <a:custGeom>
            <a:avLst/>
            <a:gdLst/>
            <a:ahLst/>
            <a:cxnLst/>
            <a:rect l="l" t="t" r="r" b="b"/>
            <a:pathLst>
              <a:path w="12192000" h="4490085">
                <a:moveTo>
                  <a:pt x="0" y="4489919"/>
                </a:moveTo>
                <a:lnTo>
                  <a:pt x="12192000" y="4489919"/>
                </a:lnTo>
                <a:lnTo>
                  <a:pt x="12192000" y="0"/>
                </a:lnTo>
                <a:lnTo>
                  <a:pt x="0" y="0"/>
                </a:lnTo>
                <a:lnTo>
                  <a:pt x="0" y="4489919"/>
                </a:lnTo>
                <a:close/>
              </a:path>
            </a:pathLst>
          </a:custGeom>
          <a:solidFill>
            <a:srgbClr val="27829D"/>
          </a:solidFill>
        </p:spPr>
        <p:txBody>
          <a:bodyPr wrap="square" lIns="0" tIns="0" rIns="0" bIns="0" rtlCol="0"/>
          <a:lstStyle/>
          <a:p>
            <a:endParaRPr dirty="0"/>
          </a:p>
        </p:txBody>
      </p:sp>
      <p:sp>
        <p:nvSpPr>
          <p:cNvPr id="3" name="object 3"/>
          <p:cNvSpPr/>
          <p:nvPr/>
        </p:nvSpPr>
        <p:spPr>
          <a:xfrm>
            <a:off x="0" y="6296139"/>
            <a:ext cx="12192000" cy="561975"/>
          </a:xfrm>
          <a:custGeom>
            <a:avLst/>
            <a:gdLst/>
            <a:ahLst/>
            <a:cxnLst/>
            <a:rect l="l" t="t" r="r" b="b"/>
            <a:pathLst>
              <a:path w="12192000" h="561975">
                <a:moveTo>
                  <a:pt x="12192000" y="561860"/>
                </a:moveTo>
                <a:lnTo>
                  <a:pt x="12192000" y="0"/>
                </a:lnTo>
                <a:lnTo>
                  <a:pt x="0" y="0"/>
                </a:lnTo>
                <a:lnTo>
                  <a:pt x="0" y="561860"/>
                </a:lnTo>
                <a:lnTo>
                  <a:pt x="12192000" y="561860"/>
                </a:lnTo>
                <a:close/>
              </a:path>
            </a:pathLst>
          </a:custGeom>
          <a:solidFill>
            <a:srgbClr val="8FD169"/>
          </a:solidFill>
        </p:spPr>
        <p:txBody>
          <a:bodyPr wrap="square" lIns="0" tIns="0" rIns="0" bIns="0" rtlCol="0"/>
          <a:lstStyle/>
          <a:p>
            <a:endParaRPr dirty="0"/>
          </a:p>
        </p:txBody>
      </p:sp>
      <p:sp>
        <p:nvSpPr>
          <p:cNvPr id="7" name="object 7"/>
          <p:cNvSpPr txBox="1">
            <a:spLocks noGrp="1"/>
          </p:cNvSpPr>
          <p:nvPr>
            <p:ph type="title"/>
          </p:nvPr>
        </p:nvSpPr>
        <p:spPr>
          <a:xfrm>
            <a:off x="381000" y="2166600"/>
            <a:ext cx="11520855" cy="4208844"/>
          </a:xfrm>
          <a:prstGeom prst="rect">
            <a:avLst/>
          </a:prstGeom>
        </p:spPr>
        <p:txBody>
          <a:bodyPr vert="horz" wrap="square" lIns="0" tIns="114300" rIns="0" bIns="0" rtlCol="0">
            <a:spAutoFit/>
          </a:bodyPr>
          <a:lstStyle/>
          <a:p>
            <a:pPr marL="12700" algn="ctr">
              <a:spcBef>
                <a:spcPts val="590"/>
              </a:spcBef>
            </a:pPr>
            <a:r>
              <a:rPr lang="en-US" sz="5400" dirty="0">
                <a:solidFill>
                  <a:schemeClr val="tx1"/>
                </a:solidFill>
              </a:rPr>
              <a:t>Portland COVID-19 </a:t>
            </a:r>
            <a:br>
              <a:rPr lang="en-US" sz="5400" dirty="0">
                <a:solidFill>
                  <a:schemeClr val="tx1"/>
                </a:solidFill>
              </a:rPr>
            </a:br>
            <a:r>
              <a:rPr lang="en-US" sz="5400" dirty="0">
                <a:solidFill>
                  <a:schemeClr val="tx1"/>
                </a:solidFill>
              </a:rPr>
              <a:t>Household Assistance Fund </a:t>
            </a:r>
            <a:br>
              <a:rPr lang="en-US" sz="5400" dirty="0">
                <a:solidFill>
                  <a:schemeClr val="tx1"/>
                </a:solidFill>
              </a:rPr>
            </a:br>
            <a:br>
              <a:rPr lang="en-US" sz="5400" dirty="0">
                <a:solidFill>
                  <a:schemeClr val="tx1"/>
                </a:solidFill>
              </a:rPr>
            </a:br>
            <a:r>
              <a:rPr lang="en-US" sz="2800" dirty="0">
                <a:solidFill>
                  <a:schemeClr val="tx1"/>
                </a:solidFill>
              </a:rPr>
              <a:t>Workgroup: Leslie Goodlow, Anna Shook and Jennifer Chang</a:t>
            </a:r>
            <a:br>
              <a:rPr lang="en-US" dirty="0">
                <a:solidFill>
                  <a:schemeClr val="tx1"/>
                </a:solidFill>
              </a:rPr>
            </a:br>
            <a:br>
              <a:rPr lang="en-US" sz="4800" spc="-5" dirty="0">
                <a:solidFill>
                  <a:schemeClr val="bg1"/>
                </a:solidFill>
              </a:rPr>
            </a:br>
            <a:endParaRPr lang="en-US" sz="2800" dirty="0"/>
          </a:p>
        </p:txBody>
      </p:sp>
      <p:sp>
        <p:nvSpPr>
          <p:cNvPr id="5" name="Footer Placeholder 4">
            <a:extLst>
              <a:ext uri="{FF2B5EF4-FFF2-40B4-BE49-F238E27FC236}">
                <a16:creationId xmlns:a16="http://schemas.microsoft.com/office/drawing/2014/main" id="{92B4CDDA-732E-46E0-91FD-8DC1BF446D20}"/>
              </a:ext>
            </a:extLst>
          </p:cNvPr>
          <p:cNvSpPr>
            <a:spLocks noGrp="1"/>
          </p:cNvSpPr>
          <p:nvPr>
            <p:ph type="ftr" sz="quarter" idx="5"/>
          </p:nvPr>
        </p:nvSpPr>
        <p:spPr>
          <a:xfrm>
            <a:off x="3138855" y="6490512"/>
            <a:ext cx="8763000" cy="179536"/>
          </a:xfrm>
        </p:spPr>
        <p:txBody>
          <a:bodyPr/>
          <a:lstStyle/>
          <a:p>
            <a:pPr marL="12700">
              <a:lnSpc>
                <a:spcPts val="1425"/>
              </a:lnSpc>
              <a:tabLst>
                <a:tab pos="3284220" algn="l"/>
                <a:tab pos="3455035" algn="l"/>
                <a:tab pos="4090035" algn="l"/>
                <a:tab pos="4261485" algn="l"/>
              </a:tabLst>
            </a:pPr>
            <a:r>
              <a:rPr lang="en-US" spc="-10" dirty="0">
                <a:solidFill>
                  <a:srgbClr val="27829D"/>
                </a:solidFill>
              </a:rPr>
              <a:t>PHAC | August 4, 2020 | Portland Housing Bureau</a:t>
            </a:r>
            <a:endParaRPr lang="en-US" spc="-5" dirty="0">
              <a:solidFill>
                <a:srgbClr val="27829D"/>
              </a:solidFill>
            </a:endParaRPr>
          </a:p>
        </p:txBody>
      </p:sp>
    </p:spTree>
    <p:extLst>
      <p:ext uri="{BB962C8B-B14F-4D97-AF65-F5344CB8AC3E}">
        <p14:creationId xmlns:p14="http://schemas.microsoft.com/office/powerpoint/2010/main" val="142627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EE120-3BEC-4AA6-9F6C-3121D4F4E186}"/>
              </a:ext>
            </a:extLst>
          </p:cNvPr>
          <p:cNvSpPr>
            <a:spLocks noGrp="1"/>
          </p:cNvSpPr>
          <p:nvPr>
            <p:ph type="title"/>
          </p:nvPr>
        </p:nvSpPr>
        <p:spPr/>
        <p:txBody>
          <a:bodyPr/>
          <a:lstStyle/>
          <a:p>
            <a:r>
              <a:rPr lang="en-US" dirty="0"/>
              <a:t>Purpose and Eligibility</a:t>
            </a:r>
          </a:p>
        </p:txBody>
      </p:sp>
      <p:sp>
        <p:nvSpPr>
          <p:cNvPr id="7" name="Content Placeholder 9">
            <a:extLst>
              <a:ext uri="{FF2B5EF4-FFF2-40B4-BE49-F238E27FC236}">
                <a16:creationId xmlns:a16="http://schemas.microsoft.com/office/drawing/2014/main" id="{4CC4C4DE-2F79-4D14-B130-9CC03D9F5147}"/>
              </a:ext>
            </a:extLst>
          </p:cNvPr>
          <p:cNvSpPr>
            <a:spLocks noGrp="1"/>
          </p:cNvSpPr>
          <p:nvPr>
            <p:ph type="body" idx="1"/>
          </p:nvPr>
        </p:nvSpPr>
        <p:spPr>
          <a:xfrm>
            <a:off x="688975" y="1368425"/>
            <a:ext cx="4035425" cy="2692400"/>
          </a:xfrm>
        </p:spPr>
        <p:txBody>
          <a:bodyPr/>
          <a:lstStyle/>
          <a:p>
            <a:r>
              <a:rPr lang="en-US" b="1" dirty="0"/>
              <a:t>Purpose </a:t>
            </a:r>
            <a:endParaRPr lang="en-US" dirty="0"/>
          </a:p>
          <a:p>
            <a:r>
              <a:rPr lang="en-US" dirty="0"/>
              <a:t>The impact of the COVID-19 pandemic has been immediate and severe for Oregonians already struggling due to the shortage of affordable housing, rent assistance and services in our community. The Portland City Council created the Portland COVID-19 Household Assistance Fund with resources from the federal Coronavirus Aid, Relief, and Economic Security (CARES) Act. The fund will assist households who have experienced a loss of income or who have increased health risks/needs due to COVID-19. </a:t>
            </a:r>
          </a:p>
          <a:p>
            <a:endParaRPr lang="en-US" dirty="0"/>
          </a:p>
        </p:txBody>
      </p:sp>
      <p:sp>
        <p:nvSpPr>
          <p:cNvPr id="8" name="Content Placeholder 2">
            <a:extLst>
              <a:ext uri="{FF2B5EF4-FFF2-40B4-BE49-F238E27FC236}">
                <a16:creationId xmlns:a16="http://schemas.microsoft.com/office/drawing/2014/main" id="{61185CDF-5062-4C0E-ADC6-A3875D96FF6D}"/>
              </a:ext>
            </a:extLst>
          </p:cNvPr>
          <p:cNvSpPr txBox="1">
            <a:spLocks/>
          </p:cNvSpPr>
          <p:nvPr/>
        </p:nvSpPr>
        <p:spPr>
          <a:xfrm>
            <a:off x="6199505" y="1402715"/>
            <a:ext cx="5303520" cy="4154984"/>
          </a:xfrm>
          <a:prstGeom prst="rect">
            <a:avLst/>
          </a:prstGeom>
        </p:spPr>
        <p:txBody>
          <a:bodyPr/>
          <a:lst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r>
              <a:rPr lang="en-US" b="1" kern="0" dirty="0">
                <a:solidFill>
                  <a:sysClr val="windowText" lastClr="000000"/>
                </a:solidFill>
              </a:rPr>
              <a:t>Eligibility</a:t>
            </a:r>
          </a:p>
          <a:p>
            <a:r>
              <a:rPr lang="en-US" kern="0" dirty="0">
                <a:solidFill>
                  <a:sysClr val="windowText" lastClr="000000"/>
                </a:solidFill>
              </a:rPr>
              <a:t>Applicants must meet four requirements:</a:t>
            </a:r>
          </a:p>
          <a:p>
            <a:pPr marL="285750" indent="-285750">
              <a:buFont typeface="Arial" panose="020B0604020202020204" pitchFamily="34" charset="0"/>
              <a:buChar char="•"/>
            </a:pPr>
            <a:r>
              <a:rPr lang="en-US" kern="0" dirty="0">
                <a:solidFill>
                  <a:sysClr val="windowText" lastClr="000000"/>
                </a:solidFill>
              </a:rPr>
              <a:t>Living in the City of Portland (housed or unhoused);</a:t>
            </a:r>
          </a:p>
          <a:p>
            <a:pPr marL="285750" indent="-285750">
              <a:buFont typeface="Arial" panose="020B0604020202020204" pitchFamily="34" charset="0"/>
              <a:buChar char="•"/>
            </a:pPr>
            <a:r>
              <a:rPr lang="en-US" kern="0" dirty="0">
                <a:solidFill>
                  <a:sysClr val="windowText" lastClr="000000"/>
                </a:solidFill>
              </a:rPr>
              <a:t>Experienced either a loss of income due to COVID-19 related factors OR have compromised health status OR an elevated risk of infection or health vulnerability related to COVID-19.</a:t>
            </a:r>
          </a:p>
          <a:p>
            <a:pPr marL="285750" indent="-285750">
              <a:buFont typeface="Arial" panose="020B0604020202020204" pitchFamily="34" charset="0"/>
              <a:buChar char="•"/>
            </a:pPr>
            <a:r>
              <a:rPr lang="en-US" kern="0" dirty="0">
                <a:solidFill>
                  <a:sysClr val="windowText" lastClr="000000"/>
                </a:solidFill>
              </a:rPr>
              <a:t>Have a household income at or below 80% of Area Median Income (AMI). Additional supplement employment income ($600) issued during the COVID-19 pandemic is excluded for the purpose of income eligibility. </a:t>
            </a:r>
          </a:p>
          <a:p>
            <a:pPr marL="285750" indent="-285750">
              <a:buFont typeface="Arial" panose="020B0604020202020204" pitchFamily="34" charset="0"/>
              <a:buChar char="•"/>
            </a:pPr>
            <a:r>
              <a:rPr lang="en-US" kern="0" dirty="0">
                <a:solidFill>
                  <a:sysClr val="windowText" lastClr="000000"/>
                </a:solidFill>
              </a:rPr>
              <a:t>Over the age of 18</a:t>
            </a:r>
          </a:p>
          <a:p>
            <a:pPr marL="285750" indent="-285750">
              <a:buFont typeface="Arial" panose="020B0604020202020204" pitchFamily="34" charset="0"/>
              <a:buChar char="•"/>
            </a:pPr>
            <a:endParaRPr lang="en-US" kern="0" dirty="0">
              <a:solidFill>
                <a:sysClr val="windowText" lastClr="000000"/>
              </a:solidFill>
            </a:endParaRPr>
          </a:p>
          <a:p>
            <a:pPr marL="285750" indent="-285750">
              <a:buFont typeface="Arial" panose="020B0604020202020204" pitchFamily="34" charset="0"/>
              <a:buChar char="•"/>
            </a:pPr>
            <a:endParaRPr lang="en-US" kern="0" dirty="0">
              <a:solidFill>
                <a:sysClr val="windowText" lastClr="000000"/>
              </a:solidFill>
            </a:endParaRPr>
          </a:p>
          <a:p>
            <a:endParaRPr lang="en-US" kern="0" dirty="0">
              <a:solidFill>
                <a:sysClr val="windowText" lastClr="000000"/>
              </a:solidFill>
            </a:endParaRPr>
          </a:p>
        </p:txBody>
      </p:sp>
      <p:graphicFrame>
        <p:nvGraphicFramePr>
          <p:cNvPr id="9" name="Table 8">
            <a:extLst>
              <a:ext uri="{FF2B5EF4-FFF2-40B4-BE49-F238E27FC236}">
                <a16:creationId xmlns:a16="http://schemas.microsoft.com/office/drawing/2014/main" id="{347C413C-0B01-4AA7-B595-50BCA82EDB0E}"/>
              </a:ext>
            </a:extLst>
          </p:cNvPr>
          <p:cNvGraphicFramePr>
            <a:graphicFrameLocks noGrp="1"/>
          </p:cNvGraphicFramePr>
          <p:nvPr>
            <p:extLst>
              <p:ext uri="{D42A27DB-BD31-4B8C-83A1-F6EECF244321}">
                <p14:modId xmlns:p14="http://schemas.microsoft.com/office/powerpoint/2010/main" val="4253639358"/>
              </p:ext>
            </p:extLst>
          </p:nvPr>
        </p:nvGraphicFramePr>
        <p:xfrm>
          <a:off x="7239000" y="5131266"/>
          <a:ext cx="4162426" cy="1513840"/>
        </p:xfrm>
        <a:graphic>
          <a:graphicData uri="http://schemas.openxmlformats.org/drawingml/2006/table">
            <a:tbl>
              <a:tblPr>
                <a:tableStyleId>{5C22544A-7EE6-4342-B048-85BDC9FD1C3A}</a:tableStyleId>
              </a:tblPr>
              <a:tblGrid>
                <a:gridCol w="853945">
                  <a:extLst>
                    <a:ext uri="{9D8B030D-6E8A-4147-A177-3AD203B41FA5}">
                      <a16:colId xmlns:a16="http://schemas.microsoft.com/office/drawing/2014/main" val="2220545860"/>
                    </a:ext>
                  </a:extLst>
                </a:gridCol>
                <a:gridCol w="1169492">
                  <a:extLst>
                    <a:ext uri="{9D8B030D-6E8A-4147-A177-3AD203B41FA5}">
                      <a16:colId xmlns:a16="http://schemas.microsoft.com/office/drawing/2014/main" val="1825829828"/>
                    </a:ext>
                  </a:extLst>
                </a:gridCol>
                <a:gridCol w="871722">
                  <a:extLst>
                    <a:ext uri="{9D8B030D-6E8A-4147-A177-3AD203B41FA5}">
                      <a16:colId xmlns:a16="http://schemas.microsoft.com/office/drawing/2014/main" val="789060890"/>
                    </a:ext>
                  </a:extLst>
                </a:gridCol>
                <a:gridCol w="1267267">
                  <a:extLst>
                    <a:ext uri="{9D8B030D-6E8A-4147-A177-3AD203B41FA5}">
                      <a16:colId xmlns:a16="http://schemas.microsoft.com/office/drawing/2014/main" val="1956804642"/>
                    </a:ext>
                  </a:extLst>
                </a:gridCol>
              </a:tblGrid>
              <a:tr h="245110">
                <a:tc gridSpan="4">
                  <a:txBody>
                    <a:bodyPr/>
                    <a:lstStyle/>
                    <a:p>
                      <a:pPr marL="0" marR="0" algn="ctr">
                        <a:spcBef>
                          <a:spcPts val="0"/>
                        </a:spcBef>
                        <a:spcAft>
                          <a:spcPts val="0"/>
                        </a:spcAft>
                      </a:pPr>
                      <a:r>
                        <a:rPr lang="en-US" sz="1200" dirty="0">
                          <a:effectLst/>
                        </a:rPr>
                        <a:t>80% Area Median Income Guidelines</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9807925"/>
                  </a:ext>
                </a:extLst>
              </a:tr>
              <a:tr h="245110">
                <a:tc>
                  <a:txBody>
                    <a:bodyPr/>
                    <a:lstStyle/>
                    <a:p>
                      <a:pPr marL="0" marR="0" algn="ctr">
                        <a:spcBef>
                          <a:spcPts val="0"/>
                        </a:spcBef>
                        <a:spcAft>
                          <a:spcPts val="0"/>
                        </a:spcAft>
                      </a:pPr>
                      <a:r>
                        <a:rPr lang="en-US" sz="1200">
                          <a:effectLst/>
                        </a:rPr>
                        <a:t>Family Size</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tc>
                  <a:txBody>
                    <a:bodyPr/>
                    <a:lstStyle/>
                    <a:p>
                      <a:pPr marL="0" marR="0" algn="ctr">
                        <a:spcBef>
                          <a:spcPts val="0"/>
                        </a:spcBef>
                        <a:spcAft>
                          <a:spcPts val="0"/>
                        </a:spcAft>
                      </a:pPr>
                      <a:r>
                        <a:rPr lang="en-US" sz="1200">
                          <a:effectLst/>
                        </a:rPr>
                        <a:t>80% Median</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Family Size</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80% Median</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extLst>
                  <a:ext uri="{0D108BD9-81ED-4DB2-BD59-A6C34878D82A}">
                    <a16:rowId xmlns:a16="http://schemas.microsoft.com/office/drawing/2014/main" val="458303120"/>
                  </a:ext>
                </a:extLst>
              </a:tr>
              <a:tr h="255905">
                <a:tc>
                  <a:txBody>
                    <a:bodyPr/>
                    <a:lstStyle/>
                    <a:p>
                      <a:pPr marL="0" marR="0" algn="ctr">
                        <a:spcBef>
                          <a:spcPts val="0"/>
                        </a:spcBef>
                        <a:spcAft>
                          <a:spcPts val="0"/>
                        </a:spcAft>
                      </a:pPr>
                      <a:r>
                        <a:rPr lang="en-US" sz="1200">
                          <a:effectLst/>
                        </a:rPr>
                        <a:t>1</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tc>
                  <a:txBody>
                    <a:bodyPr/>
                    <a:lstStyle/>
                    <a:p>
                      <a:pPr marL="0" marR="0" algn="ctr">
                        <a:spcBef>
                          <a:spcPts val="0"/>
                        </a:spcBef>
                        <a:spcAft>
                          <a:spcPts val="0"/>
                        </a:spcAft>
                      </a:pPr>
                      <a:r>
                        <a:rPr lang="en-US" sz="1200">
                          <a:effectLst/>
                        </a:rPr>
                        <a:t>$51,600</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5</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$79,600</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extLst>
                  <a:ext uri="{0D108BD9-81ED-4DB2-BD59-A6C34878D82A}">
                    <a16:rowId xmlns:a16="http://schemas.microsoft.com/office/drawing/2014/main" val="1321493988"/>
                  </a:ext>
                </a:extLst>
              </a:tr>
              <a:tr h="255905">
                <a:tc>
                  <a:txBody>
                    <a:bodyPr/>
                    <a:lstStyle/>
                    <a:p>
                      <a:pPr marL="0" marR="0" algn="ctr">
                        <a:spcBef>
                          <a:spcPts val="0"/>
                        </a:spcBef>
                        <a:spcAft>
                          <a:spcPts val="0"/>
                        </a:spcAft>
                      </a:pPr>
                      <a:r>
                        <a:rPr lang="en-US" sz="1200">
                          <a:effectLst/>
                        </a:rPr>
                        <a:t>2</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tc>
                  <a:txBody>
                    <a:bodyPr/>
                    <a:lstStyle/>
                    <a:p>
                      <a:pPr marL="0" marR="0" algn="ctr">
                        <a:spcBef>
                          <a:spcPts val="0"/>
                        </a:spcBef>
                        <a:spcAft>
                          <a:spcPts val="0"/>
                        </a:spcAft>
                      </a:pPr>
                      <a:r>
                        <a:rPr lang="en-US" sz="1200">
                          <a:effectLst/>
                        </a:rPr>
                        <a:t>$58,960</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6</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$85,520</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extLst>
                  <a:ext uri="{0D108BD9-81ED-4DB2-BD59-A6C34878D82A}">
                    <a16:rowId xmlns:a16="http://schemas.microsoft.com/office/drawing/2014/main" val="1677079955"/>
                  </a:ext>
                </a:extLst>
              </a:tr>
              <a:tr h="255905">
                <a:tc>
                  <a:txBody>
                    <a:bodyPr/>
                    <a:lstStyle/>
                    <a:p>
                      <a:pPr marL="0" marR="0" algn="ctr">
                        <a:spcBef>
                          <a:spcPts val="0"/>
                        </a:spcBef>
                        <a:spcAft>
                          <a:spcPts val="0"/>
                        </a:spcAft>
                      </a:pPr>
                      <a:r>
                        <a:rPr lang="en-US" sz="1200">
                          <a:effectLst/>
                        </a:rPr>
                        <a:t>3</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tc>
                  <a:txBody>
                    <a:bodyPr/>
                    <a:lstStyle/>
                    <a:p>
                      <a:pPr marL="0" marR="0" algn="ctr">
                        <a:spcBef>
                          <a:spcPts val="0"/>
                        </a:spcBef>
                        <a:spcAft>
                          <a:spcPts val="0"/>
                        </a:spcAft>
                      </a:pPr>
                      <a:r>
                        <a:rPr lang="en-US" sz="1200" dirty="0">
                          <a:effectLst/>
                        </a:rPr>
                        <a:t>$66,320</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7</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$91,440</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extLst>
                  <a:ext uri="{0D108BD9-81ED-4DB2-BD59-A6C34878D82A}">
                    <a16:rowId xmlns:a16="http://schemas.microsoft.com/office/drawing/2014/main" val="324460385"/>
                  </a:ext>
                </a:extLst>
              </a:tr>
              <a:tr h="255905">
                <a:tc>
                  <a:txBody>
                    <a:bodyPr/>
                    <a:lstStyle/>
                    <a:p>
                      <a:pPr marL="0" marR="0" algn="ctr">
                        <a:spcBef>
                          <a:spcPts val="0"/>
                        </a:spcBef>
                        <a:spcAft>
                          <a:spcPts val="0"/>
                        </a:spcAft>
                      </a:pPr>
                      <a:r>
                        <a:rPr lang="en-US" sz="1200">
                          <a:effectLst/>
                        </a:rPr>
                        <a:t>4</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tc>
                  <a:txBody>
                    <a:bodyPr/>
                    <a:lstStyle/>
                    <a:p>
                      <a:pPr marL="0" marR="0" algn="ctr">
                        <a:spcBef>
                          <a:spcPts val="0"/>
                        </a:spcBef>
                        <a:spcAft>
                          <a:spcPts val="0"/>
                        </a:spcAft>
                      </a:pPr>
                      <a:r>
                        <a:rPr lang="en-US" sz="1200">
                          <a:effectLst/>
                        </a:rPr>
                        <a:t>$73,680</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a:effectLst/>
                        </a:rPr>
                        <a:t>8</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1200" dirty="0">
                          <a:effectLst/>
                        </a:rPr>
                        <a:t>$97,280</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10795" marR="10795" marT="10795" marB="0" anchor="ctr"/>
                </a:tc>
                <a:extLst>
                  <a:ext uri="{0D108BD9-81ED-4DB2-BD59-A6C34878D82A}">
                    <a16:rowId xmlns:a16="http://schemas.microsoft.com/office/drawing/2014/main" val="3440326891"/>
                  </a:ext>
                </a:extLst>
              </a:tr>
            </a:tbl>
          </a:graphicData>
        </a:graphic>
      </p:graphicFrame>
      <p:sp>
        <p:nvSpPr>
          <p:cNvPr id="10" name="Footer Placeholder 4">
            <a:extLst>
              <a:ext uri="{FF2B5EF4-FFF2-40B4-BE49-F238E27FC236}">
                <a16:creationId xmlns:a16="http://schemas.microsoft.com/office/drawing/2014/main" id="{3751CD95-A5AF-4A4B-80C0-916ECE0AAB0E}"/>
              </a:ext>
            </a:extLst>
          </p:cNvPr>
          <p:cNvSpPr>
            <a:spLocks noGrp="1"/>
          </p:cNvSpPr>
          <p:nvPr>
            <p:ph type="ftr" sz="quarter" idx="5"/>
          </p:nvPr>
        </p:nvSpPr>
        <p:spPr>
          <a:xfrm>
            <a:off x="3432810" y="6477000"/>
            <a:ext cx="8763000" cy="179536"/>
          </a:xfrm>
        </p:spPr>
        <p:txBody>
          <a:bodyPr/>
          <a:lstStyle/>
          <a:p>
            <a:pPr marL="12700">
              <a:lnSpc>
                <a:spcPts val="1425"/>
              </a:lnSpc>
              <a:tabLst>
                <a:tab pos="3284220" algn="l"/>
                <a:tab pos="3455035" algn="l"/>
                <a:tab pos="4090035" algn="l"/>
                <a:tab pos="4261485" algn="l"/>
              </a:tabLst>
            </a:pPr>
            <a:r>
              <a:rPr lang="en-US" spc="-10" dirty="0"/>
              <a:t>PHAC | August 4, 2020 | Portland Housing </a:t>
            </a:r>
            <a:r>
              <a:rPr lang="en-US" spc="-10" dirty="0">
                <a:solidFill>
                  <a:srgbClr val="27829D"/>
                </a:solidFill>
              </a:rPr>
              <a:t>Bureau</a:t>
            </a:r>
            <a:endParaRPr lang="en-US" spc="-5" dirty="0">
              <a:solidFill>
                <a:srgbClr val="27829D"/>
              </a:solidFill>
            </a:endParaRPr>
          </a:p>
        </p:txBody>
      </p:sp>
    </p:spTree>
    <p:extLst>
      <p:ext uri="{BB962C8B-B14F-4D97-AF65-F5344CB8AC3E}">
        <p14:creationId xmlns:p14="http://schemas.microsoft.com/office/powerpoint/2010/main" val="359052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BB47-6836-4FA9-955D-B7FDA0E673C0}"/>
              </a:ext>
            </a:extLst>
          </p:cNvPr>
          <p:cNvSpPr>
            <a:spLocks noGrp="1"/>
          </p:cNvSpPr>
          <p:nvPr>
            <p:ph type="title"/>
          </p:nvPr>
        </p:nvSpPr>
        <p:spPr>
          <a:xfrm>
            <a:off x="1082041" y="820505"/>
            <a:ext cx="9875520" cy="1356360"/>
          </a:xfrm>
        </p:spPr>
        <p:txBody>
          <a:bodyPr>
            <a:normAutofit/>
          </a:bodyPr>
          <a:lstStyle/>
          <a:p>
            <a:r>
              <a:rPr lang="en-US" dirty="0"/>
              <a:t>Eligible Expenses</a:t>
            </a:r>
            <a:endParaRPr lang="en-US" b="1" dirty="0"/>
          </a:p>
        </p:txBody>
      </p:sp>
      <p:graphicFrame>
        <p:nvGraphicFramePr>
          <p:cNvPr id="5" name="Content Placeholder 2">
            <a:extLst>
              <a:ext uri="{FF2B5EF4-FFF2-40B4-BE49-F238E27FC236}">
                <a16:creationId xmlns:a16="http://schemas.microsoft.com/office/drawing/2014/main" id="{AEC9D45B-0878-468D-8AB9-F5385B2917C3}"/>
              </a:ext>
            </a:extLst>
          </p:cNvPr>
          <p:cNvGraphicFramePr>
            <a:graphicFrameLocks noGrp="1"/>
          </p:cNvGraphicFramePr>
          <p:nvPr>
            <p:ph idx="1"/>
            <p:extLst>
              <p:ext uri="{D42A27DB-BD31-4B8C-83A1-F6EECF244321}">
                <p14:modId xmlns:p14="http://schemas.microsoft.com/office/powerpoint/2010/main" val="287587382"/>
              </p:ext>
            </p:extLst>
          </p:nvPr>
        </p:nvGraphicFramePr>
        <p:xfrm>
          <a:off x="76201" y="1676400"/>
          <a:ext cx="11887200" cy="44070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ooter Placeholder 4">
            <a:extLst>
              <a:ext uri="{FF2B5EF4-FFF2-40B4-BE49-F238E27FC236}">
                <a16:creationId xmlns:a16="http://schemas.microsoft.com/office/drawing/2014/main" id="{3F8869FD-7A16-4FA7-B41D-6649DA98AFF4}"/>
              </a:ext>
            </a:extLst>
          </p:cNvPr>
          <p:cNvSpPr>
            <a:spLocks noGrp="1"/>
          </p:cNvSpPr>
          <p:nvPr>
            <p:ph type="ftr" sz="quarter" idx="5"/>
          </p:nvPr>
        </p:nvSpPr>
        <p:spPr>
          <a:xfrm>
            <a:off x="3432810" y="6477000"/>
            <a:ext cx="8763000" cy="179536"/>
          </a:xfrm>
        </p:spPr>
        <p:txBody>
          <a:bodyPr/>
          <a:lstStyle/>
          <a:p>
            <a:pPr marL="12700">
              <a:lnSpc>
                <a:spcPts val="1425"/>
              </a:lnSpc>
              <a:tabLst>
                <a:tab pos="3284220" algn="l"/>
                <a:tab pos="3455035" algn="l"/>
                <a:tab pos="4090035" algn="l"/>
                <a:tab pos="4261485" algn="l"/>
              </a:tabLst>
            </a:pPr>
            <a:r>
              <a:rPr lang="en-US" spc="-10" dirty="0"/>
              <a:t>PHAC | August 4, 2020 | Portland Housing </a:t>
            </a:r>
            <a:r>
              <a:rPr lang="en-US" spc="-10" dirty="0">
                <a:solidFill>
                  <a:srgbClr val="27829D"/>
                </a:solidFill>
              </a:rPr>
              <a:t>Bureau</a:t>
            </a:r>
            <a:endParaRPr lang="en-US" spc="-5" dirty="0">
              <a:solidFill>
                <a:srgbClr val="27829D"/>
              </a:solidFill>
            </a:endParaRPr>
          </a:p>
        </p:txBody>
      </p:sp>
    </p:spTree>
    <p:extLst>
      <p:ext uri="{BB962C8B-B14F-4D97-AF65-F5344CB8AC3E}">
        <p14:creationId xmlns:p14="http://schemas.microsoft.com/office/powerpoint/2010/main" val="1074733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FDAC-31F0-4E8F-B03D-4E6BE7D39135}"/>
              </a:ext>
            </a:extLst>
          </p:cNvPr>
          <p:cNvSpPr>
            <a:spLocks noGrp="1"/>
          </p:cNvSpPr>
          <p:nvPr>
            <p:ph type="title"/>
          </p:nvPr>
        </p:nvSpPr>
        <p:spPr/>
        <p:txBody>
          <a:bodyPr/>
          <a:lstStyle/>
          <a:p>
            <a:r>
              <a:rPr lang="en-US" dirty="0"/>
              <a:t>Outreach Plan</a:t>
            </a:r>
          </a:p>
        </p:txBody>
      </p:sp>
      <p:sp>
        <p:nvSpPr>
          <p:cNvPr id="3" name="Text Placeholder 2">
            <a:extLst>
              <a:ext uri="{FF2B5EF4-FFF2-40B4-BE49-F238E27FC236}">
                <a16:creationId xmlns:a16="http://schemas.microsoft.com/office/drawing/2014/main" id="{612C1BAB-15EA-4DD1-989B-FFF3C3304B14}"/>
              </a:ext>
            </a:extLst>
          </p:cNvPr>
          <p:cNvSpPr>
            <a:spLocks noGrp="1"/>
          </p:cNvSpPr>
          <p:nvPr>
            <p:ph type="body" idx="1"/>
          </p:nvPr>
        </p:nvSpPr>
        <p:spPr>
          <a:xfrm>
            <a:off x="725170" y="1371600"/>
            <a:ext cx="10815319" cy="4431983"/>
          </a:xfrm>
        </p:spPr>
        <p:txBody>
          <a:bodyPr/>
          <a:lstStyle/>
          <a:p>
            <a:r>
              <a:rPr lang="en-US" dirty="0"/>
              <a:t> We have a detailed set of targets for various disadvantaged groups in Portland including African/American / Black, Asian / Hawaiian / Pacific Islander, Immigrant/Refugee, Indigenous/Native American, Refugee, Latinx, and multiracial/multiethnic. Our target for these groups, cumulatively, is 20,400 households. </a:t>
            </a:r>
          </a:p>
          <a:p>
            <a:endParaRPr lang="en-US" dirty="0"/>
          </a:p>
          <a:p>
            <a:r>
              <a:rPr lang="en-US" dirty="0"/>
              <a:t>We will be selecting up to 25 direct assistance agencies through an RFI/RFP.  We will contract for soft allocations totaling $10,200,000, as they work directly with impacted communities.  </a:t>
            </a:r>
          </a:p>
          <a:p>
            <a:endParaRPr lang="en-US" dirty="0"/>
          </a:p>
          <a:p>
            <a:r>
              <a:rPr lang="en-US" dirty="0"/>
              <a:t>The fiscal intermediary will be tasked with administering a program for the general public to apply for direct relief in the amount of $1,380,000. </a:t>
            </a:r>
          </a:p>
          <a:p>
            <a:endParaRPr lang="en-US" dirty="0"/>
          </a:p>
          <a:p>
            <a:r>
              <a:rPr lang="en-US" dirty="0"/>
              <a:t>Specific targets vary by size of the agency, but we are targeting 20,400 households from BIPOC communities and 2,760 households that will be able to apply for the program from the general public.</a:t>
            </a:r>
          </a:p>
          <a:p>
            <a:endParaRPr lang="en-US" dirty="0"/>
          </a:p>
          <a:p>
            <a:r>
              <a:rPr lang="en-US" dirty="0"/>
              <a:t>We will provide an allocation for houseless individuals through one or two agencies specializing in working with that population, an allocation of $2,000,000 to reach 4000 people</a:t>
            </a:r>
          </a:p>
          <a:p>
            <a:endParaRPr lang="en-US" dirty="0"/>
          </a:p>
        </p:txBody>
      </p:sp>
      <p:sp>
        <p:nvSpPr>
          <p:cNvPr id="4" name="Footer Placeholder 4">
            <a:extLst>
              <a:ext uri="{FF2B5EF4-FFF2-40B4-BE49-F238E27FC236}">
                <a16:creationId xmlns:a16="http://schemas.microsoft.com/office/drawing/2014/main" id="{258467E3-956E-470D-B534-81D0F9BA5614}"/>
              </a:ext>
            </a:extLst>
          </p:cNvPr>
          <p:cNvSpPr>
            <a:spLocks noGrp="1"/>
          </p:cNvSpPr>
          <p:nvPr>
            <p:ph type="ftr" sz="quarter" idx="5"/>
          </p:nvPr>
        </p:nvSpPr>
        <p:spPr>
          <a:xfrm>
            <a:off x="3432810" y="6477000"/>
            <a:ext cx="8763000" cy="179536"/>
          </a:xfrm>
        </p:spPr>
        <p:txBody>
          <a:bodyPr/>
          <a:lstStyle/>
          <a:p>
            <a:pPr marL="12700">
              <a:lnSpc>
                <a:spcPts val="1425"/>
              </a:lnSpc>
              <a:tabLst>
                <a:tab pos="3284220" algn="l"/>
                <a:tab pos="3455035" algn="l"/>
                <a:tab pos="4090035" algn="l"/>
                <a:tab pos="4261485" algn="l"/>
              </a:tabLst>
            </a:pPr>
            <a:r>
              <a:rPr lang="en-US" spc="-10" dirty="0"/>
              <a:t>PHAC | August 4, 2020 | Portland Housing </a:t>
            </a:r>
            <a:r>
              <a:rPr lang="en-US" spc="-10" dirty="0">
                <a:solidFill>
                  <a:srgbClr val="27829D"/>
                </a:solidFill>
              </a:rPr>
              <a:t>Bureau</a:t>
            </a:r>
            <a:endParaRPr lang="en-US" spc="-5" dirty="0">
              <a:solidFill>
                <a:srgbClr val="27829D"/>
              </a:solidFill>
            </a:endParaRPr>
          </a:p>
        </p:txBody>
      </p:sp>
    </p:spTree>
    <p:extLst>
      <p:ext uri="{BB962C8B-B14F-4D97-AF65-F5344CB8AC3E}">
        <p14:creationId xmlns:p14="http://schemas.microsoft.com/office/powerpoint/2010/main" val="3869618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1">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E166A777-768F-4838-9BD1-D0F8CF029EB3}"/>
              </a:ext>
            </a:extLst>
          </p:cNvPr>
          <p:cNvSpPr>
            <a:spLocks noGrp="1"/>
          </p:cNvSpPr>
          <p:nvPr>
            <p:ph type="title"/>
          </p:nvPr>
        </p:nvSpPr>
        <p:spPr>
          <a:xfrm>
            <a:off x="777240" y="731519"/>
            <a:ext cx="2845191" cy="3237579"/>
          </a:xfrm>
        </p:spPr>
        <p:txBody>
          <a:bodyPr vert="horz" lIns="91440" tIns="45720" rIns="91440" bIns="45720" rtlCol="0" anchor="ctr">
            <a:normAutofit/>
          </a:bodyPr>
          <a:lstStyle/>
          <a:p>
            <a:pPr algn="l" rtl="0">
              <a:lnSpc>
                <a:spcPct val="90000"/>
              </a:lnSpc>
              <a:spcBef>
                <a:spcPct val="0"/>
              </a:spcBef>
            </a:pPr>
            <a:r>
              <a:rPr lang="en-US" sz="3500" kern="1200">
                <a:solidFill>
                  <a:srgbClr val="FFFFFF"/>
                </a:solidFill>
                <a:latin typeface="+mj-lt"/>
                <a:ea typeface="+mj-ea"/>
                <a:cs typeface="+mj-cs"/>
              </a:rPr>
              <a:t>Scope of Work </a:t>
            </a:r>
            <a:br>
              <a:rPr lang="en-US" sz="3500" kern="1200">
                <a:solidFill>
                  <a:srgbClr val="FFFFFF"/>
                </a:solidFill>
                <a:latin typeface="+mj-lt"/>
                <a:ea typeface="+mj-ea"/>
                <a:cs typeface="+mj-cs"/>
              </a:rPr>
            </a:br>
            <a:r>
              <a:rPr lang="en-US" sz="3500" kern="1200">
                <a:solidFill>
                  <a:srgbClr val="FFFFFF"/>
                </a:solidFill>
                <a:latin typeface="+mj-lt"/>
                <a:ea typeface="+mj-ea"/>
                <a:cs typeface="+mj-cs"/>
              </a:rPr>
              <a:t>Community Based Organizations</a:t>
            </a:r>
          </a:p>
        </p:txBody>
      </p:sp>
      <p:sp>
        <p:nvSpPr>
          <p:cNvPr id="21" name="Rectangle 1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2" name="Rectangle 15">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a:extLst>
              <a:ext uri="{FF2B5EF4-FFF2-40B4-BE49-F238E27FC236}">
                <a16:creationId xmlns:a16="http://schemas.microsoft.com/office/drawing/2014/main" id="{94C50ADA-8F70-41FE-8316-790BB0582BF3}"/>
              </a:ext>
            </a:extLst>
          </p:cNvPr>
          <p:cNvSpPr>
            <a:spLocks noGrp="1"/>
          </p:cNvSpPr>
          <p:nvPr>
            <p:ph type="body" idx="1"/>
          </p:nvPr>
        </p:nvSpPr>
        <p:spPr>
          <a:xfrm>
            <a:off x="4379709" y="686862"/>
            <a:ext cx="7037591" cy="5475129"/>
          </a:xfrm>
        </p:spPr>
        <p:txBody>
          <a:bodyPr vert="horz" lIns="91440" tIns="45720" rIns="91440" bIns="45720" rtlCol="0" anchor="ctr">
            <a:normAutofit/>
          </a:bodyPr>
          <a:lstStyle/>
          <a:p>
            <a:pPr algn="l" rtl="0">
              <a:lnSpc>
                <a:spcPct val="90000"/>
              </a:lnSpc>
              <a:spcAft>
                <a:spcPts val="600"/>
              </a:spcAft>
            </a:pPr>
            <a:r>
              <a:rPr lang="en-US" sz="2200" kern="1200" dirty="0"/>
              <a:t>Each CBO will conduct outreach to their community to reach the targeted households: </a:t>
            </a:r>
          </a:p>
          <a:p>
            <a:pPr marL="342900" lvl="0" indent="-228600" algn="l" rtl="0">
              <a:lnSpc>
                <a:spcPct val="90000"/>
              </a:lnSpc>
              <a:spcAft>
                <a:spcPts val="600"/>
              </a:spcAft>
              <a:buFont typeface="Arial" panose="020B0604020202020204" pitchFamily="34" charset="0"/>
              <a:buChar char="•"/>
            </a:pPr>
            <a:r>
              <a:rPr lang="en-US" sz="2200" kern="1200" dirty="0"/>
              <a:t>Experienced either a loss of income due to COVID-19 related factors OR have compromised health status OR an elevated risk of infection or health vulnerability related to COVID-19.</a:t>
            </a:r>
          </a:p>
          <a:p>
            <a:pPr marL="342900" lvl="0" indent="-228600" algn="l" rtl="0">
              <a:lnSpc>
                <a:spcPct val="90000"/>
              </a:lnSpc>
              <a:spcAft>
                <a:spcPts val="600"/>
              </a:spcAft>
              <a:buFont typeface="Arial" panose="020B0604020202020204" pitchFamily="34" charset="0"/>
              <a:buChar char="•"/>
            </a:pPr>
            <a:r>
              <a:rPr lang="en-US" sz="2200" kern="1200" dirty="0"/>
              <a:t>Have a household income at or below 80% of Area Median Income (AMI).</a:t>
            </a:r>
          </a:p>
          <a:p>
            <a:pPr lvl="0" indent="-228600" algn="l" rtl="0">
              <a:lnSpc>
                <a:spcPct val="90000"/>
              </a:lnSpc>
              <a:spcAft>
                <a:spcPts val="600"/>
              </a:spcAft>
              <a:buFont typeface="Arial" panose="020B0604020202020204" pitchFamily="34" charset="0"/>
              <a:buChar char="•"/>
            </a:pPr>
            <a:endParaRPr lang="en-US" sz="2200" kern="1200" dirty="0"/>
          </a:p>
          <a:p>
            <a:pPr algn="l" rtl="0">
              <a:lnSpc>
                <a:spcPct val="90000"/>
              </a:lnSpc>
              <a:spcAft>
                <a:spcPts val="600"/>
              </a:spcAft>
            </a:pPr>
            <a:r>
              <a:rPr lang="en-US" sz="2200" kern="1200" dirty="0"/>
              <a:t>CBO tasks include:</a:t>
            </a:r>
          </a:p>
          <a:p>
            <a:pPr marL="342900" lvl="0" indent="-228600" algn="l" rtl="0">
              <a:lnSpc>
                <a:spcPct val="90000"/>
              </a:lnSpc>
              <a:spcAft>
                <a:spcPts val="600"/>
              </a:spcAft>
              <a:buFont typeface="Arial" panose="020B0604020202020204" pitchFamily="34" charset="0"/>
              <a:buChar char="•"/>
            </a:pPr>
            <a:r>
              <a:rPr lang="en-US" sz="2200" kern="1200" dirty="0"/>
              <a:t>Explaining the program and walking the applicants through the forms</a:t>
            </a:r>
          </a:p>
          <a:p>
            <a:pPr marL="342900" lvl="0" indent="-228600" algn="l" rtl="0">
              <a:lnSpc>
                <a:spcPct val="90000"/>
              </a:lnSpc>
              <a:spcAft>
                <a:spcPts val="600"/>
              </a:spcAft>
              <a:buFont typeface="Arial" panose="020B0604020202020204" pitchFamily="34" charset="0"/>
              <a:buChar char="•"/>
            </a:pPr>
            <a:r>
              <a:rPr lang="en-US" sz="2200" kern="1200" dirty="0"/>
              <a:t>Sending all forms in to Fiscal Intermediary for processing</a:t>
            </a:r>
          </a:p>
          <a:p>
            <a:pPr marL="342900" indent="-228600" algn="l" rtl="0">
              <a:lnSpc>
                <a:spcPct val="90000"/>
              </a:lnSpc>
              <a:spcAft>
                <a:spcPts val="600"/>
              </a:spcAft>
              <a:buFont typeface="Arial" panose="020B0604020202020204" pitchFamily="34" charset="0"/>
              <a:buChar char="•"/>
            </a:pPr>
            <a:r>
              <a:rPr lang="en-US" sz="2200" kern="1200" dirty="0"/>
              <a:t>Providing detailed invoices to PHB for program administration costs</a:t>
            </a:r>
          </a:p>
        </p:txBody>
      </p:sp>
      <p:sp>
        <p:nvSpPr>
          <p:cNvPr id="15" name="Footer Placeholder 4">
            <a:extLst>
              <a:ext uri="{FF2B5EF4-FFF2-40B4-BE49-F238E27FC236}">
                <a16:creationId xmlns:a16="http://schemas.microsoft.com/office/drawing/2014/main" id="{DB36EC72-E671-458C-9B2C-FA41E995C17E}"/>
              </a:ext>
            </a:extLst>
          </p:cNvPr>
          <p:cNvSpPr txBox="1">
            <a:spLocks/>
          </p:cNvSpPr>
          <p:nvPr/>
        </p:nvSpPr>
        <p:spPr>
          <a:xfrm>
            <a:off x="3432810" y="6477000"/>
            <a:ext cx="8763000" cy="179536"/>
          </a:xfrm>
          <a:prstGeom prst="rect">
            <a:avLst/>
          </a:prstGeom>
        </p:spPr>
        <p:txBody>
          <a:bodyPr wrap="square" lIns="0" tIns="0" rIns="0" bIns="0">
            <a:spAutoFit/>
          </a:bodyPr>
          <a:lstStyle>
            <a:defPPr>
              <a:defRPr lang="en-US"/>
            </a:defPPr>
            <a:lvl1pPr marL="0" algn="l" defTabSz="914400" rtl="0" eaLnBrk="1" latinLnBrk="0" hangingPunct="1">
              <a:defRPr sz="1200" b="1" i="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ts val="1425"/>
              </a:lnSpc>
              <a:tabLst>
                <a:tab pos="3284220" algn="l"/>
                <a:tab pos="3455035" algn="l"/>
                <a:tab pos="4090035" algn="l"/>
                <a:tab pos="4261485" algn="l"/>
              </a:tabLst>
            </a:pPr>
            <a:r>
              <a:rPr lang="en-US" spc="-10"/>
              <a:t>PHAC | August 4, 2020 | Portland Housing </a:t>
            </a:r>
            <a:r>
              <a:rPr lang="en-US" spc="-10">
                <a:solidFill>
                  <a:srgbClr val="27829D"/>
                </a:solidFill>
              </a:rPr>
              <a:t>Bureau</a:t>
            </a:r>
            <a:endParaRPr lang="en-US" spc="-5" dirty="0">
              <a:solidFill>
                <a:srgbClr val="27829D"/>
              </a:solidFill>
            </a:endParaRPr>
          </a:p>
        </p:txBody>
      </p:sp>
    </p:spTree>
    <p:extLst>
      <p:ext uri="{BB962C8B-B14F-4D97-AF65-F5344CB8AC3E}">
        <p14:creationId xmlns:p14="http://schemas.microsoft.com/office/powerpoint/2010/main" val="1606576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E6C05-2710-4511-8FCE-F80CA8F5F66C}"/>
              </a:ext>
            </a:extLst>
          </p:cNvPr>
          <p:cNvSpPr>
            <a:spLocks noGrp="1"/>
          </p:cNvSpPr>
          <p:nvPr>
            <p:ph type="title"/>
          </p:nvPr>
        </p:nvSpPr>
        <p:spPr>
          <a:xfrm>
            <a:off x="533400" y="363537"/>
            <a:ext cx="10815319" cy="635000"/>
          </a:xfrm>
        </p:spPr>
        <p:txBody>
          <a:bodyPr/>
          <a:lstStyle/>
          <a:p>
            <a:r>
              <a:rPr lang="en-US" dirty="0"/>
              <a:t>Timeline</a:t>
            </a:r>
          </a:p>
        </p:txBody>
      </p:sp>
      <p:graphicFrame>
        <p:nvGraphicFramePr>
          <p:cNvPr id="4" name="Text Placeholder 2">
            <a:extLst>
              <a:ext uri="{FF2B5EF4-FFF2-40B4-BE49-F238E27FC236}">
                <a16:creationId xmlns:a16="http://schemas.microsoft.com/office/drawing/2014/main" id="{7BE82808-CF58-446E-BE28-2E73F8536AE5}"/>
              </a:ext>
            </a:extLst>
          </p:cNvPr>
          <p:cNvGraphicFramePr/>
          <p:nvPr>
            <p:extLst>
              <p:ext uri="{D42A27DB-BD31-4B8C-83A1-F6EECF244321}">
                <p14:modId xmlns:p14="http://schemas.microsoft.com/office/powerpoint/2010/main" val="1619353896"/>
              </p:ext>
            </p:extLst>
          </p:nvPr>
        </p:nvGraphicFramePr>
        <p:xfrm>
          <a:off x="152400" y="1066800"/>
          <a:ext cx="12039600" cy="5110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06C319C4-49B5-4218-ABFC-E1D20891D34C}"/>
              </a:ext>
            </a:extLst>
          </p:cNvPr>
          <p:cNvSpPr>
            <a:spLocks noGrp="1"/>
          </p:cNvSpPr>
          <p:nvPr>
            <p:ph type="ftr" sz="quarter" idx="5"/>
          </p:nvPr>
        </p:nvSpPr>
        <p:spPr>
          <a:xfrm>
            <a:off x="3432810" y="6477000"/>
            <a:ext cx="8763000" cy="179536"/>
          </a:xfrm>
        </p:spPr>
        <p:txBody>
          <a:bodyPr/>
          <a:lstStyle/>
          <a:p>
            <a:pPr marL="12700">
              <a:lnSpc>
                <a:spcPts val="1425"/>
              </a:lnSpc>
              <a:tabLst>
                <a:tab pos="3284220" algn="l"/>
                <a:tab pos="3455035" algn="l"/>
                <a:tab pos="4090035" algn="l"/>
                <a:tab pos="4261485" algn="l"/>
              </a:tabLst>
            </a:pPr>
            <a:r>
              <a:rPr lang="en-US" spc="-10" dirty="0"/>
              <a:t>PHAC | August 4, 2020 | Portland Housing </a:t>
            </a:r>
            <a:r>
              <a:rPr lang="en-US" spc="-10" dirty="0">
                <a:solidFill>
                  <a:srgbClr val="27829D"/>
                </a:solidFill>
              </a:rPr>
              <a:t>Bureau</a:t>
            </a:r>
            <a:endParaRPr lang="en-US" spc="-5" dirty="0">
              <a:solidFill>
                <a:srgbClr val="27829D"/>
              </a:solidFill>
            </a:endParaRPr>
          </a:p>
        </p:txBody>
      </p:sp>
    </p:spTree>
    <p:extLst>
      <p:ext uri="{BB962C8B-B14F-4D97-AF65-F5344CB8AC3E}">
        <p14:creationId xmlns:p14="http://schemas.microsoft.com/office/powerpoint/2010/main" val="1939149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421721"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F0E85BD-DAA5-4AB7-ABC3-5235AD729931}"/>
              </a:ext>
            </a:extLst>
          </p:cNvPr>
          <p:cNvSpPr>
            <a:spLocks noGrp="1"/>
          </p:cNvSpPr>
          <p:nvPr>
            <p:ph type="title"/>
          </p:nvPr>
        </p:nvSpPr>
        <p:spPr>
          <a:xfrm>
            <a:off x="5805349" y="3276600"/>
            <a:ext cx="6062658" cy="2135947"/>
          </a:xfrm>
        </p:spPr>
        <p:txBody>
          <a:bodyPr vert="horz" lIns="91440" tIns="45720" rIns="91440" bIns="45720" rtlCol="0" anchor="t">
            <a:normAutofit/>
          </a:bodyPr>
          <a:lstStyle/>
          <a:p>
            <a:pPr algn="l" rtl="0">
              <a:lnSpc>
                <a:spcPct val="90000"/>
              </a:lnSpc>
              <a:spcBef>
                <a:spcPct val="0"/>
              </a:spcBef>
            </a:pPr>
            <a:r>
              <a:rPr lang="en-US" sz="8800" kern="1200" dirty="0">
                <a:solidFill>
                  <a:srgbClr val="000000"/>
                </a:solidFill>
                <a:latin typeface="+mj-lt"/>
                <a:ea typeface="+mj-ea"/>
                <a:cs typeface="+mj-cs"/>
              </a:rPr>
              <a:t>Questions</a:t>
            </a:r>
          </a:p>
        </p:txBody>
      </p:sp>
      <p:sp>
        <p:nvSpPr>
          <p:cNvPr id="13"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1159"/>
            <a:ext cx="5464879" cy="6276841"/>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Graphic 5" descr="Help">
            <a:extLst>
              <a:ext uri="{FF2B5EF4-FFF2-40B4-BE49-F238E27FC236}">
                <a16:creationId xmlns:a16="http://schemas.microsoft.com/office/drawing/2014/main" id="{2318D219-D780-4B17-B953-57D8248240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spTree>
    <p:extLst>
      <p:ext uri="{BB962C8B-B14F-4D97-AF65-F5344CB8AC3E}">
        <p14:creationId xmlns:p14="http://schemas.microsoft.com/office/powerpoint/2010/main" val="1517922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B PPT Template.pptx" id="{665ADF99-A85D-4732-A201-272D63F8969F}" vid="{01C06196-AFCC-49E2-BD9F-EEFBDD87A5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874</Words>
  <Application>Microsoft Office PowerPoint</Application>
  <PresentationFormat>Widescreen</PresentationFormat>
  <Paragraphs>88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Portland COVID-19  Household Assistance Fund   Workgroup: Leslie Goodlow, Anna Shook and Jennifer Chang  </vt:lpstr>
      <vt:lpstr>Purpose and Eligibility</vt:lpstr>
      <vt:lpstr>Eligible Expenses</vt:lpstr>
      <vt:lpstr>Outreach Plan</vt:lpstr>
      <vt:lpstr>Scope of Work  Community Based Organizations</vt:lpstr>
      <vt:lpstr>Timeline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Portland COVID-19  Household Assistance Fund  </dc:title>
  <dc:creator>leslie goodlow</dc:creator>
  <cp:lastModifiedBy>leslie goodlow</cp:lastModifiedBy>
  <cp:revision>9</cp:revision>
  <dcterms:created xsi:type="dcterms:W3CDTF">2020-07-31T03:09:54Z</dcterms:created>
  <dcterms:modified xsi:type="dcterms:W3CDTF">2020-08-04T01:30:37Z</dcterms:modified>
</cp:coreProperties>
</file>