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78" r:id="rId3"/>
    <p:sldId id="271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44988-B928-47E6-A3E9-B9F4E8722E9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72A84-DBB0-4A11-948C-36EB3603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4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Full set in-unit appliances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1,400 </a:t>
            </a:r>
            <a:r>
              <a:rPr lang="en-US" kern="0" dirty="0" err="1">
                <a:solidFill>
                  <a:schemeClr val="bg1"/>
                </a:solidFill>
              </a:rPr>
              <a:t>sft</a:t>
            </a:r>
            <a:r>
              <a:rPr lang="en-US" kern="0" dirty="0">
                <a:solidFill>
                  <a:schemeClr val="bg1"/>
                </a:solidFill>
              </a:rPr>
              <a:t> outdoor play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Raised box landscaping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Bike parking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6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7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Metro reporting templates being discussed. </a:t>
            </a:r>
          </a:p>
          <a:p>
            <a:endParaRPr lang="en-US" dirty="0"/>
          </a:p>
          <a:p>
            <a:r>
              <a:rPr lang="en-US" dirty="0"/>
              <a:t>PHB Metro – 30% hard, 20% soft </a:t>
            </a:r>
          </a:p>
          <a:p>
            <a:r>
              <a:rPr lang="en-US" dirty="0"/>
              <a:t>Washington County NOFA 20% DMWESB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17218-B6DD-4E28-AE00-C089D46839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4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6C2D7-BA78-43BD-A623-D5EC68566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A4F76-07B2-41EE-BAA0-493D38392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428E-E8EA-4C7D-933D-63529214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088-CCCE-476E-BDAC-1554E322845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9BB5B-C293-454A-ACA0-17DE5D97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30FC8-CA70-4DE9-803E-70370BA8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A8A1-7768-458E-AC61-B4332F74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4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A2107-572D-4F68-9023-6C35368A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7E227-E9CE-40B2-B6FA-BC8220FB0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0641D-1123-4537-951D-9A7C7FA5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088-CCCE-476E-BDAC-1554E322845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F7ADA-5BC3-48B8-945A-B41F868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6341B-B24D-4329-B100-7B8BA2D3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A8A1-7768-458E-AC61-B4332F74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1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BE78D8-A166-47D8-98D7-CF81682EC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38AB4-6DD2-4C46-A1AF-60605A620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48A0-F46D-4DC3-88D0-FB5EB30A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088-CCCE-476E-BDAC-1554E322845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617-2E6D-4FDB-8775-0E2DA3EB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DB92F-83D4-43AA-B68B-8768D5E6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A8A1-7768-458E-AC61-B4332F74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8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2124-1AE8-46DC-910E-592B142A3973}" type="datetime1">
              <a:rPr lang="en-US" smtClean="0"/>
              <a:t>9/4/2020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799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00AD-5EAD-4AEE-86B7-5305BDA0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B8C94-4D30-4C71-A353-4496C8FCC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9910B-8851-435D-946E-17308A6A2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088-CCCE-476E-BDAC-1554E322845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60310-FEF8-4266-BEAE-C83A5E6D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C88E7-32E8-41F7-96CC-9B1FC8C5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A8A1-7768-458E-AC61-B4332F74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5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8DDC-84EE-44F8-9B0C-F8C20D10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7E4D9-0CC1-4ED2-8E06-64F3A6738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84730-6067-4D08-BA71-D6D2F63B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088-CCCE-476E-BDAC-1554E322845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0AC7F-6497-4BD8-9156-64A1B4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19018-C1A4-41D7-B3E0-ED1CDAF0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A8A1-7768-458E-AC61-B4332F74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5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7404-0DCA-4EFB-9564-7E0C3267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EE067-1174-402A-9673-93566DA02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932AC-8BC4-4274-BC2A-7FEE9E207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C2E01-8B76-4AC7-B11E-F99A7460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088-CCCE-476E-BDAC-1554E322845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DE90D-2B6A-4276-A1A6-C2420FAB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74E93-447A-4FEB-B1FF-6FD3FEF5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A8A1-7768-458E-AC61-B4332F74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32BC-0473-49AA-B92F-6DFA66FA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D0DF7-2513-4D9F-92B0-A4DD0B5F1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B4260-B725-4A5A-8BA6-9BF149082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3BF50-F7A1-4EB2-B2BD-CD7B8DAF6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9FF95-F497-4317-985B-989061B53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E96A8-DE2D-4A56-9F81-0BFAC8B2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088-CCCE-476E-BDAC-1554E322845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3C5A23-8408-4E06-A61D-4F5259F5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ECFD0F-BE2E-402B-9798-67CBD9D7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A8A1-7768-458E-AC61-B4332F74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13D6-C310-4A27-9C3B-9C71E898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A70B3-3EEE-4776-BA23-FBE282F6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088-CCCE-476E-BDAC-1554E322845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95E61-373F-4986-A30C-6F625C29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5FC09-876A-4F59-8004-FE5246A8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A8A1-7768-458E-AC61-B4332F74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9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9ABF2-014D-4BBE-B5AF-1D62D148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088-CCCE-476E-BDAC-1554E322845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00FAD-8B57-49E8-AF6F-20FACFC1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B0FB6-92AD-4D28-8526-0D7C30EE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A8A1-7768-458E-AC61-B4332F74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BA22-45DC-43CC-A55E-DE74EE87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E0B3F-86E1-4E17-99BB-6F02DB10C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D054E-99FD-4F24-8526-124F88568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06C89-048E-46B0-862D-28F9997D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088-CCCE-476E-BDAC-1554E322845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E1E1B-4DFE-4EF8-B1AD-4A5E18AB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18BDA-6F7C-4B8E-8E5C-4CCA82C1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A8A1-7768-458E-AC61-B4332F74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3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5C2C-37E4-4477-AE7F-F96F2D8A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68B9F-F481-494B-9B30-F19272ECF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F54DA-3F24-4707-9497-7A51934AE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BACBD-0948-446E-BD31-D3D6D473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088-CCCE-476E-BDAC-1554E322845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4FDC5-BD13-4C03-B286-5C208EF7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4A08E-690C-4C93-AE3B-64D41766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A8A1-7768-458E-AC61-B4332F74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8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8E2C0-2C81-4975-AFCA-FF7FAFE2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4EED5-7806-42D8-BACC-AF9B3E423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155F9-D25B-4D8E-826A-6DE699568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C4088-CCCE-476E-BDAC-1554E322845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47F75-3730-471A-B674-74D503B19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01E49-9256-47A9-807F-FF2BFD098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A8A1-7768-458E-AC61-B4332F74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7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C0E24D-7BD2-4F59-A958-F3E3189890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" t="6031" r="193" b="2966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76200" y="1"/>
            <a:ext cx="5323174" cy="2514599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-71666" y="2209800"/>
            <a:ext cx="4648200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4131" y="185545"/>
            <a:ext cx="5156433" cy="1899879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spc="-5" dirty="0">
                <a:solidFill>
                  <a:srgbClr val="FFFFFF"/>
                </a:solidFill>
                <a:latin typeface="Arial Black" panose="020B0A04020102020204" pitchFamily="34" charset="0"/>
              </a:rPr>
              <a:t>5020 Condos Update</a:t>
            </a:r>
            <a:br>
              <a:rPr lang="en-US" sz="3200" spc="-5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br>
              <a:rPr lang="en-US" spc="-5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endParaRPr sz="4400" dirty="0">
              <a:latin typeface="Arial Black" panose="020B0A040201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334" y="1066800"/>
            <a:ext cx="4445977" cy="876907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68313" marR="184150" indent="-455613">
              <a:lnSpc>
                <a:spcPct val="104200"/>
              </a:lnSpc>
            </a:pP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Shannon Callahan, </a:t>
            </a:r>
          </a:p>
          <a:p>
            <a:pPr marL="468313" marR="184150" indent="-455613">
              <a:lnSpc>
                <a:spcPct val="104200"/>
              </a:lnSpc>
            </a:pP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Director, Portland Housing Bureau</a:t>
            </a:r>
          </a:p>
          <a:p>
            <a:pPr marL="12700" marR="184150">
              <a:lnSpc>
                <a:spcPct val="104200"/>
              </a:lnSpc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September 10, 2020</a:t>
            </a:r>
            <a:endParaRPr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A65C504-1D0C-47DB-B784-26E43CC7A3FD}"/>
              </a:ext>
            </a:extLst>
          </p:cNvPr>
          <p:cNvSpPr/>
          <p:nvPr/>
        </p:nvSpPr>
        <p:spPr>
          <a:xfrm>
            <a:off x="-71666" y="2184633"/>
            <a:ext cx="5323174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4"/>
          <a:stretch/>
        </p:blipFill>
        <p:spPr>
          <a:xfrm>
            <a:off x="0" y="6303764"/>
            <a:ext cx="12192000" cy="560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32EF65-12D1-4268-8C08-3B01FF880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77" y="1088350"/>
            <a:ext cx="10376379" cy="5002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DF91F7-521F-4DFF-83F3-CCB38A5A4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8760" y="9526"/>
            <a:ext cx="12248147" cy="8821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677C98-F388-4C0D-9194-C6E7ED272C6F}"/>
              </a:ext>
            </a:extLst>
          </p:cNvPr>
          <p:cNvSpPr/>
          <p:nvPr/>
        </p:nvSpPr>
        <p:spPr>
          <a:xfrm>
            <a:off x="168637" y="206216"/>
            <a:ext cx="8799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5020 Condo – Unit Mix and Affordability 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A46B0F59-5FF9-43B7-8701-014A50E02E81}"/>
              </a:ext>
            </a:extLst>
          </p:cNvPr>
          <p:cNvSpPr txBox="1">
            <a:spLocks/>
          </p:cNvSpPr>
          <p:nvPr/>
        </p:nvSpPr>
        <p:spPr>
          <a:xfrm>
            <a:off x="4191000" y="6489749"/>
            <a:ext cx="726011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N/NE  Oversight Committee  </a:t>
            </a:r>
            <a:r>
              <a:rPr lang="en-US" spc="-5" dirty="0"/>
              <a:t>	</a:t>
            </a:r>
            <a:r>
              <a:rPr lang="en-US" dirty="0"/>
              <a:t>|	9/10/20</a:t>
            </a:r>
            <a:r>
              <a:rPr lang="en-US" spc="-5" dirty="0"/>
              <a:t>	</a:t>
            </a:r>
            <a:r>
              <a:rPr lang="en-US" dirty="0"/>
              <a:t>|	</a:t>
            </a:r>
            <a:r>
              <a:rPr lang="en-US" spc="-10" dirty="0"/>
              <a:t>Portland </a:t>
            </a:r>
            <a:r>
              <a:rPr lang="en-US" spc="-5" dirty="0"/>
              <a:t>Housing</a:t>
            </a:r>
            <a:r>
              <a:rPr lang="en-US" spc="-10" dirty="0"/>
              <a:t> </a:t>
            </a:r>
            <a:r>
              <a:rPr lang="en-US" spc="-5" dirty="0"/>
              <a:t>Bureau</a:t>
            </a:r>
          </a:p>
        </p:txBody>
      </p:sp>
    </p:spTree>
    <p:extLst>
      <p:ext uri="{BB962C8B-B14F-4D97-AF65-F5344CB8AC3E}">
        <p14:creationId xmlns:p14="http://schemas.microsoft.com/office/powerpoint/2010/main" val="427023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86295E-ADDE-44E6-9731-6A0B1199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8760" y="1"/>
            <a:ext cx="12248147" cy="8821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1B2FFB-222D-4399-B77E-2F7D23EDA3B7}"/>
              </a:ext>
            </a:extLst>
          </p:cNvPr>
          <p:cNvSpPr/>
          <p:nvPr/>
        </p:nvSpPr>
        <p:spPr>
          <a:xfrm>
            <a:off x="168637" y="196691"/>
            <a:ext cx="8799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5020 Condo – Funding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16EC57-A413-4138-A598-331493536166}"/>
              </a:ext>
            </a:extLst>
          </p:cNvPr>
          <p:cNvSpPr/>
          <p:nvPr/>
        </p:nvSpPr>
        <p:spPr>
          <a:xfrm>
            <a:off x="0" y="6296026"/>
            <a:ext cx="12189423" cy="574557"/>
          </a:xfrm>
          <a:prstGeom prst="rect">
            <a:avLst/>
          </a:prstGeom>
          <a:solidFill>
            <a:srgbClr val="278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A4D0AD-B636-4CA6-AA73-A6D4CA432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917969"/>
              </p:ext>
            </p:extLst>
          </p:nvPr>
        </p:nvGraphicFramePr>
        <p:xfrm>
          <a:off x="286623" y="1205977"/>
          <a:ext cx="7186134" cy="453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6753">
                  <a:extLst>
                    <a:ext uri="{9D8B030D-6E8A-4147-A177-3AD203B41FA5}">
                      <a16:colId xmlns:a16="http://schemas.microsoft.com/office/drawing/2014/main" val="566182308"/>
                    </a:ext>
                  </a:extLst>
                </a:gridCol>
                <a:gridCol w="1549381">
                  <a:extLst>
                    <a:ext uri="{9D8B030D-6E8A-4147-A177-3AD203B41FA5}">
                      <a16:colId xmlns:a16="http://schemas.microsoft.com/office/drawing/2014/main" val="2840493651"/>
                    </a:ext>
                  </a:extLst>
                </a:gridCol>
              </a:tblGrid>
              <a:tr h="56651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effectLst/>
                        </a:rPr>
                        <a:t>  Commercial Bank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$      11,000,000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1880945"/>
                  </a:ext>
                </a:extLst>
              </a:tr>
              <a:tr h="56651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effectLst/>
                        </a:rPr>
                        <a:t>  OR Housing &amp; Community Services LIFT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$        1,625,000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1714347"/>
                  </a:ext>
                </a:extLst>
              </a:tr>
              <a:tr h="56651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effectLst/>
                        </a:rPr>
                        <a:t>  Grants: Metro, MMT, OCF, Collins, Enterprise, ETO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$        1,008,702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4416123"/>
                  </a:ext>
                </a:extLst>
              </a:tr>
              <a:tr h="56651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effectLst/>
                        </a:rPr>
                        <a:t>  Habitat For Humanity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$           390,000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3024965"/>
                  </a:ext>
                </a:extLst>
              </a:tr>
              <a:tr h="56651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PHB Funding – Permanent Subsidy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$        5,000,000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2326638"/>
                  </a:ext>
                </a:extLst>
              </a:tr>
              <a:tr h="56651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PHB Funding – Bridge Loan (incl $1MM </a:t>
                      </a:r>
                      <a:r>
                        <a:rPr lang="en-US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add’l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buydown) 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$        4,500,000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3856885"/>
                  </a:ext>
                </a:extLst>
              </a:tr>
              <a:tr h="56651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PHB Site – granted to PG (shown PHB purchase price) **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$        2,000,000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1301869"/>
                  </a:ext>
                </a:extLst>
              </a:tr>
              <a:tr h="56651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effectLst/>
                        </a:rPr>
                        <a:t>  Total Project Funding Sources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$      25,523,702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6077587"/>
                  </a:ext>
                </a:extLst>
              </a:tr>
            </a:tbl>
          </a:graphicData>
        </a:graphic>
      </p:graphicFrame>
      <p:sp>
        <p:nvSpPr>
          <p:cNvPr id="9" name="object 7">
            <a:extLst>
              <a:ext uri="{FF2B5EF4-FFF2-40B4-BE49-F238E27FC236}">
                <a16:creationId xmlns:a16="http://schemas.microsoft.com/office/drawing/2014/main" id="{69480922-6A45-4436-B59D-7DDC38AF4EE1}"/>
              </a:ext>
            </a:extLst>
          </p:cNvPr>
          <p:cNvSpPr txBox="1">
            <a:spLocks/>
          </p:cNvSpPr>
          <p:nvPr/>
        </p:nvSpPr>
        <p:spPr>
          <a:xfrm>
            <a:off x="4191000" y="6489749"/>
            <a:ext cx="726011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N/NE  Oversight Committee  </a:t>
            </a:r>
            <a:r>
              <a:rPr lang="en-US" spc="-5" dirty="0"/>
              <a:t>	</a:t>
            </a:r>
            <a:r>
              <a:rPr lang="en-US" dirty="0"/>
              <a:t>|	9/10/20</a:t>
            </a:r>
            <a:r>
              <a:rPr lang="en-US" spc="-5" dirty="0"/>
              <a:t>	</a:t>
            </a:r>
            <a:r>
              <a:rPr lang="en-US" dirty="0"/>
              <a:t>|	</a:t>
            </a:r>
            <a:r>
              <a:rPr lang="en-US" spc="-10" dirty="0"/>
              <a:t>Portland </a:t>
            </a:r>
            <a:r>
              <a:rPr lang="en-US" spc="-5" dirty="0"/>
              <a:t>Housing</a:t>
            </a:r>
            <a:r>
              <a:rPr lang="en-US" spc="-10" dirty="0"/>
              <a:t> </a:t>
            </a:r>
            <a:r>
              <a:rPr lang="en-US" spc="-5" dirty="0"/>
              <a:t>Bureau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EEDF65-5171-483F-9BE3-65A173255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057" y="1512753"/>
            <a:ext cx="4432620" cy="3192597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982F26B3-1201-4291-9196-8435BFD3B825}"/>
              </a:ext>
            </a:extLst>
          </p:cNvPr>
          <p:cNvSpPr/>
          <p:nvPr/>
        </p:nvSpPr>
        <p:spPr>
          <a:xfrm>
            <a:off x="0" y="6296025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32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270142" y="6478453"/>
            <a:ext cx="18097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TO </a:t>
            </a:r>
            <a:r>
              <a:rPr lang="en-US" spc="-30">
                <a:solidFill>
                  <a:srgbClr val="27829D"/>
                </a:solidFill>
              </a:rPr>
              <a:t>EDIT: </a:t>
            </a:r>
            <a:r>
              <a:rPr lang="en-US" spc="-5">
                <a:solidFill>
                  <a:srgbClr val="27829D"/>
                </a:solidFill>
              </a:rPr>
              <a:t>View&gt;Header&amp;Footer&gt;Apply</a:t>
            </a:r>
            <a:r>
              <a:rPr lang="en-US" spc="55">
                <a:solidFill>
                  <a:srgbClr val="27829D"/>
                </a:solidFill>
              </a:rPr>
              <a:t> </a:t>
            </a:r>
            <a:r>
              <a:rPr lang="en-US">
                <a:solidFill>
                  <a:srgbClr val="27829D"/>
                </a:solidFill>
              </a:rPr>
              <a:t>to</a:t>
            </a:r>
            <a:r>
              <a:rPr lang="en-US" spc="-40">
                <a:solidFill>
                  <a:srgbClr val="27829D"/>
                </a:solidFill>
              </a:rPr>
              <a:t> </a:t>
            </a:r>
            <a:r>
              <a:rPr lang="en-US" spc="-5">
                <a:solidFill>
                  <a:srgbClr val="27829D"/>
                </a:solidFill>
              </a:rPr>
              <a:t>All	</a:t>
            </a:r>
            <a:r>
              <a:rPr lang="en-US">
                <a:solidFill>
                  <a:srgbClr val="27829D"/>
                </a:solidFill>
              </a:rPr>
              <a:t>|	</a:t>
            </a:r>
            <a:r>
              <a:rPr lang="en-US" spc="-5">
                <a:solidFill>
                  <a:srgbClr val="27829D"/>
                </a:solidFill>
              </a:rPr>
              <a:t>10/3/17	</a:t>
            </a:r>
            <a:r>
              <a:rPr lang="en-US">
                <a:solidFill>
                  <a:srgbClr val="27829D"/>
                </a:solidFill>
              </a:rPr>
              <a:t>|	</a:t>
            </a:r>
            <a:r>
              <a:rPr lang="en-US" spc="-10">
                <a:solidFill>
                  <a:srgbClr val="27829D"/>
                </a:solidFill>
              </a:rPr>
              <a:t>Portland’s </a:t>
            </a:r>
            <a:r>
              <a:rPr lang="en-US" spc="-5">
                <a:solidFill>
                  <a:srgbClr val="27829D"/>
                </a:solidFill>
              </a:rPr>
              <a:t>Housing</a:t>
            </a:r>
            <a:r>
              <a:rPr lang="en-US" spc="-10">
                <a:solidFill>
                  <a:srgbClr val="27829D"/>
                </a:solidFill>
              </a:rPr>
              <a:t> </a:t>
            </a:r>
            <a:r>
              <a:rPr lang="en-US" spc="-5">
                <a:solidFill>
                  <a:srgbClr val="27829D"/>
                </a:solidFill>
              </a:rPr>
              <a:t>Bond</a:t>
            </a:r>
            <a:endParaRPr spc="-5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079E213-A353-4C8C-B000-6506D4CE6972}"/>
              </a:ext>
            </a:extLst>
          </p:cNvPr>
          <p:cNvSpPr/>
          <p:nvPr/>
        </p:nvSpPr>
        <p:spPr>
          <a:xfrm>
            <a:off x="0" y="629601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DD233A5-F36E-4293-8249-6E76C111B452}"/>
              </a:ext>
            </a:extLst>
          </p:cNvPr>
          <p:cNvSpPr/>
          <p:nvPr/>
        </p:nvSpPr>
        <p:spPr>
          <a:xfrm>
            <a:off x="0" y="6296025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A6641206-0D63-4C8B-BD52-B4B20DAD04F8}"/>
              </a:ext>
            </a:extLst>
          </p:cNvPr>
          <p:cNvSpPr txBox="1">
            <a:spLocks/>
          </p:cNvSpPr>
          <p:nvPr/>
        </p:nvSpPr>
        <p:spPr>
          <a:xfrm>
            <a:off x="4191000" y="6489749"/>
            <a:ext cx="726011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N/NE  Oversight Committee  </a:t>
            </a:r>
            <a:r>
              <a:rPr lang="en-US" spc="-5" dirty="0"/>
              <a:t>	</a:t>
            </a:r>
            <a:r>
              <a:rPr lang="en-US" dirty="0"/>
              <a:t>|	9/10/20</a:t>
            </a:r>
            <a:r>
              <a:rPr lang="en-US" spc="-5" dirty="0"/>
              <a:t>	</a:t>
            </a:r>
            <a:r>
              <a:rPr lang="en-US" dirty="0"/>
              <a:t>|	</a:t>
            </a:r>
            <a:r>
              <a:rPr lang="en-US" spc="-10" dirty="0"/>
              <a:t>Portland </a:t>
            </a:r>
            <a:r>
              <a:rPr lang="en-US" spc="-5" dirty="0"/>
              <a:t>Housing</a:t>
            </a:r>
            <a:r>
              <a:rPr lang="en-US" spc="-10" dirty="0"/>
              <a:t> </a:t>
            </a:r>
            <a:r>
              <a:rPr lang="en-US" spc="-5" dirty="0"/>
              <a:t>Bureau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1B0995F-8463-4045-AC9D-C6946A855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886177"/>
              </p:ext>
            </p:extLst>
          </p:nvPr>
        </p:nvGraphicFramePr>
        <p:xfrm>
          <a:off x="687898" y="1094357"/>
          <a:ext cx="10465878" cy="5012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5151">
                  <a:extLst>
                    <a:ext uri="{9D8B030D-6E8A-4147-A177-3AD203B41FA5}">
                      <a16:colId xmlns:a16="http://schemas.microsoft.com/office/drawing/2014/main" val="2959124773"/>
                    </a:ext>
                  </a:extLst>
                </a:gridCol>
                <a:gridCol w="8080727">
                  <a:extLst>
                    <a:ext uri="{9D8B030D-6E8A-4147-A177-3AD203B41FA5}">
                      <a16:colId xmlns:a16="http://schemas.microsoft.com/office/drawing/2014/main" val="454986355"/>
                    </a:ext>
                  </a:extLst>
                </a:gridCol>
              </a:tblGrid>
              <a:tr h="455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Date 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990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Action 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0913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37381"/>
                  </a:ext>
                </a:extLst>
              </a:tr>
              <a:tr h="455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9/30/2020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990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Decision on 5020 by Bank, PHB, OHCS and PG to move forward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0913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870261"/>
                  </a:ext>
                </a:extLst>
              </a:tr>
              <a:tr h="455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10/1/2020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990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Request for updated project costs /bids and schedule  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0913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047845"/>
                  </a:ext>
                </a:extLst>
              </a:tr>
              <a:tr h="455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10/1/2020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990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Request for updated appraisal for Bank and PHB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0913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63450"/>
                  </a:ext>
                </a:extLst>
              </a:tr>
              <a:tr h="455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</a:rPr>
                        <a:t>10/22-31/2020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990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Agreed upon Pro Forma w updated costs, schedule and appraisal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0913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492576"/>
                  </a:ext>
                </a:extLst>
              </a:tr>
              <a:tr h="455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</a:rPr>
                        <a:t>11/5-12/2020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990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PHB update to Housing Investment Committee 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0913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466921"/>
                  </a:ext>
                </a:extLst>
              </a:tr>
              <a:tr h="455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11/15/2020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990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</a:rPr>
                        <a:t>Bank Final </a:t>
                      </a:r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Credit Approvals for $11 million  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0913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257088"/>
                  </a:ext>
                </a:extLst>
              </a:tr>
              <a:tr h="455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11/15/2020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990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Restart Documentation / Legal Work 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0913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4610"/>
                  </a:ext>
                </a:extLst>
              </a:tr>
              <a:tr h="455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12/23/2020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990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Finalize Documentation 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0913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024870"/>
                  </a:ext>
                </a:extLst>
              </a:tr>
              <a:tr h="455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12/24/2020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990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Funding PHB loan (2-3 Bus Days) / Pre-Close  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0913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098643"/>
                  </a:ext>
                </a:extLst>
              </a:tr>
              <a:tr h="455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12/31/2020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990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Expiration of ROF / Financial Close &amp; Start of Construction for 5020 Condos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80913" marR="8990" marT="899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419151"/>
                  </a:ext>
                </a:extLst>
              </a:tr>
            </a:tbl>
          </a:graphicData>
        </a:graphic>
      </p:graphicFrame>
      <p:sp>
        <p:nvSpPr>
          <p:cNvPr id="17" name="object 5">
            <a:extLst>
              <a:ext uri="{FF2B5EF4-FFF2-40B4-BE49-F238E27FC236}">
                <a16:creationId xmlns:a16="http://schemas.microsoft.com/office/drawing/2014/main" id="{70E1353F-E69A-428F-A0EC-DD4FEDDF223F}"/>
              </a:ext>
            </a:extLst>
          </p:cNvPr>
          <p:cNvSpPr txBox="1">
            <a:spLocks/>
          </p:cNvSpPr>
          <p:nvPr/>
        </p:nvSpPr>
        <p:spPr>
          <a:xfrm>
            <a:off x="492154" y="395474"/>
            <a:ext cx="11277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5" dirty="0"/>
              <a:t>5020 Condo - Timeline for Closing &amp; Start of Construction </a:t>
            </a:r>
          </a:p>
        </p:txBody>
      </p:sp>
    </p:spTree>
    <p:extLst>
      <p:ext uri="{BB962C8B-B14F-4D97-AF65-F5344CB8AC3E}">
        <p14:creationId xmlns:p14="http://schemas.microsoft.com/office/powerpoint/2010/main" val="1916593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335</Words>
  <Application>Microsoft Office PowerPoint</Application>
  <PresentationFormat>Widescreen</PresentationFormat>
  <Paragraphs>64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Calisto MT</vt:lpstr>
      <vt:lpstr>Office Theme</vt:lpstr>
      <vt:lpstr>5020 Condos Update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Multifamily Development Projects Update</dc:title>
  <dc:creator>Chen, Jill</dc:creator>
  <cp:lastModifiedBy>Chen, Jill</cp:lastModifiedBy>
  <cp:revision>20</cp:revision>
  <dcterms:created xsi:type="dcterms:W3CDTF">2020-09-01T00:03:38Z</dcterms:created>
  <dcterms:modified xsi:type="dcterms:W3CDTF">2020-09-04T15:40:11Z</dcterms:modified>
</cp:coreProperties>
</file>