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369" r:id="rId3"/>
    <p:sldId id="370" r:id="rId4"/>
    <p:sldId id="376" r:id="rId5"/>
    <p:sldId id="296" r:id="rId6"/>
    <p:sldId id="384" r:id="rId7"/>
    <p:sldId id="295" r:id="rId8"/>
    <p:sldId id="374" r:id="rId9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918989-B9BD-4076-AA32-DFD31DE19792}">
          <p14:sldIdLst>
            <p14:sldId id="284"/>
            <p14:sldId id="369"/>
            <p14:sldId id="370"/>
            <p14:sldId id="376"/>
            <p14:sldId id="296"/>
            <p14:sldId id="384"/>
            <p14:sldId id="295"/>
            <p14:sldId id="3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bright Karnes, Barrett" initials="EKB" lastIdx="1" clrIdx="0">
    <p:extLst>
      <p:ext uri="{19B8F6BF-5375-455C-9EA6-DF929625EA0E}">
        <p15:presenceInfo xmlns:p15="http://schemas.microsoft.com/office/powerpoint/2012/main" userId="S-1-5-21-1562068243-3890762121-1459926415-913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0" autoAdjust="0"/>
    <p:restoredTop sz="95407" autoAdjust="0"/>
  </p:normalViewPr>
  <p:slideViewPr>
    <p:cSldViewPr>
      <p:cViewPr varScale="1">
        <p:scale>
          <a:sx n="81" d="100"/>
          <a:sy n="81" d="100"/>
        </p:scale>
        <p:origin x="37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hbfile1\data$\Policy%20and%20Planning\Policy\Preference%20Policy\NHP%20-%20Preference%20Policy\PHC%20partnership_contract\One%20list_funding_PHC_Homeowner%20status%20updates%20V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[One list_funding_PHC_Homeowner status updates V4.xlsx]NewPivot!PivotTable1</c:name>
    <c:fmtId val="19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NewPivot!$B$3:$B$4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NewPivot!$A$5:$A$9</c:f>
              <c:strCache>
                <c:ptCount val="4"/>
                <c:pt idx="0">
                  <c:v>CET Citywide</c:v>
                </c:pt>
                <c:pt idx="1">
                  <c:v>N/NE</c:v>
                </c:pt>
                <c:pt idx="2">
                  <c:v>No Subsidy</c:v>
                </c:pt>
                <c:pt idx="3">
                  <c:v>Prosper Portland</c:v>
                </c:pt>
              </c:strCache>
            </c:strRef>
          </c:cat>
          <c:val>
            <c:numRef>
              <c:f>NewPivot!$B$5:$B$9</c:f>
              <c:numCache>
                <c:formatCode>General</c:formatCode>
                <c:ptCount val="4"/>
                <c:pt idx="0">
                  <c:v>10</c:v>
                </c:pt>
                <c:pt idx="1">
                  <c:v>31</c:v>
                </c:pt>
                <c:pt idx="2">
                  <c:v>10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1-4FAF-809C-E8679208C9BF}"/>
            </c:ext>
          </c:extLst>
        </c:ser>
        <c:ser>
          <c:idx val="1"/>
          <c:order val="1"/>
          <c:tx>
            <c:strRef>
              <c:f>NewPivot!$C$3:$C$4</c:f>
              <c:strCache>
                <c:ptCount val="1"/>
                <c:pt idx="0">
                  <c:v>Pending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NewPivot!$A$5:$A$9</c:f>
              <c:strCache>
                <c:ptCount val="4"/>
                <c:pt idx="0">
                  <c:v>CET Citywide</c:v>
                </c:pt>
                <c:pt idx="1">
                  <c:v>N/NE</c:v>
                </c:pt>
                <c:pt idx="2">
                  <c:v>No Subsidy</c:v>
                </c:pt>
                <c:pt idx="3">
                  <c:v>Prosper Portland</c:v>
                </c:pt>
              </c:strCache>
            </c:strRef>
          </c:cat>
          <c:val>
            <c:numRef>
              <c:f>NewPivot!$C$5:$C$9</c:f>
              <c:numCache>
                <c:formatCode>General</c:formatCode>
                <c:ptCount val="4"/>
                <c:pt idx="1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01-4FAF-809C-E8679208C9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482992"/>
        <c:axId val="427485944"/>
      </c:barChart>
      <c:catAx>
        <c:axId val="4274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485944"/>
        <c:crosses val="autoZero"/>
        <c:auto val="1"/>
        <c:lblAlgn val="ctr"/>
        <c:lblOffset val="100"/>
        <c:noMultiLvlLbl val="0"/>
      </c:catAx>
      <c:valAx>
        <c:axId val="42748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48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29753302777923"/>
          <c:y val="0.31520008632256402"/>
          <c:w val="9.7829734213941394E-2"/>
          <c:h val="0.23688350269357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1" dirty="0">
                <a:solidFill>
                  <a:schemeClr val="accent1">
                    <a:lumMod val="75000"/>
                  </a:schemeClr>
                </a:solidFill>
              </a:rPr>
              <a:t>Race/Ethnicity</a:t>
            </a:r>
          </a:p>
        </c:rich>
      </c:tx>
      <c:layout>
        <c:manualLayout>
          <c:xMode val="edge"/>
          <c:yMode val="edge"/>
          <c:x val="0.30343644544431947"/>
          <c:y val="3.20584928658809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209551931008617"/>
          <c:y val="0.19923114199250033"/>
          <c:w val="0.53267157980980406"/>
          <c:h val="0.612091644549430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D13F-4E57-A802-8BF6FB7463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D13F-4E57-A802-8BF6FB7463F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4-AA36-40E1-A4EF-D1AE37FDBE3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0-35B9-4F50-89C9-31988C49321A}"/>
              </c:ext>
            </c:extLst>
          </c:dPt>
          <c:dLbls>
            <c:dLbl>
              <c:idx val="0"/>
              <c:layout>
                <c:manualLayout>
                  <c:x val="5.6676791632585675E-2"/>
                  <c:y val="2.340171020369478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38C5C62-C513-4466-B6E2-2F106D93AE5E}" type="CATEGORYNAME">
                      <a:rPr lang="en-US" sz="1100"/>
                      <a:pPr>
                        <a:defRPr sz="1400" b="1"/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5737F39B-9192-4310-A80A-F54D92E61973}" type="VALUE">
                      <a:rPr lang="en-US" sz="1100" baseline="0"/>
                      <a:pPr>
                        <a:defRPr sz="1400" b="1"/>
                      </a:pPr>
                      <a:t>[VALUE]</a:t>
                    </a:fld>
                    <a:r>
                      <a:rPr lang="en-US" baseline="0" dirty="0"/>
                      <a:t>, </a:t>
                    </a:r>
                    <a:fld id="{C8048C26-BB20-43DC-B49E-30F705605724}" type="PERCENTAGE">
                      <a:rPr lang="en-US" sz="1100" baseline="0"/>
                      <a:pPr>
                        <a:defRPr sz="1400" b="1"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3F-4E57-A802-8BF6FB7463F5}"/>
                </c:ext>
              </c:extLst>
            </c:dLbl>
            <c:dLbl>
              <c:idx val="1"/>
              <c:layout>
                <c:manualLayout>
                  <c:x val="-0.125363474032959"/>
                  <c:y val="0.1004741732077995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827DEB5-92B0-4C60-8512-0418AA8A6D78}" type="CATEGORYNAME">
                      <a:rPr lang="en-US" sz="1100" dirty="0"/>
                      <a:pPr>
                        <a:defRPr sz="1400" b="1"/>
                      </a:pPr>
                      <a:t>[CATEGORY NAME]</a:t>
                    </a:fld>
                    <a:r>
                      <a:rPr lang="en-US" sz="1100" baseline="0" dirty="0"/>
                      <a:t>, </a:t>
                    </a:r>
                    <a:fld id="{E5B3E9EC-102F-4E18-BC8B-214368B114C4}" type="VALUE">
                      <a:rPr lang="en-US" sz="1100" baseline="0" dirty="0"/>
                      <a:pPr>
                        <a:defRPr sz="1400" b="1"/>
                      </a:pPr>
                      <a:t>[VALUE]</a:t>
                    </a:fld>
                    <a:r>
                      <a:rPr lang="en-US" sz="1100" baseline="0" dirty="0"/>
                      <a:t>, </a:t>
                    </a:r>
                    <a:fld id="{FD9D7353-BEA6-4BE3-BEBB-9787FEB827F4}" type="PERCENTAGE">
                      <a:rPr lang="en-US" sz="1100" baseline="0" dirty="0"/>
                      <a:pPr>
                        <a:defRPr sz="1400" b="1"/>
                      </a:pPr>
                      <a:t>[PERCENTAGE]</a:t>
                    </a:fld>
                    <a:endParaRPr lang="en-US" sz="1100" baseline="0" dirty="0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71098489737963"/>
                      <c:h val="0.105363485652086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3F-4E57-A802-8BF6FB7463F5}"/>
                </c:ext>
              </c:extLst>
            </c:dLbl>
            <c:dLbl>
              <c:idx val="2"/>
              <c:layout>
                <c:manualLayout>
                  <c:x val="0.13367217417494942"/>
                  <c:y val="-3.944866529867804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B58EBE8-A28D-405A-8AF4-4C3939396DFF}" type="CATEGORYNAME">
                      <a:rPr lang="en-US" sz="1100"/>
                      <a:pPr>
                        <a:defRPr sz="1400" b="1"/>
                      </a:pPr>
                      <a:t>[CATEGORY NAME]</a:t>
                    </a:fld>
                    <a:r>
                      <a:rPr lang="en-US" sz="1100" baseline="0" dirty="0"/>
                      <a:t>, </a:t>
                    </a:r>
                    <a:fld id="{97643F33-D93E-4004-94DF-C0F33C1DBF26}" type="VALUE">
                      <a:rPr lang="en-US" sz="1100" baseline="0"/>
                      <a:pPr>
                        <a:defRPr sz="1400" b="1"/>
                      </a:pPr>
                      <a:t>[VALUE]</a:t>
                    </a:fld>
                    <a:r>
                      <a:rPr lang="en-US" sz="1100" baseline="0" dirty="0"/>
                      <a:t>, </a:t>
                    </a:r>
                    <a:fld id="{220675C1-8C4C-446F-8E14-68A90E160011}" type="PERCENTAGE">
                      <a:rPr lang="en-US" sz="1100" baseline="0"/>
                      <a:pPr>
                        <a:defRPr sz="1400" b="1"/>
                      </a:pPr>
                      <a:t>[PERCENTAGE]</a:t>
                    </a:fld>
                    <a:endParaRPr lang="en-US" sz="1100" baseline="0" dirty="0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151908265565164"/>
                      <c:h val="0.1044608959930219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A36-40E1-A4EF-D1AE37FDBE39}"/>
                </c:ext>
              </c:extLst>
            </c:dLbl>
            <c:dLbl>
              <c:idx val="3"/>
              <c:layout>
                <c:manualLayout>
                  <c:x val="0.43961684092767095"/>
                  <c:y val="2.1229218996490006E-2"/>
                </c:manualLayout>
              </c:layout>
              <c:tx>
                <c:rich>
                  <a:bodyPr/>
                  <a:lstStyle/>
                  <a:p>
                    <a:fld id="{343555E4-9EF4-44A9-B1AF-69F2B2C08F39}" type="CATEGORYNAME">
                      <a:rPr lang="en-US" sz="1100" b="1" dirty="0"/>
                      <a:pPr/>
                      <a:t>[CATEGORY NAME]</a:t>
                    </a:fld>
                    <a:r>
                      <a:rPr lang="en-US" sz="1100" b="1" baseline="0" dirty="0"/>
                      <a:t>,</a:t>
                    </a:r>
                    <a:r>
                      <a:rPr lang="en-US" sz="1100" baseline="0" dirty="0"/>
                      <a:t> </a:t>
                    </a:r>
                    <a:fld id="{C4748C4B-BE05-4063-B403-460E510B186E}" type="VALUE">
                      <a:rPr lang="en-US" sz="1100" b="1" baseline="0" dirty="0"/>
                      <a:pPr/>
                      <a:t>[VALUE]</a:t>
                    </a:fld>
                    <a:r>
                      <a:rPr lang="en-US" sz="1100" baseline="0" dirty="0"/>
                      <a:t>, </a:t>
                    </a:r>
                    <a:fld id="{A31B7DF2-EDFC-4F25-AE22-D289CFA12916}" type="PERCENTAGE">
                      <a:rPr lang="en-US" sz="1100" b="1" baseline="0" dirty="0"/>
                      <a:pPr/>
                      <a:t>[PERCENTAGE]</a:t>
                    </a:fld>
                    <a:endParaRPr lang="en-US" sz="1100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5B9-4F50-89C9-31988C49321A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Black/AA</c:v>
                </c:pt>
                <c:pt idx="1">
                  <c:v>Hispanic</c:v>
                </c:pt>
                <c:pt idx="2">
                  <c:v>Asian</c:v>
                </c:pt>
                <c:pt idx="3">
                  <c:v>White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3F-4E57-A802-8BF6FB7463F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>
                <a:solidFill>
                  <a:schemeClr val="tx2"/>
                </a:solidFill>
              </a:rPr>
              <a:t>Household Income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030747745069733"/>
          <c:y val="0.17087269382744116"/>
          <c:w val="0.5930285009024604"/>
          <c:h val="0.611835652428823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Household Income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B5-4D6A-9D4F-D4E3406784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B5-4D6A-9D4F-D4E3406784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B5-4D6A-9D4F-D4E3406784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0B5-4D6A-9D4F-D4E34067840A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0-F8B0-49AD-BA1E-2047FB6EBF01}"/>
              </c:ext>
            </c:extLst>
          </c:dPt>
          <c:dLbls>
            <c:dLbl>
              <c:idx val="1"/>
              <c:spPr>
                <a:noFill/>
              </c:spPr>
              <c:txPr>
                <a:bodyPr rot="0" vert="horz" lIns="38100" tIns="19050" rIns="38100" bIns="19050">
                  <a:spAutoFit/>
                </a:bodyPr>
                <a:lstStyle/>
                <a:p>
                  <a:pPr>
                    <a:defRPr sz="1800" b="1" baseline="0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40B5-4D6A-9D4F-D4E34067840A}"/>
                </c:ext>
              </c:extLst>
            </c:dLbl>
            <c:spPr>
              <a:noFill/>
            </c:spPr>
            <c:txPr>
              <a:bodyPr rot="0" vert="horz" lIns="38100" tIns="19050" rIns="38100" bIns="19050">
                <a:spAutoFit/>
              </a:bodyPr>
              <a:lstStyle/>
              <a:p>
                <a:pPr>
                  <a:defRPr sz="1800" b="1" baseline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0% - 60% AMI</c:v>
                </c:pt>
                <c:pt idx="1">
                  <c:v>61%-80% AMI</c:v>
                </c:pt>
                <c:pt idx="2">
                  <c:v>81%-100% AMI</c:v>
                </c:pt>
                <c:pt idx="3">
                  <c:v>101%-120% AMI</c:v>
                </c:pt>
                <c:pt idx="4">
                  <c:v>101% -120% AMI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25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0B5-4D6A-9D4F-D4E34067840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9.8870056497175146E-2"/>
          <c:y val="0.7814955077062804"/>
          <c:w val="0.8819375861915566"/>
          <c:h val="0.20455218105408651"/>
        </c:manualLayout>
      </c:layout>
      <c:overlay val="0"/>
      <c:txPr>
        <a:bodyPr rot="0" vert="horz"/>
        <a:lstStyle/>
        <a:p>
          <a:pPr>
            <a:defRPr sz="1400" baseline="0"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00C4D-E369-4C9A-AC0D-C7433A5094B2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EDFD0-DDB3-4D2E-B859-17ABF833A5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2DA10-8DED-4279-A6B3-4D4E6B9D11B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38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EDFD0-DDB3-4D2E-B859-17ABF833A5E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96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EDFD0-DDB3-4D2E-B859-17ABF833A5E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85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EDFD0-DDB3-4D2E-B859-17ABF833A5E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24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Neighborhood Housing Preservation Update | September 19, 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062E7-1610-4647-A808-A7A8F8658929}" type="datetime1">
              <a:rPr lang="en-US" smtClean="0"/>
              <a:t>9/5/2020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Neighborhood Housing Preservation Update | September 19, 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2818-4A2E-4624-AB27-BC5EA6BD2A93}" type="datetime1">
              <a:rPr lang="en-US" smtClean="0"/>
              <a:t>9/5/2020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Neighborhood Housing Preservation Update | September 19, 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652C1-F3A5-4DFC-B8EE-F3E52A63D03B}" type="datetime1">
              <a:rPr lang="en-US" smtClean="0"/>
              <a:t>9/5/2020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Neighborhood Housing Preservation Update | September 19, 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2D9B-3DD0-4A37-94C9-8C5BB4F7ABBD}" type="datetime1">
              <a:rPr lang="en-US" smtClean="0"/>
              <a:t>9/5/2020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Neighborhood Housing Preservation Update | September 19, 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77E3-42C4-4CA5-970B-8F589B59BAC9}" type="datetime1">
              <a:rPr lang="en-US" smtClean="0"/>
              <a:t>9/5/2020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Neighborhood Housing Preservation Update | September 19, 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CD36-5339-4637-8532-6C7C5B8695E2}" type="datetime1">
              <a:rPr lang="en-US" smtClean="0"/>
              <a:t>9/5/2020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8D0671-1C61-4B74-982D-E9D48FFAE0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353800" y="6491880"/>
            <a:ext cx="704434" cy="207625"/>
          </a:xfrm>
        </p:spPr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1180ED-18EA-4C46-8B9F-9594DD0284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1806054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9752" y="2380829"/>
            <a:ext cx="10240645" cy="3193182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lang="en-US" sz="4800" spc="-5" dirty="0">
                <a:solidFill>
                  <a:schemeClr val="bg1"/>
                </a:solidFill>
              </a:rPr>
              <a:t>Neighborhood Housing Preservation Update</a:t>
            </a:r>
            <a:br>
              <a:rPr lang="en-US" sz="4800" spc="-5" dirty="0">
                <a:solidFill>
                  <a:schemeClr val="bg1"/>
                </a:solidFill>
              </a:rPr>
            </a:br>
            <a:br>
              <a:rPr lang="en-US" sz="4800" spc="-5" dirty="0">
                <a:solidFill>
                  <a:schemeClr val="bg1"/>
                </a:solidFill>
              </a:rPr>
            </a:br>
            <a:r>
              <a:rPr lang="en-US" sz="2800" spc="-5" dirty="0">
                <a:solidFill>
                  <a:schemeClr val="bg1"/>
                </a:solidFill>
              </a:rPr>
              <a:t>Dana Shephard, NHP Program Manager </a:t>
            </a:r>
            <a:br>
              <a:rPr lang="en-US" sz="2800" spc="-5" dirty="0">
                <a:solidFill>
                  <a:schemeClr val="bg1"/>
                </a:solidFill>
              </a:rPr>
            </a:br>
            <a:r>
              <a:rPr lang="en-US" sz="2800" spc="-5" dirty="0">
                <a:solidFill>
                  <a:schemeClr val="bg1"/>
                </a:solidFill>
              </a:rPr>
              <a:t>Ira Bailey, NHP Housing Program Coordinator </a:t>
            </a: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4CDDA-732E-46E0-91FD-8DC1BF446D2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138855" y="6490512"/>
            <a:ext cx="8763000" cy="179536"/>
          </a:xfrm>
        </p:spPr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7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590800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2590800" cy="561975"/>
          </a:xfrm>
          <a:custGeom>
            <a:avLst/>
            <a:gdLst/>
            <a:ahLst/>
            <a:cxnLst/>
            <a:rect l="l" t="t" r="r" b="b"/>
            <a:pathLst>
              <a:path w="4288155" h="561975">
                <a:moveTo>
                  <a:pt x="0" y="561860"/>
                </a:moveTo>
                <a:lnTo>
                  <a:pt x="4288155" y="561860"/>
                </a:lnTo>
                <a:lnTo>
                  <a:pt x="4288155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7" y="914482"/>
            <a:ext cx="2562665" cy="1482457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 algn="ctr"/>
            <a:r>
              <a:rPr lang="en-US" sz="2400" dirty="0">
                <a:solidFill>
                  <a:schemeClr val="bg1"/>
                </a:solidFill>
              </a:rPr>
              <a:t>Homeownership Goal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   </a:t>
            </a:r>
            <a:br>
              <a:rPr lang="en-US" sz="2800" dirty="0">
                <a:solidFill>
                  <a:schemeClr val="bg1"/>
                </a:solidFill>
              </a:rPr>
            </a:b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97EF8-6D93-4388-9C5C-D30D70F140B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184666"/>
          </a:xfrm>
        </p:spPr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D14543D-BD4F-4553-9B0C-20242ADA681C}"/>
              </a:ext>
            </a:extLst>
          </p:cNvPr>
          <p:cNvSpPr txBox="1">
            <a:spLocks/>
          </p:cNvSpPr>
          <p:nvPr/>
        </p:nvSpPr>
        <p:spPr>
          <a:xfrm>
            <a:off x="2724566" y="293989"/>
            <a:ext cx="8610600" cy="687060"/>
          </a:xfrm>
          <a:prstGeom prst="rect">
            <a:avLst/>
          </a:prstGeom>
        </p:spPr>
        <p:txBody>
          <a:bodyPr wrap="square" lIns="0" tIns="0" rIns="0" bIns="0">
            <a:normAutofit fontScale="77500" lnSpcReduction="20000"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eaLnBrk="0" fontAlgn="base" hangingPunct="0">
              <a:spcAft>
                <a:spcPct val="0"/>
              </a:spcAft>
            </a:pPr>
            <a:r>
              <a:rPr lang="en-US" altLang="en-US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Preference Policy Homeownership update</a:t>
            </a:r>
            <a:endParaRPr lang="en-US" altLang="en-US" sz="2800" b="0" kern="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424EE5-A666-4A54-94C8-C2BACA9CEBF5}"/>
              </a:ext>
            </a:extLst>
          </p:cNvPr>
          <p:cNvSpPr txBox="1"/>
          <p:nvPr/>
        </p:nvSpPr>
        <p:spPr>
          <a:xfrm>
            <a:off x="2618934" y="704168"/>
            <a:ext cx="90864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53 households towards the goal </a:t>
            </a:r>
          </a:p>
          <a:p>
            <a:pPr algn="ctr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A total of 67 families, identified through the Preference Policy, have become first time homebuyers</a:t>
            </a:r>
          </a:p>
          <a:p>
            <a:pPr algn="ctr"/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C3212C-4E37-4EDB-840B-CA39E39ABD69}"/>
              </a:ext>
            </a:extLst>
          </p:cNvPr>
          <p:cNvSpPr txBox="1"/>
          <p:nvPr/>
        </p:nvSpPr>
        <p:spPr>
          <a:xfrm>
            <a:off x="-72634" y="2133600"/>
            <a:ext cx="25345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110 new homeowners with PHB resources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early 2022 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lain" startAt="3"/>
            </a:pPr>
            <a:endParaRPr lang="en-US" altLang="en-US" dirty="0">
              <a:solidFill>
                <a:srgbClr val="92D05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AC2D111-FD60-40B3-A363-099E93162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691636"/>
              </p:ext>
            </p:extLst>
          </p:nvPr>
        </p:nvGraphicFramePr>
        <p:xfrm>
          <a:off x="2663434" y="1752601"/>
          <a:ext cx="9041934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44DF34C-33A8-4280-A226-AAB27446F474}"/>
              </a:ext>
            </a:extLst>
          </p:cNvPr>
          <p:cNvSpPr txBox="1">
            <a:spLocks/>
          </p:cNvSpPr>
          <p:nvPr/>
        </p:nvSpPr>
        <p:spPr>
          <a:xfrm>
            <a:off x="3138855" y="6490512"/>
            <a:ext cx="8763000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7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31" y="-521"/>
            <a:ext cx="2580557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-1" y="6296139"/>
            <a:ext cx="2596189" cy="561975"/>
          </a:xfrm>
          <a:custGeom>
            <a:avLst/>
            <a:gdLst/>
            <a:ahLst/>
            <a:cxnLst/>
            <a:rect l="l" t="t" r="r" b="b"/>
            <a:pathLst>
              <a:path w="4288155" h="561975">
                <a:moveTo>
                  <a:pt x="0" y="561860"/>
                </a:moveTo>
                <a:lnTo>
                  <a:pt x="4288155" y="561860"/>
                </a:lnTo>
                <a:lnTo>
                  <a:pt x="4288155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3393831" y="6296139"/>
            <a:ext cx="87630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7219" y="1752600"/>
            <a:ext cx="2498969" cy="1174681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 algn="l"/>
            <a:r>
              <a:rPr lang="en-US" sz="2800" dirty="0">
                <a:solidFill>
                  <a:schemeClr val="bg1"/>
                </a:solidFill>
              </a:rPr>
              <a:t>PHB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Investments</a:t>
            </a:r>
            <a:br>
              <a:rPr lang="en-US" sz="2800" dirty="0">
                <a:solidFill>
                  <a:srgbClr val="92D050"/>
                </a:solidFill>
              </a:rPr>
            </a:b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8C757E18-414F-4051-939D-69F2142D54C6}"/>
              </a:ext>
            </a:extLst>
          </p:cNvPr>
          <p:cNvSpPr txBox="1">
            <a:spLocks/>
          </p:cNvSpPr>
          <p:nvPr/>
        </p:nvSpPr>
        <p:spPr>
          <a:xfrm>
            <a:off x="3048000" y="448127"/>
            <a:ext cx="88392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3600" kern="0" dirty="0"/>
              <a:t>Homeownership new construction completion timeline </a:t>
            </a:r>
            <a:endParaRPr lang="en-US" sz="3600" kern="0" spc="-5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97EF8-6D93-4388-9C5C-D30D70F140B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184666"/>
          </a:xfrm>
        </p:spPr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4404129-A76F-42B2-AD50-F2A18DAF5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549036"/>
              </p:ext>
            </p:extLst>
          </p:nvPr>
        </p:nvGraphicFramePr>
        <p:xfrm>
          <a:off x="3393830" y="1892588"/>
          <a:ext cx="727417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082">
                  <a:extLst>
                    <a:ext uri="{9D8B030D-6E8A-4147-A177-3AD203B41FA5}">
                      <a16:colId xmlns:a16="http://schemas.microsoft.com/office/drawing/2014/main" val="4091629032"/>
                    </a:ext>
                  </a:extLst>
                </a:gridCol>
                <a:gridCol w="1165003">
                  <a:extLst>
                    <a:ext uri="{9D8B030D-6E8A-4147-A177-3AD203B41FA5}">
                      <a16:colId xmlns:a16="http://schemas.microsoft.com/office/drawing/2014/main" val="3382940928"/>
                    </a:ext>
                  </a:extLst>
                </a:gridCol>
                <a:gridCol w="2013387">
                  <a:extLst>
                    <a:ext uri="{9D8B030D-6E8A-4147-A177-3AD203B41FA5}">
                      <a16:colId xmlns:a16="http://schemas.microsoft.com/office/drawing/2014/main" val="1675630584"/>
                    </a:ext>
                  </a:extLst>
                </a:gridCol>
                <a:gridCol w="1623698">
                  <a:extLst>
                    <a:ext uri="{9D8B030D-6E8A-4147-A177-3AD203B41FA5}">
                      <a16:colId xmlns:a16="http://schemas.microsoft.com/office/drawing/2014/main" val="28155108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Est. Construction completion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Buyers 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7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406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Kilpatrick/Kenton Commons (Phase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68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Kilpatrick/Kenton Commons (Phase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June 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11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5020 Condos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66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08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590800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2590800" cy="561975"/>
          </a:xfrm>
          <a:custGeom>
            <a:avLst/>
            <a:gdLst/>
            <a:ahLst/>
            <a:cxnLst/>
            <a:rect l="l" t="t" r="r" b="b"/>
            <a:pathLst>
              <a:path w="4288155" h="561975">
                <a:moveTo>
                  <a:pt x="0" y="561860"/>
                </a:moveTo>
                <a:lnTo>
                  <a:pt x="4288155" y="561860"/>
                </a:lnTo>
                <a:lnTo>
                  <a:pt x="4288155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3393831" y="6296139"/>
            <a:ext cx="87630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6269" y="1933588"/>
            <a:ext cx="2562665" cy="497572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 algn="l"/>
            <a:r>
              <a:rPr lang="en-US" sz="2800" dirty="0">
                <a:solidFill>
                  <a:schemeClr val="bg1"/>
                </a:solidFill>
              </a:rPr>
              <a:t>Demographics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97EF8-6D93-4388-9C5C-D30D70F140B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D14543D-BD4F-4553-9B0C-20242ADA681C}"/>
              </a:ext>
            </a:extLst>
          </p:cNvPr>
          <p:cNvSpPr txBox="1">
            <a:spLocks/>
          </p:cNvSpPr>
          <p:nvPr/>
        </p:nvSpPr>
        <p:spPr>
          <a:xfrm>
            <a:off x="2724566" y="293989"/>
            <a:ext cx="8610600" cy="687060"/>
          </a:xfrm>
          <a:prstGeom prst="rect">
            <a:avLst/>
          </a:prstGeom>
        </p:spPr>
        <p:txBody>
          <a:bodyPr wrap="square" lIns="0" tIns="0" rIns="0" bIns="0">
            <a:normAutofit fontScale="77500" lnSpcReduction="20000"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eaLnBrk="0" fontAlgn="base" hangingPunct="0">
              <a:spcAft>
                <a:spcPct val="0"/>
              </a:spcAft>
            </a:pPr>
            <a:r>
              <a:rPr lang="en-US" altLang="en-US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Preference Policy Homeownership update</a:t>
            </a:r>
            <a:endParaRPr lang="en-US" altLang="en-US" sz="2800" b="0" kern="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BBE7D14-5851-4623-9AAD-1037352168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954295"/>
              </p:ext>
            </p:extLst>
          </p:nvPr>
        </p:nvGraphicFramePr>
        <p:xfrm>
          <a:off x="2590800" y="1676400"/>
          <a:ext cx="4648200" cy="438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D5E027F5-7B92-4CE3-94CE-441D82361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9292562"/>
              </p:ext>
            </p:extLst>
          </p:nvPr>
        </p:nvGraphicFramePr>
        <p:xfrm>
          <a:off x="7239000" y="1758042"/>
          <a:ext cx="4495800" cy="438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4">
            <a:extLst>
              <a:ext uri="{FF2B5EF4-FFF2-40B4-BE49-F238E27FC236}">
                <a16:creationId xmlns:a16="http://schemas.microsoft.com/office/drawing/2014/main" id="{6658F15E-B97F-4C20-B0F5-A5B65BE29EDA}"/>
              </a:ext>
            </a:extLst>
          </p:cNvPr>
          <p:cNvSpPr txBox="1"/>
          <p:nvPr/>
        </p:nvSpPr>
        <p:spPr>
          <a:xfrm>
            <a:off x="2985867" y="1328857"/>
            <a:ext cx="8000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u="sng" dirty="0">
                <a:solidFill>
                  <a:schemeClr val="accent5">
                    <a:lumMod val="50000"/>
                  </a:schemeClr>
                </a:solidFill>
              </a:rPr>
              <a:t>53 Total Home Purchases with PHB Resources</a:t>
            </a:r>
          </a:p>
        </p:txBody>
      </p:sp>
    </p:spTree>
    <p:extLst>
      <p:ext uri="{BB962C8B-B14F-4D97-AF65-F5344CB8AC3E}">
        <p14:creationId xmlns:p14="http://schemas.microsoft.com/office/powerpoint/2010/main" val="304237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A777-768F-4838-9BD1-D0F8CF02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4337" y="212601"/>
            <a:ext cx="8935331" cy="984885"/>
          </a:xfrm>
        </p:spPr>
        <p:txBody>
          <a:bodyPr/>
          <a:lstStyle/>
          <a:p>
            <a:pPr algn="ctr"/>
            <a:r>
              <a:rPr lang="en-US" sz="3200" dirty="0"/>
              <a:t>Housing Stability</a:t>
            </a:r>
            <a:br>
              <a:rPr lang="en-US" sz="3200" dirty="0"/>
            </a:br>
            <a:r>
              <a:rPr lang="en-US" sz="3200" dirty="0"/>
              <a:t>Programs to support homeowners  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A0EAE67-7A82-4879-9C80-D0F7690FB166}"/>
              </a:ext>
            </a:extLst>
          </p:cNvPr>
          <p:cNvSpPr/>
          <p:nvPr/>
        </p:nvSpPr>
        <p:spPr>
          <a:xfrm>
            <a:off x="28480" y="-58046"/>
            <a:ext cx="3171920" cy="633382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F4F2AD1-4F81-4442-ABCE-B75AFC265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6737" y="1539696"/>
            <a:ext cx="8782931" cy="2400657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Mortgage Counseling &amp; Navigation Support &amp;</a:t>
            </a:r>
          </a:p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Homeowner Financial Assistance </a:t>
            </a:r>
          </a:p>
          <a:p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EAE3CFBB-F5D3-4897-9181-58AABC36A7A1}"/>
              </a:ext>
            </a:extLst>
          </p:cNvPr>
          <p:cNvSpPr txBox="1">
            <a:spLocks/>
          </p:cNvSpPr>
          <p:nvPr/>
        </p:nvSpPr>
        <p:spPr>
          <a:xfrm>
            <a:off x="56269" y="1933588"/>
            <a:ext cx="3144130" cy="2282676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>
            <a:lvl1pPr eaLnBrk="1" hangingPunct="1"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CARES Act: </a:t>
            </a:r>
          </a:p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Local Relief funding </a:t>
            </a:r>
          </a:p>
          <a:p>
            <a:pPr marR="5080" algn="ctr"/>
            <a:endParaRPr lang="en-US" sz="2400" kern="0" dirty="0">
              <a:solidFill>
                <a:schemeClr val="bg1"/>
              </a:solidFill>
            </a:endParaRPr>
          </a:p>
          <a:p>
            <a:pPr marR="5080" algn="ctr"/>
            <a:endParaRPr lang="en-US" sz="2400" kern="0" dirty="0">
              <a:solidFill>
                <a:schemeClr val="bg1"/>
              </a:solidFill>
            </a:endParaRPr>
          </a:p>
          <a:p>
            <a:pPr marR="5080" algn="ctr"/>
            <a:endParaRPr lang="en-US" sz="2400" kern="0" dirty="0">
              <a:solidFill>
                <a:schemeClr val="bg1"/>
              </a:solidFill>
            </a:endParaRPr>
          </a:p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Community Partners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34682A-8675-40C4-B65C-CE30A1814AFE}"/>
              </a:ext>
            </a:extLst>
          </p:cNvPr>
          <p:cNvSpPr txBox="1"/>
          <p:nvPr/>
        </p:nvSpPr>
        <p:spPr>
          <a:xfrm>
            <a:off x="3322902" y="2954380"/>
            <a:ext cx="8610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African American Alliance for Homeownership (AAAH)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Hacienda CDC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Latino Network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Portland Community Investment Initiatives, Inc. (PCRI)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Portland Housing Center (PHC)</a:t>
            </a:r>
          </a:p>
          <a:p>
            <a:endParaRPr lang="en-US" dirty="0"/>
          </a:p>
        </p:txBody>
      </p:sp>
      <p:sp>
        <p:nvSpPr>
          <p:cNvPr id="8" name="object 9">
            <a:extLst>
              <a:ext uri="{FF2B5EF4-FFF2-40B4-BE49-F238E27FC236}">
                <a16:creationId xmlns:a16="http://schemas.microsoft.com/office/drawing/2014/main" id="{205CE5AC-F143-4F30-822E-8F3D70531705}"/>
              </a:ext>
            </a:extLst>
          </p:cNvPr>
          <p:cNvSpPr txBox="1">
            <a:spLocks/>
          </p:cNvSpPr>
          <p:nvPr/>
        </p:nvSpPr>
        <p:spPr>
          <a:xfrm>
            <a:off x="3429000" y="6465863"/>
            <a:ext cx="87630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A777-768F-4838-9BD1-D0F8CF02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399" y="582226"/>
            <a:ext cx="8935331" cy="984885"/>
          </a:xfrm>
        </p:spPr>
        <p:txBody>
          <a:bodyPr/>
          <a:lstStyle/>
          <a:p>
            <a:pPr algn="ctr"/>
            <a:r>
              <a:rPr lang="en-US" sz="3200" dirty="0"/>
              <a:t>Mortgage Counseling &amp; Navigation support</a:t>
            </a:r>
            <a:br>
              <a:rPr lang="en-US" sz="3200" dirty="0"/>
            </a:br>
            <a:r>
              <a:rPr lang="en-US" sz="3200" dirty="0"/>
              <a:t>$400,000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A0EAE67-7A82-4879-9C80-D0F7690FB166}"/>
              </a:ext>
            </a:extLst>
          </p:cNvPr>
          <p:cNvSpPr/>
          <p:nvPr/>
        </p:nvSpPr>
        <p:spPr>
          <a:xfrm>
            <a:off x="28480" y="-58046"/>
            <a:ext cx="3171920" cy="633382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F4F2AD1-4F81-4442-ABCE-B75AFC265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9069" y="1933588"/>
            <a:ext cx="8782931" cy="360098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Community Based Organizations to provide mortgage and financial counseling and support in navigating mortgage relief options available through the CARES Act to a PHB referred list of households.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Priority is given to low income homeowners that have received the PHB Down Payment Assistance Loan and/or the Home Repair loan 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EAE3CFBB-F5D3-4897-9181-58AABC36A7A1}"/>
              </a:ext>
            </a:extLst>
          </p:cNvPr>
          <p:cNvSpPr txBox="1">
            <a:spLocks/>
          </p:cNvSpPr>
          <p:nvPr/>
        </p:nvSpPr>
        <p:spPr>
          <a:xfrm>
            <a:off x="56269" y="1933588"/>
            <a:ext cx="3144130" cy="2344231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>
            <a:lvl1pPr eaLnBrk="1" hangingPunct="1"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CARES Act: </a:t>
            </a:r>
          </a:p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Local Relief funding </a:t>
            </a:r>
          </a:p>
          <a:p>
            <a:pPr marR="5080" algn="ctr"/>
            <a:endParaRPr lang="en-US" sz="2400" kern="0" dirty="0">
              <a:solidFill>
                <a:schemeClr val="bg1"/>
              </a:solidFill>
            </a:endParaRPr>
          </a:p>
          <a:p>
            <a:pPr marR="5080" algn="ctr"/>
            <a:endParaRPr lang="en-US" sz="2400" kern="0" dirty="0">
              <a:solidFill>
                <a:schemeClr val="bg1"/>
              </a:solidFill>
            </a:endParaRPr>
          </a:p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Housing Stability</a:t>
            </a:r>
          </a:p>
          <a:p>
            <a:pPr marR="5080" algn="ctr"/>
            <a:endParaRPr lang="en-US" sz="2800" kern="0" dirty="0">
              <a:solidFill>
                <a:schemeClr val="bg1"/>
              </a:solidFill>
            </a:endParaRP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78236FD8-A303-4774-95C2-0660EC9BAB5D}"/>
              </a:ext>
            </a:extLst>
          </p:cNvPr>
          <p:cNvSpPr txBox="1">
            <a:spLocks/>
          </p:cNvSpPr>
          <p:nvPr/>
        </p:nvSpPr>
        <p:spPr>
          <a:xfrm>
            <a:off x="3429000" y="6465863"/>
            <a:ext cx="87630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03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A777-768F-4838-9BD1-D0F8CF02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868" y="156767"/>
            <a:ext cx="8935331" cy="984885"/>
          </a:xfrm>
        </p:spPr>
        <p:txBody>
          <a:bodyPr/>
          <a:lstStyle/>
          <a:p>
            <a:pPr algn="ctr"/>
            <a:r>
              <a:rPr lang="en-US" sz="3200" dirty="0"/>
              <a:t>Homeowner Financial Assistance</a:t>
            </a:r>
            <a:br>
              <a:rPr lang="en-US" sz="3200" dirty="0"/>
            </a:br>
            <a:r>
              <a:rPr lang="en-US" sz="3200" dirty="0"/>
              <a:t>$1,600,000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A0EAE67-7A82-4879-9C80-D0F7690FB166}"/>
              </a:ext>
            </a:extLst>
          </p:cNvPr>
          <p:cNvSpPr/>
          <p:nvPr/>
        </p:nvSpPr>
        <p:spPr>
          <a:xfrm>
            <a:off x="28480" y="-58046"/>
            <a:ext cx="2714719" cy="633382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F4F2AD1-4F81-4442-ABCE-B75AFC265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9069" y="1933588"/>
            <a:ext cx="8782931" cy="1754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EAE3CFBB-F5D3-4897-9181-58AABC36A7A1}"/>
              </a:ext>
            </a:extLst>
          </p:cNvPr>
          <p:cNvSpPr txBox="1">
            <a:spLocks/>
          </p:cNvSpPr>
          <p:nvPr/>
        </p:nvSpPr>
        <p:spPr>
          <a:xfrm>
            <a:off x="56269" y="1933588"/>
            <a:ext cx="2686930" cy="2344231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>
            <a:lvl1pPr eaLnBrk="1" hangingPunct="1"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CARES Act: </a:t>
            </a:r>
          </a:p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Local Relief funding </a:t>
            </a:r>
          </a:p>
          <a:p>
            <a:pPr marR="5080" algn="ctr"/>
            <a:endParaRPr lang="en-US" sz="2400" kern="0" dirty="0">
              <a:solidFill>
                <a:schemeClr val="bg1"/>
              </a:solidFill>
            </a:endParaRPr>
          </a:p>
          <a:p>
            <a:pPr marR="5080" algn="ctr"/>
            <a:r>
              <a:rPr lang="en-US" sz="2400" kern="0" dirty="0">
                <a:solidFill>
                  <a:schemeClr val="bg1"/>
                </a:solidFill>
              </a:rPr>
              <a:t>Housing Stability </a:t>
            </a:r>
          </a:p>
          <a:p>
            <a:pPr marR="5080" algn="ctr"/>
            <a:endParaRPr lang="en-US" sz="2800" kern="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0C7892-BA27-43A0-B798-6986795A1846}"/>
              </a:ext>
            </a:extLst>
          </p:cNvPr>
          <p:cNvSpPr txBox="1"/>
          <p:nvPr/>
        </p:nvSpPr>
        <p:spPr>
          <a:xfrm>
            <a:off x="2929947" y="1648201"/>
            <a:ext cx="8935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Provide financial assistance to at least 230 homeowners to prevent involuntary displacement due to impacts of COVID-19, with direct payments made to the creditor for delinquent accounts. 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FFE9F7-37FF-4393-A404-47DEC33A1EE2}"/>
              </a:ext>
            </a:extLst>
          </p:cNvPr>
          <p:cNvSpPr txBox="1"/>
          <p:nvPr/>
        </p:nvSpPr>
        <p:spPr>
          <a:xfrm>
            <a:off x="2929947" y="2790961"/>
            <a:ext cx="78624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Eligibility: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Resident of the City of Portland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Must be at or below the 80% Area Median Income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Has experienced a loss of income due to COVID-19 related factor; OR compromised health status; OR elevated risk of infection or vulnerability to health related COVID-19.</a:t>
            </a:r>
          </a:p>
          <a:p>
            <a:endParaRPr lang="en-US" sz="1400" dirty="0"/>
          </a:p>
          <a:p>
            <a:r>
              <a:rPr lang="en-US" sz="1600" b="1" dirty="0"/>
              <a:t>Eligible expenses (included but not limited to):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Delinquent Mortgage Payments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Delinquent Homeowner Association dues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Delinquent Homeowner’s insurance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Delinquent Utilities </a:t>
            </a:r>
          </a:p>
          <a:p>
            <a:endParaRPr lang="en-US" sz="1600" dirty="0"/>
          </a:p>
          <a:p>
            <a:r>
              <a:rPr lang="en-US" sz="1600" dirty="0"/>
              <a:t>$6000 maximum financial assistance per household. </a:t>
            </a:r>
          </a:p>
          <a:p>
            <a:endParaRPr lang="en-US" dirty="0"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DEB1C295-537D-48E7-B87A-C8757878FFCB}"/>
              </a:ext>
            </a:extLst>
          </p:cNvPr>
          <p:cNvSpPr txBox="1">
            <a:spLocks/>
          </p:cNvSpPr>
          <p:nvPr/>
        </p:nvSpPr>
        <p:spPr>
          <a:xfrm>
            <a:off x="3429000" y="6465863"/>
            <a:ext cx="87630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3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9578D-0D25-44D1-A97E-120FAD1F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2954655"/>
          </a:xfrm>
        </p:spPr>
        <p:txBody>
          <a:bodyPr/>
          <a:lstStyle/>
          <a:p>
            <a:pPr algn="ctr"/>
            <a:br>
              <a:rPr lang="en-US" sz="9600" dirty="0"/>
            </a:br>
            <a:r>
              <a:rPr lang="en-US" sz="9600" dirty="0"/>
              <a:t>   Questions?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E926B-83E0-4233-A4C1-C94F56D96D6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200400" y="6489863"/>
            <a:ext cx="7659405" cy="359073"/>
          </a:xfrm>
        </p:spPr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Neighborhood Housing Preservation Update | September 10, 2020 | N/NE Oversight Committee Meeting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D81F84-069F-4FB4-962A-54156FF483B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AEBC354-1C7E-4E43-A8B1-93AE345E439E}"/>
              </a:ext>
            </a:extLst>
          </p:cNvPr>
          <p:cNvSpPr/>
          <p:nvPr/>
        </p:nvSpPr>
        <p:spPr>
          <a:xfrm>
            <a:off x="20877" y="0"/>
            <a:ext cx="2714719" cy="6848936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7287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14396</TotalTime>
  <Words>530</Words>
  <Application>Microsoft Office PowerPoint</Application>
  <PresentationFormat>Widescreen</PresentationFormat>
  <Paragraphs>100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Neighborhood Housing Preservation Update  Dana Shephard, NHP Program Manager  Ira Bailey, NHP Housing Program Coordinator </vt:lpstr>
      <vt:lpstr>Homeownership Goal     </vt:lpstr>
      <vt:lpstr>PHB Investments </vt:lpstr>
      <vt:lpstr>Demographics</vt:lpstr>
      <vt:lpstr>Housing Stability Programs to support homeowners  </vt:lpstr>
      <vt:lpstr>Mortgage Counseling &amp; Navigation support $400,000</vt:lpstr>
      <vt:lpstr>Homeowner Financial Assistance $1,600,000</vt:lpstr>
      <vt:lpstr>  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leslie goodlow</cp:lastModifiedBy>
  <cp:revision>689</cp:revision>
  <cp:lastPrinted>2020-01-15T21:25:58Z</cp:lastPrinted>
  <dcterms:created xsi:type="dcterms:W3CDTF">2017-10-04T08:00:34Z</dcterms:created>
  <dcterms:modified xsi:type="dcterms:W3CDTF">2020-09-05T16:34:23Z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</Properties>
</file>