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58" r:id="rId7"/>
    <p:sldId id="259" r:id="rId8"/>
    <p:sldId id="276" r:id="rId9"/>
    <p:sldId id="261" r:id="rId10"/>
    <p:sldId id="262" r:id="rId11"/>
    <p:sldId id="273" r:id="rId12"/>
    <p:sldId id="263" r:id="rId13"/>
    <p:sldId id="264" r:id="rId14"/>
    <p:sldId id="265" r:id="rId15"/>
    <p:sldId id="275" r:id="rId16"/>
  </p:sldIdLst>
  <p:sldSz cx="12192000" cy="6858000"/>
  <p:notesSz cx="6858000" cy="2819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6F275-08AE-490A-A65C-E5C3EE77ADD9}" v="3" dt="2020-06-29T22:48:17.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30" autoAdjust="0"/>
  </p:normalViewPr>
  <p:slideViewPr>
    <p:cSldViewPr snapToGrid="0">
      <p:cViewPr varScale="1">
        <p:scale>
          <a:sx n="52" d="100"/>
          <a:sy n="52" d="100"/>
        </p:scale>
        <p:origin x="40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F1A3-2671-463E-A4FA-72A4EB1583EB}" type="datetimeFigureOut">
              <a:rPr lang="en-US" smtClean="0"/>
              <a:t>7/30/2020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58915-3AE9-4D87-85A5-9548A5CFA81B}" type="slidenum">
              <a:rPr lang="en-US" smtClean="0"/>
              <a:t>‹#›</a:t>
            </a:fld>
            <a:endParaRPr lang="en-US"/>
          </a:p>
        </p:txBody>
      </p:sp>
    </p:spTree>
    <p:extLst>
      <p:ext uri="{BB962C8B-B14F-4D97-AF65-F5344CB8AC3E}">
        <p14:creationId xmlns:p14="http://schemas.microsoft.com/office/powerpoint/2010/main" val="11282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58915-3AE9-4D87-85A5-9548A5CFA81B}" type="slidenum">
              <a:rPr lang="en-US" smtClean="0"/>
              <a:t>1</a:t>
            </a:fld>
            <a:endParaRPr lang="en-US"/>
          </a:p>
        </p:txBody>
      </p:sp>
    </p:spTree>
    <p:extLst>
      <p:ext uri="{BB962C8B-B14F-4D97-AF65-F5344CB8AC3E}">
        <p14:creationId xmlns:p14="http://schemas.microsoft.com/office/powerpoint/2010/main" val="3948576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ADENA: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We are also taking actions to protect, restore and manage our urban natural resources to sequester carbon and build resilience to the impacts of climate change.</a:t>
            </a:r>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Portland’s natural systems provide important services to human physical and mental health. We must protect the value of natural ecosystems and biodiversity. ​</a:t>
            </a:r>
          </a:p>
          <a:p>
            <a:pPr fontAlgn="base"/>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In the coming year, the City will continue to prioritize tree protection, tree planting, and forest and natural area restoration and expansion. Portland Parks and Recreation manages 1.4 million park and street trees – trees that can both mitigate the impacts of climate change and reverse them. Long-term,​ as part of its efforts to build a Sustainable Future for our parks and recreation system, the City must aggressively care for and build its tree canopy.</a:t>
            </a:r>
          </a:p>
          <a:p>
            <a:pPr fontAlgn="base"/>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Bureaus are also working to increase natural flood storage on Portland’s rivers and streams, including the Willamette and Columbia Rivers, within the city limits.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Bureaus will continue to take steps to protect threatened species such as Coho salmon, Chinook salmon, and steelhead trout.​</a:t>
            </a:r>
          </a:p>
          <a:p>
            <a:endParaRPr lang="en-US" dirty="0"/>
          </a:p>
        </p:txBody>
      </p:sp>
      <p:sp>
        <p:nvSpPr>
          <p:cNvPr id="4" name="Slide Number Placeholder 3"/>
          <p:cNvSpPr>
            <a:spLocks noGrp="1"/>
          </p:cNvSpPr>
          <p:nvPr>
            <p:ph type="sldNum" sz="quarter" idx="5"/>
          </p:nvPr>
        </p:nvSpPr>
        <p:spPr/>
        <p:txBody>
          <a:bodyPr/>
          <a:lstStyle/>
          <a:p>
            <a:fld id="{EC058915-3AE9-4D87-85A5-9548A5CFA81B}" type="slidenum">
              <a:rPr lang="en-US" smtClean="0"/>
              <a:t>10</a:t>
            </a:fld>
            <a:endParaRPr lang="en-US"/>
          </a:p>
        </p:txBody>
      </p:sp>
    </p:spTree>
    <p:extLst>
      <p:ext uri="{BB962C8B-B14F-4D97-AF65-F5344CB8AC3E}">
        <p14:creationId xmlns:p14="http://schemas.microsoft.com/office/powerpoint/2010/main" val="1752097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TOM: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a:defRPr/>
            </a:pPr>
            <a:r>
              <a:rPr lang="en-US" i="1" dirty="0"/>
              <a:t>Hello, I’m Tom Rinehart, the City’s Chief Administrative Officer</a:t>
            </a:r>
          </a:p>
          <a:p>
            <a:pPr>
              <a:defRPr/>
            </a:pPr>
            <a:endParaRPr lang="en-US" dirty="0"/>
          </a:p>
          <a:p>
            <a:pPr>
              <a:defRPr/>
            </a:pPr>
            <a:r>
              <a:rPr lang="en-US" dirty="0"/>
              <a:t>To achieve our aggressive climate goals we need to walk the talk by </a:t>
            </a:r>
            <a:r>
              <a:rPr lang="en-US" b="1" dirty="0"/>
              <a:t>making the bold investments needed to try to hit the goal of </a:t>
            </a:r>
            <a:r>
              <a:rPr lang="en-US" sz="1200" b="1" kern="1200" dirty="0">
                <a:solidFill>
                  <a:schemeClr val="tx1"/>
                </a:solidFill>
                <a:effectLst/>
                <a:latin typeface="+mn-lt"/>
                <a:ea typeface="+mn-ea"/>
                <a:cs typeface="+mn-cs"/>
              </a:rPr>
              <a:t>all City-owned buildings, fleets and operations </a:t>
            </a:r>
            <a:r>
              <a:rPr lang="en-US" b="1" dirty="0"/>
              <a:t>being carbon</a:t>
            </a:r>
            <a:r>
              <a:rPr lang="en-US" sz="1200" b="1" kern="1200" dirty="0">
                <a:solidFill>
                  <a:schemeClr val="tx1"/>
                </a:solidFill>
                <a:effectLst/>
                <a:latin typeface="+mn-lt"/>
                <a:ea typeface="+mn-ea"/>
                <a:cs typeface="+mn-cs"/>
              </a:rPr>
              <a:t> neutral in the </a:t>
            </a:r>
            <a:r>
              <a:rPr lang="en-US" b="1" dirty="0"/>
              <a:t>coming decade</a:t>
            </a:r>
            <a:r>
              <a:rPr lang="en-US" sz="1200" b="1" kern="1200" dirty="0">
                <a:solidFill>
                  <a:schemeClr val="tx1"/>
                </a:solidFill>
                <a:effectLst/>
                <a:latin typeface="+mn-lt"/>
                <a:ea typeface="+mn-ea"/>
                <a:cs typeface="+mn-cs"/>
              </a:rPr>
              <a:t>.</a:t>
            </a:r>
            <a:r>
              <a:rPr lang="en-US" dirty="0"/>
              <a:t>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Bureau are advancing various policies to ensure more climate-friendly operational decisions.</a:t>
            </a:r>
            <a:r>
              <a:rPr lang="en-US" dirty="0"/>
              <a:t> </a:t>
            </a:r>
          </a:p>
          <a:p>
            <a:pPr>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adopting a suite of policies requiring bureaus to buy electric vehicles instead of gas- or diesel-powered vehicles whenever possible and requiring carbon offsets be purchased for City air travel.</a:t>
            </a:r>
            <a:r>
              <a:rPr lang="en-US" dirty="0"/>
              <a:t>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We will be developing a strategy to accelerate the greening of the City’s fleet, which will include powering some of our trucks with the renewable natural gas that will be produced from treating Portland’s sewage.</a:t>
            </a:r>
            <a:r>
              <a:rPr lang="en-US" dirty="0"/>
              <a:t>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We will develop a climate test or carbon budget to guide decision-makers toward lower-carbon choices like purchasing more biofuels instead of fossil fuels or using cement with lower embodied-carbon.</a:t>
            </a:r>
            <a:r>
              <a:rPr lang="en-US" dirty="0"/>
              <a:t>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We’ll continue to purchase 100% renewable energy for City operations and seek opportunities to expand the installation of solar panels on City facilities.</a:t>
            </a:r>
            <a:r>
              <a:rPr lang="en-US" dirty="0"/>
              <a:t>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We will begin implementing an Energy Action Plan for city buildings and will continue improving the efficiency of our operations, pumps and other infrastructure systems.</a:t>
            </a:r>
            <a:r>
              <a:rPr lang="en-US" dirty="0"/>
              <a:t>   </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EC058915-3AE9-4D87-85A5-9548A5CFA81B}" type="slidenum">
              <a:rPr lang="en-US" smtClean="0"/>
              <a:t>11</a:t>
            </a:fld>
            <a:endParaRPr lang="en-US"/>
          </a:p>
        </p:txBody>
      </p:sp>
    </p:spTree>
    <p:extLst>
      <p:ext uri="{BB962C8B-B14F-4D97-AF65-F5344CB8AC3E}">
        <p14:creationId xmlns:p14="http://schemas.microsoft.com/office/powerpoint/2010/main" val="245590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ANDREA</a:t>
            </a:r>
          </a:p>
          <a:p>
            <a:endParaRPr lang="en-US" dirty="0"/>
          </a:p>
          <a:p>
            <a:r>
              <a:rPr lang="en-US" dirty="0"/>
              <a:t>The Climate Emergency Declaration you are considering today builds on Portland’s important climate work over the past 25-plus years…</a:t>
            </a:r>
          </a:p>
          <a:p>
            <a:endParaRPr lang="en-US" dirty="0"/>
          </a:p>
          <a:p>
            <a:r>
              <a:rPr lang="en-US" dirty="0"/>
              <a:t>…but makes an intentional pivot toward not just measuring our success by how many tons of carbon we reduce, but move us closer to a vision where success is also measured by how we are making people’s lives better today, most especially those that have been denied the benefits of our past climate investments, programs and policies. </a:t>
            </a:r>
          </a:p>
          <a:p>
            <a:endParaRPr lang="en-US" dirty="0"/>
          </a:p>
          <a:p>
            <a:r>
              <a:rPr lang="en-US" dirty="0"/>
              <a:t>I’d like to introduce our next speakers, Amanda Watson – Senior Policy Advisor with Mayor Wheelers office, and Alisa Kane – the Climate Action Manager at the Bureau of Planning and Sustainability. </a:t>
            </a:r>
          </a:p>
          <a:p>
            <a:endParaRPr lang="en-US" dirty="0"/>
          </a:p>
          <a:p>
            <a:r>
              <a:rPr lang="en-US" dirty="0"/>
              <a:t>They’ll be sharing more of the details on the Climate Emergency Declaration before you today.</a:t>
            </a:r>
          </a:p>
        </p:txBody>
      </p:sp>
      <p:sp>
        <p:nvSpPr>
          <p:cNvPr id="4" name="Slide Number Placeholder 3"/>
          <p:cNvSpPr>
            <a:spLocks noGrp="1"/>
          </p:cNvSpPr>
          <p:nvPr>
            <p:ph type="sldNum" sz="quarter" idx="5"/>
          </p:nvPr>
        </p:nvSpPr>
        <p:spPr/>
        <p:txBody>
          <a:bodyPr/>
          <a:lstStyle/>
          <a:p>
            <a:fld id="{EC058915-3AE9-4D87-85A5-9548A5CFA81B}" type="slidenum">
              <a:rPr lang="en-US" smtClean="0"/>
              <a:t>12</a:t>
            </a:fld>
            <a:endParaRPr lang="en-US"/>
          </a:p>
        </p:txBody>
      </p:sp>
    </p:spTree>
    <p:extLst>
      <p:ext uri="{BB962C8B-B14F-4D97-AF65-F5344CB8AC3E}">
        <p14:creationId xmlns:p14="http://schemas.microsoft.com/office/powerpoint/2010/main" val="28906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ANDREA: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Our climate is in crisis.</a:t>
            </a:r>
            <a:r>
              <a:rPr lang="en-US" dirty="0"/>
              <a:t> </a:t>
            </a:r>
          </a:p>
          <a:p>
            <a:pPr>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science is indisputable, and we see the effects of climate change every day—from the devastating extreme weather events happening all around the world to the impacts we feel close to home, like choking wildfire smoke in the summertime.</a:t>
            </a:r>
            <a:r>
              <a:rPr lang="en-US" dirty="0"/>
              <a:t>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dirty="0"/>
              <a:t>But the truth is that climate</a:t>
            </a:r>
            <a:r>
              <a:rPr lang="en-US" sz="1200" kern="1200" dirty="0">
                <a:solidFill>
                  <a:schemeClr val="tx1"/>
                </a:solidFill>
                <a:effectLst/>
                <a:latin typeface="+mn-lt"/>
                <a:ea typeface="+mn-ea"/>
                <a:cs typeface="+mn-cs"/>
              </a:rPr>
              <a:t> change doesn’t impact us all in the same way. Our frontline communities, including Portland’s Black, Indigenous and communities of color, are being hit first and worst by the impacts of the climate crisis and Portland’s youth will be facing the consequences of today’s decisions for the rest of their lives.</a:t>
            </a:r>
            <a:r>
              <a:rPr lang="en-US" dirty="0"/>
              <a:t> </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EC058915-3AE9-4D87-85A5-9548A5CFA81B}" type="slidenum">
              <a:rPr lang="en-US" smtClean="0"/>
              <a:t>2</a:t>
            </a:fld>
            <a:endParaRPr lang="en-US"/>
          </a:p>
        </p:txBody>
      </p:sp>
    </p:spTree>
    <p:extLst>
      <p:ext uri="{BB962C8B-B14F-4D97-AF65-F5344CB8AC3E}">
        <p14:creationId xmlns:p14="http://schemas.microsoft.com/office/powerpoint/2010/main" val="213420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ANDREA:</a:t>
            </a:r>
          </a:p>
          <a:p>
            <a:pPr marL="0" marR="0" lvl="0" indent="0" algn="l" defTabSz="914400">
              <a:lnSpc>
                <a:spcPct val="100000"/>
              </a:lnSpc>
              <a:spcBef>
                <a:spcPts val="0"/>
              </a:spcBef>
              <a:spcAft>
                <a:spcPts val="0"/>
              </a:spcAft>
              <a:buClrTx/>
              <a:buSzTx/>
              <a:buFontTx/>
              <a:buNone/>
              <a:tabLst/>
              <a:defRPr/>
            </a:pPr>
            <a:endParaRPr lang="en-US" sz="1200" b="1" u="sng" kern="1200" dirty="0">
              <a:solidFill>
                <a:schemeClr val="tx1"/>
              </a:solidFill>
              <a:effectLst/>
              <a:latin typeface="+mn-lt"/>
              <a:cs typeface="Calibri"/>
            </a:endParaRPr>
          </a:p>
          <a:p>
            <a:pPr>
              <a:defRPr/>
            </a:pPr>
            <a:r>
              <a:rPr lang="en-US" dirty="0">
                <a:cs typeface="Calibri"/>
              </a:rPr>
              <a:t>Before the global pandemic, we were already experiencing the climate crisis, and that crisis hasn't gone away. </a:t>
            </a:r>
          </a:p>
          <a:p>
            <a:pPr>
              <a:defRPr/>
            </a:pPr>
            <a:endParaRPr lang="en-US" dirty="0">
              <a:cs typeface="Calibri"/>
            </a:endParaRPr>
          </a:p>
          <a:p>
            <a:pPr>
              <a:defRPr/>
            </a:pPr>
            <a:r>
              <a:rPr lang="en-US" dirty="0">
                <a:cs typeface="Calibri"/>
              </a:rPr>
              <a:t>Although we'll expect to see a dip in carbon emissions associated with the stay-at-home restrictions both here and around the world, as well as during the recession that follows, we expect emissions to return to pre-COVID levels, if not higher, without significant intervention.</a:t>
            </a:r>
          </a:p>
          <a:p>
            <a:pPr>
              <a:defRPr/>
            </a:pPr>
            <a:endParaRPr lang="en-US" dirty="0">
              <a:cs typeface="Calibri"/>
            </a:endParaRPr>
          </a:p>
          <a:p>
            <a:pPr>
              <a:defRPr/>
            </a:pPr>
            <a:r>
              <a:rPr lang="en-US" dirty="0">
                <a:cs typeface="Calibri"/>
              </a:rPr>
              <a:t>COVID-19 is likely to change business, travel and household activities into the future and there's an opportunity for Portlanders to adopt lower-carbon lifestyles during this time that will benefit our efforts to tackle climate change into the future. </a:t>
            </a:r>
          </a:p>
          <a:p>
            <a:pPr>
              <a:defRPr/>
            </a:pPr>
            <a:endParaRPr lang="en-US" dirty="0"/>
          </a:p>
          <a:p>
            <a:pPr>
              <a:defRPr/>
            </a:pPr>
            <a:r>
              <a:rPr lang="en-US" sz="1200" kern="1200" dirty="0">
                <a:solidFill>
                  <a:schemeClr val="tx1"/>
                </a:solidFill>
                <a:effectLst/>
                <a:latin typeface="+mn-lt"/>
                <a:ea typeface="+mn-ea"/>
                <a:cs typeface="+mn-cs"/>
              </a:rPr>
              <a:t>Experts agree that we need to limit global temperature rises to 1.5 degrees to avoid irreversible, devastating impacts</a:t>
            </a:r>
            <a:r>
              <a:rPr lang="en-US" dirty="0"/>
              <a:t> and that global carbon emissions must peak in 2020.</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dirty="0">
                <a:cs typeface="Calibri"/>
              </a:rPr>
              <a:t> </a:t>
            </a:r>
            <a:r>
              <a:rPr lang="en-US" dirty="0"/>
              <a:t>The actions that we take over the coming year and over the next ten years are critical to our future.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We must make the right decisions now to bend the curve and protect our </a:t>
            </a:r>
            <a:r>
              <a:rPr lang="en-US" dirty="0"/>
              <a:t>communities, reduce the harm and impact for frontline communities and increase the community benefits. </a:t>
            </a:r>
            <a:endParaRPr lang="en-US" dirty="0">
              <a:cs typeface="Calibri"/>
            </a:endParaRPr>
          </a:p>
          <a:p>
            <a:pPr>
              <a:defRPr/>
            </a:pPr>
            <a:endParaRPr lang="en-US" dirty="0"/>
          </a:p>
          <a:p>
            <a:pPr>
              <a:defRPr/>
            </a:pPr>
            <a:r>
              <a:rPr lang="en-US" dirty="0"/>
              <a:t>As we begin to recover our economy, and our community, from the COVID-19 crisis, we need to ensure that we don't exacerbate the climate crisis and that we make decisions and investments that put us on a path for climate justice.  That was one of the goals for the COVID-19 Resiliency Resolution that City Council passed recently. </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EC058915-3AE9-4D87-85A5-9548A5CFA81B}" type="slidenum">
              <a:rPr lang="en-US" smtClean="0"/>
              <a:t>3</a:t>
            </a:fld>
            <a:endParaRPr lang="en-US"/>
          </a:p>
        </p:txBody>
      </p:sp>
    </p:spTree>
    <p:extLst>
      <p:ext uri="{BB962C8B-B14F-4D97-AF65-F5344CB8AC3E}">
        <p14:creationId xmlns:p14="http://schemas.microsoft.com/office/powerpoint/2010/main" val="154190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ANDREA: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Over the next decade, Portland must halve our community-wide carbon emissions.</a:t>
            </a:r>
            <a:r>
              <a:rPr lang="en-US" dirty="0"/>
              <a:t> </a:t>
            </a:r>
          </a:p>
          <a:p>
            <a:pPr>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comparison, over the last almost 30 years, we’ve only managed to drop emissions 19% (the green area shown in this chart). This is a remarkable achievement when you consider our population grew by 39% and our economy grew by 36% more jobs during that same time (indicated by the blue lines in the chart).</a:t>
            </a:r>
            <a:r>
              <a:rPr lang="en-US" dirty="0"/>
              <a:t>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But those reductions aren’t nearly enough. We need to more than triple our rate of change.</a:t>
            </a:r>
            <a:r>
              <a:rPr lang="en-US" dirty="0"/>
              <a:t>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Together with </a:t>
            </a:r>
            <a:r>
              <a:rPr lang="en-US" dirty="0"/>
              <a:t>Multnomah County</a:t>
            </a:r>
            <a:r>
              <a:rPr lang="en-US" sz="1200" kern="1200" dirty="0">
                <a:solidFill>
                  <a:schemeClr val="tx1"/>
                </a:solidFill>
                <a:effectLst/>
                <a:latin typeface="+mn-lt"/>
                <a:ea typeface="+mn-ea"/>
                <a:cs typeface="+mn-cs"/>
              </a:rPr>
              <a:t>, </a:t>
            </a:r>
            <a:r>
              <a:rPr lang="en-US" dirty="0"/>
              <a:t>we</a:t>
            </a:r>
            <a:r>
              <a:rPr lang="en-US" sz="1200" kern="1200" dirty="0">
                <a:solidFill>
                  <a:schemeClr val="tx1"/>
                </a:solidFill>
                <a:effectLst/>
                <a:latin typeface="+mn-lt"/>
                <a:ea typeface="+mn-ea"/>
                <a:cs typeface="+mn-cs"/>
              </a:rPr>
              <a:t> recently released a progress report on the implementation of the 2015 Climate Action Plan – which is posted on BPS’s website. That document contains a snapshot of the status of the nearly 250 climate actions contained in </a:t>
            </a:r>
            <a:r>
              <a:rPr lang="en-US" dirty="0"/>
              <a:t>the 2015 plan</a:t>
            </a:r>
            <a:r>
              <a:rPr lang="en-US" sz="1200" kern="1200" dirty="0">
                <a:solidFill>
                  <a:schemeClr val="tx1"/>
                </a:solidFill>
                <a:effectLst/>
                <a:latin typeface="+mn-lt"/>
                <a:ea typeface="+mn-ea"/>
                <a:cs typeface="+mn-cs"/>
              </a:rPr>
              <a:t>.</a:t>
            </a:r>
            <a:r>
              <a:rPr lang="en-US" dirty="0"/>
              <a:t>  It shows that we've made progress in many areas, and not enough in others. </a:t>
            </a:r>
          </a:p>
          <a:p>
            <a:pPr>
              <a:defRPr/>
            </a:pPr>
            <a:endParaRPr lang="en-US" dirty="0"/>
          </a:p>
          <a:p>
            <a:pPr>
              <a:defRPr/>
            </a:pPr>
            <a:r>
              <a:rPr lang="en-US" dirty="0"/>
              <a:t>But the major message is that we need to change the way that we are doing climate work.  We need to move away from these big, multi-year planning processes that generate a laundry list of actions to work on for the next five – some impactful, some less. </a:t>
            </a:r>
          </a:p>
          <a:p>
            <a:pPr>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C058915-3AE9-4D87-85A5-9548A5CFA81B}" type="slidenum">
              <a:rPr lang="en-US" smtClean="0"/>
              <a:t>4</a:t>
            </a:fld>
            <a:endParaRPr lang="en-US"/>
          </a:p>
        </p:txBody>
      </p:sp>
    </p:spTree>
    <p:extLst>
      <p:ext uri="{BB962C8B-B14F-4D97-AF65-F5344CB8AC3E}">
        <p14:creationId xmlns:p14="http://schemas.microsoft.com/office/powerpoint/2010/main" val="89772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ANDREA:</a:t>
            </a:r>
          </a:p>
          <a:p>
            <a:pPr>
              <a:defRPr/>
            </a:pPr>
            <a:endParaRPr lang="en-US" dirty="0"/>
          </a:p>
          <a:p>
            <a:pPr>
              <a:defRPr/>
            </a:pPr>
            <a:r>
              <a:rPr lang="en-US" dirty="0"/>
              <a:t>The crisis is before us – we have 10 years to act with conviction and to make meaningful change. </a:t>
            </a:r>
            <a:endParaRPr lang="en-US" sz="1200" kern="1200" dirty="0">
              <a:solidFill>
                <a:schemeClr val="tx1"/>
              </a:solidFill>
              <a:effectLst/>
              <a:latin typeface="+mn-lt"/>
              <a:cs typeface="Calibri"/>
            </a:endParaRPr>
          </a:p>
          <a:p>
            <a:pPr marL="0" marR="0" lvl="0" indent="0" algn="l" defTabSz="914400">
              <a:lnSpc>
                <a:spcPct val="100000"/>
              </a:lnSpc>
              <a:spcBef>
                <a:spcPts val="0"/>
              </a:spcBef>
              <a:spcAft>
                <a:spcPts val="0"/>
              </a:spcAft>
              <a:buClrTx/>
              <a:buSzTx/>
              <a:buFontTx/>
              <a:buNone/>
              <a:tabLst/>
              <a:defRPr/>
            </a:pPr>
            <a:endParaRPr lang="en-US" sz="1200" kern="1200" dirty="0">
              <a:solidFill>
                <a:schemeClr val="tx1"/>
              </a:solidFill>
              <a:effectLst/>
              <a:latin typeface="+mn-lt"/>
              <a:cs typeface="Calibri"/>
            </a:endParaRPr>
          </a:p>
          <a:p>
            <a:pPr>
              <a:defRPr/>
            </a:pPr>
            <a:r>
              <a:rPr lang="en-US" dirty="0">
                <a:cs typeface="Calibri"/>
              </a:rPr>
              <a:t>We need to pivot from the old way of doing business on climate to a new way that is iterative, adaptive and sets bigger, bolder actions and focuses that action on what we can do each year over the next ten years to drive the transformational change we need to see in our city, our economy and our communities. And that work needs to start with frontline communities and center climate justice. </a:t>
            </a:r>
          </a:p>
          <a:p>
            <a:pPr>
              <a:defRPr/>
            </a:pPr>
            <a:endParaRPr lang="en-US" dirty="0">
              <a:cs typeface="Calibri"/>
            </a:endParaRPr>
          </a:p>
          <a:p>
            <a:pPr>
              <a:defRPr/>
            </a:pPr>
            <a:r>
              <a:rPr lang="en-US" dirty="0">
                <a:cs typeface="Calibri"/>
              </a:rPr>
              <a:t>It is that shift in how we are doing our work on climate that is the significance of today's resolution and the Climate Emergency Declaration for Portland. This is more than declaring that the climate emergency is real. This is a commitment, timeline and structure for how we are going to change the work and a public commitment to all Portlanders that we are going to lead with more bold action that drives down carbon emissions AND increases community benefits, especially for those most impacted by the climate crisis: Black, Indigenous and people of color. </a:t>
            </a:r>
          </a:p>
          <a:p>
            <a:pPr>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Climate Emergency Declaration maps out the principles, priorities and processes that will guide our climate work over the coming decades.</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dirty="0"/>
              <a:t>But before</a:t>
            </a:r>
            <a:r>
              <a:rPr lang="en-US" sz="1200" kern="1200" dirty="0">
                <a:solidFill>
                  <a:schemeClr val="tx1"/>
                </a:solidFill>
                <a:effectLst/>
                <a:latin typeface="+mn-lt"/>
                <a:ea typeface="+mn-ea"/>
                <a:cs typeface="+mn-cs"/>
              </a:rPr>
              <a:t> we dive into reviewing the Climate Emergency Declaration, </a:t>
            </a:r>
            <a:r>
              <a:rPr lang="en-US" dirty="0"/>
              <a:t>we have invited other </a:t>
            </a:r>
            <a:r>
              <a:rPr lang="en-US" sz="1200" kern="1200" dirty="0">
                <a:solidFill>
                  <a:schemeClr val="tx1"/>
                </a:solidFill>
                <a:effectLst/>
                <a:latin typeface="+mn-lt"/>
                <a:ea typeface="+mn-ea"/>
                <a:cs typeface="+mn-cs"/>
              </a:rPr>
              <a:t>bureau directors including myself, Chris Warner from PBOT, Adena Long from Portland Parks &amp; Recreation, and Tom Rinehart with OMF </a:t>
            </a:r>
            <a:r>
              <a:rPr lang="en-US" dirty="0"/>
              <a:t>to</a:t>
            </a:r>
            <a:r>
              <a:rPr lang="en-US" sz="1200" kern="1200" dirty="0">
                <a:solidFill>
                  <a:schemeClr val="tx1"/>
                </a:solidFill>
                <a:effectLst/>
                <a:latin typeface="+mn-lt"/>
                <a:ea typeface="+mn-ea"/>
                <a:cs typeface="+mn-cs"/>
              </a:rPr>
              <a:t> give you an overview of the climate action work actively underway and what we’ll be delivering on in the coming year.</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EC058915-3AE9-4D87-85A5-9548A5CFA81B}" type="slidenum">
              <a:rPr lang="en-US" smtClean="0"/>
              <a:t>5</a:t>
            </a:fld>
            <a:endParaRPr lang="en-US"/>
          </a:p>
        </p:txBody>
      </p:sp>
    </p:spTree>
    <p:extLst>
      <p:ext uri="{BB962C8B-B14F-4D97-AF65-F5344CB8AC3E}">
        <p14:creationId xmlns:p14="http://schemas.microsoft.com/office/powerpoint/2010/main" val="429018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ANDREA: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a:defRPr/>
            </a:pPr>
            <a:r>
              <a:rPr lang="en-US" b="1" dirty="0"/>
              <a:t>We are working to centering </a:t>
            </a:r>
            <a:r>
              <a:rPr lang="en-US" sz="1200" b="1" kern="1200" dirty="0">
                <a:solidFill>
                  <a:schemeClr val="tx1"/>
                </a:solidFill>
                <a:effectLst/>
                <a:latin typeface="+mn-lt"/>
                <a:ea typeface="+mn-ea"/>
                <a:cs typeface="+mn-cs"/>
              </a:rPr>
              <a:t>the priorities and following the leadership of Portland’s communities that are on the frontlines of climate change including Black, Indigenous and communities of color, and youth from those communities.</a:t>
            </a:r>
            <a:r>
              <a:rPr lang="en-US" dirty="0"/>
              <a:t>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In the coming year, the City will support community partners through the first round of grant funds from the Portland Clean Energy Community Benefits Fund, helping to make the vision of community-led clean energy projects and jobs that benefit low-income populations and communities of color a reality.</a:t>
            </a:r>
            <a:r>
              <a:rPr lang="en-US" dirty="0"/>
              <a:t> </a:t>
            </a:r>
            <a:endParaRPr lang="en-US" dirty="0">
              <a:cs typeface="Calibri"/>
            </a:endParaRPr>
          </a:p>
          <a:p>
            <a:pPr>
              <a:defRPr/>
            </a:pPr>
            <a:endParaRPr lang="en-US" dirty="0">
              <a:cs typeface="Calibri"/>
            </a:endParaRPr>
          </a:p>
          <a:p>
            <a:pPr>
              <a:defRPr/>
            </a:pPr>
            <a:r>
              <a:rPr lang="en-US" sz="1200" kern="1200" dirty="0">
                <a:solidFill>
                  <a:schemeClr val="tx1"/>
                </a:solidFill>
                <a:effectLst/>
                <a:latin typeface="+mn-lt"/>
                <a:ea typeface="+mn-ea"/>
                <a:cs typeface="+mn-cs"/>
              </a:rPr>
              <a:t>We’ll continue to support the capacity building of frontline communities to fully engage in building energy and climate policy development through the </a:t>
            </a:r>
            <a:r>
              <a:rPr lang="en-US" dirty="0"/>
              <a:t> </a:t>
            </a:r>
            <a:r>
              <a:rPr lang="en-US" sz="1200" kern="1200" dirty="0">
                <a:solidFill>
                  <a:schemeClr val="tx1"/>
                </a:solidFill>
                <a:effectLst/>
                <a:latin typeface="+mn-lt"/>
                <a:ea typeface="+mn-ea"/>
                <a:cs typeface="+mn-cs"/>
              </a:rPr>
              <a:t>Zero Cities initiative</a:t>
            </a:r>
            <a:r>
              <a:rPr lang="en-US" dirty="0"/>
              <a:t> which Council heard about earlier this year</a:t>
            </a:r>
            <a:r>
              <a:rPr lang="en-US" sz="1200" kern="1200" dirty="0">
                <a:solidFill>
                  <a:schemeClr val="tx1"/>
                </a:solidFill>
                <a:effectLst/>
                <a:latin typeface="+mn-lt"/>
                <a:ea typeface="+mn-ea"/>
                <a:cs typeface="+mn-cs"/>
              </a:rPr>
              <a:t>, with a specific focus on reducing the energy cost burden experienced by many low-income renters.</a:t>
            </a:r>
            <a:r>
              <a:rPr lang="en-US" dirty="0"/>
              <a:t> </a:t>
            </a:r>
            <a:endParaRPr lang="en-US" sz="1200" kern="1200" dirty="0">
              <a:solidFill>
                <a:schemeClr val="tx1"/>
              </a:solidFill>
              <a:effectLst/>
              <a:latin typeface="+mn-lt"/>
              <a:cs typeface="Calibri"/>
            </a:endParaRPr>
          </a:p>
          <a:p>
            <a:pPr marL="0" marR="0" lvl="0" indent="0" algn="l" defTabSz="914400">
              <a:lnSpc>
                <a:spcPct val="100000"/>
              </a:lnSpc>
              <a:spcBef>
                <a:spcPts val="0"/>
              </a:spcBef>
              <a:spcAft>
                <a:spcPts val="0"/>
              </a:spcAft>
              <a:buClrTx/>
              <a:buSzTx/>
              <a:buFontTx/>
              <a:buNone/>
              <a:tabLst/>
              <a:defRPr/>
            </a:pPr>
            <a:endParaRPr lang="en-US" sz="1200" kern="1200" dirty="0">
              <a:solidFill>
                <a:schemeClr val="tx1"/>
              </a:solidFill>
              <a:effectLst/>
              <a:latin typeface="+mn-lt"/>
              <a:cs typeface="Calibri"/>
            </a:endParaRPr>
          </a:p>
          <a:p>
            <a:pPr>
              <a:defRPr/>
            </a:pPr>
            <a:r>
              <a:rPr lang="en-US" dirty="0">
                <a:cs typeface="Calibri" panose="020F0502020204030204"/>
              </a:rPr>
              <a:t>We will develop an EV-ready code, starting with multi-family housing first, to expand access and options for communities of color and low-income residents to have access to electric vehicles and reduce the costs of owning and operating fossil fuel vehicles. </a:t>
            </a:r>
          </a:p>
          <a:p>
            <a:pPr>
              <a:defRPr/>
            </a:pPr>
            <a:endParaRPr lang="en-US" dirty="0">
              <a:cs typeface="Calibri" panose="020F0502020204030204"/>
            </a:endParaRPr>
          </a:p>
          <a:p>
            <a:pPr>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C058915-3AE9-4D87-85A5-9548A5CFA81B}" type="slidenum">
              <a:rPr lang="en-US" smtClean="0"/>
              <a:t>6</a:t>
            </a:fld>
            <a:endParaRPr lang="en-US"/>
          </a:p>
        </p:txBody>
      </p:sp>
    </p:spTree>
    <p:extLst>
      <p:ext uri="{BB962C8B-B14F-4D97-AF65-F5344CB8AC3E}">
        <p14:creationId xmlns:p14="http://schemas.microsoft.com/office/powerpoint/2010/main" val="324915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ANDREA: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a:defRPr/>
            </a:pPr>
            <a:r>
              <a:rPr lang="en-US" b="1" dirty="0"/>
              <a:t>We are also advancing efforts focused on expanding </a:t>
            </a:r>
            <a:r>
              <a:rPr lang="en-US" sz="1200" b="1" kern="1200" dirty="0">
                <a:solidFill>
                  <a:schemeClr val="tx1"/>
                </a:solidFill>
                <a:effectLst/>
                <a:latin typeface="+mn-lt"/>
                <a:ea typeface="+mn-ea"/>
                <a:cs typeface="+mn-cs"/>
              </a:rPr>
              <a:t>community ownership of renewables and driving down emissions from commercial and multifamily residential buildings.</a:t>
            </a:r>
            <a:r>
              <a:rPr lang="en-US" b="1" dirty="0"/>
              <a:t> </a:t>
            </a:r>
            <a:endParaRPr lang="en-US" sz="1200" b="1"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For example, the City is working to become an anchor tenant in at least one large-scale community solar project and reducing the time, cost and complexity of solar and energy efficiency permitting processes.</a:t>
            </a:r>
            <a:r>
              <a:rPr lang="en-US" dirty="0"/>
              <a:t> </a:t>
            </a:r>
          </a:p>
          <a:p>
            <a:pPr>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Portland Clean Energy Community Benefits Fund will begin investing millions of dollars in clean energy projects in the building sector and bureaus are working to identify and remove permitting and code barriers that could slow those projects down.</a:t>
            </a:r>
            <a:r>
              <a:rPr lang="en-US" dirty="0"/>
              <a:t>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Policy efforts undertaken in the coming year to decarbonize the building sector are following the lead of communities of color and will emphasize improved comfort and utility savings for renters and protections for low-income tenants.</a:t>
            </a:r>
            <a:r>
              <a:rPr lang="en-US" dirty="0"/>
              <a:t> </a:t>
            </a:r>
          </a:p>
          <a:p>
            <a:pPr marL="0" marR="0" lvl="0" indent="0" algn="l" defTabSz="914400">
              <a:lnSpc>
                <a:spcPct val="100000"/>
              </a:lnSpc>
              <a:spcBef>
                <a:spcPts val="0"/>
              </a:spcBef>
              <a:spcAft>
                <a:spcPts val="0"/>
              </a:spcAft>
              <a:buClrTx/>
              <a:buSzTx/>
              <a:buFontTx/>
              <a:buNone/>
              <a:tabLst/>
              <a:defRPr/>
            </a:pPr>
            <a:endParaRPr lang="en-US" sz="1200" kern="1200" dirty="0">
              <a:solidFill>
                <a:schemeClr val="tx1"/>
              </a:solidFill>
              <a:effectLst/>
              <a:latin typeface="+mn-lt"/>
              <a:cs typeface="Calibri"/>
            </a:endParaRPr>
          </a:p>
          <a:p>
            <a:r>
              <a:rPr lang="en-US" dirty="0">
                <a:cs typeface="Calibri" panose="020F0502020204030204"/>
              </a:rPr>
              <a:t>And we are working to move away from a fossil fuel based economy in Portland, both by addressing storage of fossil fuels in our community, and strengthening renewable fuel programs that also reduce air pollution and improve community resiliency.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C058915-3AE9-4D87-85A5-9548A5CFA81B}" type="slidenum">
              <a:rPr lang="en-US" smtClean="0"/>
              <a:t>7</a:t>
            </a:fld>
            <a:endParaRPr lang="en-US"/>
          </a:p>
        </p:txBody>
      </p:sp>
    </p:spTree>
    <p:extLst>
      <p:ext uri="{BB962C8B-B14F-4D97-AF65-F5344CB8AC3E}">
        <p14:creationId xmlns:p14="http://schemas.microsoft.com/office/powerpoint/2010/main" val="233677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CHRIS: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a:defRPr/>
            </a:pPr>
            <a:r>
              <a:rPr lang="en-US" b="0" i="1" dirty="0">
                <a:cs typeface="Calibri" panose="020F0502020204030204"/>
              </a:rPr>
              <a:t>Hello, I’m Chris Warner – Director of the Portland Bureau of Transportation</a:t>
            </a:r>
          </a:p>
          <a:p>
            <a:pPr>
              <a:defRPr/>
            </a:pPr>
            <a:endParaRPr lang="en-US" b="1" dirty="0">
              <a:cs typeface="Calibri" panose="020F0502020204030204"/>
            </a:endParaRPr>
          </a:p>
          <a:p>
            <a:pPr>
              <a:defRPr/>
            </a:pPr>
            <a:r>
              <a:rPr lang="en-US" b="1" dirty="0">
                <a:cs typeface="Calibri" panose="020F0502020204030204"/>
              </a:rPr>
              <a:t>We are advancing transportation justice, which means always asking ourselves if our projects and policies will reduce carbon emissions while advancing racial equity. </a:t>
            </a:r>
          </a:p>
          <a:p>
            <a:pPr>
              <a:defRPr/>
            </a:pPr>
            <a:endParaRPr lang="en-US" b="1" dirty="0">
              <a:cs typeface="Calibri" panose="020F0502020204030204"/>
            </a:endParaRPr>
          </a:p>
          <a:p>
            <a:pPr>
              <a:defRPr/>
            </a:pPr>
            <a:r>
              <a:rPr lang="en-US" dirty="0">
                <a:cs typeface="Calibri"/>
              </a:rPr>
              <a:t>Transportation accounts for more than 40 percent of Portland’s carbon emissions.</a:t>
            </a:r>
          </a:p>
          <a:p>
            <a:pPr>
              <a:defRPr/>
            </a:pPr>
            <a:endParaRPr lang="en-US" dirty="0">
              <a:cs typeface="Calibri"/>
            </a:endParaRPr>
          </a:p>
          <a:p>
            <a:pPr>
              <a:defRPr/>
            </a:pPr>
            <a:r>
              <a:rPr lang="en-US" dirty="0"/>
              <a:t>That means to meet our climate goals, we need to help Portlanders drive less and choose more low-carbon modes of transportation whenever possible—including transit, biking, walking or rolling, carpooling, telecommuting or electric vehicles. </a:t>
            </a:r>
            <a:endParaRPr lang="en-US" dirty="0">
              <a:cs typeface="Calibri" panose="020F0502020204030204"/>
            </a:endParaRPr>
          </a:p>
          <a:p>
            <a:pPr>
              <a:defRPr/>
            </a:pPr>
            <a:endParaRPr lang="en-US" b="1" dirty="0">
              <a:cs typeface="Calibri"/>
            </a:endParaRPr>
          </a:p>
          <a:p>
            <a:pPr>
              <a:defRPr/>
            </a:pPr>
            <a:r>
              <a:rPr lang="en-US" dirty="0"/>
              <a:t>But the reality is that today, not everyone can make those choices, because our transportation system is inequitable. Black Portlanders, Indigenous communities, people of color, low-income individuals and persons with disabilities have less access to safe, convenient, affordable and high-quality transportation options. And beyond access, we know many do not feel welcome on our streets or safe from discrimination, harassment and violence. We have serious work to do.</a:t>
            </a:r>
            <a:endParaRPr lang="en-US" dirty="0">
              <a:cs typeface="Calibri"/>
            </a:endParaRPr>
          </a:p>
          <a:p>
            <a:pPr>
              <a:defRPr/>
            </a:pPr>
            <a:endParaRPr lang="en-US" dirty="0">
              <a:cs typeface="Calibri"/>
            </a:endParaRPr>
          </a:p>
          <a:p>
            <a:pPr>
              <a:defRPr/>
            </a:pPr>
            <a:r>
              <a:rPr lang="en-US" dirty="0">
                <a:cs typeface="Calibri"/>
              </a:rPr>
              <a:t>Centering PBOT's work around transportation justice requires us to think </a:t>
            </a:r>
            <a:r>
              <a:rPr lang="en-US" dirty="0"/>
              <a:t>holistically about our mobility system. There are no silver bullet solutions that will accomplish our climate and equity goals—instead, we are moving forward a multifaceted strategy that includes:</a:t>
            </a:r>
            <a:endParaRPr lang="en-US" dirty="0">
              <a:cs typeface="Calibri"/>
            </a:endParaRPr>
          </a:p>
          <a:p>
            <a:pPr marL="742950" lvl="1" indent="-285750">
              <a:buFont typeface="Arial"/>
              <a:buChar char="•"/>
              <a:defRPr/>
            </a:pPr>
            <a:r>
              <a:rPr lang="en-US" dirty="0"/>
              <a:t>Allocating more space on our roads for transit, bicycles and pedestrians through initiatives like the Rose Lane Project and our Safe Streets COVID-19 response, so those modes become more reliable and comfortable. </a:t>
            </a:r>
            <a:endParaRPr lang="en-US" dirty="0">
              <a:cs typeface="Calibri"/>
            </a:endParaRPr>
          </a:p>
          <a:p>
            <a:pPr marL="742950" lvl="1" indent="-285750">
              <a:buFont typeface="Arial"/>
              <a:buChar char="•"/>
              <a:defRPr/>
            </a:pPr>
            <a:r>
              <a:rPr lang="en-US" dirty="0"/>
              <a:t>Making our streets safer, which involves reducing crash risk but also means thinking beyond traffic safety and ensuring hate has no place in our right-of-way.</a:t>
            </a:r>
            <a:endParaRPr lang="en-US" dirty="0">
              <a:cs typeface="Calibri"/>
            </a:endParaRPr>
          </a:p>
          <a:p>
            <a:pPr marL="742950" lvl="1" indent="-285750">
              <a:buFont typeface="Arial"/>
              <a:buChar char="•"/>
              <a:defRPr/>
            </a:pPr>
            <a:r>
              <a:rPr lang="en-US" dirty="0"/>
              <a:t>Expanding mobility services and options that provide good alternatives to driving, including supporting community-led efforts to secure a free youth transit pass for all and making it easier and more affordable to install EV charging infrastructure </a:t>
            </a:r>
            <a:endParaRPr lang="en-US" dirty="0">
              <a:cs typeface="Calibri"/>
            </a:endParaRPr>
          </a:p>
          <a:p>
            <a:pPr marL="742950" lvl="1" indent="-285750">
              <a:buFont typeface="Arial"/>
              <a:buChar char="•"/>
              <a:defRPr/>
            </a:pPr>
            <a:r>
              <a:rPr lang="en-US" dirty="0"/>
              <a:t>Encouraging more sustainable behavior through programming and incentives, like the expanded Transportation Wallet </a:t>
            </a:r>
            <a:endParaRPr lang="en-US" dirty="0">
              <a:cs typeface="Calibri"/>
            </a:endParaRPr>
          </a:p>
          <a:p>
            <a:pPr marL="742950" lvl="1" indent="-285750">
              <a:buFont typeface="Arial"/>
              <a:buChar char="•"/>
              <a:defRPr/>
            </a:pPr>
            <a:r>
              <a:rPr lang="en-US" dirty="0"/>
              <a:t>And engaging the Pricing Options for Equitable Mobility community task force to explore if and how new transportation pricing strategies can help improve congestion, reduce climate impacts and improve equity across our system</a:t>
            </a:r>
            <a:endParaRPr lang="en-US" dirty="0">
              <a:cs typeface="Calibri"/>
            </a:endParaRPr>
          </a:p>
          <a:p>
            <a:pPr marL="285750" indent="-285750">
              <a:buFont typeface="Arial"/>
              <a:buChar char="•"/>
              <a:defRPr/>
            </a:pPr>
            <a:endParaRPr lang="en-US" dirty="0">
              <a:cs typeface="Calibri"/>
            </a:endParaRPr>
          </a:p>
          <a:p>
            <a:pPr marL="285750" indent="-285750">
              <a:buFont typeface="Arial"/>
              <a:buChar char="•"/>
              <a:defRPr/>
            </a:pP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EC058915-3AE9-4D87-85A5-9548A5CFA81B}" type="slidenum">
              <a:rPr lang="en-US" smtClean="0"/>
              <a:t>8</a:t>
            </a:fld>
            <a:endParaRPr lang="en-US"/>
          </a:p>
        </p:txBody>
      </p:sp>
    </p:spTree>
    <p:extLst>
      <p:ext uri="{BB962C8B-B14F-4D97-AF65-F5344CB8AC3E}">
        <p14:creationId xmlns:p14="http://schemas.microsoft.com/office/powerpoint/2010/main" val="110794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ADENA: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fontAlgn="base"/>
            <a:r>
              <a:rPr lang="en-US" sz="1200" b="0" i="1" kern="1200" dirty="0">
                <a:solidFill>
                  <a:schemeClr val="tx1"/>
                </a:solidFill>
                <a:effectLst/>
                <a:latin typeface="+mn-lt"/>
                <a:ea typeface="+mn-ea"/>
                <a:cs typeface="+mn-cs"/>
              </a:rPr>
              <a:t>Hello, I’m Adena Long, Director of Portland Parks &amp; Recreation</a:t>
            </a:r>
          </a:p>
          <a:p>
            <a:pPr fontAlgn="base"/>
            <a:endParaRPr lang="en-US" sz="1200" b="1"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We are building our community resilience to the impacts of climate change, such as flooding, landslides, heatwaves, and wildfire smoke so that we can be better on a good day and rebound faster on a bad day.</a:t>
            </a:r>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Bureaus are assessing and making investments to reduce the risks to critical built infrastructure, natural systems, and outdoor workforces to episodes of extreme heat and flooding. ​</a:t>
            </a:r>
          </a:p>
          <a:p>
            <a:pPr fontAlgn="base"/>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Infrastructure bureaus continue to collaborate to develop a citywide resilience and recovery strategy, and governance structures to establish investment priorities and enable a faster recovery after a natural hazard event.</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This includes advancing a pilot project concept to create an island of resilience centered around the East Portland Community Center – which will enable multiple infrastructure bureaus, together with community, to test out new ways to collaborate and make targeted investments that build resilience. The COVID-19 crisis has shown us all how critical Park facilities are in disaster response, and there are countless opportunities to improve the resilience of those facilities so they are available and functioning when we need them in a crisis. ​</a:t>
            </a:r>
          </a:p>
          <a:p>
            <a:endParaRPr lang="en-US" dirty="0"/>
          </a:p>
        </p:txBody>
      </p:sp>
      <p:sp>
        <p:nvSpPr>
          <p:cNvPr id="4" name="Slide Number Placeholder 3"/>
          <p:cNvSpPr>
            <a:spLocks noGrp="1"/>
          </p:cNvSpPr>
          <p:nvPr>
            <p:ph type="sldNum" sz="quarter" idx="5"/>
          </p:nvPr>
        </p:nvSpPr>
        <p:spPr/>
        <p:txBody>
          <a:bodyPr/>
          <a:lstStyle/>
          <a:p>
            <a:fld id="{EC058915-3AE9-4D87-85A5-9548A5CFA81B}" type="slidenum">
              <a:rPr lang="en-US" smtClean="0"/>
              <a:t>9</a:t>
            </a:fld>
            <a:endParaRPr lang="en-US"/>
          </a:p>
        </p:txBody>
      </p:sp>
    </p:spTree>
    <p:extLst>
      <p:ext uri="{BB962C8B-B14F-4D97-AF65-F5344CB8AC3E}">
        <p14:creationId xmlns:p14="http://schemas.microsoft.com/office/powerpoint/2010/main" val="1366102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9A25-EC10-4A7E-9D7C-D1326DA338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9A6E5C-13AA-4832-B03D-ACB94FC792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39DB18-58DF-4CC2-8464-A68161382046}"/>
              </a:ext>
            </a:extLst>
          </p:cNvPr>
          <p:cNvSpPr>
            <a:spLocks noGrp="1"/>
          </p:cNvSpPr>
          <p:nvPr>
            <p:ph type="dt" sz="half" idx="10"/>
          </p:nvPr>
        </p:nvSpPr>
        <p:spPr/>
        <p:txBody>
          <a:bodyPr/>
          <a:lstStyle/>
          <a:p>
            <a:fld id="{25A889E0-2496-4054-A42D-22EB410DF6CB}" type="datetimeFigureOut">
              <a:rPr lang="en-US" smtClean="0"/>
              <a:t>7/30/2020</a:t>
            </a:fld>
            <a:endParaRPr lang="en-US"/>
          </a:p>
        </p:txBody>
      </p:sp>
      <p:sp>
        <p:nvSpPr>
          <p:cNvPr id="5" name="Footer Placeholder 4">
            <a:extLst>
              <a:ext uri="{FF2B5EF4-FFF2-40B4-BE49-F238E27FC236}">
                <a16:creationId xmlns:a16="http://schemas.microsoft.com/office/drawing/2014/main" id="{1B0545D6-A22B-443F-AA7C-D04228509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C4D1E-62E8-4366-B27C-1C84BC96BEE3}"/>
              </a:ext>
            </a:extLst>
          </p:cNvPr>
          <p:cNvSpPr>
            <a:spLocks noGrp="1"/>
          </p:cNvSpPr>
          <p:nvPr>
            <p:ph type="sldNum" sz="quarter" idx="12"/>
          </p:nvPr>
        </p:nvSpPr>
        <p:spPr/>
        <p:txBody>
          <a:bodyPr/>
          <a:lstStyle/>
          <a:p>
            <a:fld id="{917700B8-5435-4E0D-BA55-4D29CD88D3A3}" type="slidenum">
              <a:rPr lang="en-US" smtClean="0"/>
              <a:t>‹#›</a:t>
            </a:fld>
            <a:endParaRPr lang="en-US"/>
          </a:p>
        </p:txBody>
      </p:sp>
    </p:spTree>
    <p:extLst>
      <p:ext uri="{BB962C8B-B14F-4D97-AF65-F5344CB8AC3E}">
        <p14:creationId xmlns:p14="http://schemas.microsoft.com/office/powerpoint/2010/main" val="317091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78AD6-2E16-4235-B32C-B6C1D31E79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F1DE42-114A-4872-995D-3966E52F75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77F41-7B97-421C-BF0D-A5DB9769F655}"/>
              </a:ext>
            </a:extLst>
          </p:cNvPr>
          <p:cNvSpPr>
            <a:spLocks noGrp="1"/>
          </p:cNvSpPr>
          <p:nvPr>
            <p:ph type="dt" sz="half" idx="10"/>
          </p:nvPr>
        </p:nvSpPr>
        <p:spPr/>
        <p:txBody>
          <a:bodyPr/>
          <a:lstStyle/>
          <a:p>
            <a:fld id="{25A889E0-2496-4054-A42D-22EB410DF6CB}" type="datetimeFigureOut">
              <a:rPr lang="en-US" smtClean="0"/>
              <a:t>7/30/2020</a:t>
            </a:fld>
            <a:endParaRPr lang="en-US"/>
          </a:p>
        </p:txBody>
      </p:sp>
      <p:sp>
        <p:nvSpPr>
          <p:cNvPr id="5" name="Footer Placeholder 4">
            <a:extLst>
              <a:ext uri="{FF2B5EF4-FFF2-40B4-BE49-F238E27FC236}">
                <a16:creationId xmlns:a16="http://schemas.microsoft.com/office/drawing/2014/main" id="{2B564474-50C6-45C2-A9AE-21CD085D5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8B55A7-D3A4-4193-8678-4F90F74D4379}"/>
              </a:ext>
            </a:extLst>
          </p:cNvPr>
          <p:cNvSpPr>
            <a:spLocks noGrp="1"/>
          </p:cNvSpPr>
          <p:nvPr>
            <p:ph type="sldNum" sz="quarter" idx="12"/>
          </p:nvPr>
        </p:nvSpPr>
        <p:spPr/>
        <p:txBody>
          <a:bodyPr/>
          <a:lstStyle/>
          <a:p>
            <a:fld id="{917700B8-5435-4E0D-BA55-4D29CD88D3A3}" type="slidenum">
              <a:rPr lang="en-US" smtClean="0"/>
              <a:t>‹#›</a:t>
            </a:fld>
            <a:endParaRPr lang="en-US"/>
          </a:p>
        </p:txBody>
      </p:sp>
    </p:spTree>
    <p:extLst>
      <p:ext uri="{BB962C8B-B14F-4D97-AF65-F5344CB8AC3E}">
        <p14:creationId xmlns:p14="http://schemas.microsoft.com/office/powerpoint/2010/main" val="214713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8E0557-D565-4EBC-831E-EEC51C692A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BA3D75-7721-4719-9CF8-DC63774176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711D4-4671-4AA4-9AA0-22C1FD9AA1E4}"/>
              </a:ext>
            </a:extLst>
          </p:cNvPr>
          <p:cNvSpPr>
            <a:spLocks noGrp="1"/>
          </p:cNvSpPr>
          <p:nvPr>
            <p:ph type="dt" sz="half" idx="10"/>
          </p:nvPr>
        </p:nvSpPr>
        <p:spPr/>
        <p:txBody>
          <a:bodyPr/>
          <a:lstStyle/>
          <a:p>
            <a:fld id="{25A889E0-2496-4054-A42D-22EB410DF6CB}" type="datetimeFigureOut">
              <a:rPr lang="en-US" smtClean="0"/>
              <a:t>7/30/2020</a:t>
            </a:fld>
            <a:endParaRPr lang="en-US"/>
          </a:p>
        </p:txBody>
      </p:sp>
      <p:sp>
        <p:nvSpPr>
          <p:cNvPr id="5" name="Footer Placeholder 4">
            <a:extLst>
              <a:ext uri="{FF2B5EF4-FFF2-40B4-BE49-F238E27FC236}">
                <a16:creationId xmlns:a16="http://schemas.microsoft.com/office/drawing/2014/main" id="{B9039619-8D67-4A73-A713-1C788FB19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83EADF-88B0-448E-8694-F73241C11304}"/>
              </a:ext>
            </a:extLst>
          </p:cNvPr>
          <p:cNvSpPr>
            <a:spLocks noGrp="1"/>
          </p:cNvSpPr>
          <p:nvPr>
            <p:ph type="sldNum" sz="quarter" idx="12"/>
          </p:nvPr>
        </p:nvSpPr>
        <p:spPr/>
        <p:txBody>
          <a:bodyPr/>
          <a:lstStyle/>
          <a:p>
            <a:fld id="{917700B8-5435-4E0D-BA55-4D29CD88D3A3}" type="slidenum">
              <a:rPr lang="en-US" smtClean="0"/>
              <a:t>‹#›</a:t>
            </a:fld>
            <a:endParaRPr lang="en-US"/>
          </a:p>
        </p:txBody>
      </p:sp>
    </p:spTree>
    <p:extLst>
      <p:ext uri="{BB962C8B-B14F-4D97-AF65-F5344CB8AC3E}">
        <p14:creationId xmlns:p14="http://schemas.microsoft.com/office/powerpoint/2010/main" val="22964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5577-965B-453B-9694-4B1532ED4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2521D4-0798-40C9-A4A6-0071006E37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430C5-26C7-4003-B5D1-6506A9EF5457}"/>
              </a:ext>
            </a:extLst>
          </p:cNvPr>
          <p:cNvSpPr>
            <a:spLocks noGrp="1"/>
          </p:cNvSpPr>
          <p:nvPr>
            <p:ph type="dt" sz="half" idx="10"/>
          </p:nvPr>
        </p:nvSpPr>
        <p:spPr/>
        <p:txBody>
          <a:bodyPr/>
          <a:lstStyle/>
          <a:p>
            <a:fld id="{25A889E0-2496-4054-A42D-22EB410DF6CB}" type="datetimeFigureOut">
              <a:rPr lang="en-US" smtClean="0"/>
              <a:t>7/30/2020</a:t>
            </a:fld>
            <a:endParaRPr lang="en-US"/>
          </a:p>
        </p:txBody>
      </p:sp>
      <p:sp>
        <p:nvSpPr>
          <p:cNvPr id="5" name="Footer Placeholder 4">
            <a:extLst>
              <a:ext uri="{FF2B5EF4-FFF2-40B4-BE49-F238E27FC236}">
                <a16:creationId xmlns:a16="http://schemas.microsoft.com/office/drawing/2014/main" id="{64E29FD6-BFDD-4820-BE6D-C1860B370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055DC-2D8C-4D0C-A96E-BC5B7C073E43}"/>
              </a:ext>
            </a:extLst>
          </p:cNvPr>
          <p:cNvSpPr>
            <a:spLocks noGrp="1"/>
          </p:cNvSpPr>
          <p:nvPr>
            <p:ph type="sldNum" sz="quarter" idx="12"/>
          </p:nvPr>
        </p:nvSpPr>
        <p:spPr/>
        <p:txBody>
          <a:bodyPr/>
          <a:lstStyle/>
          <a:p>
            <a:fld id="{917700B8-5435-4E0D-BA55-4D29CD88D3A3}" type="slidenum">
              <a:rPr lang="en-US" smtClean="0"/>
              <a:t>‹#›</a:t>
            </a:fld>
            <a:endParaRPr lang="en-US"/>
          </a:p>
        </p:txBody>
      </p:sp>
    </p:spTree>
    <p:extLst>
      <p:ext uri="{BB962C8B-B14F-4D97-AF65-F5344CB8AC3E}">
        <p14:creationId xmlns:p14="http://schemas.microsoft.com/office/powerpoint/2010/main" val="151161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2E4F-3A54-4856-91C1-8542A08ABB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DC148B-4EFF-40E6-BEDD-6A93405AA9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D303EE-BAEA-471B-9BC1-923E36D8246E}"/>
              </a:ext>
            </a:extLst>
          </p:cNvPr>
          <p:cNvSpPr>
            <a:spLocks noGrp="1"/>
          </p:cNvSpPr>
          <p:nvPr>
            <p:ph type="dt" sz="half" idx="10"/>
          </p:nvPr>
        </p:nvSpPr>
        <p:spPr/>
        <p:txBody>
          <a:bodyPr/>
          <a:lstStyle/>
          <a:p>
            <a:fld id="{25A889E0-2496-4054-A42D-22EB410DF6CB}" type="datetimeFigureOut">
              <a:rPr lang="en-US" smtClean="0"/>
              <a:t>7/30/2020</a:t>
            </a:fld>
            <a:endParaRPr lang="en-US"/>
          </a:p>
        </p:txBody>
      </p:sp>
      <p:sp>
        <p:nvSpPr>
          <p:cNvPr id="5" name="Footer Placeholder 4">
            <a:extLst>
              <a:ext uri="{FF2B5EF4-FFF2-40B4-BE49-F238E27FC236}">
                <a16:creationId xmlns:a16="http://schemas.microsoft.com/office/drawing/2014/main" id="{4618365A-2B60-4994-91CE-651F1B330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EACE7-5974-4D96-9095-E82AC7A54060}"/>
              </a:ext>
            </a:extLst>
          </p:cNvPr>
          <p:cNvSpPr>
            <a:spLocks noGrp="1"/>
          </p:cNvSpPr>
          <p:nvPr>
            <p:ph type="sldNum" sz="quarter" idx="12"/>
          </p:nvPr>
        </p:nvSpPr>
        <p:spPr/>
        <p:txBody>
          <a:bodyPr/>
          <a:lstStyle/>
          <a:p>
            <a:fld id="{917700B8-5435-4E0D-BA55-4D29CD88D3A3}" type="slidenum">
              <a:rPr lang="en-US" smtClean="0"/>
              <a:t>‹#›</a:t>
            </a:fld>
            <a:endParaRPr lang="en-US"/>
          </a:p>
        </p:txBody>
      </p:sp>
    </p:spTree>
    <p:extLst>
      <p:ext uri="{BB962C8B-B14F-4D97-AF65-F5344CB8AC3E}">
        <p14:creationId xmlns:p14="http://schemas.microsoft.com/office/powerpoint/2010/main" val="28608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EE80-6C6C-4535-968F-40A1DE38D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751556-4A7E-4DC9-B8CB-C68F742702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38AE2-38ED-4E80-B44C-5F75097441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49A538-C068-4BBF-91DD-AFC276F2D382}"/>
              </a:ext>
            </a:extLst>
          </p:cNvPr>
          <p:cNvSpPr>
            <a:spLocks noGrp="1"/>
          </p:cNvSpPr>
          <p:nvPr>
            <p:ph type="dt" sz="half" idx="10"/>
          </p:nvPr>
        </p:nvSpPr>
        <p:spPr/>
        <p:txBody>
          <a:bodyPr/>
          <a:lstStyle/>
          <a:p>
            <a:fld id="{25A889E0-2496-4054-A42D-22EB410DF6CB}" type="datetimeFigureOut">
              <a:rPr lang="en-US" smtClean="0"/>
              <a:t>7/30/2020</a:t>
            </a:fld>
            <a:endParaRPr lang="en-US"/>
          </a:p>
        </p:txBody>
      </p:sp>
      <p:sp>
        <p:nvSpPr>
          <p:cNvPr id="6" name="Footer Placeholder 5">
            <a:extLst>
              <a:ext uri="{FF2B5EF4-FFF2-40B4-BE49-F238E27FC236}">
                <a16:creationId xmlns:a16="http://schemas.microsoft.com/office/drawing/2014/main" id="{F4650919-BC86-4FEC-BF8E-3A60581A8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B845B6-C9D8-4600-8AC3-088A6D72DCD3}"/>
              </a:ext>
            </a:extLst>
          </p:cNvPr>
          <p:cNvSpPr>
            <a:spLocks noGrp="1"/>
          </p:cNvSpPr>
          <p:nvPr>
            <p:ph type="sldNum" sz="quarter" idx="12"/>
          </p:nvPr>
        </p:nvSpPr>
        <p:spPr/>
        <p:txBody>
          <a:bodyPr/>
          <a:lstStyle/>
          <a:p>
            <a:fld id="{917700B8-5435-4E0D-BA55-4D29CD88D3A3}" type="slidenum">
              <a:rPr lang="en-US" smtClean="0"/>
              <a:t>‹#›</a:t>
            </a:fld>
            <a:endParaRPr lang="en-US"/>
          </a:p>
        </p:txBody>
      </p:sp>
    </p:spTree>
    <p:extLst>
      <p:ext uri="{BB962C8B-B14F-4D97-AF65-F5344CB8AC3E}">
        <p14:creationId xmlns:p14="http://schemas.microsoft.com/office/powerpoint/2010/main" val="72216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D8DB5-14BC-458E-A136-038DC9E859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39E688-BC5C-4B3B-AC52-CD18ABAB1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544A3-D6C1-432B-826D-D71B01B1DD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1B3144-A478-4CDE-A1D8-11BEB4B32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BFFE22-2780-4FD5-8208-B8F4340236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3461F2-46CE-4832-89C2-DCA5FA839912}"/>
              </a:ext>
            </a:extLst>
          </p:cNvPr>
          <p:cNvSpPr>
            <a:spLocks noGrp="1"/>
          </p:cNvSpPr>
          <p:nvPr>
            <p:ph type="dt" sz="half" idx="10"/>
          </p:nvPr>
        </p:nvSpPr>
        <p:spPr/>
        <p:txBody>
          <a:bodyPr/>
          <a:lstStyle/>
          <a:p>
            <a:fld id="{25A889E0-2496-4054-A42D-22EB410DF6CB}" type="datetimeFigureOut">
              <a:rPr lang="en-US" smtClean="0"/>
              <a:t>7/30/2020</a:t>
            </a:fld>
            <a:endParaRPr lang="en-US"/>
          </a:p>
        </p:txBody>
      </p:sp>
      <p:sp>
        <p:nvSpPr>
          <p:cNvPr id="8" name="Footer Placeholder 7">
            <a:extLst>
              <a:ext uri="{FF2B5EF4-FFF2-40B4-BE49-F238E27FC236}">
                <a16:creationId xmlns:a16="http://schemas.microsoft.com/office/drawing/2014/main" id="{F1985C9D-40B6-49C5-AF56-9EA6DBDF1C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126C55-93D3-4324-AC9A-821C8DE65B2E}"/>
              </a:ext>
            </a:extLst>
          </p:cNvPr>
          <p:cNvSpPr>
            <a:spLocks noGrp="1"/>
          </p:cNvSpPr>
          <p:nvPr>
            <p:ph type="sldNum" sz="quarter" idx="12"/>
          </p:nvPr>
        </p:nvSpPr>
        <p:spPr/>
        <p:txBody>
          <a:bodyPr/>
          <a:lstStyle/>
          <a:p>
            <a:fld id="{917700B8-5435-4E0D-BA55-4D29CD88D3A3}" type="slidenum">
              <a:rPr lang="en-US" smtClean="0"/>
              <a:t>‹#›</a:t>
            </a:fld>
            <a:endParaRPr lang="en-US"/>
          </a:p>
        </p:txBody>
      </p:sp>
    </p:spTree>
    <p:extLst>
      <p:ext uri="{BB962C8B-B14F-4D97-AF65-F5344CB8AC3E}">
        <p14:creationId xmlns:p14="http://schemas.microsoft.com/office/powerpoint/2010/main" val="376972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FA1B-D0BE-48E1-8140-2F30E6F5B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231221-5505-4820-9EAF-1D294C6A750C}"/>
              </a:ext>
            </a:extLst>
          </p:cNvPr>
          <p:cNvSpPr>
            <a:spLocks noGrp="1"/>
          </p:cNvSpPr>
          <p:nvPr>
            <p:ph type="dt" sz="half" idx="10"/>
          </p:nvPr>
        </p:nvSpPr>
        <p:spPr/>
        <p:txBody>
          <a:bodyPr/>
          <a:lstStyle/>
          <a:p>
            <a:fld id="{25A889E0-2496-4054-A42D-22EB410DF6CB}" type="datetimeFigureOut">
              <a:rPr lang="en-US" smtClean="0"/>
              <a:t>7/30/2020</a:t>
            </a:fld>
            <a:endParaRPr lang="en-US"/>
          </a:p>
        </p:txBody>
      </p:sp>
      <p:sp>
        <p:nvSpPr>
          <p:cNvPr id="4" name="Footer Placeholder 3">
            <a:extLst>
              <a:ext uri="{FF2B5EF4-FFF2-40B4-BE49-F238E27FC236}">
                <a16:creationId xmlns:a16="http://schemas.microsoft.com/office/drawing/2014/main" id="{8137A566-88CD-4F11-9DFE-B9C5754CA4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5F0CA-4747-4581-80F4-8570BFDEB747}"/>
              </a:ext>
            </a:extLst>
          </p:cNvPr>
          <p:cNvSpPr>
            <a:spLocks noGrp="1"/>
          </p:cNvSpPr>
          <p:nvPr>
            <p:ph type="sldNum" sz="quarter" idx="12"/>
          </p:nvPr>
        </p:nvSpPr>
        <p:spPr/>
        <p:txBody>
          <a:bodyPr/>
          <a:lstStyle/>
          <a:p>
            <a:fld id="{917700B8-5435-4E0D-BA55-4D29CD88D3A3}" type="slidenum">
              <a:rPr lang="en-US" smtClean="0"/>
              <a:t>‹#›</a:t>
            </a:fld>
            <a:endParaRPr lang="en-US"/>
          </a:p>
        </p:txBody>
      </p:sp>
    </p:spTree>
    <p:extLst>
      <p:ext uri="{BB962C8B-B14F-4D97-AF65-F5344CB8AC3E}">
        <p14:creationId xmlns:p14="http://schemas.microsoft.com/office/powerpoint/2010/main" val="417983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39F883-EB5F-48FB-ADD5-CBE2F5C017B8}"/>
              </a:ext>
            </a:extLst>
          </p:cNvPr>
          <p:cNvSpPr>
            <a:spLocks noGrp="1"/>
          </p:cNvSpPr>
          <p:nvPr>
            <p:ph type="dt" sz="half" idx="10"/>
          </p:nvPr>
        </p:nvSpPr>
        <p:spPr/>
        <p:txBody>
          <a:bodyPr/>
          <a:lstStyle/>
          <a:p>
            <a:fld id="{25A889E0-2496-4054-A42D-22EB410DF6CB}" type="datetimeFigureOut">
              <a:rPr lang="en-US" smtClean="0"/>
              <a:t>7/30/2020</a:t>
            </a:fld>
            <a:endParaRPr lang="en-US"/>
          </a:p>
        </p:txBody>
      </p:sp>
      <p:sp>
        <p:nvSpPr>
          <p:cNvPr id="3" name="Footer Placeholder 2">
            <a:extLst>
              <a:ext uri="{FF2B5EF4-FFF2-40B4-BE49-F238E27FC236}">
                <a16:creationId xmlns:a16="http://schemas.microsoft.com/office/drawing/2014/main" id="{B12A62A4-0AAB-41F3-9A92-1AF5B31F4E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0F3AF2-9CFC-45D1-AC08-080DC151D009}"/>
              </a:ext>
            </a:extLst>
          </p:cNvPr>
          <p:cNvSpPr>
            <a:spLocks noGrp="1"/>
          </p:cNvSpPr>
          <p:nvPr>
            <p:ph type="sldNum" sz="quarter" idx="12"/>
          </p:nvPr>
        </p:nvSpPr>
        <p:spPr/>
        <p:txBody>
          <a:bodyPr/>
          <a:lstStyle/>
          <a:p>
            <a:fld id="{917700B8-5435-4E0D-BA55-4D29CD88D3A3}" type="slidenum">
              <a:rPr lang="en-US" smtClean="0"/>
              <a:t>‹#›</a:t>
            </a:fld>
            <a:endParaRPr lang="en-US"/>
          </a:p>
        </p:txBody>
      </p:sp>
    </p:spTree>
    <p:extLst>
      <p:ext uri="{BB962C8B-B14F-4D97-AF65-F5344CB8AC3E}">
        <p14:creationId xmlns:p14="http://schemas.microsoft.com/office/powerpoint/2010/main" val="191329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DB57-1F1F-407D-87B6-5541122C62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D124CD-1103-474D-B918-9BB832C33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33D9A7-83E1-4CD2-8408-E5346832A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67944-CF9F-4899-94AA-8742039C0AF8}"/>
              </a:ext>
            </a:extLst>
          </p:cNvPr>
          <p:cNvSpPr>
            <a:spLocks noGrp="1"/>
          </p:cNvSpPr>
          <p:nvPr>
            <p:ph type="dt" sz="half" idx="10"/>
          </p:nvPr>
        </p:nvSpPr>
        <p:spPr/>
        <p:txBody>
          <a:bodyPr/>
          <a:lstStyle/>
          <a:p>
            <a:fld id="{25A889E0-2496-4054-A42D-22EB410DF6CB}" type="datetimeFigureOut">
              <a:rPr lang="en-US" smtClean="0"/>
              <a:t>7/30/2020</a:t>
            </a:fld>
            <a:endParaRPr lang="en-US"/>
          </a:p>
        </p:txBody>
      </p:sp>
      <p:sp>
        <p:nvSpPr>
          <p:cNvPr id="6" name="Footer Placeholder 5">
            <a:extLst>
              <a:ext uri="{FF2B5EF4-FFF2-40B4-BE49-F238E27FC236}">
                <a16:creationId xmlns:a16="http://schemas.microsoft.com/office/drawing/2014/main" id="{8ADCC7FE-8CFF-4AF4-9A38-D92EF78EA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BC3F8-DC35-47B2-BB04-5D2149667488}"/>
              </a:ext>
            </a:extLst>
          </p:cNvPr>
          <p:cNvSpPr>
            <a:spLocks noGrp="1"/>
          </p:cNvSpPr>
          <p:nvPr>
            <p:ph type="sldNum" sz="quarter" idx="12"/>
          </p:nvPr>
        </p:nvSpPr>
        <p:spPr/>
        <p:txBody>
          <a:bodyPr/>
          <a:lstStyle/>
          <a:p>
            <a:fld id="{917700B8-5435-4E0D-BA55-4D29CD88D3A3}" type="slidenum">
              <a:rPr lang="en-US" smtClean="0"/>
              <a:t>‹#›</a:t>
            </a:fld>
            <a:endParaRPr lang="en-US"/>
          </a:p>
        </p:txBody>
      </p:sp>
    </p:spTree>
    <p:extLst>
      <p:ext uri="{BB962C8B-B14F-4D97-AF65-F5344CB8AC3E}">
        <p14:creationId xmlns:p14="http://schemas.microsoft.com/office/powerpoint/2010/main" val="418662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1B9A-7FDC-4246-8E5F-C77B25330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9EE724-771C-400C-A8EA-820C189EA9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1D21C4-FBED-4DA6-A680-40AE05B1A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A66D0-20A8-4650-B3E2-CBFFD573D1AE}"/>
              </a:ext>
            </a:extLst>
          </p:cNvPr>
          <p:cNvSpPr>
            <a:spLocks noGrp="1"/>
          </p:cNvSpPr>
          <p:nvPr>
            <p:ph type="dt" sz="half" idx="10"/>
          </p:nvPr>
        </p:nvSpPr>
        <p:spPr/>
        <p:txBody>
          <a:bodyPr/>
          <a:lstStyle/>
          <a:p>
            <a:fld id="{25A889E0-2496-4054-A42D-22EB410DF6CB}" type="datetimeFigureOut">
              <a:rPr lang="en-US" smtClean="0"/>
              <a:t>7/30/2020</a:t>
            </a:fld>
            <a:endParaRPr lang="en-US"/>
          </a:p>
        </p:txBody>
      </p:sp>
      <p:sp>
        <p:nvSpPr>
          <p:cNvPr id="6" name="Footer Placeholder 5">
            <a:extLst>
              <a:ext uri="{FF2B5EF4-FFF2-40B4-BE49-F238E27FC236}">
                <a16:creationId xmlns:a16="http://schemas.microsoft.com/office/drawing/2014/main" id="{684E3E1F-AAA1-4900-B490-FA3F32DDC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55115-D18D-4926-883B-B24BCBBD0AA9}"/>
              </a:ext>
            </a:extLst>
          </p:cNvPr>
          <p:cNvSpPr>
            <a:spLocks noGrp="1"/>
          </p:cNvSpPr>
          <p:nvPr>
            <p:ph type="sldNum" sz="quarter" idx="12"/>
          </p:nvPr>
        </p:nvSpPr>
        <p:spPr/>
        <p:txBody>
          <a:bodyPr/>
          <a:lstStyle/>
          <a:p>
            <a:fld id="{917700B8-5435-4E0D-BA55-4D29CD88D3A3}" type="slidenum">
              <a:rPr lang="en-US" smtClean="0"/>
              <a:t>‹#›</a:t>
            </a:fld>
            <a:endParaRPr lang="en-US"/>
          </a:p>
        </p:txBody>
      </p:sp>
    </p:spTree>
    <p:extLst>
      <p:ext uri="{BB962C8B-B14F-4D97-AF65-F5344CB8AC3E}">
        <p14:creationId xmlns:p14="http://schemas.microsoft.com/office/powerpoint/2010/main" val="4985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D63901-7982-4631-BBC0-C0534B2A3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754C1C-0E01-4E71-A415-B0640A63D4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3B1D6-AFB7-4835-8922-82A042460D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889E0-2496-4054-A42D-22EB410DF6CB}" type="datetimeFigureOut">
              <a:rPr lang="en-US" smtClean="0"/>
              <a:t>7/30/2020</a:t>
            </a:fld>
            <a:endParaRPr lang="en-US"/>
          </a:p>
        </p:txBody>
      </p:sp>
      <p:sp>
        <p:nvSpPr>
          <p:cNvPr id="5" name="Footer Placeholder 4">
            <a:extLst>
              <a:ext uri="{FF2B5EF4-FFF2-40B4-BE49-F238E27FC236}">
                <a16:creationId xmlns:a16="http://schemas.microsoft.com/office/drawing/2014/main" id="{04B31F91-0E74-4ED0-B51B-B24293301A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6ABD64-E410-4158-933D-B293594811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700B8-5435-4E0D-BA55-4D29CD88D3A3}" type="slidenum">
              <a:rPr lang="en-US" smtClean="0"/>
              <a:t>‹#›</a:t>
            </a:fld>
            <a:endParaRPr lang="en-US"/>
          </a:p>
        </p:txBody>
      </p:sp>
    </p:spTree>
    <p:extLst>
      <p:ext uri="{BB962C8B-B14F-4D97-AF65-F5344CB8AC3E}">
        <p14:creationId xmlns:p14="http://schemas.microsoft.com/office/powerpoint/2010/main" val="288645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20CD4E-B6D2-4848-80A9-8F252785DE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1980" cy="6857990"/>
          </a:xfrm>
          <a:prstGeom prst="rect">
            <a:avLst/>
          </a:prstGeom>
        </p:spPr>
      </p:pic>
      <p:sp>
        <p:nvSpPr>
          <p:cNvPr id="10" name="Rectangle 9">
            <a:extLst>
              <a:ext uri="{FF2B5EF4-FFF2-40B4-BE49-F238E27FC236}">
                <a16:creationId xmlns:a16="http://schemas.microsoft.com/office/drawing/2014/main" id="{DCF1FFC3-D020-43C3-8B93-EF6BEFC46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912620" y="1929384"/>
            <a:ext cx="8366760" cy="2999232"/>
          </a:xfrm>
          <a:prstGeom prst="rect">
            <a:avLst/>
          </a:prstGeom>
          <a:solidFill>
            <a:schemeClr val="bg1">
              <a:alpha val="89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B02644-DDBD-4ADD-AEE4-61DF06266364}"/>
              </a:ext>
            </a:extLst>
          </p:cNvPr>
          <p:cNvSpPr>
            <a:spLocks noGrp="1"/>
          </p:cNvSpPr>
          <p:nvPr>
            <p:ph type="ctrTitle"/>
          </p:nvPr>
        </p:nvSpPr>
        <p:spPr>
          <a:xfrm>
            <a:off x="2366010" y="2242539"/>
            <a:ext cx="7459980" cy="1425924"/>
          </a:xfrm>
        </p:spPr>
        <p:txBody>
          <a:bodyPr>
            <a:normAutofit fontScale="90000"/>
          </a:bodyPr>
          <a:lstStyle/>
          <a:p>
            <a:r>
              <a:rPr lang="en-US" sz="5400"/>
              <a:t>Leadership on </a:t>
            </a:r>
            <a:br>
              <a:rPr lang="en-US" sz="5400"/>
            </a:br>
            <a:r>
              <a:rPr lang="en-US" sz="5400"/>
              <a:t>Climate Action</a:t>
            </a:r>
          </a:p>
        </p:txBody>
      </p:sp>
      <p:sp>
        <p:nvSpPr>
          <p:cNvPr id="3" name="Subtitle 2">
            <a:extLst>
              <a:ext uri="{FF2B5EF4-FFF2-40B4-BE49-F238E27FC236}">
                <a16:creationId xmlns:a16="http://schemas.microsoft.com/office/drawing/2014/main" id="{BA2D8F64-8580-47D6-8F19-E71BB75267C0}"/>
              </a:ext>
            </a:extLst>
          </p:cNvPr>
          <p:cNvSpPr>
            <a:spLocks noGrp="1"/>
          </p:cNvSpPr>
          <p:nvPr>
            <p:ph type="subTitle" idx="1"/>
          </p:nvPr>
        </p:nvSpPr>
        <p:spPr>
          <a:xfrm>
            <a:off x="2366010" y="3884037"/>
            <a:ext cx="7459980" cy="468888"/>
          </a:xfrm>
        </p:spPr>
        <p:txBody>
          <a:bodyPr>
            <a:normAutofit/>
          </a:bodyPr>
          <a:lstStyle/>
          <a:p>
            <a:r>
              <a:rPr lang="en-US"/>
              <a:t>Multi-Bureau Efforts</a:t>
            </a:r>
          </a:p>
        </p:txBody>
      </p:sp>
      <p:cxnSp>
        <p:nvCxnSpPr>
          <p:cNvPr id="12" name="Straight Connector 11">
            <a:extLst>
              <a:ext uri="{FF2B5EF4-FFF2-40B4-BE49-F238E27FC236}">
                <a16:creationId xmlns:a16="http://schemas.microsoft.com/office/drawing/2014/main" id="{16FC4A39-71B0-433B-AB94-CBFFA0DF9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2605" y="3792064"/>
            <a:ext cx="2586790" cy="0"/>
          </a:xfrm>
          <a:prstGeom prst="line">
            <a:avLst/>
          </a:prstGeom>
          <a:ln w="22225">
            <a:solidFill>
              <a:srgbClr val="3F52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99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9CEB6-92B1-49F7-B8FC-1CBF72AE3F31}"/>
              </a:ext>
            </a:extLst>
          </p:cNvPr>
          <p:cNvSpPr>
            <a:spLocks noGrp="1"/>
          </p:cNvSpPr>
          <p:nvPr>
            <p:ph idx="1"/>
          </p:nvPr>
        </p:nvSpPr>
        <p:spPr>
          <a:xfrm>
            <a:off x="796189" y="1059795"/>
            <a:ext cx="4558309" cy="3181684"/>
          </a:xfrm>
        </p:spPr>
        <p:txBody>
          <a:bodyPr anchor="t">
            <a:noAutofit/>
          </a:bodyPr>
          <a:lstStyle/>
          <a:p>
            <a:pPr marL="0" indent="0">
              <a:spcBef>
                <a:spcPts val="0"/>
              </a:spcBef>
              <a:spcAft>
                <a:spcPts val="600"/>
              </a:spcAft>
              <a:buNone/>
              <a:defRPr/>
            </a:pPr>
            <a:r>
              <a:rPr lang="en-US" sz="3600" b="1"/>
              <a:t>Protecting, restoring and managing our urban natural resources to sequester carbon and build resilience to the impacts of climate change.</a:t>
            </a:r>
            <a:r>
              <a:rPr lang="en-US" sz="3600"/>
              <a:t> </a:t>
            </a:r>
          </a:p>
        </p:txBody>
      </p:sp>
      <p:sp>
        <p:nvSpPr>
          <p:cNvPr id="25" name="Oval 24">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3255FC3-752F-447E-8EDC-555CD83017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1" name="Picture 10">
            <a:extLst>
              <a:ext uri="{FF2B5EF4-FFF2-40B4-BE49-F238E27FC236}">
                <a16:creationId xmlns:a16="http://schemas.microsoft.com/office/drawing/2014/main" id="{F2C6DD0F-C2E8-44BD-B518-24327CFA29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9" name="Freeform: Shape 28">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03D6299-934B-4AF6-B20B-485DF7F0DF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164886300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32C7E40-DC21-474E-A7DA-48E19CB7C4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
          <a:stretch/>
        </p:blipFill>
        <p:spPr>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9" name="Picture 8">
            <a:extLst>
              <a:ext uri="{FF2B5EF4-FFF2-40B4-BE49-F238E27FC236}">
                <a16:creationId xmlns:a16="http://schemas.microsoft.com/office/drawing/2014/main" id="{ED3FB13E-3EB9-4D12-9140-8175DA0ED3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1" name="Picture 10">
            <a:extLst>
              <a:ext uri="{FF2B5EF4-FFF2-40B4-BE49-F238E27FC236}">
                <a16:creationId xmlns:a16="http://schemas.microsoft.com/office/drawing/2014/main" id="{BCA1C0A9-6AB0-4699-AAF7-A36BFB5775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a:extLst>
              <a:ext uri="{FF2B5EF4-FFF2-40B4-BE49-F238E27FC236}">
                <a16:creationId xmlns:a16="http://schemas.microsoft.com/office/drawing/2014/main" id="{EC26BC16-E9BF-4A01-A230-8D4DAD8C0088}"/>
              </a:ext>
            </a:extLst>
          </p:cNvPr>
          <p:cNvSpPr>
            <a:spLocks noGrp="1"/>
          </p:cNvSpPr>
          <p:nvPr>
            <p:ph idx="1"/>
          </p:nvPr>
        </p:nvSpPr>
        <p:spPr>
          <a:xfrm>
            <a:off x="6990687" y="1138234"/>
            <a:ext cx="4668256" cy="3725970"/>
          </a:xfrm>
        </p:spPr>
        <p:txBody>
          <a:bodyPr anchor="t">
            <a:normAutofit/>
          </a:bodyPr>
          <a:lstStyle/>
          <a:p>
            <a:pPr marL="0" indent="0">
              <a:spcBef>
                <a:spcPts val="0"/>
              </a:spcBef>
              <a:spcAft>
                <a:spcPts val="600"/>
              </a:spcAft>
              <a:buNone/>
              <a:defRPr/>
            </a:pPr>
            <a:r>
              <a:rPr lang="en-US" sz="3600" b="1"/>
              <a:t>Making bold investments toward carbon neutral City-owned buildings, fleets and operations.</a:t>
            </a:r>
            <a:r>
              <a:rPr lang="en-US" sz="3600"/>
              <a:t> </a:t>
            </a:r>
          </a:p>
        </p:txBody>
      </p:sp>
    </p:spTree>
    <p:extLst>
      <p:ext uri="{BB962C8B-B14F-4D97-AF65-F5344CB8AC3E}">
        <p14:creationId xmlns:p14="http://schemas.microsoft.com/office/powerpoint/2010/main" val="259848866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A76D-4B3F-7245-AD1D-D4855C00FE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74B936-3344-6647-8098-42D3B877899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9BDC6E2-74DD-4445-BD4B-E1CE3F6139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74692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9EA156-B50D-401E-BBE1-8FE76EA0816F}"/>
              </a:ext>
            </a:extLst>
          </p:cNvPr>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0066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21130EB-2B29-4AAD-9BB9-98BBF2B019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4493436" y="243"/>
            <a:ext cx="7698564"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6451640 w 7698564"/>
              <a:gd name="connsiteY3" fmla="*/ 0 h 3346705"/>
              <a:gd name="connsiteX4" fmla="*/ 6451640 w 7698564"/>
              <a:gd name="connsiteY4" fmla="*/ 479 h 3346705"/>
              <a:gd name="connsiteX5" fmla="*/ 7698564 w 7698564"/>
              <a:gd name="connsiteY5" fmla="*/ 479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15" name="Picture 14">
            <a:extLst>
              <a:ext uri="{FF2B5EF4-FFF2-40B4-BE49-F238E27FC236}">
                <a16:creationId xmlns:a16="http://schemas.microsoft.com/office/drawing/2014/main" id="{D921E310-D5DC-4639-B96D-6793B8815E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20" y="10"/>
            <a:ext cx="5859777" cy="334669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13" name="Picture 12">
            <a:extLst>
              <a:ext uri="{FF2B5EF4-FFF2-40B4-BE49-F238E27FC236}">
                <a16:creationId xmlns:a16="http://schemas.microsoft.com/office/drawing/2014/main" id="{49FFAED0-AB05-43E9-96CA-16030321C9D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6350089" y="3511295"/>
            <a:ext cx="5841911"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1" name="Content Placeholder 10">
            <a:extLst>
              <a:ext uri="{FF2B5EF4-FFF2-40B4-BE49-F238E27FC236}">
                <a16:creationId xmlns:a16="http://schemas.microsoft.com/office/drawing/2014/main" id="{6E5E01DF-CA58-41F6-B82D-E8E1A9B2D579}"/>
              </a:ext>
            </a:extLst>
          </p:cNvPr>
          <p:cNvPicPr>
            <a:picLocks noGrp="1" noChangeAspect="1"/>
          </p:cNvPicPr>
          <p:nvPr>
            <p:ph idx="4294967295"/>
          </p:nvPr>
        </p:nvPicPr>
        <p:blipFill rotWithShape="1">
          <a:blip r:embed="rId6" cstate="screen">
            <a:extLst>
              <a:ext uri="{28A0092B-C50C-407E-A947-70E740481C1C}">
                <a14:useLocalDpi xmlns:a14="http://schemas.microsoft.com/office/drawing/2010/main"/>
              </a:ext>
            </a:extLst>
          </a:blip>
          <a:srcRect r="-2" b="-3"/>
          <a:stretch/>
        </p:blipFill>
        <p:spPr>
          <a:xfrm>
            <a:off x="20" y="3511295"/>
            <a:ext cx="7698544"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305723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51817731-9150-7740-B009-551F80131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260131"/>
            <a:ext cx="10629900" cy="6597869"/>
          </a:xfrm>
          <a:prstGeom prst="rect">
            <a:avLst/>
          </a:prstGeom>
        </p:spPr>
      </p:pic>
    </p:spTree>
    <p:extLst>
      <p:ext uri="{BB962C8B-B14F-4D97-AF65-F5344CB8AC3E}">
        <p14:creationId xmlns:p14="http://schemas.microsoft.com/office/powerpoint/2010/main" val="52826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A0CC53-6FD9-5D43-9C88-2EB63DF1921E}"/>
              </a:ext>
            </a:extLst>
          </p:cNvPr>
          <p:cNvPicPr>
            <a:picLocks noChangeAspect="1"/>
          </p:cNvPicPr>
          <p:nvPr/>
        </p:nvPicPr>
        <p:blipFill rotWithShape="1">
          <a:blip r:embed="rId3">
            <a:extLst>
              <a:ext uri="{28A0092B-C50C-407E-A947-70E740481C1C}">
                <a14:useLocalDpi xmlns:a14="http://schemas.microsoft.com/office/drawing/2010/main" val="0"/>
              </a:ext>
            </a:extLst>
          </a:blip>
          <a:srcRect t="21668" r="-2" b="12960"/>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13" name="Picture 12">
            <a:extLst>
              <a:ext uri="{FF2B5EF4-FFF2-40B4-BE49-F238E27FC236}">
                <a16:creationId xmlns:a16="http://schemas.microsoft.com/office/drawing/2014/main" id="{6EC3CB2E-CC26-B84A-A4CB-29269ED7CB3E}"/>
              </a:ext>
            </a:extLst>
          </p:cNvPr>
          <p:cNvPicPr>
            <a:picLocks noChangeAspect="1"/>
          </p:cNvPicPr>
          <p:nvPr/>
        </p:nvPicPr>
        <p:blipFill rotWithShape="1">
          <a:blip r:embed="rId4">
            <a:extLst>
              <a:ext uri="{28A0092B-C50C-407E-A947-70E740481C1C}">
                <a14:useLocalDpi xmlns:a14="http://schemas.microsoft.com/office/drawing/2010/main" val="0"/>
              </a:ext>
            </a:extLst>
          </a:blip>
          <a:srcRect t="4397" r="-3" b="9716"/>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11" name="Picture 10">
            <a:extLst>
              <a:ext uri="{FF2B5EF4-FFF2-40B4-BE49-F238E27FC236}">
                <a16:creationId xmlns:a16="http://schemas.microsoft.com/office/drawing/2014/main" id="{45A31155-1F59-B44F-85DF-72EE49E65652}"/>
              </a:ext>
            </a:extLst>
          </p:cNvPr>
          <p:cNvPicPr>
            <a:picLocks noChangeAspect="1"/>
          </p:cNvPicPr>
          <p:nvPr/>
        </p:nvPicPr>
        <p:blipFill rotWithShape="1">
          <a:blip r:embed="rId5">
            <a:extLst>
              <a:ext uri="{28A0092B-C50C-407E-A947-70E740481C1C}">
                <a14:useLocalDpi xmlns:a14="http://schemas.microsoft.com/office/drawing/2010/main" val="0"/>
              </a:ext>
            </a:extLst>
          </a:blip>
          <a:srcRect r="2" b="14497"/>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8" name="Picture 17">
            <a:extLst>
              <a:ext uri="{FF2B5EF4-FFF2-40B4-BE49-F238E27FC236}">
                <a16:creationId xmlns:a16="http://schemas.microsoft.com/office/drawing/2014/main" id="{8D0FA1AD-B004-1449-BC0A-69100B381A62}"/>
              </a:ext>
            </a:extLst>
          </p:cNvPr>
          <p:cNvPicPr>
            <a:picLocks noChangeAspect="1"/>
          </p:cNvPicPr>
          <p:nvPr/>
        </p:nvPicPr>
        <p:blipFill rotWithShape="1">
          <a:blip r:embed="rId6">
            <a:extLst>
              <a:ext uri="{28A0092B-C50C-407E-A947-70E740481C1C}">
                <a14:useLocalDpi xmlns:a14="http://schemas.microsoft.com/office/drawing/2010/main" val="0"/>
              </a:ext>
            </a:extLst>
          </a:blip>
          <a:srcRect t="11214" r="-2" b="23414"/>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105374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3E8A8A4-94D2-466F-B199-C9F6E0BC0B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
          <a:stretch/>
        </p:blipFill>
        <p:spPr>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a:extLst>
              <a:ext uri="{FF2B5EF4-FFF2-40B4-BE49-F238E27FC236}">
                <a16:creationId xmlns:a16="http://schemas.microsoft.com/office/drawing/2014/main" id="{206938C5-0FD1-4584-A827-1DAC5D32E2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1" name="Picture 10">
            <a:extLst>
              <a:ext uri="{FF2B5EF4-FFF2-40B4-BE49-F238E27FC236}">
                <a16:creationId xmlns:a16="http://schemas.microsoft.com/office/drawing/2014/main" id="{031A39BA-E5C3-47BC-B7F2-C383123256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a:extLst>
              <a:ext uri="{FF2B5EF4-FFF2-40B4-BE49-F238E27FC236}">
                <a16:creationId xmlns:a16="http://schemas.microsoft.com/office/drawing/2014/main" id="{3977405B-BF03-4448-85DF-0B6794731E5A}"/>
              </a:ext>
            </a:extLst>
          </p:cNvPr>
          <p:cNvSpPr>
            <a:spLocks noGrp="1"/>
          </p:cNvSpPr>
          <p:nvPr>
            <p:ph idx="1"/>
          </p:nvPr>
        </p:nvSpPr>
        <p:spPr>
          <a:xfrm>
            <a:off x="7048184" y="1070418"/>
            <a:ext cx="4668256" cy="3181684"/>
          </a:xfrm>
        </p:spPr>
        <p:txBody>
          <a:bodyPr anchor="t">
            <a:noAutofit/>
          </a:bodyPr>
          <a:lstStyle/>
          <a:p>
            <a:pPr marL="0" lvl="0" indent="0">
              <a:spcBef>
                <a:spcPts val="0"/>
              </a:spcBef>
              <a:spcAft>
                <a:spcPts val="600"/>
              </a:spcAft>
              <a:buNone/>
              <a:defRPr/>
            </a:pPr>
            <a:r>
              <a:rPr lang="en-US" sz="3600" b="1"/>
              <a:t>Centering the priorities and following the leadership of Portland’s frontline communities including Black, Indigenous and communities of color, and youth from those communities.</a:t>
            </a:r>
            <a:r>
              <a:rPr lang="en-US" sz="3600"/>
              <a:t> </a:t>
            </a:r>
          </a:p>
        </p:txBody>
      </p:sp>
    </p:spTree>
    <p:extLst>
      <p:ext uri="{BB962C8B-B14F-4D97-AF65-F5344CB8AC3E}">
        <p14:creationId xmlns:p14="http://schemas.microsoft.com/office/powerpoint/2010/main" val="36084228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9D05A929-02FB-4312-A759-D7A07F7CDD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
          <a:stretch/>
        </p:blipFill>
        <p:spPr>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7" name="Picture 16">
            <a:extLst>
              <a:ext uri="{FF2B5EF4-FFF2-40B4-BE49-F238E27FC236}">
                <a16:creationId xmlns:a16="http://schemas.microsoft.com/office/drawing/2014/main" id="{55D412F3-CDDD-49CB-8544-6D821B4977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5" name="Picture 14">
            <a:extLst>
              <a:ext uri="{FF2B5EF4-FFF2-40B4-BE49-F238E27FC236}">
                <a16:creationId xmlns:a16="http://schemas.microsoft.com/office/drawing/2014/main" id="{6B45F3B7-206F-4002-B9A6-2CF286E3E9C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
          <a:stretch/>
        </p:blipFill>
        <p:spPr>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9" name="Content Placeholder 8">
            <a:extLst>
              <a:ext uri="{FF2B5EF4-FFF2-40B4-BE49-F238E27FC236}">
                <a16:creationId xmlns:a16="http://schemas.microsoft.com/office/drawing/2014/main" id="{67C7530F-3D47-431E-A508-AD3B0E747C01}"/>
              </a:ext>
            </a:extLst>
          </p:cNvPr>
          <p:cNvSpPr>
            <a:spLocks noGrp="1"/>
          </p:cNvSpPr>
          <p:nvPr>
            <p:ph idx="1"/>
          </p:nvPr>
        </p:nvSpPr>
        <p:spPr>
          <a:xfrm>
            <a:off x="6920841" y="1257190"/>
            <a:ext cx="4668256" cy="3181684"/>
          </a:xfrm>
        </p:spPr>
        <p:txBody>
          <a:bodyPr anchor="t">
            <a:noAutofit/>
          </a:bodyPr>
          <a:lstStyle/>
          <a:p>
            <a:pPr marL="0" indent="0">
              <a:spcBef>
                <a:spcPts val="0"/>
              </a:spcBef>
              <a:spcAft>
                <a:spcPts val="600"/>
              </a:spcAft>
              <a:buNone/>
              <a:defRPr/>
            </a:pPr>
            <a:r>
              <a:rPr lang="en-US" sz="3600" b="1"/>
              <a:t>Expanding community ownership of renewables and driving down emissions from commercial and multifamily residential buildings. </a:t>
            </a:r>
          </a:p>
        </p:txBody>
      </p:sp>
    </p:spTree>
    <p:extLst>
      <p:ext uri="{BB962C8B-B14F-4D97-AF65-F5344CB8AC3E}">
        <p14:creationId xmlns:p14="http://schemas.microsoft.com/office/powerpoint/2010/main" val="39173655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F6C8F48A-EA53-483F-B461-39377EF81B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9" name="Picture 8">
            <a:extLst>
              <a:ext uri="{FF2B5EF4-FFF2-40B4-BE49-F238E27FC236}">
                <a16:creationId xmlns:a16="http://schemas.microsoft.com/office/drawing/2014/main" id="{6D097D86-6887-4953-91C0-AED6836AB4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7" name="Picture 6">
            <a:extLst>
              <a:ext uri="{FF2B5EF4-FFF2-40B4-BE49-F238E27FC236}">
                <a16:creationId xmlns:a16="http://schemas.microsoft.com/office/drawing/2014/main" id="{27A769FD-010D-42F3-9183-2400B0EB796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a:extLst>
              <a:ext uri="{FF2B5EF4-FFF2-40B4-BE49-F238E27FC236}">
                <a16:creationId xmlns:a16="http://schemas.microsoft.com/office/drawing/2014/main" id="{0A95D749-D26B-4B31-9F0F-735D0F0E6FCC}"/>
              </a:ext>
            </a:extLst>
          </p:cNvPr>
          <p:cNvSpPr>
            <a:spLocks noGrp="1"/>
          </p:cNvSpPr>
          <p:nvPr>
            <p:ph idx="1"/>
          </p:nvPr>
        </p:nvSpPr>
        <p:spPr>
          <a:xfrm>
            <a:off x="6929624" y="913014"/>
            <a:ext cx="5027914" cy="3167307"/>
          </a:xfrm>
        </p:spPr>
        <p:txBody>
          <a:bodyPr anchor="t">
            <a:noAutofit/>
          </a:bodyPr>
          <a:lstStyle/>
          <a:p>
            <a:pPr marL="0" indent="0">
              <a:spcBef>
                <a:spcPts val="0"/>
              </a:spcBef>
              <a:spcAft>
                <a:spcPts val="600"/>
              </a:spcAft>
              <a:buNone/>
              <a:defRPr/>
            </a:pPr>
            <a:r>
              <a:rPr lang="en-US" sz="3600" b="1"/>
              <a:t>Advancing transportation justice and reducing racial disparities in our mobility system while cutting carbon emissions and overall drive alone trips. </a:t>
            </a:r>
            <a:endParaRPr lang="en-US" sz="3600" b="1">
              <a:cs typeface="Calibri"/>
            </a:endParaRPr>
          </a:p>
        </p:txBody>
      </p:sp>
    </p:spTree>
    <p:extLst>
      <p:ext uri="{BB962C8B-B14F-4D97-AF65-F5344CB8AC3E}">
        <p14:creationId xmlns:p14="http://schemas.microsoft.com/office/powerpoint/2010/main" val="22389497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69F6D-4282-41FB-A4CA-319E3EC7F897}"/>
              </a:ext>
            </a:extLst>
          </p:cNvPr>
          <p:cNvSpPr>
            <a:spLocks noGrp="1"/>
          </p:cNvSpPr>
          <p:nvPr>
            <p:ph idx="1"/>
          </p:nvPr>
        </p:nvSpPr>
        <p:spPr>
          <a:xfrm>
            <a:off x="895844" y="850566"/>
            <a:ext cx="4558309" cy="3181684"/>
          </a:xfrm>
        </p:spPr>
        <p:txBody>
          <a:bodyPr anchor="t">
            <a:noAutofit/>
          </a:bodyPr>
          <a:lstStyle/>
          <a:p>
            <a:pPr marL="0" indent="0">
              <a:spcBef>
                <a:spcPts val="0"/>
              </a:spcBef>
              <a:spcAft>
                <a:spcPts val="600"/>
              </a:spcAft>
              <a:buNone/>
              <a:defRPr/>
            </a:pPr>
            <a:r>
              <a:rPr lang="en-US" sz="3600" b="1"/>
              <a:t>Building our community resilience to the impacts of climate change like flooding, landslides, heatwaves and wildfire smoke.</a:t>
            </a:r>
            <a:r>
              <a:rPr lang="en-US" sz="3600"/>
              <a:t> </a:t>
            </a:r>
          </a:p>
        </p:txBody>
      </p:sp>
      <p:sp>
        <p:nvSpPr>
          <p:cNvPr id="19" name="Oval 18">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5A10C2E8-E264-45C7-91A4-2C2D865E12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 name="Picture 9">
            <a:extLst>
              <a:ext uri="{FF2B5EF4-FFF2-40B4-BE49-F238E27FC236}">
                <a16:creationId xmlns:a16="http://schemas.microsoft.com/office/drawing/2014/main" id="{F8F24048-6C93-4C48-86E7-E73E4BFB4E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3" name="Freeform: Shape 22">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52F23EC-B39E-46D8-9F91-5F9C1C6FA14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72278101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4A8F82470DA94A98319FF736102AEA" ma:contentTypeVersion="5" ma:contentTypeDescription="Create a new document." ma:contentTypeScope="" ma:versionID="19733a8f06aed9728dc7d5d6dd301ecf">
  <xsd:schema xmlns:xsd="http://www.w3.org/2001/XMLSchema" xmlns:xs="http://www.w3.org/2001/XMLSchema" xmlns:p="http://schemas.microsoft.com/office/2006/metadata/properties" xmlns:ns3="3587acf2-3e0d-4fa7-b407-b155ffa38f59" xmlns:ns4="e805adbf-25b1-4048-856c-ef857cddf1ae" targetNamespace="http://schemas.microsoft.com/office/2006/metadata/properties" ma:root="true" ma:fieldsID="2a7f084589b61bb3942207483553cd12" ns3:_="" ns4:_="">
    <xsd:import namespace="3587acf2-3e0d-4fa7-b407-b155ffa38f59"/>
    <xsd:import namespace="e805adbf-25b1-4048-856c-ef857cddf1a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7acf2-3e0d-4fa7-b407-b155ffa38f5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05adbf-25b1-4048-856c-ef857cddf1a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E3FA92-CA6C-43C7-82CB-3590BA8833E0}">
  <ds:schemaRefs>
    <ds:schemaRef ds:uri="http://schemas.microsoft.com/sharepoint/v3/contenttype/forms"/>
  </ds:schemaRefs>
</ds:datastoreItem>
</file>

<file path=customXml/itemProps2.xml><?xml version="1.0" encoding="utf-8"?>
<ds:datastoreItem xmlns:ds="http://schemas.openxmlformats.org/officeDocument/2006/customXml" ds:itemID="{505D0400-F96B-4261-B7C2-FC5B7981F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87acf2-3e0d-4fa7-b407-b155ffa38f59"/>
    <ds:schemaRef ds:uri="e805adbf-25b1-4048-856c-ef857cddf1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7002F9-28A8-4923-90E0-9E6308F1E29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805adbf-25b1-4048-856c-ef857cddf1ae"/>
    <ds:schemaRef ds:uri="3587acf2-3e0d-4fa7-b407-b155ffa38f5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TotalTime>
  <Words>2480</Words>
  <Application>Microsoft Office PowerPoint</Application>
  <PresentationFormat>Widescreen</PresentationFormat>
  <Paragraphs>151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Leadership on  Climate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on  Climate Action</dc:title>
  <dc:creator>Crim, Michele</dc:creator>
  <cp:lastModifiedBy>Phillips, Colleen</cp:lastModifiedBy>
  <cp:revision>2</cp:revision>
  <dcterms:created xsi:type="dcterms:W3CDTF">2020-06-25T22:14:35Z</dcterms:created>
  <dcterms:modified xsi:type="dcterms:W3CDTF">2020-07-30T17:16:17Z</dcterms:modified>
</cp:coreProperties>
</file>