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84" r:id="rId2"/>
    <p:sldId id="285" r:id="rId3"/>
    <p:sldId id="286" r:id="rId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04B607-FC0F-47AB-8FE8-41D483E61BD9}" v="2" dt="2020-05-29T21:51:50.65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114" d="100"/>
          <a:sy n="114" d="100"/>
        </p:scale>
        <p:origin x="300"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ner, Jessica" userId="ec97d4dc-c2ff-4639-b2d6-efa4ba0215f1" providerId="ADAL" clId="{BB04B607-FC0F-47AB-8FE8-41D483E61BD9}"/>
    <pc:docChg chg="custSel modSld sldOrd">
      <pc:chgData name="Conner, Jessica" userId="ec97d4dc-c2ff-4639-b2d6-efa4ba0215f1" providerId="ADAL" clId="{BB04B607-FC0F-47AB-8FE8-41D483E61BD9}" dt="2020-05-29T21:57:46.730" v="140" actId="20577"/>
      <pc:docMkLst>
        <pc:docMk/>
      </pc:docMkLst>
      <pc:sldChg chg="delSp modSp ord">
        <pc:chgData name="Conner, Jessica" userId="ec97d4dc-c2ff-4639-b2d6-efa4ba0215f1" providerId="ADAL" clId="{BB04B607-FC0F-47AB-8FE8-41D483E61BD9}" dt="2020-05-29T21:57:46.730" v="140" actId="20577"/>
        <pc:sldMkLst>
          <pc:docMk/>
          <pc:sldMk cId="1426271921" sldId="284"/>
        </pc:sldMkLst>
        <pc:spChg chg="del">
          <ac:chgData name="Conner, Jessica" userId="ec97d4dc-c2ff-4639-b2d6-efa4ba0215f1" providerId="ADAL" clId="{BB04B607-FC0F-47AB-8FE8-41D483E61BD9}" dt="2020-05-29T21:52:48.857" v="35" actId="478"/>
          <ac:spMkLst>
            <pc:docMk/>
            <pc:sldMk cId="1426271921" sldId="284"/>
            <ac:spMk id="5" creationId="{92B4CDDA-732E-46E0-91FD-8DC1BF446D20}"/>
          </ac:spMkLst>
        </pc:spChg>
        <pc:spChg chg="mod">
          <ac:chgData name="Conner, Jessica" userId="ec97d4dc-c2ff-4639-b2d6-efa4ba0215f1" providerId="ADAL" clId="{BB04B607-FC0F-47AB-8FE8-41D483E61BD9}" dt="2020-05-29T21:57:46.730" v="140" actId="20577"/>
          <ac:spMkLst>
            <pc:docMk/>
            <pc:sldMk cId="1426271921" sldId="284"/>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539" y="0"/>
            <a:ext cx="4028440" cy="352143"/>
          </a:xfrm>
          <a:prstGeom prst="rect">
            <a:avLst/>
          </a:prstGeom>
        </p:spPr>
        <p:txBody>
          <a:bodyPr vert="horz" lIns="91440" tIns="45720" rIns="91440" bIns="45720" rtlCol="0"/>
          <a:lstStyle>
            <a:lvl1pPr algn="r">
              <a:defRPr sz="1200"/>
            </a:lvl1pPr>
          </a:lstStyle>
          <a:p>
            <a:fld id="{3EAD1898-05D9-4223-A480-EE6D8CD9B28C}" type="datetimeFigureOut">
              <a:rPr lang="en-US" smtClean="0"/>
              <a:t>5/29/2020</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214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539" y="6658258"/>
            <a:ext cx="4028440" cy="352142"/>
          </a:xfrm>
          <a:prstGeom prst="rect">
            <a:avLst/>
          </a:prstGeom>
        </p:spPr>
        <p:txBody>
          <a:bodyPr vert="horz" lIns="91440" tIns="45720" rIns="91440" bIns="45720" rtlCol="0" anchor="b"/>
          <a:lstStyle>
            <a:lvl1pPr algn="r">
              <a:defRPr sz="1200"/>
            </a:lvl1pPr>
          </a:lstStyle>
          <a:p>
            <a:fld id="{E7823F6F-CE61-483E-84F3-37981C5B4D90}" type="slidenum">
              <a:rPr lang="en-US" smtClean="0"/>
              <a:t>‹#›</a:t>
            </a:fld>
            <a:endParaRPr lang="en-US" dirty="0"/>
          </a:p>
        </p:txBody>
      </p:sp>
    </p:spTree>
    <p:extLst>
      <p:ext uri="{BB962C8B-B14F-4D97-AF65-F5344CB8AC3E}">
        <p14:creationId xmlns:p14="http://schemas.microsoft.com/office/powerpoint/2010/main" val="3542511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Through the advocacy of the N/NE Neighborhood Housing Strategy, PHB has launched The Asset Preservation Pilot Program, with a city council approved award to AAAH in partnership with the Commons Law Center in the amount of $200K in CDBG funding. As reminder this program aims to provide legal services to minimum of 45 households by June 30, 2021.  Prioritization is given to long time Homeowners of color residing in a cross section of the N/NE Study Area and the Interstate URA.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 pleased to announce that Commons Law Center (with the help of AAAH and PHB staff who participated in the hiring process)  has hired Ekua Hackman as a Fellow Attorney to do this work. </a:t>
            </a:r>
          </a:p>
          <a:p>
            <a:r>
              <a:rPr lang="en-US" sz="1200" kern="1200" dirty="0">
                <a:solidFill>
                  <a:schemeClr val="tx1"/>
                </a:solidFill>
                <a:effectLst/>
                <a:latin typeface="+mn-lt"/>
                <a:ea typeface="+mn-ea"/>
                <a:cs typeface="+mn-cs"/>
              </a:rPr>
              <a:t>Ekua attended Willamette University College of Law in Salem, where she developed an interest in combining estate planning and public service. She says that this interest more specifically developed into using estate planning to facilitate building intergenerational wealth for Black folks in Portland.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AAAH has received interest from a mailer to 149 people that have previously received the PHB Home Repair loan or PHB funded grants.</a:t>
            </a:r>
            <a:endParaRPr lang="en-US" dirty="0"/>
          </a:p>
        </p:txBody>
      </p:sp>
      <p:sp>
        <p:nvSpPr>
          <p:cNvPr id="4" name="Slide Number Placeholder 3"/>
          <p:cNvSpPr>
            <a:spLocks noGrp="1"/>
          </p:cNvSpPr>
          <p:nvPr>
            <p:ph type="sldNum" sz="quarter" idx="10"/>
          </p:nvPr>
        </p:nvSpPr>
        <p:spPr/>
        <p:txBody>
          <a:bodyPr/>
          <a:lstStyle/>
          <a:p>
            <a:fld id="{E5A2DA10-8DED-4279-A6B3-4D4E6B9D11B5}" type="slidenum">
              <a:rPr lang="en-US" smtClean="0"/>
              <a:t>1</a:t>
            </a:fld>
            <a:endParaRPr lang="en-US" dirty="0"/>
          </a:p>
        </p:txBody>
      </p:sp>
    </p:spTree>
    <p:extLst>
      <p:ext uri="{BB962C8B-B14F-4D97-AF65-F5344CB8AC3E}">
        <p14:creationId xmlns:p14="http://schemas.microsoft.com/office/powerpoint/2010/main" val="627938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7AE7D773-DB30-48F2-AC68-DB5CA3B1CDB1}"/>
              </a:ext>
            </a:extLst>
          </p:cNvPr>
          <p:cNvSpPr/>
          <p:nvPr userDrawn="1"/>
        </p:nvSpPr>
        <p:spPr>
          <a:xfrm>
            <a:off x="0" y="1806219"/>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8" name="object 3">
            <a:extLst>
              <a:ext uri="{FF2B5EF4-FFF2-40B4-BE49-F238E27FC236}">
                <a16:creationId xmlns:a16="http://schemas.microsoft.com/office/drawing/2014/main" id="{B6769BB5-37AD-4BE9-92DB-AF016CF588D7}"/>
              </a:ext>
            </a:extLst>
          </p:cNvPr>
          <p:cNvSpPr/>
          <p:nvPr userDrawn="1"/>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pic>
        <p:nvPicPr>
          <p:cNvPr id="9" name="Picture 8">
            <a:extLst>
              <a:ext uri="{FF2B5EF4-FFF2-40B4-BE49-F238E27FC236}">
                <a16:creationId xmlns:a16="http://schemas.microsoft.com/office/drawing/2014/main" id="{E3E45E0F-67F8-43FC-B56B-6E64A933FC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Holder 2"/>
          <p:cNvSpPr>
            <a:spLocks noGrp="1"/>
          </p:cNvSpPr>
          <p:nvPr>
            <p:ph type="ctrTitle"/>
          </p:nvPr>
        </p:nvSpPr>
        <p:spPr>
          <a:xfrm>
            <a:off x="914400" y="2125980"/>
            <a:ext cx="10363200" cy="615553"/>
          </a:xfrm>
          <a:prstGeom prst="rect">
            <a:avLst/>
          </a:prstGeom>
        </p:spPr>
        <p:txBody>
          <a:bodyPr wrap="square" lIns="0" tIns="0" rIns="0" bIns="0">
            <a:spAutoFit/>
          </a:bodyPr>
          <a:lstStyle>
            <a:lvl1pPr>
              <a:defRPr>
                <a:solidFill>
                  <a:schemeClr val="bg1"/>
                </a:solidFill>
              </a:defRPr>
            </a:lvl1pPr>
          </a:lstStyle>
          <a:p>
            <a:r>
              <a:rPr lang="en-US"/>
              <a:t>Click to edit Master title style</a:t>
            </a:r>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solidFill>
                  <a:schemeClr val="bg1"/>
                </a:solidFill>
              </a:defRPr>
            </a:lvl1pPr>
          </a:lstStyle>
          <a:p>
            <a:r>
              <a:rPr lang="en-US"/>
              <a:t>Click to edit Master subtitle style</a:t>
            </a:r>
            <a:endParaRP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5/29/2020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EBF47EE3-9D17-4686-9D3C-6FEB3D2F86D0}"/>
              </a:ext>
            </a:extLst>
          </p:cNvPr>
          <p:cNvSpPr/>
          <p:nvPr userDrawn="1"/>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solidFill>
                <a:schemeClr val="bg1"/>
              </a:solidFill>
            </a:endParaRPr>
          </a:p>
        </p:txBody>
      </p:sp>
      <p:sp>
        <p:nvSpPr>
          <p:cNvPr id="11" name="object 3">
            <a:extLst>
              <a:ext uri="{FF2B5EF4-FFF2-40B4-BE49-F238E27FC236}">
                <a16:creationId xmlns:a16="http://schemas.microsoft.com/office/drawing/2014/main" id="{F4B9821A-FE06-461A-AAB1-028696BBBFD8}"/>
              </a:ext>
            </a:extLst>
          </p:cNvPr>
          <p:cNvSpPr/>
          <p:nvPr userDrawn="1"/>
        </p:nvSpPr>
        <p:spPr>
          <a:xfrm>
            <a:off x="0" y="6296139"/>
            <a:ext cx="3302000"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solidFill>
                <a:schemeClr val="bg1"/>
              </a:solidFill>
            </a:endParaRPr>
          </a:p>
        </p:txBody>
      </p:sp>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pPr lvl="0"/>
            <a:r>
              <a:rPr lang="en-US"/>
              <a:t>Edit Master text styles</a:t>
            </a: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5/29/2020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5/29/2020</a:t>
            </a:fld>
            <a:endParaRPr lang="en-US" dirty="0"/>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5/29/2020</a:t>
            </a:fld>
            <a:endParaRPr lang="en-US" dirty="0"/>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5/29/2020</a:t>
            </a:fld>
            <a:endParaRPr lang="en-US" dirty="0"/>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5/29/2020</a:t>
            </a:fld>
            <a:endParaRPr lang="en-US" dirty="0"/>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FC8D0671-1C61-4B74-982D-E9D48FFAE0DA}"/>
              </a:ext>
            </a:extLst>
          </p:cNvPr>
          <p:cNvSpPr>
            <a:spLocks noGrp="1"/>
          </p:cNvSpPr>
          <p:nvPr>
            <p:ph type="sldNum" sz="quarter" idx="7"/>
          </p:nvPr>
        </p:nvSpPr>
        <p:spPr>
          <a:xfrm>
            <a:off x="11353800" y="6491880"/>
            <a:ext cx="704434" cy="207625"/>
          </a:xfrm>
        </p:spPr>
        <p:txBody>
          <a:bodyPr/>
          <a:lstStyle/>
          <a:p>
            <a:pPr marL="25400">
              <a:lnSpc>
                <a:spcPct val="100000"/>
              </a:lnSpc>
              <a:spcBef>
                <a:spcPts val="40"/>
              </a:spcBef>
            </a:pPr>
            <a:endParaRPr lang="en-US" dirty="0"/>
          </a:p>
        </p:txBody>
      </p:sp>
      <p:pic>
        <p:nvPicPr>
          <p:cNvPr id="13" name="Picture 12">
            <a:extLst>
              <a:ext uri="{FF2B5EF4-FFF2-40B4-BE49-F238E27FC236}">
                <a16:creationId xmlns:a16="http://schemas.microsoft.com/office/drawing/2014/main" id="{001180ED-18EA-4C46-8B9F-9594DD0284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object 2"/>
          <p:cNvSpPr/>
          <p:nvPr/>
        </p:nvSpPr>
        <p:spPr>
          <a:xfrm>
            <a:off x="0" y="1806054"/>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3" name="object 3"/>
          <p:cNvSpPr/>
          <p:nvPr/>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sp>
        <p:nvSpPr>
          <p:cNvPr id="7" name="object 7"/>
          <p:cNvSpPr txBox="1">
            <a:spLocks noGrp="1"/>
          </p:cNvSpPr>
          <p:nvPr>
            <p:ph type="title"/>
          </p:nvPr>
        </p:nvSpPr>
        <p:spPr>
          <a:xfrm>
            <a:off x="1121836" y="2729400"/>
            <a:ext cx="10240645" cy="2946961"/>
          </a:xfrm>
          <a:prstGeom prst="rect">
            <a:avLst/>
          </a:prstGeom>
        </p:spPr>
        <p:txBody>
          <a:bodyPr vert="horz" wrap="square" lIns="0" tIns="114300" rIns="0" bIns="0" rtlCol="0">
            <a:spAutoFit/>
          </a:bodyPr>
          <a:lstStyle/>
          <a:p>
            <a:pPr marL="12700">
              <a:lnSpc>
                <a:spcPct val="100000"/>
              </a:lnSpc>
              <a:spcBef>
                <a:spcPts val="590"/>
              </a:spcBef>
            </a:pPr>
            <a:r>
              <a:rPr lang="en-US" sz="4800" spc="-5" dirty="0">
                <a:solidFill>
                  <a:schemeClr val="bg1"/>
                </a:solidFill>
              </a:rPr>
              <a:t>Operational Stabilization </a:t>
            </a:r>
            <a:br>
              <a:rPr lang="en-US" sz="4800" spc="-5" dirty="0">
                <a:solidFill>
                  <a:schemeClr val="bg1"/>
                </a:solidFill>
              </a:rPr>
            </a:br>
            <a:r>
              <a:rPr lang="en-US" sz="4800" spc="-5" dirty="0">
                <a:solidFill>
                  <a:schemeClr val="bg1"/>
                </a:solidFill>
              </a:rPr>
              <a:t>Work Group </a:t>
            </a:r>
            <a:br>
              <a:rPr lang="en-US" sz="4800" spc="-5" dirty="0">
                <a:solidFill>
                  <a:schemeClr val="bg1"/>
                </a:solidFill>
              </a:rPr>
            </a:br>
            <a:br>
              <a:rPr lang="en-US" sz="4800" spc="-5" dirty="0">
                <a:solidFill>
                  <a:schemeClr val="bg1"/>
                </a:solidFill>
              </a:rPr>
            </a:br>
            <a:r>
              <a:rPr lang="en-US" sz="2000" spc="-5" dirty="0">
                <a:solidFill>
                  <a:schemeClr val="bg1"/>
                </a:solidFill>
              </a:rPr>
              <a:t>Stella Martinez, Risk Analysis and Compliance Manager</a:t>
            </a:r>
            <a:br>
              <a:rPr lang="en-US" sz="2000" spc="-5" dirty="0">
                <a:solidFill>
                  <a:schemeClr val="bg1"/>
                </a:solidFill>
              </a:rPr>
            </a:br>
            <a:r>
              <a:rPr lang="en-US" sz="2000" spc="-5" dirty="0">
                <a:solidFill>
                  <a:schemeClr val="bg1"/>
                </a:solidFill>
              </a:rPr>
              <a:t>Gena Scott, Housing </a:t>
            </a:r>
            <a:r>
              <a:rPr lang="en-US" sz="2000" spc="-5">
                <a:solidFill>
                  <a:schemeClr val="bg1"/>
                </a:solidFill>
              </a:rPr>
              <a:t>Program Coordinator</a:t>
            </a:r>
            <a:endParaRPr lang="en-US" sz="2800" dirty="0"/>
          </a:p>
        </p:txBody>
      </p:sp>
    </p:spTree>
    <p:extLst>
      <p:ext uri="{BB962C8B-B14F-4D97-AF65-F5344CB8AC3E}">
        <p14:creationId xmlns:p14="http://schemas.microsoft.com/office/powerpoint/2010/main" val="142627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688340" y="582226"/>
            <a:ext cx="10815319" cy="615553"/>
          </a:xfrm>
        </p:spPr>
        <p:txBody>
          <a:bodyPr/>
          <a:lstStyle/>
          <a:p>
            <a:pPr algn="ctr"/>
            <a:r>
              <a:rPr lang="en-US" dirty="0">
                <a:latin typeface="+mn-lt"/>
              </a:rPr>
              <a:t>Operational Stabilization Work Group</a:t>
            </a:r>
          </a:p>
        </p:txBody>
      </p:sp>
      <p:sp>
        <p:nvSpPr>
          <p:cNvPr id="3" name="Text Placeholder 2">
            <a:extLst>
              <a:ext uri="{FF2B5EF4-FFF2-40B4-BE49-F238E27FC236}">
                <a16:creationId xmlns:a16="http://schemas.microsoft.com/office/drawing/2014/main" id="{31F1C5C9-5965-489E-8B18-4BD5BE642B9D}"/>
              </a:ext>
            </a:extLst>
          </p:cNvPr>
          <p:cNvSpPr>
            <a:spLocks noGrp="1"/>
          </p:cNvSpPr>
          <p:nvPr>
            <p:ph type="body" idx="1"/>
          </p:nvPr>
        </p:nvSpPr>
        <p:spPr>
          <a:xfrm>
            <a:off x="688339" y="1371600"/>
            <a:ext cx="10815319" cy="4431983"/>
          </a:xfrm>
        </p:spPr>
        <p:txBody>
          <a:bodyPr/>
          <a:lstStyle/>
          <a:p>
            <a:pPr marL="342900" indent="-342900">
              <a:buFont typeface="Arial" panose="020B0604020202020204" pitchFamily="34" charset="0"/>
              <a:buChar char="•"/>
            </a:pPr>
            <a:r>
              <a:rPr lang="en-US" sz="2400" b="1" dirty="0"/>
              <a:t>Impact of COVID-19 on Affordable Housing Projects:</a:t>
            </a:r>
          </a:p>
          <a:p>
            <a:pPr marL="742950" lvl="1" indent="-285750">
              <a:buFont typeface="Arial" panose="020B0604020202020204" pitchFamily="34" charset="0"/>
              <a:buChar char="•"/>
            </a:pPr>
            <a:r>
              <a:rPr lang="en-US" sz="2400" dirty="0">
                <a:solidFill>
                  <a:schemeClr val="tx1"/>
                </a:solidFill>
              </a:rPr>
              <a:t>Rent collection rates averaged 86% in April, 80% in May; outliers at 5% and 30%</a:t>
            </a:r>
          </a:p>
          <a:p>
            <a:pPr marL="742950" lvl="1" indent="-285750">
              <a:buFont typeface="Arial" panose="020B0604020202020204" pitchFamily="34" charset="0"/>
              <a:buChar char="•"/>
            </a:pPr>
            <a:r>
              <a:rPr lang="en-US" sz="2400" dirty="0">
                <a:solidFill>
                  <a:schemeClr val="tx1"/>
                </a:solidFill>
              </a:rPr>
              <a:t>Most impacted demographic groups: BIPoC, Latinx, family-sized units, adult care facilities, commercial tenants in mixed-use projects</a:t>
            </a:r>
          </a:p>
          <a:p>
            <a:pPr marL="742950" lvl="1" indent="-285750">
              <a:buFont typeface="Arial" panose="020B0604020202020204" pitchFamily="34" charset="0"/>
              <a:buChar char="•"/>
            </a:pPr>
            <a:r>
              <a:rPr lang="en-US" sz="2400" dirty="0">
                <a:solidFill>
                  <a:schemeClr val="tx1"/>
                </a:solidFill>
              </a:rPr>
              <a:t>Leasing difficulties due to inaccessibility to on-line materials, physical distancing restrictions, and lack of PPE</a:t>
            </a:r>
          </a:p>
          <a:p>
            <a:pPr marL="742950" lvl="1" indent="-285750">
              <a:buFont typeface="Arial" panose="020B0604020202020204" pitchFamily="34" charset="0"/>
              <a:buChar char="•"/>
            </a:pPr>
            <a:r>
              <a:rPr lang="en-US" sz="2400" dirty="0">
                <a:solidFill>
                  <a:schemeClr val="tx1"/>
                </a:solidFill>
              </a:rPr>
              <a:t>Additional unsubsidized services: cleaning supplies, food banks, healthcare support, domestic violence intervention, and emotional distress support</a:t>
            </a:r>
          </a:p>
          <a:p>
            <a:pPr marL="742950" lvl="1" indent="-285750">
              <a:buFont typeface="Arial" panose="020B0604020202020204" pitchFamily="34" charset="0"/>
              <a:buChar char="•"/>
            </a:pPr>
            <a:r>
              <a:rPr lang="en-US" sz="2400" dirty="0">
                <a:solidFill>
                  <a:schemeClr val="tx1"/>
                </a:solidFill>
              </a:rPr>
              <a:t>Rent increases on unsubsidized units temporarily suspended</a:t>
            </a:r>
          </a:p>
          <a:p>
            <a:pPr marL="742950" lvl="1" indent="-285750">
              <a:buFont typeface="Arial" panose="020B0604020202020204" pitchFamily="34" charset="0"/>
              <a:buChar char="•"/>
            </a:pPr>
            <a:r>
              <a:rPr lang="en-US" sz="2400" dirty="0">
                <a:solidFill>
                  <a:schemeClr val="tx1"/>
                </a:solidFill>
              </a:rPr>
              <a:t>Deferment of smaller capital projects and maintenance</a:t>
            </a:r>
          </a:p>
          <a:p>
            <a:pPr marL="742950" lvl="1" indent="-285750">
              <a:buFont typeface="Arial" panose="020B0604020202020204" pitchFamily="34" charset="0"/>
              <a:buChar char="•"/>
            </a:pPr>
            <a:r>
              <a:rPr lang="en-US" sz="2400" dirty="0">
                <a:solidFill>
                  <a:schemeClr val="tx1"/>
                </a:solidFill>
              </a:rPr>
              <a:t>Legal expenses and bad debt expenses projected to increase when evictions resume</a:t>
            </a:r>
          </a:p>
        </p:txBody>
      </p:sp>
    </p:spTree>
    <p:extLst>
      <p:ext uri="{BB962C8B-B14F-4D97-AF65-F5344CB8AC3E}">
        <p14:creationId xmlns:p14="http://schemas.microsoft.com/office/powerpoint/2010/main" val="383702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688340" y="582226"/>
            <a:ext cx="10815319" cy="615553"/>
          </a:xfrm>
        </p:spPr>
        <p:txBody>
          <a:bodyPr/>
          <a:lstStyle/>
          <a:p>
            <a:pPr algn="ctr"/>
            <a:r>
              <a:rPr lang="en-US" dirty="0">
                <a:latin typeface="+mn-lt"/>
              </a:rPr>
              <a:t>Operational Stabilization Work Group</a:t>
            </a:r>
          </a:p>
        </p:txBody>
      </p:sp>
      <p:sp>
        <p:nvSpPr>
          <p:cNvPr id="3" name="Text Placeholder 2">
            <a:extLst>
              <a:ext uri="{FF2B5EF4-FFF2-40B4-BE49-F238E27FC236}">
                <a16:creationId xmlns:a16="http://schemas.microsoft.com/office/drawing/2014/main" id="{31F1C5C9-5965-489E-8B18-4BD5BE642B9D}"/>
              </a:ext>
            </a:extLst>
          </p:cNvPr>
          <p:cNvSpPr>
            <a:spLocks noGrp="1"/>
          </p:cNvSpPr>
          <p:nvPr>
            <p:ph type="body" idx="1"/>
          </p:nvPr>
        </p:nvSpPr>
        <p:spPr>
          <a:xfrm>
            <a:off x="688340" y="1397674"/>
            <a:ext cx="10741660" cy="3693319"/>
          </a:xfrm>
        </p:spPr>
        <p:txBody>
          <a:bodyPr/>
          <a:lstStyle/>
          <a:p>
            <a:pPr marL="342900" indent="-342900">
              <a:buFont typeface="Arial" panose="020B0604020202020204" pitchFamily="34" charset="0"/>
              <a:buChar char="•"/>
            </a:pPr>
            <a:r>
              <a:rPr lang="en-US" sz="2400" b="1" dirty="0"/>
              <a:t>Work Group Recommendations:</a:t>
            </a:r>
          </a:p>
          <a:p>
            <a:pPr marL="742950" lvl="1" indent="-285750">
              <a:buFont typeface="Arial" panose="020B0604020202020204" pitchFamily="34" charset="0"/>
              <a:buChar char="•"/>
            </a:pPr>
            <a:r>
              <a:rPr lang="en-US" sz="2400" dirty="0">
                <a:solidFill>
                  <a:schemeClr val="tx1"/>
                </a:solidFill>
              </a:rPr>
              <a:t>Extensions for Annual Compliance Testing (ACT) submissions and response deadlines</a:t>
            </a:r>
          </a:p>
          <a:p>
            <a:pPr marL="742950" lvl="1" indent="-285750">
              <a:buFont typeface="Arial" panose="020B0604020202020204" pitchFamily="34" charset="0"/>
              <a:buChar char="•"/>
            </a:pPr>
            <a:r>
              <a:rPr lang="en-US" sz="2400" dirty="0">
                <a:solidFill>
                  <a:schemeClr val="tx1"/>
                </a:solidFill>
              </a:rPr>
              <a:t>Add Resident Services Fee expense as allowable expense or move it up in priority position; increase allowable fee amount</a:t>
            </a:r>
          </a:p>
          <a:p>
            <a:pPr marL="742950" lvl="1" indent="-285750">
              <a:buFont typeface="Arial" panose="020B0604020202020204" pitchFamily="34" charset="0"/>
              <a:buChar char="•"/>
            </a:pPr>
            <a:r>
              <a:rPr lang="en-US" sz="2400" dirty="0">
                <a:solidFill>
                  <a:schemeClr val="tx1"/>
                </a:solidFill>
              </a:rPr>
              <a:t>Allow for alternative uses of replacement reserve funds and reduce replacement reserve annual contribution requirements</a:t>
            </a:r>
          </a:p>
          <a:p>
            <a:pPr marL="742950" lvl="1" indent="-285750">
              <a:buFont typeface="Arial" panose="020B0604020202020204" pitchFamily="34" charset="0"/>
              <a:buChar char="•"/>
            </a:pPr>
            <a:r>
              <a:rPr lang="en-US" sz="2400" dirty="0">
                <a:solidFill>
                  <a:schemeClr val="tx1"/>
                </a:solidFill>
              </a:rPr>
              <a:t>Defer cash flow payments for 2-5 years, depending on project health and project type</a:t>
            </a:r>
          </a:p>
          <a:p>
            <a:pPr marL="742950" lvl="1" indent="-285750">
              <a:buFont typeface="Arial" panose="020B0604020202020204" pitchFamily="34" charset="0"/>
              <a:buChar char="•"/>
            </a:pPr>
            <a:r>
              <a:rPr lang="en-US" sz="2400" dirty="0">
                <a:solidFill>
                  <a:schemeClr val="tx1"/>
                </a:solidFill>
              </a:rPr>
              <a:t>Provide resources directly to projects to assist with operations</a:t>
            </a:r>
          </a:p>
        </p:txBody>
      </p:sp>
    </p:spTree>
    <p:extLst>
      <p:ext uri="{BB962C8B-B14F-4D97-AF65-F5344CB8AC3E}">
        <p14:creationId xmlns:p14="http://schemas.microsoft.com/office/powerpoint/2010/main" val="2336712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B PPT Template.pptx" id="{665ADF99-A85D-4732-A201-272D63F8969F}" vid="{01C06196-AFCC-49E2-BD9F-EEFBDD87A5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PHB PPT Template</Template>
  <TotalTime>752</TotalTime>
  <Words>375</Words>
  <Application>Microsoft Office PowerPoint</Application>
  <PresentationFormat>Widescreen</PresentationFormat>
  <Paragraphs>24</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Operational Stabilization  Work Group   Stella Martinez, Risk Analysis and Compliance Manager Gena Scott, Housing Program Coordinator</vt:lpstr>
      <vt:lpstr>Operational Stabilization Work Group</vt:lpstr>
      <vt:lpstr>Operational Stabilization Work Group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Option Two</dc:title>
  <dc:creator>Flanary, Chris</dc:creator>
  <cp:lastModifiedBy>Conner, Jessica</cp:lastModifiedBy>
  <cp:revision>54</cp:revision>
  <dcterms:created xsi:type="dcterms:W3CDTF">2019-01-30T20:06:24Z</dcterms:created>
  <dcterms:modified xsi:type="dcterms:W3CDTF">2020-05-29T21:57:47Z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2017-10-03T00:00:00Z</vt:filetime>
  </property>
  <property fmtid="{D5CDD505-2E9C-101B-9397-08002B2CF9AE}" pid="3" name="Creator">
    <vt:lpwstr>PowerPoint</vt:lpwstr>
  </property>
  <property fmtid="{D5CDD505-2E9C-101B-9397-08002B2CF9AE}" pid="4" name="LastSaved">
    <vt:filetime>2017-10-04T00:00:00Z</vt:filetime>
  </property>
</Properties>
</file>