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4"/>
  </p:sldMasterIdLst>
  <p:notesMasterIdLst>
    <p:notesMasterId r:id="rId10"/>
  </p:notesMasterIdLst>
  <p:sldIdLst>
    <p:sldId id="259" r:id="rId5"/>
    <p:sldId id="268" r:id="rId6"/>
    <p:sldId id="277" r:id="rId7"/>
    <p:sldId id="275" r:id="rId8"/>
    <p:sldId id="278" r:id="rId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29D"/>
    <a:srgbClr val="8FD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2" autoAdjust="0"/>
    <p:restoredTop sz="87951" autoAdjust="0"/>
  </p:normalViewPr>
  <p:slideViewPr>
    <p:cSldViewPr>
      <p:cViewPr varScale="1">
        <p:scale>
          <a:sx n="59" d="100"/>
          <a:sy n="59" d="100"/>
        </p:scale>
        <p:origin x="964" y="48"/>
      </p:cViewPr>
      <p:guideLst>
        <p:guide orient="horz" pos="2880"/>
        <p:guide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71FBA-17FA-42C5-9471-4E71DCFB1162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BDD05-DCE6-4858-9D05-311AC0FD3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96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DD05-DCE6-4858-9D05-311AC0FD38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86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DD05-DCE6-4858-9D05-311AC0FD38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18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DD05-DCE6-4858-9D05-311AC0FD38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64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CBDD05-DCE6-4858-9D05-311AC0FD38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76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ED147-D3EF-4327-A558-8D68BDF4E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B61745-F4DC-49B9-99C9-5106EB9C5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F7A86-D43C-494B-8A73-333897A6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B8D91-9D95-4201-A090-3DEE34B2E927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D9BBC-E04B-4252-A8D3-64FD0B67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ABFBA-805A-4BC1-A504-2DC661CAE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20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B959-6E0E-40B7-B9C9-BEB8BAA97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6696A9-990F-45A4-BB73-741AF2C2DE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8FE7A-167E-40E3-AB98-3A48C0424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6659-E9FA-4007-84D7-8BF66DFC63D3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E1750-FB85-4F13-9021-E6ED10898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79626-4D89-436C-8CF0-649C9D2C6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9F0F18-372F-478D-81BC-7838EF1E53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B58B2F-A192-4611-94FB-4B444F01C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83289-B6BA-47A0-8B78-477A6590D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96D5A-DE55-4D59-83CB-B39D8CCBCD3E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EBEB7-5F96-45DE-87B0-3DD81BCA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16913-BE0B-4978-8C9A-2FD25538D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7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B8A65-120B-4BEF-97DB-8A7A9513F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38528-9992-4D43-B76E-4F5DCDD8D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70907-2BA4-47FE-BB17-46F68A6A6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EDF31-3CAD-478B-A826-4F29D153D817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55B20-C72D-4B47-AC28-03510FDC7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6635-E148-47EC-80F7-F037C20E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56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BF574-E8F4-41AE-AE85-D594DA21A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274BC-3057-4B74-B96D-54C7C7783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621FD-47F6-43C5-91C4-BB602AB44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560EE-45E3-4B9B-8121-50C8877A84B0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346CA-FAF4-4981-BF60-04124FCB5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AC154D-C97D-438C-92B8-635BF9ED7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2B228-000C-4198-A035-13CDDC52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41C17-647B-456A-97B2-A79E1A6AD1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A15BCC-B01A-435E-9B31-9C608CD6D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A439F-18B5-49B7-90CF-10011605C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21B53-BCD5-4FFD-949B-747B7C30A697}" type="datetime1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171DC-AAA5-467D-9538-17F4E8238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B2615-9587-4F24-9DC9-8CFDD4263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18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EF901-106F-46BD-91E4-FAA4A383E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1CB50-78B2-4E76-B672-8786E02EA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57DE0-94F6-46D2-986A-71C796844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B1B509-3365-4676-B1D3-AFB3FA6E1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A0EF28-757A-450C-9893-F839D69B07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551B98-83E0-4C78-901A-6224C3C3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CC949-DB1A-40FA-88F3-8A3E1450E553}" type="datetime1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085E27-2762-4415-A62B-0D8C6C640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95ECDF-4C4B-4CB3-9C77-33733270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73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315AA-DD05-4240-B68A-D8ACC576D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D9E3F2-C875-44E7-87B0-C8292158F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82CA-5CE9-44B6-BA25-D1EE65AB06F6}" type="datetime1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A0F2BB-4300-44C4-A680-7048FCB29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E4185-D6ED-4B24-90FF-29D28908C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731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FA168E-3A2C-4739-AB81-A1A59C025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59CD-CEEA-47F0-AF25-46F136F83F1D}" type="datetime1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FB56A1-41BD-4850-9960-5730B413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F61839-369D-4D04-B0FE-6D80CC95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39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48DC-B535-4D7C-8F30-5BE64C537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DD3CF-E45C-4C2E-A4C3-67F3E32F7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38FA7C-48DC-4D39-A8F2-126F6C38A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63E77-B619-4FC1-B608-A7FD34BAE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FCB9-C5E3-4EE5-B7B1-0D14429ECDFC}" type="datetime1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D38D8-11AA-4181-86F6-97473BEC7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0D7A6-53B5-4E3E-8C41-FC7E7CC1D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4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9C5A6-35DD-48DC-A8CE-711423470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88C259-86CA-48B0-80FE-B77BB069C5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3F25F0-1B90-428C-8BE9-594BF80D1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C0783-F961-4E0F-B2AD-EB24F82B5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F6B4-CB2A-420E-9080-DAF1E92789C5}" type="datetime1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0F06B-BEBF-4BD8-AEA9-028C9AFD3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A4862-512B-4D23-B8A3-F072B54F5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75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694B4B-4398-4C09-A702-68B2B1C61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9D70A-1D0C-4998-BDC0-AD2481CCB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D6550-A93C-4A4E-AAC0-46533863D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E6271-D6E7-4B06-95A2-323A8A1AFEC7}" type="datetime1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32FAA-2C69-4DE6-96B6-47381AC50C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Bond Project Name | Date | Portland’s Housing Bond</a:t>
            </a:r>
            <a:endParaRPr lang="en-US" spc="-5" dirty="0">
              <a:solidFill>
                <a:srgbClr val="27829D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39CB3-0161-4F12-AD4A-9A5933355B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31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01180ED-18EA-4C46-8B9F-9594DD0284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40674"/>
            <a:ext cx="5562602" cy="1338616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1806219"/>
            <a:ext cx="12192000" cy="4490085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561860"/>
                </a:moveTo>
                <a:lnTo>
                  <a:pt x="12192000" y="0"/>
                </a:lnTo>
                <a:lnTo>
                  <a:pt x="0" y="0"/>
                </a:lnTo>
                <a:lnTo>
                  <a:pt x="0" y="561860"/>
                </a:lnTo>
                <a:lnTo>
                  <a:pt x="1219200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2000" y="4366530"/>
            <a:ext cx="7273840" cy="768159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lang="en-US" sz="2000" b="1" spc="-5" dirty="0">
                <a:solidFill>
                  <a:srgbClr val="FFFFFF"/>
                </a:solidFill>
                <a:latin typeface="Arial"/>
                <a:cs typeface="Arial"/>
              </a:rPr>
              <a:t>Molly Rogers, Deputy Director</a:t>
            </a: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lang="en-US" sz="2000" b="1" spc="-5" dirty="0">
                <a:solidFill>
                  <a:srgbClr val="FFFFFF"/>
                </a:solidFill>
                <a:latin typeface="Arial"/>
                <a:cs typeface="Arial"/>
              </a:rPr>
              <a:t>Jill Chen, HIPP Manager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26354" y="2170471"/>
            <a:ext cx="8670046" cy="172310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6500"/>
              </a:lnSpc>
              <a:spcBef>
                <a:spcPts val="900"/>
              </a:spcBef>
            </a:pPr>
            <a:r>
              <a:rPr lang="en-US" sz="4000" b="1" spc="-5" dirty="0">
                <a:solidFill>
                  <a:srgbClr val="FFFFFF"/>
                </a:solidFill>
              </a:rPr>
              <a:t>Affordable Housing Development Stabilization and Recovery Work group</a:t>
            </a:r>
            <a:endParaRPr sz="4000" b="1" dirty="0"/>
          </a:p>
        </p:txBody>
      </p:sp>
      <p:sp>
        <p:nvSpPr>
          <p:cNvPr id="8" name="object 8"/>
          <p:cNvSpPr txBox="1"/>
          <p:nvPr/>
        </p:nvSpPr>
        <p:spPr>
          <a:xfrm>
            <a:off x="730753" y="5729977"/>
            <a:ext cx="576325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/>
            <a:r>
              <a:rPr lang="en-US" sz="1600" b="1" spc="-5" dirty="0">
                <a:solidFill>
                  <a:srgbClr val="FFFFFF"/>
                </a:solidFill>
                <a:latin typeface="Arial"/>
                <a:cs typeface="Arial"/>
              </a:rPr>
              <a:t> June 2, 2020 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94C7573-720A-40B4-89E3-DB73F2C47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33600" y="6400800"/>
            <a:ext cx="7924800" cy="365125"/>
          </a:xfrm>
        </p:spPr>
        <p:txBody>
          <a:bodyPr/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b="1" spc="-10" dirty="0">
                <a:solidFill>
                  <a:schemeClr val="bg1"/>
                </a:solidFill>
              </a:rPr>
              <a:t>Portland Housing Advisory Commission  | 6/2/20 | Affordable Housing Development Stabilization and Recovery Workgroup </a:t>
            </a:r>
            <a:endParaRPr lang="en-US" b="1" spc="-5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1270142" y="6478453"/>
            <a:ext cx="180975" cy="211454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TO </a:t>
            </a:r>
            <a:r>
              <a:rPr lang="en-US" spc="-30">
                <a:solidFill>
                  <a:srgbClr val="27829D"/>
                </a:solidFill>
              </a:rPr>
              <a:t>EDIT: </a:t>
            </a:r>
            <a:r>
              <a:rPr lang="en-US" spc="-5">
                <a:solidFill>
                  <a:srgbClr val="27829D"/>
                </a:solidFill>
              </a:rPr>
              <a:t>View&gt;Header&amp;Footer&gt;Apply</a:t>
            </a:r>
            <a:r>
              <a:rPr lang="en-US" spc="55">
                <a:solidFill>
                  <a:srgbClr val="27829D"/>
                </a:solidFill>
              </a:rPr>
              <a:t> </a:t>
            </a:r>
            <a:r>
              <a:rPr lang="en-US">
                <a:solidFill>
                  <a:srgbClr val="27829D"/>
                </a:solidFill>
              </a:rPr>
              <a:t>to</a:t>
            </a:r>
            <a:r>
              <a:rPr lang="en-US" spc="-40">
                <a:solidFill>
                  <a:srgbClr val="27829D"/>
                </a:solidFill>
              </a:rPr>
              <a:t> </a:t>
            </a:r>
            <a:r>
              <a:rPr lang="en-US" spc="-5">
                <a:solidFill>
                  <a:srgbClr val="27829D"/>
                </a:solidFill>
              </a:rPr>
              <a:t>All	</a:t>
            </a:r>
            <a:r>
              <a:rPr lang="en-US">
                <a:solidFill>
                  <a:srgbClr val="27829D"/>
                </a:solidFill>
              </a:rPr>
              <a:t>|	</a:t>
            </a:r>
            <a:r>
              <a:rPr lang="en-US" spc="-5">
                <a:solidFill>
                  <a:srgbClr val="27829D"/>
                </a:solidFill>
              </a:rPr>
              <a:t>10/3/17	</a:t>
            </a:r>
            <a:r>
              <a:rPr lang="en-US">
                <a:solidFill>
                  <a:srgbClr val="27829D"/>
                </a:solidFill>
              </a:rPr>
              <a:t>|	</a:t>
            </a:r>
            <a:r>
              <a:rPr lang="en-US" spc="-10">
                <a:solidFill>
                  <a:srgbClr val="27829D"/>
                </a:solidFill>
              </a:rPr>
              <a:t>Portland’s </a:t>
            </a:r>
            <a:r>
              <a:rPr lang="en-US" spc="-5">
                <a:solidFill>
                  <a:srgbClr val="27829D"/>
                </a:solidFill>
              </a:rPr>
              <a:t>Housing</a:t>
            </a:r>
            <a:r>
              <a:rPr lang="en-US" spc="-10">
                <a:solidFill>
                  <a:srgbClr val="27829D"/>
                </a:solidFill>
              </a:rPr>
              <a:t> </a:t>
            </a:r>
            <a:r>
              <a:rPr lang="en-US" spc="-5">
                <a:solidFill>
                  <a:srgbClr val="27829D"/>
                </a:solidFill>
              </a:rPr>
              <a:t>Bond</a:t>
            </a:r>
            <a:endParaRPr spc="-5" dirty="0"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3400" y="241756"/>
            <a:ext cx="106680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1" spc="-5" dirty="0">
                <a:solidFill>
                  <a:srgbClr val="27829D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Affordable Housing Development Stabilization &amp; Recovery Workgroup </a:t>
            </a:r>
            <a:endParaRPr sz="3200" b="1" spc="-5" dirty="0">
              <a:solidFill>
                <a:srgbClr val="27829D"/>
              </a:solidFill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A079E213-A353-4C8C-B000-6506D4CE6972}"/>
              </a:ext>
            </a:extLst>
          </p:cNvPr>
          <p:cNvSpPr/>
          <p:nvPr/>
        </p:nvSpPr>
        <p:spPr>
          <a:xfrm>
            <a:off x="0" y="629601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ADD233A5-F36E-4293-8249-6E76C111B452}"/>
              </a:ext>
            </a:extLst>
          </p:cNvPr>
          <p:cNvSpPr/>
          <p:nvPr/>
        </p:nvSpPr>
        <p:spPr>
          <a:xfrm>
            <a:off x="0" y="6296025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A6641206-0D63-4C8B-BD52-B4B20DAD04F8}"/>
              </a:ext>
            </a:extLst>
          </p:cNvPr>
          <p:cNvSpPr txBox="1">
            <a:spLocks/>
          </p:cNvSpPr>
          <p:nvPr/>
        </p:nvSpPr>
        <p:spPr>
          <a:xfrm>
            <a:off x="3512658" y="6510371"/>
            <a:ext cx="7688742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PHAC    </a:t>
            </a:r>
            <a:r>
              <a:rPr lang="en-US" dirty="0"/>
              <a:t>|   6/2/20    |      Affordable Housing Development Stabilization </a:t>
            </a:r>
            <a:endParaRPr lang="en-US" spc="-5" dirty="0"/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82683BD8-0BFE-4960-9E1E-1B82473B2899}"/>
              </a:ext>
            </a:extLst>
          </p:cNvPr>
          <p:cNvSpPr txBox="1">
            <a:spLocks/>
          </p:cNvSpPr>
          <p:nvPr/>
        </p:nvSpPr>
        <p:spPr>
          <a:xfrm>
            <a:off x="609600" y="1652017"/>
            <a:ext cx="11277600" cy="38343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000" kern="0" spc="-5" dirty="0"/>
              <a:t>Conveners: 		PHB, Housing Oregon, Housing Development Center, NOAH</a:t>
            </a:r>
          </a:p>
          <a:p>
            <a:pPr marL="12700">
              <a:spcBef>
                <a:spcPts val="100"/>
              </a:spcBef>
            </a:pPr>
            <a:endParaRPr lang="en-US" sz="2000" kern="0" spc="-5" dirty="0"/>
          </a:p>
          <a:p>
            <a:pPr marL="12700">
              <a:spcBef>
                <a:spcPts val="100"/>
              </a:spcBef>
            </a:pPr>
            <a:r>
              <a:rPr lang="en-US" sz="2000" kern="0" spc="-5" dirty="0"/>
              <a:t>Outcome Goals: 	Assess the short- and long-term potential impacts of COVID-19 </a:t>
            </a:r>
          </a:p>
          <a:p>
            <a:pPr marL="12700">
              <a:spcBef>
                <a:spcPts val="100"/>
              </a:spcBef>
            </a:pPr>
            <a:r>
              <a:rPr lang="en-US" sz="2000" kern="0" spc="-5" dirty="0"/>
              <a:t>			on City of Portland affordable housing development</a:t>
            </a:r>
          </a:p>
          <a:p>
            <a:pPr marL="12700">
              <a:spcBef>
                <a:spcPts val="100"/>
              </a:spcBef>
            </a:pPr>
            <a:endParaRPr lang="en-US" sz="2000" kern="0" spc="-5" dirty="0"/>
          </a:p>
          <a:p>
            <a:pPr marL="12700">
              <a:spcBef>
                <a:spcPts val="100"/>
              </a:spcBef>
            </a:pPr>
            <a:r>
              <a:rPr lang="en-US" sz="2000" kern="0" spc="-5" dirty="0"/>
              <a:t>Areas of Focus: 	- Overall Development</a:t>
            </a:r>
          </a:p>
          <a:p>
            <a:pPr marL="12700">
              <a:spcBef>
                <a:spcPts val="100"/>
              </a:spcBef>
            </a:pPr>
            <a:r>
              <a:rPr lang="en-US" sz="2000" kern="0" spc="-5" dirty="0"/>
              <a:t>			- Financing</a:t>
            </a:r>
          </a:p>
          <a:p>
            <a:pPr marL="12700">
              <a:spcBef>
                <a:spcPts val="100"/>
              </a:spcBef>
            </a:pPr>
            <a:r>
              <a:rPr lang="en-US" sz="2000" kern="0" spc="-5" dirty="0"/>
              <a:t>			- Construction</a:t>
            </a:r>
          </a:p>
          <a:p>
            <a:pPr marL="12700">
              <a:spcBef>
                <a:spcPts val="100"/>
              </a:spcBef>
            </a:pPr>
            <a:r>
              <a:rPr lang="en-US" sz="2000" kern="0" spc="-5" dirty="0"/>
              <a:t>			- Project Stabilization</a:t>
            </a:r>
          </a:p>
          <a:p>
            <a:pPr marL="12700">
              <a:spcBef>
                <a:spcPts val="100"/>
              </a:spcBef>
            </a:pPr>
            <a:endParaRPr lang="en-US" sz="2000" kern="0" spc="-5" dirty="0"/>
          </a:p>
          <a:p>
            <a:pPr marL="12700">
              <a:spcBef>
                <a:spcPts val="100"/>
              </a:spcBef>
            </a:pPr>
            <a:r>
              <a:rPr lang="en-US" sz="2000" kern="0" spc="-5" dirty="0"/>
              <a:t>Outcome: 		Recommendations for a crisis response, immediate post-crisis 				response and recovery, and stabilization plan post-crisis. </a:t>
            </a:r>
            <a:endParaRPr lang="en-US" sz="1800" kern="0" spc="-5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CA9CD0-CD9B-4D0A-AF9E-DE50FAD123D2}"/>
              </a:ext>
            </a:extLst>
          </p:cNvPr>
          <p:cNvSpPr txBox="1"/>
          <p:nvPr/>
        </p:nvSpPr>
        <p:spPr>
          <a:xfrm>
            <a:off x="11606530" y="6477000"/>
            <a:ext cx="585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29676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1270142" y="6478453"/>
            <a:ext cx="180975" cy="211454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TO </a:t>
            </a:r>
            <a:r>
              <a:rPr lang="en-US" spc="-30">
                <a:solidFill>
                  <a:srgbClr val="27829D"/>
                </a:solidFill>
              </a:rPr>
              <a:t>EDIT: </a:t>
            </a:r>
            <a:r>
              <a:rPr lang="en-US" spc="-5">
                <a:solidFill>
                  <a:srgbClr val="27829D"/>
                </a:solidFill>
              </a:rPr>
              <a:t>View&gt;Header&amp;Footer&gt;Apply</a:t>
            </a:r>
            <a:r>
              <a:rPr lang="en-US" spc="55">
                <a:solidFill>
                  <a:srgbClr val="27829D"/>
                </a:solidFill>
              </a:rPr>
              <a:t> </a:t>
            </a:r>
            <a:r>
              <a:rPr lang="en-US">
                <a:solidFill>
                  <a:srgbClr val="27829D"/>
                </a:solidFill>
              </a:rPr>
              <a:t>to</a:t>
            </a:r>
            <a:r>
              <a:rPr lang="en-US" spc="-40">
                <a:solidFill>
                  <a:srgbClr val="27829D"/>
                </a:solidFill>
              </a:rPr>
              <a:t> </a:t>
            </a:r>
            <a:r>
              <a:rPr lang="en-US" spc="-5">
                <a:solidFill>
                  <a:srgbClr val="27829D"/>
                </a:solidFill>
              </a:rPr>
              <a:t>All	</a:t>
            </a:r>
            <a:r>
              <a:rPr lang="en-US">
                <a:solidFill>
                  <a:srgbClr val="27829D"/>
                </a:solidFill>
              </a:rPr>
              <a:t>|	</a:t>
            </a:r>
            <a:r>
              <a:rPr lang="en-US" spc="-5">
                <a:solidFill>
                  <a:srgbClr val="27829D"/>
                </a:solidFill>
              </a:rPr>
              <a:t>10/3/17	</a:t>
            </a:r>
            <a:r>
              <a:rPr lang="en-US">
                <a:solidFill>
                  <a:srgbClr val="27829D"/>
                </a:solidFill>
              </a:rPr>
              <a:t>|	</a:t>
            </a:r>
            <a:r>
              <a:rPr lang="en-US" spc="-10">
                <a:solidFill>
                  <a:srgbClr val="27829D"/>
                </a:solidFill>
              </a:rPr>
              <a:t>Portland’s </a:t>
            </a:r>
            <a:r>
              <a:rPr lang="en-US" spc="-5">
                <a:solidFill>
                  <a:srgbClr val="27829D"/>
                </a:solidFill>
              </a:rPr>
              <a:t>Housing</a:t>
            </a:r>
            <a:r>
              <a:rPr lang="en-US" spc="-10">
                <a:solidFill>
                  <a:srgbClr val="27829D"/>
                </a:solidFill>
              </a:rPr>
              <a:t> </a:t>
            </a:r>
            <a:r>
              <a:rPr lang="en-US" spc="-5">
                <a:solidFill>
                  <a:srgbClr val="27829D"/>
                </a:solidFill>
              </a:rPr>
              <a:t>Bond</a:t>
            </a:r>
            <a:endParaRPr spc="-5" dirty="0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A079E213-A353-4C8C-B000-6506D4CE6972}"/>
              </a:ext>
            </a:extLst>
          </p:cNvPr>
          <p:cNvSpPr/>
          <p:nvPr/>
        </p:nvSpPr>
        <p:spPr>
          <a:xfrm>
            <a:off x="0" y="629601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ADD233A5-F36E-4293-8249-6E76C111B452}"/>
              </a:ext>
            </a:extLst>
          </p:cNvPr>
          <p:cNvSpPr/>
          <p:nvPr/>
        </p:nvSpPr>
        <p:spPr>
          <a:xfrm>
            <a:off x="0" y="6296025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A6641206-0D63-4C8B-BD52-B4B20DAD04F8}"/>
              </a:ext>
            </a:extLst>
          </p:cNvPr>
          <p:cNvSpPr txBox="1">
            <a:spLocks/>
          </p:cNvSpPr>
          <p:nvPr/>
        </p:nvSpPr>
        <p:spPr>
          <a:xfrm>
            <a:off x="3512658" y="6510371"/>
            <a:ext cx="7688742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PHAC    </a:t>
            </a:r>
            <a:r>
              <a:rPr lang="en-US" dirty="0"/>
              <a:t>|   6/2/20    |      Affordable Housing Development Stabilization </a:t>
            </a:r>
            <a:endParaRPr lang="en-US" spc="-5" dirty="0"/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82683BD8-0BFE-4960-9E1E-1B82473B2899}"/>
              </a:ext>
            </a:extLst>
          </p:cNvPr>
          <p:cNvSpPr txBox="1">
            <a:spLocks/>
          </p:cNvSpPr>
          <p:nvPr/>
        </p:nvSpPr>
        <p:spPr>
          <a:xfrm>
            <a:off x="609600" y="1219200"/>
            <a:ext cx="11277600" cy="51296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sz="2000" kern="0" spc="-5" dirty="0"/>
              <a:t>Needs assessment: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kern="0" spc="-5" dirty="0"/>
              <a:t>What relief efforts and assistance are currently available?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kern="0" spc="-5" dirty="0"/>
              <a:t>Where are the gaps?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en-US" sz="2000" kern="0" spc="-5" dirty="0"/>
          </a:p>
          <a:p>
            <a:pPr marL="12700">
              <a:spcBef>
                <a:spcPts val="100"/>
              </a:spcBef>
            </a:pPr>
            <a:r>
              <a:rPr lang="en-US" sz="2000" kern="0" spc="-5" dirty="0"/>
              <a:t>Feasibility: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kern="0" spc="-5" dirty="0"/>
              <a:t>What tools in PHB’s control? 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kern="0" spc="-5" dirty="0"/>
              <a:t>What are potential barriers?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kern="0" spc="-5" dirty="0"/>
              <a:t>What kind of projects are most affected by COVID?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en-US" sz="2000" kern="0" spc="-5" dirty="0"/>
          </a:p>
          <a:p>
            <a:pPr marL="12700">
              <a:spcBef>
                <a:spcPts val="100"/>
              </a:spcBef>
            </a:pPr>
            <a:r>
              <a:rPr lang="en-US" sz="2000" kern="0" spc="-5" dirty="0"/>
              <a:t>Impact exploration: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kern="0" spc="-5" dirty="0"/>
              <a:t>What aspects need to adjust/shift?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kern="0" spc="-5" dirty="0"/>
              <a:t>What extent and for how long?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kern="0" spc="-5" dirty="0"/>
              <a:t>What housing development strategies make sense? ST and LT?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000" kern="0" spc="-5" dirty="0"/>
              <a:t>What considerations in addressing inequities?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en-US" sz="2000" kern="0" spc="-5" dirty="0"/>
          </a:p>
          <a:p>
            <a:pPr marL="12700">
              <a:spcBef>
                <a:spcPts val="100"/>
              </a:spcBef>
            </a:pPr>
            <a:endParaRPr lang="en-US" sz="2000" kern="0" spc="-5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CA9CD0-CD9B-4D0A-AF9E-DE50FAD123D2}"/>
              </a:ext>
            </a:extLst>
          </p:cNvPr>
          <p:cNvSpPr txBox="1"/>
          <p:nvPr/>
        </p:nvSpPr>
        <p:spPr>
          <a:xfrm>
            <a:off x="11606530" y="6477000"/>
            <a:ext cx="585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6D83393C-C1B2-4EF2-9C16-B927E10A3407}"/>
              </a:ext>
            </a:extLst>
          </p:cNvPr>
          <p:cNvSpPr txBox="1">
            <a:spLocks/>
          </p:cNvSpPr>
          <p:nvPr/>
        </p:nvSpPr>
        <p:spPr>
          <a:xfrm>
            <a:off x="533400" y="467712"/>
            <a:ext cx="10668000" cy="50526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1" spc="-5" dirty="0">
                <a:solidFill>
                  <a:srgbClr val="27829D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Workgroup Process </a:t>
            </a:r>
          </a:p>
        </p:txBody>
      </p:sp>
    </p:spTree>
    <p:extLst>
      <p:ext uri="{BB962C8B-B14F-4D97-AF65-F5344CB8AC3E}">
        <p14:creationId xmlns:p14="http://schemas.microsoft.com/office/powerpoint/2010/main" val="496145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FE543D-A9BA-4AB0-A6BF-272A2D080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C22441-53A0-4281-99C6-69AB50D2A0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614"/>
          <a:stretch/>
        </p:blipFill>
        <p:spPr>
          <a:xfrm>
            <a:off x="0" y="6297168"/>
            <a:ext cx="12192000" cy="560832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D64DE2B-240A-4DB0-8DBC-63D46977CABC}"/>
              </a:ext>
            </a:extLst>
          </p:cNvPr>
          <p:cNvSpPr txBox="1">
            <a:spLocks/>
          </p:cNvSpPr>
          <p:nvPr/>
        </p:nvSpPr>
        <p:spPr>
          <a:xfrm>
            <a:off x="-21771" y="-6596"/>
            <a:ext cx="3429000" cy="6303764"/>
          </a:xfrm>
          <a:prstGeom prst="rect">
            <a:avLst/>
          </a:prstGeom>
          <a:solidFill>
            <a:srgbClr val="27829D"/>
          </a:solidFill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-US" kern="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bg1"/>
              </a:solidFill>
            </a:endParaRPr>
          </a:p>
          <a:p>
            <a:r>
              <a:rPr lang="en-US" sz="2400" kern="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kern="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kern="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kern="0" dirty="0">
              <a:solidFill>
                <a:schemeClr val="bg1"/>
              </a:solidFill>
            </a:endParaRPr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6F022144-D7D6-489F-AC1A-D0347C25AAEC}"/>
              </a:ext>
            </a:extLst>
          </p:cNvPr>
          <p:cNvSpPr txBox="1">
            <a:spLocks/>
          </p:cNvSpPr>
          <p:nvPr/>
        </p:nvSpPr>
        <p:spPr>
          <a:xfrm>
            <a:off x="385534" y="228600"/>
            <a:ext cx="2967266" cy="1241109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marR="5080">
              <a:lnSpc>
                <a:spcPts val="4730"/>
              </a:lnSpc>
              <a:spcBef>
                <a:spcPts val="715"/>
              </a:spcBef>
            </a:pPr>
            <a:r>
              <a:rPr lang="en-US" sz="2800" u="sng" spc="-5" dirty="0">
                <a:solidFill>
                  <a:srgbClr val="FFFFFF"/>
                </a:solidFill>
                <a:latin typeface="Arial Black" panose="020B0A04020102020204" pitchFamily="34" charset="0"/>
              </a:rPr>
              <a:t>Development Workgroup </a:t>
            </a:r>
            <a:endParaRPr lang="en-US" sz="4000" u="sng" dirty="0">
              <a:latin typeface="Arial Black" panose="020B0A040201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EC5D70-DCFA-4A34-ACB1-84B4698FCA5B}"/>
              </a:ext>
            </a:extLst>
          </p:cNvPr>
          <p:cNvSpPr txBox="1"/>
          <p:nvPr/>
        </p:nvSpPr>
        <p:spPr>
          <a:xfrm>
            <a:off x="3581401" y="304801"/>
            <a:ext cx="8225066" cy="667875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sz="2400" kern="0" dirty="0">
              <a:solidFill>
                <a:srgbClr val="27829D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First Meeting 5/27/20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Take </a:t>
            </a:r>
            <a:r>
              <a:rPr lang="en-US" sz="2400" b="1" kern="0" dirty="0" err="1">
                <a:solidFill>
                  <a:srgbClr val="002060"/>
                </a:solidFill>
                <a:latin typeface="Arial"/>
                <a:cs typeface="Arial"/>
              </a:rPr>
              <a:t>Aways</a:t>
            </a:r>
            <a:r>
              <a:rPr lang="en-US" sz="24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kern="0" dirty="0">
                <a:solidFill>
                  <a:srgbClr val="002060"/>
                </a:solidFill>
                <a:latin typeface="Arial"/>
                <a:cs typeface="Arial"/>
              </a:rPr>
              <a:t>Construction delays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kern="0" dirty="0">
                <a:solidFill>
                  <a:srgbClr val="002060"/>
                </a:solidFill>
                <a:latin typeface="Arial"/>
                <a:cs typeface="Arial"/>
              </a:rPr>
              <a:t>Permitting concerns / delays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kern="0" dirty="0">
                <a:solidFill>
                  <a:srgbClr val="002060"/>
                </a:solidFill>
                <a:latin typeface="Arial"/>
                <a:cs typeface="Arial"/>
              </a:rPr>
              <a:t>Lack of financing interest for new projects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kern="0" dirty="0">
                <a:solidFill>
                  <a:srgbClr val="002060"/>
                </a:solidFill>
                <a:latin typeface="Arial"/>
                <a:cs typeface="Arial"/>
              </a:rPr>
              <a:t>Decline in tax credit pricing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kern="0" dirty="0">
                <a:solidFill>
                  <a:srgbClr val="002060"/>
                </a:solidFill>
                <a:latin typeface="Arial"/>
                <a:cs typeface="Arial"/>
              </a:rPr>
              <a:t>Current projects “going sideways”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kern="0" dirty="0">
                <a:solidFill>
                  <a:srgbClr val="002060"/>
                </a:solidFill>
                <a:latin typeface="Arial"/>
                <a:cs typeface="Arial"/>
              </a:rPr>
              <a:t>Reduced rental income across existing properties, especially commercial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kern="0" dirty="0">
                <a:solidFill>
                  <a:srgbClr val="002060"/>
                </a:solidFill>
                <a:latin typeface="Arial"/>
                <a:cs typeface="Arial"/>
              </a:rPr>
              <a:t>Requesting financing flexibility / forbearance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kern="0" dirty="0">
                <a:solidFill>
                  <a:srgbClr val="002060"/>
                </a:solidFill>
                <a:latin typeface="Arial"/>
                <a:cs typeface="Arial"/>
              </a:rPr>
              <a:t>Opportunity for land banking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kern="0" dirty="0">
                <a:solidFill>
                  <a:srgbClr val="002060"/>
                </a:solidFill>
                <a:latin typeface="Arial"/>
                <a:cs typeface="Arial"/>
              </a:rPr>
              <a:t>Potential for increased competition in contracting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kern="0" dirty="0">
                <a:solidFill>
                  <a:srgbClr val="002060"/>
                </a:solidFill>
                <a:latin typeface="Arial"/>
                <a:cs typeface="Arial"/>
              </a:rPr>
              <a:t>Limit regulations / policies affecting affordable housing </a:t>
            </a:r>
          </a:p>
          <a:p>
            <a:pPr lvl="1"/>
            <a:endParaRPr lang="en-US" sz="2400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kern="0" dirty="0">
              <a:solidFill>
                <a:srgbClr val="002060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718376-E31C-454F-BB5D-1B838110F717}"/>
              </a:ext>
            </a:extLst>
          </p:cNvPr>
          <p:cNvSpPr txBox="1"/>
          <p:nvPr/>
        </p:nvSpPr>
        <p:spPr>
          <a:xfrm>
            <a:off x="224287" y="1788616"/>
            <a:ext cx="3124200" cy="273921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kern="0" dirty="0">
                <a:solidFill>
                  <a:schemeClr val="bg1"/>
                </a:solidFill>
                <a:latin typeface="Arial"/>
                <a:cs typeface="Arial"/>
              </a:rPr>
              <a:t>Participants </a:t>
            </a:r>
          </a:p>
          <a:p>
            <a:endParaRPr lang="en-US" sz="2400" kern="0" dirty="0">
              <a:solidFill>
                <a:schemeClr val="bg1"/>
              </a:solidFill>
              <a:latin typeface="Arial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bg1"/>
                </a:solidFill>
                <a:latin typeface="Arial"/>
                <a:cs typeface="Arial"/>
              </a:rPr>
              <a:t>Stef Kondor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bg1"/>
                </a:solidFill>
                <a:latin typeface="Arial"/>
                <a:cs typeface="Arial"/>
              </a:rPr>
              <a:t>Michael Fu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bg1"/>
                </a:solidFill>
                <a:latin typeface="Arial"/>
                <a:cs typeface="Arial"/>
              </a:rPr>
              <a:t>Sarah Schubert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bg1"/>
                </a:solidFill>
                <a:latin typeface="Arial"/>
                <a:cs typeface="Arial"/>
              </a:rPr>
              <a:t>Kurt Creager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bg1"/>
                </a:solidFill>
                <a:latin typeface="Arial"/>
                <a:cs typeface="Arial"/>
              </a:rPr>
              <a:t>Travis Phillips</a:t>
            </a:r>
          </a:p>
          <a:p>
            <a:endParaRPr lang="en-US" sz="2400" kern="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7">
            <a:extLst>
              <a:ext uri="{FF2B5EF4-FFF2-40B4-BE49-F238E27FC236}">
                <a16:creationId xmlns:a16="http://schemas.microsoft.com/office/drawing/2014/main" id="{9107F137-3763-4CD1-A0BB-075D44F835A7}"/>
              </a:ext>
            </a:extLst>
          </p:cNvPr>
          <p:cNvSpPr txBox="1">
            <a:spLocks/>
          </p:cNvSpPr>
          <p:nvPr/>
        </p:nvSpPr>
        <p:spPr>
          <a:xfrm>
            <a:off x="3512658" y="6510371"/>
            <a:ext cx="7688742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PHAC    </a:t>
            </a:r>
            <a:r>
              <a:rPr lang="en-US" dirty="0"/>
              <a:t>|   6/2/20    |      Affordable Housing Development Stabilization </a:t>
            </a:r>
            <a:endParaRPr lang="en-US" spc="-5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76E42DA-4C2A-423A-85E5-95EA530A5FD2}"/>
              </a:ext>
            </a:extLst>
          </p:cNvPr>
          <p:cNvSpPr txBox="1"/>
          <p:nvPr/>
        </p:nvSpPr>
        <p:spPr>
          <a:xfrm>
            <a:off x="11606530" y="6477000"/>
            <a:ext cx="585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70236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1270142" y="6478453"/>
            <a:ext cx="180975" cy="211454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200" b="1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TO </a:t>
            </a:r>
            <a:r>
              <a:rPr lang="en-US" spc="-30">
                <a:solidFill>
                  <a:srgbClr val="27829D"/>
                </a:solidFill>
              </a:rPr>
              <a:t>EDIT: </a:t>
            </a:r>
            <a:r>
              <a:rPr lang="en-US" spc="-5">
                <a:solidFill>
                  <a:srgbClr val="27829D"/>
                </a:solidFill>
              </a:rPr>
              <a:t>View&gt;Header&amp;Footer&gt;Apply</a:t>
            </a:r>
            <a:r>
              <a:rPr lang="en-US" spc="55">
                <a:solidFill>
                  <a:srgbClr val="27829D"/>
                </a:solidFill>
              </a:rPr>
              <a:t> </a:t>
            </a:r>
            <a:r>
              <a:rPr lang="en-US">
                <a:solidFill>
                  <a:srgbClr val="27829D"/>
                </a:solidFill>
              </a:rPr>
              <a:t>to</a:t>
            </a:r>
            <a:r>
              <a:rPr lang="en-US" spc="-40">
                <a:solidFill>
                  <a:srgbClr val="27829D"/>
                </a:solidFill>
              </a:rPr>
              <a:t> </a:t>
            </a:r>
            <a:r>
              <a:rPr lang="en-US" spc="-5">
                <a:solidFill>
                  <a:srgbClr val="27829D"/>
                </a:solidFill>
              </a:rPr>
              <a:t>All	</a:t>
            </a:r>
            <a:r>
              <a:rPr lang="en-US">
                <a:solidFill>
                  <a:srgbClr val="27829D"/>
                </a:solidFill>
              </a:rPr>
              <a:t>|	</a:t>
            </a:r>
            <a:r>
              <a:rPr lang="en-US" spc="-5">
                <a:solidFill>
                  <a:srgbClr val="27829D"/>
                </a:solidFill>
              </a:rPr>
              <a:t>10/3/17	</a:t>
            </a:r>
            <a:r>
              <a:rPr lang="en-US">
                <a:solidFill>
                  <a:srgbClr val="27829D"/>
                </a:solidFill>
              </a:rPr>
              <a:t>|	</a:t>
            </a:r>
            <a:r>
              <a:rPr lang="en-US" spc="-10">
                <a:solidFill>
                  <a:srgbClr val="27829D"/>
                </a:solidFill>
              </a:rPr>
              <a:t>Portland’s </a:t>
            </a:r>
            <a:r>
              <a:rPr lang="en-US" spc="-5">
                <a:solidFill>
                  <a:srgbClr val="27829D"/>
                </a:solidFill>
              </a:rPr>
              <a:t>Housing</a:t>
            </a:r>
            <a:r>
              <a:rPr lang="en-US" spc="-10">
                <a:solidFill>
                  <a:srgbClr val="27829D"/>
                </a:solidFill>
              </a:rPr>
              <a:t> </a:t>
            </a:r>
            <a:r>
              <a:rPr lang="en-US" spc="-5">
                <a:solidFill>
                  <a:srgbClr val="27829D"/>
                </a:solidFill>
              </a:rPr>
              <a:t>Bond</a:t>
            </a:r>
            <a:endParaRPr spc="-5" dirty="0"/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A079E213-A353-4C8C-B000-6506D4CE6972}"/>
              </a:ext>
            </a:extLst>
          </p:cNvPr>
          <p:cNvSpPr/>
          <p:nvPr/>
        </p:nvSpPr>
        <p:spPr>
          <a:xfrm>
            <a:off x="0" y="629601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ADD233A5-F36E-4293-8249-6E76C111B452}"/>
              </a:ext>
            </a:extLst>
          </p:cNvPr>
          <p:cNvSpPr/>
          <p:nvPr/>
        </p:nvSpPr>
        <p:spPr>
          <a:xfrm>
            <a:off x="0" y="6296025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A6641206-0D63-4C8B-BD52-B4B20DAD04F8}"/>
              </a:ext>
            </a:extLst>
          </p:cNvPr>
          <p:cNvSpPr txBox="1">
            <a:spLocks/>
          </p:cNvSpPr>
          <p:nvPr/>
        </p:nvSpPr>
        <p:spPr>
          <a:xfrm>
            <a:off x="3512658" y="6510371"/>
            <a:ext cx="7688742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PHAC    </a:t>
            </a:r>
            <a:r>
              <a:rPr lang="en-US" dirty="0"/>
              <a:t>|   6/2/20    |      Affordable Housing Development Stabilization </a:t>
            </a:r>
            <a:endParaRPr lang="en-US" spc="-5" dirty="0"/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82683BD8-0BFE-4960-9E1E-1B82473B2899}"/>
              </a:ext>
            </a:extLst>
          </p:cNvPr>
          <p:cNvSpPr txBox="1">
            <a:spLocks/>
          </p:cNvSpPr>
          <p:nvPr/>
        </p:nvSpPr>
        <p:spPr>
          <a:xfrm>
            <a:off x="609600" y="1288465"/>
            <a:ext cx="11277600" cy="30572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kern="0" spc="-5" dirty="0"/>
              <a:t>Convene 2-4 meeting over next two months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en-US" sz="2400" kern="0" spc="-5" dirty="0"/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kern="0" spc="-5" dirty="0"/>
              <a:t>Focus discussions on specific topics</a:t>
            </a:r>
          </a:p>
          <a:p>
            <a:pPr marL="355600" indent="-342900">
              <a:spcBef>
                <a:spcPts val="100"/>
              </a:spcBef>
              <a:buFont typeface="Courier New" panose="02070309020205020404" pitchFamily="49" charset="0"/>
              <a:buChar char="o"/>
            </a:pPr>
            <a:r>
              <a:rPr lang="en-US" sz="2400" kern="0" spc="-5" dirty="0"/>
              <a:t>- construction </a:t>
            </a:r>
          </a:p>
          <a:p>
            <a:pPr marL="355600" indent="-342900">
              <a:spcBef>
                <a:spcPts val="100"/>
              </a:spcBef>
              <a:buFont typeface="Courier New" panose="02070309020205020404" pitchFamily="49" charset="0"/>
              <a:buChar char="o"/>
            </a:pPr>
            <a:r>
              <a:rPr lang="en-US" sz="2400" kern="0" spc="-5" dirty="0"/>
              <a:t>- financing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en-US" sz="2400" kern="0" spc="-5" dirty="0"/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kern="0" spc="-5" dirty="0"/>
              <a:t>Engage participants for specific topics 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endParaRPr lang="en-US" sz="2400" kern="0" spc="-5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CA9CD0-CD9B-4D0A-AF9E-DE50FAD123D2}"/>
              </a:ext>
            </a:extLst>
          </p:cNvPr>
          <p:cNvSpPr txBox="1"/>
          <p:nvPr/>
        </p:nvSpPr>
        <p:spPr>
          <a:xfrm>
            <a:off x="11606530" y="6477000"/>
            <a:ext cx="5854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6D83393C-C1B2-4EF2-9C16-B927E10A3407}"/>
              </a:ext>
            </a:extLst>
          </p:cNvPr>
          <p:cNvSpPr txBox="1">
            <a:spLocks/>
          </p:cNvSpPr>
          <p:nvPr/>
        </p:nvSpPr>
        <p:spPr>
          <a:xfrm>
            <a:off x="533400" y="467712"/>
            <a:ext cx="10668000" cy="50526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b="1" spc="-5" dirty="0">
                <a:solidFill>
                  <a:srgbClr val="27829D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Next Steps </a:t>
            </a:r>
          </a:p>
        </p:txBody>
      </p:sp>
    </p:spTree>
    <p:extLst>
      <p:ext uri="{BB962C8B-B14F-4D97-AF65-F5344CB8AC3E}">
        <p14:creationId xmlns:p14="http://schemas.microsoft.com/office/powerpoint/2010/main" val="1358793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5ED171E556C14F82E9EE7D6AD6ADC0" ma:contentTypeVersion="7" ma:contentTypeDescription="Create a new document." ma:contentTypeScope="" ma:versionID="01b0844893f633b44c86b62039d3e741">
  <xsd:schema xmlns:xsd="http://www.w3.org/2001/XMLSchema" xmlns:xs="http://www.w3.org/2001/XMLSchema" xmlns:p="http://schemas.microsoft.com/office/2006/metadata/properties" xmlns:ns2="346db972-0b35-4356-939b-7cf22708d79a" xmlns:ns3="060a82f8-d967-4b12-b40e-d98873453ce7" targetNamespace="http://schemas.microsoft.com/office/2006/metadata/properties" ma:root="true" ma:fieldsID="85d1f5b343d7e38c38672a4504cd0851" ns2:_="" ns3:_="">
    <xsd:import namespace="346db972-0b35-4356-939b-7cf22708d79a"/>
    <xsd:import namespace="060a82f8-d967-4b12-b40e-d98873453c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db972-0b35-4356-939b-7cf22708d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0a82f8-d967-4b12-b40e-d98873453ce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500B8B-5C82-4ECB-944E-B1E7F423D6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db972-0b35-4356-939b-7cf22708d79a"/>
    <ds:schemaRef ds:uri="060a82f8-d967-4b12-b40e-d98873453c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7CBD24-2D04-4A09-8E56-73D0987F88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7695A4-4860-4271-9332-C73BDD7F734C}">
  <ds:schemaRefs>
    <ds:schemaRef ds:uri="http://schemas.microsoft.com/office/infopath/2007/PartnerControls"/>
    <ds:schemaRef ds:uri="346db972-0b35-4356-939b-7cf22708d79a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060a82f8-d967-4b12-b40e-d98873453ce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2039</TotalTime>
  <Words>300</Words>
  <Application>Microsoft Office PowerPoint</Application>
  <PresentationFormat>Widescreen</PresentationFormat>
  <Paragraphs>89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72 Black</vt:lpstr>
      <vt:lpstr>Arial</vt:lpstr>
      <vt:lpstr>Arial Black</vt:lpstr>
      <vt:lpstr>Calibri</vt:lpstr>
      <vt:lpstr>Calibri Light</vt:lpstr>
      <vt:lpstr>Courier New</vt:lpstr>
      <vt:lpstr>Office Theme</vt:lpstr>
      <vt:lpstr>Affordable Housing Development Stabilization and Recovery Work group</vt:lpstr>
      <vt:lpstr>Affordable Housing Development Stabilization &amp; Recovery Workgroup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PHB PPT Twmplate</dc:title>
  <dc:creator>Benoit, Emily</dc:creator>
  <cp:lastModifiedBy>Rogers, Molly</cp:lastModifiedBy>
  <cp:revision>129</cp:revision>
  <dcterms:created xsi:type="dcterms:W3CDTF">2017-10-04T08:00:34Z</dcterms:created>
  <dcterms:modified xsi:type="dcterms:W3CDTF">2020-05-29T20:07:57Z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2017-10-04T00:00:00Z</vt:filetime>
  </property>
  <property fmtid="{D5CDD505-2E9C-101B-9397-08002B2CF9AE}" pid="5" name="ContentTypeId">
    <vt:lpwstr>0x010100725ED171E556C14F82E9EE7D6AD6ADC0</vt:lpwstr>
  </property>
</Properties>
</file>