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87" r:id="rId3"/>
    <p:sldId id="289" r:id="rId4"/>
    <p:sldId id="286" r:id="rId5"/>
    <p:sldId id="290" r:id="rId6"/>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72" d="100"/>
          <a:sy n="72" d="100"/>
        </p:scale>
        <p:origin x="51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539" y="0"/>
            <a:ext cx="4028440" cy="352143"/>
          </a:xfrm>
          <a:prstGeom prst="rect">
            <a:avLst/>
          </a:prstGeom>
        </p:spPr>
        <p:txBody>
          <a:bodyPr vert="horz" lIns="91440" tIns="45720" rIns="91440" bIns="45720" rtlCol="0"/>
          <a:lstStyle>
            <a:lvl1pPr algn="r">
              <a:defRPr sz="1200"/>
            </a:lvl1pPr>
          </a:lstStyle>
          <a:p>
            <a:fld id="{3EAD1898-05D9-4223-A480-EE6D8CD9B28C}" type="datetimeFigureOut">
              <a:rPr lang="en-US" smtClean="0"/>
              <a:t>5/28/2020</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539" y="6658258"/>
            <a:ext cx="4028440" cy="352142"/>
          </a:xfrm>
          <a:prstGeom prst="rect">
            <a:avLst/>
          </a:prstGeom>
        </p:spPr>
        <p:txBody>
          <a:bodyPr vert="horz" lIns="91440" tIns="45720" rIns="91440" bIns="45720" rtlCol="0" anchor="b"/>
          <a:lstStyle>
            <a:lvl1pPr algn="r">
              <a:defRPr sz="1200"/>
            </a:lvl1pPr>
          </a:lstStyle>
          <a:p>
            <a:fld id="{E7823F6F-CE61-483E-84F3-37981C5B4D90}" type="slidenum">
              <a:rPr lang="en-US" smtClean="0"/>
              <a:t>‹#›</a:t>
            </a:fld>
            <a:endParaRPr lang="en-US" dirty="0"/>
          </a:p>
        </p:txBody>
      </p:sp>
    </p:spTree>
    <p:extLst>
      <p:ext uri="{BB962C8B-B14F-4D97-AF65-F5344CB8AC3E}">
        <p14:creationId xmlns:p14="http://schemas.microsoft.com/office/powerpoint/2010/main" val="3542511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Through the advocacy of the N/NE Neighborhood Housing Strategy, PHB has launched The Asset Preservation Pilot Program, with a city council approved award to AAAH in partnership with the Commons Law Center in the amount of $200K in CDBG funding. As reminder this program aims to provide legal services to minimum of 45 households by June 30, 2021.  Prioritization is given to long time Homeowners of color residing in a cross section of the N/NE Study Area and the Interstate URA.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 pleased to announce that Commons Law Center (with the help of AAAH and PHB staff who participated in the hiring process)  has hired Ekua Hackman as a Fellow Attorney to do this work. </a:t>
            </a:r>
          </a:p>
          <a:p>
            <a:r>
              <a:rPr lang="en-US" sz="1200" kern="1200" dirty="0">
                <a:solidFill>
                  <a:schemeClr val="tx1"/>
                </a:solidFill>
                <a:effectLst/>
                <a:latin typeface="+mn-lt"/>
                <a:ea typeface="+mn-ea"/>
                <a:cs typeface="+mn-cs"/>
              </a:rPr>
              <a:t>Ekua attended Willamette University College of Law in Salem, where she developed an interest in combining estate planning and public service. She says that this interest more specifically developed into using estate planning to facilitate building intergenerational wealth for Black folks in Portland.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AAAH has received interest from a mailer to 149 people that have previously received the PHB Home Repair loan or PHB funded grants.</a:t>
            </a:r>
            <a:endParaRPr lang="en-US" dirty="0"/>
          </a:p>
        </p:txBody>
      </p:sp>
      <p:sp>
        <p:nvSpPr>
          <p:cNvPr id="4" name="Slide Number Placeholder 3"/>
          <p:cNvSpPr>
            <a:spLocks noGrp="1"/>
          </p:cNvSpPr>
          <p:nvPr>
            <p:ph type="sldNum" sz="quarter" idx="10"/>
          </p:nvPr>
        </p:nvSpPr>
        <p:spPr/>
        <p:txBody>
          <a:bodyPr/>
          <a:lstStyle/>
          <a:p>
            <a:fld id="{E5A2DA10-8DED-4279-A6B3-4D4E6B9D11B5}" type="slidenum">
              <a:rPr lang="en-US" smtClean="0"/>
              <a:t>1</a:t>
            </a:fld>
            <a:endParaRPr lang="en-US" dirty="0"/>
          </a:p>
        </p:txBody>
      </p:sp>
    </p:spTree>
    <p:extLst>
      <p:ext uri="{BB962C8B-B14F-4D97-AF65-F5344CB8AC3E}">
        <p14:creationId xmlns:p14="http://schemas.microsoft.com/office/powerpoint/2010/main" val="627938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AE7D773-DB30-48F2-AC68-DB5CA3B1CDB1}"/>
              </a:ext>
            </a:extLst>
          </p:cNvPr>
          <p:cNvSpPr/>
          <p:nvPr userDrawn="1"/>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8" name="object 3">
            <a:extLst>
              <a:ext uri="{FF2B5EF4-FFF2-40B4-BE49-F238E27FC236}">
                <a16:creationId xmlns:a16="http://schemas.microsoft.com/office/drawing/2014/main" id="{B6769BB5-37AD-4BE9-92DB-AF016CF588D7}"/>
              </a:ext>
            </a:extLst>
          </p:cNvPr>
          <p:cNvSpPr/>
          <p:nvPr userDrawn="1"/>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E3E45E0F-67F8-43FC-B56B-6E64A933FC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Holder 2"/>
          <p:cNvSpPr>
            <a:spLocks noGrp="1"/>
          </p:cNvSpPr>
          <p:nvPr>
            <p:ph type="ctrTitle"/>
          </p:nvPr>
        </p:nvSpPr>
        <p:spPr>
          <a:xfrm>
            <a:off x="914400" y="2125980"/>
            <a:ext cx="10363200" cy="615553"/>
          </a:xfrm>
          <a:prstGeom prst="rect">
            <a:avLst/>
          </a:prstGeom>
        </p:spPr>
        <p:txBody>
          <a:bodyPr wrap="square" lIns="0" tIns="0" rIns="0" bIns="0">
            <a:spAutoFit/>
          </a:bodyPr>
          <a:lstStyle>
            <a:lvl1pPr>
              <a:defRPr>
                <a:solidFill>
                  <a:schemeClr val="bg1"/>
                </a:solidFill>
              </a:defRPr>
            </a:lvl1pPr>
          </a:lstStyle>
          <a:p>
            <a:r>
              <a:rPr lang="en-US"/>
              <a:t>Click to edit Master title style</a:t>
            </a:r>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solidFill>
                  <a:schemeClr val="bg1"/>
                </a:solidFill>
              </a:defRPr>
            </a:lvl1pPr>
          </a:lstStyle>
          <a:p>
            <a:r>
              <a:rPr lang="en-US"/>
              <a:t>Click to edit Master subtitle style</a:t>
            </a:r>
            <a:endParaRP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5/28/2020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BF47EE3-9D17-4686-9D3C-6FEB3D2F86D0}"/>
              </a:ext>
            </a:extLst>
          </p:cNvPr>
          <p:cNvSpPr/>
          <p:nvPr userDrawn="1"/>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solidFill>
                <a:schemeClr val="bg1"/>
              </a:solidFill>
            </a:endParaRPr>
          </a:p>
        </p:txBody>
      </p:sp>
      <p:sp>
        <p:nvSpPr>
          <p:cNvPr id="11" name="object 3">
            <a:extLst>
              <a:ext uri="{FF2B5EF4-FFF2-40B4-BE49-F238E27FC236}">
                <a16:creationId xmlns:a16="http://schemas.microsoft.com/office/drawing/2014/main" id="{F4B9821A-FE06-461A-AAB1-028696BBBFD8}"/>
              </a:ext>
            </a:extLst>
          </p:cNvPr>
          <p:cNvSpPr/>
          <p:nvPr userDrawn="1"/>
        </p:nvSpPr>
        <p:spPr>
          <a:xfrm>
            <a:off x="0" y="6296139"/>
            <a:ext cx="3302000"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solidFill>
                <a:schemeClr val="bg1"/>
              </a:solidFill>
            </a:endParaRPr>
          </a:p>
        </p:txBody>
      </p:sp>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a:t>Edit Master text styles</a:t>
            </a: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5/28/2020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5/28/2020</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FC8D0671-1C61-4B74-982D-E9D48FFAE0DA}"/>
              </a:ext>
            </a:extLst>
          </p:cNvPr>
          <p:cNvSpPr>
            <a:spLocks noGrp="1"/>
          </p:cNvSpPr>
          <p:nvPr>
            <p:ph type="sldNum" sz="quarter" idx="7"/>
          </p:nvPr>
        </p:nvSpPr>
        <p:spPr>
          <a:xfrm>
            <a:off x="11353800" y="6491880"/>
            <a:ext cx="704434" cy="207625"/>
          </a:xfrm>
        </p:spPr>
        <p:txBody>
          <a:bodyPr/>
          <a:lstStyle/>
          <a:p>
            <a:pPr marL="25400">
              <a:lnSpc>
                <a:spcPct val="100000"/>
              </a:lnSpc>
              <a:spcBef>
                <a:spcPts val="40"/>
              </a:spcBef>
            </a:pPr>
            <a:endParaRPr lang="en-US" dirty="0"/>
          </a:p>
        </p:txBody>
      </p:sp>
      <p:pic>
        <p:nvPicPr>
          <p:cNvPr id="13" name="Picture 12">
            <a:extLst>
              <a:ext uri="{FF2B5EF4-FFF2-40B4-BE49-F238E27FC236}">
                <a16:creationId xmlns:a16="http://schemas.microsoft.com/office/drawing/2014/main" id="{001180ED-18EA-4C46-8B9F-9594DD0284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object 2"/>
          <p:cNvSpPr/>
          <p:nvPr/>
        </p:nvSpPr>
        <p:spPr>
          <a:xfrm>
            <a:off x="0" y="1806054"/>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sp>
        <p:nvSpPr>
          <p:cNvPr id="7" name="object 7"/>
          <p:cNvSpPr txBox="1">
            <a:spLocks noGrp="1"/>
          </p:cNvSpPr>
          <p:nvPr>
            <p:ph type="title"/>
          </p:nvPr>
        </p:nvSpPr>
        <p:spPr>
          <a:xfrm>
            <a:off x="1121836" y="2729400"/>
            <a:ext cx="10240645" cy="2762295"/>
          </a:xfrm>
          <a:prstGeom prst="rect">
            <a:avLst/>
          </a:prstGeom>
        </p:spPr>
        <p:txBody>
          <a:bodyPr vert="horz" wrap="square" lIns="0" tIns="114300" rIns="0" bIns="0" rtlCol="0">
            <a:spAutoFit/>
          </a:bodyPr>
          <a:lstStyle/>
          <a:p>
            <a:pPr marL="12700">
              <a:lnSpc>
                <a:spcPct val="100000"/>
              </a:lnSpc>
              <a:spcBef>
                <a:spcPts val="590"/>
              </a:spcBef>
            </a:pPr>
            <a:r>
              <a:rPr lang="en-US" sz="4800" spc="-5" dirty="0">
                <a:solidFill>
                  <a:schemeClr val="bg1"/>
                </a:solidFill>
              </a:rPr>
              <a:t>Homeowner Stabilization &amp; Recovery Work Group </a:t>
            </a:r>
            <a:br>
              <a:rPr lang="en-US" sz="4800" spc="-5" dirty="0">
                <a:solidFill>
                  <a:schemeClr val="bg1"/>
                </a:solidFill>
              </a:rPr>
            </a:br>
            <a:br>
              <a:rPr lang="en-US" sz="4800" spc="-5" dirty="0">
                <a:solidFill>
                  <a:schemeClr val="bg1"/>
                </a:solidFill>
              </a:rPr>
            </a:br>
            <a:endParaRPr lang="en-US" sz="2800" dirty="0"/>
          </a:p>
        </p:txBody>
      </p:sp>
      <p:sp>
        <p:nvSpPr>
          <p:cNvPr id="5" name="Footer Placeholder 4">
            <a:extLst>
              <a:ext uri="{FF2B5EF4-FFF2-40B4-BE49-F238E27FC236}">
                <a16:creationId xmlns:a16="http://schemas.microsoft.com/office/drawing/2014/main" id="{92B4CDDA-732E-46E0-91FD-8DC1BF446D20}"/>
              </a:ext>
            </a:extLst>
          </p:cNvPr>
          <p:cNvSpPr>
            <a:spLocks noGrp="1"/>
          </p:cNvSpPr>
          <p:nvPr>
            <p:ph type="ftr" sz="quarter" idx="5"/>
          </p:nvPr>
        </p:nvSpPr>
        <p:spPr>
          <a:xfrm>
            <a:off x="3138855" y="6490512"/>
            <a:ext cx="8763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June 2, 2020 | Portland Housing Bureau</a:t>
            </a:r>
            <a:endParaRPr lang="en-US" spc="-5" dirty="0">
              <a:solidFill>
                <a:srgbClr val="27829D"/>
              </a:solidFill>
            </a:endParaRPr>
          </a:p>
        </p:txBody>
      </p:sp>
    </p:spTree>
    <p:extLst>
      <p:ext uri="{BB962C8B-B14F-4D97-AF65-F5344CB8AC3E}">
        <p14:creationId xmlns:p14="http://schemas.microsoft.com/office/powerpoint/2010/main" val="142627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400" y="6441817"/>
            <a:ext cx="3048000" cy="14656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June 2, 2020 </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6" name="object 2">
            <a:extLst>
              <a:ext uri="{FF2B5EF4-FFF2-40B4-BE49-F238E27FC236}">
                <a16:creationId xmlns:a16="http://schemas.microsoft.com/office/drawing/2014/main" id="{FA0EAE67-7A82-4879-9C80-D0F7690FB166}"/>
              </a:ext>
            </a:extLst>
          </p:cNvPr>
          <p:cNvSpPr/>
          <p:nvPr/>
        </p:nvSpPr>
        <p:spPr>
          <a:xfrm>
            <a:off x="-1" y="0"/>
            <a:ext cx="3276601" cy="6296660"/>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491948" y="520511"/>
            <a:ext cx="8686800" cy="5816977"/>
          </a:xfrm>
        </p:spPr>
        <p:txBody>
          <a:bodyPr/>
          <a:lstStyle/>
          <a:p>
            <a:r>
              <a:rPr lang="en-US" sz="2400" b="1" dirty="0"/>
              <a:t>Brenda Jose</a:t>
            </a:r>
            <a:r>
              <a:rPr lang="en-US" sz="2400" dirty="0"/>
              <a:t>, </a:t>
            </a:r>
            <a:r>
              <a:rPr lang="en-US" sz="2400" i="1" dirty="0"/>
              <a:t>Unlimited Choices</a:t>
            </a:r>
          </a:p>
          <a:p>
            <a:r>
              <a:rPr lang="en-US" sz="2400" b="1" dirty="0"/>
              <a:t>Cheryl Roberts</a:t>
            </a:r>
            <a:r>
              <a:rPr lang="en-US" sz="2400" dirty="0"/>
              <a:t>, </a:t>
            </a:r>
            <a:r>
              <a:rPr lang="en-US" sz="2400" i="1" dirty="0"/>
              <a:t>African American Alliance for Homeownership (AAAH)</a:t>
            </a:r>
          </a:p>
          <a:p>
            <a:r>
              <a:rPr lang="en-US" sz="2400" b="1" dirty="0"/>
              <a:t>Dana Shephard</a:t>
            </a:r>
            <a:r>
              <a:rPr lang="en-US" sz="2400" dirty="0"/>
              <a:t>, </a:t>
            </a:r>
            <a:r>
              <a:rPr lang="en-US" sz="2400" i="1" dirty="0"/>
              <a:t>PHB</a:t>
            </a:r>
          </a:p>
          <a:p>
            <a:r>
              <a:rPr lang="en-US" sz="2400" b="1" dirty="0"/>
              <a:t>David DiMatteo</a:t>
            </a:r>
            <a:r>
              <a:rPr lang="en-US" sz="2400" dirty="0"/>
              <a:t>, </a:t>
            </a:r>
            <a:r>
              <a:rPr lang="en-US" sz="2400" i="1" dirty="0"/>
              <a:t>Latino Network</a:t>
            </a:r>
          </a:p>
          <a:p>
            <a:r>
              <a:rPr lang="en-US" sz="2400" b="1" dirty="0"/>
              <a:t>Diane Linn</a:t>
            </a:r>
            <a:r>
              <a:rPr lang="en-US" sz="2400" dirty="0"/>
              <a:t>, </a:t>
            </a:r>
            <a:r>
              <a:rPr lang="en-US" sz="2400" i="1" dirty="0"/>
              <a:t>Proud Ground</a:t>
            </a:r>
          </a:p>
          <a:p>
            <a:r>
              <a:rPr lang="en-US" sz="2400" b="1" dirty="0"/>
              <a:t>Emma Deppa</a:t>
            </a:r>
            <a:r>
              <a:rPr lang="en-US" sz="2400" dirty="0"/>
              <a:t>, </a:t>
            </a:r>
            <a:r>
              <a:rPr lang="en-US" sz="2400" i="1" dirty="0"/>
              <a:t>PHB</a:t>
            </a:r>
          </a:p>
          <a:p>
            <a:r>
              <a:rPr lang="en-US" sz="2400" b="1" dirty="0"/>
              <a:t>Fernando </a:t>
            </a:r>
            <a:r>
              <a:rPr lang="en-US" sz="2400" b="1" dirty="0" err="1"/>
              <a:t>Valez</a:t>
            </a:r>
            <a:r>
              <a:rPr lang="en-US" sz="2400" dirty="0"/>
              <a:t>, </a:t>
            </a:r>
            <a:r>
              <a:rPr lang="en-US" sz="2400" i="1" dirty="0"/>
              <a:t>Oregon Division of Financial Regulation</a:t>
            </a:r>
          </a:p>
          <a:p>
            <a:r>
              <a:rPr lang="en-US" sz="2400" b="1" dirty="0"/>
              <a:t>Ira Bailey</a:t>
            </a:r>
            <a:r>
              <a:rPr lang="en-US" sz="2400" dirty="0"/>
              <a:t>, </a:t>
            </a:r>
            <a:r>
              <a:rPr lang="en-US" sz="2400" i="1" dirty="0"/>
              <a:t>PHB</a:t>
            </a:r>
          </a:p>
          <a:p>
            <a:r>
              <a:rPr lang="en-US" sz="2400" b="1" dirty="0"/>
              <a:t>Joseph Portillo</a:t>
            </a:r>
            <a:r>
              <a:rPr lang="en-US" sz="2400" dirty="0"/>
              <a:t>, </a:t>
            </a:r>
            <a:r>
              <a:rPr lang="en-US" sz="2400" i="1" dirty="0"/>
              <a:t>Umpqua Bank</a:t>
            </a:r>
          </a:p>
          <a:p>
            <a:r>
              <a:rPr lang="en-US" sz="2400" b="1" dirty="0"/>
              <a:t>Linda Tellis</a:t>
            </a:r>
            <a:r>
              <a:rPr lang="en-US" sz="2400" dirty="0"/>
              <a:t>, </a:t>
            </a:r>
            <a:r>
              <a:rPr lang="en-US" sz="2400" i="1" dirty="0"/>
              <a:t>Portland Community Reinvestment Initiatives (PCRI)</a:t>
            </a:r>
          </a:p>
          <a:p>
            <a:r>
              <a:rPr lang="en-US" sz="2400" b="1" dirty="0"/>
              <a:t>Peg Malloy</a:t>
            </a:r>
            <a:r>
              <a:rPr lang="en-US" sz="2400" dirty="0"/>
              <a:t>, </a:t>
            </a:r>
            <a:r>
              <a:rPr lang="en-US" sz="2400" i="1" dirty="0"/>
              <a:t>Portland Housing Center (PHC)</a:t>
            </a:r>
          </a:p>
          <a:p>
            <a:r>
              <a:rPr lang="en-US" sz="2400" b="1" dirty="0"/>
              <a:t>Steve Messinetti</a:t>
            </a:r>
            <a:r>
              <a:rPr lang="en-US" sz="2400" dirty="0"/>
              <a:t>, </a:t>
            </a:r>
            <a:r>
              <a:rPr lang="en-US" sz="2400" i="1" dirty="0"/>
              <a:t>Habitat for Humanity</a:t>
            </a:r>
          </a:p>
          <a:p>
            <a:r>
              <a:rPr lang="en-US" sz="2400" b="1" dirty="0"/>
              <a:t>Thuan Duong</a:t>
            </a:r>
            <a:r>
              <a:rPr lang="en-US" sz="2400" dirty="0"/>
              <a:t>, </a:t>
            </a:r>
            <a:r>
              <a:rPr lang="en-US" sz="2400" i="1" dirty="0"/>
              <a:t>PHB</a:t>
            </a:r>
          </a:p>
          <a:p>
            <a:r>
              <a:rPr lang="en-US" sz="2400" b="1" dirty="0"/>
              <a:t>Will Miller</a:t>
            </a:r>
            <a:r>
              <a:rPr lang="en-US" sz="2400" dirty="0"/>
              <a:t>, </a:t>
            </a:r>
            <a:r>
              <a:rPr lang="en-US" sz="2400" i="1" dirty="0"/>
              <a:t>Native American Youth and Family Center (NAYA)</a:t>
            </a:r>
          </a:p>
          <a:p>
            <a:endParaRPr lang="en-US" dirty="0"/>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56269" y="1933588"/>
            <a:ext cx="2991731" cy="1913344"/>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800" kern="0" dirty="0">
                <a:solidFill>
                  <a:schemeClr val="bg1"/>
                </a:solidFill>
              </a:rPr>
              <a:t>Work Group Members</a:t>
            </a:r>
          </a:p>
          <a:p>
            <a:pPr marR="5080" algn="l"/>
            <a:r>
              <a:rPr lang="en-US" sz="2000" kern="0" dirty="0">
                <a:solidFill>
                  <a:schemeClr val="bg1"/>
                </a:solidFill>
              </a:rPr>
              <a:t> </a:t>
            </a:r>
            <a:br>
              <a:rPr lang="en-US" sz="2800" kern="0" dirty="0">
                <a:solidFill>
                  <a:schemeClr val="bg1"/>
                </a:solidFill>
              </a:rPr>
            </a:br>
            <a:r>
              <a:rPr lang="en-US" sz="2800" kern="0" dirty="0">
                <a:solidFill>
                  <a:schemeClr val="bg1"/>
                </a:solidFill>
              </a:rPr>
              <a:t>   </a:t>
            </a:r>
            <a:br>
              <a:rPr lang="en-US" sz="2800" kern="0" dirty="0">
                <a:solidFill>
                  <a:schemeClr val="bg1"/>
                </a:solidFill>
              </a:rPr>
            </a:br>
            <a:endParaRPr lang="en-US" sz="1600" kern="0" dirty="0">
              <a:solidFill>
                <a:schemeClr val="bg1"/>
              </a:solidFill>
            </a:endParaRPr>
          </a:p>
        </p:txBody>
      </p:sp>
    </p:spTree>
    <p:extLst>
      <p:ext uri="{BB962C8B-B14F-4D97-AF65-F5344CB8AC3E}">
        <p14:creationId xmlns:p14="http://schemas.microsoft.com/office/powerpoint/2010/main" val="185702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200399" y="582226"/>
            <a:ext cx="8935331" cy="1107996"/>
          </a:xfrm>
        </p:spPr>
        <p:txBody>
          <a:bodyPr/>
          <a:lstStyle/>
          <a:p>
            <a:pPr algn="ctr"/>
            <a:r>
              <a:rPr lang="en-US" sz="3600" dirty="0">
                <a:latin typeface="+mn-lt"/>
              </a:rPr>
              <a:t>Identify groups/individuals with barriers that limit access to CARES Act Relief efforts </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400" y="6553200"/>
            <a:ext cx="3048000" cy="14656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June 2, 2020 </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6" name="object 2">
            <a:extLst>
              <a:ext uri="{FF2B5EF4-FFF2-40B4-BE49-F238E27FC236}">
                <a16:creationId xmlns:a16="http://schemas.microsoft.com/office/drawing/2014/main" id="{FA0EAE67-7A82-4879-9C80-D0F7690FB166}"/>
              </a:ext>
            </a:extLst>
          </p:cNvPr>
          <p:cNvSpPr/>
          <p:nvPr/>
        </p:nvSpPr>
        <p:spPr>
          <a:xfrm>
            <a:off x="0" y="-53008"/>
            <a:ext cx="3200400" cy="6328782"/>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354070" y="2057400"/>
            <a:ext cx="8303259" cy="3231654"/>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dirty="0"/>
              <a:t>Limited English Proficiency clients (LEP)</a:t>
            </a:r>
          </a:p>
          <a:p>
            <a:endParaRPr lang="en-US" sz="2400" dirty="0"/>
          </a:p>
          <a:p>
            <a:pPr marL="285750" indent="-285750">
              <a:buFont typeface="Arial" panose="020B0604020202020204" pitchFamily="34" charset="0"/>
              <a:buChar char="•"/>
            </a:pPr>
            <a:r>
              <a:rPr lang="en-US" sz="2400" dirty="0"/>
              <a:t>Mobile and Manufactured homeowners in Mobile home parks </a:t>
            </a:r>
          </a:p>
          <a:p>
            <a:endParaRPr lang="en-US" sz="2400" dirty="0"/>
          </a:p>
          <a:p>
            <a:pPr marL="285750" indent="-285750">
              <a:buFont typeface="Arial" panose="020B0604020202020204" pitchFamily="34" charset="0"/>
              <a:buChar char="•"/>
            </a:pPr>
            <a:r>
              <a:rPr lang="en-US" sz="2400" dirty="0"/>
              <a:t>Undocumented residents </a:t>
            </a:r>
          </a:p>
          <a:p>
            <a:endParaRPr lang="en-US" sz="2400" dirty="0"/>
          </a:p>
          <a:p>
            <a:pPr marL="285750" indent="-285750">
              <a:buFont typeface="Arial" panose="020B0604020202020204" pitchFamily="34" charset="0"/>
              <a:buChar char="•"/>
            </a:pPr>
            <a:r>
              <a:rPr lang="en-US" sz="2400" dirty="0"/>
              <a:t>Digital divide: Seniors and low income individuals with limited to no access to technology and no computer access </a:t>
            </a:r>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56269" y="1933588"/>
            <a:ext cx="2991731" cy="1359346"/>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R="5080" algn="ctr"/>
            <a:r>
              <a:rPr lang="en-US" sz="2800" kern="0" dirty="0">
                <a:solidFill>
                  <a:schemeClr val="bg1"/>
                </a:solidFill>
              </a:rPr>
              <a:t>Needs Assessment</a:t>
            </a:r>
          </a:p>
          <a:p>
            <a:pPr marR="5080" algn="ctr"/>
            <a:endParaRPr lang="en-US" sz="2800" kern="0" dirty="0">
              <a:solidFill>
                <a:schemeClr val="bg1"/>
              </a:solidFill>
            </a:endParaRPr>
          </a:p>
        </p:txBody>
      </p:sp>
    </p:spTree>
    <p:extLst>
      <p:ext uri="{BB962C8B-B14F-4D97-AF65-F5344CB8AC3E}">
        <p14:creationId xmlns:p14="http://schemas.microsoft.com/office/powerpoint/2010/main" val="352056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53EF424B-B821-4765-8E58-B7C9EC474A2D}"/>
              </a:ext>
            </a:extLst>
          </p:cNvPr>
          <p:cNvSpPr/>
          <p:nvPr/>
        </p:nvSpPr>
        <p:spPr>
          <a:xfrm>
            <a:off x="0" y="-53008"/>
            <a:ext cx="3200400" cy="6328782"/>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183729" y="269617"/>
            <a:ext cx="8376199" cy="1107996"/>
          </a:xfrm>
        </p:spPr>
        <p:txBody>
          <a:bodyPr/>
          <a:lstStyle/>
          <a:p>
            <a:pPr algn="ctr"/>
            <a:r>
              <a:rPr lang="en-US" sz="3600" dirty="0">
                <a:latin typeface="+mn-lt"/>
              </a:rPr>
              <a:t>Framework for developing Recommendations </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400" y="6441817"/>
            <a:ext cx="3048000" cy="14656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June 2, 2020 </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263189" y="1438017"/>
            <a:ext cx="8700210" cy="4339650"/>
          </a:xfrm>
        </p:spPr>
        <p:txBody>
          <a:bodyPr/>
          <a:lstStyle/>
          <a:p>
            <a:pPr marL="285750" indent="-285750">
              <a:buFont typeface="Arial" panose="020B0604020202020204" pitchFamily="34" charset="0"/>
              <a:buChar char="•"/>
            </a:pPr>
            <a:r>
              <a:rPr lang="en-US" sz="2400" dirty="0"/>
              <a:t>Consider changing/refining the work group name</a:t>
            </a:r>
          </a:p>
          <a:p>
            <a:endParaRPr lang="en-US" dirty="0"/>
          </a:p>
          <a:p>
            <a:pPr marL="285750" indent="-285750">
              <a:buFont typeface="Arial" panose="020B0604020202020204" pitchFamily="34" charset="0"/>
              <a:buChar char="•"/>
            </a:pPr>
            <a:r>
              <a:rPr lang="en-US" sz="2400" dirty="0"/>
              <a:t>Advocate for banks to extend forbearance for 6 months and add it to the end of the mortgage as a modification (versus short term balloon payments)</a:t>
            </a:r>
          </a:p>
          <a:p>
            <a:endParaRPr lang="en-US" dirty="0"/>
          </a:p>
          <a:p>
            <a:pPr marL="285750" indent="-285750">
              <a:buFont typeface="Arial" panose="020B0604020202020204" pitchFamily="34" charset="0"/>
              <a:buChar char="•"/>
            </a:pPr>
            <a:r>
              <a:rPr lang="en-US" sz="2400" dirty="0"/>
              <a:t>More support in getting more leniency from lenders</a:t>
            </a:r>
          </a:p>
          <a:p>
            <a:endParaRPr lang="en-US" dirty="0"/>
          </a:p>
          <a:p>
            <a:pPr marL="285750" indent="-285750">
              <a:buFont typeface="Arial" panose="020B0604020202020204" pitchFamily="34" charset="0"/>
              <a:buChar char="•"/>
            </a:pPr>
            <a:r>
              <a:rPr lang="en-US" sz="2400" dirty="0"/>
              <a:t>Utilize Public Service Announcements- radio, ads and television</a:t>
            </a:r>
          </a:p>
          <a:p>
            <a:endParaRPr lang="en-US" dirty="0"/>
          </a:p>
          <a:p>
            <a:pPr marL="285750" indent="-285750">
              <a:buFont typeface="Arial" panose="020B0604020202020204" pitchFamily="34" charset="0"/>
              <a:buChar char="•"/>
            </a:pPr>
            <a:r>
              <a:rPr lang="en-US" sz="2400" dirty="0"/>
              <a:t>Identify sources of funding for financial assistance to homeowners</a:t>
            </a:r>
          </a:p>
          <a:p>
            <a:endParaRPr lang="en-US" dirty="0"/>
          </a:p>
          <a:p>
            <a:pPr marL="285750" indent="-285750">
              <a:buFont typeface="Arial" panose="020B0604020202020204" pitchFamily="34" charset="0"/>
              <a:buChar char="•"/>
            </a:pPr>
            <a:r>
              <a:rPr lang="en-US" sz="2400" dirty="0"/>
              <a:t>Increase capacity of translation/interpretation companies</a:t>
            </a:r>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135729" y="1289675"/>
            <a:ext cx="2991731" cy="3944670"/>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L="342900" marR="5080" indent="-342900">
              <a:buFont typeface="Arial" panose="020B0604020202020204" pitchFamily="34" charset="0"/>
              <a:buChar char="•"/>
            </a:pPr>
            <a:r>
              <a:rPr lang="en-US" sz="2800" kern="0" dirty="0">
                <a:solidFill>
                  <a:schemeClr val="bg1"/>
                </a:solidFill>
              </a:rPr>
              <a:t>Crisis response</a:t>
            </a:r>
          </a:p>
          <a:p>
            <a:pPr marR="5080"/>
            <a:r>
              <a:rPr lang="en-US" sz="2800" kern="0" dirty="0">
                <a:solidFill>
                  <a:schemeClr val="bg1"/>
                </a:solidFill>
              </a:rPr>
              <a:t> </a:t>
            </a:r>
          </a:p>
          <a:p>
            <a:pPr marL="342900" marR="5080" indent="-342900">
              <a:buFont typeface="Arial" panose="020B0604020202020204" pitchFamily="34" charset="0"/>
              <a:buChar char="•"/>
            </a:pPr>
            <a:r>
              <a:rPr lang="en-US" sz="2800" kern="0" dirty="0">
                <a:solidFill>
                  <a:schemeClr val="bg1"/>
                </a:solidFill>
              </a:rPr>
              <a:t>Immediately </a:t>
            </a:r>
          </a:p>
          <a:p>
            <a:pPr marR="5080"/>
            <a:r>
              <a:rPr lang="en-US" sz="2800" kern="0" dirty="0">
                <a:solidFill>
                  <a:schemeClr val="bg1"/>
                </a:solidFill>
              </a:rPr>
              <a:t>    Post-Crisis</a:t>
            </a:r>
          </a:p>
          <a:p>
            <a:pPr marL="342900" marR="5080" indent="-342900">
              <a:buFont typeface="Arial" panose="020B0604020202020204" pitchFamily="34" charset="0"/>
              <a:buChar char="•"/>
            </a:pPr>
            <a:endParaRPr lang="en-US" sz="2800" kern="0" dirty="0">
              <a:solidFill>
                <a:schemeClr val="bg1"/>
              </a:solidFill>
            </a:endParaRPr>
          </a:p>
          <a:p>
            <a:pPr marL="342900" marR="5080" indent="-342900">
              <a:buFont typeface="Arial" panose="020B0604020202020204" pitchFamily="34" charset="0"/>
              <a:buChar char="•"/>
            </a:pPr>
            <a:r>
              <a:rPr lang="en-US" sz="2800" kern="0" dirty="0">
                <a:solidFill>
                  <a:schemeClr val="bg1"/>
                </a:solidFill>
              </a:rPr>
              <a:t>Recovery &amp; Stabilization </a:t>
            </a:r>
          </a:p>
          <a:p>
            <a:pPr marR="5080"/>
            <a:r>
              <a:rPr lang="en-US" sz="2800" i="1" kern="0" dirty="0">
                <a:solidFill>
                  <a:schemeClr val="bg1"/>
                </a:solidFill>
              </a:rPr>
              <a:t>   (after Crisis)</a:t>
            </a:r>
            <a:r>
              <a:rPr lang="en-US" sz="2800" kern="0" dirty="0">
                <a:solidFill>
                  <a:schemeClr val="bg1"/>
                </a:solidFill>
              </a:rPr>
              <a:t> </a:t>
            </a:r>
          </a:p>
        </p:txBody>
      </p:sp>
    </p:spTree>
    <p:extLst>
      <p:ext uri="{BB962C8B-B14F-4D97-AF65-F5344CB8AC3E}">
        <p14:creationId xmlns:p14="http://schemas.microsoft.com/office/powerpoint/2010/main" val="233671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53EF424B-B821-4765-8E58-B7C9EC474A2D}"/>
              </a:ext>
            </a:extLst>
          </p:cNvPr>
          <p:cNvSpPr/>
          <p:nvPr/>
        </p:nvSpPr>
        <p:spPr>
          <a:xfrm>
            <a:off x="0" y="-53008"/>
            <a:ext cx="3200400" cy="6328782"/>
          </a:xfrm>
          <a:custGeom>
            <a:avLst/>
            <a:gdLst/>
            <a:ahLst/>
            <a:cxnLst/>
            <a:rect l="l" t="t" r="r" b="b"/>
            <a:pathLst>
              <a:path w="4288155" h="6296660">
                <a:moveTo>
                  <a:pt x="0" y="6296139"/>
                </a:moveTo>
                <a:lnTo>
                  <a:pt x="4288155" y="6296139"/>
                </a:lnTo>
                <a:lnTo>
                  <a:pt x="4288155" y="0"/>
                </a:lnTo>
                <a:lnTo>
                  <a:pt x="0" y="0"/>
                </a:lnTo>
                <a:lnTo>
                  <a:pt x="0" y="6296139"/>
                </a:lnTo>
                <a:close/>
              </a:path>
            </a:pathLst>
          </a:custGeom>
          <a:solidFill>
            <a:srgbClr val="27829D"/>
          </a:solidFill>
        </p:spPr>
        <p:txBody>
          <a:bodyPr wrap="square" lIns="0" tIns="0" rIns="0" bIns="0" rtlCol="0"/>
          <a:lstStyle/>
          <a:p>
            <a:endParaRPr dirty="0"/>
          </a:p>
        </p:txBody>
      </p:sp>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3183729" y="269617"/>
            <a:ext cx="8376199" cy="1107996"/>
          </a:xfrm>
        </p:spPr>
        <p:txBody>
          <a:bodyPr/>
          <a:lstStyle/>
          <a:p>
            <a:pPr algn="ctr"/>
            <a:r>
              <a:rPr lang="en-US" sz="3600" dirty="0">
                <a:latin typeface="+mn-lt"/>
              </a:rPr>
              <a:t>Framework for developing Recommendations </a:t>
            </a:r>
          </a:p>
        </p:txBody>
      </p:sp>
      <p:sp>
        <p:nvSpPr>
          <p:cNvPr id="4" name="Footer Placeholder 4">
            <a:extLst>
              <a:ext uri="{FF2B5EF4-FFF2-40B4-BE49-F238E27FC236}">
                <a16:creationId xmlns:a16="http://schemas.microsoft.com/office/drawing/2014/main" id="{4E7DEF1C-C8F3-46BA-961A-6A5E8A085EDD}"/>
              </a:ext>
            </a:extLst>
          </p:cNvPr>
          <p:cNvSpPr>
            <a:spLocks noGrp="1"/>
          </p:cNvSpPr>
          <p:nvPr>
            <p:ph type="ftr" sz="quarter" idx="5"/>
          </p:nvPr>
        </p:nvSpPr>
        <p:spPr>
          <a:xfrm>
            <a:off x="152400" y="6441817"/>
            <a:ext cx="3048000" cy="14656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June 2, 2020 </a:t>
            </a:r>
            <a:endParaRPr lang="en-US" spc="-5" dirty="0">
              <a:solidFill>
                <a:srgbClr val="27829D"/>
              </a:solidFill>
            </a:endParaRPr>
          </a:p>
        </p:txBody>
      </p:sp>
      <p:sp>
        <p:nvSpPr>
          <p:cNvPr id="5" name="TextBox 4">
            <a:extLst>
              <a:ext uri="{FF2B5EF4-FFF2-40B4-BE49-F238E27FC236}">
                <a16:creationId xmlns:a16="http://schemas.microsoft.com/office/drawing/2014/main" id="{37381244-2199-4C36-96ED-CFBABA2C522B}"/>
              </a:ext>
            </a:extLst>
          </p:cNvPr>
          <p:cNvSpPr txBox="1"/>
          <p:nvPr/>
        </p:nvSpPr>
        <p:spPr>
          <a:xfrm>
            <a:off x="3505200" y="6330434"/>
            <a:ext cx="7315200" cy="369332"/>
          </a:xfrm>
          <a:prstGeom prst="rect">
            <a:avLst/>
          </a:prstGeom>
          <a:noFill/>
        </p:spPr>
        <p:txBody>
          <a:bodyPr wrap="square" rtlCol="0">
            <a:spAutoFit/>
          </a:bodyPr>
          <a:lstStyle/>
          <a:p>
            <a:r>
              <a:rPr lang="en-US" dirty="0">
                <a:solidFill>
                  <a:schemeClr val="bg1"/>
                </a:solidFill>
              </a:rPr>
              <a:t>Homeowner Stabilization &amp; Recovery Work Group</a:t>
            </a:r>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3263190" y="1426036"/>
            <a:ext cx="8793081" cy="4616648"/>
          </a:xfrm>
        </p:spPr>
        <p:txBody>
          <a:bodyPr/>
          <a:lstStyle/>
          <a:p>
            <a:pPr marL="285750" indent="-285750">
              <a:buFont typeface="Arial" panose="020B0604020202020204" pitchFamily="34" charset="0"/>
              <a:buChar char="•"/>
            </a:pPr>
            <a:r>
              <a:rPr lang="en-US" sz="2400" dirty="0"/>
              <a:t>Financial support to non profit – staffing to provide navigation and counseling is critical</a:t>
            </a:r>
          </a:p>
          <a:p>
            <a:endParaRPr lang="en-US" dirty="0"/>
          </a:p>
          <a:p>
            <a:pPr marL="285750" indent="-285750">
              <a:buFont typeface="Arial" panose="020B0604020202020204" pitchFamily="34" charset="0"/>
              <a:buChar char="•"/>
            </a:pPr>
            <a:r>
              <a:rPr lang="en-US" sz="2400" dirty="0"/>
              <a:t>Utilize agencies with regulatory authority to provide technical assistance</a:t>
            </a:r>
          </a:p>
          <a:p>
            <a:endParaRPr lang="en-US" dirty="0"/>
          </a:p>
          <a:p>
            <a:pPr marL="285750" indent="-285750">
              <a:buFont typeface="Arial" panose="020B0604020202020204" pitchFamily="34" charset="0"/>
              <a:buChar char="•"/>
            </a:pPr>
            <a:r>
              <a:rPr lang="en-US" sz="2400" dirty="0"/>
              <a:t>Develop and coordinate a reliable referral system</a:t>
            </a:r>
          </a:p>
          <a:p>
            <a:endParaRPr lang="en-US" dirty="0"/>
          </a:p>
          <a:p>
            <a:pPr marL="285750" indent="-285750">
              <a:buFont typeface="Arial" panose="020B0604020202020204" pitchFamily="34" charset="0"/>
              <a:buChar char="•"/>
            </a:pPr>
            <a:r>
              <a:rPr lang="en-US" sz="2400" dirty="0"/>
              <a:t>Prepare to take advantage of homeownership opportunities as a result of lowered interest rates and decreased property values to assist low income households and People of Color purchase their first home.  (apply lessons learned from prior housing crisis and Great Recession)</a:t>
            </a:r>
          </a:p>
        </p:txBody>
      </p:sp>
      <p:sp>
        <p:nvSpPr>
          <p:cNvPr id="8" name="object 6">
            <a:extLst>
              <a:ext uri="{FF2B5EF4-FFF2-40B4-BE49-F238E27FC236}">
                <a16:creationId xmlns:a16="http://schemas.microsoft.com/office/drawing/2014/main" id="{774692BF-1D96-499B-9F94-B620827564DF}"/>
              </a:ext>
            </a:extLst>
          </p:cNvPr>
          <p:cNvSpPr txBox="1">
            <a:spLocks/>
          </p:cNvSpPr>
          <p:nvPr/>
        </p:nvSpPr>
        <p:spPr>
          <a:xfrm>
            <a:off x="135729" y="1289675"/>
            <a:ext cx="2991731" cy="3944670"/>
          </a:xfrm>
          <a:prstGeom prst="rect">
            <a:avLst/>
          </a:prstGeom>
        </p:spPr>
        <p:txBody>
          <a:bodyPr vert="horz" wrap="square" lIns="0" tIns="66040" rIns="0" bIns="0" rtlCol="0">
            <a:spAutoFit/>
          </a:bodyPr>
          <a:lstStyle>
            <a:lvl1pPr eaLnBrk="1" hangingPunct="1">
              <a:defRPr sz="4000" b="1" i="0">
                <a:solidFill>
                  <a:srgbClr val="27829D"/>
                </a:solidFill>
                <a:latin typeface="Arial"/>
                <a:ea typeface="+mj-ea"/>
                <a:cs typeface="Arial"/>
              </a:defRPr>
            </a:lvl1pPr>
          </a:lstStyle>
          <a:p>
            <a:pPr marL="342900" marR="5080" indent="-342900">
              <a:buFont typeface="Arial" panose="020B0604020202020204" pitchFamily="34" charset="0"/>
              <a:buChar char="•"/>
            </a:pPr>
            <a:r>
              <a:rPr lang="en-US" sz="2800" kern="0" dirty="0">
                <a:solidFill>
                  <a:schemeClr val="bg1"/>
                </a:solidFill>
              </a:rPr>
              <a:t>Crisis response</a:t>
            </a:r>
          </a:p>
          <a:p>
            <a:pPr marR="5080"/>
            <a:r>
              <a:rPr lang="en-US" sz="2800" kern="0" dirty="0">
                <a:solidFill>
                  <a:schemeClr val="bg1"/>
                </a:solidFill>
              </a:rPr>
              <a:t> </a:t>
            </a:r>
          </a:p>
          <a:p>
            <a:pPr marL="342900" marR="5080" indent="-342900">
              <a:buFont typeface="Arial" panose="020B0604020202020204" pitchFamily="34" charset="0"/>
              <a:buChar char="•"/>
            </a:pPr>
            <a:r>
              <a:rPr lang="en-US" sz="2800" kern="0" dirty="0">
                <a:solidFill>
                  <a:schemeClr val="bg1"/>
                </a:solidFill>
              </a:rPr>
              <a:t>Immediately </a:t>
            </a:r>
          </a:p>
          <a:p>
            <a:pPr marR="5080"/>
            <a:r>
              <a:rPr lang="en-US" sz="2800" kern="0" dirty="0">
                <a:solidFill>
                  <a:schemeClr val="bg1"/>
                </a:solidFill>
              </a:rPr>
              <a:t>    Post-Crisis</a:t>
            </a:r>
          </a:p>
          <a:p>
            <a:pPr marL="342900" marR="5080" indent="-342900">
              <a:buFont typeface="Arial" panose="020B0604020202020204" pitchFamily="34" charset="0"/>
              <a:buChar char="•"/>
            </a:pPr>
            <a:endParaRPr lang="en-US" sz="2800" kern="0" dirty="0">
              <a:solidFill>
                <a:schemeClr val="bg1"/>
              </a:solidFill>
            </a:endParaRPr>
          </a:p>
          <a:p>
            <a:pPr marL="342900" marR="5080" indent="-342900">
              <a:buFont typeface="Arial" panose="020B0604020202020204" pitchFamily="34" charset="0"/>
              <a:buChar char="•"/>
            </a:pPr>
            <a:r>
              <a:rPr lang="en-US" sz="2800" kern="0" dirty="0">
                <a:solidFill>
                  <a:schemeClr val="bg1"/>
                </a:solidFill>
              </a:rPr>
              <a:t>Recovery &amp; Stabilization </a:t>
            </a:r>
          </a:p>
          <a:p>
            <a:pPr marR="5080"/>
            <a:r>
              <a:rPr lang="en-US" sz="2800" i="1" kern="0" dirty="0">
                <a:solidFill>
                  <a:schemeClr val="bg1"/>
                </a:solidFill>
              </a:rPr>
              <a:t>   (after Crisis)</a:t>
            </a:r>
            <a:endParaRPr lang="en-US" sz="2800" kern="0" dirty="0">
              <a:solidFill>
                <a:schemeClr val="bg1"/>
              </a:solidFill>
            </a:endParaRPr>
          </a:p>
        </p:txBody>
      </p:sp>
    </p:spTree>
    <p:extLst>
      <p:ext uri="{BB962C8B-B14F-4D97-AF65-F5344CB8AC3E}">
        <p14:creationId xmlns:p14="http://schemas.microsoft.com/office/powerpoint/2010/main" val="160657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B PPT Template.pptx" id="{665ADF99-A85D-4732-A201-272D63F8969F}" vid="{01C06196-AFCC-49E2-BD9F-EEFBDD87A5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PHB PPT Template</Template>
  <TotalTime>969</TotalTime>
  <Words>567</Words>
  <Application>Microsoft Office PowerPoint</Application>
  <PresentationFormat>Widescreen</PresentationFormat>
  <Paragraphs>77</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Homeowner Stabilization &amp; Recovery Work Group   </vt:lpstr>
      <vt:lpstr>PowerPoint Presentation</vt:lpstr>
      <vt:lpstr>Identify groups/individuals with barriers that limit access to CARES Act Relief efforts </vt:lpstr>
      <vt:lpstr>Framework for developing Recommendations </vt:lpstr>
      <vt:lpstr>Framework for developing Recommendations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Option Two</dc:title>
  <dc:creator>Flanary, Chris</dc:creator>
  <cp:lastModifiedBy>Shephard, Dana</cp:lastModifiedBy>
  <cp:revision>70</cp:revision>
  <dcterms:created xsi:type="dcterms:W3CDTF">2019-01-30T20:06:24Z</dcterms:created>
  <dcterms:modified xsi:type="dcterms:W3CDTF">2020-05-29T04:25:30Z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2017-10-03T00:00:00Z</vt:filetime>
  </property>
  <property fmtid="{D5CDD505-2E9C-101B-9397-08002B2CF9AE}" pid="3" name="Creator">
    <vt:lpwstr>PowerPoint</vt:lpwstr>
  </property>
  <property fmtid="{D5CDD505-2E9C-101B-9397-08002B2CF9AE}" pid="4" name="LastSaved">
    <vt:filetime>2017-10-04T00:00:00Z</vt:filetime>
  </property>
</Properties>
</file>