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2.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3.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4.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5.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6.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348" r:id="rId2"/>
    <p:sldId id="401" r:id="rId3"/>
    <p:sldId id="371" r:id="rId4"/>
    <p:sldId id="375" r:id="rId5"/>
    <p:sldId id="352" r:id="rId6"/>
    <p:sldId id="372" r:id="rId7"/>
    <p:sldId id="378" r:id="rId8"/>
    <p:sldId id="380" r:id="rId9"/>
    <p:sldId id="382" r:id="rId10"/>
    <p:sldId id="385" r:id="rId11"/>
    <p:sldId id="395" r:id="rId12"/>
    <p:sldId id="394" r:id="rId13"/>
    <p:sldId id="387" r:id="rId14"/>
    <p:sldId id="377" r:id="rId15"/>
    <p:sldId id="392" r:id="rId16"/>
    <p:sldId id="393" r:id="rId17"/>
    <p:sldId id="400" r:id="rId18"/>
    <p:sldId id="396" r:id="rId19"/>
    <p:sldId id="397" r:id="rId20"/>
    <p:sldId id="398" r:id="rId21"/>
    <p:sldId id="399"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lt, Elizabeth" initials="HE" lastIdx="17" clrIdx="0">
    <p:extLst>
      <p:ext uri="{19B8F6BF-5375-455C-9EA6-DF929625EA0E}">
        <p15:presenceInfo xmlns:p15="http://schemas.microsoft.com/office/powerpoint/2012/main" userId="S-1-5-21-1562068243-3890762121-1459926415-81792" providerId="AD"/>
      </p:ext>
    </p:extLst>
  </p:cmAuthor>
  <p:cmAuthor id="2" name="Pietka, Antoinette" initials="PA" lastIdx="2" clrIdx="1">
    <p:extLst>
      <p:ext uri="{19B8F6BF-5375-455C-9EA6-DF929625EA0E}">
        <p15:presenceInfo xmlns:p15="http://schemas.microsoft.com/office/powerpoint/2012/main" userId="S-1-5-21-1562068243-3890762121-1459926415-53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F69"/>
    <a:srgbClr val="8D9AB5"/>
    <a:srgbClr val="D4E0F0"/>
    <a:srgbClr val="9FAAC1"/>
    <a:srgbClr val="E9EFF7"/>
    <a:srgbClr val="C0C7D6"/>
    <a:srgbClr val="FFFFFF"/>
    <a:srgbClr val="F39662"/>
    <a:srgbClr val="8FD169"/>
    <a:srgbClr val="8FD1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C1A8C2-8764-403A-A9F2-2A9961B4EA17}" v="4" dt="2020-05-29T21:55:10.91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86643" autoAdjust="0"/>
  </p:normalViewPr>
  <p:slideViewPr>
    <p:cSldViewPr>
      <p:cViewPr varScale="1">
        <p:scale>
          <a:sx n="99" d="100"/>
          <a:sy n="99" d="100"/>
        </p:scale>
        <p:origin x="954" y="72"/>
      </p:cViewPr>
      <p:guideLst>
        <p:guide orient="horz" pos="2880"/>
        <p:guide pos="216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ner, Jessica" userId="ec97d4dc-c2ff-4639-b2d6-efa4ba0215f1" providerId="ADAL" clId="{18C1A8C2-8764-403A-A9F2-2A9961B4EA17}"/>
    <pc:docChg chg="custSel addSld modSld">
      <pc:chgData name="Conner, Jessica" userId="ec97d4dc-c2ff-4639-b2d6-efa4ba0215f1" providerId="ADAL" clId="{18C1A8C2-8764-403A-A9F2-2A9961B4EA17}" dt="2020-05-29T21:56:19.295" v="172" actId="478"/>
      <pc:docMkLst>
        <pc:docMk/>
      </pc:docMkLst>
      <pc:sldChg chg="addSp delSp modSp">
        <pc:chgData name="Conner, Jessica" userId="ec97d4dc-c2ff-4639-b2d6-efa4ba0215f1" providerId="ADAL" clId="{18C1A8C2-8764-403A-A9F2-2A9961B4EA17}" dt="2020-05-29T21:56:19.295" v="172" actId="478"/>
        <pc:sldMkLst>
          <pc:docMk/>
          <pc:sldMk cId="3903068119" sldId="348"/>
        </pc:sldMkLst>
        <pc:spChg chg="mod">
          <ac:chgData name="Conner, Jessica" userId="ec97d4dc-c2ff-4639-b2d6-efa4ba0215f1" providerId="ADAL" clId="{18C1A8C2-8764-403A-A9F2-2A9961B4EA17}" dt="2020-05-29T21:54:34.541" v="53" actId="20577"/>
          <ac:spMkLst>
            <pc:docMk/>
            <pc:sldMk cId="3903068119" sldId="348"/>
            <ac:spMk id="2" creationId="{00000000-0000-0000-0000-000000000000}"/>
          </ac:spMkLst>
        </pc:spChg>
        <pc:spChg chg="add del mod">
          <ac:chgData name="Conner, Jessica" userId="ec97d4dc-c2ff-4639-b2d6-efa4ba0215f1" providerId="ADAL" clId="{18C1A8C2-8764-403A-A9F2-2A9961B4EA17}" dt="2020-05-29T21:55:03.636" v="70"/>
          <ac:spMkLst>
            <pc:docMk/>
            <pc:sldMk cId="3903068119" sldId="348"/>
            <ac:spMk id="4" creationId="{8AAC3090-0441-429C-ACA6-2A3FE27DAAC1}"/>
          </ac:spMkLst>
        </pc:spChg>
        <pc:spChg chg="add del mod">
          <ac:chgData name="Conner, Jessica" userId="ec97d4dc-c2ff-4639-b2d6-efa4ba0215f1" providerId="ADAL" clId="{18C1A8C2-8764-403A-A9F2-2A9961B4EA17}" dt="2020-05-29T21:56:19.295" v="172" actId="478"/>
          <ac:spMkLst>
            <pc:docMk/>
            <pc:sldMk cId="3903068119" sldId="348"/>
            <ac:spMk id="5" creationId="{73C88959-03EE-4394-A37F-43B9A16A3FB2}"/>
          </ac:spMkLst>
        </pc:spChg>
      </pc:sldChg>
      <pc:sldChg chg="add">
        <pc:chgData name="Conner, Jessica" userId="ec97d4dc-c2ff-4639-b2d6-efa4ba0215f1" providerId="ADAL" clId="{18C1A8C2-8764-403A-A9F2-2A9961B4EA17}" dt="2020-05-29T21:54:03.879" v="0"/>
        <pc:sldMkLst>
          <pc:docMk/>
          <pc:sldMk cId="376779743" sldId="40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tschabold\AppData\Local\Microsoft\Windows\INetCache\Content.Outlook\546CALHZ\Data%20Summary%20Table.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2.xml"/><Relationship Id="rId1" Type="http://schemas.microsoft.com/office/2011/relationships/chartStyle" Target="style2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tschabold\AppData\Local\Temp\28\ui_county_industry_claim_report_Wed%20May%2020%2014%2004%2043%20PDT%20202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solidFill>
              <a:ln w="19050">
                <a:solidFill>
                  <a:schemeClr val="lt1"/>
                </a:solidFill>
              </a:ln>
              <a:effectLst/>
            </c:spPr>
            <c:extLst>
              <c:ext xmlns:c16="http://schemas.microsoft.com/office/drawing/2014/chart" uri="{C3380CC4-5D6E-409C-BE32-E72D297353CC}">
                <c16:uniqueId val="{00000001-770D-43DE-8761-2A2E64C64539}"/>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770D-43DE-8761-2A2E64C64539}"/>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770D-43DE-8761-2A2E64C6453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r>
              <a:rPr lang="en-US" sz="1600" baseline="0" dirty="0"/>
              <a:t>% of Portland Renters Not Able to Pay May Rent</a:t>
            </a:r>
          </a:p>
          <a:p>
            <a:pPr>
              <a:defRPr sz="1600"/>
            </a:pPr>
            <a:r>
              <a:rPr lang="en-US" sz="1200" b="0" i="1" baseline="0" dirty="0"/>
              <a:t>(MultifamilyNW survey of 60,000+ rentals)</a:t>
            </a:r>
            <a:endParaRPr lang="en-US" sz="1200" b="0" i="1" dirty="0"/>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chemeClr val="accent2">
                <a:lumMod val="75000"/>
                <a:alpha val="85000"/>
              </a:schemeClr>
            </a:solidFill>
            <a:ln>
              <a:noFill/>
            </a:ln>
            <a:effectLst/>
          </c:spPr>
          <c:invertIfNegative val="0"/>
          <c:cat>
            <c:strRef>
              <c:f>Sheet2!$A$2:$A$6</c:f>
              <c:strCache>
                <c:ptCount val="5"/>
                <c:pt idx="0">
                  <c:v>Conventional Total</c:v>
                </c:pt>
                <c:pt idx="1">
                  <c:v>Conventional Class A</c:v>
                </c:pt>
                <c:pt idx="2">
                  <c:v>Conventional Class B</c:v>
                </c:pt>
                <c:pt idx="3">
                  <c:v>Conventional Class C</c:v>
                </c:pt>
                <c:pt idx="4">
                  <c:v>Tax Credit</c:v>
                </c:pt>
              </c:strCache>
            </c:strRef>
          </c:cat>
          <c:val>
            <c:numRef>
              <c:f>Sheet2!$B$2:$B$6</c:f>
              <c:numCache>
                <c:formatCode>0%</c:formatCode>
                <c:ptCount val="5"/>
                <c:pt idx="0">
                  <c:v>0.11818630562019604</c:v>
                </c:pt>
                <c:pt idx="1">
                  <c:v>6.0772480386240196E-2</c:v>
                </c:pt>
                <c:pt idx="2">
                  <c:v>0.1422680412371134</c:v>
                </c:pt>
                <c:pt idx="3">
                  <c:v>0.1627266134880348</c:v>
                </c:pt>
                <c:pt idx="4">
                  <c:v>0.13889863205892669</c:v>
                </c:pt>
              </c:numCache>
            </c:numRef>
          </c:val>
          <c:extLst>
            <c:ext xmlns:c16="http://schemas.microsoft.com/office/drawing/2014/chart" uri="{C3380CC4-5D6E-409C-BE32-E72D297353CC}">
              <c16:uniqueId val="{00000000-B59C-4E21-AE96-7FB0170D4667}"/>
            </c:ext>
          </c:extLst>
        </c:ser>
        <c:dLbls>
          <c:showLegendKey val="0"/>
          <c:showVal val="0"/>
          <c:showCatName val="0"/>
          <c:showSerName val="0"/>
          <c:showPercent val="0"/>
          <c:showBubbleSize val="0"/>
        </c:dLbls>
        <c:gapWidth val="75"/>
        <c:axId val="552421760"/>
        <c:axId val="552422088"/>
      </c:barChart>
      <c:catAx>
        <c:axId val="552421760"/>
        <c:scaling>
          <c:orientation val="maxMin"/>
        </c:scaling>
        <c:delete val="0"/>
        <c:axPos val="l"/>
        <c:numFmt formatCode="General" sourceLinked="1"/>
        <c:majorTickMark val="none"/>
        <c:minorTickMark val="none"/>
        <c:tickLblPos val="nextTo"/>
        <c:spPr>
          <a:noFill/>
          <a:ln w="19050" cap="flat" cmpd="sng" algn="ctr">
            <a:solidFill>
              <a:srgbClr val="434F69"/>
            </a:solidFill>
            <a:round/>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552422088"/>
        <c:crosses val="autoZero"/>
        <c:auto val="1"/>
        <c:lblAlgn val="ctr"/>
        <c:lblOffset val="100"/>
        <c:noMultiLvlLbl val="0"/>
      </c:catAx>
      <c:valAx>
        <c:axId val="552422088"/>
        <c:scaling>
          <c:orientation val="minMax"/>
          <c:min val="2.0000000000000004E-2"/>
        </c:scaling>
        <c:delete val="0"/>
        <c:axPos val="t"/>
        <c:majorGridlines>
          <c:spPr>
            <a:ln w="3175" cap="flat" cmpd="sng" algn="ctr">
              <a:solidFill>
                <a:srgbClr val="434F69">
                  <a:alpha val="75000"/>
                </a:srgbClr>
              </a:solidFill>
              <a:prstDash val="sysDash"/>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552421760"/>
        <c:crosses val="autoZero"/>
        <c:crossBetween val="between"/>
      </c:valAx>
      <c:spPr>
        <a:noFill/>
        <a:ln>
          <a:noFill/>
        </a:ln>
        <a:effectLst/>
      </c:spPr>
    </c:plotArea>
    <c:plotVisOnly val="1"/>
    <c:dispBlanksAs val="gap"/>
    <c:showDLblsOverMax val="0"/>
  </c:chart>
  <c:spPr>
    <a:noFill/>
    <a:ln>
      <a:noFill/>
    </a:ln>
    <a:effectLst/>
  </c:spPr>
  <c:txPr>
    <a:bodyPr/>
    <a:lstStyle/>
    <a:p>
      <a:pPr>
        <a:defRPr b="1">
          <a:solidFill>
            <a:schemeClr val="tx2">
              <a:lumMod val="5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Sheet1!$D$4</c:f>
              <c:strCache>
                <c:ptCount val="1"/>
                <c:pt idx="0">
                  <c:v>All Portland Households</c:v>
                </c:pt>
              </c:strCache>
            </c:strRef>
          </c:tx>
          <c:dPt>
            <c:idx val="0"/>
            <c:bubble3D val="0"/>
            <c:explosion val="8"/>
            <c:spPr>
              <a:solidFill>
                <a:srgbClr val="434F69"/>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Sheet1!$E$3:$F$3</c:f>
              <c:strCache>
                <c:ptCount val="2"/>
                <c:pt idx="0">
                  <c:v>Homeowner</c:v>
                </c:pt>
                <c:pt idx="1">
                  <c:v>Renter</c:v>
                </c:pt>
              </c:strCache>
            </c:strRef>
          </c:cat>
          <c:val>
            <c:numRef>
              <c:f>Sheet1!$E$4:$F$4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r>
              <a:rPr lang="en-US" sz="1600" dirty="0"/>
              <a:t>% </a:t>
            </a:r>
            <a:r>
              <a:rPr lang="en-US" sz="1600" baseline="0" dirty="0"/>
              <a:t>Working in Service Occupations by Community</a:t>
            </a:r>
            <a:endParaRPr lang="en-US" sz="1600" dirty="0"/>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chemeClr val="accent2">
                <a:lumMod val="75000"/>
                <a:alpha val="85000"/>
              </a:schemeClr>
            </a:solidFill>
            <a:ln>
              <a:noFill/>
            </a:ln>
            <a:effectLst/>
          </c:spPr>
          <c:invertIfNegative val="0"/>
          <c:cat>
            <c:strRef>
              <c:f>Sheet1!$J$6:$J$12</c:f>
              <c:strCache>
                <c:ptCount val="7"/>
                <c:pt idx="0">
                  <c:v>White</c:v>
                </c:pt>
                <c:pt idx="1">
                  <c:v>Black</c:v>
                </c:pt>
                <c:pt idx="2">
                  <c:v>Indigenous</c:v>
                </c:pt>
                <c:pt idx="3">
                  <c:v>Asian</c:v>
                </c:pt>
                <c:pt idx="4">
                  <c:v>Other Race</c:v>
                </c:pt>
                <c:pt idx="5">
                  <c:v>Multiracial</c:v>
                </c:pt>
                <c:pt idx="6">
                  <c:v>Latinx</c:v>
                </c:pt>
              </c:strCache>
            </c:strRef>
          </c:cat>
          <c:val>
            <c:numRef>
              <c:f>Sheet1!$Q$6:$Q$12</c:f>
              <c:numCache>
                <c:formatCode>0%</c:formatCode>
                <c:ptCount val="7"/>
                <c:pt idx="0">
                  <c:v>0.1485173904948589</c:v>
                </c:pt>
                <c:pt idx="1">
                  <c:v>0.27036765604006352</c:v>
                </c:pt>
                <c:pt idx="2">
                  <c:v>0.28060522696011003</c:v>
                </c:pt>
                <c:pt idx="3">
                  <c:v>0.23659456096043335</c:v>
                </c:pt>
                <c:pt idx="4">
                  <c:v>0.27444230239603418</c:v>
                </c:pt>
                <c:pt idx="5">
                  <c:v>0.22209286399123407</c:v>
                </c:pt>
                <c:pt idx="6">
                  <c:v>0.27799192642729231</c:v>
                </c:pt>
              </c:numCache>
            </c:numRef>
          </c:val>
          <c:extLst>
            <c:ext xmlns:c16="http://schemas.microsoft.com/office/drawing/2014/chart" uri="{C3380CC4-5D6E-409C-BE32-E72D297353CC}">
              <c16:uniqueId val="{00000000-1DF5-4224-A1A3-7D57B233A596}"/>
            </c:ext>
          </c:extLst>
        </c:ser>
        <c:dLbls>
          <c:showLegendKey val="0"/>
          <c:showVal val="0"/>
          <c:showCatName val="0"/>
          <c:showSerName val="0"/>
          <c:showPercent val="0"/>
          <c:showBubbleSize val="0"/>
        </c:dLbls>
        <c:gapWidth val="75"/>
        <c:axId val="570512416"/>
        <c:axId val="570512744"/>
      </c:barChart>
      <c:catAx>
        <c:axId val="570512416"/>
        <c:scaling>
          <c:orientation val="maxMin"/>
        </c:scaling>
        <c:delete val="0"/>
        <c:axPos val="l"/>
        <c:numFmt formatCode="General" sourceLinked="1"/>
        <c:majorTickMark val="none"/>
        <c:minorTickMark val="none"/>
        <c:tickLblPos val="nextTo"/>
        <c:spPr>
          <a:noFill/>
          <a:ln w="19050" cap="flat" cmpd="sng" algn="ctr">
            <a:solidFill>
              <a:schemeClr val="tx2">
                <a:lumMod val="50000"/>
              </a:schemeClr>
            </a:solidFill>
            <a:round/>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570512744"/>
        <c:crosses val="autoZero"/>
        <c:auto val="1"/>
        <c:lblAlgn val="ctr"/>
        <c:lblOffset val="100"/>
        <c:noMultiLvlLbl val="0"/>
      </c:catAx>
      <c:valAx>
        <c:axId val="570512744"/>
        <c:scaling>
          <c:orientation val="minMax"/>
          <c:min val="0.1"/>
        </c:scaling>
        <c:delete val="0"/>
        <c:axPos val="t"/>
        <c:majorGridlines>
          <c:spPr>
            <a:ln w="3175" cap="flat" cmpd="sng" algn="ctr">
              <a:solidFill>
                <a:schemeClr val="tx2">
                  <a:lumMod val="50000"/>
                  <a:alpha val="75000"/>
                </a:schemeClr>
              </a:solidFill>
              <a:prstDash val="sysDash"/>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570512416"/>
        <c:crosses val="autoZero"/>
        <c:crossBetween val="between"/>
        <c:majorUnit val="2.0000000000000004E-2"/>
      </c:valAx>
      <c:spPr>
        <a:noFill/>
        <a:ln>
          <a:noFill/>
        </a:ln>
        <a:effectLst/>
      </c:spPr>
    </c:plotArea>
    <c:plotVisOnly val="1"/>
    <c:dispBlanksAs val="gap"/>
    <c:showDLblsOverMax val="0"/>
  </c:chart>
  <c:spPr>
    <a:noFill/>
    <a:ln>
      <a:noFill/>
    </a:ln>
    <a:effectLst/>
  </c:spPr>
  <c:txPr>
    <a:bodyPr/>
    <a:lstStyle/>
    <a:p>
      <a:pPr>
        <a:defRPr b="1">
          <a:solidFill>
            <a:schemeClr val="tx2">
              <a:lumMod val="5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Sheet1!$C$3:$D$3</c:f>
              <c:strCache>
                <c:ptCount val="2"/>
                <c:pt idx="0">
                  <c:v>Homeowner</c:v>
                </c:pt>
                <c:pt idx="1">
                  <c:v>Renter</c:v>
                </c:pt>
              </c:strCache>
            </c:strRef>
          </c:cat>
          <c:val>
            <c:numRef>
              <c:f>Sheet1!$C$4:$D$4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r>
              <a:rPr lang="en-US" sz="1600" dirty="0"/>
              <a:t>% of Households that Rent by Community</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chemeClr val="accent2">
                <a:lumMod val="75000"/>
                <a:alpha val="85000"/>
              </a:schemeClr>
            </a:solidFill>
            <a:ln>
              <a:noFill/>
            </a:ln>
            <a:effectLst/>
          </c:spPr>
          <c:invertIfNegative val="0"/>
          <c:cat>
            <c:strRef>
              <c:f>Sheet1!$B$6:$B$12</c:f>
              <c:strCache>
                <c:ptCount val="7"/>
                <c:pt idx="0">
                  <c:v>White</c:v>
                </c:pt>
                <c:pt idx="1">
                  <c:v>Black</c:v>
                </c:pt>
                <c:pt idx="2">
                  <c:v>Indigenous</c:v>
                </c:pt>
                <c:pt idx="3">
                  <c:v>Asian</c:v>
                </c:pt>
                <c:pt idx="4">
                  <c:v>Other Race</c:v>
                </c:pt>
                <c:pt idx="5">
                  <c:v>Multiracial</c:v>
                </c:pt>
                <c:pt idx="6">
                  <c:v>Latinx</c:v>
                </c:pt>
              </c:strCache>
            </c:strRef>
          </c:cat>
          <c:val>
            <c:numRef>
              <c:f>Sheet1!$H$6:$H$12</c:f>
              <c:numCache>
                <c:formatCode>0%</c:formatCode>
                <c:ptCount val="7"/>
                <c:pt idx="0">
                  <c:v>0.44183341411064181</c:v>
                </c:pt>
                <c:pt idx="1">
                  <c:v>0.74139561958815392</c:v>
                </c:pt>
                <c:pt idx="2">
                  <c:v>0.61333333333333329</c:v>
                </c:pt>
                <c:pt idx="3">
                  <c:v>0.43388673024843988</c:v>
                </c:pt>
                <c:pt idx="4">
                  <c:v>0.66138708903287735</c:v>
                </c:pt>
                <c:pt idx="5">
                  <c:v>0.6136936573560553</c:v>
                </c:pt>
                <c:pt idx="6">
                  <c:v>0.63102679784747517</c:v>
                </c:pt>
              </c:numCache>
            </c:numRef>
          </c:val>
          <c:extLst>
            <c:ext xmlns:c16="http://schemas.microsoft.com/office/drawing/2014/chart" uri="{C3380CC4-5D6E-409C-BE32-E72D297353CC}">
              <c16:uniqueId val="{00000000-5A0E-4917-B023-3AF4990064B4}"/>
            </c:ext>
          </c:extLst>
        </c:ser>
        <c:dLbls>
          <c:showLegendKey val="0"/>
          <c:showVal val="0"/>
          <c:showCatName val="0"/>
          <c:showSerName val="0"/>
          <c:showPercent val="0"/>
          <c:showBubbleSize val="0"/>
        </c:dLbls>
        <c:gapWidth val="75"/>
        <c:axId val="448998152"/>
        <c:axId val="448997496"/>
      </c:barChart>
      <c:catAx>
        <c:axId val="448998152"/>
        <c:scaling>
          <c:orientation val="maxMin"/>
        </c:scaling>
        <c:delete val="0"/>
        <c:axPos val="l"/>
        <c:numFmt formatCode="General" sourceLinked="1"/>
        <c:majorTickMark val="none"/>
        <c:minorTickMark val="none"/>
        <c:tickLblPos val="nextTo"/>
        <c:spPr>
          <a:noFill/>
          <a:ln w="19050" cap="flat" cmpd="sng" algn="ctr">
            <a:solidFill>
              <a:srgbClr val="434F69"/>
            </a:solidFill>
            <a:round/>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448997496"/>
        <c:crosses val="autoZero"/>
        <c:auto val="1"/>
        <c:lblAlgn val="ctr"/>
        <c:lblOffset val="100"/>
        <c:noMultiLvlLbl val="0"/>
      </c:catAx>
      <c:valAx>
        <c:axId val="448997496"/>
        <c:scaling>
          <c:orientation val="minMax"/>
          <c:min val="0.30000000000000004"/>
        </c:scaling>
        <c:delete val="0"/>
        <c:axPos val="t"/>
        <c:majorGridlines>
          <c:spPr>
            <a:ln w="3175" cap="flat" cmpd="sng" algn="ctr">
              <a:solidFill>
                <a:srgbClr val="434F69">
                  <a:alpha val="75000"/>
                </a:srgbClr>
              </a:solidFill>
              <a:prstDash val="sysDash"/>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448998152"/>
        <c:crosses val="autoZero"/>
        <c:crossBetween val="between"/>
      </c:valAx>
      <c:spPr>
        <a:noFill/>
        <a:ln>
          <a:noFill/>
        </a:ln>
        <a:effectLst/>
      </c:spPr>
    </c:plotArea>
    <c:plotVisOnly val="1"/>
    <c:dispBlanksAs val="gap"/>
    <c:showDLblsOverMax val="0"/>
  </c:chart>
  <c:spPr>
    <a:noFill/>
    <a:ln>
      <a:noFill/>
    </a:ln>
    <a:effectLst/>
  </c:spPr>
  <c:txPr>
    <a:bodyPr/>
    <a:lstStyle/>
    <a:p>
      <a:pPr>
        <a:defRPr sz="1400" b="1">
          <a:solidFill>
            <a:schemeClr val="tx2">
              <a:lumMod val="5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Sheet1!$D$4</c:f>
              <c:strCache>
                <c:ptCount val="1"/>
                <c:pt idx="0">
                  <c:v>All Portland Households</c:v>
                </c:pt>
              </c:strCache>
            </c:strRef>
          </c:tx>
          <c:dPt>
            <c:idx val="0"/>
            <c:bubble3D val="0"/>
            <c:explosion val="8"/>
            <c:spPr>
              <a:solidFill>
                <a:srgbClr val="434F69">
                  <a:alpha val="10000"/>
                </a:srgbClr>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Sheet1!$E$3:$F$3</c:f>
              <c:strCache>
                <c:ptCount val="2"/>
                <c:pt idx="0">
                  <c:v>Homeowner</c:v>
                </c:pt>
                <c:pt idx="1">
                  <c:v>Renter</c:v>
                </c:pt>
              </c:strCache>
            </c:strRef>
          </c:cat>
          <c:val>
            <c:numRef>
              <c:f>Sheet1!$E$4:$F$4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r>
              <a:rPr lang="en-US" sz="1600" dirty="0"/>
              <a:t>% of Households Earning Below $60,000 by Community</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chemeClr val="accent2">
                <a:lumMod val="75000"/>
                <a:alpha val="85000"/>
              </a:schemeClr>
            </a:solidFill>
            <a:ln>
              <a:noFill/>
            </a:ln>
            <a:effectLst/>
          </c:spPr>
          <c:invertIfNegative val="0"/>
          <c:cat>
            <c:strRef>
              <c:f>Sheet1!$J$6:$J$12</c:f>
              <c:strCache>
                <c:ptCount val="7"/>
                <c:pt idx="0">
                  <c:v>White</c:v>
                </c:pt>
                <c:pt idx="1">
                  <c:v>Black</c:v>
                </c:pt>
                <c:pt idx="2">
                  <c:v>Indigenous</c:v>
                </c:pt>
                <c:pt idx="3">
                  <c:v>Asian</c:v>
                </c:pt>
                <c:pt idx="4">
                  <c:v>Other Race</c:v>
                </c:pt>
                <c:pt idx="5">
                  <c:v>Multiracial</c:v>
                </c:pt>
                <c:pt idx="6">
                  <c:v>Latinx</c:v>
                </c:pt>
              </c:strCache>
            </c:strRef>
          </c:cat>
          <c:val>
            <c:numRef>
              <c:f>Sheet1!$L$6:$L$12</c:f>
              <c:numCache>
                <c:formatCode>0%</c:formatCode>
                <c:ptCount val="7"/>
                <c:pt idx="0">
                  <c:v>0.43547277804703549</c:v>
                </c:pt>
                <c:pt idx="1">
                  <c:v>0.7158553445390381</c:v>
                </c:pt>
                <c:pt idx="2">
                  <c:v>0.65055555555555555</c:v>
                </c:pt>
                <c:pt idx="3">
                  <c:v>0.48498763687742846</c:v>
                </c:pt>
                <c:pt idx="4">
                  <c:v>0.59611231101511875</c:v>
                </c:pt>
                <c:pt idx="5">
                  <c:v>0.52525965513764239</c:v>
                </c:pt>
                <c:pt idx="6">
                  <c:v>0.55264445289992936</c:v>
                </c:pt>
              </c:numCache>
            </c:numRef>
          </c:val>
          <c:extLst>
            <c:ext xmlns:c16="http://schemas.microsoft.com/office/drawing/2014/chart" uri="{C3380CC4-5D6E-409C-BE32-E72D297353CC}">
              <c16:uniqueId val="{00000000-0239-450D-927A-535D51F9302D}"/>
            </c:ext>
          </c:extLst>
        </c:ser>
        <c:dLbls>
          <c:showLegendKey val="0"/>
          <c:showVal val="0"/>
          <c:showCatName val="0"/>
          <c:showSerName val="0"/>
          <c:showPercent val="0"/>
          <c:showBubbleSize val="0"/>
        </c:dLbls>
        <c:gapWidth val="75"/>
        <c:axId val="447073928"/>
        <c:axId val="447071960"/>
      </c:barChart>
      <c:catAx>
        <c:axId val="447073928"/>
        <c:scaling>
          <c:orientation val="maxMin"/>
        </c:scaling>
        <c:delete val="0"/>
        <c:axPos val="l"/>
        <c:numFmt formatCode="General" sourceLinked="1"/>
        <c:majorTickMark val="none"/>
        <c:minorTickMark val="none"/>
        <c:tickLblPos val="nextTo"/>
        <c:spPr>
          <a:noFill/>
          <a:ln w="19050" cap="flat" cmpd="sng" algn="ctr">
            <a:solidFill>
              <a:srgbClr val="434F69"/>
            </a:solidFill>
            <a:round/>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447071960"/>
        <c:crosses val="autoZero"/>
        <c:auto val="1"/>
        <c:lblAlgn val="ctr"/>
        <c:lblOffset val="100"/>
        <c:noMultiLvlLbl val="0"/>
      </c:catAx>
      <c:valAx>
        <c:axId val="447071960"/>
        <c:scaling>
          <c:orientation val="minMax"/>
          <c:max val="0.85000000000000009"/>
          <c:min val="0.4"/>
        </c:scaling>
        <c:delete val="0"/>
        <c:axPos val="t"/>
        <c:majorGridlines>
          <c:spPr>
            <a:ln w="3175" cap="flat" cmpd="sng" algn="ctr">
              <a:solidFill>
                <a:srgbClr val="434F69">
                  <a:alpha val="75000"/>
                </a:srgbClr>
              </a:solidFill>
              <a:prstDash val="sysDash"/>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447073928"/>
        <c:crosses val="autoZero"/>
        <c:crossBetween val="between"/>
      </c:valAx>
      <c:spPr>
        <a:noFill/>
        <a:ln>
          <a:noFill/>
        </a:ln>
        <a:effectLst/>
      </c:spPr>
    </c:plotArea>
    <c:plotVisOnly val="1"/>
    <c:dispBlanksAs val="gap"/>
    <c:showDLblsOverMax val="0"/>
  </c:chart>
  <c:spPr>
    <a:noFill/>
    <a:ln>
      <a:noFill/>
    </a:ln>
    <a:effectLst/>
  </c:spPr>
  <c:txPr>
    <a:bodyPr/>
    <a:lstStyle/>
    <a:p>
      <a:pPr>
        <a:defRPr b="1">
          <a:solidFill>
            <a:schemeClr val="tx2">
              <a:lumMod val="5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Sheet1!$D$4</c:f>
              <c:strCache>
                <c:ptCount val="1"/>
                <c:pt idx="0">
                  <c:v>All Portland Households</c:v>
                </c:pt>
              </c:strCache>
            </c:strRef>
          </c:tx>
          <c:dPt>
            <c:idx val="0"/>
            <c:bubble3D val="0"/>
            <c:explosion val="8"/>
            <c:spPr>
              <a:solidFill>
                <a:srgbClr val="434F69"/>
              </a:solidFill>
              <a:ln w="19050">
                <a:noFill/>
              </a:ln>
              <a:effectLst/>
            </c:spPr>
            <c:extLst>
              <c:ext xmlns:c16="http://schemas.microsoft.com/office/drawing/2014/chart" uri="{C3380CC4-5D6E-409C-BE32-E72D297353CC}">
                <c16:uniqueId val="{00000001-D6F7-42E8-8294-DAC57E727881}"/>
              </c:ext>
            </c:extLst>
          </c:dPt>
          <c:dPt>
            <c:idx val="1"/>
            <c:bubble3D val="0"/>
            <c:explosion val="11"/>
            <c:spPr>
              <a:solidFill>
                <a:srgbClr val="8D9AB5"/>
              </a:solidFill>
              <a:ln w="19050">
                <a:solidFill>
                  <a:schemeClr val="lt1"/>
                </a:solidFill>
              </a:ln>
              <a:effectLst/>
            </c:spPr>
            <c:extLst>
              <c:ext xmlns:c16="http://schemas.microsoft.com/office/drawing/2014/chart" uri="{C3380CC4-5D6E-409C-BE32-E72D297353CC}">
                <c16:uniqueId val="{00000003-D6F7-42E8-8294-DAC57E727881}"/>
              </c:ext>
            </c:extLst>
          </c:dPt>
          <c:cat>
            <c:strRef>
              <c:f>Sheet1!$E$3:$F$3</c:f>
              <c:strCache>
                <c:ptCount val="2"/>
                <c:pt idx="0">
                  <c:v>Homeowner</c:v>
                </c:pt>
                <c:pt idx="1">
                  <c:v>Renter</c:v>
                </c:pt>
              </c:strCache>
            </c:strRef>
          </c:cat>
          <c:val>
            <c:numRef>
              <c:f>Sheet1!$E$4:$F$4</c:f>
              <c:numCache>
                <c:formatCode>_(* #,##0_);_(* \(#,##0\);_(* "-"??_);_(@_)</c:formatCode>
                <c:ptCount val="2"/>
                <c:pt idx="0">
                  <c:v>140318</c:v>
                </c:pt>
                <c:pt idx="1">
                  <c:v>124110</c:v>
                </c:pt>
              </c:numCache>
            </c:numRef>
          </c:val>
          <c:extLst>
            <c:ext xmlns:c16="http://schemas.microsoft.com/office/drawing/2014/chart" uri="{C3380CC4-5D6E-409C-BE32-E72D297353CC}">
              <c16:uniqueId val="{00000004-D6F7-42E8-8294-DAC57E72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r>
              <a:rPr lang="en-US" sz="1600" b="1" i="0" kern="1200" spc="0" baseline="0" dirty="0">
                <a:solidFill>
                  <a:srgbClr val="10253F"/>
                </a:solidFill>
                <a:effectLst/>
                <a:latin typeface="Arial" panose="020B0604020202020204" pitchFamily="34" charset="0"/>
                <a:cs typeface="Arial" panose="020B0604020202020204" pitchFamily="34" charset="0"/>
              </a:rPr>
              <a:t>Unemployment Claims in Multnomah County By Industry </a:t>
            </a:r>
            <a:r>
              <a:rPr lang="en-US" sz="1200" b="0" i="1" kern="1200" spc="0" baseline="0" dirty="0">
                <a:solidFill>
                  <a:srgbClr val="10253F"/>
                </a:solidFill>
                <a:effectLst/>
                <a:latin typeface="Arial" panose="020B0604020202020204" pitchFamily="34" charset="0"/>
                <a:cs typeface="Arial" panose="020B0604020202020204" pitchFamily="34" charset="0"/>
              </a:rPr>
              <a:t>(64,344 total claims)</a:t>
            </a:r>
            <a:endParaRPr lang="en-US" sz="1600" dirty="0">
              <a:effectLst/>
            </a:endParaRP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chemeClr val="accent2">
                <a:lumMod val="75000"/>
                <a:alpha val="85000"/>
              </a:schemeClr>
            </a:solidFill>
            <a:ln>
              <a:noFill/>
            </a:ln>
            <a:effectLst/>
          </c:spPr>
          <c:invertIfNegative val="0"/>
          <c:cat>
            <c:strRef>
              <c:f>Sheet1!$F$5:$F$21</c:f>
              <c:strCache>
                <c:ptCount val="17"/>
                <c:pt idx="0">
                  <c:v>Accommodation and Food Services</c:v>
                </c:pt>
                <c:pt idx="1">
                  <c:v>Retail Trade</c:v>
                </c:pt>
                <c:pt idx="2">
                  <c:v>Health Care and Social Assistance</c:v>
                </c:pt>
                <c:pt idx="3">
                  <c:v>Manufacturing</c:v>
                </c:pt>
                <c:pt idx="4">
                  <c:v>Other Services excluding Public Administration</c:v>
                </c:pt>
                <c:pt idx="5">
                  <c:v>Administrative and Waste Services</c:v>
                </c:pt>
                <c:pt idx="6">
                  <c:v>Construction</c:v>
                </c:pt>
                <c:pt idx="7">
                  <c:v>Professional and Technical Services</c:v>
                </c:pt>
                <c:pt idx="8">
                  <c:v>Transportation and Warehousing</c:v>
                </c:pt>
                <c:pt idx="9">
                  <c:v>Arts, Entertainment, and Recreation</c:v>
                </c:pt>
                <c:pt idx="10">
                  <c:v>Wholesale Trade</c:v>
                </c:pt>
                <c:pt idx="11">
                  <c:v>Educational Services</c:v>
                </c:pt>
                <c:pt idx="12">
                  <c:v>Real Estate and Rental and Leasing</c:v>
                </c:pt>
                <c:pt idx="13">
                  <c:v>Information</c:v>
                </c:pt>
                <c:pt idx="14">
                  <c:v>Management of Companies and Enterprises</c:v>
                </c:pt>
                <c:pt idx="15">
                  <c:v>Finance and Insurance</c:v>
                </c:pt>
                <c:pt idx="16">
                  <c:v>Public Administration</c:v>
                </c:pt>
              </c:strCache>
            </c:strRef>
          </c:cat>
          <c:val>
            <c:numRef>
              <c:f>Sheet1!$G$5:$G$21</c:f>
              <c:numCache>
                <c:formatCode>0%</c:formatCode>
                <c:ptCount val="17"/>
                <c:pt idx="0">
                  <c:v>0.3011471383716231</c:v>
                </c:pt>
                <c:pt idx="1">
                  <c:v>0.11954798395871545</c:v>
                </c:pt>
                <c:pt idx="2">
                  <c:v>0.1170454192184537</c:v>
                </c:pt>
                <c:pt idx="3">
                  <c:v>8.1418845400565792E-2</c:v>
                </c:pt>
                <c:pt idx="4">
                  <c:v>6.2268784779432339E-2</c:v>
                </c:pt>
                <c:pt idx="5">
                  <c:v>5.9424254670936053E-2</c:v>
                </c:pt>
                <c:pt idx="6">
                  <c:v>4.2994373115304504E-2</c:v>
                </c:pt>
                <c:pt idx="7">
                  <c:v>3.6139521870239687E-2</c:v>
                </c:pt>
                <c:pt idx="8">
                  <c:v>3.0823514782230235E-2</c:v>
                </c:pt>
                <c:pt idx="9">
                  <c:v>2.9859794199023845E-2</c:v>
                </c:pt>
                <c:pt idx="10">
                  <c:v>2.8756178692448783E-2</c:v>
                </c:pt>
                <c:pt idx="11">
                  <c:v>2.5118910684863369E-2</c:v>
                </c:pt>
                <c:pt idx="12">
                  <c:v>2.0906519103428979E-2</c:v>
                </c:pt>
                <c:pt idx="13">
                  <c:v>1.5435073211676562E-2</c:v>
                </c:pt>
                <c:pt idx="14">
                  <c:v>9.0154506170920506E-3</c:v>
                </c:pt>
                <c:pt idx="15">
                  <c:v>7.2745360151708271E-3</c:v>
                </c:pt>
                <c:pt idx="16">
                  <c:v>6.839307364690521E-3</c:v>
                </c:pt>
              </c:numCache>
            </c:numRef>
          </c:val>
          <c:extLst>
            <c:ext xmlns:c16="http://schemas.microsoft.com/office/drawing/2014/chart" uri="{C3380CC4-5D6E-409C-BE32-E72D297353CC}">
              <c16:uniqueId val="{00000000-91B2-400A-9A13-475CD28615B7}"/>
            </c:ext>
          </c:extLst>
        </c:ser>
        <c:dLbls>
          <c:showLegendKey val="0"/>
          <c:showVal val="0"/>
          <c:showCatName val="0"/>
          <c:showSerName val="0"/>
          <c:showPercent val="0"/>
          <c:showBubbleSize val="0"/>
        </c:dLbls>
        <c:gapWidth val="75"/>
        <c:axId val="449565576"/>
        <c:axId val="449574760"/>
      </c:barChart>
      <c:catAx>
        <c:axId val="449565576"/>
        <c:scaling>
          <c:orientation val="maxMin"/>
        </c:scaling>
        <c:delete val="0"/>
        <c:axPos val="l"/>
        <c:numFmt formatCode="General" sourceLinked="1"/>
        <c:majorTickMark val="none"/>
        <c:minorTickMark val="none"/>
        <c:tickLblPos val="nextTo"/>
        <c:spPr>
          <a:noFill/>
          <a:ln w="19050" cap="flat" cmpd="sng" algn="ctr">
            <a:solidFill>
              <a:srgbClr val="434F69"/>
            </a:solidFill>
            <a:round/>
          </a:ln>
          <a:effectLst/>
        </c:spPr>
        <c:txPr>
          <a:bodyPr rot="-60000000" spcFirstLastPara="1" vertOverflow="ellipsis" vert="horz" wrap="square" anchor="ctr" anchorCtr="1"/>
          <a:lstStyle/>
          <a:p>
            <a:pPr>
              <a:defRPr sz="1050" b="0" i="1"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449574760"/>
        <c:crosses val="autoZero"/>
        <c:auto val="1"/>
        <c:lblAlgn val="ctr"/>
        <c:lblOffset val="100"/>
        <c:noMultiLvlLbl val="0"/>
      </c:catAx>
      <c:valAx>
        <c:axId val="449574760"/>
        <c:scaling>
          <c:orientation val="minMax"/>
          <c:max val="0.30000000000000004"/>
        </c:scaling>
        <c:delete val="0"/>
        <c:axPos val="t"/>
        <c:majorGridlines>
          <c:spPr>
            <a:ln w="3175" cap="flat" cmpd="sng" algn="ctr">
              <a:solidFill>
                <a:srgbClr val="434F69">
                  <a:alpha val="75000"/>
                </a:srgbClr>
              </a:solidFill>
              <a:prstDash val="sysDash"/>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200" b="1" i="0" u="none" strike="noStrike" kern="1200" baseline="0">
                <a:solidFill>
                  <a:schemeClr val="tx2">
                    <a:lumMod val="50000"/>
                  </a:schemeClr>
                </a:solidFill>
                <a:latin typeface="Arial" panose="020B0604020202020204" pitchFamily="34" charset="0"/>
                <a:ea typeface="+mn-ea"/>
                <a:cs typeface="Arial" panose="020B0604020202020204" pitchFamily="34" charset="0"/>
              </a:defRPr>
            </a:pPr>
            <a:endParaRPr lang="en-US"/>
          </a:p>
        </c:txPr>
        <c:crossAx val="449565576"/>
        <c:crosses val="autoZero"/>
        <c:crossBetween val="between"/>
      </c:valAx>
      <c:spPr>
        <a:noFill/>
        <a:ln>
          <a:noFill/>
        </a:ln>
        <a:effectLst/>
      </c:spPr>
    </c:plotArea>
    <c:plotVisOnly val="1"/>
    <c:dispBlanksAs val="gap"/>
    <c:showDLblsOverMax val="0"/>
  </c:chart>
  <c:spPr>
    <a:noFill/>
    <a:ln>
      <a:noFill/>
    </a:ln>
    <a:effectLst/>
  </c:spPr>
  <c:txPr>
    <a:bodyPr/>
    <a:lstStyle/>
    <a:p>
      <a:pPr>
        <a:defRPr sz="1100" b="1">
          <a:solidFill>
            <a:schemeClr val="tx2">
              <a:lumMod val="5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734" y="1"/>
            <a:ext cx="3037840" cy="466972"/>
          </a:xfrm>
          <a:prstGeom prst="rect">
            <a:avLst/>
          </a:prstGeom>
        </p:spPr>
        <p:txBody>
          <a:bodyPr vert="horz" lIns="91440" tIns="45720" rIns="91440" bIns="45720" rtlCol="0"/>
          <a:lstStyle>
            <a:lvl1pPr algn="r">
              <a:defRPr sz="1200"/>
            </a:lvl1pPr>
          </a:lstStyle>
          <a:p>
            <a:fld id="{407B4514-2A0E-4E81-84C8-19E81A2AD5E7}" type="datetimeFigureOut">
              <a:rPr lang="en-US" smtClean="0"/>
              <a:t>5/29/2020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4"/>
            <a:ext cx="5608320" cy="366045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429"/>
            <a:ext cx="3037840" cy="46697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734" y="8829429"/>
            <a:ext cx="3037840" cy="466971"/>
          </a:xfrm>
          <a:prstGeom prst="rect">
            <a:avLst/>
          </a:prstGeom>
        </p:spPr>
        <p:txBody>
          <a:bodyPr vert="horz" lIns="91440" tIns="45720" rIns="91440" bIns="45720" rtlCol="0" anchor="b"/>
          <a:lstStyle>
            <a:lvl1pPr algn="r">
              <a:defRPr sz="1200"/>
            </a:lvl1pPr>
          </a:lstStyle>
          <a:p>
            <a:fld id="{1DC086F4-9900-41BC-9CDE-A0DA840B6069}" type="slidenum">
              <a:rPr lang="en-US" smtClean="0"/>
              <a:t>‹#›</a:t>
            </a:fld>
            <a:endParaRPr lang="en-US" dirty="0"/>
          </a:p>
        </p:txBody>
      </p:sp>
    </p:spTree>
    <p:extLst>
      <p:ext uri="{BB962C8B-B14F-4D97-AF65-F5344CB8AC3E}">
        <p14:creationId xmlns:p14="http://schemas.microsoft.com/office/powerpoint/2010/main" val="1251606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 assistance is required to be at least 3 months; CDBG assistance is currently not allowed to exceed 3 months (federal waivers may be granted)</a:t>
            </a:r>
          </a:p>
        </p:txBody>
      </p:sp>
      <p:sp>
        <p:nvSpPr>
          <p:cNvPr id="4" name="Slide Number Placeholder 3"/>
          <p:cNvSpPr>
            <a:spLocks noGrp="1"/>
          </p:cNvSpPr>
          <p:nvPr>
            <p:ph type="sldNum" sz="quarter" idx="5"/>
          </p:nvPr>
        </p:nvSpPr>
        <p:spPr/>
        <p:txBody>
          <a:bodyPr/>
          <a:lstStyle/>
          <a:p>
            <a:fld id="{1DC086F4-9900-41BC-9CDE-A0DA840B6069}" type="slidenum">
              <a:rPr lang="en-US" smtClean="0"/>
              <a:t>15</a:t>
            </a:fld>
            <a:endParaRPr lang="en-US" dirty="0"/>
          </a:p>
        </p:txBody>
      </p:sp>
    </p:spTree>
    <p:extLst>
      <p:ext uri="{BB962C8B-B14F-4D97-AF65-F5344CB8AC3E}">
        <p14:creationId xmlns:p14="http://schemas.microsoft.com/office/powerpoint/2010/main" val="1206070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chemeClr val="tx2">
                    <a:lumMod val="50000"/>
                  </a:schemeClr>
                </a:solidFill>
                <a:latin typeface="Arial" panose="020B0604020202020204" pitchFamily="34" charset="0"/>
                <a:cs typeface="Arial" panose="020B0604020202020204" pitchFamily="34" charset="0"/>
              </a:rPr>
              <a:t>The items we’d like to discuss on the rent assistance framework fall within three categories: </a:t>
            </a:r>
          </a:p>
          <a:p>
            <a:pPr marL="285750" marR="0" lvl="0" indent="-285750" algn="l" defTabSz="914400" rtl="0" eaLnBrk="1" fontAlgn="auto" latinLnBrk="0" hangingPunct="1">
              <a:lnSpc>
                <a:spcPct val="100000"/>
              </a:lnSpc>
              <a:spcBef>
                <a:spcPts val="0"/>
              </a:spcBef>
              <a:spcAft>
                <a:spcPts val="0"/>
              </a:spcAft>
              <a:buClrTx/>
              <a:buSzTx/>
              <a:buFontTx/>
              <a:buAutoNum type="romanLcPeriod"/>
              <a:tabLst/>
              <a:defRPr/>
            </a:pPr>
            <a:r>
              <a:rPr lang="en-US" sz="1200" kern="0" dirty="0">
                <a:solidFill>
                  <a:schemeClr val="tx2">
                    <a:lumMod val="50000"/>
                  </a:schemeClr>
                </a:solidFill>
                <a:latin typeface="Arial" panose="020B0604020202020204" pitchFamily="34" charset="0"/>
                <a:cs typeface="Arial" panose="020B0604020202020204" pitchFamily="34" charset="0"/>
              </a:rPr>
              <a:t>Program Eligibility</a:t>
            </a:r>
          </a:p>
          <a:p>
            <a:pPr marL="285750" marR="0" lvl="0" indent="-285750" algn="l" defTabSz="914400" rtl="0" eaLnBrk="1" fontAlgn="auto" latinLnBrk="0" hangingPunct="1">
              <a:lnSpc>
                <a:spcPct val="100000"/>
              </a:lnSpc>
              <a:spcBef>
                <a:spcPts val="0"/>
              </a:spcBef>
              <a:spcAft>
                <a:spcPts val="0"/>
              </a:spcAft>
              <a:buClrTx/>
              <a:buSzTx/>
              <a:buFontTx/>
              <a:buAutoNum type="romanLcPeriod"/>
              <a:tabLst/>
              <a:defRPr/>
            </a:pPr>
            <a:r>
              <a:rPr lang="en-US" sz="1200" kern="0" dirty="0">
                <a:solidFill>
                  <a:schemeClr val="tx2">
                    <a:lumMod val="50000"/>
                  </a:schemeClr>
                </a:solidFill>
                <a:latin typeface="Arial" panose="020B0604020202020204" pitchFamily="34" charset="0"/>
                <a:cs typeface="Arial" panose="020B0604020202020204" pitchFamily="34" charset="0"/>
              </a:rPr>
              <a:t>Timing, duration and amount of assistance, and </a:t>
            </a:r>
          </a:p>
          <a:p>
            <a:pPr marL="285750" marR="0" lvl="0" indent="-285750" algn="l" defTabSz="914400" rtl="0" eaLnBrk="1" fontAlgn="auto" latinLnBrk="0" hangingPunct="1">
              <a:lnSpc>
                <a:spcPct val="100000"/>
              </a:lnSpc>
              <a:spcBef>
                <a:spcPts val="0"/>
              </a:spcBef>
              <a:spcAft>
                <a:spcPts val="0"/>
              </a:spcAft>
              <a:buClrTx/>
              <a:buSzTx/>
              <a:buFontTx/>
              <a:buAutoNum type="romanLcPeriod"/>
              <a:tabLst/>
              <a:defRPr/>
            </a:pPr>
            <a:r>
              <a:rPr lang="en-US" sz="1200" kern="0" dirty="0">
                <a:solidFill>
                  <a:schemeClr val="tx2">
                    <a:lumMod val="50000"/>
                  </a:schemeClr>
                </a:solidFill>
                <a:latin typeface="Arial" panose="020B0604020202020204" pitchFamily="34" charset="0"/>
                <a:cs typeface="Arial" panose="020B0604020202020204" pitchFamily="34" charset="0"/>
              </a:rPr>
              <a:t>Methods for delivering assistance.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0" dirty="0">
              <a:solidFill>
                <a:schemeClr val="tx2">
                  <a:lumMod val="50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chemeClr val="tx2">
                    <a:lumMod val="50000"/>
                  </a:schemeClr>
                </a:solidFill>
                <a:latin typeface="Arial" panose="020B0604020202020204" pitchFamily="34" charset="0"/>
                <a:cs typeface="Arial" panose="020B0604020202020204" pitchFamily="34" charset="0"/>
              </a:rPr>
              <a:t>In each of there categories, there are recommendations which the Portland Housing Bureau has formed, which we want to present and hear your feedback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0" dirty="0">
              <a:solidFill>
                <a:schemeClr val="tx2">
                  <a:lumMod val="50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chemeClr val="tx2">
                    <a:lumMod val="50000"/>
                  </a:schemeClr>
                </a:solidFill>
                <a:latin typeface="Arial" panose="020B0604020202020204" pitchFamily="34" charset="0"/>
                <a:cs typeface="Arial" panose="020B0604020202020204" pitchFamily="34" charset="0"/>
              </a:rPr>
              <a:t>Additionally, in each category there are open questions which we are seeking your feedback and expertise on how to best respond. </a:t>
            </a:r>
          </a:p>
          <a:p>
            <a:endParaRPr lang="en-US" dirty="0"/>
          </a:p>
        </p:txBody>
      </p:sp>
      <p:sp>
        <p:nvSpPr>
          <p:cNvPr id="4" name="Slide Number Placeholder 3"/>
          <p:cNvSpPr>
            <a:spLocks noGrp="1"/>
          </p:cNvSpPr>
          <p:nvPr>
            <p:ph type="sldNum" sz="quarter" idx="5"/>
          </p:nvPr>
        </p:nvSpPr>
        <p:spPr/>
        <p:txBody>
          <a:bodyPr/>
          <a:lstStyle/>
          <a:p>
            <a:fld id="{1DC086F4-9900-41BC-9CDE-A0DA840B6069}" type="slidenum">
              <a:rPr lang="en-US" smtClean="0"/>
              <a:t>16</a:t>
            </a:fld>
            <a:endParaRPr lang="en-US" dirty="0"/>
          </a:p>
        </p:txBody>
      </p:sp>
    </p:spTree>
    <p:extLst>
      <p:ext uri="{BB962C8B-B14F-4D97-AF65-F5344CB8AC3E}">
        <p14:creationId xmlns:p14="http://schemas.microsoft.com/office/powerpoint/2010/main" val="198192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  </a:t>
            </a:r>
            <a:r>
              <a:rPr lang="en-US" sz="1200" kern="1200" dirty="0">
                <a:solidFill>
                  <a:schemeClr val="tx1"/>
                </a:solidFill>
                <a:effectLst/>
                <a:latin typeface="+mn-lt"/>
                <a:ea typeface="+mn-ea"/>
                <a:cs typeface="+mn-cs"/>
              </a:rPr>
              <a:t>Similar local and national regular and COVID rent assistance programs confirm 50% AMI targets most impacted households. This income prioritizes households already extremely rent-burdened and at risk for losing housing, even before COVID.</a:t>
            </a:r>
            <a:endParaRPr lang="en-US" dirty="0"/>
          </a:p>
          <a:p>
            <a:endParaRPr lang="en-US" dirty="0"/>
          </a:p>
        </p:txBody>
      </p:sp>
      <p:sp>
        <p:nvSpPr>
          <p:cNvPr id="4" name="Slide Number Placeholder 3"/>
          <p:cNvSpPr>
            <a:spLocks noGrp="1"/>
          </p:cNvSpPr>
          <p:nvPr>
            <p:ph type="sldNum" sz="quarter" idx="5"/>
          </p:nvPr>
        </p:nvSpPr>
        <p:spPr/>
        <p:txBody>
          <a:bodyPr/>
          <a:lstStyle/>
          <a:p>
            <a:fld id="{1DC086F4-9900-41BC-9CDE-A0DA840B6069}" type="slidenum">
              <a:rPr lang="en-US" smtClean="0"/>
              <a:t>17</a:t>
            </a:fld>
            <a:endParaRPr lang="en-US" dirty="0"/>
          </a:p>
        </p:txBody>
      </p:sp>
    </p:spTree>
    <p:extLst>
      <p:ext uri="{BB962C8B-B14F-4D97-AF65-F5344CB8AC3E}">
        <p14:creationId xmlns:p14="http://schemas.microsoft.com/office/powerpoint/2010/main" val="540725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0" dirty="0">
                <a:solidFill>
                  <a:schemeClr val="tx2">
                    <a:lumMod val="50000"/>
                  </a:schemeClr>
                </a:solidFill>
                <a:latin typeface="Arial" panose="020B0604020202020204" pitchFamily="34" charset="0"/>
                <a:cs typeface="Arial" panose="020B0604020202020204" pitchFamily="34" charset="0"/>
              </a:rPr>
              <a:t>a. City and PHB’s goals are to focus strategies to reach communities disproportionately impacted communities by COVID, who even prior to COVID have experienced historic and current oppression and are underserved.</a:t>
            </a:r>
          </a:p>
          <a:p>
            <a:endParaRPr lang="en-US" sz="1200" i="0" kern="0" dirty="0">
              <a:solidFill>
                <a:schemeClr val="tx2">
                  <a:lumMod val="50000"/>
                </a:schemeClr>
              </a:solidFill>
              <a:latin typeface="Arial" panose="020B0604020202020204" pitchFamily="34" charset="0"/>
              <a:cs typeface="Arial" panose="020B0604020202020204" pitchFamily="34" charset="0"/>
            </a:endParaRPr>
          </a:p>
          <a:p>
            <a:r>
              <a:rPr lang="en-US" sz="1200" i="0" kern="0" dirty="0">
                <a:solidFill>
                  <a:schemeClr val="tx2">
                    <a:lumMod val="50000"/>
                  </a:schemeClr>
                </a:solidFill>
                <a:latin typeface="Arial" panose="020B0604020202020204" pitchFamily="34" charset="0"/>
                <a:cs typeface="Arial" panose="020B0604020202020204" pitchFamily="34" charset="0"/>
              </a:rPr>
              <a:t>b.: Using multiple approaches to distribute funds enables us to use/build upon the existing rent assistance delivery infrastructure in our community, as well as the experience, capacity and expertise of our community based providers to reach priority communities.</a:t>
            </a:r>
            <a:endParaRPr lang="en-US" i="0" dirty="0"/>
          </a:p>
          <a:p>
            <a:endParaRPr lang="en-US" dirty="0"/>
          </a:p>
        </p:txBody>
      </p:sp>
      <p:sp>
        <p:nvSpPr>
          <p:cNvPr id="4" name="Slide Number Placeholder 3"/>
          <p:cNvSpPr>
            <a:spLocks noGrp="1"/>
          </p:cNvSpPr>
          <p:nvPr>
            <p:ph type="sldNum" sz="quarter" idx="5"/>
          </p:nvPr>
        </p:nvSpPr>
        <p:spPr/>
        <p:txBody>
          <a:bodyPr/>
          <a:lstStyle/>
          <a:p>
            <a:fld id="{1DC086F4-9900-41BC-9CDE-A0DA840B6069}" type="slidenum">
              <a:rPr lang="en-US" smtClean="0"/>
              <a:t>18</a:t>
            </a:fld>
            <a:endParaRPr lang="en-US" dirty="0"/>
          </a:p>
        </p:txBody>
      </p:sp>
    </p:spTree>
    <p:extLst>
      <p:ext uri="{BB962C8B-B14F-4D97-AF65-F5344CB8AC3E}">
        <p14:creationId xmlns:p14="http://schemas.microsoft.com/office/powerpoint/2010/main" val="2503490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 it is within the time frame of 3-6 months (HOME waiver flexibility ends Dec. 31, 2020)</a:t>
            </a:r>
          </a:p>
          <a:p>
            <a:r>
              <a:rPr lang="en-US" dirty="0"/>
              <a:t>d., we are weighing whether to provide more assistance to fewer households, or less assistance to reach more households.</a:t>
            </a:r>
          </a:p>
          <a:p>
            <a:endParaRPr lang="en-US" dirty="0"/>
          </a:p>
        </p:txBody>
      </p:sp>
      <p:sp>
        <p:nvSpPr>
          <p:cNvPr id="4" name="Slide Number Placeholder 3"/>
          <p:cNvSpPr>
            <a:spLocks noGrp="1"/>
          </p:cNvSpPr>
          <p:nvPr>
            <p:ph type="sldNum" sz="quarter" idx="5"/>
          </p:nvPr>
        </p:nvSpPr>
        <p:spPr/>
        <p:txBody>
          <a:bodyPr/>
          <a:lstStyle/>
          <a:p>
            <a:fld id="{1DC086F4-9900-41BC-9CDE-A0DA840B6069}" type="slidenum">
              <a:rPr lang="en-US" smtClean="0"/>
              <a:t>20</a:t>
            </a:fld>
            <a:endParaRPr lang="en-US" dirty="0"/>
          </a:p>
        </p:txBody>
      </p:sp>
    </p:spTree>
    <p:extLst>
      <p:ext uri="{BB962C8B-B14F-4D97-AF65-F5344CB8AC3E}">
        <p14:creationId xmlns:p14="http://schemas.microsoft.com/office/powerpoint/2010/main" val="1663710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kern="0" dirty="0">
                <a:solidFill>
                  <a:schemeClr val="tx2">
                    <a:lumMod val="50000"/>
                  </a:schemeClr>
                </a:solidFill>
                <a:latin typeface="Arial" panose="020B0604020202020204" pitchFamily="34" charset="0"/>
                <a:cs typeface="Arial" panose="020B0604020202020204" pitchFamily="34" charset="0"/>
              </a:rPr>
              <a:t>a. in addition to what we shared earlier about having strategies to reach BIPOC communities, immigrant and refugee communities, persons with disabilities, persons experiencing housing instability, what other communities should be reached? What providers/networks should be considered for delivery as</a:t>
            </a:r>
          </a:p>
          <a:p>
            <a:endParaRPr lang="en-US" dirty="0"/>
          </a:p>
        </p:txBody>
      </p:sp>
      <p:sp>
        <p:nvSpPr>
          <p:cNvPr id="4" name="Slide Number Placeholder 3"/>
          <p:cNvSpPr>
            <a:spLocks noGrp="1"/>
          </p:cNvSpPr>
          <p:nvPr>
            <p:ph type="sldNum" sz="quarter" idx="5"/>
          </p:nvPr>
        </p:nvSpPr>
        <p:spPr/>
        <p:txBody>
          <a:bodyPr/>
          <a:lstStyle/>
          <a:p>
            <a:fld id="{1DC086F4-9900-41BC-9CDE-A0DA840B6069}" type="slidenum">
              <a:rPr lang="en-US" smtClean="0"/>
              <a:t>21</a:t>
            </a:fld>
            <a:endParaRPr lang="en-US" dirty="0"/>
          </a:p>
        </p:txBody>
      </p:sp>
    </p:spTree>
    <p:extLst>
      <p:ext uri="{BB962C8B-B14F-4D97-AF65-F5344CB8AC3E}">
        <p14:creationId xmlns:p14="http://schemas.microsoft.com/office/powerpoint/2010/main" val="3067388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9F1F95A-47F8-45D6-9D74-01064E322807}" type="datetime1">
              <a:rPr lang="en-US" smtClean="0"/>
              <a:t>5/29/2020</a:t>
            </a:fld>
            <a:endParaRPr lang="en-US" dirty="0"/>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193BF1A-FD0E-4EDA-A886-FB1FEA932BDB}" type="datetime1">
              <a:rPr lang="en-US" smtClean="0"/>
              <a:t>5/29/2020</a:t>
            </a:fld>
            <a:endParaRPr lang="en-US" dirty="0"/>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29ECEEC5-033F-434F-BF1A-3348058E9A6A}" type="datetime1">
              <a:rPr lang="en-US" smtClean="0"/>
              <a:t>5/29/2020</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7E0EB018-876B-4B86-9E70-8DDBB14507DD}" type="datetime1">
              <a:rPr lang="en-US" smtClean="0"/>
              <a:t>5/29/2020</a:t>
            </a:fld>
            <a:endParaRPr lang="en-US" dirty="0"/>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5B2FA30-3CE6-4CFE-86C3-8E2300536E14}" type="datetime1">
              <a:rPr lang="en-US" smtClean="0"/>
              <a:t>5/29/2020</a:t>
            </a:fld>
            <a:endParaRPr lang="en-US" dirty="0"/>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4F31ECD7-104E-4B1B-84C3-69612FAF32A2}" type="datetime1">
              <a:rPr lang="en-US" smtClean="0"/>
              <a:t>5/29/2020</a:t>
            </a:fld>
            <a:endParaRPr lang="en-US" dirty="0"/>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8340" y="2305615"/>
            <a:ext cx="10815319" cy="1477328"/>
          </a:xfrm>
        </p:spPr>
        <p:txBody>
          <a:bodyPr/>
          <a:lstStyle/>
          <a:p>
            <a:pPr algn="ctr">
              <a:spcBef>
                <a:spcPts val="4200"/>
              </a:spcBef>
            </a:pPr>
            <a:r>
              <a:rPr lang="en-US" sz="4800" dirty="0">
                <a:solidFill>
                  <a:schemeClr val="tx2">
                    <a:lumMod val="50000"/>
                  </a:schemeClr>
                </a:solidFill>
              </a:rPr>
              <a:t>Rental Housing Market Stabilization </a:t>
            </a:r>
            <a:br>
              <a:rPr lang="en-US" sz="4800" dirty="0">
                <a:solidFill>
                  <a:schemeClr val="tx2">
                    <a:lumMod val="50000"/>
                  </a:schemeClr>
                </a:solidFill>
              </a:rPr>
            </a:br>
            <a:r>
              <a:rPr lang="en-US" sz="4800" dirty="0">
                <a:solidFill>
                  <a:schemeClr val="tx2">
                    <a:lumMod val="50000"/>
                  </a:schemeClr>
                </a:solidFill>
              </a:rPr>
              <a:t>Work Group</a:t>
            </a:r>
          </a:p>
        </p:txBody>
      </p:sp>
      <p:sp>
        <p:nvSpPr>
          <p:cNvPr id="3" name="Slide Number Placeholder 2">
            <a:extLst>
              <a:ext uri="{FF2B5EF4-FFF2-40B4-BE49-F238E27FC236}">
                <a16:creationId xmlns:a16="http://schemas.microsoft.com/office/drawing/2014/main" id="{844D5A5A-2AD9-4D1E-B8AF-0C6DB7099DFB}"/>
              </a:ext>
            </a:extLst>
          </p:cNvPr>
          <p:cNvSpPr>
            <a:spLocks noGrp="1"/>
          </p:cNvSpPr>
          <p:nvPr>
            <p:ph type="sldNum" sz="quarter" idx="7"/>
          </p:nvPr>
        </p:nvSpPr>
        <p:spPr>
          <a:xfrm>
            <a:off x="5859041" y="6599256"/>
            <a:ext cx="473918" cy="153888"/>
          </a:xfrm>
        </p:spPr>
        <p:txBody>
          <a:bodyPr/>
          <a:lstStyle/>
          <a:p>
            <a:pPr marL="25400" algn="ctr">
              <a:lnSpc>
                <a:spcPct val="100000"/>
              </a:lnSpc>
              <a:spcBef>
                <a:spcPts val="40"/>
              </a:spcBef>
            </a:pPr>
            <a:r>
              <a:rPr lang="en-US" sz="10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10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a:t>
            </a:fld>
            <a:r>
              <a:rPr lang="en-US" sz="1000" b="0" dirty="0">
                <a:solidFill>
                  <a:schemeClr val="tx2">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03068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0870" y="2690336"/>
            <a:ext cx="10970259" cy="1477328"/>
          </a:xfrm>
        </p:spPr>
        <p:txBody>
          <a:bodyPr/>
          <a:lstStyle/>
          <a:p>
            <a:pPr algn="ctr"/>
            <a:r>
              <a:rPr lang="en-US" sz="4800" dirty="0">
                <a:solidFill>
                  <a:schemeClr val="tx2">
                    <a:lumMod val="50000"/>
                  </a:schemeClr>
                </a:solidFill>
              </a:rPr>
              <a:t>Where are we particularly concerned?</a:t>
            </a:r>
          </a:p>
        </p:txBody>
      </p:sp>
      <p:sp>
        <p:nvSpPr>
          <p:cNvPr id="3" name="Slide Number Placeholder 2">
            <a:extLst>
              <a:ext uri="{FF2B5EF4-FFF2-40B4-BE49-F238E27FC236}">
                <a16:creationId xmlns:a16="http://schemas.microsoft.com/office/drawing/2014/main" id="{844D5A5A-2AD9-4D1E-B8AF-0C6DB7099DFB}"/>
              </a:ext>
            </a:extLst>
          </p:cNvPr>
          <p:cNvSpPr>
            <a:spLocks noGrp="1"/>
          </p:cNvSpPr>
          <p:nvPr>
            <p:ph type="sldNum" sz="quarter" idx="7"/>
          </p:nvPr>
        </p:nvSpPr>
        <p:spPr>
          <a:xfrm>
            <a:off x="5859041" y="6599256"/>
            <a:ext cx="473918" cy="153888"/>
          </a:xfrm>
        </p:spPr>
        <p:txBody>
          <a:bodyPr/>
          <a:lstStyle/>
          <a:p>
            <a:pPr marL="25400" algn="ctr">
              <a:lnSpc>
                <a:spcPct val="100000"/>
              </a:lnSpc>
              <a:spcBef>
                <a:spcPts val="40"/>
              </a:spcBef>
            </a:pPr>
            <a:r>
              <a:rPr lang="en-US" sz="10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10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10</a:t>
            </a:fld>
            <a:r>
              <a:rPr lang="en-US" sz="1000" b="0" dirty="0">
                <a:solidFill>
                  <a:schemeClr val="tx2">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49668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11</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9" name="Title 1">
            <a:extLst>
              <a:ext uri="{FF2B5EF4-FFF2-40B4-BE49-F238E27FC236}">
                <a16:creationId xmlns:a16="http://schemas.microsoft.com/office/drawing/2014/main" id="{50C4FD25-E91A-4A30-9191-BEB93AAD06DE}"/>
              </a:ext>
            </a:extLst>
          </p:cNvPr>
          <p:cNvSpPr txBox="1">
            <a:spLocks/>
          </p:cNvSpPr>
          <p:nvPr/>
        </p:nvSpPr>
        <p:spPr>
          <a:xfrm>
            <a:off x="533400" y="1813173"/>
            <a:ext cx="11125200" cy="323165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rPr>
              <a:t>How do we prioritize those disproportionately impacted prior to and through COVID-19:</a:t>
            </a:r>
          </a:p>
          <a:p>
            <a:pPr marL="457200" indent="-457200">
              <a:spcAft>
                <a:spcPts val="600"/>
              </a:spcAft>
              <a:buFont typeface="Arial" panose="020B0604020202020204" pitchFamily="34" charset="0"/>
              <a:buChar char="•"/>
            </a:pPr>
            <a:r>
              <a:rPr lang="en-US" sz="2400" b="0" kern="0" dirty="0">
                <a:solidFill>
                  <a:schemeClr val="tx2">
                    <a:lumMod val="50000"/>
                  </a:schemeClr>
                </a:solidFill>
              </a:rPr>
              <a:t>BIPOC communities who rent and work in the service industries are some of the most vulnerable and impacted renters, how do we prioritize these individuals for support?</a:t>
            </a:r>
          </a:p>
          <a:p>
            <a:pPr marL="457200" indent="-457200">
              <a:spcAft>
                <a:spcPts val="600"/>
              </a:spcAft>
              <a:buFont typeface="Arial" panose="020B0604020202020204" pitchFamily="34" charset="0"/>
              <a:buChar char="•"/>
            </a:pPr>
            <a:r>
              <a:rPr lang="en-US" sz="2400" b="0" kern="0" dirty="0">
                <a:solidFill>
                  <a:schemeClr val="tx2">
                    <a:lumMod val="50000"/>
                  </a:schemeClr>
                </a:solidFill>
              </a:rPr>
              <a:t>Renters ineligible for unemployment benefits and supplemental federal stimulus payments are the most vulnerable as they are without temporary support, how do we prioritize these households?</a:t>
            </a:r>
          </a:p>
        </p:txBody>
      </p:sp>
    </p:spTree>
    <p:extLst>
      <p:ext uri="{BB962C8B-B14F-4D97-AF65-F5344CB8AC3E}">
        <p14:creationId xmlns:p14="http://schemas.microsoft.com/office/powerpoint/2010/main" val="443046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12</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7" name="Title 1">
            <a:extLst>
              <a:ext uri="{FF2B5EF4-FFF2-40B4-BE49-F238E27FC236}">
                <a16:creationId xmlns:a16="http://schemas.microsoft.com/office/drawing/2014/main" id="{6C7468BF-A8B4-4C46-A6DA-7037A3C1C742}"/>
              </a:ext>
            </a:extLst>
          </p:cNvPr>
          <p:cNvSpPr txBox="1">
            <a:spLocks/>
          </p:cNvSpPr>
          <p:nvPr/>
        </p:nvSpPr>
        <p:spPr>
          <a:xfrm>
            <a:off x="533399" y="2142062"/>
            <a:ext cx="11125200" cy="324704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rPr>
              <a:t>The unemployment and stimulus benefits cliff:</a:t>
            </a:r>
          </a:p>
          <a:p>
            <a:pPr marL="457200" indent="-457200">
              <a:spcAft>
                <a:spcPts val="600"/>
              </a:spcAft>
              <a:buFont typeface="Arial" panose="020B0604020202020204" pitchFamily="34" charset="0"/>
              <a:buChar char="•"/>
            </a:pPr>
            <a:r>
              <a:rPr lang="en-US" sz="2400" b="0" kern="0" dirty="0">
                <a:solidFill>
                  <a:schemeClr val="tx2">
                    <a:lumMod val="50000"/>
                  </a:schemeClr>
                </a:solidFill>
              </a:rPr>
              <a:t>Many Portlanders are </a:t>
            </a:r>
            <a:r>
              <a:rPr lang="en-US" sz="2400" kern="0" dirty="0">
                <a:solidFill>
                  <a:schemeClr val="tx2">
                    <a:lumMod val="50000"/>
                  </a:schemeClr>
                </a:solidFill>
              </a:rPr>
              <a:t>not eligible </a:t>
            </a:r>
            <a:r>
              <a:rPr lang="en-US" sz="2400" b="0" kern="0" dirty="0">
                <a:solidFill>
                  <a:schemeClr val="tx2">
                    <a:lumMod val="50000"/>
                  </a:schemeClr>
                </a:solidFill>
              </a:rPr>
              <a:t>for unemployment and are most in need of support, and second, many more Portlanders are </a:t>
            </a:r>
            <a:r>
              <a:rPr lang="en-US" sz="2400" kern="0" dirty="0">
                <a:solidFill>
                  <a:schemeClr val="tx2">
                    <a:lumMod val="50000"/>
                  </a:schemeClr>
                </a:solidFill>
              </a:rPr>
              <a:t>not able to access </a:t>
            </a:r>
            <a:r>
              <a:rPr lang="en-US" sz="2400" b="0" kern="0" dirty="0">
                <a:solidFill>
                  <a:schemeClr val="tx2">
                    <a:lumMod val="50000"/>
                  </a:schemeClr>
                </a:solidFill>
              </a:rPr>
              <a:t>unemployment due to the volume of requests</a:t>
            </a:r>
          </a:p>
          <a:p>
            <a:pPr marL="914400" lvl="1" indent="-457200">
              <a:spcAft>
                <a:spcPts val="600"/>
              </a:spcAft>
              <a:buFont typeface="Arial" panose="020B0604020202020204" pitchFamily="34" charset="0"/>
              <a:buChar char="•"/>
            </a:pPr>
            <a:r>
              <a:rPr lang="en-US" sz="2400" b="0" i="1" kern="0" dirty="0">
                <a:solidFill>
                  <a:schemeClr val="tx2">
                    <a:lumMod val="50000"/>
                  </a:schemeClr>
                </a:solidFill>
              </a:rPr>
              <a:t>How do we prioritize these individuals for services and support?</a:t>
            </a:r>
          </a:p>
          <a:p>
            <a:pPr marL="914400" lvl="1" indent="-457200">
              <a:spcAft>
                <a:spcPts val="600"/>
              </a:spcAft>
              <a:buFont typeface="Arial" panose="020B0604020202020204" pitchFamily="34" charset="0"/>
              <a:buChar char="•"/>
            </a:pPr>
            <a:r>
              <a:rPr lang="en-US" sz="2400" b="0" i="1" kern="0" dirty="0">
                <a:solidFill>
                  <a:schemeClr val="tx2">
                    <a:lumMod val="50000"/>
                  </a:schemeClr>
                </a:solidFill>
              </a:rPr>
              <a:t>For those who are eligible and can access benefits, how will the expiration of the $600 weekly stimulus payments increase the need for renter and homeowner assistance?</a:t>
            </a:r>
          </a:p>
        </p:txBody>
      </p:sp>
    </p:spTree>
    <p:extLst>
      <p:ext uri="{BB962C8B-B14F-4D97-AF65-F5344CB8AC3E}">
        <p14:creationId xmlns:p14="http://schemas.microsoft.com/office/powerpoint/2010/main" val="3155786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13</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2065118"/>
            <a:ext cx="11125200" cy="3400931"/>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rPr>
              <a:t>The renter regulatory protections cliff:</a:t>
            </a:r>
          </a:p>
          <a:p>
            <a:pPr marL="457200" indent="-457200">
              <a:spcAft>
                <a:spcPts val="600"/>
              </a:spcAft>
              <a:buFont typeface="Arial" panose="020B0604020202020204" pitchFamily="34" charset="0"/>
              <a:buChar char="•"/>
            </a:pPr>
            <a:r>
              <a:rPr lang="en-US" sz="2400" b="0" kern="0" dirty="0">
                <a:solidFill>
                  <a:schemeClr val="tx2">
                    <a:lumMod val="50000"/>
                  </a:schemeClr>
                </a:solidFill>
              </a:rPr>
              <a:t>The Governor’s executive orders and the Multnomah County Chair’s executive rules have allowed for rent deferral and a payment period after deferral</a:t>
            </a:r>
          </a:p>
          <a:p>
            <a:pPr marL="914400" lvl="1" indent="-457200">
              <a:spcAft>
                <a:spcPts val="600"/>
              </a:spcAft>
              <a:buFont typeface="Arial" panose="020B0604020202020204" pitchFamily="34" charset="0"/>
              <a:buChar char="•"/>
            </a:pPr>
            <a:r>
              <a:rPr lang="en-US" sz="2400" i="1" kern="0" dirty="0">
                <a:solidFill>
                  <a:schemeClr val="tx2">
                    <a:lumMod val="50000"/>
                  </a:schemeClr>
                </a:solidFill>
              </a:rPr>
              <a:t>Who is unaware of these protections and how do we inform?</a:t>
            </a:r>
          </a:p>
          <a:p>
            <a:pPr marL="914400" lvl="1" indent="-457200">
              <a:spcAft>
                <a:spcPts val="600"/>
              </a:spcAft>
              <a:buFont typeface="Arial" panose="020B0604020202020204" pitchFamily="34" charset="0"/>
              <a:buChar char="•"/>
            </a:pPr>
            <a:r>
              <a:rPr lang="en-US" sz="2400" i="1" kern="0" dirty="0">
                <a:solidFill>
                  <a:schemeClr val="tx2">
                    <a:lumMod val="50000"/>
                  </a:schemeClr>
                </a:solidFill>
              </a:rPr>
              <a:t>How much deferred rent is accruing and for whom?</a:t>
            </a:r>
          </a:p>
          <a:p>
            <a:pPr marL="914400" lvl="1" indent="-457200">
              <a:spcAft>
                <a:spcPts val="600"/>
              </a:spcAft>
              <a:buFont typeface="Arial" panose="020B0604020202020204" pitchFamily="34" charset="0"/>
              <a:buChar char="•"/>
            </a:pPr>
            <a:r>
              <a:rPr lang="en-US" sz="2400" b="0" i="1" kern="0" dirty="0">
                <a:solidFill>
                  <a:schemeClr val="tx2">
                    <a:lumMod val="50000"/>
                  </a:schemeClr>
                </a:solidFill>
              </a:rPr>
              <a:t>How do we assist renters accruing rent who will have no way to pay?</a:t>
            </a:r>
          </a:p>
          <a:p>
            <a:pPr marL="914400" lvl="1" indent="-457200">
              <a:spcAft>
                <a:spcPts val="600"/>
              </a:spcAft>
              <a:buFont typeface="Arial" panose="020B0604020202020204" pitchFamily="34" charset="0"/>
              <a:buChar char="•"/>
            </a:pPr>
            <a:r>
              <a:rPr lang="en-US" sz="2400" i="1" kern="0" dirty="0">
                <a:solidFill>
                  <a:schemeClr val="tx2">
                    <a:lumMod val="50000"/>
                  </a:schemeClr>
                </a:solidFill>
              </a:rPr>
              <a:t>How do we assist housing providers who are financially unable manage non-payment?</a:t>
            </a:r>
            <a:endParaRPr lang="en-US" sz="2400" b="0" i="1" kern="0" dirty="0">
              <a:solidFill>
                <a:schemeClr val="tx2">
                  <a:lumMod val="50000"/>
                </a:schemeClr>
              </a:solidFill>
            </a:endParaRPr>
          </a:p>
        </p:txBody>
      </p:sp>
    </p:spTree>
    <p:extLst>
      <p:ext uri="{BB962C8B-B14F-4D97-AF65-F5344CB8AC3E}">
        <p14:creationId xmlns:p14="http://schemas.microsoft.com/office/powerpoint/2010/main" val="2324835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8340" y="2690336"/>
            <a:ext cx="10815319" cy="1477328"/>
          </a:xfrm>
        </p:spPr>
        <p:txBody>
          <a:bodyPr/>
          <a:lstStyle/>
          <a:p>
            <a:pPr algn="ctr"/>
            <a:r>
              <a:rPr lang="en-US" sz="4800" dirty="0">
                <a:solidFill>
                  <a:schemeClr val="tx2">
                    <a:lumMod val="50000"/>
                  </a:schemeClr>
                </a:solidFill>
              </a:rPr>
              <a:t>COVID-19 Rent Assistance</a:t>
            </a:r>
            <a:br>
              <a:rPr lang="en-US" sz="4800" dirty="0">
                <a:solidFill>
                  <a:schemeClr val="tx2">
                    <a:lumMod val="50000"/>
                  </a:schemeClr>
                </a:solidFill>
              </a:rPr>
            </a:br>
            <a:r>
              <a:rPr lang="en-US" sz="4800" dirty="0">
                <a:solidFill>
                  <a:schemeClr val="tx2">
                    <a:lumMod val="50000"/>
                  </a:schemeClr>
                </a:solidFill>
              </a:rPr>
              <a:t>Policy Framework</a:t>
            </a:r>
          </a:p>
        </p:txBody>
      </p:sp>
      <p:sp>
        <p:nvSpPr>
          <p:cNvPr id="3" name="Slide Number Placeholder 2">
            <a:extLst>
              <a:ext uri="{FF2B5EF4-FFF2-40B4-BE49-F238E27FC236}">
                <a16:creationId xmlns:a16="http://schemas.microsoft.com/office/drawing/2014/main" id="{844D5A5A-2AD9-4D1E-B8AF-0C6DB7099DFB}"/>
              </a:ext>
            </a:extLst>
          </p:cNvPr>
          <p:cNvSpPr>
            <a:spLocks noGrp="1"/>
          </p:cNvSpPr>
          <p:nvPr>
            <p:ph type="sldNum" sz="quarter" idx="7"/>
          </p:nvPr>
        </p:nvSpPr>
        <p:spPr>
          <a:xfrm>
            <a:off x="5859041" y="6599256"/>
            <a:ext cx="473918" cy="153888"/>
          </a:xfrm>
        </p:spPr>
        <p:txBody>
          <a:bodyPr/>
          <a:lstStyle/>
          <a:p>
            <a:pPr marL="25400" algn="ctr">
              <a:lnSpc>
                <a:spcPct val="100000"/>
              </a:lnSpc>
              <a:spcBef>
                <a:spcPts val="40"/>
              </a:spcBef>
            </a:pPr>
            <a:r>
              <a:rPr lang="en-US" sz="10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10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14</a:t>
            </a:fld>
            <a:r>
              <a:rPr lang="en-US" sz="1000" b="0" dirty="0">
                <a:solidFill>
                  <a:schemeClr val="tx2">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07130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1BF03680-0D99-4313-A241-CD6A86C27C4E}"/>
              </a:ext>
            </a:extLst>
          </p:cNvPr>
          <p:cNvGraphicFramePr>
            <a:graphicFrameLocks noGrp="1"/>
          </p:cNvGraphicFramePr>
          <p:nvPr>
            <p:extLst>
              <p:ext uri="{D42A27DB-BD31-4B8C-83A1-F6EECF244321}">
                <p14:modId xmlns:p14="http://schemas.microsoft.com/office/powerpoint/2010/main" val="4283008069"/>
              </p:ext>
            </p:extLst>
          </p:nvPr>
        </p:nvGraphicFramePr>
        <p:xfrm>
          <a:off x="677441" y="1981200"/>
          <a:ext cx="10363200" cy="4114802"/>
        </p:xfrm>
        <a:graphic>
          <a:graphicData uri="http://schemas.openxmlformats.org/drawingml/2006/table">
            <a:tbl>
              <a:tblPr/>
              <a:tblGrid>
                <a:gridCol w="1109972">
                  <a:extLst>
                    <a:ext uri="{9D8B030D-6E8A-4147-A177-3AD203B41FA5}">
                      <a16:colId xmlns:a16="http://schemas.microsoft.com/office/drawing/2014/main" val="2668141096"/>
                    </a:ext>
                  </a:extLst>
                </a:gridCol>
                <a:gridCol w="2033221">
                  <a:extLst>
                    <a:ext uri="{9D8B030D-6E8A-4147-A177-3AD203B41FA5}">
                      <a16:colId xmlns:a16="http://schemas.microsoft.com/office/drawing/2014/main" val="168172370"/>
                    </a:ext>
                  </a:extLst>
                </a:gridCol>
                <a:gridCol w="1369312">
                  <a:extLst>
                    <a:ext uri="{9D8B030D-6E8A-4147-A177-3AD203B41FA5}">
                      <a16:colId xmlns:a16="http://schemas.microsoft.com/office/drawing/2014/main" val="333058323"/>
                    </a:ext>
                  </a:extLst>
                </a:gridCol>
                <a:gridCol w="871380">
                  <a:extLst>
                    <a:ext uri="{9D8B030D-6E8A-4147-A177-3AD203B41FA5}">
                      <a16:colId xmlns:a16="http://schemas.microsoft.com/office/drawing/2014/main" val="3412871845"/>
                    </a:ext>
                  </a:extLst>
                </a:gridCol>
                <a:gridCol w="995863">
                  <a:extLst>
                    <a:ext uri="{9D8B030D-6E8A-4147-A177-3AD203B41FA5}">
                      <a16:colId xmlns:a16="http://schemas.microsoft.com/office/drawing/2014/main" val="2138632004"/>
                    </a:ext>
                  </a:extLst>
                </a:gridCol>
                <a:gridCol w="995863">
                  <a:extLst>
                    <a:ext uri="{9D8B030D-6E8A-4147-A177-3AD203B41FA5}">
                      <a16:colId xmlns:a16="http://schemas.microsoft.com/office/drawing/2014/main" val="2086879806"/>
                    </a:ext>
                  </a:extLst>
                </a:gridCol>
                <a:gridCol w="995863">
                  <a:extLst>
                    <a:ext uri="{9D8B030D-6E8A-4147-A177-3AD203B41FA5}">
                      <a16:colId xmlns:a16="http://schemas.microsoft.com/office/drawing/2014/main" val="2932190665"/>
                    </a:ext>
                  </a:extLst>
                </a:gridCol>
                <a:gridCol w="995863">
                  <a:extLst>
                    <a:ext uri="{9D8B030D-6E8A-4147-A177-3AD203B41FA5}">
                      <a16:colId xmlns:a16="http://schemas.microsoft.com/office/drawing/2014/main" val="1554531735"/>
                    </a:ext>
                  </a:extLst>
                </a:gridCol>
                <a:gridCol w="995863">
                  <a:extLst>
                    <a:ext uri="{9D8B030D-6E8A-4147-A177-3AD203B41FA5}">
                      <a16:colId xmlns:a16="http://schemas.microsoft.com/office/drawing/2014/main" val="1760593341"/>
                    </a:ext>
                  </a:extLst>
                </a:gridCol>
              </a:tblGrid>
              <a:tr h="254770">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r"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gridSpan="6">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Estimated Households Assisted by Assistance Duration</a:t>
                      </a:r>
                    </a:p>
                  </a:txBody>
                  <a:tcPr marL="5716" marR="5716" marT="571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2263471"/>
                  </a:ext>
                </a:extLst>
              </a:tr>
              <a:tr h="254770">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r"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1 Month</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2 Months</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3 Months</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4 Months</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5 Months</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6 Months</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42449425"/>
                  </a:ext>
                </a:extLst>
              </a:tr>
              <a:tr h="297233">
                <a:tc rowSpan="6">
                  <a:txBody>
                    <a:bodyPr/>
                    <a:lstStyle/>
                    <a:p>
                      <a:pPr algn="ctr" fontAlgn="ctr"/>
                      <a:r>
                        <a:rPr lang="en-US" sz="1400" b="0" i="1" u="none" strike="noStrike">
                          <a:solidFill>
                            <a:schemeClr val="tx2">
                              <a:lumMod val="50000"/>
                            </a:schemeClr>
                          </a:solidFill>
                          <a:effectLst/>
                          <a:latin typeface="Arial" panose="020B0604020202020204" pitchFamily="34" charset="0"/>
                          <a:cs typeface="Arial" panose="020B0604020202020204" pitchFamily="34" charset="0"/>
                        </a:rPr>
                        <a:t>Funding Confirmed</a:t>
                      </a:r>
                    </a:p>
                  </a:txBody>
                  <a:tcPr marL="5716" marR="5716" marT="571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City HOME</a:t>
                      </a:r>
                      <a:r>
                        <a:rPr lang="en-US" sz="1400" b="0" i="0" u="none" strike="noStrike" baseline="30000" dirty="0">
                          <a:solidFill>
                            <a:schemeClr val="tx2">
                              <a:lumMod val="50000"/>
                            </a:schemeClr>
                          </a:solidFill>
                          <a:effectLst/>
                          <a:latin typeface="Arial" panose="020B0604020202020204" pitchFamily="34" charset="0"/>
                          <a:cs typeface="Arial" panose="020B0604020202020204" pitchFamily="34" charset="0"/>
                        </a:rPr>
                        <a:t>1</a:t>
                      </a:r>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$ 4,500,000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bg1"/>
                          </a:solidFill>
                          <a:effectLst/>
                          <a:latin typeface="Arial" panose="020B0604020202020204" pitchFamily="34" charset="0"/>
                          <a:cs typeface="Arial" panose="020B0604020202020204" pitchFamily="34" charset="0"/>
                        </a:rPr>
                        <a:t>    1,000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bg1"/>
                          </a:solidFill>
                          <a:effectLst/>
                          <a:latin typeface="Arial" panose="020B0604020202020204" pitchFamily="34" charset="0"/>
                          <a:cs typeface="Arial" panose="020B0604020202020204" pitchFamily="34" charset="0"/>
                        </a:rPr>
                        <a:t>       1,000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1,000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750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600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500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177356560"/>
                  </a:ext>
                </a:extLst>
              </a:tr>
              <a:tr h="297233">
                <a:tc vMerge="1">
                  <a:txBody>
                    <a:bodyPr/>
                    <a:lstStyle/>
                    <a:p>
                      <a:endParaRPr lang="en-US"/>
                    </a:p>
                  </a:txBody>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City CDBG-CV</a:t>
                      </a:r>
                      <a:r>
                        <a:rPr lang="en-US" sz="1400" b="0" i="0" u="none" strike="noStrike" baseline="30000" dirty="0">
                          <a:solidFill>
                            <a:schemeClr val="tx2">
                              <a:lumMod val="50000"/>
                            </a:schemeClr>
                          </a:solidFill>
                          <a:effectLst/>
                          <a:latin typeface="Arial" panose="020B0604020202020204" pitchFamily="34" charset="0"/>
                          <a:cs typeface="Arial" panose="020B0604020202020204" pitchFamily="34" charset="0"/>
                        </a:rPr>
                        <a:t>2</a:t>
                      </a:r>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$ 3,854,431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2,570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1,285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857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bg1"/>
                          </a:solidFill>
                          <a:effectLst/>
                          <a:latin typeface="Arial" panose="020B0604020202020204" pitchFamily="34" charset="0"/>
                          <a:cs typeface="Arial" panose="020B0604020202020204" pitchFamily="34" charset="0"/>
                        </a:rPr>
                        <a:t>          857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bg1"/>
                          </a:solidFill>
                          <a:effectLst/>
                          <a:latin typeface="Arial" panose="020B0604020202020204" pitchFamily="34" charset="0"/>
                          <a:cs typeface="Arial" panose="020B0604020202020204" pitchFamily="34" charset="0"/>
                        </a:rPr>
                        <a:t>          857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bg1"/>
                          </a:solidFill>
                          <a:effectLst/>
                          <a:latin typeface="Arial" panose="020B0604020202020204" pitchFamily="34" charset="0"/>
                          <a:cs typeface="Arial" panose="020B0604020202020204" pitchFamily="34" charset="0"/>
                        </a:rPr>
                        <a:t>          857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93196348"/>
                  </a:ext>
                </a:extLst>
              </a:tr>
              <a:tr h="297233">
                <a:tc vMerge="1">
                  <a:txBody>
                    <a:bodyPr/>
                    <a:lstStyle/>
                    <a:p>
                      <a:endParaRPr lang="en-US"/>
                    </a:p>
                  </a:txBody>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County CDBG-CV</a:t>
                      </a:r>
                      <a:r>
                        <a:rPr lang="en-US" sz="1400" b="0" i="0" u="none" strike="noStrike" baseline="30000" dirty="0">
                          <a:solidFill>
                            <a:schemeClr val="tx2">
                              <a:lumMod val="50000"/>
                            </a:schemeClr>
                          </a:solidFill>
                          <a:effectLst/>
                          <a:latin typeface="Arial" panose="020B0604020202020204" pitchFamily="34" charset="0"/>
                          <a:cs typeface="Arial" panose="020B0604020202020204" pitchFamily="34" charset="0"/>
                        </a:rPr>
                        <a:t>3</a:t>
                      </a:r>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$ 179,666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120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60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40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bg1"/>
                          </a:solidFill>
                          <a:effectLst/>
                          <a:latin typeface="Arial" panose="020B0604020202020204" pitchFamily="34" charset="0"/>
                          <a:cs typeface="Arial" panose="020B0604020202020204" pitchFamily="34" charset="0"/>
                        </a:rPr>
                        <a:t>            40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bg1"/>
                          </a:solidFill>
                          <a:effectLst/>
                          <a:latin typeface="Arial" panose="020B0604020202020204" pitchFamily="34" charset="0"/>
                          <a:cs typeface="Arial" panose="020B0604020202020204" pitchFamily="34" charset="0"/>
                        </a:rPr>
                        <a:t>            40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bg1"/>
                          </a:solidFill>
                          <a:effectLst/>
                          <a:latin typeface="Arial" panose="020B0604020202020204" pitchFamily="34" charset="0"/>
                          <a:cs typeface="Arial" panose="020B0604020202020204" pitchFamily="34" charset="0"/>
                        </a:rPr>
                        <a:t>            40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32275657"/>
                  </a:ext>
                </a:extLst>
              </a:tr>
              <a:tr h="224156">
                <a:tc vMerge="1">
                  <a:txBody>
                    <a:bodyPr/>
                    <a:lstStyle/>
                    <a:p>
                      <a:endParaRPr lang="en-US"/>
                    </a:p>
                  </a:txBody>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County OHCS RRP-I</a:t>
                      </a:r>
                    </a:p>
                  </a:txBody>
                  <a:tcPr marL="5716" marR="5716" marT="5716"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$ 800,000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533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267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178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133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107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89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16901405"/>
                  </a:ext>
                </a:extLst>
              </a:tr>
              <a:tr h="224156">
                <a:tc vMerge="1">
                  <a:txBody>
                    <a:bodyPr/>
                    <a:lstStyle/>
                    <a:p>
                      <a:endParaRPr lang="en-US"/>
                    </a:p>
                  </a:txBody>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County CSBG-CV</a:t>
                      </a:r>
                      <a:r>
                        <a:rPr lang="en-US" sz="1400" b="0" i="0" u="none" strike="noStrike" baseline="30000" dirty="0">
                          <a:solidFill>
                            <a:schemeClr val="tx2">
                              <a:lumMod val="50000"/>
                            </a:schemeClr>
                          </a:solidFill>
                          <a:effectLst/>
                          <a:latin typeface="Arial" panose="020B0604020202020204" pitchFamily="34" charset="0"/>
                          <a:cs typeface="Arial" panose="020B0604020202020204" pitchFamily="34" charset="0"/>
                        </a:rPr>
                        <a:t>4</a:t>
                      </a:r>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$ 1,208,043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805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403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268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201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161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134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61467390"/>
                  </a:ext>
                </a:extLst>
              </a:tr>
              <a:tr h="254770">
                <a:tc vMerge="1">
                  <a:txBody>
                    <a:bodyPr/>
                    <a:lstStyle/>
                    <a:p>
                      <a:endParaRPr lang="en-US"/>
                    </a:p>
                  </a:txBody>
                  <a:tcPr/>
                </a:tc>
                <a:tc>
                  <a:txBody>
                    <a:bodyPr/>
                    <a:lstStyle/>
                    <a:p>
                      <a:pPr algn="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Non-CARES Total</a:t>
                      </a:r>
                    </a:p>
                  </a:txBody>
                  <a:tcPr marL="5716" marR="5716" marT="5716"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 $ 10,542,140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5,028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3,014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2,343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1,981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1,764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1,620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98747551"/>
                  </a:ext>
                </a:extLst>
              </a:tr>
              <a:tr h="254770">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r" fontAlgn="b"/>
                      <a:endParaRPr lang="en-US" sz="1400" b="1"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ctr"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964280010"/>
                  </a:ext>
                </a:extLst>
              </a:tr>
              <a:tr h="254770">
                <a:tc rowSpan="4">
                  <a:txBody>
                    <a:bodyPr/>
                    <a:lstStyle/>
                    <a:p>
                      <a:pPr algn="ctr" fontAlgn="ctr"/>
                      <a:r>
                        <a:rPr lang="en-US" sz="1400" b="0" i="1" u="none" strike="noStrike">
                          <a:solidFill>
                            <a:schemeClr val="tx2">
                              <a:lumMod val="50000"/>
                            </a:schemeClr>
                          </a:solidFill>
                          <a:effectLst/>
                          <a:latin typeface="Arial" panose="020B0604020202020204" pitchFamily="34" charset="0"/>
                          <a:cs typeface="Arial" panose="020B0604020202020204" pitchFamily="34" charset="0"/>
                        </a:rPr>
                        <a:t>Potential Funding</a:t>
                      </a:r>
                    </a:p>
                  </a:txBody>
                  <a:tcPr marL="5716" marR="5716" marT="571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CARES Market</a:t>
                      </a:r>
                    </a:p>
                  </a:txBody>
                  <a:tcPr marL="5716" marR="5716" marT="571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$ 15,330,000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10,220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5,110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3,407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2,555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2,044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1,703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56338793"/>
                  </a:ext>
                </a:extLst>
              </a:tr>
              <a:tr h="257705">
                <a:tc vMerge="1">
                  <a:txBody>
                    <a:bodyPr/>
                    <a:lstStyle/>
                    <a:p>
                      <a:endParaRPr lang="en-US"/>
                    </a:p>
                  </a:txBody>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CARES Affordable</a:t>
                      </a:r>
                    </a:p>
                  </a:txBody>
                  <a:tcPr marL="5716" marR="5716" marT="571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$ 5,670,000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3,780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1,890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1,260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945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756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630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92056703"/>
                  </a:ext>
                </a:extLst>
              </a:tr>
              <a:tr h="254770">
                <a:tc vMerge="1">
                  <a:txBody>
                    <a:bodyPr/>
                    <a:lstStyle/>
                    <a:p>
                      <a:endParaRPr lang="en-US"/>
                    </a:p>
                  </a:txBody>
                  <a:tcPr/>
                </a:tc>
                <a:tc>
                  <a:txBody>
                    <a:bodyPr/>
                    <a:lstStyle/>
                    <a:p>
                      <a:pPr algn="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County OHCS RRP-II</a:t>
                      </a:r>
                    </a:p>
                  </a:txBody>
                  <a:tcPr marL="5716" marR="5716" marT="571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$ 13,500,000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9,000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4,500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3,000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2,250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1,800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1,500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09708687"/>
                  </a:ext>
                </a:extLst>
              </a:tr>
              <a:tr h="254770">
                <a:tc vMerge="1">
                  <a:txBody>
                    <a:bodyPr/>
                    <a:lstStyle/>
                    <a:p>
                      <a:endParaRPr lang="en-US"/>
                    </a:p>
                  </a:txBody>
                  <a:tcPr/>
                </a:tc>
                <a:tc>
                  <a:txBody>
                    <a:bodyPr/>
                    <a:lstStyle/>
                    <a:p>
                      <a:pPr algn="r" fontAlgn="b"/>
                      <a:r>
                        <a:rPr lang="en-US" sz="1400" b="1" i="0" u="none" strike="noStrike">
                          <a:solidFill>
                            <a:schemeClr val="tx2">
                              <a:lumMod val="50000"/>
                            </a:schemeClr>
                          </a:solidFill>
                          <a:effectLst/>
                          <a:latin typeface="Arial" panose="020B0604020202020204" pitchFamily="34" charset="0"/>
                          <a:cs typeface="Arial" panose="020B0604020202020204" pitchFamily="34" charset="0"/>
                        </a:rPr>
                        <a:t>CARES Total</a:t>
                      </a:r>
                    </a:p>
                  </a:txBody>
                  <a:tcPr marL="5716" marR="5716" marT="5716"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 $ 34,500,000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23,000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11,500</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7,667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5,750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4,600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3,833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9878223"/>
                  </a:ext>
                </a:extLst>
              </a:tr>
              <a:tr h="254770">
                <a:tc>
                  <a:txBody>
                    <a:bodyPr/>
                    <a:lstStyle/>
                    <a:p>
                      <a:pPr algn="l"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r"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ctr"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0" i="0" u="none" strike="noStrike" dirty="0">
                          <a:solidFill>
                            <a:schemeClr val="tx2">
                              <a:lumMod val="50000"/>
                            </a:schemeClr>
                          </a:solidFill>
                          <a:effectLst/>
                          <a:latin typeface="Arial" panose="020B0604020202020204" pitchFamily="34" charset="0"/>
                          <a:cs typeface="Arial" panose="020B0604020202020204" pitchFamily="34" charset="0"/>
                        </a:rPr>
                        <a:t>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40472953"/>
                  </a:ext>
                </a:extLst>
              </a:tr>
              <a:tr h="254770">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Grand Total</a:t>
                      </a:r>
                    </a:p>
                  </a:txBody>
                  <a:tcPr marL="5716" marR="5716" marT="5716" marB="0" anchor="b">
                    <a:lnL>
                      <a:noFill/>
                    </a:lnL>
                    <a:lnR>
                      <a:noFill/>
                    </a:lnR>
                    <a:lnT>
                      <a:noFill/>
                    </a:lnT>
                    <a:lnB>
                      <a:noFill/>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 $ 45,042,140 </a:t>
                      </a:r>
                    </a:p>
                  </a:txBody>
                  <a:tcPr marL="5716" marR="5716" marT="571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28,028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14,514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10,009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7,731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6,364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dirty="0">
                          <a:solidFill>
                            <a:schemeClr val="tx2">
                              <a:lumMod val="50000"/>
                            </a:schemeClr>
                          </a:solidFill>
                          <a:effectLst/>
                          <a:latin typeface="Arial" panose="020B0604020202020204" pitchFamily="34" charset="0"/>
                          <a:cs typeface="Arial" panose="020B0604020202020204" pitchFamily="34" charset="0"/>
                        </a:rPr>
                        <a:t>5,453 </a:t>
                      </a:r>
                    </a:p>
                  </a:txBody>
                  <a:tcPr marL="5716" marR="5716" marT="57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57066252"/>
                  </a:ext>
                </a:extLst>
              </a:tr>
              <a:tr h="224156">
                <a:tc>
                  <a:txBody>
                    <a:bodyPr/>
                    <a:lstStyle/>
                    <a:p>
                      <a:pPr algn="l"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r"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a:noFill/>
                    </a:lnT>
                    <a:lnB>
                      <a:noFill/>
                    </a:lnB>
                  </a:tcPr>
                </a:tc>
                <a:tc>
                  <a:txBody>
                    <a:bodyPr/>
                    <a:lstStyle/>
                    <a:p>
                      <a:pPr algn="l"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1400" b="0" i="0" u="none" strike="noStrike">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1400" b="0" i="0" u="none" strike="noStrike" dirty="0">
                        <a:solidFill>
                          <a:schemeClr val="tx2">
                            <a:lumMod val="50000"/>
                          </a:schemeClr>
                        </a:solidFill>
                        <a:effectLst/>
                        <a:latin typeface="Arial" panose="020B0604020202020204" pitchFamily="34" charset="0"/>
                        <a:cs typeface="Arial" panose="020B0604020202020204" pitchFamily="34" charset="0"/>
                      </a:endParaRPr>
                    </a:p>
                  </a:txBody>
                  <a:tcPr marL="5716" marR="5716" marT="5716" marB="0" anchor="b">
                    <a:lnL>
                      <a:noFill/>
                    </a:lnL>
                    <a:lnR>
                      <a:noFill/>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3764488955"/>
                  </a:ext>
                </a:extLst>
              </a:tr>
            </a:tbl>
          </a:graphicData>
        </a:graphic>
      </p:graphicFrame>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15</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cxnSp>
        <p:nvCxnSpPr>
          <p:cNvPr id="3" name="Straight Arrow Connector 2">
            <a:extLst>
              <a:ext uri="{FF2B5EF4-FFF2-40B4-BE49-F238E27FC236}">
                <a16:creationId xmlns:a16="http://schemas.microsoft.com/office/drawing/2014/main" id="{2FEF76C5-2D31-4DF7-ABDA-1902E1E49098}"/>
              </a:ext>
            </a:extLst>
          </p:cNvPr>
          <p:cNvCxnSpPr>
            <a:cxnSpLocks/>
          </p:cNvCxnSpPr>
          <p:nvPr/>
        </p:nvCxnSpPr>
        <p:spPr>
          <a:xfrm flipH="1">
            <a:off x="5638800" y="2680177"/>
            <a:ext cx="1600200" cy="0"/>
          </a:xfrm>
          <a:prstGeom prst="straightConnector1">
            <a:avLst/>
          </a:prstGeom>
          <a:ln w="19050">
            <a:solidFill>
              <a:srgbClr val="434F69"/>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C979061-2D27-4D34-908D-3FBEFE78BCF9}"/>
              </a:ext>
            </a:extLst>
          </p:cNvPr>
          <p:cNvCxnSpPr>
            <a:cxnSpLocks/>
          </p:cNvCxnSpPr>
          <p:nvPr/>
        </p:nvCxnSpPr>
        <p:spPr>
          <a:xfrm>
            <a:off x="7848600" y="3256249"/>
            <a:ext cx="2819400" cy="0"/>
          </a:xfrm>
          <a:prstGeom prst="straightConnector1">
            <a:avLst/>
          </a:prstGeom>
          <a:ln w="19050">
            <a:solidFill>
              <a:srgbClr val="434F69"/>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4051B56-B102-40FD-9723-2E80E0F2ACF5}"/>
              </a:ext>
            </a:extLst>
          </p:cNvPr>
          <p:cNvCxnSpPr>
            <a:cxnSpLocks/>
          </p:cNvCxnSpPr>
          <p:nvPr/>
        </p:nvCxnSpPr>
        <p:spPr>
          <a:xfrm>
            <a:off x="7848600" y="2954497"/>
            <a:ext cx="2819400" cy="0"/>
          </a:xfrm>
          <a:prstGeom prst="straightConnector1">
            <a:avLst/>
          </a:prstGeom>
          <a:ln w="19050">
            <a:solidFill>
              <a:srgbClr val="434F69"/>
            </a:solidFill>
            <a:headEnd type="none"/>
            <a:tailEnd type="stealth"/>
          </a:ln>
        </p:spPr>
        <p:style>
          <a:lnRef idx="1">
            <a:schemeClr val="accent1"/>
          </a:lnRef>
          <a:fillRef idx="0">
            <a:schemeClr val="accent1"/>
          </a:fillRef>
          <a:effectRef idx="0">
            <a:schemeClr val="accent1"/>
          </a:effectRef>
          <a:fontRef idx="minor">
            <a:schemeClr val="tx1"/>
          </a:fontRef>
        </p:style>
      </p:cxnSp>
      <p:graphicFrame>
        <p:nvGraphicFramePr>
          <p:cNvPr id="27" name="Table 26">
            <a:extLst>
              <a:ext uri="{FF2B5EF4-FFF2-40B4-BE49-F238E27FC236}">
                <a16:creationId xmlns:a16="http://schemas.microsoft.com/office/drawing/2014/main" id="{EFFC9654-13C6-4112-A8D9-539154442EF6}"/>
              </a:ext>
            </a:extLst>
          </p:cNvPr>
          <p:cNvGraphicFramePr>
            <a:graphicFrameLocks noGrp="1"/>
          </p:cNvGraphicFramePr>
          <p:nvPr>
            <p:extLst>
              <p:ext uri="{D42A27DB-BD31-4B8C-83A1-F6EECF244321}">
                <p14:modId xmlns:p14="http://schemas.microsoft.com/office/powerpoint/2010/main" val="815335207"/>
              </p:ext>
            </p:extLst>
          </p:nvPr>
        </p:nvGraphicFramePr>
        <p:xfrm>
          <a:off x="76199" y="6172200"/>
          <a:ext cx="4648201" cy="606326"/>
        </p:xfrm>
        <a:graphic>
          <a:graphicData uri="http://schemas.openxmlformats.org/drawingml/2006/table">
            <a:tbl>
              <a:tblPr/>
              <a:tblGrid>
                <a:gridCol w="4648201">
                  <a:extLst>
                    <a:ext uri="{9D8B030D-6E8A-4147-A177-3AD203B41FA5}">
                      <a16:colId xmlns:a16="http://schemas.microsoft.com/office/drawing/2014/main" val="2471021489"/>
                    </a:ext>
                  </a:extLst>
                </a:gridCol>
              </a:tblGrid>
              <a:tr h="606326">
                <a:tc>
                  <a:txBody>
                    <a:bodyPr/>
                    <a:lstStyle/>
                    <a:p>
                      <a:pPr algn="l" rtl="0" fontAlgn="t"/>
                      <a:r>
                        <a:rPr lang="en-US" sz="800" b="0" i="1" u="none" strike="noStrike" baseline="30000" dirty="0">
                          <a:solidFill>
                            <a:schemeClr val="tx2">
                              <a:lumMod val="50000"/>
                            </a:schemeClr>
                          </a:solidFill>
                          <a:effectLst/>
                          <a:latin typeface="Arial" panose="020B0604020202020204" pitchFamily="34" charset="0"/>
                          <a:cs typeface="Arial" panose="020B0604020202020204" pitchFamily="34" charset="0"/>
                        </a:rPr>
                        <a:t>1 </a:t>
                      </a:r>
                      <a: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t>Can serve Portland and Multnomah County</a:t>
                      </a:r>
                      <a:b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br>
                      <a:r>
                        <a:rPr lang="en-US" sz="800" b="0" i="1" u="none" strike="noStrike" baseline="30000" dirty="0">
                          <a:solidFill>
                            <a:schemeClr val="tx2">
                              <a:lumMod val="50000"/>
                            </a:schemeClr>
                          </a:solidFill>
                          <a:effectLst/>
                          <a:latin typeface="Arial" panose="020B0604020202020204" pitchFamily="34" charset="0"/>
                          <a:cs typeface="Arial" panose="020B0604020202020204" pitchFamily="34" charset="0"/>
                        </a:rPr>
                        <a:t>2 </a:t>
                      </a:r>
                      <a: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t>Can serve Portland</a:t>
                      </a:r>
                      <a:b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br>
                      <a:r>
                        <a:rPr lang="en-US" sz="800" b="0" i="1" u="none" strike="noStrike" baseline="30000" dirty="0">
                          <a:solidFill>
                            <a:schemeClr val="tx2">
                              <a:lumMod val="50000"/>
                            </a:schemeClr>
                          </a:solidFill>
                          <a:effectLst/>
                          <a:latin typeface="Arial" panose="020B0604020202020204" pitchFamily="34" charset="0"/>
                          <a:cs typeface="Arial" panose="020B0604020202020204" pitchFamily="34" charset="0"/>
                        </a:rPr>
                        <a:t>3 </a:t>
                      </a:r>
                      <a: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t>Can serve Troutdale, Wood Village, Maywood Park, Corbett, and Fairview</a:t>
                      </a:r>
                      <a:b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br>
                      <a:r>
                        <a:rPr lang="en-US" sz="800" b="0" i="1" u="none" strike="noStrike" baseline="30000" dirty="0">
                          <a:solidFill>
                            <a:schemeClr val="tx2">
                              <a:lumMod val="50000"/>
                            </a:schemeClr>
                          </a:solidFill>
                          <a:effectLst/>
                          <a:latin typeface="Arial" panose="020B0604020202020204" pitchFamily="34" charset="0"/>
                          <a:cs typeface="Arial" panose="020B0604020202020204" pitchFamily="34" charset="0"/>
                        </a:rPr>
                        <a:t>4</a:t>
                      </a:r>
                      <a:r>
                        <a:rPr lang="en-US" sz="800" b="0" i="1" u="none" strike="noStrike" dirty="0">
                          <a:solidFill>
                            <a:schemeClr val="tx2">
                              <a:lumMod val="50000"/>
                            </a:schemeClr>
                          </a:solidFill>
                          <a:effectLst/>
                          <a:latin typeface="Arial" panose="020B0604020202020204" pitchFamily="34" charset="0"/>
                          <a:cs typeface="Arial" panose="020B0604020202020204" pitchFamily="34" charset="0"/>
                        </a:rPr>
                        <a:t> May focus with public health</a:t>
                      </a:r>
                    </a:p>
                  </a:txBody>
                  <a:tcPr marL="5716" marR="5716" marT="5716" marB="0" anchor="b">
                    <a:lnL>
                      <a:noFill/>
                    </a:lnL>
                    <a:lnR>
                      <a:noFill/>
                    </a:lnR>
                    <a:lnT>
                      <a:noFill/>
                    </a:lnT>
                    <a:lnB>
                      <a:noFill/>
                    </a:lnB>
                  </a:tcPr>
                </a:tc>
                <a:extLst>
                  <a:ext uri="{0D108BD9-81ED-4DB2-BD59-A6C34878D82A}">
                    <a16:rowId xmlns:a16="http://schemas.microsoft.com/office/drawing/2014/main" val="2827920444"/>
                  </a:ext>
                </a:extLst>
              </a:tr>
            </a:tbl>
          </a:graphicData>
        </a:graphic>
      </p:graphicFrame>
      <p:sp>
        <p:nvSpPr>
          <p:cNvPr id="28" name="Title 1">
            <a:extLst>
              <a:ext uri="{FF2B5EF4-FFF2-40B4-BE49-F238E27FC236}">
                <a16:creationId xmlns:a16="http://schemas.microsoft.com/office/drawing/2014/main" id="{7A8C5D8D-A60F-46D1-A8B2-1FF348F2217C}"/>
              </a:ext>
            </a:extLst>
          </p:cNvPr>
          <p:cNvSpPr txBox="1">
            <a:spLocks/>
          </p:cNvSpPr>
          <p:nvPr/>
        </p:nvSpPr>
        <p:spPr>
          <a:xfrm>
            <a:off x="533399" y="385608"/>
            <a:ext cx="8001001" cy="1215717"/>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rPr>
              <a:t>Information to ground discussion on resources currently confirmed and requested</a:t>
            </a:r>
          </a:p>
          <a:p>
            <a:pPr>
              <a:spcAft>
                <a:spcPts val="600"/>
              </a:spcAft>
            </a:pPr>
            <a:r>
              <a:rPr lang="en-US" sz="1800" b="0" i="1" kern="0" dirty="0">
                <a:solidFill>
                  <a:schemeClr val="tx2">
                    <a:lumMod val="50000"/>
                  </a:schemeClr>
                </a:solidFill>
              </a:rPr>
              <a:t>Estimates are based on $1,500 of rent assistance per month</a:t>
            </a:r>
          </a:p>
        </p:txBody>
      </p:sp>
    </p:spTree>
    <p:extLst>
      <p:ext uri="{BB962C8B-B14F-4D97-AF65-F5344CB8AC3E}">
        <p14:creationId xmlns:p14="http://schemas.microsoft.com/office/powerpoint/2010/main" val="3872100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16</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1767006"/>
            <a:ext cx="11125200" cy="289310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latin typeface="Arial" panose="020B0604020202020204" pitchFamily="34" charset="0"/>
                <a:cs typeface="Arial" panose="020B0604020202020204" pitchFamily="34" charset="0"/>
              </a:rPr>
              <a:t>Areas for discussion: Housing Bureau recommendations for feedback, and open questions for recommendations:</a:t>
            </a:r>
          </a:p>
          <a:p>
            <a:pPr marL="971550" lvl="1" indent="-514350">
              <a:spcAft>
                <a:spcPts val="600"/>
              </a:spcAft>
              <a:buFont typeface="+mj-lt"/>
              <a:buAutoNum type="romanLcPeriod"/>
            </a:pPr>
            <a:r>
              <a:rPr lang="en-US" sz="2800" b="0" kern="0" dirty="0">
                <a:solidFill>
                  <a:schemeClr val="tx2">
                    <a:lumMod val="50000"/>
                  </a:schemeClr>
                </a:solidFill>
                <a:latin typeface="Arial" panose="020B0604020202020204" pitchFamily="34" charset="0"/>
                <a:cs typeface="Arial" panose="020B0604020202020204" pitchFamily="34" charset="0"/>
              </a:rPr>
              <a:t>Eligibility for assistance</a:t>
            </a:r>
          </a:p>
          <a:p>
            <a:pPr marL="971550" lvl="1" indent="-514350">
              <a:spcAft>
                <a:spcPts val="600"/>
              </a:spcAft>
              <a:buFont typeface="+mj-lt"/>
              <a:buAutoNum type="romanLcPeriod"/>
            </a:pPr>
            <a:r>
              <a:rPr lang="en-US" sz="2800" b="0" kern="0" dirty="0">
                <a:solidFill>
                  <a:schemeClr val="tx2">
                    <a:lumMod val="50000"/>
                  </a:schemeClr>
                </a:solidFill>
                <a:latin typeface="Arial" panose="020B0604020202020204" pitchFamily="34" charset="0"/>
                <a:cs typeface="Arial" panose="020B0604020202020204" pitchFamily="34" charset="0"/>
              </a:rPr>
              <a:t>Timing, duration, and amounts of assistance</a:t>
            </a:r>
          </a:p>
          <a:p>
            <a:pPr marL="971550" lvl="1" indent="-514350">
              <a:spcAft>
                <a:spcPts val="600"/>
              </a:spcAft>
              <a:buFont typeface="+mj-lt"/>
              <a:buAutoNum type="romanLcPeriod"/>
            </a:pPr>
            <a:r>
              <a:rPr lang="en-US" sz="2800" b="0" kern="0" dirty="0">
                <a:solidFill>
                  <a:schemeClr val="tx2">
                    <a:lumMod val="50000"/>
                  </a:schemeClr>
                </a:solidFill>
                <a:latin typeface="Arial" panose="020B0604020202020204" pitchFamily="34" charset="0"/>
                <a:cs typeface="Arial" panose="020B0604020202020204" pitchFamily="34" charset="0"/>
              </a:rPr>
              <a:t>Methods for noticing and delivering assistance</a:t>
            </a:r>
          </a:p>
          <a:p>
            <a:pPr marL="971550" lvl="1" indent="-514350">
              <a:spcAft>
                <a:spcPts val="600"/>
              </a:spcAft>
              <a:buFont typeface="+mj-lt"/>
              <a:buAutoNum type="romanLcPeriod"/>
            </a:pPr>
            <a:endParaRPr lang="en-US" sz="2800" b="0" kern="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933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17</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385608"/>
            <a:ext cx="5943601" cy="86177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latin typeface="Arial" panose="020B0604020202020204" pitchFamily="34" charset="0"/>
                <a:cs typeface="Arial" panose="020B0604020202020204" pitchFamily="34" charset="0"/>
              </a:rPr>
              <a:t>Housing Bureau recommendations for work group feedback</a:t>
            </a:r>
          </a:p>
        </p:txBody>
      </p:sp>
      <p:sp>
        <p:nvSpPr>
          <p:cNvPr id="2" name="Rectangle 1">
            <a:extLst>
              <a:ext uri="{FF2B5EF4-FFF2-40B4-BE49-F238E27FC236}">
                <a16:creationId xmlns:a16="http://schemas.microsoft.com/office/drawing/2014/main" id="{7AD1F207-DD49-4BD2-A20B-AFF385A661D3}"/>
              </a:ext>
            </a:extLst>
          </p:cNvPr>
          <p:cNvSpPr/>
          <p:nvPr/>
        </p:nvSpPr>
        <p:spPr>
          <a:xfrm>
            <a:off x="533398" y="1522661"/>
            <a:ext cx="10896602" cy="4524315"/>
          </a:xfrm>
          <a:prstGeom prst="rect">
            <a:avLst/>
          </a:prstGeom>
        </p:spPr>
        <p:txBody>
          <a:bodyPr wrap="square">
            <a:spAutoFit/>
          </a:bodyPr>
          <a:lstStyle/>
          <a:p>
            <a:pPr marL="971550" lvl="1" indent="-514350">
              <a:spcAft>
                <a:spcPts val="600"/>
              </a:spcAft>
              <a:buFont typeface="+mj-lt"/>
              <a:buAutoNum type="romanLcPeriod"/>
            </a:pPr>
            <a:r>
              <a:rPr lang="en-US" sz="2800" kern="0" dirty="0">
                <a:solidFill>
                  <a:schemeClr val="tx2">
                    <a:lumMod val="50000"/>
                  </a:schemeClr>
                </a:solidFill>
                <a:latin typeface="Arial" panose="020B0604020202020204" pitchFamily="34" charset="0"/>
                <a:cs typeface="Arial" panose="020B0604020202020204" pitchFamily="34" charset="0"/>
              </a:rPr>
              <a:t>Eligibility for assistance</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Renting within City of Portland/Multnomah County</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Loss of income due to COVID-19</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Payment for rent/utilities for eviction prevention. Allow for arrears, if possible (pending federal approval)</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Minimize documentation, use self-certification whenever possible</a:t>
            </a:r>
          </a:p>
          <a:p>
            <a:pPr marL="1885950" lvl="3" indent="-514350">
              <a:spcAft>
                <a:spcPts val="600"/>
              </a:spcAft>
              <a:buFont typeface="+mj-lt"/>
              <a:buAutoNum type="alphaLcPeriod"/>
            </a:pPr>
            <a:endParaRPr lang="en-US" sz="2400" i="1" kern="0" dirty="0">
              <a:solidFill>
                <a:schemeClr val="tx2">
                  <a:lumMod val="50000"/>
                </a:schemeClr>
              </a:solidFill>
              <a:latin typeface="Arial" panose="020B0604020202020204" pitchFamily="34" charset="0"/>
              <a:cs typeface="Arial" panose="020B0604020202020204" pitchFamily="34" charset="0"/>
            </a:endParaRPr>
          </a:p>
          <a:p>
            <a:pPr marL="1028700" lvl="1" indent="-571500">
              <a:spcAft>
                <a:spcPts val="600"/>
              </a:spcAft>
              <a:buFont typeface="+mj-lt"/>
              <a:buAutoNum type="romanLcPeriod" startAt="2"/>
            </a:pPr>
            <a:r>
              <a:rPr lang="en-US" sz="2800" kern="0" dirty="0">
                <a:solidFill>
                  <a:schemeClr val="tx2">
                    <a:lumMod val="50000"/>
                  </a:schemeClr>
                </a:solidFill>
                <a:latin typeface="Arial" panose="020B0604020202020204" pitchFamily="34" charset="0"/>
                <a:cs typeface="Arial" panose="020B0604020202020204" pitchFamily="34" charset="0"/>
              </a:rPr>
              <a:t>Timing, duration, and amounts of assistance</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HOME and CARES funding used by December 31, 2020</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Short-term (three to six months)</a:t>
            </a:r>
          </a:p>
        </p:txBody>
      </p:sp>
    </p:spTree>
    <p:extLst>
      <p:ext uri="{BB962C8B-B14F-4D97-AF65-F5344CB8AC3E}">
        <p14:creationId xmlns:p14="http://schemas.microsoft.com/office/powerpoint/2010/main" val="2750705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18</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385608"/>
            <a:ext cx="5943601" cy="86177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latin typeface="Arial" panose="020B0604020202020204" pitchFamily="34" charset="0"/>
                <a:cs typeface="Arial" panose="020B0604020202020204" pitchFamily="34" charset="0"/>
              </a:rPr>
              <a:t>Housing Bureau recommendations for work group feedback</a:t>
            </a:r>
          </a:p>
        </p:txBody>
      </p:sp>
      <p:sp>
        <p:nvSpPr>
          <p:cNvPr id="2" name="Rectangle 1">
            <a:extLst>
              <a:ext uri="{FF2B5EF4-FFF2-40B4-BE49-F238E27FC236}">
                <a16:creationId xmlns:a16="http://schemas.microsoft.com/office/drawing/2014/main" id="{7AD1F207-DD49-4BD2-A20B-AFF385A661D3}"/>
              </a:ext>
            </a:extLst>
          </p:cNvPr>
          <p:cNvSpPr/>
          <p:nvPr/>
        </p:nvSpPr>
        <p:spPr>
          <a:xfrm>
            <a:off x="533398" y="1522661"/>
            <a:ext cx="10896602" cy="3785652"/>
          </a:xfrm>
          <a:prstGeom prst="rect">
            <a:avLst/>
          </a:prstGeom>
        </p:spPr>
        <p:txBody>
          <a:bodyPr wrap="square">
            <a:spAutoFit/>
          </a:bodyPr>
          <a:lstStyle/>
          <a:p>
            <a:pPr marL="1028700" lvl="1" indent="-571500">
              <a:spcAft>
                <a:spcPts val="600"/>
              </a:spcAft>
              <a:buFont typeface="+mj-lt"/>
              <a:buAutoNum type="romanLcPeriod" startAt="3"/>
            </a:pPr>
            <a:r>
              <a:rPr lang="en-US" sz="2800" kern="0" dirty="0">
                <a:solidFill>
                  <a:schemeClr val="tx2">
                    <a:lumMod val="50000"/>
                  </a:schemeClr>
                </a:solidFill>
                <a:latin typeface="Arial" panose="020B0604020202020204" pitchFamily="34" charset="0"/>
                <a:cs typeface="Arial" panose="020B0604020202020204" pitchFamily="34" charset="0"/>
              </a:rPr>
              <a:t>Methods for noticing and delivering assistance</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Focus strategies to reach BIPOC communities, immigrant and refugee communities, persons with disabilities, persons experiencing housing instability</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Multiple approaches – Home Forward, Short Term Rent Assistance (STRA) providers, other community providers, open lottery process</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Alignment of framework with Multnomah County</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Minimal reporting and follow-up after assistance delivery</a:t>
            </a:r>
          </a:p>
        </p:txBody>
      </p:sp>
    </p:spTree>
    <p:extLst>
      <p:ext uri="{BB962C8B-B14F-4D97-AF65-F5344CB8AC3E}">
        <p14:creationId xmlns:p14="http://schemas.microsoft.com/office/powerpoint/2010/main" val="3757514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19</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385608"/>
            <a:ext cx="5181601" cy="86177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latin typeface="Arial" panose="020B0604020202020204" pitchFamily="34" charset="0"/>
                <a:cs typeface="Arial" panose="020B0604020202020204" pitchFamily="34" charset="0"/>
              </a:rPr>
              <a:t>Open questions for work group recommendations</a:t>
            </a:r>
          </a:p>
        </p:txBody>
      </p:sp>
      <p:sp>
        <p:nvSpPr>
          <p:cNvPr id="2" name="Rectangle 1">
            <a:extLst>
              <a:ext uri="{FF2B5EF4-FFF2-40B4-BE49-F238E27FC236}">
                <a16:creationId xmlns:a16="http://schemas.microsoft.com/office/drawing/2014/main" id="{7AD1F207-DD49-4BD2-A20B-AFF385A661D3}"/>
              </a:ext>
            </a:extLst>
          </p:cNvPr>
          <p:cNvSpPr/>
          <p:nvPr/>
        </p:nvSpPr>
        <p:spPr>
          <a:xfrm>
            <a:off x="533398" y="1522661"/>
            <a:ext cx="10896602" cy="3862596"/>
          </a:xfrm>
          <a:prstGeom prst="rect">
            <a:avLst/>
          </a:prstGeom>
        </p:spPr>
        <p:txBody>
          <a:bodyPr wrap="square">
            <a:spAutoFit/>
          </a:bodyPr>
          <a:lstStyle/>
          <a:p>
            <a:pPr marL="971550" lvl="1" indent="-514350">
              <a:spcAft>
                <a:spcPts val="600"/>
              </a:spcAft>
              <a:buFont typeface="+mj-lt"/>
              <a:buAutoNum type="romanLcPeriod"/>
            </a:pPr>
            <a:r>
              <a:rPr lang="en-US" sz="2800" kern="0" dirty="0">
                <a:solidFill>
                  <a:schemeClr val="tx2">
                    <a:lumMod val="50000"/>
                  </a:schemeClr>
                </a:solidFill>
                <a:latin typeface="Arial" panose="020B0604020202020204" pitchFamily="34" charset="0"/>
                <a:cs typeface="Arial" panose="020B0604020202020204" pitchFamily="34" charset="0"/>
              </a:rPr>
              <a:t>Eligibility for assistance</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household income for eligibility be different than below 50% AMI pre-COVID (the Housing Bureau’s current plan)?</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a portion of funds be reserved for those eligible, but not receiving, unemployment or federal stimulus?</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a portion of funds be reserved for those ineligible for unemployment or federal stimulus?</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renters with arrears be prioritized?</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What other eligibility conditions should be considered?</a:t>
            </a:r>
          </a:p>
        </p:txBody>
      </p:sp>
    </p:spTree>
    <p:extLst>
      <p:ext uri="{BB962C8B-B14F-4D97-AF65-F5344CB8AC3E}">
        <p14:creationId xmlns:p14="http://schemas.microsoft.com/office/powerpoint/2010/main" val="3250140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8340" y="2305615"/>
            <a:ext cx="10815319" cy="2246769"/>
          </a:xfrm>
        </p:spPr>
        <p:txBody>
          <a:bodyPr/>
          <a:lstStyle/>
          <a:p>
            <a:pPr algn="ctr">
              <a:spcBef>
                <a:spcPts val="4200"/>
              </a:spcBef>
            </a:pPr>
            <a:r>
              <a:rPr lang="en-US" sz="4800" dirty="0">
                <a:solidFill>
                  <a:schemeClr val="tx2">
                    <a:lumMod val="50000"/>
                  </a:schemeClr>
                </a:solidFill>
              </a:rPr>
              <a:t>Portland Households </a:t>
            </a:r>
            <a:br>
              <a:rPr lang="en-US" sz="4800" dirty="0">
                <a:solidFill>
                  <a:schemeClr val="tx2">
                    <a:lumMod val="50000"/>
                  </a:schemeClr>
                </a:solidFill>
              </a:rPr>
            </a:br>
            <a:r>
              <a:rPr lang="en-US" sz="4800" dirty="0">
                <a:solidFill>
                  <a:schemeClr val="tx2">
                    <a:lumMod val="50000"/>
                  </a:schemeClr>
                </a:solidFill>
              </a:rPr>
              <a:t>and the Rental Housing Market</a:t>
            </a:r>
            <a:br>
              <a:rPr lang="en-US" sz="4800" dirty="0">
                <a:solidFill>
                  <a:schemeClr val="tx2">
                    <a:lumMod val="50000"/>
                  </a:schemeClr>
                </a:solidFill>
              </a:rPr>
            </a:br>
            <a:br>
              <a:rPr lang="en-US" sz="1000" dirty="0">
                <a:solidFill>
                  <a:schemeClr val="tx2">
                    <a:lumMod val="50000"/>
                  </a:schemeClr>
                </a:solidFill>
              </a:rPr>
            </a:br>
            <a:r>
              <a:rPr lang="en-US" sz="3600" b="0" i="1" dirty="0">
                <a:solidFill>
                  <a:schemeClr val="tx2">
                    <a:lumMod val="50000"/>
                  </a:schemeClr>
                </a:solidFill>
              </a:rPr>
              <a:t>(before COVID-19)</a:t>
            </a:r>
            <a:endParaRPr lang="en-US" sz="4800" dirty="0">
              <a:solidFill>
                <a:schemeClr val="tx2">
                  <a:lumMod val="50000"/>
                </a:schemeClr>
              </a:solidFill>
            </a:endParaRPr>
          </a:p>
        </p:txBody>
      </p:sp>
      <p:sp>
        <p:nvSpPr>
          <p:cNvPr id="3" name="Slide Number Placeholder 2">
            <a:extLst>
              <a:ext uri="{FF2B5EF4-FFF2-40B4-BE49-F238E27FC236}">
                <a16:creationId xmlns:a16="http://schemas.microsoft.com/office/drawing/2014/main" id="{844D5A5A-2AD9-4D1E-B8AF-0C6DB7099DFB}"/>
              </a:ext>
            </a:extLst>
          </p:cNvPr>
          <p:cNvSpPr>
            <a:spLocks noGrp="1"/>
          </p:cNvSpPr>
          <p:nvPr>
            <p:ph type="sldNum" sz="quarter" idx="7"/>
          </p:nvPr>
        </p:nvSpPr>
        <p:spPr>
          <a:xfrm>
            <a:off x="5859041" y="6599256"/>
            <a:ext cx="473918" cy="153888"/>
          </a:xfrm>
        </p:spPr>
        <p:txBody>
          <a:bodyPr/>
          <a:lstStyle/>
          <a:p>
            <a:pPr marL="25400" algn="ctr">
              <a:lnSpc>
                <a:spcPct val="100000"/>
              </a:lnSpc>
              <a:spcBef>
                <a:spcPts val="40"/>
              </a:spcBef>
            </a:pPr>
            <a:r>
              <a:rPr lang="en-US" sz="10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10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2</a:t>
            </a:fld>
            <a:r>
              <a:rPr lang="en-US" sz="1000" b="0" dirty="0">
                <a:solidFill>
                  <a:schemeClr val="tx2">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6779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20</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385608"/>
            <a:ext cx="5181601" cy="86177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latin typeface="Arial" panose="020B0604020202020204" pitchFamily="34" charset="0"/>
                <a:cs typeface="Arial" panose="020B0604020202020204" pitchFamily="34" charset="0"/>
              </a:rPr>
              <a:t>Open questions for work group recommendations</a:t>
            </a:r>
          </a:p>
        </p:txBody>
      </p:sp>
      <p:sp>
        <p:nvSpPr>
          <p:cNvPr id="2" name="Rectangle 1">
            <a:extLst>
              <a:ext uri="{FF2B5EF4-FFF2-40B4-BE49-F238E27FC236}">
                <a16:creationId xmlns:a16="http://schemas.microsoft.com/office/drawing/2014/main" id="{7AD1F207-DD49-4BD2-A20B-AFF385A661D3}"/>
              </a:ext>
            </a:extLst>
          </p:cNvPr>
          <p:cNvSpPr/>
          <p:nvPr/>
        </p:nvSpPr>
        <p:spPr>
          <a:xfrm>
            <a:off x="533398" y="1522661"/>
            <a:ext cx="10896602" cy="2308324"/>
          </a:xfrm>
          <a:prstGeom prst="rect">
            <a:avLst/>
          </a:prstGeom>
        </p:spPr>
        <p:txBody>
          <a:bodyPr wrap="square">
            <a:spAutoFit/>
          </a:bodyPr>
          <a:lstStyle/>
          <a:p>
            <a:pPr marL="1028700" lvl="1" indent="-571500">
              <a:spcAft>
                <a:spcPts val="600"/>
              </a:spcAft>
              <a:buFont typeface="+mj-lt"/>
              <a:buAutoNum type="romanLcPeriod" startAt="2"/>
            </a:pPr>
            <a:r>
              <a:rPr lang="en-US" sz="2800" kern="0" dirty="0">
                <a:solidFill>
                  <a:schemeClr val="tx2">
                    <a:lumMod val="50000"/>
                  </a:schemeClr>
                </a:solidFill>
                <a:latin typeface="Arial" panose="020B0604020202020204" pitchFamily="34" charset="0"/>
                <a:cs typeface="Arial" panose="020B0604020202020204" pitchFamily="34" charset="0"/>
              </a:rPr>
              <a:t>Timing, duration, and amounts of assistance</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all funding be made available immediately?</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any funding be held back for future need?</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How many months of assistance should be provided?</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How much assistance per household should be provided?</a:t>
            </a:r>
          </a:p>
        </p:txBody>
      </p:sp>
    </p:spTree>
    <p:extLst>
      <p:ext uri="{BB962C8B-B14F-4D97-AF65-F5344CB8AC3E}">
        <p14:creationId xmlns:p14="http://schemas.microsoft.com/office/powerpoint/2010/main" val="225708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21</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6" name="Title 1">
            <a:extLst>
              <a:ext uri="{FF2B5EF4-FFF2-40B4-BE49-F238E27FC236}">
                <a16:creationId xmlns:a16="http://schemas.microsoft.com/office/drawing/2014/main" id="{895A6FDC-4DC5-4352-9846-F559E949422A}"/>
              </a:ext>
            </a:extLst>
          </p:cNvPr>
          <p:cNvSpPr txBox="1">
            <a:spLocks/>
          </p:cNvSpPr>
          <p:nvPr/>
        </p:nvSpPr>
        <p:spPr>
          <a:xfrm>
            <a:off x="533399" y="385608"/>
            <a:ext cx="5181601" cy="86177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spcAft>
                <a:spcPts val="600"/>
              </a:spcAft>
            </a:pPr>
            <a:r>
              <a:rPr lang="en-US" sz="2800" kern="0" dirty="0">
                <a:solidFill>
                  <a:schemeClr val="tx2">
                    <a:lumMod val="50000"/>
                  </a:schemeClr>
                </a:solidFill>
                <a:latin typeface="Arial" panose="020B0604020202020204" pitchFamily="34" charset="0"/>
                <a:cs typeface="Arial" panose="020B0604020202020204" pitchFamily="34" charset="0"/>
              </a:rPr>
              <a:t>Open questions for work group recommendations</a:t>
            </a:r>
          </a:p>
        </p:txBody>
      </p:sp>
      <p:sp>
        <p:nvSpPr>
          <p:cNvPr id="2" name="Rectangle 1">
            <a:extLst>
              <a:ext uri="{FF2B5EF4-FFF2-40B4-BE49-F238E27FC236}">
                <a16:creationId xmlns:a16="http://schemas.microsoft.com/office/drawing/2014/main" id="{7AD1F207-DD49-4BD2-A20B-AFF385A661D3}"/>
              </a:ext>
            </a:extLst>
          </p:cNvPr>
          <p:cNvSpPr/>
          <p:nvPr/>
        </p:nvSpPr>
        <p:spPr>
          <a:xfrm>
            <a:off x="533398" y="1522661"/>
            <a:ext cx="10896602" cy="5124480"/>
          </a:xfrm>
          <a:prstGeom prst="rect">
            <a:avLst/>
          </a:prstGeom>
        </p:spPr>
        <p:txBody>
          <a:bodyPr wrap="square">
            <a:spAutoFit/>
          </a:bodyPr>
          <a:lstStyle/>
          <a:p>
            <a:pPr marL="1028700" lvl="1" indent="-571500">
              <a:spcAft>
                <a:spcPts val="600"/>
              </a:spcAft>
              <a:buFont typeface="+mj-lt"/>
              <a:buAutoNum type="romanLcPeriod" startAt="3"/>
            </a:pPr>
            <a:r>
              <a:rPr lang="en-US" sz="2800" kern="0" dirty="0">
                <a:solidFill>
                  <a:schemeClr val="tx2">
                    <a:lumMod val="50000"/>
                  </a:schemeClr>
                </a:solidFill>
                <a:latin typeface="Arial" panose="020B0604020202020204" pitchFamily="34" charset="0"/>
                <a:cs typeface="Arial" panose="020B0604020202020204" pitchFamily="34" charset="0"/>
              </a:rPr>
              <a:t>Methods for noticing and delivering assistance</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What other providers should be considered for delivering assistance to those not connected to an existing provider?</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Should assistance be delivered to renters or housing providers (some funds require payment to housing provider)?</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How should providers ensure assistance is used for rent and that housing stability is preserved?</a:t>
            </a:r>
          </a:p>
          <a:p>
            <a:pPr marL="1885950" lvl="3" indent="-514350">
              <a:spcAft>
                <a:spcPts val="600"/>
              </a:spcAft>
              <a:buFont typeface="+mj-lt"/>
              <a:buAutoNum type="alphaLcPeriod"/>
            </a:pPr>
            <a:r>
              <a:rPr lang="en-US" sz="2400" i="1" kern="0" dirty="0">
                <a:solidFill>
                  <a:schemeClr val="tx2">
                    <a:lumMod val="50000"/>
                  </a:schemeClr>
                </a:solidFill>
                <a:latin typeface="Arial" panose="020B0604020202020204" pitchFamily="34" charset="0"/>
                <a:cs typeface="Arial" panose="020B0604020202020204" pitchFamily="34" charset="0"/>
              </a:rPr>
              <a:t>If an open lottery is used, what elements are important to include to design and deliver an accessible and equitable process?</a:t>
            </a:r>
          </a:p>
          <a:p>
            <a:pPr marL="1885950" lvl="3" indent="-514350">
              <a:spcAft>
                <a:spcPts val="600"/>
              </a:spcAft>
              <a:buFont typeface="+mj-lt"/>
              <a:buAutoNum type="alphaLcPeriod"/>
            </a:pPr>
            <a:endParaRPr lang="en-US" sz="2400" i="1" kern="0" dirty="0">
              <a:solidFill>
                <a:schemeClr val="tx2">
                  <a:lumMod val="50000"/>
                </a:schemeClr>
              </a:solidFill>
              <a:latin typeface="Arial" panose="020B0604020202020204" pitchFamily="34" charset="0"/>
              <a:cs typeface="Arial" panose="020B0604020202020204" pitchFamily="34" charset="0"/>
            </a:endParaRPr>
          </a:p>
          <a:p>
            <a:pPr marL="1885950" lvl="3" indent="-514350">
              <a:spcAft>
                <a:spcPts val="600"/>
              </a:spcAft>
              <a:buFont typeface="+mj-lt"/>
              <a:buAutoNum type="alphaLcPeriod"/>
            </a:pPr>
            <a:endParaRPr lang="en-US" sz="2400" i="1" kern="0" dirty="0">
              <a:solidFill>
                <a:schemeClr val="tx2">
                  <a:lumMod val="50000"/>
                </a:schemeClr>
              </a:solidFill>
              <a:latin typeface="Arial" panose="020B0604020202020204" pitchFamily="34" charset="0"/>
              <a:cs typeface="Arial" panose="020B0604020202020204" pitchFamily="34" charset="0"/>
            </a:endParaRPr>
          </a:p>
          <a:p>
            <a:pPr marL="1885950" lvl="3" indent="-514350">
              <a:spcAft>
                <a:spcPts val="600"/>
              </a:spcAft>
              <a:buFont typeface="+mj-lt"/>
              <a:buAutoNum type="alphaLcPeriod"/>
            </a:pPr>
            <a:endParaRPr lang="en-US" sz="2400" i="1" kern="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644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340" y="457200"/>
            <a:ext cx="10815319" cy="738664"/>
          </a:xfrm>
        </p:spPr>
        <p:txBody>
          <a:bodyPr/>
          <a:lstStyle/>
          <a:p>
            <a:pPr algn="ctr"/>
            <a:r>
              <a:rPr lang="en-US" sz="4800" dirty="0">
                <a:solidFill>
                  <a:schemeClr val="tx2">
                    <a:lumMod val="50000"/>
                  </a:schemeClr>
                </a:solidFill>
              </a:rPr>
              <a:t>Portland Households</a:t>
            </a:r>
          </a:p>
        </p:txBody>
      </p:sp>
      <p:sp>
        <p:nvSpPr>
          <p:cNvPr id="3" name="Slide Number Placeholder 2">
            <a:extLst>
              <a:ext uri="{FF2B5EF4-FFF2-40B4-BE49-F238E27FC236}">
                <a16:creationId xmlns:a16="http://schemas.microsoft.com/office/drawing/2014/main" id="{844D5A5A-2AD9-4D1E-B8AF-0C6DB7099DFB}"/>
              </a:ext>
            </a:extLst>
          </p:cNvPr>
          <p:cNvSpPr>
            <a:spLocks noGrp="1"/>
          </p:cNvSpPr>
          <p:nvPr>
            <p:ph type="sldNum" sz="quarter" idx="7"/>
          </p:nvPr>
        </p:nvSpPr>
        <p:spPr>
          <a:xfrm>
            <a:off x="5859041" y="6599256"/>
            <a:ext cx="473918" cy="153888"/>
          </a:xfrm>
        </p:spPr>
        <p:txBody>
          <a:bodyPr/>
          <a:lstStyle/>
          <a:p>
            <a:pPr marL="25400" algn="ctr">
              <a:lnSpc>
                <a:spcPct val="100000"/>
              </a:lnSpc>
              <a:spcBef>
                <a:spcPts val="40"/>
              </a:spcBef>
            </a:pPr>
            <a:r>
              <a:rPr lang="en-US" sz="10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10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3</a:t>
            </a:fld>
            <a:r>
              <a:rPr lang="en-US" sz="10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7" name="Chart 6">
            <a:extLst>
              <a:ext uri="{FF2B5EF4-FFF2-40B4-BE49-F238E27FC236}">
                <a16:creationId xmlns:a16="http://schemas.microsoft.com/office/drawing/2014/main" id="{87523D9A-7997-4865-B541-A04CA5C2EC5A}"/>
              </a:ext>
            </a:extLst>
          </p:cNvPr>
          <p:cNvGraphicFramePr>
            <a:graphicFrameLocks/>
          </p:cNvGraphicFramePr>
          <p:nvPr>
            <p:extLst>
              <p:ext uri="{D42A27DB-BD31-4B8C-83A1-F6EECF244321}">
                <p14:modId xmlns:p14="http://schemas.microsoft.com/office/powerpoint/2010/main" val="2809931986"/>
              </p:ext>
            </p:extLst>
          </p:nvPr>
        </p:nvGraphicFramePr>
        <p:xfrm>
          <a:off x="2438399" y="1611560"/>
          <a:ext cx="73152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a:extLst>
              <a:ext uri="{FF2B5EF4-FFF2-40B4-BE49-F238E27FC236}">
                <a16:creationId xmlns:a16="http://schemas.microsoft.com/office/drawing/2014/main" id="{9F11B37F-3B17-4606-986F-618813273918}"/>
              </a:ext>
            </a:extLst>
          </p:cNvPr>
          <p:cNvSpPr txBox="1">
            <a:spLocks/>
          </p:cNvSpPr>
          <p:nvPr/>
        </p:nvSpPr>
        <p:spPr>
          <a:xfrm>
            <a:off x="381000" y="3429000"/>
            <a:ext cx="2664460" cy="938719"/>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Renters</a:t>
            </a:r>
          </a:p>
          <a:p>
            <a:pPr algn="ctr"/>
            <a:r>
              <a:rPr lang="en-US" sz="2800" b="0" i="1" kern="0" dirty="0">
                <a:solidFill>
                  <a:schemeClr val="tx2">
                    <a:lumMod val="50000"/>
                  </a:schemeClr>
                </a:solidFill>
              </a:rPr>
              <a:t>124,110</a:t>
            </a:r>
          </a:p>
        </p:txBody>
      </p:sp>
      <p:sp>
        <p:nvSpPr>
          <p:cNvPr id="9" name="Title 1">
            <a:extLst>
              <a:ext uri="{FF2B5EF4-FFF2-40B4-BE49-F238E27FC236}">
                <a16:creationId xmlns:a16="http://schemas.microsoft.com/office/drawing/2014/main" id="{518D93CF-7DCA-4768-9E6F-7F563C064823}"/>
              </a:ext>
            </a:extLst>
          </p:cNvPr>
          <p:cNvSpPr txBox="1">
            <a:spLocks/>
          </p:cNvSpPr>
          <p:nvPr/>
        </p:nvSpPr>
        <p:spPr>
          <a:xfrm>
            <a:off x="9146538" y="3429000"/>
            <a:ext cx="2664460" cy="938719"/>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Homeowners</a:t>
            </a:r>
          </a:p>
          <a:p>
            <a:pPr algn="ctr"/>
            <a:r>
              <a:rPr lang="en-US" sz="2800" b="0" i="1" kern="0" dirty="0">
                <a:solidFill>
                  <a:schemeClr val="tx2">
                    <a:lumMod val="50000"/>
                  </a:schemeClr>
                </a:solidFill>
              </a:rPr>
              <a:t>140,318</a:t>
            </a:r>
          </a:p>
        </p:txBody>
      </p:sp>
      <p:sp>
        <p:nvSpPr>
          <p:cNvPr id="10" name="TextBox 9">
            <a:extLst>
              <a:ext uri="{FF2B5EF4-FFF2-40B4-BE49-F238E27FC236}">
                <a16:creationId xmlns:a16="http://schemas.microsoft.com/office/drawing/2014/main" id="{B41D9212-9D1F-4A24-A288-39BDA8C088BB}"/>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Tree>
    <p:extLst>
      <p:ext uri="{BB962C8B-B14F-4D97-AF65-F5344CB8AC3E}">
        <p14:creationId xmlns:p14="http://schemas.microsoft.com/office/powerpoint/2010/main" val="3841581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4</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extLst>
              <p:ext uri="{D42A27DB-BD31-4B8C-83A1-F6EECF244321}">
                <p14:modId xmlns:p14="http://schemas.microsoft.com/office/powerpoint/2010/main" val="3856084783"/>
              </p:ext>
            </p:extLst>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7" name="Title 1">
            <a:extLst>
              <a:ext uri="{FF2B5EF4-FFF2-40B4-BE49-F238E27FC236}">
                <a16:creationId xmlns:a16="http://schemas.microsoft.com/office/drawing/2014/main" id="{6B8A19CC-4242-4D74-91F2-138298862BD1}"/>
              </a:ext>
            </a:extLst>
          </p:cNvPr>
          <p:cNvSpPr txBox="1">
            <a:spLocks/>
          </p:cNvSpPr>
          <p:nvPr/>
        </p:nvSpPr>
        <p:spPr>
          <a:xfrm>
            <a:off x="7924800" y="2144033"/>
            <a:ext cx="3886198" cy="256993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BIPOC communities disproportionately work in service occupations</a:t>
            </a:r>
          </a:p>
          <a:p>
            <a:pPr lvl="0" algn="ctr">
              <a:spcBef>
                <a:spcPts val="1200"/>
              </a:spcBef>
              <a:spcAft>
                <a:spcPts val="600"/>
              </a:spcAft>
            </a:pPr>
            <a:r>
              <a:rPr lang="en-US" sz="2000" b="0" i="1" kern="0" dirty="0">
                <a:solidFill>
                  <a:srgbClr val="1F497D">
                    <a:lumMod val="50000"/>
                  </a:srgbClr>
                </a:solidFill>
                <a:latin typeface="Calibri"/>
                <a:ea typeface="+mn-ea"/>
                <a:cs typeface="+mn-cs"/>
              </a:rPr>
              <a:t>(occupations most impacted by the COVID-19 pandemic)</a:t>
            </a:r>
          </a:p>
        </p:txBody>
      </p:sp>
      <p:graphicFrame>
        <p:nvGraphicFramePr>
          <p:cNvPr id="9" name="Chart 8">
            <a:extLst>
              <a:ext uri="{FF2B5EF4-FFF2-40B4-BE49-F238E27FC236}">
                <a16:creationId xmlns:a16="http://schemas.microsoft.com/office/drawing/2014/main" id="{AF49BB72-8D1A-41D0-A57A-10CC364330E0}"/>
              </a:ext>
            </a:extLst>
          </p:cNvPr>
          <p:cNvGraphicFramePr>
            <a:graphicFrameLocks/>
          </p:cNvGraphicFramePr>
          <p:nvPr>
            <p:extLst>
              <p:ext uri="{D42A27DB-BD31-4B8C-83A1-F6EECF244321}">
                <p14:modId xmlns:p14="http://schemas.microsoft.com/office/powerpoint/2010/main" val="2097849902"/>
              </p:ext>
            </p:extLst>
          </p:nvPr>
        </p:nvGraphicFramePr>
        <p:xfrm>
          <a:off x="228600" y="1600200"/>
          <a:ext cx="7315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itle 1">
            <a:extLst>
              <a:ext uri="{FF2B5EF4-FFF2-40B4-BE49-F238E27FC236}">
                <a16:creationId xmlns:a16="http://schemas.microsoft.com/office/drawing/2014/main" id="{A1DEE5CB-F612-463E-A2F4-595A8247A418}"/>
              </a:ext>
            </a:extLst>
          </p:cNvPr>
          <p:cNvSpPr txBox="1">
            <a:spLocks/>
          </p:cNvSpPr>
          <p:nvPr/>
        </p:nvSpPr>
        <p:spPr>
          <a:xfrm>
            <a:off x="8079739" y="385608"/>
            <a:ext cx="266446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Households</a:t>
            </a:r>
          </a:p>
          <a:p>
            <a:pPr algn="ctr"/>
            <a:r>
              <a:rPr lang="en-US" sz="1800" b="0" i="1" kern="0" dirty="0">
                <a:solidFill>
                  <a:schemeClr val="tx2">
                    <a:lumMod val="50000"/>
                  </a:schemeClr>
                </a:solidFill>
              </a:rPr>
              <a:t>264,428</a:t>
            </a:r>
          </a:p>
        </p:txBody>
      </p:sp>
    </p:spTree>
    <p:extLst>
      <p:ext uri="{BB962C8B-B14F-4D97-AF65-F5344CB8AC3E}">
        <p14:creationId xmlns:p14="http://schemas.microsoft.com/office/powerpoint/2010/main" val="1738536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5</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extLst>
              <p:ext uri="{D42A27DB-BD31-4B8C-83A1-F6EECF244321}">
                <p14:modId xmlns:p14="http://schemas.microsoft.com/office/powerpoint/2010/main" val="111700465"/>
              </p:ext>
            </p:extLst>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graphicFrame>
        <p:nvGraphicFramePr>
          <p:cNvPr id="16" name="Chart 15">
            <a:extLst>
              <a:ext uri="{FF2B5EF4-FFF2-40B4-BE49-F238E27FC236}">
                <a16:creationId xmlns:a16="http://schemas.microsoft.com/office/drawing/2014/main" id="{22A065A6-7646-4019-A29C-3CCFA7F5847C}"/>
              </a:ext>
            </a:extLst>
          </p:cNvPr>
          <p:cNvGraphicFramePr>
            <a:graphicFrameLocks/>
          </p:cNvGraphicFramePr>
          <p:nvPr>
            <p:extLst>
              <p:ext uri="{D42A27DB-BD31-4B8C-83A1-F6EECF244321}">
                <p14:modId xmlns:p14="http://schemas.microsoft.com/office/powerpoint/2010/main" val="2272916816"/>
              </p:ext>
            </p:extLst>
          </p:nvPr>
        </p:nvGraphicFramePr>
        <p:xfrm>
          <a:off x="228600" y="1600200"/>
          <a:ext cx="7315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7" name="Title 1">
            <a:extLst>
              <a:ext uri="{FF2B5EF4-FFF2-40B4-BE49-F238E27FC236}">
                <a16:creationId xmlns:a16="http://schemas.microsoft.com/office/drawing/2014/main" id="{6B8A19CC-4242-4D74-91F2-138298862BD1}"/>
              </a:ext>
            </a:extLst>
          </p:cNvPr>
          <p:cNvSpPr txBox="1">
            <a:spLocks/>
          </p:cNvSpPr>
          <p:nvPr/>
        </p:nvSpPr>
        <p:spPr>
          <a:xfrm>
            <a:off x="7924800" y="2782669"/>
            <a:ext cx="3886198" cy="1292662"/>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BIPOC communities disproportionately rent in Portland</a:t>
            </a:r>
            <a:endParaRPr lang="en-US" sz="2800" b="0" i="1" kern="0" dirty="0">
              <a:solidFill>
                <a:schemeClr val="tx2">
                  <a:lumMod val="50000"/>
                </a:schemeClr>
              </a:solidFill>
            </a:endParaRPr>
          </a:p>
        </p:txBody>
      </p:sp>
    </p:spTree>
    <p:extLst>
      <p:ext uri="{BB962C8B-B14F-4D97-AF65-F5344CB8AC3E}">
        <p14:creationId xmlns:p14="http://schemas.microsoft.com/office/powerpoint/2010/main" val="1530568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6</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extLst>
              <p:ext uri="{D42A27DB-BD31-4B8C-83A1-F6EECF244321}">
                <p14:modId xmlns:p14="http://schemas.microsoft.com/office/powerpoint/2010/main" val="1502044432"/>
              </p:ext>
            </p:extLst>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7" name="Title 1">
            <a:extLst>
              <a:ext uri="{FF2B5EF4-FFF2-40B4-BE49-F238E27FC236}">
                <a16:creationId xmlns:a16="http://schemas.microsoft.com/office/drawing/2014/main" id="{6B8A19CC-4242-4D74-91F2-138298862BD1}"/>
              </a:ext>
            </a:extLst>
          </p:cNvPr>
          <p:cNvSpPr txBox="1">
            <a:spLocks/>
          </p:cNvSpPr>
          <p:nvPr/>
        </p:nvSpPr>
        <p:spPr>
          <a:xfrm>
            <a:off x="7924800" y="2359476"/>
            <a:ext cx="3886198" cy="2139047"/>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BIPOC communities disproportionately earn below $60,000</a:t>
            </a:r>
          </a:p>
          <a:p>
            <a:pPr algn="ctr">
              <a:spcBef>
                <a:spcPts val="1200"/>
              </a:spcBef>
              <a:spcAft>
                <a:spcPts val="600"/>
              </a:spcAft>
            </a:pPr>
            <a:r>
              <a:rPr lang="en-US" sz="2000" b="0" i="1" kern="0" dirty="0">
                <a:solidFill>
                  <a:schemeClr val="tx2">
                    <a:lumMod val="50000"/>
                  </a:schemeClr>
                </a:solidFill>
              </a:rPr>
              <a:t>(annual income needed for the average rent to be affordable)</a:t>
            </a:r>
          </a:p>
        </p:txBody>
      </p:sp>
      <p:graphicFrame>
        <p:nvGraphicFramePr>
          <p:cNvPr id="12" name="Chart 11">
            <a:extLst>
              <a:ext uri="{FF2B5EF4-FFF2-40B4-BE49-F238E27FC236}">
                <a16:creationId xmlns:a16="http://schemas.microsoft.com/office/drawing/2014/main" id="{0A5AE6B3-5CBE-4460-9087-5A4787D0216A}"/>
              </a:ext>
            </a:extLst>
          </p:cNvPr>
          <p:cNvGraphicFramePr>
            <a:graphicFrameLocks/>
          </p:cNvGraphicFramePr>
          <p:nvPr>
            <p:extLst>
              <p:ext uri="{D42A27DB-BD31-4B8C-83A1-F6EECF244321}">
                <p14:modId xmlns:p14="http://schemas.microsoft.com/office/powerpoint/2010/main" val="1445312600"/>
              </p:ext>
            </p:extLst>
          </p:nvPr>
        </p:nvGraphicFramePr>
        <p:xfrm>
          <a:off x="228600" y="1600200"/>
          <a:ext cx="7315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itle 1">
            <a:extLst>
              <a:ext uri="{FF2B5EF4-FFF2-40B4-BE49-F238E27FC236}">
                <a16:creationId xmlns:a16="http://schemas.microsoft.com/office/drawing/2014/main" id="{A98993BA-187A-4CE2-AB0A-A9530CBE55FC}"/>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Tree>
    <p:extLst>
      <p:ext uri="{BB962C8B-B14F-4D97-AF65-F5344CB8AC3E}">
        <p14:creationId xmlns:p14="http://schemas.microsoft.com/office/powerpoint/2010/main" val="2675869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7</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7" name="Title 1">
            <a:extLst>
              <a:ext uri="{FF2B5EF4-FFF2-40B4-BE49-F238E27FC236}">
                <a16:creationId xmlns:a16="http://schemas.microsoft.com/office/drawing/2014/main" id="{6B8A19CC-4242-4D74-91F2-138298862BD1}"/>
              </a:ext>
            </a:extLst>
          </p:cNvPr>
          <p:cNvSpPr txBox="1">
            <a:spLocks/>
          </p:cNvSpPr>
          <p:nvPr/>
        </p:nvSpPr>
        <p:spPr>
          <a:xfrm>
            <a:off x="7924800" y="1867034"/>
            <a:ext cx="3886198" cy="3123932"/>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Industries with disproportionate BIPOC community employment have highest portion of unemployment claims</a:t>
            </a:r>
          </a:p>
          <a:p>
            <a:pPr lvl="0" algn="ctr">
              <a:spcBef>
                <a:spcPts val="1200"/>
              </a:spcBef>
              <a:spcAft>
                <a:spcPts val="600"/>
              </a:spcAft>
            </a:pPr>
            <a:r>
              <a:rPr lang="en-US" sz="2000" b="0" i="1" kern="0" dirty="0">
                <a:solidFill>
                  <a:srgbClr val="1F497D">
                    <a:lumMod val="50000"/>
                  </a:srgbClr>
                </a:solidFill>
                <a:latin typeface="Calibri"/>
                <a:ea typeface="+mn-ea"/>
                <a:cs typeface="+mn-cs"/>
              </a:rPr>
              <a:t>(March 21 to May 9, 2020)</a:t>
            </a:r>
          </a:p>
        </p:txBody>
      </p:sp>
      <p:sp>
        <p:nvSpPr>
          <p:cNvPr id="15" name="Title 1">
            <a:extLst>
              <a:ext uri="{FF2B5EF4-FFF2-40B4-BE49-F238E27FC236}">
                <a16:creationId xmlns:a16="http://schemas.microsoft.com/office/drawing/2014/main" id="{A1DEE5CB-F612-463E-A2F4-595A8247A418}"/>
              </a:ext>
            </a:extLst>
          </p:cNvPr>
          <p:cNvSpPr txBox="1">
            <a:spLocks/>
          </p:cNvSpPr>
          <p:nvPr/>
        </p:nvSpPr>
        <p:spPr>
          <a:xfrm>
            <a:off x="8079739" y="385608"/>
            <a:ext cx="266446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Households</a:t>
            </a:r>
          </a:p>
          <a:p>
            <a:pPr algn="ctr"/>
            <a:r>
              <a:rPr lang="en-US" sz="1800" b="0" i="1" kern="0" dirty="0">
                <a:solidFill>
                  <a:schemeClr val="tx2">
                    <a:lumMod val="50000"/>
                  </a:schemeClr>
                </a:solidFill>
              </a:rPr>
              <a:t>264,428</a:t>
            </a:r>
          </a:p>
        </p:txBody>
      </p:sp>
      <p:graphicFrame>
        <p:nvGraphicFramePr>
          <p:cNvPr id="9" name="Chart 8">
            <a:extLst>
              <a:ext uri="{FF2B5EF4-FFF2-40B4-BE49-F238E27FC236}">
                <a16:creationId xmlns:a16="http://schemas.microsoft.com/office/drawing/2014/main" id="{DD233BE8-285C-44DA-9703-E4066A6105A2}"/>
              </a:ext>
            </a:extLst>
          </p:cNvPr>
          <p:cNvGraphicFramePr>
            <a:graphicFrameLocks/>
          </p:cNvGraphicFramePr>
          <p:nvPr>
            <p:extLst>
              <p:ext uri="{D42A27DB-BD31-4B8C-83A1-F6EECF244321}">
                <p14:modId xmlns:p14="http://schemas.microsoft.com/office/powerpoint/2010/main" val="2466995759"/>
              </p:ext>
            </p:extLst>
          </p:nvPr>
        </p:nvGraphicFramePr>
        <p:xfrm>
          <a:off x="228600" y="1600200"/>
          <a:ext cx="73152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0898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8</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7" name="Title 1">
            <a:extLst>
              <a:ext uri="{FF2B5EF4-FFF2-40B4-BE49-F238E27FC236}">
                <a16:creationId xmlns:a16="http://schemas.microsoft.com/office/drawing/2014/main" id="{6B8A19CC-4242-4D74-91F2-138298862BD1}"/>
              </a:ext>
            </a:extLst>
          </p:cNvPr>
          <p:cNvSpPr txBox="1">
            <a:spLocks/>
          </p:cNvSpPr>
          <p:nvPr/>
        </p:nvSpPr>
        <p:spPr>
          <a:xfrm>
            <a:off x="7924800" y="1705451"/>
            <a:ext cx="3886198" cy="3447098"/>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Highest rates of May rent nonpayment </a:t>
            </a:r>
            <a:r>
              <a:rPr lang="en-US" sz="2800" b="0" i="1" kern="0" dirty="0">
                <a:solidFill>
                  <a:schemeClr val="tx2">
                    <a:lumMod val="50000"/>
                  </a:schemeClr>
                </a:solidFill>
              </a:rPr>
              <a:t>(multifamily)</a:t>
            </a:r>
            <a:r>
              <a:rPr lang="en-US" sz="2800" kern="0" dirty="0">
                <a:solidFill>
                  <a:schemeClr val="tx2">
                    <a:lumMod val="50000"/>
                  </a:schemeClr>
                </a:solidFill>
              </a:rPr>
              <a:t> seem to be in what industry calls </a:t>
            </a:r>
            <a:r>
              <a:rPr lang="en-US" sz="2800" b="0" i="1" kern="0" dirty="0">
                <a:solidFill>
                  <a:schemeClr val="tx2">
                    <a:lumMod val="50000"/>
                  </a:schemeClr>
                </a:solidFill>
              </a:rPr>
              <a:t>Class C</a:t>
            </a:r>
            <a:r>
              <a:rPr lang="en-US" sz="2800" kern="0" dirty="0">
                <a:solidFill>
                  <a:schemeClr val="tx2">
                    <a:lumMod val="50000"/>
                  </a:schemeClr>
                </a:solidFill>
              </a:rPr>
              <a:t> properties, which are older properties that tend to be in Outer Portland</a:t>
            </a:r>
            <a:endParaRPr lang="en-US" sz="2800" b="0" i="1" kern="0" dirty="0">
              <a:solidFill>
                <a:schemeClr val="tx2">
                  <a:lumMod val="50000"/>
                </a:schemeClr>
              </a:solidFill>
            </a:endParaRPr>
          </a:p>
        </p:txBody>
      </p:sp>
      <p:graphicFrame>
        <p:nvGraphicFramePr>
          <p:cNvPr id="9" name="Chart 8">
            <a:extLst>
              <a:ext uri="{FF2B5EF4-FFF2-40B4-BE49-F238E27FC236}">
                <a16:creationId xmlns:a16="http://schemas.microsoft.com/office/drawing/2014/main" id="{58B30257-2D69-4CA7-AC62-D6A1745D9EF6}"/>
              </a:ext>
            </a:extLst>
          </p:cNvPr>
          <p:cNvGraphicFramePr>
            <a:graphicFrameLocks/>
          </p:cNvGraphicFramePr>
          <p:nvPr>
            <p:extLst>
              <p:ext uri="{D42A27DB-BD31-4B8C-83A1-F6EECF244321}">
                <p14:modId xmlns:p14="http://schemas.microsoft.com/office/powerpoint/2010/main" val="2515073418"/>
              </p:ext>
            </p:extLst>
          </p:nvPr>
        </p:nvGraphicFramePr>
        <p:xfrm>
          <a:off x="228600" y="1600200"/>
          <a:ext cx="73152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33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9144000" y="6553089"/>
            <a:ext cx="2971800" cy="230832"/>
          </a:xfrm>
          <a:prstGeom prst="rect">
            <a:avLst/>
          </a:prstGeom>
          <a:noFill/>
        </p:spPr>
        <p:txBody>
          <a:bodyPr wrap="square" rtlCol="0">
            <a:spAutoFit/>
          </a:bodyPr>
          <a:lstStyle/>
          <a:p>
            <a:pPr algn="r"/>
            <a:r>
              <a:rPr lang="en-US" sz="900" i="1" dirty="0">
                <a:solidFill>
                  <a:schemeClr val="tx2">
                    <a:lumMod val="50000"/>
                  </a:schemeClr>
                </a:solidFill>
                <a:latin typeface="Arial" panose="020B0604020202020204" pitchFamily="34" charset="0"/>
                <a:cs typeface="Arial" panose="020B0604020202020204" pitchFamily="34" charset="0"/>
              </a:rPr>
              <a:t>City of Portland, Portland Housing Bureau, May 2020</a:t>
            </a:r>
          </a:p>
        </p:txBody>
      </p:sp>
      <p:sp>
        <p:nvSpPr>
          <p:cNvPr id="13" name="Slide Number Placeholder 2">
            <a:extLst>
              <a:ext uri="{FF2B5EF4-FFF2-40B4-BE49-F238E27FC236}">
                <a16:creationId xmlns:a16="http://schemas.microsoft.com/office/drawing/2014/main" id="{4852CCAC-2ED0-47A1-B91F-7F1809D0E0C5}"/>
              </a:ext>
            </a:extLst>
          </p:cNvPr>
          <p:cNvSpPr>
            <a:spLocks noGrp="1"/>
          </p:cNvSpPr>
          <p:nvPr>
            <p:ph type="sldNum" sz="quarter" idx="7"/>
          </p:nvPr>
        </p:nvSpPr>
        <p:spPr>
          <a:xfrm>
            <a:off x="5859041" y="6599256"/>
            <a:ext cx="473918" cy="138499"/>
          </a:xfrm>
        </p:spPr>
        <p:txBody>
          <a:bodyPr/>
          <a:lstStyle/>
          <a:p>
            <a:pPr marL="25400" algn="ctr">
              <a:lnSpc>
                <a:spcPct val="100000"/>
              </a:lnSpc>
              <a:spcBef>
                <a:spcPts val="40"/>
              </a:spcBef>
            </a:pPr>
            <a:r>
              <a:rPr lang="en-US" sz="900" b="0" dirty="0">
                <a:solidFill>
                  <a:schemeClr val="tx2">
                    <a:lumMod val="50000"/>
                  </a:schemeClr>
                </a:solidFill>
                <a:latin typeface="Arial" panose="020B0604020202020204" pitchFamily="34" charset="0"/>
                <a:cs typeface="Arial" panose="020B0604020202020204" pitchFamily="34" charset="0"/>
              </a:rPr>
              <a:t>- </a:t>
            </a:r>
            <a:fld id="{81D60167-4931-47E6-BA6A-407CBD079E47}" type="slidenum">
              <a:rPr lang="en-US" sz="900" b="0" smtClean="0">
                <a:solidFill>
                  <a:schemeClr val="tx2">
                    <a:lumMod val="50000"/>
                  </a:schemeClr>
                </a:solidFill>
                <a:latin typeface="Arial" panose="020B0604020202020204" pitchFamily="34" charset="0"/>
                <a:cs typeface="Arial" panose="020B0604020202020204" pitchFamily="34" charset="0"/>
              </a:rPr>
              <a:pPr marL="25400" algn="ctr">
                <a:lnSpc>
                  <a:spcPct val="100000"/>
                </a:lnSpc>
                <a:spcBef>
                  <a:spcPts val="40"/>
                </a:spcBef>
              </a:pPr>
              <a:t>9</a:t>
            </a:fld>
            <a:r>
              <a:rPr lang="en-US" sz="900" b="0" dirty="0">
                <a:solidFill>
                  <a:schemeClr val="tx2">
                    <a:lumMod val="50000"/>
                  </a:schemeClr>
                </a:solidFill>
                <a:latin typeface="Arial" panose="020B06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47941982-64BA-4D4B-83D3-39AAF5DAC7B9}"/>
              </a:ext>
            </a:extLst>
          </p:cNvPr>
          <p:cNvGraphicFramePr>
            <a:graphicFrameLocks/>
          </p:cNvGraphicFramePr>
          <p:nvPr/>
        </p:nvGraphicFramePr>
        <p:xfrm>
          <a:off x="10744199" y="87483"/>
          <a:ext cx="1371601" cy="11887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a:extLst>
              <a:ext uri="{FF2B5EF4-FFF2-40B4-BE49-F238E27FC236}">
                <a16:creationId xmlns:a16="http://schemas.microsoft.com/office/drawing/2014/main" id="{4A3DBCA9-BCCA-4B2A-8D77-331E1459FE30}"/>
              </a:ext>
            </a:extLst>
          </p:cNvPr>
          <p:cNvSpPr txBox="1">
            <a:spLocks/>
          </p:cNvSpPr>
          <p:nvPr/>
        </p:nvSpPr>
        <p:spPr>
          <a:xfrm>
            <a:off x="8839199" y="385608"/>
            <a:ext cx="1905000" cy="59247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300"/>
              </a:spcAft>
            </a:pPr>
            <a:r>
              <a:rPr lang="en-US" sz="1800" kern="0" dirty="0">
                <a:solidFill>
                  <a:schemeClr val="tx2">
                    <a:lumMod val="50000"/>
                  </a:schemeClr>
                </a:solidFill>
              </a:rPr>
              <a:t>Portland Renters</a:t>
            </a:r>
          </a:p>
          <a:p>
            <a:pPr algn="ctr"/>
            <a:r>
              <a:rPr lang="en-US" sz="1800" b="0" i="1" kern="0" dirty="0">
                <a:solidFill>
                  <a:schemeClr val="tx2">
                    <a:lumMod val="50000"/>
                  </a:schemeClr>
                </a:solidFill>
              </a:rPr>
              <a:t>124,110</a:t>
            </a:r>
          </a:p>
        </p:txBody>
      </p:sp>
      <p:sp>
        <p:nvSpPr>
          <p:cNvPr id="17" name="Title 1">
            <a:extLst>
              <a:ext uri="{FF2B5EF4-FFF2-40B4-BE49-F238E27FC236}">
                <a16:creationId xmlns:a16="http://schemas.microsoft.com/office/drawing/2014/main" id="{6B8A19CC-4242-4D74-91F2-138298862BD1}"/>
              </a:ext>
            </a:extLst>
          </p:cNvPr>
          <p:cNvSpPr txBox="1">
            <a:spLocks/>
          </p:cNvSpPr>
          <p:nvPr/>
        </p:nvSpPr>
        <p:spPr>
          <a:xfrm>
            <a:off x="533399" y="2095440"/>
            <a:ext cx="11125200" cy="86177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spcAft>
                <a:spcPts val="600"/>
              </a:spcAft>
            </a:pPr>
            <a:r>
              <a:rPr lang="en-US" sz="2800" kern="0" dirty="0">
                <a:solidFill>
                  <a:schemeClr val="tx2">
                    <a:lumMod val="50000"/>
                  </a:schemeClr>
                </a:solidFill>
              </a:rPr>
              <a:t>If the 12% nonpayment rate holds true for all renters, how many are missing monthly payments and how much is needed to help?</a:t>
            </a:r>
            <a:endParaRPr lang="en-US" sz="2800" b="0" i="1" kern="0" dirty="0">
              <a:solidFill>
                <a:schemeClr val="tx2">
                  <a:lumMod val="50000"/>
                </a:schemeClr>
              </a:solidFill>
            </a:endParaRPr>
          </a:p>
        </p:txBody>
      </p:sp>
      <p:sp>
        <p:nvSpPr>
          <p:cNvPr id="12" name="Rectangle 11">
            <a:extLst>
              <a:ext uri="{FF2B5EF4-FFF2-40B4-BE49-F238E27FC236}">
                <a16:creationId xmlns:a16="http://schemas.microsoft.com/office/drawing/2014/main" id="{D65755A9-0A8A-4027-B754-5EC02DD9C589}"/>
              </a:ext>
            </a:extLst>
          </p:cNvPr>
          <p:cNvSpPr/>
          <p:nvPr/>
        </p:nvSpPr>
        <p:spPr>
          <a:xfrm>
            <a:off x="533399" y="5947187"/>
            <a:ext cx="11125201" cy="307777"/>
          </a:xfrm>
          <a:prstGeom prst="rect">
            <a:avLst/>
          </a:prstGeom>
        </p:spPr>
        <p:txBody>
          <a:bodyPr wrap="square">
            <a:spAutoFit/>
          </a:bodyPr>
          <a:lstStyle/>
          <a:p>
            <a:pPr algn="ctr"/>
            <a:r>
              <a:rPr lang="en-US" sz="1400" i="1" kern="0" dirty="0">
                <a:solidFill>
                  <a:schemeClr val="tx2">
                    <a:lumMod val="50000"/>
                  </a:schemeClr>
                </a:solidFill>
              </a:rPr>
              <a:t>(A rent survey of single family, with a much smaller sample size, indicated non-payment for single-family and duplex in the 18%-26% range)</a:t>
            </a:r>
            <a:endParaRPr lang="en-US" sz="1400" i="1" dirty="0"/>
          </a:p>
        </p:txBody>
      </p:sp>
      <p:sp>
        <p:nvSpPr>
          <p:cNvPr id="14" name="Title 1">
            <a:extLst>
              <a:ext uri="{FF2B5EF4-FFF2-40B4-BE49-F238E27FC236}">
                <a16:creationId xmlns:a16="http://schemas.microsoft.com/office/drawing/2014/main" id="{D0256FE3-8F3C-46C2-9B3E-88B33FEE2806}"/>
              </a:ext>
            </a:extLst>
          </p:cNvPr>
          <p:cNvSpPr txBox="1">
            <a:spLocks/>
          </p:cNvSpPr>
          <p:nvPr/>
        </p:nvSpPr>
        <p:spPr>
          <a:xfrm>
            <a:off x="1600200" y="3537163"/>
            <a:ext cx="3657600" cy="1292662"/>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sz="2800" kern="0" dirty="0">
                <a:solidFill>
                  <a:schemeClr val="tx2">
                    <a:lumMod val="50000"/>
                  </a:schemeClr>
                </a:solidFill>
              </a:rPr>
              <a:t>124,110</a:t>
            </a:r>
            <a:r>
              <a:rPr lang="en-US" sz="2800" b="0" kern="0" dirty="0">
                <a:solidFill>
                  <a:schemeClr val="tx2">
                    <a:lumMod val="50000"/>
                  </a:schemeClr>
                </a:solidFill>
              </a:rPr>
              <a:t> renters  </a:t>
            </a:r>
          </a:p>
          <a:p>
            <a:pPr algn="ctr"/>
            <a:r>
              <a:rPr lang="en-US" sz="2800" u="sng" kern="0" dirty="0">
                <a:solidFill>
                  <a:schemeClr val="tx2">
                    <a:lumMod val="50000"/>
                  </a:schemeClr>
                </a:solidFill>
              </a:rPr>
              <a:t>x</a:t>
            </a:r>
            <a:r>
              <a:rPr lang="en-US" sz="2800" b="0" u="sng" kern="0" dirty="0">
                <a:solidFill>
                  <a:schemeClr val="tx2">
                    <a:lumMod val="50000"/>
                  </a:schemeClr>
                </a:solidFill>
              </a:rPr>
              <a:t> </a:t>
            </a:r>
            <a:r>
              <a:rPr lang="en-US" sz="2800" u="sng" kern="0" dirty="0">
                <a:solidFill>
                  <a:schemeClr val="tx2">
                    <a:lumMod val="50000"/>
                  </a:schemeClr>
                </a:solidFill>
              </a:rPr>
              <a:t>12%</a:t>
            </a:r>
            <a:r>
              <a:rPr lang="en-US" sz="2800" b="0" u="sng" kern="0" dirty="0">
                <a:solidFill>
                  <a:schemeClr val="tx2">
                    <a:lumMod val="50000"/>
                  </a:schemeClr>
                </a:solidFill>
              </a:rPr>
              <a:t> nonpayment</a:t>
            </a:r>
          </a:p>
          <a:p>
            <a:pPr algn="ctr"/>
            <a:r>
              <a:rPr lang="en-US" sz="2800" kern="0" dirty="0">
                <a:solidFill>
                  <a:schemeClr val="accent2">
                    <a:lumMod val="75000"/>
                  </a:schemeClr>
                </a:solidFill>
              </a:rPr>
              <a:t>14,893 renters</a:t>
            </a:r>
            <a:endParaRPr lang="en-US" sz="2800" b="0" i="1" kern="0" dirty="0">
              <a:solidFill>
                <a:schemeClr val="accent2">
                  <a:lumMod val="75000"/>
                </a:schemeClr>
              </a:solidFill>
            </a:endParaRPr>
          </a:p>
        </p:txBody>
      </p:sp>
      <p:sp>
        <p:nvSpPr>
          <p:cNvPr id="15" name="Title 1">
            <a:extLst>
              <a:ext uri="{FF2B5EF4-FFF2-40B4-BE49-F238E27FC236}">
                <a16:creationId xmlns:a16="http://schemas.microsoft.com/office/drawing/2014/main" id="{40EC56F9-2681-40DA-98D5-8D38A9B73988}"/>
              </a:ext>
            </a:extLst>
          </p:cNvPr>
          <p:cNvSpPr txBox="1">
            <a:spLocks/>
          </p:cNvSpPr>
          <p:nvPr/>
        </p:nvSpPr>
        <p:spPr>
          <a:xfrm>
            <a:off x="6934200" y="3537163"/>
            <a:ext cx="3657600" cy="1292662"/>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sz="2800" kern="0" dirty="0">
                <a:solidFill>
                  <a:schemeClr val="tx2">
                    <a:lumMod val="50000"/>
                  </a:schemeClr>
                </a:solidFill>
              </a:rPr>
              <a:t>14,893 </a:t>
            </a:r>
            <a:r>
              <a:rPr lang="en-US" sz="2800" b="0" kern="0" dirty="0">
                <a:solidFill>
                  <a:schemeClr val="tx2">
                    <a:lumMod val="50000"/>
                  </a:schemeClr>
                </a:solidFill>
              </a:rPr>
              <a:t>renters </a:t>
            </a:r>
            <a:r>
              <a:rPr lang="en-US" sz="2800" kern="0" dirty="0">
                <a:solidFill>
                  <a:schemeClr val="tx2">
                    <a:lumMod val="50000"/>
                  </a:schemeClr>
                </a:solidFill>
              </a:rPr>
              <a:t> </a:t>
            </a:r>
          </a:p>
          <a:p>
            <a:pPr algn="ctr"/>
            <a:r>
              <a:rPr lang="en-US" sz="2800" u="sng" kern="0" dirty="0">
                <a:solidFill>
                  <a:schemeClr val="tx2">
                    <a:lumMod val="50000"/>
                  </a:schemeClr>
                </a:solidFill>
              </a:rPr>
              <a:t>x $1,500 </a:t>
            </a:r>
            <a:r>
              <a:rPr lang="en-US" sz="2800" b="0" u="sng" kern="0" dirty="0">
                <a:solidFill>
                  <a:schemeClr val="tx2">
                    <a:lumMod val="50000"/>
                  </a:schemeClr>
                </a:solidFill>
              </a:rPr>
              <a:t>average rent </a:t>
            </a:r>
            <a:r>
              <a:rPr lang="en-US" sz="2800" kern="0" dirty="0">
                <a:solidFill>
                  <a:schemeClr val="accent2">
                    <a:lumMod val="75000"/>
                  </a:schemeClr>
                </a:solidFill>
              </a:rPr>
              <a:t>$22.3 million</a:t>
            </a:r>
            <a:endParaRPr lang="en-US" sz="2800" i="1" kern="0" dirty="0">
              <a:solidFill>
                <a:schemeClr val="accent2">
                  <a:lumMod val="75000"/>
                </a:schemeClr>
              </a:solidFill>
            </a:endParaRPr>
          </a:p>
        </p:txBody>
      </p:sp>
      <p:cxnSp>
        <p:nvCxnSpPr>
          <p:cNvPr id="3" name="Straight Arrow Connector 2">
            <a:extLst>
              <a:ext uri="{FF2B5EF4-FFF2-40B4-BE49-F238E27FC236}">
                <a16:creationId xmlns:a16="http://schemas.microsoft.com/office/drawing/2014/main" id="{A907FC54-E091-4EDF-A8BC-0F00C7AB270F}"/>
              </a:ext>
            </a:extLst>
          </p:cNvPr>
          <p:cNvCxnSpPr>
            <a:cxnSpLocks/>
          </p:cNvCxnSpPr>
          <p:nvPr/>
        </p:nvCxnSpPr>
        <p:spPr>
          <a:xfrm>
            <a:off x="5692879" y="4331033"/>
            <a:ext cx="640080" cy="0"/>
          </a:xfrm>
          <a:prstGeom prst="straightConnector1">
            <a:avLst/>
          </a:prstGeom>
          <a:ln w="76200">
            <a:solidFill>
              <a:schemeClr val="accent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20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5087</TotalTime>
  <Words>1651</Words>
  <Application>Microsoft Office PowerPoint</Application>
  <PresentationFormat>Widescreen</PresentationFormat>
  <Paragraphs>287</Paragraphs>
  <Slides>21</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Rental Housing Market Stabilization  Work Group</vt:lpstr>
      <vt:lpstr>Portland Households  and the Rental Housing Market  (before COVID-19)</vt:lpstr>
      <vt:lpstr>Portland Households</vt:lpstr>
      <vt:lpstr>PowerPoint Presentation</vt:lpstr>
      <vt:lpstr>PowerPoint Presentation</vt:lpstr>
      <vt:lpstr>PowerPoint Presentation</vt:lpstr>
      <vt:lpstr>PowerPoint Presentation</vt:lpstr>
      <vt:lpstr>PowerPoint Presentation</vt:lpstr>
      <vt:lpstr>PowerPoint Presentation</vt:lpstr>
      <vt:lpstr>Where are we particularly concerned?</vt:lpstr>
      <vt:lpstr>PowerPoint Presentation</vt:lpstr>
      <vt:lpstr>PowerPoint Presentation</vt:lpstr>
      <vt:lpstr>PowerPoint Presentation</vt:lpstr>
      <vt:lpstr>COVID-19 Rent Assistance Policy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PHB PPT Twmplate</dc:title>
  <dc:creator>Benoit, Emily</dc:creator>
  <cp:lastModifiedBy>Conner, Jessica</cp:lastModifiedBy>
  <cp:revision>498</cp:revision>
  <cp:lastPrinted>2019-03-07T02:31:18Z</cp:lastPrinted>
  <dcterms:created xsi:type="dcterms:W3CDTF">2017-10-04T08:00:34Z</dcterms:created>
  <dcterms:modified xsi:type="dcterms:W3CDTF">2020-05-29T21:56:21Z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2017-10-03T00:00:00Z</vt:filetime>
  </property>
  <property fmtid="{D5CDD505-2E9C-101B-9397-08002B2CF9AE}" pid="3" name="Creator">
    <vt:lpwstr>PowerPoint</vt:lpwstr>
  </property>
  <property fmtid="{D5CDD505-2E9C-101B-9397-08002B2CF9AE}" pid="4" name="LastSaved">
    <vt:filetime>2017-10-04T00:00:00Z</vt:filetime>
  </property>
</Properties>
</file>