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7" r:id="rId3"/>
    <p:sldId id="266" r:id="rId4"/>
    <p:sldId id="267" r:id="rId5"/>
    <p:sldId id="268" r:id="rId6"/>
    <p:sldId id="262" r:id="rId7"/>
    <p:sldId id="265"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07"/>
    <p:restoredTop sz="94694"/>
  </p:normalViewPr>
  <p:slideViewPr>
    <p:cSldViewPr snapToGrid="0" snapToObjects="1" showGuides="1">
      <p:cViewPr varScale="1">
        <p:scale>
          <a:sx n="64" d="100"/>
          <a:sy n="64" d="100"/>
        </p:scale>
        <p:origin x="66" y="24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6" d="100"/>
          <a:sy n="86" d="100"/>
        </p:scale>
        <p:origin x="3672" y="2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322697-C32C-AA46-8B3D-73649F176A6F}" type="datetimeFigureOut">
              <a:rPr lang="en-US" smtClean="0"/>
              <a:t>1/30/2020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8AC7A8-A45C-1E4D-8A61-94401845D761}" type="slidenum">
              <a:rPr lang="en-US" smtClean="0"/>
              <a:t>‹#›</a:t>
            </a:fld>
            <a:endParaRPr lang="en-US" dirty="0"/>
          </a:p>
        </p:txBody>
      </p:sp>
    </p:spTree>
    <p:extLst>
      <p:ext uri="{BB962C8B-B14F-4D97-AF65-F5344CB8AC3E}">
        <p14:creationId xmlns:p14="http://schemas.microsoft.com/office/powerpoint/2010/main" val="47901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The Arlington Heights) supports the findings of the Hearings Officer, Gregory Frank, to limit the Land Use Exception to 4 years for Japanese Garden office use of the Kingston House.  </a:t>
            </a:r>
          </a:p>
          <a:p>
            <a:pPr marL="228600" indent="-228600">
              <a:buFont typeface="+mj-lt"/>
              <a:buAutoNum type="arabicPeriod"/>
            </a:pPr>
            <a:r>
              <a:rPr lang="en-US" dirty="0"/>
              <a:t>We praise the Japanese Garden for being a major asset for cultural and scenic life.  </a:t>
            </a:r>
          </a:p>
          <a:p>
            <a:pPr marL="228600" indent="-228600">
              <a:buFont typeface="+mj-lt"/>
              <a:buAutoNum type="arabicPeriod"/>
            </a:pPr>
            <a:r>
              <a:rPr lang="en-US" dirty="0"/>
              <a:t>But this is not about the Japanese Garden.  </a:t>
            </a:r>
          </a:p>
          <a:p>
            <a:pPr marL="228600" indent="-228600">
              <a:buFont typeface="+mj-lt"/>
              <a:buAutoNum type="arabicPeriod"/>
            </a:pPr>
            <a:r>
              <a:rPr lang="en-US" dirty="0"/>
              <a:t>This is about the use of a residential home on a residential street as an Administrative Office.  We are an R7 residential neighborhood and need to maintain that character and that zoning protection.   </a:t>
            </a:r>
          </a:p>
          <a:p>
            <a:pPr marL="228600" indent="-228600">
              <a:buFont typeface="+mj-lt"/>
              <a:buAutoNum type="arabicPeriod"/>
            </a:pPr>
            <a:endParaRPr lang="en-US" dirty="0"/>
          </a:p>
          <a:p>
            <a:pPr marL="228600" indent="-228600">
              <a:buFont typeface="+mj-lt"/>
              <a:buAutoNum type="arabicPeriod"/>
            </a:pPr>
            <a:r>
              <a:rPr lang="en-US" dirty="0"/>
              <a:t>The livability of our neighborhood is not the same as it was 10 years ago.  </a:t>
            </a:r>
          </a:p>
          <a:p>
            <a:pPr marL="228600" indent="-228600">
              <a:buFont typeface="+mj-lt"/>
              <a:buAutoNum type="arabicPeriod"/>
            </a:pPr>
            <a:r>
              <a:rPr lang="en-US" dirty="0"/>
              <a:t>This land use exception needs to be viewed in today’s context, not because it was approved 10 years ago when there was the full support of AHNA.  </a:t>
            </a:r>
          </a:p>
          <a:p>
            <a:pPr marL="228600" indent="-228600">
              <a:buFont typeface="+mj-lt"/>
              <a:buAutoNum type="arabicPeriod"/>
            </a:pPr>
            <a:r>
              <a:rPr lang="en-US" dirty="0"/>
              <a:t>The question is “Does extending the Office use of this R7 residential home for a total of 20 years have impact on livability for neighbors”?  </a:t>
            </a:r>
          </a:p>
          <a:p>
            <a:pPr marL="228600" indent="-228600">
              <a:buFont typeface="+mj-lt"/>
              <a:buAutoNum type="arabicPeriod"/>
            </a:pPr>
            <a:r>
              <a:rPr lang="en-US" dirty="0"/>
              <a:t>We agree with the Hearings Officer, it most certainly does.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0A8AC7A8-A45C-1E4D-8A61-94401845D761}" type="slidenum">
              <a:rPr lang="en-US" smtClean="0"/>
              <a:t>1</a:t>
            </a:fld>
            <a:endParaRPr lang="en-US" dirty="0"/>
          </a:p>
        </p:txBody>
      </p:sp>
    </p:spTree>
    <p:extLst>
      <p:ext uri="{BB962C8B-B14F-4D97-AF65-F5344CB8AC3E}">
        <p14:creationId xmlns:p14="http://schemas.microsoft.com/office/powerpoint/2010/main" val="3342380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0A8AC7A8-A45C-1E4D-8A61-94401845D761}" type="slidenum">
              <a:rPr lang="en-US" smtClean="0"/>
              <a:t>2</a:t>
            </a:fld>
            <a:endParaRPr lang="en-US" dirty="0"/>
          </a:p>
        </p:txBody>
      </p:sp>
    </p:spTree>
    <p:extLst>
      <p:ext uri="{BB962C8B-B14F-4D97-AF65-F5344CB8AC3E}">
        <p14:creationId xmlns:p14="http://schemas.microsoft.com/office/powerpoint/2010/main" val="487746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Promises were made to Arlington Heights by the Japanese Garden to secure our support for </a:t>
            </a:r>
            <a:r>
              <a:rPr lang="en-US" b="1" i="1" dirty="0"/>
              <a:t>temporary</a:t>
            </a:r>
            <a:r>
              <a:rPr lang="en-US" dirty="0"/>
              <a:t> office use of the Kington House and for support of the Japanese Garden Expansion. </a:t>
            </a:r>
          </a:p>
          <a:p>
            <a:pPr marL="171450" indent="-171450">
              <a:buFont typeface="Arial" panose="020B0604020202020204" pitchFamily="34" charset="0"/>
              <a:buChar char="•"/>
            </a:pPr>
            <a:r>
              <a:rPr lang="en-US" dirty="0"/>
              <a:t>The trust and goodwill that the neighborhood had with the Japanese Garden is not the same now as it was back when promises were made in a Good Neighbor Agreement, Construction Management Plan, and in meetings with AHNA</a:t>
            </a:r>
          </a:p>
        </p:txBody>
      </p:sp>
      <p:sp>
        <p:nvSpPr>
          <p:cNvPr id="4" name="Slide Number Placeholder 3"/>
          <p:cNvSpPr>
            <a:spLocks noGrp="1"/>
          </p:cNvSpPr>
          <p:nvPr>
            <p:ph type="sldNum" sz="quarter" idx="5"/>
          </p:nvPr>
        </p:nvSpPr>
        <p:spPr/>
        <p:txBody>
          <a:bodyPr/>
          <a:lstStyle/>
          <a:p>
            <a:fld id="{0A8AC7A8-A45C-1E4D-8A61-94401845D761}" type="slidenum">
              <a:rPr lang="en-US" smtClean="0"/>
              <a:t>3</a:t>
            </a:fld>
            <a:endParaRPr lang="en-US" dirty="0"/>
          </a:p>
        </p:txBody>
      </p:sp>
    </p:spTree>
    <p:extLst>
      <p:ext uri="{BB962C8B-B14F-4D97-AF65-F5344CB8AC3E}">
        <p14:creationId xmlns:p14="http://schemas.microsoft.com/office/powerpoint/2010/main" val="1915255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In less than four years, promises were broken.  There has been significant livability impact on the neighbors as a result.</a:t>
            </a:r>
          </a:p>
          <a:p>
            <a:endParaRPr lang="en-US" dirty="0"/>
          </a:p>
        </p:txBody>
      </p:sp>
      <p:sp>
        <p:nvSpPr>
          <p:cNvPr id="4" name="Slide Number Placeholder 3"/>
          <p:cNvSpPr>
            <a:spLocks noGrp="1"/>
          </p:cNvSpPr>
          <p:nvPr>
            <p:ph type="sldNum" sz="quarter" idx="5"/>
          </p:nvPr>
        </p:nvSpPr>
        <p:spPr/>
        <p:txBody>
          <a:bodyPr/>
          <a:lstStyle/>
          <a:p>
            <a:fld id="{0A8AC7A8-A45C-1E4D-8A61-94401845D761}" type="slidenum">
              <a:rPr lang="en-US" smtClean="0"/>
              <a:t>4</a:t>
            </a:fld>
            <a:endParaRPr lang="en-US" dirty="0"/>
          </a:p>
        </p:txBody>
      </p:sp>
    </p:spTree>
    <p:extLst>
      <p:ext uri="{BB962C8B-B14F-4D97-AF65-F5344CB8AC3E}">
        <p14:creationId xmlns:p14="http://schemas.microsoft.com/office/powerpoint/2010/main" val="3920098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Over the last 10 years, crime, vandalism, parking shortages, and congestion issues have risen significantly in the neighborhood. </a:t>
            </a:r>
          </a:p>
          <a:p>
            <a:pPr marL="228600" indent="-228600">
              <a:buFont typeface="+mj-lt"/>
              <a:buAutoNum type="arabicPeriod"/>
            </a:pPr>
            <a:r>
              <a:rPr lang="en-US" dirty="0"/>
              <a:t>Visitors to the Gardens have increased dramatically.  The Japanese Garden alone has seen an increase from around 300,000 visitors in 2015 to 453,000 visitors this year with 120 employees and 400 volunteers.  It was 83 in 2017!!!!!</a:t>
            </a:r>
          </a:p>
          <a:p>
            <a:pPr marL="228600" indent="-228600">
              <a:buFont typeface="+mj-lt"/>
              <a:buAutoNum type="arabicPeriod"/>
            </a:pPr>
            <a:r>
              <a:rPr lang="en-US" dirty="0"/>
              <a:t>Police resources are spread thinner across the city as it has grown tremendously.   </a:t>
            </a:r>
          </a:p>
          <a:p>
            <a:pPr marL="228600" indent="-228600">
              <a:buFont typeface="+mj-lt"/>
              <a:buAutoNum type="arabicPeriod"/>
            </a:pPr>
            <a:r>
              <a:rPr lang="en-US" dirty="0"/>
              <a:t>We have had two major construction projects, the Japanese Garden Expansion and the Washington Park Reservoir Improvement Project.  </a:t>
            </a:r>
          </a:p>
          <a:p>
            <a:pPr marL="228600" indent="-228600">
              <a:buFont typeface="+mj-lt"/>
              <a:buAutoNum type="arabicPeriod"/>
            </a:pPr>
            <a:r>
              <a:rPr lang="en-US" dirty="0"/>
              <a:t>All of these changes impact livability in our neighborhood. </a:t>
            </a:r>
          </a:p>
          <a:p>
            <a:endParaRPr lang="en-US" dirty="0"/>
          </a:p>
        </p:txBody>
      </p:sp>
      <p:sp>
        <p:nvSpPr>
          <p:cNvPr id="4" name="Slide Number Placeholder 3"/>
          <p:cNvSpPr>
            <a:spLocks noGrp="1"/>
          </p:cNvSpPr>
          <p:nvPr>
            <p:ph type="sldNum" sz="quarter" idx="5"/>
          </p:nvPr>
        </p:nvSpPr>
        <p:spPr/>
        <p:txBody>
          <a:bodyPr/>
          <a:lstStyle/>
          <a:p>
            <a:fld id="{0A8AC7A8-A45C-1E4D-8A61-94401845D761}" type="slidenum">
              <a:rPr lang="en-US" smtClean="0"/>
              <a:t>5</a:t>
            </a:fld>
            <a:endParaRPr lang="en-US" dirty="0"/>
          </a:p>
        </p:txBody>
      </p:sp>
    </p:spTree>
    <p:extLst>
      <p:ext uri="{BB962C8B-B14F-4D97-AF65-F5344CB8AC3E}">
        <p14:creationId xmlns:p14="http://schemas.microsoft.com/office/powerpoint/2010/main" val="300214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8AC7A8-A45C-1E4D-8A61-94401845D761}" type="slidenum">
              <a:rPr lang="en-US" smtClean="0"/>
              <a:t>6</a:t>
            </a:fld>
            <a:endParaRPr lang="en-US" dirty="0"/>
          </a:p>
        </p:txBody>
      </p:sp>
    </p:spTree>
    <p:extLst>
      <p:ext uri="{BB962C8B-B14F-4D97-AF65-F5344CB8AC3E}">
        <p14:creationId xmlns:p14="http://schemas.microsoft.com/office/powerpoint/2010/main" val="97715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Due to the age of homes in the neighborhood, many have no driveways or garages, or they have garages designed for Model T’s, necessitating parking on the street.  </a:t>
            </a:r>
          </a:p>
          <a:p>
            <a:pPr marL="228600" indent="-228600">
              <a:buFont typeface="+mj-lt"/>
              <a:buAutoNum type="arabicPeriod"/>
            </a:pPr>
            <a:r>
              <a:rPr lang="en-US" dirty="0"/>
              <a:t>Metered parking in the park coupled with more park visitors and construction projects and poor bus service have led to severe shortages of parking in the neighborhood in spite of the Washington Park TMA. </a:t>
            </a:r>
          </a:p>
          <a:p>
            <a:pPr marL="228600" indent="-228600">
              <a:buFont typeface="+mj-lt"/>
              <a:buAutoNum type="arabicPeriod"/>
            </a:pPr>
            <a:r>
              <a:rPr lang="en-US" dirty="0"/>
              <a:t>12 additional cars for one home on streets that are close to parking capacity does have an impact. </a:t>
            </a:r>
          </a:p>
          <a:p>
            <a:pPr marL="228600" indent="-228600">
              <a:buFont typeface="+mj-lt"/>
              <a:buAutoNum type="arabicPeriod"/>
            </a:pPr>
            <a:r>
              <a:rPr lang="en-US" dirty="0"/>
              <a:t>The Japanese Garden did not enforce the Good Neighbor Agreement parking condition for the majority of the last 10 years.  </a:t>
            </a:r>
          </a:p>
          <a:p>
            <a:pPr marL="228600" indent="-228600">
              <a:buFont typeface="+mj-lt"/>
              <a:buAutoNum type="arabicPeriod"/>
            </a:pPr>
            <a:r>
              <a:rPr lang="en-US" dirty="0"/>
              <a:t>Garden employees have regularly parked in the neighborhood to avoid paying for parking in the park.</a:t>
            </a:r>
          </a:p>
          <a:p>
            <a:pPr marL="228600" indent="-228600">
              <a:buFont typeface="+mj-lt"/>
              <a:buAutoNum type="arabicPeriod"/>
            </a:pPr>
            <a:r>
              <a:rPr lang="en-US" dirty="0"/>
              <a:t> The Japanese Garden only began enforcing that their employees are not to park in the neighborhood shortly before they notified AHNA that they would be seeking another 10-year Exception and wanted our support.  </a:t>
            </a:r>
          </a:p>
          <a:p>
            <a:pPr marL="228600" indent="-228600">
              <a:buFont typeface="+mj-lt"/>
              <a:buAutoNum type="arabicPeriod"/>
            </a:pPr>
            <a:r>
              <a:rPr lang="en-US" dirty="0"/>
              <a:t>We are concerned that if this long extension is granted, there will be no incentive to enforce this and livability will deteriorate further.  </a:t>
            </a:r>
          </a:p>
          <a:p>
            <a:endParaRPr lang="en-US" dirty="0"/>
          </a:p>
        </p:txBody>
      </p:sp>
      <p:sp>
        <p:nvSpPr>
          <p:cNvPr id="4" name="Slide Number Placeholder 3"/>
          <p:cNvSpPr>
            <a:spLocks noGrp="1"/>
          </p:cNvSpPr>
          <p:nvPr>
            <p:ph type="sldNum" sz="quarter" idx="5"/>
          </p:nvPr>
        </p:nvSpPr>
        <p:spPr/>
        <p:txBody>
          <a:bodyPr/>
          <a:lstStyle/>
          <a:p>
            <a:fld id="{0A8AC7A8-A45C-1E4D-8A61-94401845D761}" type="slidenum">
              <a:rPr lang="en-US" smtClean="0"/>
              <a:t>7</a:t>
            </a:fld>
            <a:endParaRPr lang="en-US" dirty="0"/>
          </a:p>
        </p:txBody>
      </p:sp>
    </p:spTree>
    <p:extLst>
      <p:ext uri="{BB962C8B-B14F-4D97-AF65-F5344CB8AC3E}">
        <p14:creationId xmlns:p14="http://schemas.microsoft.com/office/powerpoint/2010/main" val="3956548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8AC7A8-A45C-1E4D-8A61-94401845D761}" type="slidenum">
              <a:rPr lang="en-US" smtClean="0"/>
              <a:t>8</a:t>
            </a:fld>
            <a:endParaRPr lang="en-US" dirty="0"/>
          </a:p>
        </p:txBody>
      </p:sp>
    </p:spTree>
    <p:extLst>
      <p:ext uri="{BB962C8B-B14F-4D97-AF65-F5344CB8AC3E}">
        <p14:creationId xmlns:p14="http://schemas.microsoft.com/office/powerpoint/2010/main" val="3690111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CC64B-D7C4-2041-A97F-88A0B6B180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F399A8-4837-A647-9225-5F6BECF77F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45D094-0735-DE4D-A3CC-684547B7F113}"/>
              </a:ext>
            </a:extLst>
          </p:cNvPr>
          <p:cNvSpPr>
            <a:spLocks noGrp="1"/>
          </p:cNvSpPr>
          <p:nvPr>
            <p:ph type="dt" sz="half" idx="10"/>
          </p:nvPr>
        </p:nvSpPr>
        <p:spPr/>
        <p:txBody>
          <a:bodyPr/>
          <a:lstStyle/>
          <a:p>
            <a:fld id="{10D4BE93-9203-E949-BEDC-B9DAD8E32FA5}" type="datetimeFigureOut">
              <a:rPr lang="en-US" smtClean="0"/>
              <a:t>1/30/2020</a:t>
            </a:fld>
            <a:endParaRPr lang="en-US" dirty="0"/>
          </a:p>
        </p:txBody>
      </p:sp>
      <p:sp>
        <p:nvSpPr>
          <p:cNvPr id="5" name="Footer Placeholder 4">
            <a:extLst>
              <a:ext uri="{FF2B5EF4-FFF2-40B4-BE49-F238E27FC236}">
                <a16:creationId xmlns:a16="http://schemas.microsoft.com/office/drawing/2014/main" id="{AFB034D9-DC73-5D4C-816E-5AAF74BEDB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965DBA-AA8A-8040-99F3-F9B3F03E7E16}"/>
              </a:ext>
            </a:extLst>
          </p:cNvPr>
          <p:cNvSpPr>
            <a:spLocks noGrp="1"/>
          </p:cNvSpPr>
          <p:nvPr>
            <p:ph type="sldNum" sz="quarter" idx="12"/>
          </p:nvPr>
        </p:nvSpPr>
        <p:spPr/>
        <p:txBody>
          <a:bodyPr/>
          <a:lstStyle/>
          <a:p>
            <a:fld id="{A36E1A9C-811B-1744-9BA6-74656B8182DD}" type="slidenum">
              <a:rPr lang="en-US" smtClean="0"/>
              <a:t>‹#›</a:t>
            </a:fld>
            <a:endParaRPr lang="en-US" dirty="0"/>
          </a:p>
        </p:txBody>
      </p:sp>
    </p:spTree>
    <p:extLst>
      <p:ext uri="{BB962C8B-B14F-4D97-AF65-F5344CB8AC3E}">
        <p14:creationId xmlns:p14="http://schemas.microsoft.com/office/powerpoint/2010/main" val="4257915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6A0F6-E6E9-544F-84AF-F301A5EF72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8A1811-C051-9D48-BBEC-032CBF1C9D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D1AF4-C0A7-344F-A5C1-63F86CB99518}"/>
              </a:ext>
            </a:extLst>
          </p:cNvPr>
          <p:cNvSpPr>
            <a:spLocks noGrp="1"/>
          </p:cNvSpPr>
          <p:nvPr>
            <p:ph type="dt" sz="half" idx="10"/>
          </p:nvPr>
        </p:nvSpPr>
        <p:spPr/>
        <p:txBody>
          <a:bodyPr/>
          <a:lstStyle/>
          <a:p>
            <a:fld id="{10D4BE93-9203-E949-BEDC-B9DAD8E32FA5}" type="datetimeFigureOut">
              <a:rPr lang="en-US" smtClean="0"/>
              <a:t>1/30/2020</a:t>
            </a:fld>
            <a:endParaRPr lang="en-US" dirty="0"/>
          </a:p>
        </p:txBody>
      </p:sp>
      <p:sp>
        <p:nvSpPr>
          <p:cNvPr id="5" name="Footer Placeholder 4">
            <a:extLst>
              <a:ext uri="{FF2B5EF4-FFF2-40B4-BE49-F238E27FC236}">
                <a16:creationId xmlns:a16="http://schemas.microsoft.com/office/drawing/2014/main" id="{6468BC8E-8639-2541-9271-E695D42F8C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96C49A-D16C-7146-846E-54F63E122A20}"/>
              </a:ext>
            </a:extLst>
          </p:cNvPr>
          <p:cNvSpPr>
            <a:spLocks noGrp="1"/>
          </p:cNvSpPr>
          <p:nvPr>
            <p:ph type="sldNum" sz="quarter" idx="12"/>
          </p:nvPr>
        </p:nvSpPr>
        <p:spPr/>
        <p:txBody>
          <a:bodyPr/>
          <a:lstStyle/>
          <a:p>
            <a:fld id="{A36E1A9C-811B-1744-9BA6-74656B8182DD}" type="slidenum">
              <a:rPr lang="en-US" smtClean="0"/>
              <a:t>‹#›</a:t>
            </a:fld>
            <a:endParaRPr lang="en-US" dirty="0"/>
          </a:p>
        </p:txBody>
      </p:sp>
    </p:spTree>
    <p:extLst>
      <p:ext uri="{BB962C8B-B14F-4D97-AF65-F5344CB8AC3E}">
        <p14:creationId xmlns:p14="http://schemas.microsoft.com/office/powerpoint/2010/main" val="1289526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DC6DC9-C2D4-964A-9034-20FDFDA6FE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55CAFE-CCEC-8C4E-A98E-1D6DB3349C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C62C92-D7F8-B340-ADA8-3818E50B678C}"/>
              </a:ext>
            </a:extLst>
          </p:cNvPr>
          <p:cNvSpPr>
            <a:spLocks noGrp="1"/>
          </p:cNvSpPr>
          <p:nvPr>
            <p:ph type="dt" sz="half" idx="10"/>
          </p:nvPr>
        </p:nvSpPr>
        <p:spPr/>
        <p:txBody>
          <a:bodyPr/>
          <a:lstStyle/>
          <a:p>
            <a:fld id="{10D4BE93-9203-E949-BEDC-B9DAD8E32FA5}" type="datetimeFigureOut">
              <a:rPr lang="en-US" smtClean="0"/>
              <a:t>1/30/2020</a:t>
            </a:fld>
            <a:endParaRPr lang="en-US" dirty="0"/>
          </a:p>
        </p:txBody>
      </p:sp>
      <p:sp>
        <p:nvSpPr>
          <p:cNvPr id="5" name="Footer Placeholder 4">
            <a:extLst>
              <a:ext uri="{FF2B5EF4-FFF2-40B4-BE49-F238E27FC236}">
                <a16:creationId xmlns:a16="http://schemas.microsoft.com/office/drawing/2014/main" id="{97F201E9-1D09-CC40-9C62-10C1C059F1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250248-6820-FF45-A709-F915B33F4CCC}"/>
              </a:ext>
            </a:extLst>
          </p:cNvPr>
          <p:cNvSpPr>
            <a:spLocks noGrp="1"/>
          </p:cNvSpPr>
          <p:nvPr>
            <p:ph type="sldNum" sz="quarter" idx="12"/>
          </p:nvPr>
        </p:nvSpPr>
        <p:spPr/>
        <p:txBody>
          <a:bodyPr/>
          <a:lstStyle/>
          <a:p>
            <a:fld id="{A36E1A9C-811B-1744-9BA6-74656B8182DD}" type="slidenum">
              <a:rPr lang="en-US" smtClean="0"/>
              <a:t>‹#›</a:t>
            </a:fld>
            <a:endParaRPr lang="en-US" dirty="0"/>
          </a:p>
        </p:txBody>
      </p:sp>
    </p:spTree>
    <p:extLst>
      <p:ext uri="{BB962C8B-B14F-4D97-AF65-F5344CB8AC3E}">
        <p14:creationId xmlns:p14="http://schemas.microsoft.com/office/powerpoint/2010/main" val="1163325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3FACB-73C5-C548-9C80-8372D08BC3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2D7046-AA15-AA4D-A646-BD2C951F02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280EBC-A5A2-944E-90DF-C6D878124D3A}"/>
              </a:ext>
            </a:extLst>
          </p:cNvPr>
          <p:cNvSpPr>
            <a:spLocks noGrp="1"/>
          </p:cNvSpPr>
          <p:nvPr>
            <p:ph type="dt" sz="half" idx="10"/>
          </p:nvPr>
        </p:nvSpPr>
        <p:spPr/>
        <p:txBody>
          <a:bodyPr/>
          <a:lstStyle/>
          <a:p>
            <a:fld id="{10D4BE93-9203-E949-BEDC-B9DAD8E32FA5}" type="datetimeFigureOut">
              <a:rPr lang="en-US" smtClean="0"/>
              <a:t>1/30/2020</a:t>
            </a:fld>
            <a:endParaRPr lang="en-US" dirty="0"/>
          </a:p>
        </p:txBody>
      </p:sp>
      <p:sp>
        <p:nvSpPr>
          <p:cNvPr id="5" name="Footer Placeholder 4">
            <a:extLst>
              <a:ext uri="{FF2B5EF4-FFF2-40B4-BE49-F238E27FC236}">
                <a16:creationId xmlns:a16="http://schemas.microsoft.com/office/drawing/2014/main" id="{72CBFFF6-2799-084E-AAC8-CD96E2DB67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931005-4EA1-7A43-B574-BF2DC3DB6D29}"/>
              </a:ext>
            </a:extLst>
          </p:cNvPr>
          <p:cNvSpPr>
            <a:spLocks noGrp="1"/>
          </p:cNvSpPr>
          <p:nvPr>
            <p:ph type="sldNum" sz="quarter" idx="12"/>
          </p:nvPr>
        </p:nvSpPr>
        <p:spPr/>
        <p:txBody>
          <a:bodyPr/>
          <a:lstStyle/>
          <a:p>
            <a:fld id="{A36E1A9C-811B-1744-9BA6-74656B8182DD}" type="slidenum">
              <a:rPr lang="en-US" smtClean="0"/>
              <a:t>‹#›</a:t>
            </a:fld>
            <a:endParaRPr lang="en-US" dirty="0"/>
          </a:p>
        </p:txBody>
      </p:sp>
    </p:spTree>
    <p:extLst>
      <p:ext uri="{BB962C8B-B14F-4D97-AF65-F5344CB8AC3E}">
        <p14:creationId xmlns:p14="http://schemas.microsoft.com/office/powerpoint/2010/main" val="2531030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0D53C-4977-E442-96F2-445433D763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F2D970-5B80-6E48-9825-FE24A756F5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2CA048-F604-6C48-AD37-29F5D17D22B1}"/>
              </a:ext>
            </a:extLst>
          </p:cNvPr>
          <p:cNvSpPr>
            <a:spLocks noGrp="1"/>
          </p:cNvSpPr>
          <p:nvPr>
            <p:ph type="dt" sz="half" idx="10"/>
          </p:nvPr>
        </p:nvSpPr>
        <p:spPr/>
        <p:txBody>
          <a:bodyPr/>
          <a:lstStyle/>
          <a:p>
            <a:fld id="{10D4BE93-9203-E949-BEDC-B9DAD8E32FA5}" type="datetimeFigureOut">
              <a:rPr lang="en-US" smtClean="0"/>
              <a:t>1/30/2020</a:t>
            </a:fld>
            <a:endParaRPr lang="en-US" dirty="0"/>
          </a:p>
        </p:txBody>
      </p:sp>
      <p:sp>
        <p:nvSpPr>
          <p:cNvPr id="5" name="Footer Placeholder 4">
            <a:extLst>
              <a:ext uri="{FF2B5EF4-FFF2-40B4-BE49-F238E27FC236}">
                <a16:creationId xmlns:a16="http://schemas.microsoft.com/office/drawing/2014/main" id="{19492F7D-6438-5A4B-814E-12421A659A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D052A2-2676-AA4E-919B-22F0B691A84A}"/>
              </a:ext>
            </a:extLst>
          </p:cNvPr>
          <p:cNvSpPr>
            <a:spLocks noGrp="1"/>
          </p:cNvSpPr>
          <p:nvPr>
            <p:ph type="sldNum" sz="quarter" idx="12"/>
          </p:nvPr>
        </p:nvSpPr>
        <p:spPr/>
        <p:txBody>
          <a:bodyPr/>
          <a:lstStyle/>
          <a:p>
            <a:fld id="{A36E1A9C-811B-1744-9BA6-74656B8182DD}" type="slidenum">
              <a:rPr lang="en-US" smtClean="0"/>
              <a:t>‹#›</a:t>
            </a:fld>
            <a:endParaRPr lang="en-US" dirty="0"/>
          </a:p>
        </p:txBody>
      </p:sp>
    </p:spTree>
    <p:extLst>
      <p:ext uri="{BB962C8B-B14F-4D97-AF65-F5344CB8AC3E}">
        <p14:creationId xmlns:p14="http://schemas.microsoft.com/office/powerpoint/2010/main" val="480516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EB48-F4B5-054D-A611-4F2C3A2D2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98D7AB-66BB-4549-A380-D20449CD53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A48A2B-DEEA-CF45-8B59-85B17CD0A4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741C5D-CB07-8D46-849F-E94B5ABEFDD8}"/>
              </a:ext>
            </a:extLst>
          </p:cNvPr>
          <p:cNvSpPr>
            <a:spLocks noGrp="1"/>
          </p:cNvSpPr>
          <p:nvPr>
            <p:ph type="dt" sz="half" idx="10"/>
          </p:nvPr>
        </p:nvSpPr>
        <p:spPr/>
        <p:txBody>
          <a:bodyPr/>
          <a:lstStyle/>
          <a:p>
            <a:fld id="{10D4BE93-9203-E949-BEDC-B9DAD8E32FA5}" type="datetimeFigureOut">
              <a:rPr lang="en-US" smtClean="0"/>
              <a:t>1/30/2020</a:t>
            </a:fld>
            <a:endParaRPr lang="en-US" dirty="0"/>
          </a:p>
        </p:txBody>
      </p:sp>
      <p:sp>
        <p:nvSpPr>
          <p:cNvPr id="6" name="Footer Placeholder 5">
            <a:extLst>
              <a:ext uri="{FF2B5EF4-FFF2-40B4-BE49-F238E27FC236}">
                <a16:creationId xmlns:a16="http://schemas.microsoft.com/office/drawing/2014/main" id="{79762E6B-CD19-2344-B7B3-F9999F898C8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7F382D-B3DA-6B4B-9150-14F6716830F7}"/>
              </a:ext>
            </a:extLst>
          </p:cNvPr>
          <p:cNvSpPr>
            <a:spLocks noGrp="1"/>
          </p:cNvSpPr>
          <p:nvPr>
            <p:ph type="sldNum" sz="quarter" idx="12"/>
          </p:nvPr>
        </p:nvSpPr>
        <p:spPr/>
        <p:txBody>
          <a:bodyPr/>
          <a:lstStyle/>
          <a:p>
            <a:fld id="{A36E1A9C-811B-1744-9BA6-74656B8182DD}" type="slidenum">
              <a:rPr lang="en-US" smtClean="0"/>
              <a:t>‹#›</a:t>
            </a:fld>
            <a:endParaRPr lang="en-US" dirty="0"/>
          </a:p>
        </p:txBody>
      </p:sp>
    </p:spTree>
    <p:extLst>
      <p:ext uri="{BB962C8B-B14F-4D97-AF65-F5344CB8AC3E}">
        <p14:creationId xmlns:p14="http://schemas.microsoft.com/office/powerpoint/2010/main" val="3620648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AD196-2BAE-584A-8334-755E099959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CEB1FA-30C8-5542-9843-E1C0521D40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56B147-B7C3-5C46-A682-2DCE315021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22145-DE1A-DA46-9084-A506695248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A93038-2599-834C-82C7-4E3FF912B1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5D2722-3063-8F4F-AD44-2D79BD90860C}"/>
              </a:ext>
            </a:extLst>
          </p:cNvPr>
          <p:cNvSpPr>
            <a:spLocks noGrp="1"/>
          </p:cNvSpPr>
          <p:nvPr>
            <p:ph type="dt" sz="half" idx="10"/>
          </p:nvPr>
        </p:nvSpPr>
        <p:spPr/>
        <p:txBody>
          <a:bodyPr/>
          <a:lstStyle/>
          <a:p>
            <a:fld id="{10D4BE93-9203-E949-BEDC-B9DAD8E32FA5}" type="datetimeFigureOut">
              <a:rPr lang="en-US" smtClean="0"/>
              <a:t>1/30/2020</a:t>
            </a:fld>
            <a:endParaRPr lang="en-US" dirty="0"/>
          </a:p>
        </p:txBody>
      </p:sp>
      <p:sp>
        <p:nvSpPr>
          <p:cNvPr id="8" name="Footer Placeholder 7">
            <a:extLst>
              <a:ext uri="{FF2B5EF4-FFF2-40B4-BE49-F238E27FC236}">
                <a16:creationId xmlns:a16="http://schemas.microsoft.com/office/drawing/2014/main" id="{28367AAB-6C76-4643-BD2B-086D5E554AC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EA49DCC-74E9-EF41-AACF-5DDE36F66FE5}"/>
              </a:ext>
            </a:extLst>
          </p:cNvPr>
          <p:cNvSpPr>
            <a:spLocks noGrp="1"/>
          </p:cNvSpPr>
          <p:nvPr>
            <p:ph type="sldNum" sz="quarter" idx="12"/>
          </p:nvPr>
        </p:nvSpPr>
        <p:spPr/>
        <p:txBody>
          <a:bodyPr/>
          <a:lstStyle/>
          <a:p>
            <a:fld id="{A36E1A9C-811B-1744-9BA6-74656B8182DD}" type="slidenum">
              <a:rPr lang="en-US" smtClean="0"/>
              <a:t>‹#›</a:t>
            </a:fld>
            <a:endParaRPr lang="en-US" dirty="0"/>
          </a:p>
        </p:txBody>
      </p:sp>
    </p:spTree>
    <p:extLst>
      <p:ext uri="{BB962C8B-B14F-4D97-AF65-F5344CB8AC3E}">
        <p14:creationId xmlns:p14="http://schemas.microsoft.com/office/powerpoint/2010/main" val="468856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95A35-F93F-3945-8B1A-CF29BE81DC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36F88D-B072-604C-B9EF-C22D576F8013}"/>
              </a:ext>
            </a:extLst>
          </p:cNvPr>
          <p:cNvSpPr>
            <a:spLocks noGrp="1"/>
          </p:cNvSpPr>
          <p:nvPr>
            <p:ph type="dt" sz="half" idx="10"/>
          </p:nvPr>
        </p:nvSpPr>
        <p:spPr/>
        <p:txBody>
          <a:bodyPr/>
          <a:lstStyle/>
          <a:p>
            <a:fld id="{10D4BE93-9203-E949-BEDC-B9DAD8E32FA5}" type="datetimeFigureOut">
              <a:rPr lang="en-US" smtClean="0"/>
              <a:t>1/30/2020</a:t>
            </a:fld>
            <a:endParaRPr lang="en-US" dirty="0"/>
          </a:p>
        </p:txBody>
      </p:sp>
      <p:sp>
        <p:nvSpPr>
          <p:cNvPr id="4" name="Footer Placeholder 3">
            <a:extLst>
              <a:ext uri="{FF2B5EF4-FFF2-40B4-BE49-F238E27FC236}">
                <a16:creationId xmlns:a16="http://schemas.microsoft.com/office/drawing/2014/main" id="{374EC8C4-B148-F240-98BA-65B9826C90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3B363CE-9B73-BB40-838D-C41576B0B7DF}"/>
              </a:ext>
            </a:extLst>
          </p:cNvPr>
          <p:cNvSpPr>
            <a:spLocks noGrp="1"/>
          </p:cNvSpPr>
          <p:nvPr>
            <p:ph type="sldNum" sz="quarter" idx="12"/>
          </p:nvPr>
        </p:nvSpPr>
        <p:spPr/>
        <p:txBody>
          <a:bodyPr/>
          <a:lstStyle/>
          <a:p>
            <a:fld id="{A36E1A9C-811B-1744-9BA6-74656B8182DD}" type="slidenum">
              <a:rPr lang="en-US" smtClean="0"/>
              <a:t>‹#›</a:t>
            </a:fld>
            <a:endParaRPr lang="en-US" dirty="0"/>
          </a:p>
        </p:txBody>
      </p:sp>
    </p:spTree>
    <p:extLst>
      <p:ext uri="{BB962C8B-B14F-4D97-AF65-F5344CB8AC3E}">
        <p14:creationId xmlns:p14="http://schemas.microsoft.com/office/powerpoint/2010/main" val="590192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A2B583-5DD3-F649-BCD9-D776D092EC82}"/>
              </a:ext>
            </a:extLst>
          </p:cNvPr>
          <p:cNvSpPr>
            <a:spLocks noGrp="1"/>
          </p:cNvSpPr>
          <p:nvPr>
            <p:ph type="dt" sz="half" idx="10"/>
          </p:nvPr>
        </p:nvSpPr>
        <p:spPr/>
        <p:txBody>
          <a:bodyPr/>
          <a:lstStyle/>
          <a:p>
            <a:fld id="{10D4BE93-9203-E949-BEDC-B9DAD8E32FA5}" type="datetimeFigureOut">
              <a:rPr lang="en-US" smtClean="0"/>
              <a:t>1/30/2020</a:t>
            </a:fld>
            <a:endParaRPr lang="en-US" dirty="0"/>
          </a:p>
        </p:txBody>
      </p:sp>
      <p:sp>
        <p:nvSpPr>
          <p:cNvPr id="3" name="Footer Placeholder 2">
            <a:extLst>
              <a:ext uri="{FF2B5EF4-FFF2-40B4-BE49-F238E27FC236}">
                <a16:creationId xmlns:a16="http://schemas.microsoft.com/office/drawing/2014/main" id="{B11964B7-87C5-2D44-B045-C6D5FA373E6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19FB743-D92E-624C-8406-B3073B79B03B}"/>
              </a:ext>
            </a:extLst>
          </p:cNvPr>
          <p:cNvSpPr>
            <a:spLocks noGrp="1"/>
          </p:cNvSpPr>
          <p:nvPr>
            <p:ph type="sldNum" sz="quarter" idx="12"/>
          </p:nvPr>
        </p:nvSpPr>
        <p:spPr/>
        <p:txBody>
          <a:bodyPr/>
          <a:lstStyle/>
          <a:p>
            <a:fld id="{A36E1A9C-811B-1744-9BA6-74656B8182DD}" type="slidenum">
              <a:rPr lang="en-US" smtClean="0"/>
              <a:t>‹#›</a:t>
            </a:fld>
            <a:endParaRPr lang="en-US" dirty="0"/>
          </a:p>
        </p:txBody>
      </p:sp>
    </p:spTree>
    <p:extLst>
      <p:ext uri="{BB962C8B-B14F-4D97-AF65-F5344CB8AC3E}">
        <p14:creationId xmlns:p14="http://schemas.microsoft.com/office/powerpoint/2010/main" val="27601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AE970-F9E1-7B49-AC3D-81CF995F31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BBF5FA-341C-9048-A935-AF9956E5B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ABDD3D-9E29-F64C-9738-7E614736BC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C000A9-647F-D04F-AA10-637DCD448439}"/>
              </a:ext>
            </a:extLst>
          </p:cNvPr>
          <p:cNvSpPr>
            <a:spLocks noGrp="1"/>
          </p:cNvSpPr>
          <p:nvPr>
            <p:ph type="dt" sz="half" idx="10"/>
          </p:nvPr>
        </p:nvSpPr>
        <p:spPr/>
        <p:txBody>
          <a:bodyPr/>
          <a:lstStyle/>
          <a:p>
            <a:fld id="{10D4BE93-9203-E949-BEDC-B9DAD8E32FA5}" type="datetimeFigureOut">
              <a:rPr lang="en-US" smtClean="0"/>
              <a:t>1/30/2020</a:t>
            </a:fld>
            <a:endParaRPr lang="en-US" dirty="0"/>
          </a:p>
        </p:txBody>
      </p:sp>
      <p:sp>
        <p:nvSpPr>
          <p:cNvPr id="6" name="Footer Placeholder 5">
            <a:extLst>
              <a:ext uri="{FF2B5EF4-FFF2-40B4-BE49-F238E27FC236}">
                <a16:creationId xmlns:a16="http://schemas.microsoft.com/office/drawing/2014/main" id="{C0540A0B-D385-1348-8150-C86C8EBB61F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7C426A-BC5C-CC40-B183-D7BA8CC80AAA}"/>
              </a:ext>
            </a:extLst>
          </p:cNvPr>
          <p:cNvSpPr>
            <a:spLocks noGrp="1"/>
          </p:cNvSpPr>
          <p:nvPr>
            <p:ph type="sldNum" sz="quarter" idx="12"/>
          </p:nvPr>
        </p:nvSpPr>
        <p:spPr/>
        <p:txBody>
          <a:bodyPr/>
          <a:lstStyle/>
          <a:p>
            <a:fld id="{A36E1A9C-811B-1744-9BA6-74656B8182DD}" type="slidenum">
              <a:rPr lang="en-US" smtClean="0"/>
              <a:t>‹#›</a:t>
            </a:fld>
            <a:endParaRPr lang="en-US" dirty="0"/>
          </a:p>
        </p:txBody>
      </p:sp>
    </p:spTree>
    <p:extLst>
      <p:ext uri="{BB962C8B-B14F-4D97-AF65-F5344CB8AC3E}">
        <p14:creationId xmlns:p14="http://schemas.microsoft.com/office/powerpoint/2010/main" val="2551802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EBBC5-0A20-D14C-9072-1516ACE174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28A981-9B59-1C4B-B50F-FFC40A3F37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0049B1-31DE-F640-90DC-41B47B5900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96DA98-04A7-EA48-842D-B3C3460EDEAE}"/>
              </a:ext>
            </a:extLst>
          </p:cNvPr>
          <p:cNvSpPr>
            <a:spLocks noGrp="1"/>
          </p:cNvSpPr>
          <p:nvPr>
            <p:ph type="dt" sz="half" idx="10"/>
          </p:nvPr>
        </p:nvSpPr>
        <p:spPr/>
        <p:txBody>
          <a:bodyPr/>
          <a:lstStyle/>
          <a:p>
            <a:fld id="{10D4BE93-9203-E949-BEDC-B9DAD8E32FA5}" type="datetimeFigureOut">
              <a:rPr lang="en-US" smtClean="0"/>
              <a:t>1/30/2020</a:t>
            </a:fld>
            <a:endParaRPr lang="en-US" dirty="0"/>
          </a:p>
        </p:txBody>
      </p:sp>
      <p:sp>
        <p:nvSpPr>
          <p:cNvPr id="6" name="Footer Placeholder 5">
            <a:extLst>
              <a:ext uri="{FF2B5EF4-FFF2-40B4-BE49-F238E27FC236}">
                <a16:creationId xmlns:a16="http://schemas.microsoft.com/office/drawing/2014/main" id="{1B2EBCB4-2738-5642-A156-5D840D80139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E3BE5C-8447-C64E-BC78-8FC4A8269293}"/>
              </a:ext>
            </a:extLst>
          </p:cNvPr>
          <p:cNvSpPr>
            <a:spLocks noGrp="1"/>
          </p:cNvSpPr>
          <p:nvPr>
            <p:ph type="sldNum" sz="quarter" idx="12"/>
          </p:nvPr>
        </p:nvSpPr>
        <p:spPr/>
        <p:txBody>
          <a:bodyPr/>
          <a:lstStyle/>
          <a:p>
            <a:fld id="{A36E1A9C-811B-1744-9BA6-74656B8182DD}" type="slidenum">
              <a:rPr lang="en-US" smtClean="0"/>
              <a:t>‹#›</a:t>
            </a:fld>
            <a:endParaRPr lang="en-US" dirty="0"/>
          </a:p>
        </p:txBody>
      </p:sp>
    </p:spTree>
    <p:extLst>
      <p:ext uri="{BB962C8B-B14F-4D97-AF65-F5344CB8AC3E}">
        <p14:creationId xmlns:p14="http://schemas.microsoft.com/office/powerpoint/2010/main" val="1642179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4D8CF2-883A-0640-859C-CAE8A6D3CB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A617CC-C758-A445-9F49-988C8BCF3D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1DDF6-FB57-E146-93CF-4A1247AF2A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D4BE93-9203-E949-BEDC-B9DAD8E32FA5}" type="datetimeFigureOut">
              <a:rPr lang="en-US" smtClean="0"/>
              <a:t>1/30/2020</a:t>
            </a:fld>
            <a:endParaRPr lang="en-US" dirty="0"/>
          </a:p>
        </p:txBody>
      </p:sp>
      <p:sp>
        <p:nvSpPr>
          <p:cNvPr id="5" name="Footer Placeholder 4">
            <a:extLst>
              <a:ext uri="{FF2B5EF4-FFF2-40B4-BE49-F238E27FC236}">
                <a16:creationId xmlns:a16="http://schemas.microsoft.com/office/drawing/2014/main" id="{3CC3316B-B0D7-BA44-BCDD-D03C9E1799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39E617E-FC9C-5A43-8FF9-D05FCEC54F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6E1A9C-811B-1744-9BA6-74656B8182DD}" type="slidenum">
              <a:rPr lang="en-US" smtClean="0"/>
              <a:t>‹#›</a:t>
            </a:fld>
            <a:endParaRPr lang="en-US" dirty="0"/>
          </a:p>
        </p:txBody>
      </p:sp>
    </p:spTree>
    <p:extLst>
      <p:ext uri="{BB962C8B-B14F-4D97-AF65-F5344CB8AC3E}">
        <p14:creationId xmlns:p14="http://schemas.microsoft.com/office/powerpoint/2010/main" val="762196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163F1E-AB91-0D4F-A1EF-3E7533BB7144}"/>
              </a:ext>
            </a:extLst>
          </p:cNvPr>
          <p:cNvPicPr>
            <a:picLocks noChangeAspect="1"/>
          </p:cNvPicPr>
          <p:nvPr/>
        </p:nvPicPr>
        <p:blipFill>
          <a:blip r:embed="rId3"/>
          <a:stretch>
            <a:fillRect/>
          </a:stretch>
        </p:blipFill>
        <p:spPr>
          <a:xfrm>
            <a:off x="0" y="-622489"/>
            <a:ext cx="12200373" cy="7912702"/>
          </a:xfrm>
          <a:prstGeom prst="rect">
            <a:avLst/>
          </a:prstGeom>
        </p:spPr>
      </p:pic>
      <p:sp>
        <p:nvSpPr>
          <p:cNvPr id="2" name="Title 1">
            <a:extLst>
              <a:ext uri="{FF2B5EF4-FFF2-40B4-BE49-F238E27FC236}">
                <a16:creationId xmlns:a16="http://schemas.microsoft.com/office/drawing/2014/main" id="{63309335-54B7-C445-BA24-6E68947879F0}"/>
              </a:ext>
            </a:extLst>
          </p:cNvPr>
          <p:cNvSpPr>
            <a:spLocks noGrp="1"/>
          </p:cNvSpPr>
          <p:nvPr>
            <p:ph type="ctrTitle"/>
          </p:nvPr>
        </p:nvSpPr>
        <p:spPr>
          <a:xfrm>
            <a:off x="1987463" y="642112"/>
            <a:ext cx="9144000" cy="2387600"/>
          </a:xfrm>
        </p:spPr>
        <p:txBody>
          <a:bodyPr/>
          <a:lstStyle/>
          <a:p>
            <a:r>
              <a:rPr lang="en-US" dirty="0">
                <a:solidFill>
                  <a:schemeClr val="bg1"/>
                </a:solidFill>
              </a:rPr>
              <a:t>LU 19-182268 Appeal</a:t>
            </a:r>
            <a:br>
              <a:rPr lang="en-US" dirty="0">
                <a:solidFill>
                  <a:schemeClr val="bg1"/>
                </a:solidFill>
              </a:rPr>
            </a:br>
            <a:r>
              <a:rPr lang="en-US" dirty="0">
                <a:solidFill>
                  <a:schemeClr val="bg1"/>
                </a:solidFill>
              </a:rPr>
              <a:t>The Kingston House</a:t>
            </a:r>
          </a:p>
        </p:txBody>
      </p:sp>
      <p:sp>
        <p:nvSpPr>
          <p:cNvPr id="3" name="Subtitle 2">
            <a:extLst>
              <a:ext uri="{FF2B5EF4-FFF2-40B4-BE49-F238E27FC236}">
                <a16:creationId xmlns:a16="http://schemas.microsoft.com/office/drawing/2014/main" id="{7E95C184-E38F-EC4A-A28E-2670C9C86BEC}"/>
              </a:ext>
            </a:extLst>
          </p:cNvPr>
          <p:cNvSpPr>
            <a:spLocks noGrp="1"/>
          </p:cNvSpPr>
          <p:nvPr>
            <p:ph type="subTitle" idx="1"/>
          </p:nvPr>
        </p:nvSpPr>
        <p:spPr>
          <a:xfrm>
            <a:off x="1691488" y="6342574"/>
            <a:ext cx="8809024" cy="450285"/>
          </a:xfrm>
        </p:spPr>
        <p:txBody>
          <a:bodyPr/>
          <a:lstStyle/>
          <a:p>
            <a:r>
              <a:rPr lang="en-US" dirty="0">
                <a:solidFill>
                  <a:schemeClr val="bg1"/>
                </a:solidFill>
              </a:rPr>
              <a:t>January 30, 2020 </a:t>
            </a:r>
          </a:p>
        </p:txBody>
      </p:sp>
      <p:pic>
        <p:nvPicPr>
          <p:cNvPr id="6" name="Picture 5" descr="A picture containing drawing&#10;&#10;Description automatically generated">
            <a:extLst>
              <a:ext uri="{FF2B5EF4-FFF2-40B4-BE49-F238E27FC236}">
                <a16:creationId xmlns:a16="http://schemas.microsoft.com/office/drawing/2014/main" id="{3B1B4159-22ED-0942-B368-385FE4A200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0100" y="5123374"/>
            <a:ext cx="2971800" cy="1219200"/>
          </a:xfrm>
          <a:prstGeom prst="rect">
            <a:avLst/>
          </a:prstGeom>
        </p:spPr>
      </p:pic>
    </p:spTree>
    <p:extLst>
      <p:ext uri="{BB962C8B-B14F-4D97-AF65-F5344CB8AC3E}">
        <p14:creationId xmlns:p14="http://schemas.microsoft.com/office/powerpoint/2010/main" val="937464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CA0C-01D9-0D41-BCAE-3261FC3DA25F}"/>
              </a:ext>
            </a:extLst>
          </p:cNvPr>
          <p:cNvSpPr>
            <a:spLocks noGrp="1"/>
          </p:cNvSpPr>
          <p:nvPr>
            <p:ph type="title"/>
          </p:nvPr>
        </p:nvSpPr>
        <p:spPr>
          <a:xfrm>
            <a:off x="838199" y="365125"/>
            <a:ext cx="10723323" cy="1325563"/>
          </a:xfrm>
        </p:spPr>
        <p:txBody>
          <a:bodyPr/>
          <a:lstStyle/>
          <a:p>
            <a:r>
              <a:rPr lang="en-US" dirty="0"/>
              <a:t>LU- 19-292268 Appeal by the Japanese Garden</a:t>
            </a:r>
          </a:p>
        </p:txBody>
      </p:sp>
      <p:sp>
        <p:nvSpPr>
          <p:cNvPr id="3" name="Content Placeholder 2">
            <a:extLst>
              <a:ext uri="{FF2B5EF4-FFF2-40B4-BE49-F238E27FC236}">
                <a16:creationId xmlns:a16="http://schemas.microsoft.com/office/drawing/2014/main" id="{ACFD48AC-98F9-0B4D-896D-456764A96250}"/>
              </a:ext>
            </a:extLst>
          </p:cNvPr>
          <p:cNvSpPr>
            <a:spLocks noGrp="1"/>
          </p:cNvSpPr>
          <p:nvPr>
            <p:ph idx="1"/>
          </p:nvPr>
        </p:nvSpPr>
        <p:spPr/>
        <p:txBody>
          <a:bodyPr>
            <a:normAutofit fontScale="92500" lnSpcReduction="20000"/>
          </a:bodyPr>
          <a:lstStyle/>
          <a:p>
            <a:pPr marL="0" indent="0">
              <a:buNone/>
            </a:pPr>
            <a:r>
              <a:rPr lang="en-US" dirty="0"/>
              <a:t>Arlington Heights Neighborhood Association recommends denying the appeal of the Japanese Garden and limit the LU exception to 4 years</a:t>
            </a:r>
          </a:p>
          <a:p>
            <a:r>
              <a:rPr lang="en-US" dirty="0"/>
              <a:t>The Japanese Garden promised AHNA that the office use of the Kingston House would be </a:t>
            </a:r>
            <a:r>
              <a:rPr lang="en-US" b="1" i="1" dirty="0"/>
              <a:t>temporary</a:t>
            </a:r>
            <a:r>
              <a:rPr lang="en-US" dirty="0"/>
              <a:t> and limited to 10 years (ANHA Board Minutes 3/9/2009)</a:t>
            </a:r>
          </a:p>
          <a:p>
            <a:r>
              <a:rPr lang="en-US" dirty="0"/>
              <a:t>4 years provides ample time for the Japanese Garden to find a new office space, we had recommended 2</a:t>
            </a:r>
          </a:p>
          <a:p>
            <a:r>
              <a:rPr lang="en-US" dirty="0"/>
              <a:t>The Hearings Officer found that granting another 10-year extension of the Kingston House as an administrative office would effectively make office use permanent (Decision of the Hearings Officer, LU-190292268, p30)</a:t>
            </a:r>
          </a:p>
          <a:p>
            <a:r>
              <a:rPr lang="en-US" dirty="0"/>
              <a:t>The Kingston House should be a residential home – it is in an R7 zone that prohibits office space</a:t>
            </a:r>
          </a:p>
          <a:p>
            <a:endParaRPr lang="en-US" dirty="0"/>
          </a:p>
          <a:p>
            <a:endParaRPr lang="en-US" dirty="0"/>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2787490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D5DD8-4AA6-954F-858E-E9D00E0D00DC}"/>
              </a:ext>
            </a:extLst>
          </p:cNvPr>
          <p:cNvSpPr>
            <a:spLocks noGrp="1"/>
          </p:cNvSpPr>
          <p:nvPr>
            <p:ph type="title"/>
          </p:nvPr>
        </p:nvSpPr>
        <p:spPr/>
        <p:txBody>
          <a:bodyPr/>
          <a:lstStyle/>
          <a:p>
            <a:r>
              <a:rPr lang="en-US" dirty="0"/>
              <a:t>Promises Made</a:t>
            </a:r>
          </a:p>
        </p:txBody>
      </p:sp>
      <p:sp>
        <p:nvSpPr>
          <p:cNvPr id="3" name="Content Placeholder 2">
            <a:extLst>
              <a:ext uri="{FF2B5EF4-FFF2-40B4-BE49-F238E27FC236}">
                <a16:creationId xmlns:a16="http://schemas.microsoft.com/office/drawing/2014/main" id="{C188E5F0-D635-4A40-8B64-8E020510E1E6}"/>
              </a:ext>
            </a:extLst>
          </p:cNvPr>
          <p:cNvSpPr>
            <a:spLocks noGrp="1"/>
          </p:cNvSpPr>
          <p:nvPr>
            <p:ph idx="1"/>
          </p:nvPr>
        </p:nvSpPr>
        <p:spPr>
          <a:xfrm>
            <a:off x="548268" y="1690688"/>
            <a:ext cx="9632796" cy="5009764"/>
          </a:xfrm>
        </p:spPr>
        <p:txBody>
          <a:bodyPr>
            <a:normAutofit lnSpcReduction="10000"/>
          </a:bodyPr>
          <a:lstStyle/>
          <a:p>
            <a:r>
              <a:rPr lang="en-US" dirty="0"/>
              <a:t>AHNA Board Meeting Minutes March 3, 2009  - “ They (the Japanese Garden) would like a 10-year term limit based on the following estimates”:</a:t>
            </a:r>
          </a:p>
          <a:p>
            <a:pPr lvl="1"/>
            <a:r>
              <a:rPr lang="en-US" dirty="0"/>
              <a:t> 2-3 years before they start campaign</a:t>
            </a:r>
          </a:p>
          <a:p>
            <a:pPr lvl="1"/>
            <a:r>
              <a:rPr lang="en-US" dirty="0"/>
              <a:t>5 years from start of the campaign to end of construction</a:t>
            </a:r>
          </a:p>
          <a:p>
            <a:r>
              <a:rPr lang="en-US" dirty="0"/>
              <a:t>Good Neighbor Agreement August 2009, p2 -  “it is the present intent of the parties that the Kingston House be used for residential purposes after 10 years”</a:t>
            </a:r>
          </a:p>
          <a:p>
            <a:r>
              <a:rPr lang="en-US" dirty="0"/>
              <a:t>Decision on LU 09_104061 Nov. 5, 2009, p7– ”The Hearings Officer noted through testimony of the applicant and others, that the proposal would only be acceptable if the applicant was limited, to the extent possible, to a ten year term: thereafter, the House to be returned to residential use.” </a:t>
            </a:r>
          </a:p>
        </p:txBody>
      </p:sp>
    </p:spTree>
    <p:extLst>
      <p:ext uri="{BB962C8B-B14F-4D97-AF65-F5344CB8AC3E}">
        <p14:creationId xmlns:p14="http://schemas.microsoft.com/office/powerpoint/2010/main" val="3801873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D5DD8-4AA6-954F-858E-E9D00E0D00DC}"/>
              </a:ext>
            </a:extLst>
          </p:cNvPr>
          <p:cNvSpPr>
            <a:spLocks noGrp="1"/>
          </p:cNvSpPr>
          <p:nvPr>
            <p:ph type="title"/>
          </p:nvPr>
        </p:nvSpPr>
        <p:spPr/>
        <p:txBody>
          <a:bodyPr/>
          <a:lstStyle/>
          <a:p>
            <a:r>
              <a:rPr lang="en-US" dirty="0"/>
              <a:t>Promises Broken</a:t>
            </a:r>
          </a:p>
        </p:txBody>
      </p:sp>
      <p:sp>
        <p:nvSpPr>
          <p:cNvPr id="3" name="Content Placeholder 2">
            <a:extLst>
              <a:ext uri="{FF2B5EF4-FFF2-40B4-BE49-F238E27FC236}">
                <a16:creationId xmlns:a16="http://schemas.microsoft.com/office/drawing/2014/main" id="{C188E5F0-D635-4A40-8B64-8E020510E1E6}"/>
              </a:ext>
            </a:extLst>
          </p:cNvPr>
          <p:cNvSpPr>
            <a:spLocks noGrp="1"/>
          </p:cNvSpPr>
          <p:nvPr>
            <p:ph idx="1"/>
          </p:nvPr>
        </p:nvSpPr>
        <p:spPr>
          <a:xfrm>
            <a:off x="548268" y="1690688"/>
            <a:ext cx="9632796" cy="5009764"/>
          </a:xfrm>
        </p:spPr>
        <p:txBody>
          <a:bodyPr>
            <a:normAutofit/>
          </a:bodyPr>
          <a:lstStyle/>
          <a:p>
            <a:r>
              <a:rPr lang="en-US" dirty="0"/>
              <a:t>AHNA Board Meeting Minutes June 17, 2013 – “Steve Bloom mentioned that it is the garden’s intent to maintain permanent offices in the residence they own on Kingston.  This is contrary to what we were led to believe during negotiations regarding their conditional use permit for the residence a few years back.”</a:t>
            </a:r>
          </a:p>
          <a:p>
            <a:r>
              <a:rPr lang="en-US" dirty="0"/>
              <a:t>Hearings Officer Decision LU 14-122172 CU, June 27, 2014 - Expansion to Kingston House and Permanent Office Use requested, then withdrawn with additional space added to Cultural Village to accommodate administrative staff</a:t>
            </a:r>
          </a:p>
          <a:p>
            <a:r>
              <a:rPr lang="en-US" dirty="0"/>
              <a:t>April 16, 2017 – Cultural Village construction complete, Kingston House is still an office despite additional space</a:t>
            </a:r>
          </a:p>
        </p:txBody>
      </p:sp>
    </p:spTree>
    <p:extLst>
      <p:ext uri="{BB962C8B-B14F-4D97-AF65-F5344CB8AC3E}">
        <p14:creationId xmlns:p14="http://schemas.microsoft.com/office/powerpoint/2010/main" val="736817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D5DD8-4AA6-954F-858E-E9D00E0D00DC}"/>
              </a:ext>
            </a:extLst>
          </p:cNvPr>
          <p:cNvSpPr>
            <a:spLocks noGrp="1"/>
          </p:cNvSpPr>
          <p:nvPr>
            <p:ph type="title"/>
          </p:nvPr>
        </p:nvSpPr>
        <p:spPr/>
        <p:txBody>
          <a:bodyPr/>
          <a:lstStyle/>
          <a:p>
            <a:r>
              <a:rPr lang="en-US" dirty="0"/>
              <a:t>Changes Impacting Overall Livability </a:t>
            </a:r>
          </a:p>
        </p:txBody>
      </p:sp>
      <p:sp>
        <p:nvSpPr>
          <p:cNvPr id="3" name="Content Placeholder 2">
            <a:extLst>
              <a:ext uri="{FF2B5EF4-FFF2-40B4-BE49-F238E27FC236}">
                <a16:creationId xmlns:a16="http://schemas.microsoft.com/office/drawing/2014/main" id="{C188E5F0-D635-4A40-8B64-8E020510E1E6}"/>
              </a:ext>
            </a:extLst>
          </p:cNvPr>
          <p:cNvSpPr>
            <a:spLocks noGrp="1"/>
          </p:cNvSpPr>
          <p:nvPr>
            <p:ph idx="1"/>
          </p:nvPr>
        </p:nvSpPr>
        <p:spPr>
          <a:xfrm>
            <a:off x="548268" y="1840753"/>
            <a:ext cx="9632796" cy="5009764"/>
          </a:xfrm>
        </p:spPr>
        <p:txBody>
          <a:bodyPr>
            <a:normAutofit/>
          </a:bodyPr>
          <a:lstStyle/>
          <a:p>
            <a:r>
              <a:rPr lang="en-US" dirty="0"/>
              <a:t>Graffiti, Slashed Tires, Vandalized Cars, Parking and Congestion have all worsened </a:t>
            </a:r>
          </a:p>
          <a:p>
            <a:r>
              <a:rPr lang="en-US" dirty="0"/>
              <a:t>Visitors to the Japanese Garden have increased from around 300,000 in 2015 to 453,000 in 2019</a:t>
            </a:r>
          </a:p>
          <a:p>
            <a:r>
              <a:rPr lang="en-US" dirty="0"/>
              <a:t> The Garden now has 120 employees and 400 volunteers</a:t>
            </a:r>
          </a:p>
          <a:p>
            <a:r>
              <a:rPr lang="en-US" dirty="0"/>
              <a:t>Two major construction projects </a:t>
            </a:r>
          </a:p>
          <a:p>
            <a:pPr lvl="1"/>
            <a:r>
              <a:rPr lang="en-US" dirty="0"/>
              <a:t>The Japanese Garden Expansion</a:t>
            </a:r>
          </a:p>
          <a:p>
            <a:pPr lvl="1"/>
            <a:r>
              <a:rPr lang="en-US" dirty="0"/>
              <a:t>The Washington Park Reservoir Improvement Project</a:t>
            </a:r>
          </a:p>
          <a:p>
            <a:r>
              <a:rPr lang="en-US" dirty="0"/>
              <a:t>An Administrative Office in our Neighborhood is yet one more impact</a:t>
            </a:r>
          </a:p>
        </p:txBody>
      </p:sp>
    </p:spTree>
    <p:extLst>
      <p:ext uri="{BB962C8B-B14F-4D97-AF65-F5344CB8AC3E}">
        <p14:creationId xmlns:p14="http://schemas.microsoft.com/office/powerpoint/2010/main" val="3604513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FED21-D2F6-7745-AF36-DB572793EC9B}"/>
              </a:ext>
            </a:extLst>
          </p:cNvPr>
          <p:cNvSpPr>
            <a:spLocks noGrp="1"/>
          </p:cNvSpPr>
          <p:nvPr>
            <p:ph type="title"/>
          </p:nvPr>
        </p:nvSpPr>
        <p:spPr/>
        <p:txBody>
          <a:bodyPr/>
          <a:lstStyle/>
          <a:p>
            <a:r>
              <a:rPr lang="en-US" dirty="0"/>
              <a:t>Crime &amp; Vandalism in Arlington Heights </a:t>
            </a:r>
          </a:p>
        </p:txBody>
      </p:sp>
      <p:sp>
        <p:nvSpPr>
          <p:cNvPr id="3" name="Rectangle 2">
            <a:extLst>
              <a:ext uri="{FF2B5EF4-FFF2-40B4-BE49-F238E27FC236}">
                <a16:creationId xmlns:a16="http://schemas.microsoft.com/office/drawing/2014/main" id="{5197FAD4-D932-4B44-A1E5-32B251A89ADD}"/>
              </a:ext>
            </a:extLst>
          </p:cNvPr>
          <p:cNvSpPr/>
          <p:nvPr/>
        </p:nvSpPr>
        <p:spPr>
          <a:xfrm>
            <a:off x="1629399" y="2126806"/>
            <a:ext cx="8600139" cy="3662541"/>
          </a:xfrm>
          <a:prstGeom prst="rect">
            <a:avLst/>
          </a:prstGeom>
        </p:spPr>
        <p:txBody>
          <a:bodyPr wrap="square">
            <a:spAutoFit/>
          </a:bodyPr>
          <a:lstStyle/>
          <a:p>
            <a:pPr marL="171450" indent="-171450">
              <a:buFont typeface="Arial" panose="020B0604020202020204" pitchFamily="34" charset="0"/>
              <a:buChar char="•"/>
            </a:pPr>
            <a:r>
              <a:rPr lang="en-US" sz="2800" dirty="0"/>
              <a:t>Crime and vandalism incidents are higher for neighbors closest to the Kingston House</a:t>
            </a:r>
          </a:p>
          <a:p>
            <a:pPr marL="171450" indent="-171450">
              <a:buFont typeface="Arial" panose="020B0604020202020204" pitchFamily="34" charset="0"/>
              <a:buChar char="•"/>
            </a:pPr>
            <a:r>
              <a:rPr lang="en-US" sz="2800" dirty="0"/>
              <a:t>Camping calls to Portland Parks Rangers have increased significantly in the park with spillover occurring</a:t>
            </a:r>
          </a:p>
          <a:p>
            <a:pPr marL="171450" indent="-171450">
              <a:buFont typeface="Arial" panose="020B0604020202020204" pitchFamily="34" charset="0"/>
              <a:buChar char="•"/>
            </a:pPr>
            <a:r>
              <a:rPr lang="en-US" sz="2400" dirty="0"/>
              <a:t>An empty home with a closed park gate adjacent to it on a dead-end street with virtually no car traffic at night invites issues</a:t>
            </a:r>
          </a:p>
          <a:p>
            <a:pPr marL="171450" indent="-171450">
              <a:buFont typeface="Arial" panose="020B0604020202020204" pitchFamily="34" charset="0"/>
              <a:buChar char="•"/>
            </a:pPr>
            <a:r>
              <a:rPr lang="en-US" sz="2400" dirty="0"/>
              <a:t>A new </a:t>
            </a:r>
            <a:r>
              <a:rPr lang="en-US" sz="2400" b="1" i="1" dirty="0"/>
              <a:t>residential</a:t>
            </a:r>
            <a:r>
              <a:rPr lang="en-US" sz="2400" dirty="0"/>
              <a:t> neighbor would provide the needed eyes on the street and activity to discourage crime after dark and on weekends at the Kingston House</a:t>
            </a:r>
            <a:endParaRPr lang="en-US" sz="2800" dirty="0"/>
          </a:p>
        </p:txBody>
      </p:sp>
    </p:spTree>
    <p:extLst>
      <p:ext uri="{BB962C8B-B14F-4D97-AF65-F5344CB8AC3E}">
        <p14:creationId xmlns:p14="http://schemas.microsoft.com/office/powerpoint/2010/main" val="151771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gestion on SW Kingston Inside Washington Park.mp4" descr="Congestion on SW Kingston Inside Washington Park.mp4">
            <a:hlinkClick r:id="" action="ppaction://media"/>
            <a:extLst>
              <a:ext uri="{FF2B5EF4-FFF2-40B4-BE49-F238E27FC236}">
                <a16:creationId xmlns:a16="http://schemas.microsoft.com/office/drawing/2014/main" id="{C5995607-BC5A-A443-AAD8-24F80CE9D2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65128" y="317161"/>
            <a:ext cx="4185158" cy="5580211"/>
          </a:xfrm>
          <a:prstGeom prst="rect">
            <a:avLst/>
          </a:prstGeom>
        </p:spPr>
      </p:pic>
      <p:sp>
        <p:nvSpPr>
          <p:cNvPr id="5" name="Title 1">
            <a:extLst>
              <a:ext uri="{FF2B5EF4-FFF2-40B4-BE49-F238E27FC236}">
                <a16:creationId xmlns:a16="http://schemas.microsoft.com/office/drawing/2014/main" id="{0F613F25-5138-704B-AE2A-DA36C28EA661}"/>
              </a:ext>
            </a:extLst>
          </p:cNvPr>
          <p:cNvSpPr>
            <a:spLocks noGrp="1"/>
          </p:cNvSpPr>
          <p:nvPr>
            <p:ph type="title"/>
          </p:nvPr>
        </p:nvSpPr>
        <p:spPr>
          <a:xfrm>
            <a:off x="341714" y="181526"/>
            <a:ext cx="6268770" cy="1536192"/>
          </a:xfrm>
        </p:spPr>
        <p:txBody>
          <a:bodyPr anchor="b">
            <a:normAutofit/>
          </a:bodyPr>
          <a:lstStyle/>
          <a:p>
            <a:r>
              <a:rPr lang="en-US" sz="5200" dirty="0"/>
              <a:t>Traffic &amp; Parking</a:t>
            </a:r>
          </a:p>
        </p:txBody>
      </p:sp>
      <p:sp>
        <p:nvSpPr>
          <p:cNvPr id="9" name="Content Placeholder 2">
            <a:extLst>
              <a:ext uri="{FF2B5EF4-FFF2-40B4-BE49-F238E27FC236}">
                <a16:creationId xmlns:a16="http://schemas.microsoft.com/office/drawing/2014/main" id="{CEDEAB83-20D3-7641-B04D-7A0F206DBA89}"/>
              </a:ext>
            </a:extLst>
          </p:cNvPr>
          <p:cNvSpPr>
            <a:spLocks noGrp="1"/>
          </p:cNvSpPr>
          <p:nvPr>
            <p:ph idx="1"/>
          </p:nvPr>
        </p:nvSpPr>
        <p:spPr>
          <a:xfrm>
            <a:off x="660806" y="1870118"/>
            <a:ext cx="6477000" cy="4459245"/>
          </a:xfrm>
        </p:spPr>
        <p:txBody>
          <a:bodyPr>
            <a:normAutofit fontScale="77500" lnSpcReduction="20000"/>
          </a:bodyPr>
          <a:lstStyle/>
          <a:p>
            <a:pPr marL="285750" indent="-285750"/>
            <a:r>
              <a:rPr lang="en-US" dirty="0"/>
              <a:t>Older homes lack off-street parking </a:t>
            </a:r>
          </a:p>
          <a:p>
            <a:pPr marL="285750" indent="-285750"/>
            <a:r>
              <a:rPr lang="en-US" dirty="0"/>
              <a:t>Poor public transportation &amp; elevation forces most people to drive to Washington Park</a:t>
            </a:r>
          </a:p>
          <a:p>
            <a:pPr marL="285750" indent="-285750"/>
            <a:r>
              <a:rPr lang="en-US" dirty="0"/>
              <a:t>Metered Parking, more park visitors and more Garden employees/volunteers cause parking spillover into the neighborhood</a:t>
            </a:r>
          </a:p>
          <a:p>
            <a:pPr marL="285750" indent="-285750"/>
            <a:r>
              <a:rPr lang="en-US" dirty="0"/>
              <a:t>Garden employees regularly park in the neighborhood to avoid paying for parking</a:t>
            </a:r>
          </a:p>
          <a:p>
            <a:pPr marL="285750" indent="-285750"/>
            <a:r>
              <a:rPr lang="en-US" dirty="0"/>
              <a:t>The Garden only began enforcing the GNA restricting employee parking in the neighborhood in the last year when seeking AHNA approval for a new 10-year exception for office use</a:t>
            </a:r>
          </a:p>
          <a:p>
            <a:pPr marL="285750" indent="-285750"/>
            <a:r>
              <a:rPr lang="en-US" dirty="0"/>
              <a:t>Twelve additional parked cars for one home on streets close to capacity do have an impact</a:t>
            </a:r>
          </a:p>
          <a:p>
            <a:pPr marL="0" indent="0">
              <a:buNone/>
            </a:pPr>
            <a:endParaRPr lang="en-US" dirty="0"/>
          </a:p>
          <a:p>
            <a:endParaRPr lang="en-US" dirty="0"/>
          </a:p>
        </p:txBody>
      </p:sp>
    </p:spTree>
    <p:extLst>
      <p:ext uri="{BB962C8B-B14F-4D97-AF65-F5344CB8AC3E}">
        <p14:creationId xmlns:p14="http://schemas.microsoft.com/office/powerpoint/2010/main" val="250559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DAFF-9AB9-5A41-9620-CAD16B743634}"/>
              </a:ext>
            </a:extLst>
          </p:cNvPr>
          <p:cNvSpPr>
            <a:spLocks noGrp="1"/>
          </p:cNvSpPr>
          <p:nvPr>
            <p:ph type="title"/>
          </p:nvPr>
        </p:nvSpPr>
        <p:spPr/>
        <p:txBody>
          <a:bodyPr/>
          <a:lstStyle/>
          <a:p>
            <a:r>
              <a:rPr lang="en-US" dirty="0"/>
              <a:t>Our Requests</a:t>
            </a:r>
          </a:p>
        </p:txBody>
      </p:sp>
      <p:sp>
        <p:nvSpPr>
          <p:cNvPr id="3" name="Content Placeholder 2">
            <a:extLst>
              <a:ext uri="{FF2B5EF4-FFF2-40B4-BE49-F238E27FC236}">
                <a16:creationId xmlns:a16="http://schemas.microsoft.com/office/drawing/2014/main" id="{C1AE7704-96E1-FD46-B09F-AB1E83491403}"/>
              </a:ext>
            </a:extLst>
          </p:cNvPr>
          <p:cNvSpPr>
            <a:spLocks noGrp="1"/>
          </p:cNvSpPr>
          <p:nvPr>
            <p:ph idx="1"/>
          </p:nvPr>
        </p:nvSpPr>
        <p:spPr/>
        <p:txBody>
          <a:bodyPr/>
          <a:lstStyle/>
          <a:p>
            <a:r>
              <a:rPr lang="en-US" dirty="0"/>
              <a:t>Affirm the Decision of the Hearings Officer for LU-19-192268 CU </a:t>
            </a:r>
          </a:p>
          <a:p>
            <a:r>
              <a:rPr lang="en-US" dirty="0"/>
              <a:t>Add a condition that the Japanese Garden report annually to AHNA and the City of Portland on their progress for finding office space outside of Arlington Heights</a:t>
            </a:r>
          </a:p>
        </p:txBody>
      </p:sp>
    </p:spTree>
    <p:extLst>
      <p:ext uri="{BB962C8B-B14F-4D97-AF65-F5344CB8AC3E}">
        <p14:creationId xmlns:p14="http://schemas.microsoft.com/office/powerpoint/2010/main" val="24600659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1243</Words>
  <Application>Microsoft Office PowerPoint</Application>
  <PresentationFormat>Widescreen</PresentationFormat>
  <Paragraphs>77</Paragraphs>
  <Slides>8</Slides>
  <Notes>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LU 19-182268 Appeal The Kingston House</vt:lpstr>
      <vt:lpstr>LU- 19-292268 Appeal by the Japanese Garden</vt:lpstr>
      <vt:lpstr>Promises Made</vt:lpstr>
      <vt:lpstr>Promises Broken</vt:lpstr>
      <vt:lpstr>Changes Impacting Overall Livability </vt:lpstr>
      <vt:lpstr>Crime &amp; Vandalism in Arlington Heights </vt:lpstr>
      <vt:lpstr>Traffic &amp; Parking</vt:lpstr>
      <vt:lpstr>Our Requests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 19-182268 Appeal The Kingston House</dc:title>
  <dc:creator>Kathy Goeddel</dc:creator>
  <cp:lastModifiedBy>CACOUNCIL</cp:lastModifiedBy>
  <cp:revision>41</cp:revision>
  <cp:lastPrinted>2020-01-30T17:11:09Z</cp:lastPrinted>
  <dcterms:created xsi:type="dcterms:W3CDTF">2020-01-29T23:47:27Z</dcterms:created>
  <dcterms:modified xsi:type="dcterms:W3CDTF">2020-01-31T01:13:03Z</dcterms:modified>
</cp:coreProperties>
</file>