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Lst>
  <p:notesMasterIdLst>
    <p:notesMasterId r:id="rId12"/>
  </p:notesMasterIdLst>
  <p:handoutMasterIdLst>
    <p:handoutMasterId r:id="rId13"/>
  </p:handoutMasterIdLst>
  <p:sldIdLst>
    <p:sldId id="550" r:id="rId3"/>
    <p:sldId id="632" r:id="rId4"/>
    <p:sldId id="633" r:id="rId5"/>
    <p:sldId id="638" r:id="rId6"/>
    <p:sldId id="639" r:id="rId7"/>
    <p:sldId id="620" r:id="rId8"/>
    <p:sldId id="634" r:id="rId9"/>
    <p:sldId id="637" r:id="rId10"/>
    <p:sldId id="636" r:id="rId1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88">
          <p15:clr>
            <a:srgbClr val="A4A3A4"/>
          </p15:clr>
        </p15:guide>
        <p15:guide id="4" orient="horz" pos="4032">
          <p15:clr>
            <a:srgbClr val="A4A3A4"/>
          </p15:clr>
        </p15:guide>
        <p15:guide id="5" pos="3216">
          <p15:clr>
            <a:srgbClr val="A4A3A4"/>
          </p15:clr>
        </p15:guide>
        <p15:guide id="6" pos="288">
          <p15:clr>
            <a:srgbClr val="A4A3A4"/>
          </p15:clr>
        </p15:guide>
        <p15:guide id="7" pos="5493" userDrawn="1">
          <p15:clr>
            <a:srgbClr val="A4A3A4"/>
          </p15:clr>
        </p15:guide>
        <p15:guide id="8" pos="2832">
          <p15:clr>
            <a:srgbClr val="A4A3A4"/>
          </p15:clr>
        </p15:guide>
        <p15:guide id="9" pos="4259" userDrawn="1">
          <p15:clr>
            <a:srgbClr val="A4A3A4"/>
          </p15:clr>
        </p15:guide>
        <p15:guide id="10" pos="1392">
          <p15:clr>
            <a:srgbClr val="A4A3A4"/>
          </p15:clr>
        </p15:guide>
        <p15:guide id="11" pos="4224">
          <p15:clr>
            <a:srgbClr val="A4A3A4"/>
          </p15:clr>
        </p15:guide>
        <p15:guide id="12" pos="4320">
          <p15:clr>
            <a:srgbClr val="A4A3A4"/>
          </p15:clr>
        </p15:guide>
        <p15:guide id="13" pos="2928">
          <p15:clr>
            <a:srgbClr val="A4A3A4"/>
          </p15:clr>
        </p15:guide>
        <p15:guide id="14" pos="1488">
          <p15:clr>
            <a:srgbClr val="A4A3A4"/>
          </p15:clr>
        </p15:guide>
        <p15:guide id="15" pos="14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1"/>
    <a:srgbClr val="C500FF"/>
    <a:srgbClr val="66FF33"/>
    <a:srgbClr val="FE0002"/>
    <a:srgbClr val="99CCFF"/>
    <a:srgbClr val="E08E1E"/>
    <a:srgbClr val="00C6FF"/>
    <a:srgbClr val="2A5F21"/>
    <a:srgbClr val="357B2B"/>
    <a:srgbClr val="458D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54416" autoAdjust="0"/>
  </p:normalViewPr>
  <p:slideViewPr>
    <p:cSldViewPr snapToObjects="1">
      <p:cViewPr varScale="1">
        <p:scale>
          <a:sx n="46" d="100"/>
          <a:sy n="46" d="100"/>
        </p:scale>
        <p:origin x="2606" y="72"/>
      </p:cViewPr>
      <p:guideLst>
        <p:guide orient="horz" pos="2160"/>
        <p:guide pos="2880"/>
        <p:guide orient="horz" pos="288"/>
        <p:guide orient="horz" pos="4032"/>
        <p:guide pos="3216"/>
        <p:guide pos="288"/>
        <p:guide pos="5493"/>
        <p:guide pos="2832"/>
        <p:guide pos="4259"/>
        <p:guide pos="1392"/>
        <p:guide pos="4224"/>
        <p:guide pos="4320"/>
        <p:guide pos="2928"/>
        <p:guide pos="1488"/>
        <p:guide pos="14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8" d="100"/>
        <a:sy n="38" d="100"/>
      </p:scale>
      <p:origin x="0" y="0"/>
    </p:cViewPr>
  </p:sorterViewPr>
  <p:notesViewPr>
    <p:cSldViewPr snapToGrid="0">
      <p:cViewPr varScale="1">
        <p:scale>
          <a:sx n="83" d="100"/>
          <a:sy n="83" d="100"/>
        </p:scale>
        <p:origin x="2370" y="102"/>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19" name="Rectangle 3"/>
          <p:cNvSpPr>
            <a:spLocks noGrp="1" noChangeArrowheads="1"/>
          </p:cNvSpPr>
          <p:nvPr>
            <p:ph type="dt" sz="quarter" idx="1"/>
          </p:nvPr>
        </p:nvSpPr>
        <p:spPr bwMode="auto">
          <a:xfrm>
            <a:off x="397034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239620" name="Rectangle 4"/>
          <p:cNvSpPr>
            <a:spLocks noGrp="1" noChangeArrowheads="1"/>
          </p:cNvSpPr>
          <p:nvPr>
            <p:ph type="ftr" sz="quarter" idx="2"/>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21" name="Rectangle 5"/>
          <p:cNvSpPr>
            <a:spLocks noGrp="1" noChangeArrowheads="1"/>
          </p:cNvSpPr>
          <p:nvPr>
            <p:ph type="sldNum" sz="quarter" idx="3"/>
          </p:nvPr>
        </p:nvSpPr>
        <p:spPr bwMode="auto">
          <a:xfrm>
            <a:off x="397034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5F6F476B-1B2E-4FFA-9A9D-9944AB9D1B92}" type="slidenum">
              <a:rPr lang="en-US"/>
              <a:pPr/>
              <a:t>‹#›</a:t>
            </a:fld>
            <a:endParaRPr lang="en-US" dirty="0"/>
          </a:p>
        </p:txBody>
      </p:sp>
    </p:spTree>
    <p:extLst>
      <p:ext uri="{BB962C8B-B14F-4D97-AF65-F5344CB8AC3E}">
        <p14:creationId xmlns:p14="http://schemas.microsoft.com/office/powerpoint/2010/main" val="83433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3" name="Rectangle 3"/>
          <p:cNvSpPr>
            <a:spLocks noGrp="1" noChangeArrowheads="1"/>
          </p:cNvSpPr>
          <p:nvPr>
            <p:ph type="dt" idx="1"/>
          </p:nvPr>
        </p:nvSpPr>
        <p:spPr bwMode="auto">
          <a:xfrm>
            <a:off x="397034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701677" y="4416434"/>
            <a:ext cx="5607050" cy="4183063"/>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46" name="Rectangle 6"/>
          <p:cNvSpPr>
            <a:spLocks noGrp="1" noChangeArrowheads="1"/>
          </p:cNvSpPr>
          <p:nvPr>
            <p:ph type="ftr" sz="quarter" idx="4"/>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7" name="Rectangle 7"/>
          <p:cNvSpPr>
            <a:spLocks noGrp="1" noChangeArrowheads="1"/>
          </p:cNvSpPr>
          <p:nvPr>
            <p:ph type="sldNum" sz="quarter" idx="5"/>
          </p:nvPr>
        </p:nvSpPr>
        <p:spPr bwMode="auto">
          <a:xfrm>
            <a:off x="397034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7F2A37E3-C00F-40BE-852E-BA0B184A28D6}" type="slidenum">
              <a:rPr lang="en-US"/>
              <a:pPr/>
              <a:t>‹#›</a:t>
            </a:fld>
            <a:endParaRPr lang="en-US" dirty="0"/>
          </a:p>
        </p:txBody>
      </p:sp>
    </p:spTree>
    <p:extLst>
      <p:ext uri="{BB962C8B-B14F-4D97-AF65-F5344CB8AC3E}">
        <p14:creationId xmlns:p14="http://schemas.microsoft.com/office/powerpoint/2010/main" val="2243207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2224" y="4416434"/>
            <a:ext cx="6412089" cy="4183063"/>
          </a:xfrm>
        </p:spPr>
        <p:txBody>
          <a:bodyPr/>
          <a:lstStyle/>
          <a:p>
            <a:pPr eaLnBrk="1" hangingPunct="1"/>
            <a:r>
              <a:rPr lang="en-US" altLang="en-US" sz="1400" i="1" dirty="0">
                <a:latin typeface="+mn-lt"/>
              </a:rPr>
              <a:t>(RML)</a:t>
            </a:r>
          </a:p>
          <a:p>
            <a:pPr marL="285666" marR="0" lvl="0" indent="-285666"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z="1400" dirty="0">
                <a:latin typeface="+mn-lt"/>
              </a:rPr>
              <a:t>Hello Mayor Wheeler and members of Council.  My name is Robin Laughlin, I am the </a:t>
            </a:r>
            <a:r>
              <a:rPr lang="en-US" sz="1400" kern="1200" dirty="0">
                <a:solidFill>
                  <a:schemeClr val="tx1"/>
                </a:solidFill>
                <a:effectLst/>
                <a:latin typeface="+mn-lt"/>
                <a:ea typeface="MS PGothic" panose="020B0600070205080204" pitchFamily="34" charset="-128"/>
                <a:cs typeface="+mn-cs"/>
              </a:rPr>
              <a:t>Capital Renovations Program Manager </a:t>
            </a:r>
            <a:r>
              <a:rPr lang="en-US" altLang="en-US" sz="1400" dirty="0">
                <a:latin typeface="+mn-lt"/>
              </a:rPr>
              <a:t>with Portland Parks &amp; Recreation</a:t>
            </a:r>
          </a:p>
          <a:p>
            <a:pPr marL="285666" indent="-285666" eaLnBrk="1" hangingPunct="1">
              <a:buFont typeface="Arial" panose="020B0604020202020204" pitchFamily="34" charset="0"/>
              <a:buChar char="•"/>
            </a:pPr>
            <a:r>
              <a:rPr lang="en-US" altLang="en-US" sz="1400" dirty="0">
                <a:latin typeface="+mn-lt"/>
              </a:rPr>
              <a:t>With me today is Gary Datka, Capital Project Manager with PP&amp;R. </a:t>
            </a:r>
          </a:p>
          <a:p>
            <a:pPr marL="285666" indent="-285666" eaLnBrk="1" hangingPunct="1">
              <a:buFont typeface="Arial" panose="020B0604020202020204" pitchFamily="34" charset="0"/>
              <a:buChar char="•"/>
            </a:pPr>
            <a:r>
              <a:rPr lang="en-US" altLang="en-US" sz="1400" dirty="0">
                <a:latin typeface="+mn-lt"/>
              </a:rPr>
              <a:t>We are here today to request Council accept the bid from </a:t>
            </a:r>
            <a:r>
              <a:rPr lang="en-US" altLang="en-US" sz="1400" b="0" dirty="0">
                <a:solidFill>
                  <a:srgbClr val="FF0000"/>
                </a:solidFill>
                <a:latin typeface="+mn-lt"/>
              </a:rPr>
              <a:t>Faison Construction </a:t>
            </a:r>
            <a:r>
              <a:rPr lang="en-US" altLang="en-US" sz="1400" dirty="0">
                <a:latin typeface="+mn-lt"/>
              </a:rPr>
              <a:t>for the Creston Park Playground Project for the amount of $</a:t>
            </a:r>
            <a:r>
              <a:rPr lang="en-US" altLang="en-US" sz="1400" b="0" dirty="0">
                <a:solidFill>
                  <a:srgbClr val="FF0000"/>
                </a:solidFill>
                <a:latin typeface="+mn-lt"/>
              </a:rPr>
              <a:t>1,332,810</a:t>
            </a:r>
            <a:r>
              <a:rPr lang="en-US" altLang="en-US" sz="1400" dirty="0">
                <a:latin typeface="+mn-lt"/>
              </a:rPr>
              <a:t>. </a:t>
            </a:r>
            <a:endParaRPr lang="en-US" sz="14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1</a:t>
            </a:fld>
            <a:endParaRPr lang="en-US" dirty="0"/>
          </a:p>
        </p:txBody>
      </p:sp>
    </p:spTree>
    <p:extLst>
      <p:ext uri="{BB962C8B-B14F-4D97-AF65-F5344CB8AC3E}">
        <p14:creationId xmlns:p14="http://schemas.microsoft.com/office/powerpoint/2010/main" val="192904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014624"/>
            <a:ext cx="7008822" cy="5280189"/>
          </a:xfrm>
        </p:spPr>
        <p:txBody>
          <a:bodyPr/>
          <a:lstStyle/>
          <a:p>
            <a:r>
              <a:rPr lang="en-US" sz="1400" i="1" kern="1200" dirty="0">
                <a:solidFill>
                  <a:schemeClr val="tx1"/>
                </a:solidFill>
                <a:latin typeface="+mn-lt"/>
                <a:ea typeface="MS PGothic" panose="020B0600070205080204" pitchFamily="34" charset="-128"/>
                <a:cs typeface="+mn-cs"/>
              </a:rPr>
              <a:t>(RML)</a:t>
            </a:r>
          </a:p>
          <a:p>
            <a:pPr marL="285666" indent="-285666">
              <a:buFont typeface="Arial" panose="020B0604020202020204" pitchFamily="34" charset="0"/>
              <a:buChar char="•"/>
            </a:pPr>
            <a:r>
              <a:rPr lang="en-US" sz="1400" kern="1200" dirty="0">
                <a:solidFill>
                  <a:schemeClr val="tx1"/>
                </a:solidFill>
                <a:latin typeface="+mn-lt"/>
                <a:ea typeface="MS PGothic" panose="020B0600070205080204" pitchFamily="34" charset="-128"/>
                <a:cs typeface="+mn-cs"/>
              </a:rPr>
              <a:t>The Creston Park project is part of the 2014 Parks Replacement Bond Program that was generously passed by voters who approved the $68 million Bond Measure to address critical park needs without increasing tax rates. </a:t>
            </a:r>
          </a:p>
          <a:p>
            <a:pPr marL="285666" indent="-285666">
              <a:buFont typeface="Arial" panose="020B0604020202020204" pitchFamily="34" charset="0"/>
              <a:buChar char="•"/>
            </a:pPr>
            <a:r>
              <a:rPr lang="en-US" sz="1400" kern="1200" dirty="0">
                <a:solidFill>
                  <a:schemeClr val="tx1"/>
                </a:solidFill>
                <a:latin typeface="+mn-lt"/>
                <a:ea typeface="MS PGothic" panose="020B0600070205080204" pitchFamily="34" charset="-128"/>
                <a:cs typeface="+mn-cs"/>
              </a:rPr>
              <a:t>As you know the bond funding goes towards Park’s most urgent needs in seven priority areas.  </a:t>
            </a:r>
          </a:p>
          <a:p>
            <a:pPr marL="742816" lvl="1" indent="-285750">
              <a:spcBef>
                <a:spcPts val="0"/>
              </a:spcBef>
              <a:buFont typeface="Courier New" panose="02070309020205020404" pitchFamily="49" charset="0"/>
              <a:buChar char="o"/>
            </a:pPr>
            <a:r>
              <a:rPr lang="en-US" sz="1400" kern="1200" dirty="0">
                <a:solidFill>
                  <a:schemeClr val="tx1"/>
                </a:solidFill>
                <a:latin typeface="+mn-lt"/>
                <a:ea typeface="MS PGothic" panose="020B0600070205080204" pitchFamily="34" charset="-128"/>
                <a:cs typeface="+mn-cs"/>
              </a:rPr>
              <a:t>Playgrounds</a:t>
            </a:r>
          </a:p>
          <a:p>
            <a:pPr marL="742816" lvl="1" indent="-285750">
              <a:spcBef>
                <a:spcPts val="0"/>
              </a:spcBef>
              <a:buFont typeface="Courier New" panose="02070309020205020404" pitchFamily="49" charset="0"/>
              <a:buChar char="o"/>
            </a:pPr>
            <a:r>
              <a:rPr lang="en-US" sz="1400" kern="1200" dirty="0">
                <a:solidFill>
                  <a:schemeClr val="tx1"/>
                </a:solidFill>
                <a:latin typeface="+mn-lt"/>
                <a:ea typeface="MS PGothic" panose="020B0600070205080204" pitchFamily="34" charset="-128"/>
                <a:cs typeface="+mn-cs"/>
              </a:rPr>
              <a:t>Trails and Bridges</a:t>
            </a:r>
          </a:p>
          <a:p>
            <a:pPr marL="742816" lvl="1" indent="-285750">
              <a:spcBef>
                <a:spcPts val="0"/>
              </a:spcBef>
              <a:buFont typeface="Courier New" panose="02070309020205020404" pitchFamily="49" charset="0"/>
              <a:buChar char="o"/>
            </a:pPr>
            <a:r>
              <a:rPr lang="en-US" sz="1400" kern="1200" dirty="0">
                <a:solidFill>
                  <a:schemeClr val="tx1"/>
                </a:solidFill>
                <a:latin typeface="+mn-lt"/>
                <a:ea typeface="MS PGothic" panose="020B0600070205080204" pitchFamily="34" charset="-128"/>
                <a:cs typeface="+mn-cs"/>
              </a:rPr>
              <a:t>Pools</a:t>
            </a:r>
          </a:p>
          <a:p>
            <a:pPr marL="742816" lvl="1" indent="-285750">
              <a:spcBef>
                <a:spcPts val="0"/>
              </a:spcBef>
              <a:buFont typeface="Courier New" panose="02070309020205020404" pitchFamily="49" charset="0"/>
              <a:buChar char="o"/>
            </a:pPr>
            <a:r>
              <a:rPr lang="en-US" sz="1400" kern="1200" dirty="0">
                <a:solidFill>
                  <a:schemeClr val="tx1"/>
                </a:solidFill>
                <a:latin typeface="+mn-lt"/>
                <a:ea typeface="MS PGothic" panose="020B0600070205080204" pitchFamily="34" charset="-128"/>
                <a:cs typeface="+mn-cs"/>
              </a:rPr>
              <a:t>Accessibility</a:t>
            </a:r>
          </a:p>
          <a:p>
            <a:pPr marL="742816" lvl="1" indent="-285750">
              <a:spcBef>
                <a:spcPts val="0"/>
              </a:spcBef>
              <a:buFont typeface="Courier New" panose="02070309020205020404" pitchFamily="49" charset="0"/>
              <a:buChar char="o"/>
            </a:pPr>
            <a:r>
              <a:rPr lang="en-US" sz="1400" kern="1200" dirty="0">
                <a:solidFill>
                  <a:schemeClr val="tx1"/>
                </a:solidFill>
                <a:latin typeface="+mn-lt"/>
                <a:ea typeface="MS PGothic" panose="020B0600070205080204" pitchFamily="34" charset="-128"/>
                <a:cs typeface="+mn-cs"/>
              </a:rPr>
              <a:t>Protecting Workers</a:t>
            </a:r>
          </a:p>
          <a:p>
            <a:pPr marL="742816" lvl="1" indent="-285750">
              <a:spcBef>
                <a:spcPts val="0"/>
              </a:spcBef>
              <a:buFont typeface="Courier New" panose="02070309020205020404" pitchFamily="49" charset="0"/>
              <a:buChar char="o"/>
            </a:pPr>
            <a:r>
              <a:rPr lang="en-US" sz="1400" kern="1200" dirty="0">
                <a:solidFill>
                  <a:schemeClr val="tx1"/>
                </a:solidFill>
                <a:latin typeface="+mn-lt"/>
                <a:ea typeface="MS PGothic" panose="020B0600070205080204" pitchFamily="34" charset="-128"/>
                <a:cs typeface="+mn-cs"/>
              </a:rPr>
              <a:t>Pioneer Courthouse Square</a:t>
            </a:r>
          </a:p>
          <a:p>
            <a:pPr marL="742816" lvl="1" indent="-285750">
              <a:spcBef>
                <a:spcPts val="0"/>
              </a:spcBef>
              <a:buFont typeface="Courier New" panose="02070309020205020404" pitchFamily="49" charset="0"/>
              <a:buChar char="o"/>
            </a:pPr>
            <a:r>
              <a:rPr lang="en-US" sz="1400" kern="1200" dirty="0">
                <a:solidFill>
                  <a:schemeClr val="tx1"/>
                </a:solidFill>
                <a:latin typeface="+mn-lt"/>
                <a:ea typeface="MS PGothic" panose="020B0600070205080204" pitchFamily="34" charset="-128"/>
                <a:cs typeface="+mn-cs"/>
              </a:rPr>
              <a:t>Restrooms and Other Facilities</a:t>
            </a:r>
          </a:p>
          <a:p>
            <a:pPr marL="285666" indent="-285666">
              <a:buFont typeface="Arial" panose="020B0604020202020204" pitchFamily="34" charset="0"/>
              <a:buChar char="•"/>
            </a:pPr>
            <a:r>
              <a:rPr lang="en-US" sz="1400" kern="1200" dirty="0">
                <a:solidFill>
                  <a:schemeClr val="tx1"/>
                </a:solidFill>
                <a:latin typeface="+mn-lt"/>
                <a:ea typeface="MS PGothic" panose="020B0600070205080204" pitchFamily="34" charset="-128"/>
                <a:cs typeface="+mn-cs"/>
              </a:rPr>
              <a:t>This project fits into the </a:t>
            </a:r>
            <a:r>
              <a:rPr lang="en-US" sz="1400" u="sng" kern="1200" dirty="0">
                <a:solidFill>
                  <a:schemeClr val="tx1"/>
                </a:solidFill>
                <a:latin typeface="+mn-lt"/>
                <a:ea typeface="MS PGothic" panose="020B0600070205080204" pitchFamily="34" charset="-128"/>
                <a:cs typeface="+mn-cs"/>
              </a:rPr>
              <a:t>Playgrounds</a:t>
            </a:r>
            <a:r>
              <a:rPr lang="en-US" sz="1400" u="none" kern="1200" dirty="0">
                <a:solidFill>
                  <a:schemeClr val="tx1"/>
                </a:solidFill>
                <a:latin typeface="+mn-lt"/>
                <a:ea typeface="MS PGothic" panose="020B0600070205080204" pitchFamily="34" charset="-128"/>
                <a:cs typeface="+mn-cs"/>
              </a:rPr>
              <a:t> focus area and will renovate the existing deficient playground.  This </a:t>
            </a:r>
            <a:r>
              <a:rPr lang="en-US" sz="1400" kern="1200" dirty="0">
                <a:solidFill>
                  <a:schemeClr val="tx1"/>
                </a:solidFill>
                <a:latin typeface="+mn-lt"/>
                <a:ea typeface="MS PGothic" panose="020B0600070205080204" pitchFamily="34" charset="-128"/>
                <a:cs typeface="+mn-cs"/>
              </a:rPr>
              <a:t>is the</a:t>
            </a:r>
            <a:r>
              <a:rPr lang="en-US" sz="1400" b="1" i="1" kern="1200" dirty="0">
                <a:solidFill>
                  <a:srgbClr val="FF0000"/>
                </a:solidFill>
                <a:highlight>
                  <a:srgbClr val="FFFF00"/>
                </a:highlight>
                <a:latin typeface="+mn-lt"/>
                <a:ea typeface="MS PGothic" panose="020B0600070205080204" pitchFamily="34" charset="-128"/>
                <a:cs typeface="+mn-cs"/>
              </a:rPr>
              <a:t> 9th</a:t>
            </a:r>
            <a:r>
              <a:rPr lang="en-US" sz="1400" b="1" i="1" kern="1200" dirty="0">
                <a:solidFill>
                  <a:srgbClr val="FF0000"/>
                </a:solidFill>
                <a:latin typeface="+mn-lt"/>
                <a:ea typeface="MS PGothic" panose="020B0600070205080204" pitchFamily="34" charset="-128"/>
                <a:cs typeface="+mn-cs"/>
              </a:rPr>
              <a:t> </a:t>
            </a:r>
            <a:r>
              <a:rPr lang="en-US" sz="1400" kern="1200" dirty="0">
                <a:solidFill>
                  <a:schemeClr val="tx1"/>
                </a:solidFill>
                <a:latin typeface="+mn-lt"/>
                <a:ea typeface="MS PGothic" panose="020B0600070205080204" pitchFamily="34" charset="-128"/>
                <a:cs typeface="+mn-cs"/>
              </a:rPr>
              <a:t>Replacement Bond Playground Project to go into construction. </a:t>
            </a:r>
          </a:p>
          <a:p>
            <a:pPr marL="285666" indent="-285666">
              <a:buFont typeface="Arial" panose="020B0604020202020204" pitchFamily="34" charset="0"/>
              <a:buChar char="•"/>
            </a:pPr>
            <a:r>
              <a:rPr lang="en-US" sz="1400" kern="1200" dirty="0">
                <a:solidFill>
                  <a:schemeClr val="tx1"/>
                </a:solidFill>
                <a:latin typeface="+mn-lt"/>
                <a:ea typeface="MS PGothic" panose="020B0600070205080204" pitchFamily="34" charset="-128"/>
                <a:cs typeface="+mn-cs"/>
              </a:rPr>
              <a:t>In addition to Bond funding of $1.1 million, the project also received funding from PP&amp;R System Development Charges in the amount of $950,000 to expand the playground, and $290,000 from the PP&amp;R Capital Fund ADA Program (total allocation is $2.34M) to address accessibility issues. </a:t>
            </a:r>
          </a:p>
          <a:p>
            <a:pPr marL="285666" indent="-285666">
              <a:buFont typeface="Arial" panose="020B0604020202020204" pitchFamily="34" charset="0"/>
              <a:buChar char="•"/>
            </a:pPr>
            <a:endParaRPr lang="en-US" sz="1400" kern="1200" dirty="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2</a:t>
            </a:fld>
            <a:endParaRPr lang="en-US" dirty="0"/>
          </a:p>
        </p:txBody>
      </p:sp>
    </p:spTree>
    <p:extLst>
      <p:ext uri="{BB962C8B-B14F-4D97-AF65-F5344CB8AC3E}">
        <p14:creationId xmlns:p14="http://schemas.microsoft.com/office/powerpoint/2010/main" val="24306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023360"/>
            <a:ext cx="7010400" cy="5368834"/>
          </a:xfrm>
        </p:spPr>
        <p:txBody>
          <a:bodyPr/>
          <a:lstStyle/>
          <a:p>
            <a:pPr lvl="0"/>
            <a:r>
              <a:rPr lang="en-US" sz="1400" i="1" dirty="0">
                <a:latin typeface="+mn-lt"/>
              </a:rPr>
              <a:t>(GD)</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400" i="0" kern="1200" dirty="0">
                <a:solidFill>
                  <a:schemeClr val="tx1"/>
                </a:solidFill>
                <a:latin typeface="+mn-lt"/>
                <a:ea typeface="MS PGothic" panose="020B0600070205080204" pitchFamily="34" charset="-128"/>
                <a:cs typeface="+mn-cs"/>
              </a:rPr>
              <a:t>Mayor Wheeler, Commissioners, thank you for having me here today, my name is Gary Datka, I am a Capital Project Manager for Portland Parks &amp; Recreation and am here today to give a brief overview of another great Parks Replacement Bond playground project. I will discuss its location and neighborhood characteristics, current conditions, </a:t>
            </a:r>
            <a:r>
              <a:rPr lang="en-US" sz="1400" kern="1200" dirty="0">
                <a:solidFill>
                  <a:schemeClr val="tx1"/>
                </a:solidFill>
                <a:effectLst/>
                <a:latin typeface="+mn-lt"/>
                <a:ea typeface="MS PGothic" panose="020B0600070205080204" pitchFamily="34" charset="-128"/>
                <a:cs typeface="+mn-cs"/>
              </a:rPr>
              <a:t>the public process we used to arrive at the design, and some of the details of the improvements this project will make.</a:t>
            </a:r>
            <a:endParaRPr lang="en-US" sz="1400" i="0" kern="1200" dirty="0">
              <a:solidFill>
                <a:schemeClr val="tx1"/>
              </a:solidFill>
              <a:latin typeface="+mn-lt"/>
              <a:ea typeface="MS PGothic" panose="020B0600070205080204" pitchFamily="34" charset="-128"/>
              <a:cs typeface="+mn-cs"/>
            </a:endParaRPr>
          </a:p>
          <a:p>
            <a:pPr lvl="0">
              <a:spcBef>
                <a:spcPts val="0"/>
              </a:spcBef>
            </a:pPr>
            <a:endParaRPr lang="en-US" sz="1400" dirty="0">
              <a:latin typeface="+mn-lt"/>
            </a:endParaRPr>
          </a:p>
          <a:p>
            <a:pPr lvl="0">
              <a:spcBef>
                <a:spcPts val="0"/>
              </a:spcBef>
            </a:pPr>
            <a:r>
              <a:rPr lang="en-US" sz="1400" dirty="0">
                <a:latin typeface="+mn-lt"/>
              </a:rPr>
              <a:t>Creston Park, located in South East Portland generally at SE 45</a:t>
            </a:r>
            <a:r>
              <a:rPr lang="en-US" sz="1400" baseline="30000" dirty="0">
                <a:latin typeface="+mn-lt"/>
              </a:rPr>
              <a:t>th</a:t>
            </a:r>
            <a:r>
              <a:rPr lang="en-US" sz="1400" dirty="0">
                <a:latin typeface="+mn-lt"/>
              </a:rPr>
              <a:t> and SE Powell, is a Community Park in the Creston-Kenilworth Neighborhood, and is adjacent to PPS Creston Elementary School.</a:t>
            </a:r>
          </a:p>
          <a:p>
            <a:pPr lvl="0">
              <a:spcBef>
                <a:spcPts val="0"/>
              </a:spcBef>
            </a:pPr>
            <a:endParaRPr lang="en-US" sz="1400" dirty="0">
              <a:latin typeface="+mn-lt"/>
            </a:endParaRPr>
          </a:p>
          <a:p>
            <a:pPr lvl="0">
              <a:spcBef>
                <a:spcPts val="0"/>
              </a:spcBef>
            </a:pPr>
            <a:r>
              <a:rPr lang="en-US" sz="1400" dirty="0">
                <a:latin typeface="+mn-lt"/>
              </a:rPr>
              <a:t>This map shows the park location just west of Foster Road and south of Powell Boulevard. The park serves two census tracts split by Powell Boulevard within its ½ mile radius, or 15 minute walk boundary. </a:t>
            </a:r>
          </a:p>
          <a:p>
            <a:pPr lvl="0">
              <a:spcBef>
                <a:spcPts val="0"/>
              </a:spcBef>
            </a:pPr>
            <a:endParaRPr lang="en-US" sz="1400" dirty="0">
              <a:latin typeface="+mn-lt"/>
            </a:endParaRPr>
          </a:p>
          <a:p>
            <a:pPr lvl="0">
              <a:spcBef>
                <a:spcPts val="0"/>
              </a:spcBef>
            </a:pPr>
            <a:r>
              <a:rPr lang="en-US" sz="1400" dirty="0">
                <a:latin typeface="+mn-lt"/>
              </a:rPr>
              <a:t>Based on past combined census data, the population served is typical of Portland’s race and origin characteristics. </a:t>
            </a:r>
          </a:p>
          <a:p>
            <a:r>
              <a:rPr lang="en-US" sz="1200" kern="1200" dirty="0">
                <a:solidFill>
                  <a:schemeClr val="tx1"/>
                </a:solidFill>
                <a:effectLst/>
                <a:latin typeface="+mn-lt"/>
                <a:ea typeface="MS PGothic" panose="020B0600070205080204" pitchFamily="34" charset="-128"/>
                <a:cs typeface="+mn-cs"/>
              </a:rPr>
              <a:t>White 83%  </a:t>
            </a:r>
          </a:p>
          <a:p>
            <a:r>
              <a:rPr lang="en-US" sz="1200" kern="1200" dirty="0">
                <a:solidFill>
                  <a:schemeClr val="tx1"/>
                </a:solidFill>
                <a:effectLst/>
                <a:latin typeface="+mn-lt"/>
                <a:ea typeface="MS PGothic" panose="020B0600070205080204" pitchFamily="34" charset="-128"/>
                <a:cs typeface="+mn-cs"/>
              </a:rPr>
              <a:t>Asian  6%</a:t>
            </a:r>
          </a:p>
          <a:p>
            <a:r>
              <a:rPr lang="en-US" sz="1200" kern="1200" dirty="0">
                <a:solidFill>
                  <a:schemeClr val="tx1"/>
                </a:solidFill>
                <a:effectLst/>
                <a:latin typeface="+mn-lt"/>
                <a:ea typeface="MS PGothic" panose="020B0600070205080204" pitchFamily="34" charset="-128"/>
                <a:cs typeface="+mn-cs"/>
              </a:rPr>
              <a:t>Hispanic 5%</a:t>
            </a:r>
          </a:p>
          <a:p>
            <a:r>
              <a:rPr lang="en-US" sz="1200" kern="1200" dirty="0">
                <a:solidFill>
                  <a:schemeClr val="tx1"/>
                </a:solidFill>
                <a:effectLst/>
                <a:latin typeface="+mn-lt"/>
                <a:ea typeface="MS PGothic" panose="020B0600070205080204" pitchFamily="34" charset="-128"/>
                <a:cs typeface="+mn-cs"/>
              </a:rPr>
              <a:t>Black 3%</a:t>
            </a:r>
          </a:p>
          <a:p>
            <a:r>
              <a:rPr lang="en-US" sz="1200" kern="1200" dirty="0">
                <a:solidFill>
                  <a:schemeClr val="tx1"/>
                </a:solidFill>
                <a:effectLst/>
                <a:latin typeface="+mn-lt"/>
                <a:ea typeface="MS PGothic" panose="020B0600070205080204" pitchFamily="34" charset="-128"/>
                <a:cs typeface="+mn-cs"/>
              </a:rPr>
              <a:t>Native American / Alaskan 0%</a:t>
            </a:r>
          </a:p>
          <a:p>
            <a:r>
              <a:rPr lang="en-US" sz="1200" kern="1200" dirty="0">
                <a:solidFill>
                  <a:schemeClr val="tx1"/>
                </a:solidFill>
                <a:effectLst/>
                <a:latin typeface="+mn-lt"/>
                <a:ea typeface="MS PGothic" panose="020B0600070205080204" pitchFamily="34" charset="-128"/>
                <a:cs typeface="+mn-cs"/>
              </a:rPr>
              <a:t>2+ 3%</a:t>
            </a:r>
          </a:p>
          <a:p>
            <a:pPr lvl="0">
              <a:spcBef>
                <a:spcPts val="0"/>
              </a:spcBef>
            </a:pPr>
            <a:endParaRPr lang="en-US" sz="1400" dirty="0">
              <a:latin typeface="+mn-lt"/>
            </a:endParaRPr>
          </a:p>
          <a:p>
            <a:pPr lvl="0">
              <a:spcBef>
                <a:spcPts val="0"/>
              </a:spcBef>
            </a:pPr>
            <a:endParaRPr lang="en-US" sz="14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77837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6726" y="4193214"/>
            <a:ext cx="6497053" cy="4183063"/>
          </a:xfrm>
        </p:spPr>
        <p:txBody>
          <a:bodyPr/>
          <a:lstStyle/>
          <a:p>
            <a:pPr lvl="0"/>
            <a:r>
              <a:rPr lang="en-US" sz="1400" i="1" dirty="0">
                <a:latin typeface="+mn-lt"/>
              </a:rPr>
              <a:t>(GD)</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400" kern="1200" dirty="0">
                <a:solidFill>
                  <a:schemeClr val="tx1"/>
                </a:solidFill>
                <a:effectLst/>
                <a:latin typeface="+mn-lt"/>
                <a:ea typeface="MS PGothic" panose="020B0600070205080204" pitchFamily="34" charset="-128"/>
                <a:cs typeface="+mn-cs"/>
              </a:rPr>
              <a:t>Acquired by PP&amp;R in 1920, </a:t>
            </a:r>
            <a:r>
              <a:rPr lang="en-US" sz="1400" kern="1200" dirty="0">
                <a:solidFill>
                  <a:schemeClr val="tx1"/>
                </a:solidFill>
                <a:latin typeface="+mn-lt"/>
                <a:ea typeface="MS PGothic" panose="020B0600070205080204" pitchFamily="34" charset="-128"/>
                <a:cs typeface="+mn-cs"/>
              </a:rPr>
              <a:t>Creston Park </a:t>
            </a:r>
            <a:r>
              <a:rPr lang="en-US" sz="1400" dirty="0">
                <a:latin typeface="+mn-lt"/>
              </a:rPr>
              <a:t>is a developed and pastoral 14.5-acre park </a:t>
            </a:r>
            <a:r>
              <a:rPr lang="en-US" sz="1400" kern="1200" dirty="0">
                <a:solidFill>
                  <a:schemeClr val="tx1"/>
                </a:solidFill>
                <a:effectLst/>
                <a:latin typeface="+mn-lt"/>
                <a:ea typeface="MS PGothic" panose="020B0600070205080204" pitchFamily="34" charset="-128"/>
                <a:cs typeface="+mn-cs"/>
              </a:rPr>
              <a:t>featuring a play area, </a:t>
            </a:r>
            <a:r>
              <a:rPr lang="en-US" sz="1400" kern="1200" dirty="0">
                <a:solidFill>
                  <a:schemeClr val="tx1"/>
                </a:solidFill>
                <a:effectLst/>
                <a:latin typeface="Arial" charset="0"/>
                <a:ea typeface="MS PGothic" panose="020B0600070205080204" pitchFamily="34" charset="-128"/>
                <a:cs typeface="+mn-cs"/>
              </a:rPr>
              <a:t>tennis courts, </a:t>
            </a:r>
            <a:r>
              <a:rPr lang="en-US" sz="1400" kern="1200" dirty="0">
                <a:solidFill>
                  <a:schemeClr val="tx1"/>
                </a:solidFill>
                <a:effectLst/>
                <a:latin typeface="+mn-lt"/>
                <a:ea typeface="MS PGothic" panose="020B0600070205080204" pitchFamily="34" charset="-128"/>
                <a:cs typeface="+mn-cs"/>
              </a:rPr>
              <a:t>restrooms, picnic areas, outdoor pool and pool house, a parking lot, and a decommissioned wading pool.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400" kern="1200" dirty="0">
              <a:solidFill>
                <a:schemeClr val="tx1"/>
              </a:solidFill>
              <a:effectLst/>
              <a:latin typeface="+mn-lt"/>
              <a:ea typeface="MS PGothic" panose="020B0600070205080204" pitchFamily="34" charset="-128"/>
              <a:cs typeface="+mn-cs"/>
            </a:endParaRPr>
          </a:p>
          <a:p>
            <a:pPr marL="171450" lvl="0" indent="-171450">
              <a:spcBef>
                <a:spcPts val="0"/>
              </a:spcBef>
              <a:buFont typeface="Arial" panose="020B0604020202020204" pitchFamily="34" charset="0"/>
              <a:buChar char="•"/>
            </a:pPr>
            <a:r>
              <a:rPr lang="en-US" sz="1400" kern="1200" dirty="0">
                <a:solidFill>
                  <a:schemeClr val="tx1"/>
                </a:solidFill>
                <a:latin typeface="+mn-lt"/>
                <a:ea typeface="MS PGothic" panose="020B0600070205080204" pitchFamily="34" charset="-128"/>
                <a:cs typeface="+mn-cs"/>
              </a:rPr>
              <a:t>The park boundary is shown here in the red box, t</a:t>
            </a:r>
            <a:r>
              <a:rPr lang="en-US" sz="1400" dirty="0">
                <a:latin typeface="+mn-lt"/>
              </a:rPr>
              <a:t>he playground is located toward the south-east corner of the park, </a:t>
            </a:r>
            <a:r>
              <a:rPr lang="en-US" sz="1400" kern="1200" dirty="0">
                <a:solidFill>
                  <a:schemeClr val="tx1"/>
                </a:solidFill>
                <a:latin typeface="+mn-lt"/>
                <a:ea typeface="MS PGothic" panose="020B0600070205080204" pitchFamily="34" charset="-128"/>
                <a:cs typeface="+mn-cs"/>
              </a:rPr>
              <a:t>with main access from SE Francis</a:t>
            </a:r>
            <a:r>
              <a:rPr lang="en-US" sz="1400" dirty="0">
                <a:latin typeface="+mn-lt"/>
              </a:rPr>
              <a:t>.</a:t>
            </a:r>
          </a:p>
          <a:p>
            <a:pPr marL="0" lvl="0" indent="0">
              <a:spcBef>
                <a:spcPts val="0"/>
              </a:spcBef>
              <a:buFont typeface="Arial" panose="020B0604020202020204" pitchFamily="34" charset="0"/>
              <a:buNone/>
            </a:pPr>
            <a:endParaRPr lang="en-US" sz="1400" kern="1200" dirty="0">
              <a:solidFill>
                <a:schemeClr val="tx1"/>
              </a:solidFill>
              <a:effectLst/>
              <a:latin typeface="+mn-lt"/>
              <a:ea typeface="MS PGothic" panose="020B0600070205080204" pitchFamily="34" charset="-128"/>
              <a:cs typeface="+mn-cs"/>
            </a:endParaRPr>
          </a:p>
          <a:p>
            <a:pPr marL="171450" lvl="0" indent="-171450">
              <a:spcBef>
                <a:spcPts val="0"/>
              </a:spcBef>
              <a:buFont typeface="Arial" panose="020B0604020202020204" pitchFamily="34" charset="0"/>
              <a:buChar char="•"/>
            </a:pPr>
            <a:r>
              <a:rPr lang="en-US" sz="1400" kern="1200" dirty="0">
                <a:solidFill>
                  <a:schemeClr val="tx1"/>
                </a:solidFill>
                <a:effectLst/>
                <a:latin typeface="+mn-lt"/>
                <a:ea typeface="MS PGothic" panose="020B0600070205080204" pitchFamily="34" charset="-128"/>
                <a:cs typeface="+mn-cs"/>
              </a:rPr>
              <a:t>T</a:t>
            </a:r>
            <a:r>
              <a:rPr lang="en-US" sz="1400" dirty="0">
                <a:latin typeface="+mn-lt"/>
              </a:rPr>
              <a:t>he renovated playground and picnic spaces will provide much needed improvements for this park which receives heavy use by an active neighborhood, and the accessible pathway improvements will create ADA-compliant path of travel access to other major assets in the park. </a:t>
            </a: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255861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422" y="4074782"/>
            <a:ext cx="6547555" cy="4183063"/>
          </a:xfrm>
        </p:spPr>
        <p:txBody>
          <a:bodyPr/>
          <a:lstStyle/>
          <a:p>
            <a:pPr>
              <a:spcBef>
                <a:spcPts val="0"/>
              </a:spcBef>
            </a:pPr>
            <a:r>
              <a:rPr lang="en-US" sz="1400" i="1" dirty="0">
                <a:latin typeface="+mn-lt"/>
              </a:rPr>
              <a:t>(GD)</a:t>
            </a:r>
            <a:endParaRPr lang="en-US" sz="14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400" kern="1200" dirty="0">
                <a:solidFill>
                  <a:schemeClr val="tx1"/>
                </a:solidFill>
                <a:latin typeface="+mn-lt"/>
                <a:ea typeface="MS PGothic" panose="020B0600070205080204" pitchFamily="34" charset="-128"/>
                <a:cs typeface="+mn-cs"/>
              </a:rPr>
              <a:t>Installed in the early 1980’s, the </a:t>
            </a:r>
            <a:r>
              <a:rPr lang="en-US" sz="1400" kern="1200" dirty="0">
                <a:solidFill>
                  <a:schemeClr val="tx1"/>
                </a:solidFill>
                <a:latin typeface="Arial" charset="0"/>
                <a:ea typeface="MS PGothic" panose="020B0600070205080204" pitchFamily="34" charset="-128"/>
                <a:cs typeface="+mn-cs"/>
              </a:rPr>
              <a:t>post and platform play structure,</a:t>
            </a:r>
            <a:r>
              <a:rPr lang="en-US" sz="1400" kern="1200" dirty="0">
                <a:solidFill>
                  <a:schemeClr val="tx1"/>
                </a:solidFill>
                <a:latin typeface="+mn-lt"/>
                <a:ea typeface="MS PGothic" panose="020B0600070205080204" pitchFamily="34" charset="-128"/>
                <a:cs typeface="+mn-cs"/>
              </a:rPr>
              <a:t> wood play equipment, and few swings are disjointed play components spaced too closely for kids to make a play circuit, and create a cramped space for unprogrammed physical play. </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4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400" kern="1200" dirty="0">
                <a:solidFill>
                  <a:schemeClr val="tx1"/>
                </a:solidFill>
                <a:latin typeface="+mn-lt"/>
                <a:ea typeface="MS PGothic" panose="020B0600070205080204" pitchFamily="34" charset="-128"/>
                <a:cs typeface="+mn-cs"/>
              </a:rPr>
              <a:t>The existing equipment is no longer ADA-compliant to current standards, lacks play value for collaborative and imaginative play opportunities, and has ongoing maintenance concerns. For these reasons they have reached the end of their useful life and must be replaced.</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4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400" kern="1200" dirty="0">
                <a:solidFill>
                  <a:schemeClr val="tx1"/>
                </a:solidFill>
                <a:latin typeface="+mn-lt"/>
                <a:ea typeface="MS PGothic" panose="020B0600070205080204" pitchFamily="34" charset="-128"/>
                <a:cs typeface="+mn-cs"/>
              </a:rPr>
              <a:t>Additionally, the play equipment, intermixed within large mature Douglas Fir trees, is surfaced with engineered wood fiber, making access and mobility difficult for some playground users. </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4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4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400" kern="1200" dirty="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5</a:t>
            </a:fld>
            <a:endParaRPr lang="en-US" dirty="0"/>
          </a:p>
        </p:txBody>
      </p:sp>
    </p:spTree>
    <p:extLst>
      <p:ext uri="{BB962C8B-B14F-4D97-AF65-F5344CB8AC3E}">
        <p14:creationId xmlns:p14="http://schemas.microsoft.com/office/powerpoint/2010/main" val="184853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422" y="4074782"/>
            <a:ext cx="6547555" cy="4183063"/>
          </a:xfrm>
        </p:spPr>
        <p:txBody>
          <a:bodyPr/>
          <a:lstStyle/>
          <a:p>
            <a:pPr>
              <a:spcBef>
                <a:spcPts val="0"/>
              </a:spcBef>
            </a:pPr>
            <a:r>
              <a:rPr lang="en-US" sz="1400" i="1" dirty="0">
                <a:latin typeface="+mn-lt"/>
              </a:rPr>
              <a:t>(GD)</a:t>
            </a:r>
            <a:endParaRPr lang="en-US" sz="14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400" kern="1200" dirty="0">
                <a:solidFill>
                  <a:schemeClr val="tx1"/>
                </a:solidFill>
                <a:latin typeface="+mn-lt"/>
                <a:ea typeface="MS PGothic" panose="020B0600070205080204" pitchFamily="34" charset="-128"/>
                <a:cs typeface="+mn-cs"/>
              </a:rPr>
              <a:t>Directly adjacent to the playground and occupying a large space, the decommissioned concrete wading pool will be removed as part of this project to expand the playground size, increasing capacity and adding much play value and needed play space.</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4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400" kern="1200" dirty="0">
                <a:solidFill>
                  <a:schemeClr val="tx1"/>
                </a:solidFill>
                <a:latin typeface="+mn-lt"/>
                <a:ea typeface="MS PGothic" panose="020B0600070205080204" pitchFamily="34" charset="-128"/>
                <a:cs typeface="+mn-cs"/>
              </a:rPr>
              <a:t>Throughout the playground renovation, PP&amp;R does not anticipate the project will remove any of the existing mature fir trees, and only two smaller trees within the park may be removed to accommodate the accessible pathway renovations. </a:t>
            </a:r>
            <a:endParaRPr lang="en-US" sz="14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6</a:t>
            </a:fld>
            <a:endParaRPr lang="en-US" dirty="0"/>
          </a:p>
        </p:txBody>
      </p:sp>
    </p:spTree>
    <p:extLst>
      <p:ext uri="{BB962C8B-B14F-4D97-AF65-F5344CB8AC3E}">
        <p14:creationId xmlns:p14="http://schemas.microsoft.com/office/powerpoint/2010/main" val="118035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622" y="4026819"/>
            <a:ext cx="6649155" cy="5143307"/>
          </a:xfrm>
        </p:spPr>
        <p:txBody>
          <a:bodyPr/>
          <a:lstStyle/>
          <a:p>
            <a:pPr>
              <a:spcBef>
                <a:spcPts val="0"/>
              </a:spcBef>
            </a:pPr>
            <a:r>
              <a:rPr lang="en-US" sz="1400" i="1" dirty="0">
                <a:latin typeface="+mn-lt"/>
              </a:rPr>
              <a:t>(GD)</a:t>
            </a:r>
          </a:p>
          <a:p>
            <a:r>
              <a:rPr lang="en-US" sz="1400" kern="1200" dirty="0">
                <a:solidFill>
                  <a:schemeClr val="tx1"/>
                </a:solidFill>
                <a:latin typeface="Arial" charset="0"/>
                <a:ea typeface="MS PGothic" panose="020B0600070205080204" pitchFamily="34" charset="-128"/>
                <a:cs typeface="+mn-cs"/>
              </a:rPr>
              <a:t>PP&amp;R conducted public involvement with students, parents and park neighbors t</a:t>
            </a:r>
            <a:r>
              <a:rPr lang="en-US" sz="1400" dirty="0">
                <a:latin typeface="+mn-lt"/>
              </a:rPr>
              <a:t>hrough a community focus group meeting and two public Open Houses, in order to:</a:t>
            </a:r>
          </a:p>
          <a:p>
            <a:pPr marL="285750" indent="-285750">
              <a:buFont typeface="Arial" panose="020B0604020202020204" pitchFamily="34" charset="0"/>
              <a:buChar char="•"/>
            </a:pPr>
            <a:r>
              <a:rPr lang="en-US" sz="1400" dirty="0">
                <a:latin typeface="+mn-lt"/>
              </a:rPr>
              <a:t>Understand their perspective regarding the current use of the playground; what’s missing from the playground and what activities neighborhood children want most in play,</a:t>
            </a:r>
          </a:p>
          <a:p>
            <a:pPr marL="285750" lvl="0" indent="-285750">
              <a:buFont typeface="Arial" panose="020B0604020202020204" pitchFamily="34" charset="0"/>
              <a:buChar char="•"/>
            </a:pPr>
            <a:r>
              <a:rPr lang="en-US" sz="1400" dirty="0">
                <a:latin typeface="+mn-lt"/>
              </a:rPr>
              <a:t>Connect with neighbors about the positive aspects of making improvements to the park, and</a:t>
            </a:r>
          </a:p>
          <a:p>
            <a:pPr marL="285750" lvl="0" indent="-285750">
              <a:buFont typeface="Arial" panose="020B0604020202020204" pitchFamily="34" charset="0"/>
              <a:buChar char="•"/>
            </a:pPr>
            <a:r>
              <a:rPr lang="en-US" sz="1400" kern="1200" dirty="0">
                <a:solidFill>
                  <a:schemeClr val="tx1"/>
                </a:solidFill>
                <a:effectLst/>
                <a:latin typeface="+mn-lt"/>
                <a:ea typeface="MS PGothic" panose="020B0600070205080204" pitchFamily="34" charset="-128"/>
                <a:cs typeface="+mn-cs"/>
              </a:rPr>
              <a:t>Solicit and discuss public feedback for design, to gain support for the design of the play area improvements. </a:t>
            </a:r>
          </a:p>
          <a:p>
            <a:pPr marL="742950" lvl="1" indent="-285750">
              <a:buFont typeface="Arial" panose="020B0604020202020204" pitchFamily="34" charset="0"/>
              <a:buChar char="•"/>
            </a:pPr>
            <a:r>
              <a:rPr lang="en-US" sz="1400" kern="1200" dirty="0">
                <a:solidFill>
                  <a:schemeClr val="tx1"/>
                </a:solidFill>
                <a:effectLst/>
                <a:latin typeface="+mn-lt"/>
                <a:ea typeface="MS PGothic" panose="020B0600070205080204" pitchFamily="34" charset="-128"/>
                <a:cs typeface="+mn-cs"/>
              </a:rPr>
              <a:t>At the final Open House, PP&amp;R received 73 responses and 90% of respondents loved or liked the playground design.</a:t>
            </a:r>
          </a:p>
        </p:txBody>
      </p:sp>
      <p:sp>
        <p:nvSpPr>
          <p:cNvPr id="4" name="Slide Number Placeholder 3"/>
          <p:cNvSpPr>
            <a:spLocks noGrp="1"/>
          </p:cNvSpPr>
          <p:nvPr>
            <p:ph type="sldNum" sz="quarter" idx="10"/>
          </p:nvPr>
        </p:nvSpPr>
        <p:spPr/>
        <p:txBody>
          <a:bodyPr/>
          <a:lstStyle/>
          <a:p>
            <a:fld id="{7F2A37E3-C00F-40BE-852E-BA0B184A28D6}" type="slidenum">
              <a:rPr lang="en-US" smtClean="0"/>
              <a:pPr/>
              <a:t>7</a:t>
            </a:fld>
            <a:endParaRPr lang="en-US" dirty="0"/>
          </a:p>
        </p:txBody>
      </p:sp>
    </p:spTree>
    <p:extLst>
      <p:ext uri="{BB962C8B-B14F-4D97-AF65-F5344CB8AC3E}">
        <p14:creationId xmlns:p14="http://schemas.microsoft.com/office/powerpoint/2010/main" val="289661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6758" y="4183063"/>
            <a:ext cx="6680762" cy="4839016"/>
          </a:xfrm>
        </p:spPr>
        <p:txBody>
          <a:bodyPr/>
          <a:lstStyle/>
          <a:p>
            <a:r>
              <a:rPr lang="en-US" sz="1400" i="1" dirty="0">
                <a:latin typeface="+mn-lt"/>
              </a:rPr>
              <a:t>(GD)</a:t>
            </a:r>
          </a:p>
          <a:p>
            <a:r>
              <a:rPr lang="en-US" sz="1400" dirty="0">
                <a:latin typeface="+mn-lt"/>
              </a:rPr>
              <a:t>With community input and support, PP&amp;R developed a final design that will construct key park improvements focusing on: </a:t>
            </a:r>
          </a:p>
          <a:p>
            <a:pPr marL="171450" indent="-171450">
              <a:spcBef>
                <a:spcPts val="0"/>
              </a:spcBef>
              <a:spcAft>
                <a:spcPts val="600"/>
              </a:spcAft>
              <a:buFont typeface="Arial" panose="020B0604020202020204" pitchFamily="34" charset="0"/>
              <a:buChar char="•"/>
            </a:pPr>
            <a:r>
              <a:rPr lang="en-US" sz="1400" kern="1200" dirty="0">
                <a:solidFill>
                  <a:schemeClr val="tx1"/>
                </a:solidFill>
                <a:latin typeface="+mn-lt"/>
                <a:ea typeface="MS PGothic" panose="020B0600070205080204" pitchFamily="34" charset="-128"/>
                <a:cs typeface="+mn-cs"/>
              </a:rPr>
              <a:t>Accessible play features, </a:t>
            </a:r>
            <a:r>
              <a:rPr lang="en-US" sz="1400" dirty="0">
                <a:latin typeface="+mn-lt"/>
              </a:rPr>
              <a:t>such as slides, climbers, swings, balance play, and spinning elements.</a:t>
            </a:r>
          </a:p>
          <a:p>
            <a:pPr marL="171450" indent="-171450">
              <a:spcBef>
                <a:spcPts val="0"/>
              </a:spcBef>
              <a:spcAft>
                <a:spcPts val="600"/>
              </a:spcAft>
              <a:buFont typeface="Arial" panose="020B0604020202020204" pitchFamily="34" charset="0"/>
              <a:buChar char="•"/>
            </a:pPr>
            <a:r>
              <a:rPr lang="en-US" sz="1400" dirty="0">
                <a:latin typeface="+mn-lt"/>
              </a:rPr>
              <a:t>Durable, accessible rubber safety surfaces that provide access to all play equipment in an equitable way. </a:t>
            </a:r>
          </a:p>
          <a:p>
            <a:pPr marL="171450" indent="-171450">
              <a:spcBef>
                <a:spcPts val="0"/>
              </a:spcBef>
              <a:spcAft>
                <a:spcPts val="600"/>
              </a:spcAft>
              <a:buFont typeface="Arial" panose="020B0604020202020204" pitchFamily="34" charset="0"/>
              <a:buChar char="•"/>
            </a:pPr>
            <a:r>
              <a:rPr lang="en-US" sz="1400" dirty="0">
                <a:latin typeface="+mn-lt"/>
              </a:rPr>
              <a:t>Accessible picnic tables, benches and other gathering spaces.</a:t>
            </a:r>
          </a:p>
          <a:p>
            <a:pPr marL="171450" indent="-171450">
              <a:spcBef>
                <a:spcPts val="0"/>
              </a:spcBef>
              <a:spcAft>
                <a:spcPts val="600"/>
              </a:spcAft>
              <a:buFont typeface="Arial" panose="020B0604020202020204" pitchFamily="34" charset="0"/>
              <a:buChar char="•"/>
            </a:pPr>
            <a:r>
              <a:rPr lang="en-US" sz="1400" dirty="0">
                <a:latin typeface="+mn-lt"/>
              </a:rPr>
              <a:t>Other site amenities, such as new accessible drinking fountain, trash receptacles, and much needed bike racks.</a:t>
            </a:r>
          </a:p>
          <a:p>
            <a:pPr marL="171450" indent="-171450">
              <a:spcBef>
                <a:spcPts val="0"/>
              </a:spcBef>
              <a:spcAft>
                <a:spcPts val="600"/>
              </a:spcAft>
              <a:buFont typeface="Arial" panose="020B0604020202020204" pitchFamily="34" charset="0"/>
              <a:buChar char="•"/>
            </a:pPr>
            <a:r>
              <a:rPr lang="en-US" sz="1400" dirty="0">
                <a:latin typeface="+mn-lt"/>
              </a:rPr>
              <a:t>We will also make ADA accessibility improvements to interior pathways around the play area, to existing restrooms, and to the playground from the park entry at SE Francis and from the parking area at SE 43rd.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400" kern="1200" dirty="0">
                <a:solidFill>
                  <a:schemeClr val="tx1"/>
                </a:solidFill>
                <a:latin typeface="+mn-lt"/>
                <a:ea typeface="MS PGothic" panose="020B0600070205080204" pitchFamily="34" charset="-128"/>
                <a:cs typeface="+mn-cs"/>
              </a:rPr>
              <a:t>PP&amp;R has an anticipated ongoing annual O&amp;M for this renovation of $13,320.</a:t>
            </a:r>
          </a:p>
          <a:p>
            <a:pPr marL="171450" indent="-171450">
              <a:spcBef>
                <a:spcPts val="0"/>
              </a:spcBef>
              <a:spcAft>
                <a:spcPts val="600"/>
              </a:spcAft>
              <a:buFont typeface="Arial" panose="020B0604020202020204" pitchFamily="34" charset="0"/>
              <a:buChar char="•"/>
            </a:pPr>
            <a:r>
              <a:rPr lang="en-US" sz="1400" dirty="0">
                <a:latin typeface="+mn-lt"/>
              </a:rPr>
              <a:t>The design consultant team lead by Mayer/Reed landscape architects, utilizing a PP&amp;R on-call contract, supported 74% of contract fees to WBE businesses, an additional 8% to DBE businesses, and 3% to ESB businesses, totaling 85% of the $178k fees.</a:t>
            </a:r>
          </a:p>
          <a:p>
            <a:pPr marL="171450" indent="-171450">
              <a:spcBef>
                <a:spcPts val="0"/>
              </a:spcBef>
              <a:spcAft>
                <a:spcPts val="600"/>
              </a:spcAft>
              <a:buFont typeface="Arial" panose="020B0604020202020204" pitchFamily="34" charset="0"/>
              <a:buChar char="•"/>
            </a:pPr>
            <a:endParaRPr lang="en-US" sz="14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8</a:t>
            </a:fld>
            <a:endParaRPr lang="en-US" dirty="0"/>
          </a:p>
        </p:txBody>
      </p:sp>
    </p:spTree>
    <p:extLst>
      <p:ext uri="{BB962C8B-B14F-4D97-AF65-F5344CB8AC3E}">
        <p14:creationId xmlns:p14="http://schemas.microsoft.com/office/powerpoint/2010/main" val="281630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7" y="4231701"/>
            <a:ext cx="5607050" cy="4183063"/>
          </a:xfrm>
        </p:spPr>
        <p:txBody>
          <a:bodyPr/>
          <a:lstStyle/>
          <a:p>
            <a:r>
              <a:rPr lang="en-US" sz="1400" i="1" dirty="0">
                <a:latin typeface="+mn-lt"/>
              </a:rPr>
              <a:t>(GD)</a:t>
            </a:r>
          </a:p>
          <a:p>
            <a:pPr defTabSz="914132">
              <a:defRPr/>
            </a:pPr>
            <a:r>
              <a:rPr lang="en-US" sz="1400" kern="1200" dirty="0">
                <a:solidFill>
                  <a:schemeClr val="tx1"/>
                </a:solidFill>
                <a:latin typeface="+mn-lt"/>
                <a:ea typeface="MS PGothic" panose="020B0600070205080204" pitchFamily="34" charset="-128"/>
                <a:cs typeface="+mn-cs"/>
              </a:rPr>
              <a:t>The successful bidder for project construction is Faison Construction, f</a:t>
            </a:r>
            <a:r>
              <a:rPr lang="en-US" altLang="en-US" sz="1400" kern="1200" dirty="0">
                <a:solidFill>
                  <a:schemeClr val="tx1"/>
                </a:solidFill>
                <a:latin typeface="+mn-lt"/>
                <a:ea typeface="MS PGothic" panose="020B0600070205080204" pitchFamily="34" charset="-128"/>
                <a:cs typeface="+mn-cs"/>
              </a:rPr>
              <a:t>or the amount of $</a:t>
            </a:r>
            <a:r>
              <a:rPr lang="en-US" altLang="en-US" sz="1400" b="0" kern="1200" dirty="0">
                <a:solidFill>
                  <a:srgbClr val="FF0000"/>
                </a:solidFill>
                <a:latin typeface="+mn-lt"/>
                <a:ea typeface="MS PGothic" panose="020B0600070205080204" pitchFamily="34" charset="-128"/>
                <a:cs typeface="+mn-cs"/>
              </a:rPr>
              <a:t>1,332,810</a:t>
            </a:r>
            <a:r>
              <a:rPr lang="en-US" sz="1400" kern="1200" dirty="0">
                <a:solidFill>
                  <a:schemeClr val="tx1"/>
                </a:solidFill>
                <a:latin typeface="+mn-lt"/>
                <a:ea typeface="MS PGothic" panose="020B0600070205080204" pitchFamily="34" charset="-128"/>
                <a:cs typeface="+mn-cs"/>
              </a:rPr>
              <a:t>.  Faison Construction is a certified M/DBE business performing 48.6% of the contract work. Included in the construction contract, an additional 9.3% of the work will be performed by certified firms. 1.9% WBE and 7.5% ESB.  </a:t>
            </a:r>
          </a:p>
          <a:p>
            <a:pPr defTabSz="914132">
              <a:defRPr/>
            </a:pPr>
            <a:endParaRPr lang="en-US" sz="800" kern="1200" dirty="0">
              <a:solidFill>
                <a:schemeClr val="tx1"/>
              </a:solidFill>
              <a:latin typeface="+mn-lt"/>
              <a:ea typeface="MS PGothic" panose="020B0600070205080204" pitchFamily="34" charset="-128"/>
              <a:cs typeface="+mn-cs"/>
            </a:endParaRPr>
          </a:p>
          <a:p>
            <a:pPr defTabSz="914132">
              <a:spcBef>
                <a:spcPts val="0"/>
              </a:spcBef>
              <a:spcAft>
                <a:spcPts val="0"/>
              </a:spcAft>
              <a:defRPr/>
            </a:pPr>
            <a:r>
              <a:rPr lang="en-US" sz="1400" kern="1200" dirty="0">
                <a:solidFill>
                  <a:schemeClr val="tx1"/>
                </a:solidFill>
                <a:latin typeface="+mn-lt"/>
                <a:ea typeface="MS PGothic" panose="020B0600070205080204" pitchFamily="34" charset="-128"/>
                <a:cs typeface="+mn-cs"/>
              </a:rPr>
              <a:t>We are here to ask Council to accept the low bid </a:t>
            </a:r>
            <a:r>
              <a:rPr lang="en-US" altLang="en-US" sz="1400" kern="1200" dirty="0">
                <a:solidFill>
                  <a:schemeClr val="tx1"/>
                </a:solidFill>
                <a:latin typeface="+mn-lt"/>
                <a:ea typeface="MS PGothic" panose="020B0600070205080204" pitchFamily="34" charset="-128"/>
                <a:cs typeface="+mn-cs"/>
              </a:rPr>
              <a:t>from </a:t>
            </a:r>
            <a:r>
              <a:rPr lang="en-US" altLang="en-US" sz="1400" b="0" kern="1200" dirty="0">
                <a:solidFill>
                  <a:srgbClr val="FF0000"/>
                </a:solidFill>
                <a:latin typeface="+mn-lt"/>
                <a:ea typeface="MS PGothic" panose="020B0600070205080204" pitchFamily="34" charset="-128"/>
                <a:cs typeface="+mn-cs"/>
              </a:rPr>
              <a:t>Faison Construction </a:t>
            </a:r>
            <a:r>
              <a:rPr lang="en-US" altLang="en-US" sz="1400" kern="1200" dirty="0">
                <a:solidFill>
                  <a:schemeClr val="tx1"/>
                </a:solidFill>
                <a:latin typeface="+mn-lt"/>
                <a:ea typeface="MS PGothic" panose="020B0600070205080204" pitchFamily="34" charset="-128"/>
                <a:cs typeface="+mn-cs"/>
              </a:rPr>
              <a:t>for the Creston Park Playground. </a:t>
            </a:r>
            <a:r>
              <a:rPr lang="en-US" sz="1400" kern="1200" dirty="0">
                <a:solidFill>
                  <a:schemeClr val="tx1"/>
                </a:solidFill>
                <a:latin typeface="+mn-lt"/>
                <a:ea typeface="MS PGothic" panose="020B0600070205080204" pitchFamily="34" charset="-128"/>
                <a:cs typeface="+mn-cs"/>
              </a:rPr>
              <a:t>With the acceptance of this bid by Council, we would then proceed with construction set to begin late this spring.  We anticipate construction completion date by the end of fall 2020.</a:t>
            </a:r>
          </a:p>
          <a:p>
            <a:pPr defTabSz="914132">
              <a:spcBef>
                <a:spcPts val="0"/>
              </a:spcBef>
              <a:spcAft>
                <a:spcPts val="0"/>
              </a:spcAft>
              <a:defRPr/>
            </a:pPr>
            <a:endParaRPr lang="en-US" sz="800" kern="1200" dirty="0">
              <a:solidFill>
                <a:schemeClr val="tx1"/>
              </a:solidFill>
              <a:latin typeface="+mn-lt"/>
              <a:ea typeface="MS PGothic" panose="020B0600070205080204" pitchFamily="34" charset="-128"/>
              <a:cs typeface="+mn-cs"/>
            </a:endParaRPr>
          </a:p>
          <a:p>
            <a:pPr defTabSz="914132">
              <a:spcBef>
                <a:spcPts val="0"/>
              </a:spcBef>
              <a:spcAft>
                <a:spcPts val="0"/>
              </a:spcAft>
              <a:defRPr/>
            </a:pPr>
            <a:r>
              <a:rPr lang="en-US" altLang="en-US" sz="1200" kern="1200" dirty="0">
                <a:solidFill>
                  <a:schemeClr val="tx1"/>
                </a:solidFill>
                <a:latin typeface="+mn-lt"/>
                <a:ea typeface="MS PGothic" panose="020B0600070205080204" pitchFamily="34" charset="-128"/>
                <a:cs typeface="+mn-cs"/>
              </a:rPr>
              <a:t>I am happy to answer any questions</a:t>
            </a:r>
            <a:r>
              <a:rPr lang="en-US" altLang="en-US" sz="1200" dirty="0">
                <a:latin typeface="+mn-lt"/>
              </a:rPr>
              <a:t> you might have at this time. </a:t>
            </a:r>
            <a:r>
              <a:rPr lang="en-US" altLang="en-US" sz="1200" kern="1200" dirty="0">
                <a:solidFill>
                  <a:schemeClr val="tx1"/>
                </a:solidFill>
                <a:latin typeface="+mn-lt"/>
                <a:ea typeface="MS PGothic" panose="020B0600070205080204" pitchFamily="34" charset="-128"/>
                <a:cs typeface="+mn-cs"/>
              </a:rPr>
              <a:t>Thank you!</a:t>
            </a:r>
            <a:endParaRPr lang="en-US" sz="12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9</a:t>
            </a:fld>
            <a:endParaRPr lang="en-US" dirty="0"/>
          </a:p>
        </p:txBody>
      </p:sp>
    </p:spTree>
    <p:extLst>
      <p:ext uri="{BB962C8B-B14F-4D97-AF65-F5344CB8AC3E}">
        <p14:creationId xmlns:p14="http://schemas.microsoft.com/office/powerpoint/2010/main" val="98924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27042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62733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19292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88390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48477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1278067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19267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70356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413088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0616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798318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44095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23126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12799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754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4754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4873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5693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1022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4285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22016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426315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79965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7595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28717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03CB0-7352-40DE-9198-F6EFB91B8102}" type="datetimeFigureOut">
              <a:rPr lang="en-US" smtClean="0"/>
              <a:t>3/10/2020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980B57-3A79-4EB3-809E-ED4F1C25900C}" type="slidenum">
              <a:rPr lang="en-US" smtClean="0"/>
              <a:t>‹#›</a:t>
            </a:fld>
            <a:endParaRPr lang="en-US" dirty="0"/>
          </a:p>
        </p:txBody>
      </p:sp>
    </p:spTree>
    <p:extLst>
      <p:ext uri="{BB962C8B-B14F-4D97-AF65-F5344CB8AC3E}">
        <p14:creationId xmlns:p14="http://schemas.microsoft.com/office/powerpoint/2010/main" val="305691292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DC8B1"/>
        </a:solidFill>
        <a:effectLst/>
      </p:bgPr>
    </p:bg>
    <p:spTree>
      <p:nvGrpSpPr>
        <p:cNvPr id="1" name=""/>
        <p:cNvGrpSpPr/>
        <p:nvPr/>
      </p:nvGrpSpPr>
      <p:grpSpPr>
        <a:xfrm>
          <a:off x="0" y="0"/>
          <a:ext cx="0" cy="0"/>
          <a:chOff x="0" y="0"/>
          <a:chExt cx="0" cy="0"/>
        </a:xfrm>
      </p:grpSpPr>
      <p:pic>
        <p:nvPicPr>
          <p:cNvPr id="1026" name="Picture 9" descr="PP&am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8100" y="6172200"/>
            <a:ext cx="491490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85800" y="1600200"/>
            <a:ext cx="80010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206186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 y="-178191"/>
            <a:ext cx="9144001" cy="4223308"/>
          </a:xfrm>
          <a:prstGeom prst="rect">
            <a:avLst/>
          </a:prstGeom>
          <a:solidFill>
            <a:srgbClr val="26B6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Rectangle 3"/>
          <p:cNvSpPr>
            <a:spLocks noChangeArrowheads="1"/>
          </p:cNvSpPr>
          <p:nvPr/>
        </p:nvSpPr>
        <p:spPr bwMode="auto">
          <a:xfrm>
            <a:off x="-49988" y="6169151"/>
            <a:ext cx="8978165" cy="575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en-US" b="1" dirty="0">
                <a:latin typeface="Gill Sans MT" panose="020B0502020104020203" pitchFamily="34" charset="0"/>
              </a:rPr>
              <a:t>Mayor Wheeler | Director Adena Long</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97"/>
          <a:stretch/>
        </p:blipFill>
        <p:spPr>
          <a:xfrm>
            <a:off x="-7583" y="4287891"/>
            <a:ext cx="2124898" cy="1706382"/>
          </a:xfrm>
          <a:prstGeom prst="rect">
            <a:avLst/>
          </a:prstGeom>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676"/>
          <a:stretch/>
        </p:blipFill>
        <p:spPr>
          <a:xfrm>
            <a:off x="4544264" y="4287891"/>
            <a:ext cx="2210764" cy="1709476"/>
          </a:xfrm>
          <a:prstGeom prst="rect">
            <a:avLst/>
          </a:prstGeom>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3967" y="4287891"/>
            <a:ext cx="2233645" cy="1709477"/>
          </a:xfrm>
          <a:prstGeom prst="rect">
            <a:avLst/>
          </a:prstGeom>
          <a:effectLst/>
        </p:spPr>
      </p:pic>
      <p:sp>
        <p:nvSpPr>
          <p:cNvPr id="15" name="TextBox 1"/>
          <p:cNvSpPr txBox="1">
            <a:spLocks noChangeArrowheads="1"/>
          </p:cNvSpPr>
          <p:nvPr/>
        </p:nvSpPr>
        <p:spPr bwMode="auto">
          <a:xfrm>
            <a:off x="438149" y="459627"/>
            <a:ext cx="8267700"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5400" b="1" dirty="0">
                <a:solidFill>
                  <a:schemeClr val="bg1"/>
                </a:solidFill>
                <a:latin typeface="Gill Sans MT"/>
                <a:cs typeface="Gill Sans MT"/>
              </a:rPr>
              <a:t>PARKS</a:t>
            </a:r>
          </a:p>
          <a:p>
            <a:pPr algn="ctr" eaLnBrk="1" hangingPunct="1"/>
            <a:r>
              <a:rPr lang="en-US" sz="5400" b="1" dirty="0">
                <a:solidFill>
                  <a:schemeClr val="bg1"/>
                </a:solidFill>
                <a:latin typeface="Gill Sans MT"/>
                <a:cs typeface="Gill Sans MT"/>
              </a:rPr>
              <a:t>REPLACEMENT </a:t>
            </a:r>
          </a:p>
          <a:p>
            <a:pPr algn="ctr" eaLnBrk="1" hangingPunct="1"/>
            <a:r>
              <a:rPr lang="en-US" sz="5400" b="1" dirty="0">
                <a:solidFill>
                  <a:schemeClr val="bg1"/>
                </a:solidFill>
                <a:latin typeface="Gill Sans MT"/>
                <a:cs typeface="Gill Sans MT"/>
              </a:rPr>
              <a:t>BOND</a:t>
            </a:r>
          </a:p>
        </p:txBody>
      </p:sp>
      <p:sp>
        <p:nvSpPr>
          <p:cNvPr id="16" name="TextBox 1"/>
          <p:cNvSpPr txBox="1">
            <a:spLocks noChangeArrowheads="1"/>
          </p:cNvSpPr>
          <p:nvPr/>
        </p:nvSpPr>
        <p:spPr bwMode="auto">
          <a:xfrm>
            <a:off x="-49987" y="3121760"/>
            <a:ext cx="92219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2800" b="1" dirty="0">
                <a:solidFill>
                  <a:schemeClr val="bg1"/>
                </a:solidFill>
                <a:latin typeface="+mn-lt"/>
              </a:rPr>
              <a:t>Creston Park Play Area Improvements Project</a:t>
            </a:r>
          </a:p>
          <a:p>
            <a:pPr algn="ctr" eaLnBrk="1" hangingPunct="1"/>
            <a:r>
              <a:rPr lang="en-US" sz="2000" b="1" dirty="0">
                <a:solidFill>
                  <a:schemeClr val="bg1"/>
                </a:solidFill>
                <a:latin typeface="+mn-lt"/>
                <a:cs typeface="Gill Sans MT"/>
              </a:rPr>
              <a:t>CITY COUNCIL – Wednesday March 11, 2020</a:t>
            </a:r>
          </a:p>
        </p:txBody>
      </p:sp>
      <p:pic>
        <p:nvPicPr>
          <p:cNvPr id="13" name="Picture 12">
            <a:extLst>
              <a:ext uri="{FF2B5EF4-FFF2-40B4-BE49-F238E27FC236}">
                <a16:creationId xmlns:a16="http://schemas.microsoft.com/office/drawing/2014/main" id="{13196BE7-CABE-4EC1-8BA9-4275A5B6D7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89" t="75336" r="70416" b="4663"/>
          <a:stretch/>
        </p:blipFill>
        <p:spPr>
          <a:xfrm>
            <a:off x="193830" y="113402"/>
            <a:ext cx="2322600" cy="787391"/>
          </a:xfrm>
          <a:prstGeom prst="rect">
            <a:avLst/>
          </a:prstGeom>
        </p:spPr>
      </p:pic>
      <p:pic>
        <p:nvPicPr>
          <p:cNvPr id="18" name="Picture 17" descr="A house with a red brick building&#10;&#10;Description automatically generated">
            <a:extLst>
              <a:ext uri="{FF2B5EF4-FFF2-40B4-BE49-F238E27FC236}">
                <a16:creationId xmlns:a16="http://schemas.microsoft.com/office/drawing/2014/main" id="{65485F97-74C4-41D5-86AE-FC39E8C6E8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98" t="3992" r="1295" b="1"/>
          <a:stretch/>
        </p:blipFill>
        <p:spPr>
          <a:xfrm>
            <a:off x="6851681" y="4287891"/>
            <a:ext cx="2292319" cy="1707046"/>
          </a:xfrm>
          <a:prstGeom prst="rect">
            <a:avLst/>
          </a:prstGeom>
        </p:spPr>
      </p:pic>
    </p:spTree>
    <p:extLst>
      <p:ext uri="{BB962C8B-B14F-4D97-AF65-F5344CB8AC3E}">
        <p14:creationId xmlns:p14="http://schemas.microsoft.com/office/powerpoint/2010/main" val="343741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lex.jpg">
            <a:extLst>
              <a:ext uri="{FF2B5EF4-FFF2-40B4-BE49-F238E27FC236}">
                <a16:creationId xmlns:a16="http://schemas.microsoft.com/office/drawing/2014/main" id="{F2771408-0A48-40EB-8320-13B027CCBA6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contrast="-2000"/>
                    </a14:imgEffect>
                  </a14:imgLayer>
                </a14:imgProps>
              </a:ext>
              <a:ext uri="{28A0092B-C50C-407E-A947-70E740481C1C}">
                <a14:useLocalDpi xmlns:a14="http://schemas.microsoft.com/office/drawing/2010/main"/>
              </a:ext>
            </a:extLst>
          </a:blip>
          <a:srcRect/>
          <a:stretch/>
        </p:blipFill>
        <p:spPr>
          <a:xfrm>
            <a:off x="0" y="-1"/>
            <a:ext cx="9156936" cy="6858001"/>
          </a:xfrm>
          <a:prstGeom prst="rect">
            <a:avLst/>
          </a:prstGeom>
        </p:spPr>
      </p:pic>
      <p:grpSp>
        <p:nvGrpSpPr>
          <p:cNvPr id="9" name="Group 8">
            <a:extLst>
              <a:ext uri="{FF2B5EF4-FFF2-40B4-BE49-F238E27FC236}">
                <a16:creationId xmlns:a16="http://schemas.microsoft.com/office/drawing/2014/main" id="{2654E802-55F8-4046-8BAA-CDB768C84852}"/>
              </a:ext>
            </a:extLst>
          </p:cNvPr>
          <p:cNvGrpSpPr/>
          <p:nvPr/>
        </p:nvGrpSpPr>
        <p:grpSpPr>
          <a:xfrm>
            <a:off x="1803" y="316140"/>
            <a:ext cx="7357642" cy="981316"/>
            <a:chOff x="111438" y="316140"/>
            <a:chExt cx="5643797" cy="981316"/>
          </a:xfrm>
          <a:solidFill>
            <a:srgbClr val="FF8000">
              <a:alpha val="80000"/>
            </a:srgbClr>
          </a:solidFill>
        </p:grpSpPr>
        <p:sp>
          <p:nvSpPr>
            <p:cNvPr id="12" name="Rectangle 11">
              <a:extLst>
                <a:ext uri="{FF2B5EF4-FFF2-40B4-BE49-F238E27FC236}">
                  <a16:creationId xmlns:a16="http://schemas.microsoft.com/office/drawing/2014/main" id="{FCA69D6E-45A6-4039-A0A6-F0B8D4BB6BBC}"/>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6" name="Isosceles Triangle 15">
              <a:extLst>
                <a:ext uri="{FF2B5EF4-FFF2-40B4-BE49-F238E27FC236}">
                  <a16:creationId xmlns:a16="http://schemas.microsoft.com/office/drawing/2014/main" id="{AEE20D19-C7F1-4D12-86AB-C35E7CD4839F}"/>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3" name="TextBox 12">
            <a:extLst>
              <a:ext uri="{FF2B5EF4-FFF2-40B4-BE49-F238E27FC236}">
                <a16:creationId xmlns:a16="http://schemas.microsoft.com/office/drawing/2014/main" id="{5CC01BA7-A70F-426F-A166-53AADCAA5FCA}"/>
              </a:ext>
            </a:extLst>
          </p:cNvPr>
          <p:cNvSpPr txBox="1">
            <a:spLocks noChangeArrowheads="1"/>
          </p:cNvSpPr>
          <p:nvPr/>
        </p:nvSpPr>
        <p:spPr bwMode="auto">
          <a:xfrm>
            <a:off x="308416" y="303459"/>
            <a:ext cx="3205360"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FOCUS</a:t>
            </a:r>
          </a:p>
        </p:txBody>
      </p:sp>
      <p:sp>
        <p:nvSpPr>
          <p:cNvPr id="14" name="TextBox 13">
            <a:extLst>
              <a:ext uri="{FF2B5EF4-FFF2-40B4-BE49-F238E27FC236}">
                <a16:creationId xmlns:a16="http://schemas.microsoft.com/office/drawing/2014/main" id="{D863CA0F-387D-4943-BE2A-2A098041BB22}"/>
              </a:ext>
            </a:extLst>
          </p:cNvPr>
          <p:cNvSpPr txBox="1">
            <a:spLocks noChangeArrowheads="1"/>
          </p:cNvSpPr>
          <p:nvPr/>
        </p:nvSpPr>
        <p:spPr bwMode="auto">
          <a:xfrm>
            <a:off x="282367" y="609448"/>
            <a:ext cx="4635278"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PLAYGROUNDS</a:t>
            </a:r>
          </a:p>
        </p:txBody>
      </p:sp>
      <p:sp>
        <p:nvSpPr>
          <p:cNvPr id="10" name="Content Placeholder 3">
            <a:extLst>
              <a:ext uri="{FF2B5EF4-FFF2-40B4-BE49-F238E27FC236}">
                <a16:creationId xmlns:a16="http://schemas.microsoft.com/office/drawing/2014/main" id="{9827C764-6D34-4972-88B8-B1A11542D7E5}"/>
              </a:ext>
            </a:extLst>
          </p:cNvPr>
          <p:cNvSpPr txBox="1">
            <a:spLocks/>
          </p:cNvSpPr>
          <p:nvPr/>
        </p:nvSpPr>
        <p:spPr bwMode="auto">
          <a:xfrm>
            <a:off x="-6546" y="1633521"/>
            <a:ext cx="5856556" cy="990600"/>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182880" tIns="91440" rIns="91440" bIns="45720" numCol="1" rtlCol="0" anchor="t" anchorCtr="0" compatLnSpc="1">
            <a:prstTxWarp prst="textNoShape">
              <a:avLst/>
            </a:prstTxWarp>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rgbClr val="FFFFFF"/>
                </a:solidFill>
              </a:rPr>
              <a:t>Fix, improve play areas that are closed, at risk of closure, or deficient</a:t>
            </a:r>
            <a:r>
              <a:rPr lang="en-US" sz="2800" dirty="0">
                <a:solidFill>
                  <a:srgbClr val="FFFFFF"/>
                </a:solidFill>
                <a:effectLst>
                  <a:outerShdw blurRad="50800" dist="38100" dir="2700000">
                    <a:srgbClr val="000000">
                      <a:alpha val="43000"/>
                    </a:srgbClr>
                  </a:outerShdw>
                </a:effectLst>
              </a:rPr>
              <a:t>.</a:t>
            </a:r>
          </a:p>
        </p:txBody>
      </p:sp>
    </p:spTree>
    <p:extLst>
      <p:ext uri="{BB962C8B-B14F-4D97-AF65-F5344CB8AC3E}">
        <p14:creationId xmlns:p14="http://schemas.microsoft.com/office/powerpoint/2010/main" val="75181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3D0F2B5-087B-4FC0-9A00-5CA60C6D351C}"/>
              </a:ext>
            </a:extLst>
          </p:cNvPr>
          <p:cNvGrpSpPr/>
          <p:nvPr/>
        </p:nvGrpSpPr>
        <p:grpSpPr>
          <a:xfrm>
            <a:off x="1803" y="316140"/>
            <a:ext cx="7357642" cy="981316"/>
            <a:chOff x="111438" y="316140"/>
            <a:chExt cx="5643797" cy="981316"/>
          </a:xfrm>
          <a:solidFill>
            <a:srgbClr val="FF8000">
              <a:alpha val="80000"/>
            </a:srgbClr>
          </a:solidFill>
        </p:grpSpPr>
        <p:sp>
          <p:nvSpPr>
            <p:cNvPr id="15" name="Rectangle 14">
              <a:extLst>
                <a:ext uri="{FF2B5EF4-FFF2-40B4-BE49-F238E27FC236}">
                  <a16:creationId xmlns:a16="http://schemas.microsoft.com/office/drawing/2014/main" id="{E884DD55-86DA-4852-9C0D-80D8310D949B}"/>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6" name="Isosceles Triangle 15">
              <a:extLst>
                <a:ext uri="{FF2B5EF4-FFF2-40B4-BE49-F238E27FC236}">
                  <a16:creationId xmlns:a16="http://schemas.microsoft.com/office/drawing/2014/main" id="{DDEFD32A-1F01-43F0-AFD4-7F580AF5E16E}"/>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pic>
        <p:nvPicPr>
          <p:cNvPr id="12" name="Picture 11" descr="A picture containing text, map&#10;&#10;Description automatically generated">
            <a:extLst>
              <a:ext uri="{FF2B5EF4-FFF2-40B4-BE49-F238E27FC236}">
                <a16:creationId xmlns:a16="http://schemas.microsoft.com/office/drawing/2014/main" id="{7202C90E-40BC-4540-93C7-D4583E42723B}"/>
              </a:ext>
            </a:extLst>
          </p:cNvPr>
          <p:cNvPicPr>
            <a:picLocks noChangeAspect="1"/>
          </p:cNvPicPr>
          <p:nvPr/>
        </p:nvPicPr>
        <p:blipFill rotWithShape="1">
          <a:blip r:embed="rId3">
            <a:extLst>
              <a:ext uri="{28A0092B-C50C-407E-A947-70E740481C1C}">
                <a14:useLocalDpi xmlns:a14="http://schemas.microsoft.com/office/drawing/2010/main" val="0"/>
              </a:ext>
            </a:extLst>
          </a:blip>
          <a:srcRect t="2652"/>
          <a:stretch/>
        </p:blipFill>
        <p:spPr>
          <a:xfrm>
            <a:off x="-21944" y="1562031"/>
            <a:ext cx="9165944" cy="5306651"/>
          </a:xfrm>
          <a:prstGeom prst="rect">
            <a:avLst/>
          </a:prstGeom>
        </p:spPr>
      </p:pic>
      <p:sp>
        <p:nvSpPr>
          <p:cNvPr id="13" name="TextBox 12">
            <a:extLst>
              <a:ext uri="{FF2B5EF4-FFF2-40B4-BE49-F238E27FC236}">
                <a16:creationId xmlns:a16="http://schemas.microsoft.com/office/drawing/2014/main" id="{3DD006DD-CA6E-4ED6-B584-CB23810919A3}"/>
              </a:ext>
            </a:extLst>
          </p:cNvPr>
          <p:cNvSpPr txBox="1">
            <a:spLocks noChangeArrowheads="1"/>
          </p:cNvSpPr>
          <p:nvPr/>
        </p:nvSpPr>
        <p:spPr bwMode="auto">
          <a:xfrm>
            <a:off x="231291" y="433410"/>
            <a:ext cx="5584018"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PARK LOCATION</a:t>
            </a:r>
          </a:p>
        </p:txBody>
      </p:sp>
      <p:sp>
        <p:nvSpPr>
          <p:cNvPr id="6" name="Star: 5 Points 5">
            <a:extLst>
              <a:ext uri="{FF2B5EF4-FFF2-40B4-BE49-F238E27FC236}">
                <a16:creationId xmlns:a16="http://schemas.microsoft.com/office/drawing/2014/main" id="{D1FF5F25-D9CF-4838-80BD-7256E5B99D6E}"/>
              </a:ext>
            </a:extLst>
          </p:cNvPr>
          <p:cNvSpPr/>
          <p:nvPr/>
        </p:nvSpPr>
        <p:spPr>
          <a:xfrm>
            <a:off x="4303165" y="4533095"/>
            <a:ext cx="212213" cy="212213"/>
          </a:xfrm>
          <a:prstGeom prst="star5">
            <a:avLst/>
          </a:prstGeom>
          <a:solidFill>
            <a:srgbClr val="66FF3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9C55121-1A67-4254-91E5-FE1C509937A6}"/>
              </a:ext>
            </a:extLst>
          </p:cNvPr>
          <p:cNvSpPr/>
          <p:nvPr/>
        </p:nvSpPr>
        <p:spPr>
          <a:xfrm>
            <a:off x="3515754" y="3844411"/>
            <a:ext cx="1677010" cy="167701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3">
            <a:extLst>
              <a:ext uri="{FF2B5EF4-FFF2-40B4-BE49-F238E27FC236}">
                <a16:creationId xmlns:a16="http://schemas.microsoft.com/office/drawing/2014/main" id="{B7BA2E9D-7288-488A-8474-E7C9F08412E1}"/>
              </a:ext>
            </a:extLst>
          </p:cNvPr>
          <p:cNvSpPr>
            <a:spLocks noGrp="1"/>
          </p:cNvSpPr>
          <p:nvPr>
            <p:ph idx="1"/>
          </p:nvPr>
        </p:nvSpPr>
        <p:spPr bwMode="auto">
          <a:xfrm>
            <a:off x="7486" y="1572879"/>
            <a:ext cx="5592474" cy="1113744"/>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noAutofit/>
          </a:bodyPr>
          <a:lstStyle/>
          <a:p>
            <a:pPr>
              <a:lnSpc>
                <a:spcPct val="100000"/>
              </a:lnSpc>
            </a:pPr>
            <a:r>
              <a:rPr lang="en-US" sz="2800" dirty="0">
                <a:solidFill>
                  <a:schemeClr val="bg1"/>
                </a:solidFill>
              </a:rPr>
              <a:t>SE 45</a:t>
            </a:r>
            <a:r>
              <a:rPr lang="en-US" sz="2800" baseline="30000" dirty="0">
                <a:solidFill>
                  <a:schemeClr val="bg1"/>
                </a:solidFill>
              </a:rPr>
              <a:t>th</a:t>
            </a:r>
            <a:r>
              <a:rPr lang="en-US" sz="2800" dirty="0">
                <a:solidFill>
                  <a:schemeClr val="bg1"/>
                </a:solidFill>
              </a:rPr>
              <a:t> Avenue and SE Powell </a:t>
            </a:r>
          </a:p>
          <a:p>
            <a:pPr>
              <a:lnSpc>
                <a:spcPct val="100000"/>
              </a:lnSpc>
            </a:pPr>
            <a:r>
              <a:rPr lang="en-US" sz="2800" dirty="0">
                <a:solidFill>
                  <a:schemeClr val="bg1"/>
                </a:solidFill>
              </a:rPr>
              <a:t>Creston-Kenilworth  Neighborhood</a:t>
            </a:r>
          </a:p>
        </p:txBody>
      </p:sp>
      <p:sp>
        <p:nvSpPr>
          <p:cNvPr id="23" name="Oval 22">
            <a:extLst>
              <a:ext uri="{FF2B5EF4-FFF2-40B4-BE49-F238E27FC236}">
                <a16:creationId xmlns:a16="http://schemas.microsoft.com/office/drawing/2014/main" id="{D3CFC939-7487-402F-871E-6296880EBED5}"/>
              </a:ext>
            </a:extLst>
          </p:cNvPr>
          <p:cNvSpPr/>
          <p:nvPr/>
        </p:nvSpPr>
        <p:spPr>
          <a:xfrm>
            <a:off x="2633533" y="3044950"/>
            <a:ext cx="3354020" cy="3354020"/>
          </a:xfrm>
          <a:prstGeom prst="ellipse">
            <a:avLst/>
          </a:prstGeom>
          <a:no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8635496B-A248-414F-8986-E647AA5103A9}"/>
              </a:ext>
            </a:extLst>
          </p:cNvPr>
          <p:cNvCxnSpPr>
            <a:cxnSpLocks/>
          </p:cNvCxnSpPr>
          <p:nvPr/>
        </p:nvCxnSpPr>
        <p:spPr>
          <a:xfrm flipH="1">
            <a:off x="3515754" y="4657960"/>
            <a:ext cx="88440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8250AC2-19E0-4C5E-8E60-76D3CBDC5A5E}"/>
              </a:ext>
            </a:extLst>
          </p:cNvPr>
          <p:cNvSpPr txBox="1"/>
          <p:nvPr/>
        </p:nvSpPr>
        <p:spPr>
          <a:xfrm>
            <a:off x="3477351" y="4427530"/>
            <a:ext cx="884408" cy="461665"/>
          </a:xfrm>
          <a:prstGeom prst="rect">
            <a:avLst/>
          </a:prstGeom>
          <a:noFill/>
        </p:spPr>
        <p:txBody>
          <a:bodyPr wrap="square" rtlCol="0">
            <a:spAutoFit/>
          </a:bodyPr>
          <a:lstStyle/>
          <a:p>
            <a:pPr algn="ctr"/>
            <a:r>
              <a:rPr lang="en-US" sz="1200" dirty="0">
                <a:solidFill>
                  <a:srgbClr val="FF0000"/>
                </a:solidFill>
                <a:latin typeface="+mn-lt"/>
              </a:rPr>
              <a:t>½-mile walk radius</a:t>
            </a:r>
          </a:p>
        </p:txBody>
      </p:sp>
    </p:spTree>
    <p:extLst>
      <p:ext uri="{BB962C8B-B14F-4D97-AF65-F5344CB8AC3E}">
        <p14:creationId xmlns:p14="http://schemas.microsoft.com/office/powerpoint/2010/main" val="1056490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5808192-EC84-4A60-858A-34FC7A4D2D20}"/>
              </a:ext>
            </a:extLst>
          </p:cNvPr>
          <p:cNvGrpSpPr/>
          <p:nvPr/>
        </p:nvGrpSpPr>
        <p:grpSpPr>
          <a:xfrm>
            <a:off x="1803" y="316140"/>
            <a:ext cx="7357642" cy="981316"/>
            <a:chOff x="111438" y="316140"/>
            <a:chExt cx="5643797" cy="981316"/>
          </a:xfrm>
          <a:solidFill>
            <a:srgbClr val="FF8000">
              <a:alpha val="80000"/>
            </a:srgbClr>
          </a:solidFill>
        </p:grpSpPr>
        <p:sp>
          <p:nvSpPr>
            <p:cNvPr id="14" name="Rectangle 13">
              <a:extLst>
                <a:ext uri="{FF2B5EF4-FFF2-40B4-BE49-F238E27FC236}">
                  <a16:creationId xmlns:a16="http://schemas.microsoft.com/office/drawing/2014/main" id="{CF9B2930-1B46-4649-BDB0-B10AE694A483}"/>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6" name="Isosceles Triangle 15">
              <a:extLst>
                <a:ext uri="{FF2B5EF4-FFF2-40B4-BE49-F238E27FC236}">
                  <a16:creationId xmlns:a16="http://schemas.microsoft.com/office/drawing/2014/main" id="{923310F3-3EFA-4A55-91B9-6999D46074D6}"/>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0" name="Rectangle 9">
            <a:extLst>
              <a:ext uri="{FF2B5EF4-FFF2-40B4-BE49-F238E27FC236}">
                <a16:creationId xmlns:a16="http://schemas.microsoft.com/office/drawing/2014/main" id="{BB58A29F-F5D0-495B-B725-3ABB746A4D57}"/>
              </a:ext>
            </a:extLst>
          </p:cNvPr>
          <p:cNvSpPr/>
          <p:nvPr/>
        </p:nvSpPr>
        <p:spPr>
          <a:xfrm>
            <a:off x="228851" y="373793"/>
            <a:ext cx="248786" cy="701731"/>
          </a:xfrm>
          <a:prstGeom prst="rect">
            <a:avLst/>
          </a:prstGeom>
        </p:spPr>
        <p:txBody>
          <a:bodyPr wrap="none">
            <a:spAutoFit/>
          </a:bodyPr>
          <a:lstStyle/>
          <a:p>
            <a:pPr>
              <a:spcBef>
                <a:spcPct val="20000"/>
              </a:spcBef>
            </a:pPr>
            <a:endParaRPr lang="en-US" dirty="0">
              <a:solidFill>
                <a:prstClr val="white"/>
              </a:solidFill>
              <a:latin typeface="Gill Sans MT" panose="020B0502020104020203" pitchFamily="34" charset="0"/>
            </a:endParaRPr>
          </a:p>
          <a:p>
            <a:pPr>
              <a:spcBef>
                <a:spcPct val="20000"/>
              </a:spcBef>
            </a:pPr>
            <a:r>
              <a:rPr lang="en-US" b="1" dirty="0">
                <a:solidFill>
                  <a:srgbClr val="FFFFFF"/>
                </a:solidFill>
                <a:effectLst>
                  <a:outerShdw blurRad="50800" dist="38100" dir="2700000">
                    <a:srgbClr val="000000">
                      <a:alpha val="43000"/>
                    </a:srgbClr>
                  </a:outerShdw>
                </a:effectLst>
                <a:latin typeface="Gill Sans MT" panose="020B0502020104020203" pitchFamily="34" charset="0"/>
              </a:rPr>
              <a:t> </a:t>
            </a:r>
          </a:p>
        </p:txBody>
      </p:sp>
      <p:sp>
        <p:nvSpPr>
          <p:cNvPr id="17" name="TextBox 16">
            <a:extLst>
              <a:ext uri="{FF2B5EF4-FFF2-40B4-BE49-F238E27FC236}">
                <a16:creationId xmlns:a16="http://schemas.microsoft.com/office/drawing/2014/main" id="{84AE4851-6BE1-45D3-9B4C-FE21B56FEE2D}"/>
              </a:ext>
            </a:extLst>
          </p:cNvPr>
          <p:cNvSpPr txBox="1">
            <a:spLocks noChangeArrowheads="1"/>
          </p:cNvSpPr>
          <p:nvPr/>
        </p:nvSpPr>
        <p:spPr bwMode="auto">
          <a:xfrm>
            <a:off x="270640" y="300779"/>
            <a:ext cx="3205360"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PROJECT SITE</a:t>
            </a:r>
          </a:p>
        </p:txBody>
      </p:sp>
      <p:sp>
        <p:nvSpPr>
          <p:cNvPr id="18" name="TextBox 17">
            <a:extLst>
              <a:ext uri="{FF2B5EF4-FFF2-40B4-BE49-F238E27FC236}">
                <a16:creationId xmlns:a16="http://schemas.microsoft.com/office/drawing/2014/main" id="{9C560221-7D2B-4AB1-802C-7776E46ACC83}"/>
              </a:ext>
            </a:extLst>
          </p:cNvPr>
          <p:cNvSpPr txBox="1">
            <a:spLocks noChangeArrowheads="1"/>
          </p:cNvSpPr>
          <p:nvPr/>
        </p:nvSpPr>
        <p:spPr bwMode="auto">
          <a:xfrm>
            <a:off x="271269" y="606768"/>
            <a:ext cx="7171525"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CRESTON PARK</a:t>
            </a:r>
          </a:p>
        </p:txBody>
      </p:sp>
      <p:pic>
        <p:nvPicPr>
          <p:cNvPr id="4" name="Picture 3" descr="A circuit board&#10;&#10;Description automatically generated">
            <a:extLst>
              <a:ext uri="{FF2B5EF4-FFF2-40B4-BE49-F238E27FC236}">
                <a16:creationId xmlns:a16="http://schemas.microsoft.com/office/drawing/2014/main" id="{E35E3936-943D-4029-A110-13E166A77D3C}"/>
              </a:ext>
            </a:extLst>
          </p:cNvPr>
          <p:cNvPicPr>
            <a:picLocks noChangeAspect="1"/>
          </p:cNvPicPr>
          <p:nvPr/>
        </p:nvPicPr>
        <p:blipFill rotWithShape="1">
          <a:blip r:embed="rId3">
            <a:extLst>
              <a:ext uri="{28A0092B-C50C-407E-A947-70E740481C1C}">
                <a14:useLocalDpi xmlns:a14="http://schemas.microsoft.com/office/drawing/2010/main" val="0"/>
              </a:ext>
            </a:extLst>
          </a:blip>
          <a:srcRect l="4905" r="4887"/>
          <a:stretch/>
        </p:blipFill>
        <p:spPr>
          <a:xfrm>
            <a:off x="1805" y="1586029"/>
            <a:ext cx="9142195" cy="5271010"/>
          </a:xfrm>
          <a:prstGeom prst="rect">
            <a:avLst/>
          </a:prstGeom>
        </p:spPr>
      </p:pic>
      <p:sp>
        <p:nvSpPr>
          <p:cNvPr id="5" name="Rectangle 4">
            <a:extLst>
              <a:ext uri="{FF2B5EF4-FFF2-40B4-BE49-F238E27FC236}">
                <a16:creationId xmlns:a16="http://schemas.microsoft.com/office/drawing/2014/main" id="{AC2E4DA9-5CD1-4F42-90CF-03508EA6E738}"/>
              </a:ext>
            </a:extLst>
          </p:cNvPr>
          <p:cNvSpPr/>
          <p:nvPr/>
        </p:nvSpPr>
        <p:spPr>
          <a:xfrm>
            <a:off x="1576410" y="2276850"/>
            <a:ext cx="2995590" cy="345645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953268EA-7D52-40F3-992F-71798B6E96DC}"/>
              </a:ext>
            </a:extLst>
          </p:cNvPr>
          <p:cNvSpPr/>
          <p:nvPr/>
        </p:nvSpPr>
        <p:spPr>
          <a:xfrm>
            <a:off x="3765495" y="4926795"/>
            <a:ext cx="537670" cy="537670"/>
          </a:xfrm>
          <a:prstGeom prst="star5">
            <a:avLst/>
          </a:prstGeom>
          <a:solidFill>
            <a:srgbClr val="66FF3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429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FFA9243-BD5F-44BF-9D31-726971364326}"/>
              </a:ext>
            </a:extLst>
          </p:cNvPr>
          <p:cNvGrpSpPr/>
          <p:nvPr/>
        </p:nvGrpSpPr>
        <p:grpSpPr>
          <a:xfrm>
            <a:off x="1803" y="316140"/>
            <a:ext cx="7357642" cy="981316"/>
            <a:chOff x="111438" y="316140"/>
            <a:chExt cx="5643797" cy="981316"/>
          </a:xfrm>
          <a:solidFill>
            <a:srgbClr val="FF8000">
              <a:alpha val="80000"/>
            </a:srgbClr>
          </a:solidFill>
        </p:grpSpPr>
        <p:sp>
          <p:nvSpPr>
            <p:cNvPr id="10" name="Rectangle 9">
              <a:extLst>
                <a:ext uri="{FF2B5EF4-FFF2-40B4-BE49-F238E27FC236}">
                  <a16:creationId xmlns:a16="http://schemas.microsoft.com/office/drawing/2014/main" id="{10C12B30-BB04-49F1-A82B-BDD2B0BB4751}"/>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3" name="Isosceles Triangle 12">
              <a:extLst>
                <a:ext uri="{FF2B5EF4-FFF2-40B4-BE49-F238E27FC236}">
                  <a16:creationId xmlns:a16="http://schemas.microsoft.com/office/drawing/2014/main" id="{873CECE3-3049-4CB1-BB96-F9DC65E1647F}"/>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6683414"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EXISTING CONDITIONS</a:t>
            </a:r>
          </a:p>
        </p:txBody>
      </p:sp>
      <p:pic>
        <p:nvPicPr>
          <p:cNvPr id="11" name="Picture 10" descr="An empty road with trees on the side of a building&#10;&#10;Description automatically generated">
            <a:extLst>
              <a:ext uri="{FF2B5EF4-FFF2-40B4-BE49-F238E27FC236}">
                <a16:creationId xmlns:a16="http://schemas.microsoft.com/office/drawing/2014/main" id="{0E61550C-E45E-4EBA-B612-8F22FD8B0B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62" b="9043"/>
          <a:stretch/>
        </p:blipFill>
        <p:spPr>
          <a:xfrm>
            <a:off x="0" y="1596571"/>
            <a:ext cx="9144000" cy="1997060"/>
          </a:xfrm>
          <a:prstGeom prst="rect">
            <a:avLst/>
          </a:prstGeom>
        </p:spPr>
      </p:pic>
      <p:pic>
        <p:nvPicPr>
          <p:cNvPr id="12" name="Picture 11" descr="A picture containing tree, ground, outdoor, fence&#10;&#10;Description automatically generated">
            <a:extLst>
              <a:ext uri="{FF2B5EF4-FFF2-40B4-BE49-F238E27FC236}">
                <a16:creationId xmlns:a16="http://schemas.microsoft.com/office/drawing/2014/main" id="{52529AD4-0E63-425E-B96C-177746A9A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97834"/>
            <a:ext cx="4951755" cy="3160165"/>
          </a:xfrm>
          <a:prstGeom prst="rect">
            <a:avLst/>
          </a:prstGeom>
        </p:spPr>
      </p:pic>
      <p:pic>
        <p:nvPicPr>
          <p:cNvPr id="14" name="Picture 13" descr="A tree in a forest&#10;&#10;Description automatically generated">
            <a:extLst>
              <a:ext uri="{FF2B5EF4-FFF2-40B4-BE49-F238E27FC236}">
                <a16:creationId xmlns:a16="http://schemas.microsoft.com/office/drawing/2014/main" id="{1F4FEFD6-BAB1-454F-91B4-6515AFF6BD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28" r="13707" b="16539"/>
          <a:stretch/>
        </p:blipFill>
        <p:spPr>
          <a:xfrm>
            <a:off x="5032860" y="3698263"/>
            <a:ext cx="4102138" cy="3154723"/>
          </a:xfrm>
          <a:prstGeom prst="rect">
            <a:avLst/>
          </a:prstGeom>
        </p:spPr>
      </p:pic>
    </p:spTree>
    <p:extLst>
      <p:ext uri="{BB962C8B-B14F-4D97-AF65-F5344CB8AC3E}">
        <p14:creationId xmlns:p14="http://schemas.microsoft.com/office/powerpoint/2010/main" val="390840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E16F51-EED5-423F-8A28-6D2F324963EC}"/>
              </a:ext>
            </a:extLst>
          </p:cNvPr>
          <p:cNvGrpSpPr/>
          <p:nvPr/>
        </p:nvGrpSpPr>
        <p:grpSpPr>
          <a:xfrm>
            <a:off x="1803" y="316140"/>
            <a:ext cx="7357642" cy="981316"/>
            <a:chOff x="111438" y="316140"/>
            <a:chExt cx="5643797" cy="981316"/>
          </a:xfrm>
          <a:solidFill>
            <a:srgbClr val="FF8000">
              <a:alpha val="80000"/>
            </a:srgbClr>
          </a:solidFill>
        </p:grpSpPr>
        <p:sp>
          <p:nvSpPr>
            <p:cNvPr id="8" name="Rectangle 7">
              <a:extLst>
                <a:ext uri="{FF2B5EF4-FFF2-40B4-BE49-F238E27FC236}">
                  <a16:creationId xmlns:a16="http://schemas.microsoft.com/office/drawing/2014/main" id="{D0B6A1F3-321D-45C5-A8A7-FD029DC74CBC}"/>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9" name="Isosceles Triangle 8">
              <a:extLst>
                <a:ext uri="{FF2B5EF4-FFF2-40B4-BE49-F238E27FC236}">
                  <a16:creationId xmlns:a16="http://schemas.microsoft.com/office/drawing/2014/main" id="{A72EE0BC-A0C0-460A-A163-8EBDD71D68E2}"/>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6683414"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EXISTING CONDITIONS</a:t>
            </a:r>
          </a:p>
        </p:txBody>
      </p:sp>
      <p:pic>
        <p:nvPicPr>
          <p:cNvPr id="4" name="Picture 3" descr="A path with trees on the side of a road&#10;&#10;Description automatically generated">
            <a:extLst>
              <a:ext uri="{FF2B5EF4-FFF2-40B4-BE49-F238E27FC236}">
                <a16:creationId xmlns:a16="http://schemas.microsoft.com/office/drawing/2014/main" id="{AEA8E1A5-DAAE-4A37-9242-FA5D4334AD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62"/>
          <a:stretch/>
        </p:blipFill>
        <p:spPr>
          <a:xfrm>
            <a:off x="0" y="1546387"/>
            <a:ext cx="9144000" cy="5311613"/>
          </a:xfrm>
          <a:prstGeom prst="rect">
            <a:avLst/>
          </a:prstGeom>
        </p:spPr>
      </p:pic>
    </p:spTree>
    <p:extLst>
      <p:ext uri="{BB962C8B-B14F-4D97-AF65-F5344CB8AC3E}">
        <p14:creationId xmlns:p14="http://schemas.microsoft.com/office/powerpoint/2010/main" val="264810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5A5D2263-3678-4CAB-800B-D195E943E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373" y="1594504"/>
            <a:ext cx="4517822" cy="5263496"/>
          </a:xfrm>
          <a:prstGeom prst="rect">
            <a:avLst/>
          </a:prstGeom>
        </p:spPr>
      </p:pic>
      <p:pic>
        <p:nvPicPr>
          <p:cNvPr id="4" name="Picture 3" descr="A picture containing indoor, cat, sitting, floor&#10;&#10;Description automatically generated">
            <a:extLst>
              <a:ext uri="{FF2B5EF4-FFF2-40B4-BE49-F238E27FC236}">
                <a16:creationId xmlns:a16="http://schemas.microsoft.com/office/drawing/2014/main" id="{8524955E-B128-43C3-B73E-86E5229AB6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71" t="786" b="1"/>
          <a:stretch/>
        </p:blipFill>
        <p:spPr>
          <a:xfrm rot="5400000">
            <a:off x="-372166" y="1949929"/>
            <a:ext cx="5263494" cy="4552648"/>
          </a:xfrm>
          <a:prstGeom prst="rect">
            <a:avLst/>
          </a:prstGeom>
        </p:spPr>
      </p:pic>
      <p:grpSp>
        <p:nvGrpSpPr>
          <p:cNvPr id="15" name="Group 14">
            <a:extLst>
              <a:ext uri="{FF2B5EF4-FFF2-40B4-BE49-F238E27FC236}">
                <a16:creationId xmlns:a16="http://schemas.microsoft.com/office/drawing/2014/main" id="{9D8BCAC1-4757-4582-9943-24264E74CE48}"/>
              </a:ext>
            </a:extLst>
          </p:cNvPr>
          <p:cNvGrpSpPr/>
          <p:nvPr/>
        </p:nvGrpSpPr>
        <p:grpSpPr>
          <a:xfrm>
            <a:off x="1803" y="316140"/>
            <a:ext cx="7357642" cy="981316"/>
            <a:chOff x="111438" y="316140"/>
            <a:chExt cx="5643797" cy="981316"/>
          </a:xfrm>
          <a:solidFill>
            <a:srgbClr val="FF8000">
              <a:alpha val="80000"/>
            </a:srgbClr>
          </a:solidFill>
        </p:grpSpPr>
        <p:sp>
          <p:nvSpPr>
            <p:cNvPr id="16" name="Rectangle 15">
              <a:extLst>
                <a:ext uri="{FF2B5EF4-FFF2-40B4-BE49-F238E27FC236}">
                  <a16:creationId xmlns:a16="http://schemas.microsoft.com/office/drawing/2014/main" id="{37B4DF97-08A1-4113-889D-E116E350B3A9}"/>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7" name="Isosceles Triangle 16">
              <a:extLst>
                <a:ext uri="{FF2B5EF4-FFF2-40B4-BE49-F238E27FC236}">
                  <a16:creationId xmlns:a16="http://schemas.microsoft.com/office/drawing/2014/main" id="{3613A58A-DB1E-48EC-AA03-2C32545414E2}"/>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25" name="Content Placeholder 3">
            <a:extLst>
              <a:ext uri="{FF2B5EF4-FFF2-40B4-BE49-F238E27FC236}">
                <a16:creationId xmlns:a16="http://schemas.microsoft.com/office/drawing/2014/main" id="{7C0E5F4E-0EEE-4C14-B222-87CAE0665E68}"/>
              </a:ext>
            </a:extLst>
          </p:cNvPr>
          <p:cNvSpPr>
            <a:spLocks noGrp="1"/>
          </p:cNvSpPr>
          <p:nvPr>
            <p:ph idx="1"/>
          </p:nvPr>
        </p:nvSpPr>
        <p:spPr bwMode="auto">
          <a:xfrm>
            <a:off x="3097985" y="5195630"/>
            <a:ext cx="6047213" cy="1036935"/>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auto">
              <a:lnSpc>
                <a:spcPct val="100000"/>
              </a:lnSpc>
              <a:spcBef>
                <a:spcPts val="0"/>
              </a:spcBef>
              <a:spcAft>
                <a:spcPts val="0"/>
              </a:spcAft>
            </a:pPr>
            <a:r>
              <a:rPr lang="en-US" sz="2800" dirty="0">
                <a:solidFill>
                  <a:schemeClr val="bg1"/>
                </a:solidFill>
              </a:rPr>
              <a:t>One community focus group meeting</a:t>
            </a:r>
          </a:p>
          <a:p>
            <a:pPr fontAlgn="auto">
              <a:lnSpc>
                <a:spcPct val="100000"/>
              </a:lnSpc>
              <a:spcBef>
                <a:spcPts val="0"/>
              </a:spcBef>
              <a:spcAft>
                <a:spcPts val="0"/>
              </a:spcAft>
            </a:pPr>
            <a:r>
              <a:rPr lang="en-US" sz="2800" dirty="0">
                <a:solidFill>
                  <a:schemeClr val="bg1"/>
                </a:solidFill>
              </a:rPr>
              <a:t>Two Open Houses</a:t>
            </a:r>
          </a:p>
        </p:txBody>
      </p:sp>
      <p:sp>
        <p:nvSpPr>
          <p:cNvPr id="8" name="TextBox 7">
            <a:extLst>
              <a:ext uri="{FF2B5EF4-FFF2-40B4-BE49-F238E27FC236}">
                <a16:creationId xmlns:a16="http://schemas.microsoft.com/office/drawing/2014/main" id="{D8ED2503-F662-4C65-9B4A-DDD9A096827A}"/>
              </a:ext>
            </a:extLst>
          </p:cNvPr>
          <p:cNvSpPr txBox="1">
            <a:spLocks noChangeArrowheads="1"/>
          </p:cNvSpPr>
          <p:nvPr/>
        </p:nvSpPr>
        <p:spPr bwMode="auto">
          <a:xfrm>
            <a:off x="231291" y="433410"/>
            <a:ext cx="6096138"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PUBLIC INVOLVEMENT</a:t>
            </a:r>
          </a:p>
        </p:txBody>
      </p:sp>
    </p:spTree>
    <p:extLst>
      <p:ext uri="{BB962C8B-B14F-4D97-AF65-F5344CB8AC3E}">
        <p14:creationId xmlns:p14="http://schemas.microsoft.com/office/powerpoint/2010/main" val="2403389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0B2B91-3D69-451E-9479-0F1C0A4BDB55}"/>
              </a:ext>
            </a:extLst>
          </p:cNvPr>
          <p:cNvGrpSpPr/>
          <p:nvPr/>
        </p:nvGrpSpPr>
        <p:grpSpPr>
          <a:xfrm>
            <a:off x="1803" y="316140"/>
            <a:ext cx="7357642" cy="981316"/>
            <a:chOff x="111438" y="316140"/>
            <a:chExt cx="5643797" cy="981316"/>
          </a:xfrm>
          <a:solidFill>
            <a:srgbClr val="FF8000">
              <a:alpha val="80000"/>
            </a:srgbClr>
          </a:solidFill>
        </p:grpSpPr>
        <p:sp>
          <p:nvSpPr>
            <p:cNvPr id="9" name="Rectangle 8">
              <a:extLst>
                <a:ext uri="{FF2B5EF4-FFF2-40B4-BE49-F238E27FC236}">
                  <a16:creationId xmlns:a16="http://schemas.microsoft.com/office/drawing/2014/main" id="{2CA1B165-C4AE-4987-A5E6-AB8C5412E5E7}"/>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a:extLst>
                <a:ext uri="{FF2B5EF4-FFF2-40B4-BE49-F238E27FC236}">
                  <a16:creationId xmlns:a16="http://schemas.microsoft.com/office/drawing/2014/main" id="{6647B43F-5519-4FC3-A1E2-25A1B05D4C40}"/>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pic>
        <p:nvPicPr>
          <p:cNvPr id="4" name="Picture 3">
            <a:extLst>
              <a:ext uri="{FF2B5EF4-FFF2-40B4-BE49-F238E27FC236}">
                <a16:creationId xmlns:a16="http://schemas.microsoft.com/office/drawing/2014/main" id="{E50EC050-43E3-4281-AA99-0C187AED83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60" t="4639" r="19799" b="7790"/>
          <a:stretch/>
        </p:blipFill>
        <p:spPr>
          <a:xfrm>
            <a:off x="3458255" y="1599937"/>
            <a:ext cx="5685745" cy="5258063"/>
          </a:xfrm>
          <a:prstGeom prst="rect">
            <a:avLst/>
          </a:prstGeom>
        </p:spPr>
      </p:pic>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4878379"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DETAILS</a:t>
            </a:r>
          </a:p>
        </p:txBody>
      </p:sp>
      <p:sp>
        <p:nvSpPr>
          <p:cNvPr id="12" name="Content Placeholder 3">
            <a:extLst>
              <a:ext uri="{FF2B5EF4-FFF2-40B4-BE49-F238E27FC236}">
                <a16:creationId xmlns:a16="http://schemas.microsoft.com/office/drawing/2014/main" id="{771F4BFC-AE51-48B3-8A67-D1CB487A561D}"/>
              </a:ext>
            </a:extLst>
          </p:cNvPr>
          <p:cNvSpPr txBox="1">
            <a:spLocks/>
          </p:cNvSpPr>
          <p:nvPr/>
        </p:nvSpPr>
        <p:spPr bwMode="auto">
          <a:xfrm>
            <a:off x="1805" y="1599937"/>
            <a:ext cx="3456450" cy="5258063"/>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0" indent="-222250">
              <a:lnSpc>
                <a:spcPct val="100000"/>
              </a:lnSpc>
              <a:spcBef>
                <a:spcPts val="0"/>
              </a:spcBef>
            </a:pPr>
            <a:endParaRPr lang="en-US" sz="1000" dirty="0">
              <a:solidFill>
                <a:schemeClr val="bg1"/>
              </a:solidFill>
            </a:endParaRPr>
          </a:p>
          <a:p>
            <a:pPr marL="342900" lvl="0" indent="-222250">
              <a:lnSpc>
                <a:spcPct val="100000"/>
              </a:lnSpc>
              <a:spcBef>
                <a:spcPts val="0"/>
              </a:spcBef>
            </a:pPr>
            <a:r>
              <a:rPr lang="en-US" sz="2600" dirty="0">
                <a:solidFill>
                  <a:schemeClr val="bg1"/>
                </a:solidFill>
              </a:rPr>
              <a:t>Play area with ADA play features</a:t>
            </a:r>
          </a:p>
          <a:p>
            <a:pPr marL="342900" lvl="0" indent="-222250">
              <a:lnSpc>
                <a:spcPct val="100000"/>
              </a:lnSpc>
              <a:spcBef>
                <a:spcPts val="0"/>
              </a:spcBef>
              <a:buNone/>
            </a:pPr>
            <a:endParaRPr lang="en-US" sz="1000" dirty="0">
              <a:solidFill>
                <a:schemeClr val="bg1"/>
              </a:solidFill>
            </a:endParaRPr>
          </a:p>
          <a:p>
            <a:pPr marL="342900" indent="-222250">
              <a:lnSpc>
                <a:spcPct val="100000"/>
              </a:lnSpc>
              <a:spcBef>
                <a:spcPts val="0"/>
              </a:spcBef>
            </a:pPr>
            <a:r>
              <a:rPr lang="en-US" sz="2600" dirty="0">
                <a:solidFill>
                  <a:schemeClr val="bg1"/>
                </a:solidFill>
              </a:rPr>
              <a:t>Accessible picnic tables and benches </a:t>
            </a:r>
          </a:p>
          <a:p>
            <a:pPr marL="342900" lvl="0" indent="-222250">
              <a:lnSpc>
                <a:spcPct val="100000"/>
              </a:lnSpc>
              <a:spcBef>
                <a:spcPts val="0"/>
              </a:spcBef>
              <a:buNone/>
            </a:pPr>
            <a:endParaRPr lang="en-US" sz="1000" dirty="0">
              <a:solidFill>
                <a:schemeClr val="bg1"/>
              </a:solidFill>
            </a:endParaRPr>
          </a:p>
          <a:p>
            <a:pPr marL="342900" indent="-222250">
              <a:lnSpc>
                <a:spcPct val="100000"/>
              </a:lnSpc>
              <a:spcBef>
                <a:spcPts val="0"/>
              </a:spcBef>
            </a:pPr>
            <a:r>
              <a:rPr lang="en-US" sz="2600" dirty="0">
                <a:solidFill>
                  <a:schemeClr val="bg1"/>
                </a:solidFill>
              </a:rPr>
              <a:t>Pathway renovations</a:t>
            </a:r>
          </a:p>
          <a:p>
            <a:pPr marL="342900" lvl="0" indent="-222250">
              <a:lnSpc>
                <a:spcPct val="100000"/>
              </a:lnSpc>
              <a:spcBef>
                <a:spcPts val="0"/>
              </a:spcBef>
              <a:buNone/>
            </a:pPr>
            <a:endParaRPr lang="en-US" sz="1000" dirty="0">
              <a:solidFill>
                <a:schemeClr val="bg1"/>
              </a:solidFill>
            </a:endParaRPr>
          </a:p>
          <a:p>
            <a:pPr marL="342900" lvl="0" indent="-222250">
              <a:lnSpc>
                <a:spcPct val="100000"/>
              </a:lnSpc>
              <a:spcBef>
                <a:spcPts val="0"/>
              </a:spcBef>
            </a:pPr>
            <a:r>
              <a:rPr lang="en-US" sz="2600" dirty="0" err="1">
                <a:solidFill>
                  <a:schemeClr val="bg1"/>
                </a:solidFill>
              </a:rPr>
              <a:t>O&amp;M</a:t>
            </a:r>
            <a:r>
              <a:rPr lang="en-US" sz="2600" dirty="0">
                <a:solidFill>
                  <a:schemeClr val="bg1"/>
                </a:solidFill>
              </a:rPr>
              <a:t> budget ~$13,320.00/year</a:t>
            </a:r>
          </a:p>
          <a:p>
            <a:pPr marL="342900" lvl="0" indent="-222250">
              <a:lnSpc>
                <a:spcPct val="100000"/>
              </a:lnSpc>
              <a:spcBef>
                <a:spcPts val="0"/>
              </a:spcBef>
              <a:buNone/>
            </a:pPr>
            <a:endParaRPr lang="en-US" sz="1000" dirty="0">
              <a:solidFill>
                <a:schemeClr val="bg1"/>
              </a:solidFill>
            </a:endParaRPr>
          </a:p>
          <a:p>
            <a:pPr marL="342900" indent="-222250">
              <a:lnSpc>
                <a:spcPct val="100000"/>
              </a:lnSpc>
              <a:spcBef>
                <a:spcPts val="0"/>
              </a:spcBef>
            </a:pPr>
            <a:r>
              <a:rPr lang="en-US" sz="2600" dirty="0">
                <a:solidFill>
                  <a:schemeClr val="bg1"/>
                </a:solidFill>
              </a:rPr>
              <a:t>85% of PTE fees to Certified businesses</a:t>
            </a:r>
          </a:p>
        </p:txBody>
      </p:sp>
    </p:spTree>
    <p:extLst>
      <p:ext uri="{BB962C8B-B14F-4D97-AF65-F5344CB8AC3E}">
        <p14:creationId xmlns:p14="http://schemas.microsoft.com/office/powerpoint/2010/main" val="242352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DBEF548-6CE4-4939-A5A4-9E4123A4D30D}"/>
              </a:ext>
            </a:extLst>
          </p:cNvPr>
          <p:cNvGrpSpPr/>
          <p:nvPr/>
        </p:nvGrpSpPr>
        <p:grpSpPr>
          <a:xfrm>
            <a:off x="1803" y="316140"/>
            <a:ext cx="7357642" cy="981316"/>
            <a:chOff x="111438" y="316140"/>
            <a:chExt cx="5643797" cy="981316"/>
          </a:xfrm>
          <a:solidFill>
            <a:srgbClr val="FF8000">
              <a:alpha val="80000"/>
            </a:srgbClr>
          </a:solidFill>
        </p:grpSpPr>
        <p:sp>
          <p:nvSpPr>
            <p:cNvPr id="9" name="Rectangle 8">
              <a:extLst>
                <a:ext uri="{FF2B5EF4-FFF2-40B4-BE49-F238E27FC236}">
                  <a16:creationId xmlns:a16="http://schemas.microsoft.com/office/drawing/2014/main" id="{C5D50E26-5B36-4189-92B9-AFE7D739745F}"/>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0" name="Isosceles Triangle 9">
              <a:extLst>
                <a:ext uri="{FF2B5EF4-FFF2-40B4-BE49-F238E27FC236}">
                  <a16:creationId xmlns:a16="http://schemas.microsoft.com/office/drawing/2014/main" id="{8F7EA802-6668-403C-8A20-5EF6DF379751}"/>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pic>
        <p:nvPicPr>
          <p:cNvPr id="3" name="Picture 2">
            <a:extLst>
              <a:ext uri="{FF2B5EF4-FFF2-40B4-BE49-F238E27FC236}">
                <a16:creationId xmlns:a16="http://schemas.microsoft.com/office/drawing/2014/main" id="{70C2E8F3-B75A-41D4-A846-DEBF35E27B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0" t="7789" r="6993" b="15023"/>
          <a:stretch/>
        </p:blipFill>
        <p:spPr>
          <a:xfrm>
            <a:off x="6476" y="1558389"/>
            <a:ext cx="9144000" cy="5299611"/>
          </a:xfrm>
          <a:prstGeom prst="rect">
            <a:avLst/>
          </a:prstGeom>
        </p:spPr>
      </p:pic>
      <p:sp>
        <p:nvSpPr>
          <p:cNvPr id="17" name="TextBox 16">
            <a:extLst>
              <a:ext uri="{FF2B5EF4-FFF2-40B4-BE49-F238E27FC236}">
                <a16:creationId xmlns:a16="http://schemas.microsoft.com/office/drawing/2014/main" id="{8B28C78F-B69C-4864-8648-44F3616B24C6}"/>
              </a:ext>
            </a:extLst>
          </p:cNvPr>
          <p:cNvSpPr txBox="1">
            <a:spLocks noChangeArrowheads="1"/>
          </p:cNvSpPr>
          <p:nvPr/>
        </p:nvSpPr>
        <p:spPr bwMode="auto">
          <a:xfrm>
            <a:off x="231291" y="433410"/>
            <a:ext cx="5531264"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WHY ARE WE HERE?</a:t>
            </a:r>
          </a:p>
        </p:txBody>
      </p:sp>
      <p:sp>
        <p:nvSpPr>
          <p:cNvPr id="12" name="Content Placeholder 3">
            <a:extLst>
              <a:ext uri="{FF2B5EF4-FFF2-40B4-BE49-F238E27FC236}">
                <a16:creationId xmlns:a16="http://schemas.microsoft.com/office/drawing/2014/main" id="{338029B3-5D9D-48BE-BBB9-23A724DDEB61}"/>
              </a:ext>
            </a:extLst>
          </p:cNvPr>
          <p:cNvSpPr txBox="1">
            <a:spLocks/>
          </p:cNvSpPr>
          <p:nvPr/>
        </p:nvSpPr>
        <p:spPr bwMode="auto">
          <a:xfrm>
            <a:off x="539474" y="1558389"/>
            <a:ext cx="8065051" cy="1536200"/>
          </a:xfrm>
          <a:prstGeom prst="rect">
            <a:avLst/>
          </a:prstGeom>
          <a:solidFill>
            <a:srgbClr val="26B6EA">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600"/>
              </a:spcAft>
              <a:buNone/>
            </a:pPr>
            <a:r>
              <a:rPr lang="en-US" sz="2600" dirty="0">
                <a:solidFill>
                  <a:schemeClr val="bg1"/>
                </a:solidFill>
              </a:rPr>
              <a:t>58% of construction contract work to certified businesses </a:t>
            </a:r>
          </a:p>
          <a:p>
            <a:pPr marL="0" indent="0">
              <a:lnSpc>
                <a:spcPct val="100000"/>
              </a:lnSpc>
              <a:spcAft>
                <a:spcPts val="600"/>
              </a:spcAft>
              <a:buNone/>
            </a:pPr>
            <a:r>
              <a:rPr lang="en-US" sz="2800" b="1" i="1" dirty="0">
                <a:solidFill>
                  <a:schemeClr val="bg1"/>
                </a:solidFill>
              </a:rPr>
              <a:t>Accept bid by Faison Construction, Inc. for Creston Park Play Area Improvements Project for $1,332,810</a:t>
            </a:r>
          </a:p>
        </p:txBody>
      </p:sp>
    </p:spTree>
    <p:extLst>
      <p:ext uri="{BB962C8B-B14F-4D97-AF65-F5344CB8AC3E}">
        <p14:creationId xmlns:p14="http://schemas.microsoft.com/office/powerpoint/2010/main" val="818172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29383</TotalTime>
  <Words>1363</Words>
  <Application>Microsoft Office PowerPoint</Application>
  <PresentationFormat>On-screen Show (4:3)</PresentationFormat>
  <Paragraphs>113</Paragraphs>
  <Slides>9</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Courier New</vt:lpstr>
      <vt:lpstr>Gill Sans MT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GreenWorks,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liesll</dc:creator>
  <cp:lastModifiedBy>Burkovskaia, Tamara</cp:lastModifiedBy>
  <cp:revision>1482</cp:revision>
  <cp:lastPrinted>2020-02-12T23:04:23Z</cp:lastPrinted>
  <dcterms:created xsi:type="dcterms:W3CDTF">2014-06-30T04:01:23Z</dcterms:created>
  <dcterms:modified xsi:type="dcterms:W3CDTF">2020-03-10T17:36:36Z</dcterms:modified>
  <cp:contentStatus/>
</cp:coreProperties>
</file>