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5" r:id="rId3"/>
    <p:sldId id="264" r:id="rId4"/>
    <p:sldId id="283" r:id="rId5"/>
    <p:sldId id="286" r:id="rId6"/>
    <p:sldId id="281" r:id="rId7"/>
    <p:sldId id="267" r:id="rId8"/>
    <p:sldId id="278" r:id="rId9"/>
    <p:sldId id="276" r:id="rId10"/>
    <p:sldId id="289" r:id="rId11"/>
    <p:sldId id="275" r:id="rId12"/>
    <p:sldId id="279" r:id="rId13"/>
    <p:sldId id="292" r:id="rId14"/>
    <p:sldId id="280" r:id="rId15"/>
    <p:sldId id="290" r:id="rId16"/>
    <p:sldId id="285" r:id="rId17"/>
    <p:sldId id="291" r:id="rId18"/>
    <p:sldId id="296" r:id="rId19"/>
    <p:sldId id="293" r:id="rId20"/>
    <p:sldId id="294" r:id="rId21"/>
    <p:sldId id="297" r:id="rId22"/>
    <p:sldId id="298"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B36"/>
    <a:srgbClr val="E28027"/>
    <a:srgbClr val="6B9DB7"/>
    <a:srgbClr val="336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80" y="48"/>
      </p:cViewPr>
      <p:guideLst/>
    </p:cSldViewPr>
  </p:slideViewPr>
  <p:notesTextViewPr>
    <p:cViewPr>
      <p:scale>
        <a:sx n="1" d="1"/>
        <a:sy n="1" d="1"/>
      </p:scale>
      <p:origin x="0" y="0"/>
    </p:cViewPr>
  </p:notesTextViewPr>
  <p:notesViewPr>
    <p:cSldViewPr snapToGrid="0">
      <p:cViewPr varScale="1">
        <p:scale>
          <a:sx n="57" d="100"/>
          <a:sy n="57" d="100"/>
        </p:scale>
        <p:origin x="2516"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N/NE TIF FUNDS EXPENDED BY GOAL AREA</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stacked"/>
        <c:varyColors val="0"/>
        <c:ser>
          <c:idx val="0"/>
          <c:order val="0"/>
          <c:tx>
            <c:strRef>
              <c:f>Sheet2!$B$3</c:f>
              <c:strCache>
                <c:ptCount val="1"/>
                <c:pt idx="0">
                  <c:v>N/NE</c:v>
                </c:pt>
              </c:strCache>
            </c:strRef>
          </c:tx>
          <c:spPr>
            <a:solidFill>
              <a:schemeClr val="accent1"/>
            </a:solidFill>
            <a:ln>
              <a:noFill/>
            </a:ln>
            <a:effectLst/>
          </c:spPr>
          <c:invertIfNegative val="0"/>
          <c:cat>
            <c:strRef>
              <c:f>Sheet2!$A$4:$A$7</c:f>
              <c:strCache>
                <c:ptCount val="4"/>
                <c:pt idx="0">
                  <c:v>Goal 1: Preventing Displacement</c:v>
                </c:pt>
                <c:pt idx="1">
                  <c:v>Goal 2: Creating New Home Owners</c:v>
                </c:pt>
                <c:pt idx="2">
                  <c:v>Goal 3: Creating Rental Homes</c:v>
                </c:pt>
                <c:pt idx="3">
                  <c:v>Goal 4: Land Banking</c:v>
                </c:pt>
              </c:strCache>
            </c:strRef>
          </c:cat>
          <c:val>
            <c:numRef>
              <c:f>Sheet2!$B$4:$B$7</c:f>
              <c:numCache>
                <c:formatCode>_("$"* #,##0.00_);_("$"* \(#,##0.00\);_("$"* "-"??_);_(@_)</c:formatCode>
                <c:ptCount val="4"/>
                <c:pt idx="0">
                  <c:v>2391063</c:v>
                </c:pt>
                <c:pt idx="1">
                  <c:v>2437701</c:v>
                </c:pt>
                <c:pt idx="2">
                  <c:v>9534799</c:v>
                </c:pt>
                <c:pt idx="3">
                  <c:v>3024278</c:v>
                </c:pt>
              </c:numCache>
            </c:numRef>
          </c:val>
          <c:extLst>
            <c:ext xmlns:c16="http://schemas.microsoft.com/office/drawing/2014/chart" uri="{C3380CC4-5D6E-409C-BE32-E72D297353CC}">
              <c16:uniqueId val="{00000000-9F90-4F86-B13F-FC3D0959E126}"/>
            </c:ext>
          </c:extLst>
        </c:ser>
        <c:ser>
          <c:idx val="1"/>
          <c:order val="1"/>
          <c:tx>
            <c:strRef>
              <c:f>Sheet2!$C$3</c:f>
              <c:strCache>
                <c:ptCount val="1"/>
                <c:pt idx="0">
                  <c:v>TIF Lift</c:v>
                </c:pt>
              </c:strCache>
            </c:strRef>
          </c:tx>
          <c:spPr>
            <a:solidFill>
              <a:schemeClr val="accent2"/>
            </a:solidFill>
            <a:ln>
              <a:noFill/>
            </a:ln>
            <a:effectLst/>
          </c:spPr>
          <c:invertIfNegative val="0"/>
          <c:cat>
            <c:strRef>
              <c:f>Sheet2!$A$4:$A$7</c:f>
              <c:strCache>
                <c:ptCount val="4"/>
                <c:pt idx="0">
                  <c:v>Goal 1: Preventing Displacement</c:v>
                </c:pt>
                <c:pt idx="1">
                  <c:v>Goal 2: Creating New Home Owners</c:v>
                </c:pt>
                <c:pt idx="2">
                  <c:v>Goal 3: Creating Rental Homes</c:v>
                </c:pt>
                <c:pt idx="3">
                  <c:v>Goal 4: Land Banking</c:v>
                </c:pt>
              </c:strCache>
            </c:strRef>
          </c:cat>
          <c:val>
            <c:numRef>
              <c:f>Sheet2!$C$4:$C$7</c:f>
              <c:numCache>
                <c:formatCode>_("$"* #,##0.00_);_("$"* \(#,##0.00\);_("$"* "-"??_);_(@_)</c:formatCode>
                <c:ptCount val="4"/>
                <c:pt idx="0">
                  <c:v>120747</c:v>
                </c:pt>
                <c:pt idx="1">
                  <c:v>1009457</c:v>
                </c:pt>
                <c:pt idx="2">
                  <c:v>10594261</c:v>
                </c:pt>
                <c:pt idx="3">
                  <c:v>0</c:v>
                </c:pt>
              </c:numCache>
            </c:numRef>
          </c:val>
          <c:extLst>
            <c:ext xmlns:c16="http://schemas.microsoft.com/office/drawing/2014/chart" uri="{C3380CC4-5D6E-409C-BE32-E72D297353CC}">
              <c16:uniqueId val="{00000001-9F90-4F86-B13F-FC3D0959E126}"/>
            </c:ext>
          </c:extLst>
        </c:ser>
        <c:ser>
          <c:idx val="2"/>
          <c:order val="2"/>
          <c:tx>
            <c:strRef>
              <c:f>Sheet2!$D$3</c:f>
              <c:strCache>
                <c:ptCount val="1"/>
                <c:pt idx="0">
                  <c:v>Base TIF</c:v>
                </c:pt>
              </c:strCache>
            </c:strRef>
          </c:tx>
          <c:spPr>
            <a:solidFill>
              <a:schemeClr val="accent3"/>
            </a:solidFill>
            <a:ln>
              <a:noFill/>
            </a:ln>
            <a:effectLst/>
          </c:spPr>
          <c:invertIfNegative val="0"/>
          <c:cat>
            <c:strRef>
              <c:f>Sheet2!$A$4:$A$7</c:f>
              <c:strCache>
                <c:ptCount val="4"/>
                <c:pt idx="0">
                  <c:v>Goal 1: Preventing Displacement</c:v>
                </c:pt>
                <c:pt idx="1">
                  <c:v>Goal 2: Creating New Home Owners</c:v>
                </c:pt>
                <c:pt idx="2">
                  <c:v>Goal 3: Creating Rental Homes</c:v>
                </c:pt>
                <c:pt idx="3">
                  <c:v>Goal 4: Land Banking</c:v>
                </c:pt>
              </c:strCache>
            </c:strRef>
          </c:cat>
          <c:val>
            <c:numRef>
              <c:f>Sheet2!$D$4:$D$7</c:f>
              <c:numCache>
                <c:formatCode>_("$"* #,##0.00_);_("$"* \(#,##0.00\);_("$"* "-"??_);_(@_)</c:formatCode>
                <c:ptCount val="4"/>
                <c:pt idx="0">
                  <c:v>2192214</c:v>
                </c:pt>
                <c:pt idx="1">
                  <c:v>2281587</c:v>
                </c:pt>
                <c:pt idx="2">
                  <c:v>9687463</c:v>
                </c:pt>
                <c:pt idx="3">
                  <c:v>9566135</c:v>
                </c:pt>
              </c:numCache>
            </c:numRef>
          </c:val>
          <c:extLst>
            <c:ext xmlns:c16="http://schemas.microsoft.com/office/drawing/2014/chart" uri="{C3380CC4-5D6E-409C-BE32-E72D297353CC}">
              <c16:uniqueId val="{00000002-9F90-4F86-B13F-FC3D0959E126}"/>
            </c:ext>
          </c:extLst>
        </c:ser>
        <c:ser>
          <c:idx val="3"/>
          <c:order val="3"/>
          <c:tx>
            <c:strRef>
              <c:f>Sheet2!$E$3</c:f>
              <c:strCache>
                <c:ptCount val="1"/>
                <c:pt idx="0">
                  <c:v>Prosper TIF</c:v>
                </c:pt>
              </c:strCache>
            </c:strRef>
          </c:tx>
          <c:spPr>
            <a:solidFill>
              <a:schemeClr val="accent4"/>
            </a:solidFill>
            <a:ln>
              <a:noFill/>
            </a:ln>
            <a:effectLst/>
          </c:spPr>
          <c:invertIfNegative val="0"/>
          <c:cat>
            <c:strRef>
              <c:f>Sheet2!$A$4:$A$7</c:f>
              <c:strCache>
                <c:ptCount val="4"/>
                <c:pt idx="0">
                  <c:v>Goal 1: Preventing Displacement</c:v>
                </c:pt>
                <c:pt idx="1">
                  <c:v>Goal 2: Creating New Home Owners</c:v>
                </c:pt>
                <c:pt idx="2">
                  <c:v>Goal 3: Creating Rental Homes</c:v>
                </c:pt>
                <c:pt idx="3">
                  <c:v>Goal 4: Land Banking</c:v>
                </c:pt>
              </c:strCache>
            </c:strRef>
          </c:cat>
          <c:val>
            <c:numRef>
              <c:f>Sheet2!$E$4:$E$7</c:f>
              <c:numCache>
                <c:formatCode>_("$"* #,##0.00_);_("$"* \(#,##0.00\);_("$"* "-"??_);_(@_)</c:formatCode>
                <c:ptCount val="4"/>
                <c:pt idx="0">
                  <c:v>393709</c:v>
                </c:pt>
                <c:pt idx="1">
                  <c:v>226256</c:v>
                </c:pt>
                <c:pt idx="2">
                  <c:v>0</c:v>
                </c:pt>
                <c:pt idx="3">
                  <c:v>0</c:v>
                </c:pt>
              </c:numCache>
            </c:numRef>
          </c:val>
          <c:extLst>
            <c:ext xmlns:c16="http://schemas.microsoft.com/office/drawing/2014/chart" uri="{C3380CC4-5D6E-409C-BE32-E72D297353CC}">
              <c16:uniqueId val="{00000003-9F90-4F86-B13F-FC3D0959E126}"/>
            </c:ext>
          </c:extLst>
        </c:ser>
        <c:dLbls>
          <c:showLegendKey val="0"/>
          <c:showVal val="0"/>
          <c:showCatName val="0"/>
          <c:showSerName val="0"/>
          <c:showPercent val="0"/>
          <c:showBubbleSize val="0"/>
        </c:dLbls>
        <c:gapWidth val="150"/>
        <c:overlap val="100"/>
        <c:axId val="1300758000"/>
        <c:axId val="1310005616"/>
      </c:barChart>
      <c:catAx>
        <c:axId val="13007580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310005616"/>
        <c:crosses val="autoZero"/>
        <c:auto val="1"/>
        <c:lblAlgn val="ctr"/>
        <c:lblOffset val="100"/>
        <c:noMultiLvlLbl val="0"/>
      </c:catAx>
      <c:valAx>
        <c:axId val="1310005616"/>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30075800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rgbClr val="B1BB36"/>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N/NE TIF Allocation by Goal Area</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stacked"/>
        <c:varyColors val="0"/>
        <c:ser>
          <c:idx val="0"/>
          <c:order val="0"/>
          <c:tx>
            <c:strRef>
              <c:f>Sheet2!$B$18</c:f>
              <c:strCache>
                <c:ptCount val="1"/>
                <c:pt idx="0">
                  <c:v>N/NE</c:v>
                </c:pt>
              </c:strCache>
            </c:strRef>
          </c:tx>
          <c:spPr>
            <a:solidFill>
              <a:schemeClr val="accent1"/>
            </a:solidFill>
            <a:ln>
              <a:noFill/>
            </a:ln>
            <a:effectLst/>
          </c:spPr>
          <c:invertIfNegative val="0"/>
          <c:cat>
            <c:strRef>
              <c:f>Sheet2!$A$19:$A$22</c:f>
              <c:strCache>
                <c:ptCount val="4"/>
                <c:pt idx="0">
                  <c:v>Goal 1: Preventing Displacement</c:v>
                </c:pt>
                <c:pt idx="1">
                  <c:v>Goal 2: Creating New Home Owners</c:v>
                </c:pt>
                <c:pt idx="2">
                  <c:v>Goal 3: Creating Rental Homes</c:v>
                </c:pt>
                <c:pt idx="3">
                  <c:v>Goal 4: Land Banking</c:v>
                </c:pt>
              </c:strCache>
            </c:strRef>
          </c:cat>
          <c:val>
            <c:numRef>
              <c:f>Sheet2!$B$19:$B$22</c:f>
              <c:numCache>
                <c:formatCode>_("$"* #,##0.00_);_("$"* \(#,##0.00\);_("$"* "-"??_);_(@_)</c:formatCode>
                <c:ptCount val="4"/>
                <c:pt idx="0">
                  <c:v>3888468</c:v>
                </c:pt>
                <c:pt idx="1">
                  <c:v>3552455</c:v>
                </c:pt>
                <c:pt idx="2">
                  <c:v>9534799</c:v>
                </c:pt>
                <c:pt idx="3">
                  <c:v>3024278</c:v>
                </c:pt>
              </c:numCache>
            </c:numRef>
          </c:val>
          <c:extLst>
            <c:ext xmlns:c16="http://schemas.microsoft.com/office/drawing/2014/chart" uri="{C3380CC4-5D6E-409C-BE32-E72D297353CC}">
              <c16:uniqueId val="{00000000-7A10-438A-BF6C-8F5E819D745E}"/>
            </c:ext>
          </c:extLst>
        </c:ser>
        <c:ser>
          <c:idx val="1"/>
          <c:order val="1"/>
          <c:tx>
            <c:strRef>
              <c:f>Sheet2!$C$18</c:f>
              <c:strCache>
                <c:ptCount val="1"/>
                <c:pt idx="0">
                  <c:v>TIF Lift</c:v>
                </c:pt>
              </c:strCache>
            </c:strRef>
          </c:tx>
          <c:spPr>
            <a:solidFill>
              <a:schemeClr val="accent2"/>
            </a:solidFill>
            <a:ln>
              <a:noFill/>
            </a:ln>
            <a:effectLst/>
          </c:spPr>
          <c:invertIfNegative val="0"/>
          <c:cat>
            <c:strRef>
              <c:f>Sheet2!$A$19:$A$22</c:f>
              <c:strCache>
                <c:ptCount val="4"/>
                <c:pt idx="0">
                  <c:v>Goal 1: Preventing Displacement</c:v>
                </c:pt>
                <c:pt idx="1">
                  <c:v>Goal 2: Creating New Home Owners</c:v>
                </c:pt>
                <c:pt idx="2">
                  <c:v>Goal 3: Creating Rental Homes</c:v>
                </c:pt>
                <c:pt idx="3">
                  <c:v>Goal 4: Land Banking</c:v>
                </c:pt>
              </c:strCache>
            </c:strRef>
          </c:cat>
          <c:val>
            <c:numRef>
              <c:f>Sheet2!$C$19:$C$22</c:f>
              <c:numCache>
                <c:formatCode>_("$"* #,##0.00_);_("$"* \(#,##0.00\);_("$"* "-"??_);_(@_)</c:formatCode>
                <c:ptCount val="4"/>
                <c:pt idx="0">
                  <c:v>5000000</c:v>
                </c:pt>
                <c:pt idx="1">
                  <c:v>5680338</c:v>
                </c:pt>
                <c:pt idx="2">
                  <c:v>21319662</c:v>
                </c:pt>
                <c:pt idx="3">
                  <c:v>0</c:v>
                </c:pt>
              </c:numCache>
            </c:numRef>
          </c:val>
          <c:extLst>
            <c:ext xmlns:c16="http://schemas.microsoft.com/office/drawing/2014/chart" uri="{C3380CC4-5D6E-409C-BE32-E72D297353CC}">
              <c16:uniqueId val="{00000001-7A10-438A-BF6C-8F5E819D745E}"/>
            </c:ext>
          </c:extLst>
        </c:ser>
        <c:ser>
          <c:idx val="2"/>
          <c:order val="2"/>
          <c:tx>
            <c:strRef>
              <c:f>Sheet2!$D$18</c:f>
              <c:strCache>
                <c:ptCount val="1"/>
                <c:pt idx="0">
                  <c:v>Base TIF</c:v>
                </c:pt>
              </c:strCache>
            </c:strRef>
          </c:tx>
          <c:spPr>
            <a:solidFill>
              <a:schemeClr val="accent3"/>
            </a:solidFill>
            <a:ln>
              <a:noFill/>
            </a:ln>
            <a:effectLst/>
          </c:spPr>
          <c:invertIfNegative val="0"/>
          <c:cat>
            <c:strRef>
              <c:f>Sheet2!$A$19:$A$22</c:f>
              <c:strCache>
                <c:ptCount val="4"/>
                <c:pt idx="0">
                  <c:v>Goal 1: Preventing Displacement</c:v>
                </c:pt>
                <c:pt idx="1">
                  <c:v>Goal 2: Creating New Home Owners</c:v>
                </c:pt>
                <c:pt idx="2">
                  <c:v>Goal 3: Creating Rental Homes</c:v>
                </c:pt>
                <c:pt idx="3">
                  <c:v>Goal 4: Land Banking</c:v>
                </c:pt>
              </c:strCache>
            </c:strRef>
          </c:cat>
          <c:val>
            <c:numRef>
              <c:f>Sheet2!$D$19:$D$22</c:f>
              <c:numCache>
                <c:formatCode>_("$"* #,##0.00_);_("$"* \(#,##0.00\);_("$"* "-"??_);_(@_)</c:formatCode>
                <c:ptCount val="4"/>
                <c:pt idx="0">
                  <c:v>4230264</c:v>
                </c:pt>
                <c:pt idx="1">
                  <c:v>11066487</c:v>
                </c:pt>
                <c:pt idx="2">
                  <c:v>11371637</c:v>
                </c:pt>
                <c:pt idx="3">
                  <c:v>9566135</c:v>
                </c:pt>
              </c:numCache>
            </c:numRef>
          </c:val>
          <c:extLst>
            <c:ext xmlns:c16="http://schemas.microsoft.com/office/drawing/2014/chart" uri="{C3380CC4-5D6E-409C-BE32-E72D297353CC}">
              <c16:uniqueId val="{00000002-7A10-438A-BF6C-8F5E819D745E}"/>
            </c:ext>
          </c:extLst>
        </c:ser>
        <c:ser>
          <c:idx val="3"/>
          <c:order val="3"/>
          <c:tx>
            <c:strRef>
              <c:f>Sheet2!$E$18</c:f>
              <c:strCache>
                <c:ptCount val="1"/>
                <c:pt idx="0">
                  <c:v>Prosper TIF</c:v>
                </c:pt>
              </c:strCache>
            </c:strRef>
          </c:tx>
          <c:spPr>
            <a:solidFill>
              <a:schemeClr val="accent4"/>
            </a:solidFill>
            <a:ln>
              <a:noFill/>
            </a:ln>
            <a:effectLst/>
          </c:spPr>
          <c:invertIfNegative val="0"/>
          <c:cat>
            <c:strRef>
              <c:f>Sheet2!$A$19:$A$22</c:f>
              <c:strCache>
                <c:ptCount val="4"/>
                <c:pt idx="0">
                  <c:v>Goal 1: Preventing Displacement</c:v>
                </c:pt>
                <c:pt idx="1">
                  <c:v>Goal 2: Creating New Home Owners</c:v>
                </c:pt>
                <c:pt idx="2">
                  <c:v>Goal 3: Creating Rental Homes</c:v>
                </c:pt>
                <c:pt idx="3">
                  <c:v>Goal 4: Land Banking</c:v>
                </c:pt>
              </c:strCache>
            </c:strRef>
          </c:cat>
          <c:val>
            <c:numRef>
              <c:f>Sheet2!$E$19:$E$22</c:f>
              <c:numCache>
                <c:formatCode>_("$"* #,##0.00_);_("$"* \(#,##0.00\);_("$"* "-"??_);_(@_)</c:formatCode>
                <c:ptCount val="4"/>
                <c:pt idx="0">
                  <c:v>1600000</c:v>
                </c:pt>
                <c:pt idx="1">
                  <c:v>1600000</c:v>
                </c:pt>
                <c:pt idx="2">
                  <c:v>0</c:v>
                </c:pt>
                <c:pt idx="3">
                  <c:v>0</c:v>
                </c:pt>
              </c:numCache>
            </c:numRef>
          </c:val>
          <c:extLst>
            <c:ext xmlns:c16="http://schemas.microsoft.com/office/drawing/2014/chart" uri="{C3380CC4-5D6E-409C-BE32-E72D297353CC}">
              <c16:uniqueId val="{00000003-7A10-438A-BF6C-8F5E819D745E}"/>
            </c:ext>
          </c:extLst>
        </c:ser>
        <c:dLbls>
          <c:showLegendKey val="0"/>
          <c:showVal val="0"/>
          <c:showCatName val="0"/>
          <c:showSerName val="0"/>
          <c:showPercent val="0"/>
          <c:showBubbleSize val="0"/>
        </c:dLbls>
        <c:gapWidth val="247"/>
        <c:overlap val="100"/>
        <c:axId val="414791768"/>
        <c:axId val="414789472"/>
      </c:barChart>
      <c:lineChart>
        <c:grouping val="standard"/>
        <c:varyColors val="0"/>
        <c:ser>
          <c:idx val="4"/>
          <c:order val="4"/>
          <c:tx>
            <c:strRef>
              <c:f>Sheet2!$F$18</c:f>
              <c:strCache>
                <c:ptCount val="1"/>
                <c:pt idx="0">
                  <c:v>TOTAL</c:v>
                </c:pt>
              </c:strCache>
            </c:strRef>
          </c:tx>
          <c:spPr>
            <a:ln w="22225" cap="rnd">
              <a:solidFill>
                <a:schemeClr val="accent5"/>
              </a:solidFill>
              <a:round/>
            </a:ln>
            <a:effectLst/>
          </c:spPr>
          <c:marker>
            <c:symbol val="none"/>
          </c:marker>
          <c:cat>
            <c:strRef>
              <c:f>Sheet2!$A$19:$A$22</c:f>
              <c:strCache>
                <c:ptCount val="4"/>
                <c:pt idx="0">
                  <c:v>Goal 1: Preventing Displacement</c:v>
                </c:pt>
                <c:pt idx="1">
                  <c:v>Goal 2: Creating New Home Owners</c:v>
                </c:pt>
                <c:pt idx="2">
                  <c:v>Goal 3: Creating Rental Homes</c:v>
                </c:pt>
                <c:pt idx="3">
                  <c:v>Goal 4: Land Banking</c:v>
                </c:pt>
              </c:strCache>
            </c:strRef>
          </c:cat>
          <c:val>
            <c:numRef>
              <c:f>Sheet2!$F$19:$F$22</c:f>
              <c:numCache>
                <c:formatCode>_("$"* #,##0.00_);_("$"* \(#,##0.00\);_("$"* "-"??_);_(@_)</c:formatCode>
                <c:ptCount val="4"/>
                <c:pt idx="0">
                  <c:v>14718732</c:v>
                </c:pt>
                <c:pt idx="1">
                  <c:v>21899280</c:v>
                </c:pt>
                <c:pt idx="2">
                  <c:v>42226098</c:v>
                </c:pt>
                <c:pt idx="3">
                  <c:v>12590413</c:v>
                </c:pt>
              </c:numCache>
            </c:numRef>
          </c:val>
          <c:smooth val="0"/>
          <c:extLst>
            <c:ext xmlns:c16="http://schemas.microsoft.com/office/drawing/2014/chart" uri="{C3380CC4-5D6E-409C-BE32-E72D297353CC}">
              <c16:uniqueId val="{00000004-7A10-438A-BF6C-8F5E819D745E}"/>
            </c:ext>
          </c:extLst>
        </c:ser>
        <c:dLbls>
          <c:showLegendKey val="0"/>
          <c:showVal val="0"/>
          <c:showCatName val="0"/>
          <c:showSerName val="0"/>
          <c:showPercent val="0"/>
          <c:showBubbleSize val="0"/>
        </c:dLbls>
        <c:marker val="1"/>
        <c:smooth val="0"/>
        <c:axId val="414791768"/>
        <c:axId val="414789472"/>
      </c:lineChart>
      <c:catAx>
        <c:axId val="4147917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14789472"/>
        <c:crosses val="autoZero"/>
        <c:auto val="1"/>
        <c:lblAlgn val="ctr"/>
        <c:lblOffset val="100"/>
        <c:noMultiLvlLbl val="0"/>
      </c:catAx>
      <c:valAx>
        <c:axId val="414789472"/>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147917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rgbClr val="B1BB36"/>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Home</a:t>
            </a:r>
            <a:r>
              <a:rPr lang="en-US" sz="1200" baseline="0"/>
              <a:t> Repair Loans and Grants: January, 1 2015 - December 31, 2019</a:t>
            </a:r>
          </a:p>
          <a:p>
            <a:pPr>
              <a:defRPr/>
            </a:pP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'Totals, Demographics'!$B$2</c:f>
              <c:strCache>
                <c:ptCount val="1"/>
                <c:pt idx="0">
                  <c:v>Loans Funded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'Totals, Demographics'!$A$3:$A$7</c:f>
              <c:numCache>
                <c:formatCode>General</c:formatCode>
                <c:ptCount val="5"/>
                <c:pt idx="0">
                  <c:v>2015</c:v>
                </c:pt>
                <c:pt idx="1">
                  <c:v>2016</c:v>
                </c:pt>
                <c:pt idx="2">
                  <c:v>2017</c:v>
                </c:pt>
                <c:pt idx="3">
                  <c:v>2018</c:v>
                </c:pt>
                <c:pt idx="4">
                  <c:v>2019</c:v>
                </c:pt>
              </c:numCache>
            </c:numRef>
          </c:cat>
          <c:val>
            <c:numRef>
              <c:f>'Totals, Demographics'!$B$3:$B$7</c:f>
              <c:numCache>
                <c:formatCode>General</c:formatCode>
                <c:ptCount val="5"/>
                <c:pt idx="0">
                  <c:v>3</c:v>
                </c:pt>
                <c:pt idx="1">
                  <c:v>40</c:v>
                </c:pt>
                <c:pt idx="2">
                  <c:v>18</c:v>
                </c:pt>
                <c:pt idx="3">
                  <c:v>48</c:v>
                </c:pt>
                <c:pt idx="4">
                  <c:v>13</c:v>
                </c:pt>
              </c:numCache>
            </c:numRef>
          </c:val>
          <c:extLst>
            <c:ext xmlns:c16="http://schemas.microsoft.com/office/drawing/2014/chart" uri="{C3380CC4-5D6E-409C-BE32-E72D297353CC}">
              <c16:uniqueId val="{00000000-96A6-4A25-8F1F-D6C41EF0602A}"/>
            </c:ext>
          </c:extLst>
        </c:ser>
        <c:ser>
          <c:idx val="1"/>
          <c:order val="1"/>
          <c:tx>
            <c:strRef>
              <c:f>'Totals, Demographics'!$C$2</c:f>
              <c:strCache>
                <c:ptCount val="1"/>
                <c:pt idx="0">
                  <c:v>Grants </c:v>
                </c:pt>
              </c:strCache>
            </c:strRef>
          </c:tx>
          <c:spPr>
            <a:solidFill>
              <a:schemeClr val="accent2"/>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2-96A6-4A25-8F1F-D6C41EF0602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'Totals, Demographics'!$A$3:$A$7</c:f>
              <c:numCache>
                <c:formatCode>General</c:formatCode>
                <c:ptCount val="5"/>
                <c:pt idx="0">
                  <c:v>2015</c:v>
                </c:pt>
                <c:pt idx="1">
                  <c:v>2016</c:v>
                </c:pt>
                <c:pt idx="2">
                  <c:v>2017</c:v>
                </c:pt>
                <c:pt idx="3">
                  <c:v>2018</c:v>
                </c:pt>
                <c:pt idx="4">
                  <c:v>2019</c:v>
                </c:pt>
              </c:numCache>
            </c:numRef>
          </c:cat>
          <c:val>
            <c:numRef>
              <c:f>'Totals, Demographics'!$C$3:$C$7</c:f>
              <c:numCache>
                <c:formatCode>General</c:formatCode>
                <c:ptCount val="5"/>
                <c:pt idx="0">
                  <c:v>92</c:v>
                </c:pt>
                <c:pt idx="1">
                  <c:v>155</c:v>
                </c:pt>
                <c:pt idx="2">
                  <c:v>113</c:v>
                </c:pt>
                <c:pt idx="3">
                  <c:v>103</c:v>
                </c:pt>
                <c:pt idx="4">
                  <c:v>93</c:v>
                </c:pt>
              </c:numCache>
            </c:numRef>
          </c:val>
          <c:extLst>
            <c:ext xmlns:c16="http://schemas.microsoft.com/office/drawing/2014/chart" uri="{C3380CC4-5D6E-409C-BE32-E72D297353CC}">
              <c16:uniqueId val="{00000003-96A6-4A25-8F1F-D6C41EF0602A}"/>
            </c:ext>
          </c:extLst>
        </c:ser>
        <c:dLbls>
          <c:dLblPos val="outEnd"/>
          <c:showLegendKey val="0"/>
          <c:showVal val="1"/>
          <c:showCatName val="0"/>
          <c:showSerName val="0"/>
          <c:showPercent val="0"/>
          <c:showBubbleSize val="0"/>
        </c:dLbls>
        <c:gapWidth val="219"/>
        <c:overlap val="-27"/>
        <c:axId val="356284296"/>
        <c:axId val="354958992"/>
      </c:barChart>
      <c:catAx>
        <c:axId val="35628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4958992"/>
        <c:crosses val="autoZero"/>
        <c:auto val="1"/>
        <c:lblAlgn val="ctr"/>
        <c:lblOffset val="100"/>
        <c:noMultiLvlLbl val="0"/>
      </c:catAx>
      <c:valAx>
        <c:axId val="35495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628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rgbClr val="92D050"/>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Home Repair Loan</a:t>
            </a:r>
            <a:r>
              <a:rPr lang="en-US" baseline="0" dirty="0"/>
              <a:t> Households</a:t>
            </a:r>
            <a:r>
              <a:rPr lang="en-US" dirty="0"/>
              <a:t> by Race:</a:t>
            </a:r>
            <a:r>
              <a:rPr lang="en-US" baseline="0" dirty="0"/>
              <a:t> 2015 - 2019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'Totals, Demographics'!$E$3</c:f>
              <c:strCache>
                <c:ptCount val="1"/>
                <c:pt idx="0">
                  <c:v>2015</c:v>
                </c:pt>
              </c:strCache>
            </c:strRef>
          </c:tx>
          <c:spPr>
            <a:solidFill>
              <a:schemeClr val="accent1"/>
            </a:solidFill>
            <a:ln>
              <a:noFill/>
            </a:ln>
            <a:effectLst/>
          </c:spPr>
          <c:invertIfNegative val="0"/>
          <c:cat>
            <c:strRef>
              <c:f>'Totals, Demographics'!$F$2:$L$2</c:f>
              <c:strCache>
                <c:ptCount val="7"/>
                <c:pt idx="0">
                  <c:v>Black</c:v>
                </c:pt>
                <c:pt idx="1">
                  <c:v>White</c:v>
                </c:pt>
                <c:pt idx="2">
                  <c:v>Hispanic</c:v>
                </c:pt>
                <c:pt idx="3">
                  <c:v>Asian</c:v>
                </c:pt>
                <c:pt idx="4">
                  <c:v>Native 
Amer</c:v>
                </c:pt>
                <c:pt idx="5">
                  <c:v>Other</c:v>
                </c:pt>
                <c:pt idx="6">
                  <c:v>African </c:v>
                </c:pt>
              </c:strCache>
            </c:strRef>
          </c:cat>
          <c:val>
            <c:numRef>
              <c:f>'Totals, Demographics'!$F$3:$L$3</c:f>
              <c:numCache>
                <c:formatCode>General</c:formatCode>
                <c:ptCount val="7"/>
                <c:pt idx="0">
                  <c:v>0</c:v>
                </c:pt>
                <c:pt idx="1">
                  <c:v>3</c:v>
                </c:pt>
                <c:pt idx="2">
                  <c:v>1</c:v>
                </c:pt>
                <c:pt idx="3">
                  <c:v>0</c:v>
                </c:pt>
                <c:pt idx="4">
                  <c:v>0</c:v>
                </c:pt>
                <c:pt idx="5">
                  <c:v>0</c:v>
                </c:pt>
                <c:pt idx="6">
                  <c:v>0</c:v>
                </c:pt>
              </c:numCache>
            </c:numRef>
          </c:val>
          <c:extLst>
            <c:ext xmlns:c16="http://schemas.microsoft.com/office/drawing/2014/chart" uri="{C3380CC4-5D6E-409C-BE32-E72D297353CC}">
              <c16:uniqueId val="{00000000-BC90-4327-84C8-C30DACCCCD43}"/>
            </c:ext>
          </c:extLst>
        </c:ser>
        <c:ser>
          <c:idx val="1"/>
          <c:order val="1"/>
          <c:tx>
            <c:strRef>
              <c:f>'Totals, Demographics'!$E$4</c:f>
              <c:strCache>
                <c:ptCount val="1"/>
                <c:pt idx="0">
                  <c:v>2016</c:v>
                </c:pt>
              </c:strCache>
            </c:strRef>
          </c:tx>
          <c:spPr>
            <a:solidFill>
              <a:schemeClr val="accent2"/>
            </a:solidFill>
            <a:ln>
              <a:noFill/>
            </a:ln>
            <a:effectLst/>
          </c:spPr>
          <c:invertIfNegative val="0"/>
          <c:cat>
            <c:strRef>
              <c:f>'Totals, Demographics'!$F$2:$L$2</c:f>
              <c:strCache>
                <c:ptCount val="7"/>
                <c:pt idx="0">
                  <c:v>Black</c:v>
                </c:pt>
                <c:pt idx="1">
                  <c:v>White</c:v>
                </c:pt>
                <c:pt idx="2">
                  <c:v>Hispanic</c:v>
                </c:pt>
                <c:pt idx="3">
                  <c:v>Asian</c:v>
                </c:pt>
                <c:pt idx="4">
                  <c:v>Native 
Amer</c:v>
                </c:pt>
                <c:pt idx="5">
                  <c:v>Other</c:v>
                </c:pt>
                <c:pt idx="6">
                  <c:v>African </c:v>
                </c:pt>
              </c:strCache>
            </c:strRef>
          </c:cat>
          <c:val>
            <c:numRef>
              <c:f>'Totals, Demographics'!$F$4:$L$4</c:f>
              <c:numCache>
                <c:formatCode>General</c:formatCode>
                <c:ptCount val="7"/>
                <c:pt idx="0">
                  <c:v>25</c:v>
                </c:pt>
                <c:pt idx="1">
                  <c:v>12</c:v>
                </c:pt>
                <c:pt idx="2">
                  <c:v>2</c:v>
                </c:pt>
                <c:pt idx="3">
                  <c:v>0</c:v>
                </c:pt>
                <c:pt idx="4">
                  <c:v>0</c:v>
                </c:pt>
                <c:pt idx="5">
                  <c:v>1</c:v>
                </c:pt>
                <c:pt idx="6">
                  <c:v>0</c:v>
                </c:pt>
              </c:numCache>
            </c:numRef>
          </c:val>
          <c:extLst>
            <c:ext xmlns:c16="http://schemas.microsoft.com/office/drawing/2014/chart" uri="{C3380CC4-5D6E-409C-BE32-E72D297353CC}">
              <c16:uniqueId val="{00000001-BC90-4327-84C8-C30DACCCCD43}"/>
            </c:ext>
          </c:extLst>
        </c:ser>
        <c:ser>
          <c:idx val="2"/>
          <c:order val="2"/>
          <c:tx>
            <c:strRef>
              <c:f>'Totals, Demographics'!$E$5</c:f>
              <c:strCache>
                <c:ptCount val="1"/>
                <c:pt idx="0">
                  <c:v>2017</c:v>
                </c:pt>
              </c:strCache>
            </c:strRef>
          </c:tx>
          <c:spPr>
            <a:solidFill>
              <a:schemeClr val="accent3"/>
            </a:solidFill>
            <a:ln>
              <a:noFill/>
            </a:ln>
            <a:effectLst/>
          </c:spPr>
          <c:invertIfNegative val="0"/>
          <c:cat>
            <c:strRef>
              <c:f>'Totals, Demographics'!$F$2:$L$2</c:f>
              <c:strCache>
                <c:ptCount val="7"/>
                <c:pt idx="0">
                  <c:v>Black</c:v>
                </c:pt>
                <c:pt idx="1">
                  <c:v>White</c:v>
                </c:pt>
                <c:pt idx="2">
                  <c:v>Hispanic</c:v>
                </c:pt>
                <c:pt idx="3">
                  <c:v>Asian</c:v>
                </c:pt>
                <c:pt idx="4">
                  <c:v>Native 
Amer</c:v>
                </c:pt>
                <c:pt idx="5">
                  <c:v>Other</c:v>
                </c:pt>
                <c:pt idx="6">
                  <c:v>African </c:v>
                </c:pt>
              </c:strCache>
            </c:strRef>
          </c:cat>
          <c:val>
            <c:numRef>
              <c:f>'Totals, Demographics'!$F$5:$L$5</c:f>
              <c:numCache>
                <c:formatCode>General</c:formatCode>
                <c:ptCount val="7"/>
                <c:pt idx="0">
                  <c:v>7</c:v>
                </c:pt>
                <c:pt idx="1">
                  <c:v>9</c:v>
                </c:pt>
                <c:pt idx="2">
                  <c:v>0</c:v>
                </c:pt>
                <c:pt idx="3">
                  <c:v>2</c:v>
                </c:pt>
                <c:pt idx="4">
                  <c:v>1</c:v>
                </c:pt>
                <c:pt idx="5">
                  <c:v>1</c:v>
                </c:pt>
                <c:pt idx="6">
                  <c:v>0</c:v>
                </c:pt>
              </c:numCache>
            </c:numRef>
          </c:val>
          <c:extLst>
            <c:ext xmlns:c16="http://schemas.microsoft.com/office/drawing/2014/chart" uri="{C3380CC4-5D6E-409C-BE32-E72D297353CC}">
              <c16:uniqueId val="{00000002-BC90-4327-84C8-C30DACCCCD43}"/>
            </c:ext>
          </c:extLst>
        </c:ser>
        <c:ser>
          <c:idx val="3"/>
          <c:order val="3"/>
          <c:tx>
            <c:strRef>
              <c:f>'Totals, Demographics'!$E$6</c:f>
              <c:strCache>
                <c:ptCount val="1"/>
                <c:pt idx="0">
                  <c:v>2018</c:v>
                </c:pt>
              </c:strCache>
            </c:strRef>
          </c:tx>
          <c:spPr>
            <a:solidFill>
              <a:schemeClr val="accent4"/>
            </a:solidFill>
            <a:ln>
              <a:noFill/>
            </a:ln>
            <a:effectLst/>
          </c:spPr>
          <c:invertIfNegative val="0"/>
          <c:cat>
            <c:strRef>
              <c:f>'Totals, Demographics'!$F$2:$L$2</c:f>
              <c:strCache>
                <c:ptCount val="7"/>
                <c:pt idx="0">
                  <c:v>Black</c:v>
                </c:pt>
                <c:pt idx="1">
                  <c:v>White</c:v>
                </c:pt>
                <c:pt idx="2">
                  <c:v>Hispanic</c:v>
                </c:pt>
                <c:pt idx="3">
                  <c:v>Asian</c:v>
                </c:pt>
                <c:pt idx="4">
                  <c:v>Native 
Amer</c:v>
                </c:pt>
                <c:pt idx="5">
                  <c:v>Other</c:v>
                </c:pt>
                <c:pt idx="6">
                  <c:v>African </c:v>
                </c:pt>
              </c:strCache>
            </c:strRef>
          </c:cat>
          <c:val>
            <c:numRef>
              <c:f>'Totals, Demographics'!$F$6:$L$6</c:f>
              <c:numCache>
                <c:formatCode>General</c:formatCode>
                <c:ptCount val="7"/>
                <c:pt idx="0">
                  <c:v>15</c:v>
                </c:pt>
                <c:pt idx="1">
                  <c:v>27</c:v>
                </c:pt>
                <c:pt idx="2">
                  <c:v>1</c:v>
                </c:pt>
                <c:pt idx="3">
                  <c:v>1</c:v>
                </c:pt>
                <c:pt idx="4">
                  <c:v>1</c:v>
                </c:pt>
                <c:pt idx="5">
                  <c:v>3</c:v>
                </c:pt>
                <c:pt idx="6">
                  <c:v>0</c:v>
                </c:pt>
              </c:numCache>
            </c:numRef>
          </c:val>
          <c:extLst>
            <c:ext xmlns:c16="http://schemas.microsoft.com/office/drawing/2014/chart" uri="{C3380CC4-5D6E-409C-BE32-E72D297353CC}">
              <c16:uniqueId val="{00000003-BC90-4327-84C8-C30DACCCCD43}"/>
            </c:ext>
          </c:extLst>
        </c:ser>
        <c:ser>
          <c:idx val="4"/>
          <c:order val="4"/>
          <c:tx>
            <c:strRef>
              <c:f>'Totals, Demographics'!$E$7</c:f>
              <c:strCache>
                <c:ptCount val="1"/>
                <c:pt idx="0">
                  <c:v>2019</c:v>
                </c:pt>
              </c:strCache>
            </c:strRef>
          </c:tx>
          <c:spPr>
            <a:solidFill>
              <a:schemeClr val="accent5"/>
            </a:solidFill>
            <a:ln>
              <a:noFill/>
            </a:ln>
            <a:effectLst/>
          </c:spPr>
          <c:invertIfNegative val="0"/>
          <c:cat>
            <c:strRef>
              <c:f>'Totals, Demographics'!$F$2:$L$2</c:f>
              <c:strCache>
                <c:ptCount val="7"/>
                <c:pt idx="0">
                  <c:v>Black</c:v>
                </c:pt>
                <c:pt idx="1">
                  <c:v>White</c:v>
                </c:pt>
                <c:pt idx="2">
                  <c:v>Hispanic</c:v>
                </c:pt>
                <c:pt idx="3">
                  <c:v>Asian</c:v>
                </c:pt>
                <c:pt idx="4">
                  <c:v>Native 
Amer</c:v>
                </c:pt>
                <c:pt idx="5">
                  <c:v>Other</c:v>
                </c:pt>
                <c:pt idx="6">
                  <c:v>African </c:v>
                </c:pt>
              </c:strCache>
            </c:strRef>
          </c:cat>
          <c:val>
            <c:numRef>
              <c:f>'Totals, Demographics'!$F$7:$L$7</c:f>
              <c:numCache>
                <c:formatCode>General</c:formatCode>
                <c:ptCount val="7"/>
                <c:pt idx="0">
                  <c:v>8</c:v>
                </c:pt>
                <c:pt idx="1">
                  <c:v>3</c:v>
                </c:pt>
                <c:pt idx="2">
                  <c:v>0</c:v>
                </c:pt>
                <c:pt idx="3">
                  <c:v>0</c:v>
                </c:pt>
                <c:pt idx="4">
                  <c:v>0</c:v>
                </c:pt>
                <c:pt idx="5">
                  <c:v>1</c:v>
                </c:pt>
                <c:pt idx="6">
                  <c:v>1</c:v>
                </c:pt>
              </c:numCache>
            </c:numRef>
          </c:val>
          <c:extLst>
            <c:ext xmlns:c16="http://schemas.microsoft.com/office/drawing/2014/chart" uri="{C3380CC4-5D6E-409C-BE32-E72D297353CC}">
              <c16:uniqueId val="{00000004-BC90-4327-84C8-C30DACCCCD43}"/>
            </c:ext>
          </c:extLst>
        </c:ser>
        <c:dLbls>
          <c:showLegendKey val="0"/>
          <c:showVal val="0"/>
          <c:showCatName val="0"/>
          <c:showSerName val="0"/>
          <c:showPercent val="0"/>
          <c:showBubbleSize val="0"/>
        </c:dLbls>
        <c:gapWidth val="219"/>
        <c:overlap val="100"/>
        <c:axId val="755223864"/>
        <c:axId val="755224520"/>
      </c:barChart>
      <c:catAx>
        <c:axId val="75522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224520"/>
        <c:crosses val="autoZero"/>
        <c:auto val="1"/>
        <c:lblAlgn val="ctr"/>
        <c:lblOffset val="100"/>
        <c:noMultiLvlLbl val="0"/>
      </c:catAx>
      <c:valAx>
        <c:axId val="755224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22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rgbClr val="B1BB36"/>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Home</a:t>
            </a:r>
            <a:r>
              <a:rPr lang="en-US" baseline="0" dirty="0"/>
              <a:t> Repair Grant Households by Race: 2015 - 2019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'Totals, Demographics'!$N$3</c:f>
              <c:strCache>
                <c:ptCount val="1"/>
                <c:pt idx="0">
                  <c:v>2015</c:v>
                </c:pt>
              </c:strCache>
            </c:strRef>
          </c:tx>
          <c:spPr>
            <a:solidFill>
              <a:schemeClr val="accent1"/>
            </a:solidFill>
            <a:ln>
              <a:noFill/>
            </a:ln>
            <a:effectLst/>
          </c:spPr>
          <c:invertIfNegative val="0"/>
          <c:cat>
            <c:strRef>
              <c:f>'Totals, Demographics'!$O$2:$V$2</c:f>
              <c:strCache>
                <c:ptCount val="8"/>
                <c:pt idx="0">
                  <c:v>Black</c:v>
                </c:pt>
                <c:pt idx="1">
                  <c:v>White</c:v>
                </c:pt>
                <c:pt idx="2">
                  <c:v>Hispanic</c:v>
                </c:pt>
                <c:pt idx="3">
                  <c:v>Asian</c:v>
                </c:pt>
                <c:pt idx="4">
                  <c:v>Native Amer</c:v>
                </c:pt>
                <c:pt idx="5">
                  <c:v>Other</c:v>
                </c:pt>
                <c:pt idx="6">
                  <c:v>Native Hawaiian/
Pacific Islander</c:v>
                </c:pt>
                <c:pt idx="7">
                  <c:v>Middle 
Eastern </c:v>
                </c:pt>
              </c:strCache>
            </c:strRef>
          </c:cat>
          <c:val>
            <c:numRef>
              <c:f>'Totals, Demographics'!$O$3:$V$3</c:f>
              <c:numCache>
                <c:formatCode>General</c:formatCode>
                <c:ptCount val="8"/>
                <c:pt idx="0">
                  <c:v>54</c:v>
                </c:pt>
                <c:pt idx="1">
                  <c:v>23</c:v>
                </c:pt>
                <c:pt idx="2">
                  <c:v>3</c:v>
                </c:pt>
                <c:pt idx="3">
                  <c:v>2</c:v>
                </c:pt>
                <c:pt idx="4">
                  <c:v>2</c:v>
                </c:pt>
                <c:pt idx="5">
                  <c:v>8</c:v>
                </c:pt>
                <c:pt idx="6">
                  <c:v>0</c:v>
                </c:pt>
                <c:pt idx="7">
                  <c:v>0</c:v>
                </c:pt>
              </c:numCache>
            </c:numRef>
          </c:val>
          <c:extLst>
            <c:ext xmlns:c16="http://schemas.microsoft.com/office/drawing/2014/chart" uri="{C3380CC4-5D6E-409C-BE32-E72D297353CC}">
              <c16:uniqueId val="{00000000-1FE4-4349-8CB9-2D4B2B11090B}"/>
            </c:ext>
          </c:extLst>
        </c:ser>
        <c:ser>
          <c:idx val="1"/>
          <c:order val="1"/>
          <c:tx>
            <c:strRef>
              <c:f>'Totals, Demographics'!$N$4</c:f>
              <c:strCache>
                <c:ptCount val="1"/>
                <c:pt idx="0">
                  <c:v>2016</c:v>
                </c:pt>
              </c:strCache>
            </c:strRef>
          </c:tx>
          <c:spPr>
            <a:solidFill>
              <a:schemeClr val="accent2"/>
            </a:solidFill>
            <a:ln>
              <a:noFill/>
            </a:ln>
            <a:effectLst/>
          </c:spPr>
          <c:invertIfNegative val="0"/>
          <c:cat>
            <c:strRef>
              <c:f>'Totals, Demographics'!$O$2:$V$2</c:f>
              <c:strCache>
                <c:ptCount val="8"/>
                <c:pt idx="0">
                  <c:v>Black</c:v>
                </c:pt>
                <c:pt idx="1">
                  <c:v>White</c:v>
                </c:pt>
                <c:pt idx="2">
                  <c:v>Hispanic</c:v>
                </c:pt>
                <c:pt idx="3">
                  <c:v>Asian</c:v>
                </c:pt>
                <c:pt idx="4">
                  <c:v>Native Amer</c:v>
                </c:pt>
                <c:pt idx="5">
                  <c:v>Other</c:v>
                </c:pt>
                <c:pt idx="6">
                  <c:v>Native Hawaiian/
Pacific Islander</c:v>
                </c:pt>
                <c:pt idx="7">
                  <c:v>Middle 
Eastern </c:v>
                </c:pt>
              </c:strCache>
            </c:strRef>
          </c:cat>
          <c:val>
            <c:numRef>
              <c:f>'Totals, Demographics'!$O$4:$V$4</c:f>
              <c:numCache>
                <c:formatCode>General</c:formatCode>
                <c:ptCount val="8"/>
                <c:pt idx="0">
                  <c:v>111</c:v>
                </c:pt>
                <c:pt idx="1">
                  <c:v>40</c:v>
                </c:pt>
                <c:pt idx="2">
                  <c:v>3</c:v>
                </c:pt>
                <c:pt idx="3">
                  <c:v>3</c:v>
                </c:pt>
                <c:pt idx="4">
                  <c:v>3</c:v>
                </c:pt>
                <c:pt idx="5">
                  <c:v>3</c:v>
                </c:pt>
                <c:pt idx="6">
                  <c:v>0</c:v>
                </c:pt>
                <c:pt idx="7">
                  <c:v>0</c:v>
                </c:pt>
              </c:numCache>
            </c:numRef>
          </c:val>
          <c:extLst>
            <c:ext xmlns:c16="http://schemas.microsoft.com/office/drawing/2014/chart" uri="{C3380CC4-5D6E-409C-BE32-E72D297353CC}">
              <c16:uniqueId val="{00000001-1FE4-4349-8CB9-2D4B2B11090B}"/>
            </c:ext>
          </c:extLst>
        </c:ser>
        <c:ser>
          <c:idx val="2"/>
          <c:order val="2"/>
          <c:tx>
            <c:strRef>
              <c:f>'Totals, Demographics'!$N$5</c:f>
              <c:strCache>
                <c:ptCount val="1"/>
                <c:pt idx="0">
                  <c:v>2017</c:v>
                </c:pt>
              </c:strCache>
            </c:strRef>
          </c:tx>
          <c:spPr>
            <a:solidFill>
              <a:schemeClr val="accent3"/>
            </a:solidFill>
            <a:ln>
              <a:noFill/>
            </a:ln>
            <a:effectLst/>
          </c:spPr>
          <c:invertIfNegative val="0"/>
          <c:cat>
            <c:strRef>
              <c:f>'Totals, Demographics'!$O$2:$V$2</c:f>
              <c:strCache>
                <c:ptCount val="8"/>
                <c:pt idx="0">
                  <c:v>Black</c:v>
                </c:pt>
                <c:pt idx="1">
                  <c:v>White</c:v>
                </c:pt>
                <c:pt idx="2">
                  <c:v>Hispanic</c:v>
                </c:pt>
                <c:pt idx="3">
                  <c:v>Asian</c:v>
                </c:pt>
                <c:pt idx="4">
                  <c:v>Native Amer</c:v>
                </c:pt>
                <c:pt idx="5">
                  <c:v>Other</c:v>
                </c:pt>
                <c:pt idx="6">
                  <c:v>Native Hawaiian/
Pacific Islander</c:v>
                </c:pt>
                <c:pt idx="7">
                  <c:v>Middle 
Eastern </c:v>
                </c:pt>
              </c:strCache>
            </c:strRef>
          </c:cat>
          <c:val>
            <c:numRef>
              <c:f>'Totals, Demographics'!$O$5:$V$5</c:f>
              <c:numCache>
                <c:formatCode>General</c:formatCode>
                <c:ptCount val="8"/>
                <c:pt idx="0">
                  <c:v>64</c:v>
                </c:pt>
                <c:pt idx="1">
                  <c:v>35</c:v>
                </c:pt>
                <c:pt idx="2">
                  <c:v>4</c:v>
                </c:pt>
                <c:pt idx="3">
                  <c:v>3</c:v>
                </c:pt>
                <c:pt idx="4">
                  <c:v>1</c:v>
                </c:pt>
                <c:pt idx="5">
                  <c:v>2</c:v>
                </c:pt>
                <c:pt idx="6">
                  <c:v>0</c:v>
                </c:pt>
                <c:pt idx="7">
                  <c:v>0</c:v>
                </c:pt>
              </c:numCache>
            </c:numRef>
          </c:val>
          <c:extLst>
            <c:ext xmlns:c16="http://schemas.microsoft.com/office/drawing/2014/chart" uri="{C3380CC4-5D6E-409C-BE32-E72D297353CC}">
              <c16:uniqueId val="{00000002-1FE4-4349-8CB9-2D4B2B11090B}"/>
            </c:ext>
          </c:extLst>
        </c:ser>
        <c:ser>
          <c:idx val="3"/>
          <c:order val="3"/>
          <c:tx>
            <c:strRef>
              <c:f>'Totals, Demographics'!$N$6</c:f>
              <c:strCache>
                <c:ptCount val="1"/>
                <c:pt idx="0">
                  <c:v>2018</c:v>
                </c:pt>
              </c:strCache>
            </c:strRef>
          </c:tx>
          <c:spPr>
            <a:solidFill>
              <a:schemeClr val="accent4"/>
            </a:solidFill>
            <a:ln>
              <a:noFill/>
            </a:ln>
            <a:effectLst/>
          </c:spPr>
          <c:invertIfNegative val="0"/>
          <c:cat>
            <c:strRef>
              <c:f>'Totals, Demographics'!$O$2:$V$2</c:f>
              <c:strCache>
                <c:ptCount val="8"/>
                <c:pt idx="0">
                  <c:v>Black</c:v>
                </c:pt>
                <c:pt idx="1">
                  <c:v>White</c:v>
                </c:pt>
                <c:pt idx="2">
                  <c:v>Hispanic</c:v>
                </c:pt>
                <c:pt idx="3">
                  <c:v>Asian</c:v>
                </c:pt>
                <c:pt idx="4">
                  <c:v>Native Amer</c:v>
                </c:pt>
                <c:pt idx="5">
                  <c:v>Other</c:v>
                </c:pt>
                <c:pt idx="6">
                  <c:v>Native Hawaiian/
Pacific Islander</c:v>
                </c:pt>
                <c:pt idx="7">
                  <c:v>Middle 
Eastern </c:v>
                </c:pt>
              </c:strCache>
            </c:strRef>
          </c:cat>
          <c:val>
            <c:numRef>
              <c:f>'Totals, Demographics'!$O$6:$V$6</c:f>
              <c:numCache>
                <c:formatCode>General</c:formatCode>
                <c:ptCount val="8"/>
                <c:pt idx="0">
                  <c:v>65</c:v>
                </c:pt>
                <c:pt idx="1">
                  <c:v>31</c:v>
                </c:pt>
                <c:pt idx="2">
                  <c:v>2</c:v>
                </c:pt>
                <c:pt idx="3">
                  <c:v>2</c:v>
                </c:pt>
                <c:pt idx="4">
                  <c:v>7</c:v>
                </c:pt>
                <c:pt idx="5">
                  <c:v>2</c:v>
                </c:pt>
                <c:pt idx="6">
                  <c:v>0</c:v>
                </c:pt>
                <c:pt idx="7">
                  <c:v>0</c:v>
                </c:pt>
              </c:numCache>
            </c:numRef>
          </c:val>
          <c:extLst>
            <c:ext xmlns:c16="http://schemas.microsoft.com/office/drawing/2014/chart" uri="{C3380CC4-5D6E-409C-BE32-E72D297353CC}">
              <c16:uniqueId val="{00000003-1FE4-4349-8CB9-2D4B2B11090B}"/>
            </c:ext>
          </c:extLst>
        </c:ser>
        <c:ser>
          <c:idx val="4"/>
          <c:order val="4"/>
          <c:tx>
            <c:strRef>
              <c:f>'Totals, Demographics'!$N$7</c:f>
              <c:strCache>
                <c:ptCount val="1"/>
                <c:pt idx="0">
                  <c:v>2019</c:v>
                </c:pt>
              </c:strCache>
            </c:strRef>
          </c:tx>
          <c:spPr>
            <a:solidFill>
              <a:schemeClr val="accent5"/>
            </a:solidFill>
            <a:ln>
              <a:solidFill>
                <a:srgbClr val="00B050"/>
              </a:solidFill>
            </a:ln>
            <a:effectLst/>
          </c:spPr>
          <c:invertIfNegative val="0"/>
          <c:cat>
            <c:strRef>
              <c:f>'Totals, Demographics'!$O$2:$V$2</c:f>
              <c:strCache>
                <c:ptCount val="8"/>
                <c:pt idx="0">
                  <c:v>Black</c:v>
                </c:pt>
                <c:pt idx="1">
                  <c:v>White</c:v>
                </c:pt>
                <c:pt idx="2">
                  <c:v>Hispanic</c:v>
                </c:pt>
                <c:pt idx="3">
                  <c:v>Asian</c:v>
                </c:pt>
                <c:pt idx="4">
                  <c:v>Native Amer</c:v>
                </c:pt>
                <c:pt idx="5">
                  <c:v>Other</c:v>
                </c:pt>
                <c:pt idx="6">
                  <c:v>Native Hawaiian/
Pacific Islander</c:v>
                </c:pt>
                <c:pt idx="7">
                  <c:v>Middle 
Eastern </c:v>
                </c:pt>
              </c:strCache>
            </c:strRef>
          </c:cat>
          <c:val>
            <c:numRef>
              <c:f>'Totals, Demographics'!$O$7:$V$7</c:f>
              <c:numCache>
                <c:formatCode>General</c:formatCode>
                <c:ptCount val="8"/>
                <c:pt idx="0">
                  <c:v>61</c:v>
                </c:pt>
                <c:pt idx="1">
                  <c:v>28</c:v>
                </c:pt>
                <c:pt idx="2">
                  <c:v>3</c:v>
                </c:pt>
                <c:pt idx="3">
                  <c:v>5</c:v>
                </c:pt>
                <c:pt idx="4">
                  <c:v>8</c:v>
                </c:pt>
                <c:pt idx="5">
                  <c:v>0</c:v>
                </c:pt>
                <c:pt idx="6">
                  <c:v>2</c:v>
                </c:pt>
                <c:pt idx="7">
                  <c:v>1</c:v>
                </c:pt>
              </c:numCache>
            </c:numRef>
          </c:val>
          <c:extLst>
            <c:ext xmlns:c16="http://schemas.microsoft.com/office/drawing/2014/chart" uri="{C3380CC4-5D6E-409C-BE32-E72D297353CC}">
              <c16:uniqueId val="{00000004-1FE4-4349-8CB9-2D4B2B11090B}"/>
            </c:ext>
          </c:extLst>
        </c:ser>
        <c:dLbls>
          <c:showLegendKey val="0"/>
          <c:showVal val="0"/>
          <c:showCatName val="0"/>
          <c:showSerName val="0"/>
          <c:showPercent val="0"/>
          <c:showBubbleSize val="0"/>
        </c:dLbls>
        <c:gapWidth val="219"/>
        <c:overlap val="100"/>
        <c:axId val="608010184"/>
        <c:axId val="608007560"/>
      </c:barChart>
      <c:catAx>
        <c:axId val="60801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8007560"/>
        <c:crosses val="autoZero"/>
        <c:auto val="1"/>
        <c:lblAlgn val="ctr"/>
        <c:lblOffset val="100"/>
        <c:noMultiLvlLbl val="0"/>
      </c:catAx>
      <c:valAx>
        <c:axId val="608007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801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rgbClr val="B1BB36"/>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solidFill>
                <a:latin typeface="+mj-lt"/>
                <a:ea typeface="+mj-ea"/>
                <a:cs typeface="+mj-cs"/>
              </a:defRPr>
            </a:pPr>
            <a:r>
              <a:rPr lang="en-US" b="1" dirty="0">
                <a:solidFill>
                  <a:schemeClr val="tx1"/>
                </a:solidFill>
              </a:rPr>
              <a:t>33 Preference</a:t>
            </a:r>
            <a:r>
              <a:rPr lang="en-US" b="1" baseline="0" dirty="0">
                <a:solidFill>
                  <a:schemeClr val="tx1"/>
                </a:solidFill>
              </a:rPr>
              <a:t> Policy Home Buyers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4.2827051353406177E-2"/>
          <c:y val="9.4509640943265846E-2"/>
          <c:w val="0.93751860620463812"/>
          <c:h val="0.8336770622209818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Sheet2!$B$41:$B$44</c:f>
              <c:strCache>
                <c:ptCount val="4"/>
                <c:pt idx="0">
                  <c:v>N/NE DPAL</c:v>
                </c:pt>
                <c:pt idx="1">
                  <c:v>Prosper Portland DPAL</c:v>
                </c:pt>
                <c:pt idx="2">
                  <c:v>CET DPAL</c:v>
                </c:pt>
                <c:pt idx="3">
                  <c:v>Non-Preference Policy Subsidy</c:v>
                </c:pt>
              </c:strCache>
            </c:strRef>
          </c:cat>
          <c:val>
            <c:numRef>
              <c:f>Sheet2!$C$41:$C$44</c:f>
              <c:numCache>
                <c:formatCode>General</c:formatCode>
                <c:ptCount val="4"/>
                <c:pt idx="0">
                  <c:v>17</c:v>
                </c:pt>
                <c:pt idx="1">
                  <c:v>3</c:v>
                </c:pt>
                <c:pt idx="2">
                  <c:v>8</c:v>
                </c:pt>
                <c:pt idx="3">
                  <c:v>5</c:v>
                </c:pt>
              </c:numCache>
            </c:numRef>
          </c:val>
          <c:extLst>
            <c:ext xmlns:c16="http://schemas.microsoft.com/office/drawing/2014/chart" uri="{C3380CC4-5D6E-409C-BE32-E72D297353CC}">
              <c16:uniqueId val="{00000000-CA0E-4E13-A251-704D338EB54C}"/>
            </c:ext>
          </c:extLst>
        </c:ser>
        <c:dLbls>
          <c:showLegendKey val="0"/>
          <c:showVal val="0"/>
          <c:showCatName val="0"/>
          <c:showSerName val="0"/>
          <c:showPercent val="0"/>
          <c:showBubbleSize val="0"/>
        </c:dLbls>
        <c:gapWidth val="267"/>
        <c:overlap val="-43"/>
        <c:axId val="417584048"/>
        <c:axId val="417584376"/>
      </c:barChart>
      <c:catAx>
        <c:axId val="4175840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17584376"/>
        <c:crosses val="autoZero"/>
        <c:auto val="1"/>
        <c:lblAlgn val="ctr"/>
        <c:lblOffset val="100"/>
        <c:noMultiLvlLbl val="0"/>
      </c:catAx>
      <c:valAx>
        <c:axId val="41758437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17584048"/>
        <c:crosses val="autoZero"/>
        <c:crossBetween val="between"/>
      </c:valAx>
      <c:spPr>
        <a:pattFill prst="ltDnDiag">
          <a:fgClr>
            <a:schemeClr val="dk1">
              <a:lumMod val="15000"/>
              <a:lumOff val="85000"/>
            </a:schemeClr>
          </a:fgClr>
          <a:bgClr>
            <a:schemeClr val="lt1"/>
          </a:bgClr>
        </a:pattFill>
        <a:ln w="28575">
          <a:solidFill>
            <a:srgbClr val="B1BB36"/>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8575" cap="flat" cmpd="sng" algn="ctr">
      <a:solidFill>
        <a:srgbClr val="B1BB36"/>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of Home Repair Grant funds Contracted by  </a:t>
            </a:r>
          </a:p>
          <a:p>
            <a:pPr>
              <a:defRPr/>
            </a:pPr>
            <a:r>
              <a:rPr lang="en-US" baseline="0"/>
              <a:t>Race/Ethnicity of Contractor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24090716825152E-2"/>
          <c:y val="0.16577052346012749"/>
          <c:w val="0.9120176837038465"/>
          <c:h val="0.52182669062411757"/>
        </c:manualLayout>
      </c:layout>
      <c:barChart>
        <c:barDir val="col"/>
        <c:grouping val="clustered"/>
        <c:varyColors val="0"/>
        <c:ser>
          <c:idx val="0"/>
          <c:order val="0"/>
          <c:tx>
            <c:strRef>
              <c:f>'Repair Grants 2017-2019'!$A$13</c:f>
              <c:strCache>
                <c:ptCount val="1"/>
                <c:pt idx="0">
                  <c:v>2017 % of Funds</c:v>
                </c:pt>
              </c:strCache>
            </c:strRef>
          </c:tx>
          <c:spPr>
            <a:solidFill>
              <a:schemeClr val="accent1"/>
            </a:solidFill>
            <a:ln>
              <a:noFill/>
            </a:ln>
            <a:effectLst/>
          </c:spPr>
          <c:invertIfNegative val="0"/>
          <c:dLbls>
            <c:dLbl>
              <c:idx val="2"/>
              <c:layout>
                <c:manualLayout>
                  <c:x val="0"/>
                  <c:y val="-2.2068962321446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2E-4CE5-A2BE-034B098D6530}"/>
                </c:ext>
              </c:extLst>
            </c:dLbl>
            <c:dLbl>
              <c:idx val="5"/>
              <c:layout>
                <c:manualLayout>
                  <c:x val="-1.259842519685047E-2"/>
                  <c:y val="-6.74321614445582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2E-4CE5-A2BE-034B098D65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'Repair Grants 2017-2019'!$B$12:$J$12</c:f>
              <c:strCache>
                <c:ptCount val="9"/>
                <c:pt idx="0">
                  <c:v>Asian</c:v>
                </c:pt>
                <c:pt idx="1">
                  <c:v>African American </c:v>
                </c:pt>
                <c:pt idx="2">
                  <c:v>Latino/ Hispanic</c:v>
                </c:pt>
                <c:pt idx="3">
                  <c:v>Slavic</c:v>
                </c:pt>
                <c:pt idx="4">
                  <c:v>White</c:v>
                </c:pt>
                <c:pt idx="5">
                  <c:v>Native American
/Alaskan Native </c:v>
                </c:pt>
                <c:pt idx="6">
                  <c:v>Middle Eastern</c:v>
                </c:pt>
                <c:pt idx="7">
                  <c:v>African </c:v>
                </c:pt>
                <c:pt idx="8">
                  <c:v>No Response</c:v>
                </c:pt>
              </c:strCache>
            </c:strRef>
          </c:cat>
          <c:val>
            <c:numRef>
              <c:f>'Repair Grants 2017-2019'!$B$13:$J$13</c:f>
              <c:numCache>
                <c:formatCode>0%</c:formatCode>
                <c:ptCount val="9"/>
                <c:pt idx="0">
                  <c:v>0.01</c:v>
                </c:pt>
                <c:pt idx="1">
                  <c:v>0.15</c:v>
                </c:pt>
                <c:pt idx="2">
                  <c:v>0.27</c:v>
                </c:pt>
                <c:pt idx="3">
                  <c:v>0.16</c:v>
                </c:pt>
                <c:pt idx="4">
                  <c:v>0.39</c:v>
                </c:pt>
                <c:pt idx="5">
                  <c:v>0.15</c:v>
                </c:pt>
                <c:pt idx="6">
                  <c:v>0</c:v>
                </c:pt>
                <c:pt idx="7">
                  <c:v>0</c:v>
                </c:pt>
                <c:pt idx="8">
                  <c:v>7.0000000000000007E-2</c:v>
                </c:pt>
              </c:numCache>
            </c:numRef>
          </c:val>
          <c:extLst>
            <c:ext xmlns:c16="http://schemas.microsoft.com/office/drawing/2014/chart" uri="{C3380CC4-5D6E-409C-BE32-E72D297353CC}">
              <c16:uniqueId val="{00000002-C92E-4CE5-A2BE-034B098D6530}"/>
            </c:ext>
          </c:extLst>
        </c:ser>
        <c:ser>
          <c:idx val="1"/>
          <c:order val="1"/>
          <c:tx>
            <c:strRef>
              <c:f>'Repair Grants 2017-2019'!$A$14</c:f>
              <c:strCache>
                <c:ptCount val="1"/>
                <c:pt idx="0">
                  <c:v>2018 % of Funds</c:v>
                </c:pt>
              </c:strCache>
            </c:strRef>
          </c:tx>
          <c:spPr>
            <a:solidFill>
              <a:schemeClr val="accent2"/>
            </a:solidFill>
            <a:ln>
              <a:noFill/>
            </a:ln>
            <a:effectLst/>
          </c:spPr>
          <c:invertIfNegative val="0"/>
          <c:dLbls>
            <c:dLbl>
              <c:idx val="2"/>
              <c:layout>
                <c:manualLayout>
                  <c:x val="1.8897637795275628E-2"/>
                  <c:y val="-5.1494245416708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2E-4CE5-A2BE-034B098D6530}"/>
                </c:ext>
              </c:extLst>
            </c:dLbl>
            <c:dLbl>
              <c:idx val="7"/>
              <c:layout>
                <c:manualLayout>
                  <c:x val="4.1994750656167978E-3"/>
                  <c:y val="-5.8850566190523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2E-4CE5-A2BE-034B098D65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'Repair Grants 2017-2019'!$B$12:$J$12</c:f>
              <c:strCache>
                <c:ptCount val="9"/>
                <c:pt idx="0">
                  <c:v>Asian</c:v>
                </c:pt>
                <c:pt idx="1">
                  <c:v>African American </c:v>
                </c:pt>
                <c:pt idx="2">
                  <c:v>Latino/ Hispanic</c:v>
                </c:pt>
                <c:pt idx="3">
                  <c:v>Slavic</c:v>
                </c:pt>
                <c:pt idx="4">
                  <c:v>White</c:v>
                </c:pt>
                <c:pt idx="5">
                  <c:v>Native American
/Alaskan Native </c:v>
                </c:pt>
                <c:pt idx="6">
                  <c:v>Middle Eastern</c:v>
                </c:pt>
                <c:pt idx="7">
                  <c:v>African </c:v>
                </c:pt>
                <c:pt idx="8">
                  <c:v>No Response</c:v>
                </c:pt>
              </c:strCache>
            </c:strRef>
          </c:cat>
          <c:val>
            <c:numRef>
              <c:f>'Repair Grants 2017-2019'!$B$14:$J$14</c:f>
              <c:numCache>
                <c:formatCode>0%</c:formatCode>
                <c:ptCount val="9"/>
                <c:pt idx="0">
                  <c:v>0.02</c:v>
                </c:pt>
                <c:pt idx="1">
                  <c:v>0.19</c:v>
                </c:pt>
                <c:pt idx="2">
                  <c:v>0.22</c:v>
                </c:pt>
                <c:pt idx="3">
                  <c:v>0</c:v>
                </c:pt>
                <c:pt idx="4">
                  <c:v>0.55000000000000004</c:v>
                </c:pt>
                <c:pt idx="5">
                  <c:v>0.18</c:v>
                </c:pt>
                <c:pt idx="6">
                  <c:v>0.03</c:v>
                </c:pt>
                <c:pt idx="7" formatCode="0.00%">
                  <c:v>8.0000000000000004E-4</c:v>
                </c:pt>
                <c:pt idx="8">
                  <c:v>0.04</c:v>
                </c:pt>
              </c:numCache>
            </c:numRef>
          </c:val>
          <c:extLst>
            <c:ext xmlns:c16="http://schemas.microsoft.com/office/drawing/2014/chart" uri="{C3380CC4-5D6E-409C-BE32-E72D297353CC}">
              <c16:uniqueId val="{00000005-C92E-4CE5-A2BE-034B098D6530}"/>
            </c:ext>
          </c:extLst>
        </c:ser>
        <c:ser>
          <c:idx val="2"/>
          <c:order val="2"/>
          <c:tx>
            <c:strRef>
              <c:f>'Repair Grants 2017-2019'!$A$15</c:f>
              <c:strCache>
                <c:ptCount val="1"/>
                <c:pt idx="0">
                  <c:v>2019 % of Funds</c:v>
                </c:pt>
              </c:strCache>
            </c:strRef>
          </c:tx>
          <c:spPr>
            <a:solidFill>
              <a:schemeClr val="accent3"/>
            </a:solidFill>
            <a:ln>
              <a:noFill/>
            </a:ln>
            <a:effectLst/>
          </c:spPr>
          <c:invertIfNegative val="0"/>
          <c:dLbls>
            <c:dLbl>
              <c:idx val="1"/>
              <c:layout>
                <c:manualLayout>
                  <c:x val="1.0498687664041995E-2"/>
                  <c:y val="-1.1034481160723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2E-4CE5-A2BE-034B098D6530}"/>
                </c:ext>
              </c:extLst>
            </c:dLbl>
            <c:dLbl>
              <c:idx val="2"/>
              <c:layout>
                <c:manualLayout>
                  <c:x val="1.46981627296587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2E-4CE5-A2BE-034B098D6530}"/>
                </c:ext>
              </c:extLst>
            </c:dLbl>
            <c:dLbl>
              <c:idx val="4"/>
              <c:layout>
                <c:manualLayout>
                  <c:x val="8.398950131233595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2E-4CE5-A2BE-034B098D6530}"/>
                </c:ext>
              </c:extLst>
            </c:dLbl>
            <c:dLbl>
              <c:idx val="7"/>
              <c:layout>
                <c:manualLayout>
                  <c:x val="1.2598425196850239E-2"/>
                  <c:y val="-1.8390801934538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2E-4CE5-A2BE-034B098D65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'Repair Grants 2017-2019'!$B$12:$J$12</c:f>
              <c:strCache>
                <c:ptCount val="9"/>
                <c:pt idx="0">
                  <c:v>Asian</c:v>
                </c:pt>
                <c:pt idx="1">
                  <c:v>African American </c:v>
                </c:pt>
                <c:pt idx="2">
                  <c:v>Latino/ Hispanic</c:v>
                </c:pt>
                <c:pt idx="3">
                  <c:v>Slavic</c:v>
                </c:pt>
                <c:pt idx="4">
                  <c:v>White</c:v>
                </c:pt>
                <c:pt idx="5">
                  <c:v>Native American
/Alaskan Native </c:v>
                </c:pt>
                <c:pt idx="6">
                  <c:v>Middle Eastern</c:v>
                </c:pt>
                <c:pt idx="7">
                  <c:v>African </c:v>
                </c:pt>
                <c:pt idx="8">
                  <c:v>No Response</c:v>
                </c:pt>
              </c:strCache>
            </c:strRef>
          </c:cat>
          <c:val>
            <c:numRef>
              <c:f>'Repair Grants 2017-2019'!$B$15:$J$15</c:f>
              <c:numCache>
                <c:formatCode>0%</c:formatCode>
                <c:ptCount val="9"/>
                <c:pt idx="0">
                  <c:v>0.15</c:v>
                </c:pt>
                <c:pt idx="1">
                  <c:v>0.21</c:v>
                </c:pt>
                <c:pt idx="2">
                  <c:v>0.2</c:v>
                </c:pt>
                <c:pt idx="3">
                  <c:v>0.1</c:v>
                </c:pt>
                <c:pt idx="4">
                  <c:v>0.5</c:v>
                </c:pt>
                <c:pt idx="5">
                  <c:v>7.0000000000000007E-2</c:v>
                </c:pt>
                <c:pt idx="6">
                  <c:v>0</c:v>
                </c:pt>
                <c:pt idx="7">
                  <c:v>0</c:v>
                </c:pt>
                <c:pt idx="8">
                  <c:v>0</c:v>
                </c:pt>
              </c:numCache>
            </c:numRef>
          </c:val>
          <c:extLst>
            <c:ext xmlns:c16="http://schemas.microsoft.com/office/drawing/2014/chart" uri="{C3380CC4-5D6E-409C-BE32-E72D297353CC}">
              <c16:uniqueId val="{0000000A-C92E-4CE5-A2BE-034B098D6530}"/>
            </c:ext>
          </c:extLst>
        </c:ser>
        <c:dLbls>
          <c:showLegendKey val="0"/>
          <c:showVal val="0"/>
          <c:showCatName val="0"/>
          <c:showSerName val="0"/>
          <c:showPercent val="0"/>
          <c:showBubbleSize val="0"/>
        </c:dLbls>
        <c:gapWidth val="219"/>
        <c:overlap val="-27"/>
        <c:axId val="584702456"/>
        <c:axId val="584702784"/>
      </c:barChart>
      <c:catAx>
        <c:axId val="58470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702784"/>
        <c:crosses val="autoZero"/>
        <c:auto val="1"/>
        <c:lblAlgn val="ctr"/>
        <c:lblOffset val="100"/>
        <c:noMultiLvlLbl val="0"/>
      </c:catAx>
      <c:valAx>
        <c:axId val="58470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70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rgbClr val="92D05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of Home Repair Loan funds Contracted by Race/Ethnicity of Contractor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'Repair Loans 2017-2019'!$A$13</c:f>
              <c:strCache>
                <c:ptCount val="1"/>
                <c:pt idx="0">
                  <c:v>2017 % of Funds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51-4358-9BB9-030CBCDF403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51-4358-9BB9-030CBCDF403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51-4358-9BB9-030CBCDF403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51-4358-9BB9-030CBCDF403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51-4358-9BB9-030CBCDF40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'Repair Loans 2017-2019'!$B$12:$G$12</c:f>
              <c:strCache>
                <c:ptCount val="6"/>
                <c:pt idx="0">
                  <c:v>Asian</c:v>
                </c:pt>
                <c:pt idx="1">
                  <c:v>African American </c:v>
                </c:pt>
                <c:pt idx="2">
                  <c:v>Latino/ Hispanic</c:v>
                </c:pt>
                <c:pt idx="3">
                  <c:v>Slavic</c:v>
                </c:pt>
                <c:pt idx="4">
                  <c:v>White</c:v>
                </c:pt>
                <c:pt idx="5">
                  <c:v>Native American
/Alaskan Native </c:v>
                </c:pt>
              </c:strCache>
            </c:strRef>
          </c:cat>
          <c:val>
            <c:numRef>
              <c:f>'Repair Loans 2017-2019'!$B$13:$G$13</c:f>
              <c:numCache>
                <c:formatCode>0%</c:formatCode>
                <c:ptCount val="6"/>
                <c:pt idx="0">
                  <c:v>0.12</c:v>
                </c:pt>
                <c:pt idx="1">
                  <c:v>0.41</c:v>
                </c:pt>
                <c:pt idx="2">
                  <c:v>0.13</c:v>
                </c:pt>
                <c:pt idx="3">
                  <c:v>0.32</c:v>
                </c:pt>
                <c:pt idx="4">
                  <c:v>0.34</c:v>
                </c:pt>
                <c:pt idx="5">
                  <c:v>0</c:v>
                </c:pt>
              </c:numCache>
            </c:numRef>
          </c:val>
          <c:extLst>
            <c:ext xmlns:c16="http://schemas.microsoft.com/office/drawing/2014/chart" uri="{C3380CC4-5D6E-409C-BE32-E72D297353CC}">
              <c16:uniqueId val="{00000005-2351-4358-9BB9-030CBCDF403D}"/>
            </c:ext>
          </c:extLst>
        </c:ser>
        <c:ser>
          <c:idx val="1"/>
          <c:order val="1"/>
          <c:tx>
            <c:strRef>
              <c:f>'Repair Loans 2017-2019'!$A$14</c:f>
              <c:strCache>
                <c:ptCount val="1"/>
                <c:pt idx="0">
                  <c:v>2018 % of Funds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'Repair Loans 2017-2019'!$B$12:$G$12</c:f>
              <c:strCache>
                <c:ptCount val="6"/>
                <c:pt idx="0">
                  <c:v>Asian</c:v>
                </c:pt>
                <c:pt idx="1">
                  <c:v>African American </c:v>
                </c:pt>
                <c:pt idx="2">
                  <c:v>Latino/ Hispanic</c:v>
                </c:pt>
                <c:pt idx="3">
                  <c:v>Slavic</c:v>
                </c:pt>
                <c:pt idx="4">
                  <c:v>White</c:v>
                </c:pt>
                <c:pt idx="5">
                  <c:v>Native American
/Alaskan Native </c:v>
                </c:pt>
              </c:strCache>
            </c:strRef>
          </c:cat>
          <c:val>
            <c:numRef>
              <c:f>'Repair Loans 2017-2019'!$B$14:$G$14</c:f>
              <c:numCache>
                <c:formatCode>0.00%</c:formatCode>
                <c:ptCount val="6"/>
                <c:pt idx="0" formatCode="0%">
                  <c:v>0.49</c:v>
                </c:pt>
                <c:pt idx="1">
                  <c:v>5.0000000000000001E-4</c:v>
                </c:pt>
                <c:pt idx="2" formatCode="0%">
                  <c:v>0.02</c:v>
                </c:pt>
                <c:pt idx="3" formatCode="0%">
                  <c:v>0.27</c:v>
                </c:pt>
                <c:pt idx="4" formatCode="0%">
                  <c:v>0.21</c:v>
                </c:pt>
                <c:pt idx="5">
                  <c:v>5.9999999999999995E-4</c:v>
                </c:pt>
              </c:numCache>
            </c:numRef>
          </c:val>
          <c:extLst>
            <c:ext xmlns:c16="http://schemas.microsoft.com/office/drawing/2014/chart" uri="{C3380CC4-5D6E-409C-BE32-E72D297353CC}">
              <c16:uniqueId val="{00000006-2351-4358-9BB9-030CBCDF403D}"/>
            </c:ext>
          </c:extLst>
        </c:ser>
        <c:ser>
          <c:idx val="2"/>
          <c:order val="2"/>
          <c:tx>
            <c:strRef>
              <c:f>'Repair Loans 2017-2019'!$A$15</c:f>
              <c:strCache>
                <c:ptCount val="1"/>
                <c:pt idx="0">
                  <c:v>2019 % of Funds</c:v>
                </c:pt>
              </c:strCache>
            </c:strRef>
          </c:tx>
          <c:spPr>
            <a:solidFill>
              <a:schemeClr val="accent3"/>
            </a:solidFill>
            <a:ln>
              <a:noFill/>
            </a:ln>
            <a:effectLst/>
          </c:spPr>
          <c:invertIfNegative val="0"/>
          <c:dLbls>
            <c:dLbl>
              <c:idx val="5"/>
              <c:layout>
                <c:manualLayout>
                  <c:x val="3.2834942731833822E-2"/>
                  <c:y val="-1.0596025016631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1-4358-9BB9-030CBCDF40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'Repair Loans 2017-2019'!$B$12:$G$12</c:f>
              <c:strCache>
                <c:ptCount val="6"/>
                <c:pt idx="0">
                  <c:v>Asian</c:v>
                </c:pt>
                <c:pt idx="1">
                  <c:v>African American </c:v>
                </c:pt>
                <c:pt idx="2">
                  <c:v>Latino/ Hispanic</c:v>
                </c:pt>
                <c:pt idx="3">
                  <c:v>Slavic</c:v>
                </c:pt>
                <c:pt idx="4">
                  <c:v>White</c:v>
                </c:pt>
                <c:pt idx="5">
                  <c:v>Native American
/Alaskan Native </c:v>
                </c:pt>
              </c:strCache>
            </c:strRef>
          </c:cat>
          <c:val>
            <c:numRef>
              <c:f>'Repair Loans 2017-2019'!$B$15:$G$15</c:f>
              <c:numCache>
                <c:formatCode>0%</c:formatCode>
                <c:ptCount val="6"/>
                <c:pt idx="0">
                  <c:v>0.43</c:v>
                </c:pt>
                <c:pt idx="1">
                  <c:v>0.09</c:v>
                </c:pt>
                <c:pt idx="2">
                  <c:v>0.1</c:v>
                </c:pt>
                <c:pt idx="3">
                  <c:v>0.16</c:v>
                </c:pt>
                <c:pt idx="4">
                  <c:v>0.2</c:v>
                </c:pt>
                <c:pt idx="5">
                  <c:v>0</c:v>
                </c:pt>
              </c:numCache>
            </c:numRef>
          </c:val>
          <c:extLst>
            <c:ext xmlns:c16="http://schemas.microsoft.com/office/drawing/2014/chart" uri="{C3380CC4-5D6E-409C-BE32-E72D297353CC}">
              <c16:uniqueId val="{00000008-2351-4358-9BB9-030CBCDF403D}"/>
            </c:ext>
          </c:extLst>
        </c:ser>
        <c:dLbls>
          <c:showLegendKey val="0"/>
          <c:showVal val="0"/>
          <c:showCatName val="0"/>
          <c:showSerName val="0"/>
          <c:showPercent val="0"/>
          <c:showBubbleSize val="0"/>
        </c:dLbls>
        <c:gapWidth val="219"/>
        <c:overlap val="-27"/>
        <c:axId val="614897088"/>
        <c:axId val="614899384"/>
      </c:barChart>
      <c:catAx>
        <c:axId val="61489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99384"/>
        <c:crosses val="autoZero"/>
        <c:auto val="1"/>
        <c:lblAlgn val="ctr"/>
        <c:lblOffset val="100"/>
        <c:noMultiLvlLbl val="0"/>
      </c:catAx>
      <c:valAx>
        <c:axId val="61489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9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rgbClr val="92D05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hyperlink" Target="http://likeawhisper.wordpress.com/2009/02/25/bhm-african-american-women-quilters-as-herstorians-and-keepers-of-our-dreams/" TargetMode="External"/><Relationship Id="rId5" Type="http://schemas.openxmlformats.org/officeDocument/2006/relationships/image" Target="../media/image37.jpg"/><Relationship Id="rId10" Type="http://schemas.openxmlformats.org/officeDocument/2006/relationships/image" Target="../media/image41.svg"/><Relationship Id="rId4" Type="http://schemas.openxmlformats.org/officeDocument/2006/relationships/image" Target="../media/image36.svg"/><Relationship Id="rId9" Type="http://schemas.openxmlformats.org/officeDocument/2006/relationships/image" Target="../media/image40.png"/></Relationships>
</file>

<file path=ppt/diagrams/_rels/data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ata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44.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45.svg"/><Relationship Id="rId9" Type="http://schemas.openxmlformats.org/officeDocument/2006/relationships/image" Target="../media/image6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hyperlink" Target="http://likeawhisper.wordpress.com/2009/02/25/bhm-african-american-women-quilters-as-herstorians-and-keepers-of-our-dreams/" TargetMode="External"/><Relationship Id="rId5" Type="http://schemas.openxmlformats.org/officeDocument/2006/relationships/image" Target="../media/image37.jpg"/><Relationship Id="rId10" Type="http://schemas.openxmlformats.org/officeDocument/2006/relationships/image" Target="../media/image41.svg"/><Relationship Id="rId4" Type="http://schemas.openxmlformats.org/officeDocument/2006/relationships/image" Target="../media/image36.svg"/><Relationship Id="rId9"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44.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4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DC817-1E85-4B3B-850F-25263ACE113A}"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A56F6B38-BFF9-4330-BF5E-C7B0BB469A61}">
      <dgm:prSet/>
      <dgm:spPr/>
      <dgm:t>
        <a:bodyPr/>
        <a:lstStyle/>
        <a:p>
          <a:pPr>
            <a:lnSpc>
              <a:spcPct val="100000"/>
            </a:lnSpc>
            <a:defRPr cap="all"/>
          </a:pPr>
          <a:r>
            <a:rPr lang="en-US" dirty="0"/>
            <a:t>One multi-family building, the Magnolia II was completed in 2019, leasing began in September 2019</a:t>
          </a:r>
        </a:p>
      </dgm:t>
    </dgm:pt>
    <dgm:pt modelId="{AE29FF39-7087-4AB4-A397-37B3832AE416}" type="parTrans" cxnId="{A9250BD3-9E9D-4568-B0A2-BB548DA85348}">
      <dgm:prSet/>
      <dgm:spPr/>
      <dgm:t>
        <a:bodyPr/>
        <a:lstStyle/>
        <a:p>
          <a:endParaRPr lang="en-US"/>
        </a:p>
      </dgm:t>
    </dgm:pt>
    <dgm:pt modelId="{AAEFBA46-B6D4-4E8D-B568-B64E93E70757}" type="sibTrans" cxnId="{A9250BD3-9E9D-4568-B0A2-BB548DA85348}">
      <dgm:prSet/>
      <dgm:spPr/>
      <dgm:t>
        <a:bodyPr/>
        <a:lstStyle/>
        <a:p>
          <a:endParaRPr lang="en-US"/>
        </a:p>
      </dgm:t>
    </dgm:pt>
    <dgm:pt modelId="{1100A2C2-4B7A-44F4-B75C-922F5EC8C3EF}">
      <dgm:prSet/>
      <dgm:spPr/>
      <dgm:t>
        <a:bodyPr/>
        <a:lstStyle/>
        <a:p>
          <a:pPr>
            <a:lnSpc>
              <a:spcPct val="100000"/>
            </a:lnSpc>
            <a:defRPr cap="all"/>
          </a:pPr>
          <a:r>
            <a:rPr lang="en-US" dirty="0"/>
            <a:t>Three multi-family projects were under construction:  Songbird, renaissance commons and </a:t>
          </a:r>
          <a:r>
            <a:rPr lang="en-US" dirty="0" err="1"/>
            <a:t>king+parks</a:t>
          </a:r>
          <a:endParaRPr lang="en-US" dirty="0"/>
        </a:p>
      </dgm:t>
    </dgm:pt>
    <dgm:pt modelId="{A589856C-1F84-4C9D-BDA1-80FDB93D71A6}" type="parTrans" cxnId="{0B3E213E-FD85-43EF-9898-3DA065ED818D}">
      <dgm:prSet/>
      <dgm:spPr/>
      <dgm:t>
        <a:bodyPr/>
        <a:lstStyle/>
        <a:p>
          <a:endParaRPr lang="en-US"/>
        </a:p>
      </dgm:t>
    </dgm:pt>
    <dgm:pt modelId="{1AEA38BA-9A6D-4B80-A506-CFD4DE74562B}" type="sibTrans" cxnId="{0B3E213E-FD85-43EF-9898-3DA065ED818D}">
      <dgm:prSet/>
      <dgm:spPr/>
      <dgm:t>
        <a:bodyPr/>
        <a:lstStyle/>
        <a:p>
          <a:endParaRPr lang="en-US"/>
        </a:p>
      </dgm:t>
    </dgm:pt>
    <dgm:pt modelId="{7C0602B5-C8E1-40C0-A790-692304A162DE}">
      <dgm:prSet/>
      <dgm:spPr/>
      <dgm:t>
        <a:bodyPr/>
        <a:lstStyle/>
        <a:p>
          <a:pPr>
            <a:lnSpc>
              <a:spcPct val="100000"/>
            </a:lnSpc>
            <a:defRPr cap="all"/>
          </a:pPr>
          <a:r>
            <a:rPr lang="en-US" dirty="0"/>
            <a:t>PCRI’s first home ownership development under the preference policy was completed and sold to 4 preference policy families.</a:t>
          </a:r>
        </a:p>
      </dgm:t>
    </dgm:pt>
    <dgm:pt modelId="{F3F011B1-ED39-4A51-89FB-D28154AB054B}" type="parTrans" cxnId="{23D4C52D-BC20-491D-BAC9-BE21E36896D7}">
      <dgm:prSet/>
      <dgm:spPr/>
      <dgm:t>
        <a:bodyPr/>
        <a:lstStyle/>
        <a:p>
          <a:endParaRPr lang="en-US"/>
        </a:p>
      </dgm:t>
    </dgm:pt>
    <dgm:pt modelId="{5FF3B721-B9A8-44B4-9B40-35F5F382AE1F}" type="sibTrans" cxnId="{23D4C52D-BC20-491D-BAC9-BE21E36896D7}">
      <dgm:prSet/>
      <dgm:spPr/>
      <dgm:t>
        <a:bodyPr/>
        <a:lstStyle/>
        <a:p>
          <a:endParaRPr lang="en-US"/>
        </a:p>
      </dgm:t>
    </dgm:pt>
    <dgm:pt modelId="{321CE887-CD99-4245-9B69-994985B7D3E4}" type="pres">
      <dgm:prSet presAssocID="{0E5DC817-1E85-4B3B-850F-25263ACE113A}" presName="root" presStyleCnt="0">
        <dgm:presLayoutVars>
          <dgm:dir/>
          <dgm:resizeHandles val="exact"/>
        </dgm:presLayoutVars>
      </dgm:prSet>
      <dgm:spPr/>
    </dgm:pt>
    <dgm:pt modelId="{8D896857-397F-4233-9479-656898E05BA6}" type="pres">
      <dgm:prSet presAssocID="{A56F6B38-BFF9-4330-BF5E-C7B0BB469A61}" presName="compNode" presStyleCnt="0"/>
      <dgm:spPr/>
    </dgm:pt>
    <dgm:pt modelId="{F12BF0BA-1D75-4E39-9AE6-46661BA7D66E}" type="pres">
      <dgm:prSet presAssocID="{A56F6B38-BFF9-4330-BF5E-C7B0BB469A61}" presName="iconBgRect" presStyleLbl="bgShp" presStyleIdx="0" presStyleCnt="3" custLinFactNeighborX="-19900" custLinFactNeighborY="-1732"/>
      <dgm:spPr>
        <a:prstGeom prst="round2DiagRect">
          <a:avLst>
            <a:gd name="adj1" fmla="val 29727"/>
            <a:gd name="adj2" fmla="val 0"/>
          </a:avLst>
        </a:prstGeom>
      </dgm:spPr>
    </dgm:pt>
    <dgm:pt modelId="{B8DBCB00-B385-4137-B9BC-0FE51189D309}" type="pres">
      <dgm:prSet presAssocID="{A56F6B38-BFF9-4330-BF5E-C7B0BB469A61}" presName="iconRect" presStyleLbl="node1" presStyleIdx="0" presStyleCnt="3" custLinFactNeighborX="-40715" custLinFactNeighborY="-904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ilding"/>
        </a:ext>
      </dgm:extLst>
    </dgm:pt>
    <dgm:pt modelId="{8C0F5A9A-5E75-445B-A1F0-FEE91EF5241F}" type="pres">
      <dgm:prSet presAssocID="{A56F6B38-BFF9-4330-BF5E-C7B0BB469A61}" presName="spaceRect" presStyleCnt="0"/>
      <dgm:spPr/>
    </dgm:pt>
    <dgm:pt modelId="{85C0A16C-B273-4B44-9B09-BEEEF4467A7E}" type="pres">
      <dgm:prSet presAssocID="{A56F6B38-BFF9-4330-BF5E-C7B0BB469A61}" presName="textRect" presStyleLbl="revTx" presStyleIdx="0" presStyleCnt="3" custScaleX="63116" custScaleY="201810">
        <dgm:presLayoutVars>
          <dgm:chMax val="1"/>
          <dgm:chPref val="1"/>
        </dgm:presLayoutVars>
      </dgm:prSet>
      <dgm:spPr/>
    </dgm:pt>
    <dgm:pt modelId="{1E421002-DD16-4963-8D46-26C0E89E91F3}" type="pres">
      <dgm:prSet presAssocID="{AAEFBA46-B6D4-4E8D-B568-B64E93E70757}" presName="sibTrans" presStyleCnt="0"/>
      <dgm:spPr/>
    </dgm:pt>
    <dgm:pt modelId="{995DC3EA-19C1-46AB-850E-3723B7F84EC1}" type="pres">
      <dgm:prSet presAssocID="{1100A2C2-4B7A-44F4-B75C-922F5EC8C3EF}" presName="compNode" presStyleCnt="0"/>
      <dgm:spPr/>
    </dgm:pt>
    <dgm:pt modelId="{D8C3673E-8F9B-4903-829B-C118870FE5BD}" type="pres">
      <dgm:prSet presAssocID="{1100A2C2-4B7A-44F4-B75C-922F5EC8C3EF}" presName="iconBgRect" presStyleLbl="bgShp" presStyleIdx="1" presStyleCnt="3" custLinFactNeighborX="-84792" custLinFactNeighborY="-7356"/>
      <dgm:spPr>
        <a:prstGeom prst="round2DiagRect">
          <a:avLst>
            <a:gd name="adj1" fmla="val 29727"/>
            <a:gd name="adj2" fmla="val 0"/>
          </a:avLst>
        </a:prstGeom>
      </dgm:spPr>
    </dgm:pt>
    <dgm:pt modelId="{081812C0-16F5-4635-AA19-5234C84A18E5}" type="pres">
      <dgm:prSet presAssocID="{1100A2C2-4B7A-44F4-B75C-922F5EC8C3EF}" presName="iconRect" presStyleLbl="node1" presStyleIdx="1" presStyleCnt="3" custLinFactX="-48536" custLinFactNeighborX="-100000" custLinFactNeighborY="-1357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ian"/>
        </a:ext>
      </dgm:extLst>
    </dgm:pt>
    <dgm:pt modelId="{5885510F-91BB-4ADA-AD20-92A72B24412C}" type="pres">
      <dgm:prSet presAssocID="{1100A2C2-4B7A-44F4-B75C-922F5EC8C3EF}" presName="spaceRect" presStyleCnt="0"/>
      <dgm:spPr/>
    </dgm:pt>
    <dgm:pt modelId="{C7603CBB-0386-4DD7-B7F1-78D43A060BD6}" type="pres">
      <dgm:prSet presAssocID="{1100A2C2-4B7A-44F4-B75C-922F5EC8C3EF}" presName="textRect" presStyleLbl="revTx" presStyleIdx="1" presStyleCnt="3" custAng="0" custScaleX="89620" custScaleY="164029" custLinFactNeighborX="-50264" custLinFactNeighborY="-29482">
        <dgm:presLayoutVars>
          <dgm:chMax val="1"/>
          <dgm:chPref val="1"/>
        </dgm:presLayoutVars>
      </dgm:prSet>
      <dgm:spPr/>
    </dgm:pt>
    <dgm:pt modelId="{08933D31-9B1F-4084-97BB-FC755549D53A}" type="pres">
      <dgm:prSet presAssocID="{1AEA38BA-9A6D-4B80-A506-CFD4DE74562B}" presName="sibTrans" presStyleCnt="0"/>
      <dgm:spPr/>
    </dgm:pt>
    <dgm:pt modelId="{A8820389-FD4F-4976-93B8-1400737FD504}" type="pres">
      <dgm:prSet presAssocID="{7C0602B5-C8E1-40C0-A790-692304A162DE}" presName="compNode" presStyleCnt="0"/>
      <dgm:spPr/>
    </dgm:pt>
    <dgm:pt modelId="{8A0AA502-5A4A-450B-A649-6197B56E0120}" type="pres">
      <dgm:prSet presAssocID="{7C0602B5-C8E1-40C0-A790-692304A162DE}" presName="iconBgRect" presStyleLbl="bgShp" presStyleIdx="2" presStyleCnt="3" custLinFactNeighborX="10341" custLinFactNeighborY="-18604"/>
      <dgm:spPr>
        <a:prstGeom prst="round2DiagRect">
          <a:avLst>
            <a:gd name="adj1" fmla="val 29727"/>
            <a:gd name="adj2" fmla="val 0"/>
          </a:avLst>
        </a:prstGeom>
      </dgm:spPr>
    </dgm:pt>
    <dgm:pt modelId="{AC8040AA-F582-4590-A7D4-DAF4DD3A986C}" type="pres">
      <dgm:prSet presAssocID="{7C0602B5-C8E1-40C0-A790-692304A162DE}" presName="iconRect" presStyleLbl="node1" presStyleIdx="2" presStyleCnt="3" custLinFactNeighborX="18023" custLinFactNeighborY="-324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D8470A9F-2189-430D-87F6-253C2DD5967F}" type="pres">
      <dgm:prSet presAssocID="{7C0602B5-C8E1-40C0-A790-692304A162DE}" presName="spaceRect" presStyleCnt="0"/>
      <dgm:spPr/>
    </dgm:pt>
    <dgm:pt modelId="{FF6EE013-2CF8-4DA3-8290-598A711BD74C}" type="pres">
      <dgm:prSet presAssocID="{7C0602B5-C8E1-40C0-A790-692304A162DE}" presName="textRect" presStyleLbl="revTx" presStyleIdx="2" presStyleCnt="3" custScaleX="76634" custLinFactY="-5455" custLinFactNeighborX="2449" custLinFactNeighborY="-100000">
        <dgm:presLayoutVars>
          <dgm:chMax val="1"/>
          <dgm:chPref val="1"/>
        </dgm:presLayoutVars>
      </dgm:prSet>
      <dgm:spPr/>
    </dgm:pt>
  </dgm:ptLst>
  <dgm:cxnLst>
    <dgm:cxn modelId="{AEA06D21-F64F-47DE-BAE2-F8F1180D4CD9}" type="presOf" srcId="{7C0602B5-C8E1-40C0-A790-692304A162DE}" destId="{FF6EE013-2CF8-4DA3-8290-598A711BD74C}" srcOrd="0" destOrd="0" presId="urn:microsoft.com/office/officeart/2018/5/layout/IconLeafLabelList"/>
    <dgm:cxn modelId="{23D4C52D-BC20-491D-BAC9-BE21E36896D7}" srcId="{0E5DC817-1E85-4B3B-850F-25263ACE113A}" destId="{7C0602B5-C8E1-40C0-A790-692304A162DE}" srcOrd="2" destOrd="0" parTransId="{F3F011B1-ED39-4A51-89FB-D28154AB054B}" sibTransId="{5FF3B721-B9A8-44B4-9B40-35F5F382AE1F}"/>
    <dgm:cxn modelId="{0B3E213E-FD85-43EF-9898-3DA065ED818D}" srcId="{0E5DC817-1E85-4B3B-850F-25263ACE113A}" destId="{1100A2C2-4B7A-44F4-B75C-922F5EC8C3EF}" srcOrd="1" destOrd="0" parTransId="{A589856C-1F84-4C9D-BDA1-80FDB93D71A6}" sibTransId="{1AEA38BA-9A6D-4B80-A506-CFD4DE74562B}"/>
    <dgm:cxn modelId="{9190316D-D886-41CF-A147-2D23B89101B7}" type="presOf" srcId="{1100A2C2-4B7A-44F4-B75C-922F5EC8C3EF}" destId="{C7603CBB-0386-4DD7-B7F1-78D43A060BD6}" srcOrd="0" destOrd="0" presId="urn:microsoft.com/office/officeart/2018/5/layout/IconLeafLabelList"/>
    <dgm:cxn modelId="{CAABF4A7-0539-4893-9E29-EEC3937FC1EC}" type="presOf" srcId="{0E5DC817-1E85-4B3B-850F-25263ACE113A}" destId="{321CE887-CD99-4245-9B69-994985B7D3E4}" srcOrd="0" destOrd="0" presId="urn:microsoft.com/office/officeart/2018/5/layout/IconLeafLabelList"/>
    <dgm:cxn modelId="{5CD3C2B0-1B35-4272-9DD7-DFF978B7CA54}" type="presOf" srcId="{A56F6B38-BFF9-4330-BF5E-C7B0BB469A61}" destId="{85C0A16C-B273-4B44-9B09-BEEEF4467A7E}" srcOrd="0" destOrd="0" presId="urn:microsoft.com/office/officeart/2018/5/layout/IconLeafLabelList"/>
    <dgm:cxn modelId="{A9250BD3-9E9D-4568-B0A2-BB548DA85348}" srcId="{0E5DC817-1E85-4B3B-850F-25263ACE113A}" destId="{A56F6B38-BFF9-4330-BF5E-C7B0BB469A61}" srcOrd="0" destOrd="0" parTransId="{AE29FF39-7087-4AB4-A397-37B3832AE416}" sibTransId="{AAEFBA46-B6D4-4E8D-B568-B64E93E70757}"/>
    <dgm:cxn modelId="{9C50BAF0-29B9-4788-A9AB-336A1FAAF6AC}" type="presParOf" srcId="{321CE887-CD99-4245-9B69-994985B7D3E4}" destId="{8D896857-397F-4233-9479-656898E05BA6}" srcOrd="0" destOrd="0" presId="urn:microsoft.com/office/officeart/2018/5/layout/IconLeafLabelList"/>
    <dgm:cxn modelId="{62996B37-BCB4-4BB9-9FE8-ABD83745B4E8}" type="presParOf" srcId="{8D896857-397F-4233-9479-656898E05BA6}" destId="{F12BF0BA-1D75-4E39-9AE6-46661BA7D66E}" srcOrd="0" destOrd="0" presId="urn:microsoft.com/office/officeart/2018/5/layout/IconLeafLabelList"/>
    <dgm:cxn modelId="{DCAE7622-D9FC-4DAB-8FD6-D5DA18A3DEC2}" type="presParOf" srcId="{8D896857-397F-4233-9479-656898E05BA6}" destId="{B8DBCB00-B385-4137-B9BC-0FE51189D309}" srcOrd="1" destOrd="0" presId="urn:microsoft.com/office/officeart/2018/5/layout/IconLeafLabelList"/>
    <dgm:cxn modelId="{48561F98-CC95-45B2-B193-54FEDD0E1A2C}" type="presParOf" srcId="{8D896857-397F-4233-9479-656898E05BA6}" destId="{8C0F5A9A-5E75-445B-A1F0-FEE91EF5241F}" srcOrd="2" destOrd="0" presId="urn:microsoft.com/office/officeart/2018/5/layout/IconLeafLabelList"/>
    <dgm:cxn modelId="{AFB8B34E-9B7F-4A8E-8DA4-335E6C2E292A}" type="presParOf" srcId="{8D896857-397F-4233-9479-656898E05BA6}" destId="{85C0A16C-B273-4B44-9B09-BEEEF4467A7E}" srcOrd="3" destOrd="0" presId="urn:microsoft.com/office/officeart/2018/5/layout/IconLeafLabelList"/>
    <dgm:cxn modelId="{F4F2967C-6846-4F23-8D4A-20AA136A1724}" type="presParOf" srcId="{321CE887-CD99-4245-9B69-994985B7D3E4}" destId="{1E421002-DD16-4963-8D46-26C0E89E91F3}" srcOrd="1" destOrd="0" presId="urn:microsoft.com/office/officeart/2018/5/layout/IconLeafLabelList"/>
    <dgm:cxn modelId="{2DDE0FB3-B6C5-4A81-A436-DF0B641AE3F3}" type="presParOf" srcId="{321CE887-CD99-4245-9B69-994985B7D3E4}" destId="{995DC3EA-19C1-46AB-850E-3723B7F84EC1}" srcOrd="2" destOrd="0" presId="urn:microsoft.com/office/officeart/2018/5/layout/IconLeafLabelList"/>
    <dgm:cxn modelId="{D9EDBB6C-0708-4E9B-9AD9-BF2EE34AB2B5}" type="presParOf" srcId="{995DC3EA-19C1-46AB-850E-3723B7F84EC1}" destId="{D8C3673E-8F9B-4903-829B-C118870FE5BD}" srcOrd="0" destOrd="0" presId="urn:microsoft.com/office/officeart/2018/5/layout/IconLeafLabelList"/>
    <dgm:cxn modelId="{6B899766-6E52-4B3E-B286-4A19B60F9584}" type="presParOf" srcId="{995DC3EA-19C1-46AB-850E-3723B7F84EC1}" destId="{081812C0-16F5-4635-AA19-5234C84A18E5}" srcOrd="1" destOrd="0" presId="urn:microsoft.com/office/officeart/2018/5/layout/IconLeafLabelList"/>
    <dgm:cxn modelId="{71F23A63-7F9D-4F68-B074-59E261147955}" type="presParOf" srcId="{995DC3EA-19C1-46AB-850E-3723B7F84EC1}" destId="{5885510F-91BB-4ADA-AD20-92A72B24412C}" srcOrd="2" destOrd="0" presId="urn:microsoft.com/office/officeart/2018/5/layout/IconLeafLabelList"/>
    <dgm:cxn modelId="{B19F4248-EEEA-45E9-8C10-57AE68BEAC88}" type="presParOf" srcId="{995DC3EA-19C1-46AB-850E-3723B7F84EC1}" destId="{C7603CBB-0386-4DD7-B7F1-78D43A060BD6}" srcOrd="3" destOrd="0" presId="urn:microsoft.com/office/officeart/2018/5/layout/IconLeafLabelList"/>
    <dgm:cxn modelId="{2EE05536-0C54-4A30-809B-EC1B7786AB1E}" type="presParOf" srcId="{321CE887-CD99-4245-9B69-994985B7D3E4}" destId="{08933D31-9B1F-4084-97BB-FC755549D53A}" srcOrd="3" destOrd="0" presId="urn:microsoft.com/office/officeart/2018/5/layout/IconLeafLabelList"/>
    <dgm:cxn modelId="{57642016-70A5-4814-A830-6E50C933E430}" type="presParOf" srcId="{321CE887-CD99-4245-9B69-994985B7D3E4}" destId="{A8820389-FD4F-4976-93B8-1400737FD504}" srcOrd="4" destOrd="0" presId="urn:microsoft.com/office/officeart/2018/5/layout/IconLeafLabelList"/>
    <dgm:cxn modelId="{A1EDB565-6CF4-4F38-BAE0-FAB716C0D83B}" type="presParOf" srcId="{A8820389-FD4F-4976-93B8-1400737FD504}" destId="{8A0AA502-5A4A-450B-A649-6197B56E0120}" srcOrd="0" destOrd="0" presId="urn:microsoft.com/office/officeart/2018/5/layout/IconLeafLabelList"/>
    <dgm:cxn modelId="{312DE5F9-2851-42F8-A193-F0ACB9366C98}" type="presParOf" srcId="{A8820389-FD4F-4976-93B8-1400737FD504}" destId="{AC8040AA-F582-4590-A7D4-DAF4DD3A986C}" srcOrd="1" destOrd="0" presId="urn:microsoft.com/office/officeart/2018/5/layout/IconLeafLabelList"/>
    <dgm:cxn modelId="{C1006733-0B0C-40DB-8B3A-EC02BB421D26}" type="presParOf" srcId="{A8820389-FD4F-4976-93B8-1400737FD504}" destId="{D8470A9F-2189-430D-87F6-253C2DD5967F}" srcOrd="2" destOrd="0" presId="urn:microsoft.com/office/officeart/2018/5/layout/IconLeafLabelList"/>
    <dgm:cxn modelId="{3074CE6E-FC69-435B-8ABC-769729AE3528}" type="presParOf" srcId="{A8820389-FD4F-4976-93B8-1400737FD504}" destId="{FF6EE013-2CF8-4DA3-8290-598A711BD74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2C591-3D9D-493C-8F7B-91B409AD5D7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E04CA83-A69F-417F-BAD4-075893D2AA36}">
      <dgm:prSet/>
      <dgm:spPr/>
      <dgm:t>
        <a:bodyPr/>
        <a:lstStyle/>
        <a:p>
          <a:r>
            <a:rPr lang="en-US" dirty="0"/>
            <a:t>PHB has exceeded the goal of 380 rental units, with a total of 501 units between 6 buildings.</a:t>
          </a:r>
        </a:p>
      </dgm:t>
    </dgm:pt>
    <dgm:pt modelId="{0E074EAF-996C-4100-802E-245CB40AAAE3}" type="parTrans" cxnId="{24ED3AED-CD8D-421E-87C9-E67A719C491D}">
      <dgm:prSet/>
      <dgm:spPr/>
      <dgm:t>
        <a:bodyPr/>
        <a:lstStyle/>
        <a:p>
          <a:endParaRPr lang="en-US"/>
        </a:p>
      </dgm:t>
    </dgm:pt>
    <dgm:pt modelId="{4B39C1F8-B6AA-43C1-B56B-5E31400B0B82}" type="sibTrans" cxnId="{24ED3AED-CD8D-421E-87C9-E67A719C491D}">
      <dgm:prSet/>
      <dgm:spPr/>
      <dgm:t>
        <a:bodyPr/>
        <a:lstStyle/>
        <a:p>
          <a:endParaRPr lang="en-US"/>
        </a:p>
      </dgm:t>
    </dgm:pt>
    <dgm:pt modelId="{1222D841-C2B5-4562-92D8-9A2671FAF9BA}">
      <dgm:prSet/>
      <dgm:spPr/>
      <dgm:t>
        <a:bodyPr/>
        <a:lstStyle/>
        <a:p>
          <a:r>
            <a:rPr lang="en-US" dirty="0"/>
            <a:t>52% of the units are family sized with 2+ bedrooms</a:t>
          </a:r>
        </a:p>
      </dgm:t>
    </dgm:pt>
    <dgm:pt modelId="{6C15B900-0D6C-465F-85A5-1AB736DBB618}" type="parTrans" cxnId="{9C6A80C8-BA10-4D40-AED5-0885B0B55214}">
      <dgm:prSet/>
      <dgm:spPr/>
      <dgm:t>
        <a:bodyPr/>
        <a:lstStyle/>
        <a:p>
          <a:endParaRPr lang="en-US"/>
        </a:p>
      </dgm:t>
    </dgm:pt>
    <dgm:pt modelId="{274908AB-AF70-495F-B1D0-FB0F0C05F405}" type="sibTrans" cxnId="{9C6A80C8-BA10-4D40-AED5-0885B0B55214}">
      <dgm:prSet/>
      <dgm:spPr/>
      <dgm:t>
        <a:bodyPr/>
        <a:lstStyle/>
        <a:p>
          <a:endParaRPr lang="en-US"/>
        </a:p>
      </dgm:t>
    </dgm:pt>
    <dgm:pt modelId="{E94B37B2-C990-462D-88FC-5F08E4941373}">
      <dgm:prSet/>
      <dgm:spPr/>
      <dgm:t>
        <a:bodyPr/>
        <a:lstStyle/>
        <a:p>
          <a:r>
            <a:rPr lang="en-US" dirty="0"/>
            <a:t>We will be able to serve very low income families through a combination of Project Based Section 8 vouchers and PSH.</a:t>
          </a:r>
        </a:p>
      </dgm:t>
    </dgm:pt>
    <dgm:pt modelId="{5B7C051C-7C7D-4DF5-A4C8-5A2BF9DBA5F2}" type="parTrans" cxnId="{8622A2D7-6335-4837-A3BC-8758531ECAA3}">
      <dgm:prSet/>
      <dgm:spPr/>
      <dgm:t>
        <a:bodyPr/>
        <a:lstStyle/>
        <a:p>
          <a:endParaRPr lang="en-US"/>
        </a:p>
      </dgm:t>
    </dgm:pt>
    <dgm:pt modelId="{0A177267-1C18-4690-A006-A95E421B164A}" type="sibTrans" cxnId="{8622A2D7-6335-4837-A3BC-8758531ECAA3}">
      <dgm:prSet/>
      <dgm:spPr/>
      <dgm:t>
        <a:bodyPr/>
        <a:lstStyle/>
        <a:p>
          <a:endParaRPr lang="en-US"/>
        </a:p>
      </dgm:t>
    </dgm:pt>
    <dgm:pt modelId="{010C4BF8-0BC2-403E-A6CD-2142DC809D92}">
      <dgm:prSet/>
      <dgm:spPr/>
      <dgm:t>
        <a:bodyPr/>
        <a:lstStyle/>
        <a:p>
          <a:r>
            <a:rPr lang="en-US"/>
            <a:t>Approximately 1254 people will be housed in these units</a:t>
          </a:r>
        </a:p>
      </dgm:t>
    </dgm:pt>
    <dgm:pt modelId="{3F8E7071-D111-4FAA-BC30-5B616720984D}" type="parTrans" cxnId="{AF89308E-BC65-4314-B0C9-C62BACD8B75B}">
      <dgm:prSet/>
      <dgm:spPr/>
      <dgm:t>
        <a:bodyPr/>
        <a:lstStyle/>
        <a:p>
          <a:endParaRPr lang="en-US"/>
        </a:p>
      </dgm:t>
    </dgm:pt>
    <dgm:pt modelId="{134BC551-7D6C-41C1-848C-34C12B7915BF}" type="sibTrans" cxnId="{AF89308E-BC65-4314-B0C9-C62BACD8B75B}">
      <dgm:prSet/>
      <dgm:spPr/>
      <dgm:t>
        <a:bodyPr/>
        <a:lstStyle/>
        <a:p>
          <a:endParaRPr lang="en-US"/>
        </a:p>
      </dgm:t>
    </dgm:pt>
    <dgm:pt modelId="{121FBC05-7395-4518-BD19-085111AD2CE5}" type="pres">
      <dgm:prSet presAssocID="{A152C591-3D9D-493C-8F7B-91B409AD5D76}" presName="root" presStyleCnt="0">
        <dgm:presLayoutVars>
          <dgm:dir/>
          <dgm:resizeHandles val="exact"/>
        </dgm:presLayoutVars>
      </dgm:prSet>
      <dgm:spPr/>
    </dgm:pt>
    <dgm:pt modelId="{88C4D635-AA18-4B58-8718-A79721F12446}" type="pres">
      <dgm:prSet presAssocID="{A152C591-3D9D-493C-8F7B-91B409AD5D76}" presName="container" presStyleCnt="0">
        <dgm:presLayoutVars>
          <dgm:dir/>
          <dgm:resizeHandles val="exact"/>
        </dgm:presLayoutVars>
      </dgm:prSet>
      <dgm:spPr/>
    </dgm:pt>
    <dgm:pt modelId="{850CCC7C-DCE4-40D1-8DCB-CCB2FB70C05E}" type="pres">
      <dgm:prSet presAssocID="{9E04CA83-A69F-417F-BAD4-075893D2AA36}" presName="compNode" presStyleCnt="0"/>
      <dgm:spPr/>
    </dgm:pt>
    <dgm:pt modelId="{5F74FA43-446D-455E-A4C0-91D12D23388A}" type="pres">
      <dgm:prSet presAssocID="{9E04CA83-A69F-417F-BAD4-075893D2AA36}" presName="iconBgRect" presStyleLbl="bgShp" presStyleIdx="0" presStyleCnt="4"/>
      <dgm:spPr/>
    </dgm:pt>
    <dgm:pt modelId="{247A9ACB-E45F-49E6-88FC-274D1B4B016F}" type="pres">
      <dgm:prSet presAssocID="{9E04CA83-A69F-417F-BAD4-075893D2AA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86DC0A74-BC8F-4D12-B454-44BFEC105AFA}" type="pres">
      <dgm:prSet presAssocID="{9E04CA83-A69F-417F-BAD4-075893D2AA36}" presName="spaceRect" presStyleCnt="0"/>
      <dgm:spPr/>
    </dgm:pt>
    <dgm:pt modelId="{9A4DF8AA-37BA-4D21-AEC7-ECB32C090ABB}" type="pres">
      <dgm:prSet presAssocID="{9E04CA83-A69F-417F-BAD4-075893D2AA36}" presName="textRect" presStyleLbl="revTx" presStyleIdx="0" presStyleCnt="4">
        <dgm:presLayoutVars>
          <dgm:chMax val="1"/>
          <dgm:chPref val="1"/>
        </dgm:presLayoutVars>
      </dgm:prSet>
      <dgm:spPr/>
    </dgm:pt>
    <dgm:pt modelId="{55FB6880-E24E-4D2C-9EDD-B76784FA9C4C}" type="pres">
      <dgm:prSet presAssocID="{4B39C1F8-B6AA-43C1-B56B-5E31400B0B82}" presName="sibTrans" presStyleLbl="sibTrans2D1" presStyleIdx="0" presStyleCnt="0"/>
      <dgm:spPr/>
    </dgm:pt>
    <dgm:pt modelId="{2A7D0481-5520-4FC2-B452-6FB2C0B83162}" type="pres">
      <dgm:prSet presAssocID="{1222D841-C2B5-4562-92D8-9A2671FAF9BA}" presName="compNode" presStyleCnt="0"/>
      <dgm:spPr/>
    </dgm:pt>
    <dgm:pt modelId="{7BAAC8BB-2C50-48FF-AABD-B9B6E3499DEC}" type="pres">
      <dgm:prSet presAssocID="{1222D841-C2B5-4562-92D8-9A2671FAF9BA}" presName="iconBgRect" presStyleLbl="bgShp" presStyleIdx="1" presStyleCnt="4"/>
      <dgm:spPr/>
    </dgm:pt>
    <dgm:pt modelId="{53288197-2235-44FC-9B53-316D500D8E85}" type="pres">
      <dgm:prSet presAssocID="{1222D841-C2B5-4562-92D8-9A2671FAF9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ed"/>
        </a:ext>
      </dgm:extLst>
    </dgm:pt>
    <dgm:pt modelId="{40803DF0-90BB-4945-930B-42D5DA081D89}" type="pres">
      <dgm:prSet presAssocID="{1222D841-C2B5-4562-92D8-9A2671FAF9BA}" presName="spaceRect" presStyleCnt="0"/>
      <dgm:spPr/>
    </dgm:pt>
    <dgm:pt modelId="{B97BEF2F-CFB7-4EBC-8D7A-C4F61E435BDD}" type="pres">
      <dgm:prSet presAssocID="{1222D841-C2B5-4562-92D8-9A2671FAF9BA}" presName="textRect" presStyleLbl="revTx" presStyleIdx="1" presStyleCnt="4">
        <dgm:presLayoutVars>
          <dgm:chMax val="1"/>
          <dgm:chPref val="1"/>
        </dgm:presLayoutVars>
      </dgm:prSet>
      <dgm:spPr/>
    </dgm:pt>
    <dgm:pt modelId="{4E9C84F7-F43D-489D-9144-94998BAD0B44}" type="pres">
      <dgm:prSet presAssocID="{274908AB-AF70-495F-B1D0-FB0F0C05F405}" presName="sibTrans" presStyleLbl="sibTrans2D1" presStyleIdx="0" presStyleCnt="0"/>
      <dgm:spPr/>
    </dgm:pt>
    <dgm:pt modelId="{5BD551D1-E6D9-4C41-9DE5-C28308B88C9F}" type="pres">
      <dgm:prSet presAssocID="{E94B37B2-C990-462D-88FC-5F08E4941373}" presName="compNode" presStyleCnt="0"/>
      <dgm:spPr/>
    </dgm:pt>
    <dgm:pt modelId="{5EB8491F-C55B-497A-971C-58EA13A10F57}" type="pres">
      <dgm:prSet presAssocID="{E94B37B2-C990-462D-88FC-5F08E4941373}" presName="iconBgRect" presStyleLbl="bgShp" presStyleIdx="2" presStyleCnt="4"/>
      <dgm:spPr/>
    </dgm:pt>
    <dgm:pt modelId="{7A374042-CB43-4760-951C-0808B146FA88}" type="pres">
      <dgm:prSet presAssocID="{E94B37B2-C990-462D-88FC-5F08E49413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ins"/>
        </a:ext>
      </dgm:extLst>
    </dgm:pt>
    <dgm:pt modelId="{61D450D8-7012-4F09-9B20-603126B97291}" type="pres">
      <dgm:prSet presAssocID="{E94B37B2-C990-462D-88FC-5F08E4941373}" presName="spaceRect" presStyleCnt="0"/>
      <dgm:spPr/>
    </dgm:pt>
    <dgm:pt modelId="{53A5A2D6-635E-4806-98E0-DE076C8334E1}" type="pres">
      <dgm:prSet presAssocID="{E94B37B2-C990-462D-88FC-5F08E4941373}" presName="textRect" presStyleLbl="revTx" presStyleIdx="2" presStyleCnt="4">
        <dgm:presLayoutVars>
          <dgm:chMax val="1"/>
          <dgm:chPref val="1"/>
        </dgm:presLayoutVars>
      </dgm:prSet>
      <dgm:spPr/>
    </dgm:pt>
    <dgm:pt modelId="{51BE0FEA-CD95-449F-92D1-2BC046E94808}" type="pres">
      <dgm:prSet presAssocID="{0A177267-1C18-4690-A006-A95E421B164A}" presName="sibTrans" presStyleLbl="sibTrans2D1" presStyleIdx="0" presStyleCnt="0"/>
      <dgm:spPr/>
    </dgm:pt>
    <dgm:pt modelId="{C594BB3E-A9C2-4A62-BC37-4447AED96632}" type="pres">
      <dgm:prSet presAssocID="{010C4BF8-0BC2-403E-A6CD-2142DC809D92}" presName="compNode" presStyleCnt="0"/>
      <dgm:spPr/>
    </dgm:pt>
    <dgm:pt modelId="{A830966A-4CD8-43F8-B5E7-FF1BDE2EE42E}" type="pres">
      <dgm:prSet presAssocID="{010C4BF8-0BC2-403E-A6CD-2142DC809D92}" presName="iconBgRect" presStyleLbl="bgShp" presStyleIdx="3" presStyleCnt="4"/>
      <dgm:spPr/>
    </dgm:pt>
    <dgm:pt modelId="{4C73DB68-31D2-4352-B351-F162E212B019}" type="pres">
      <dgm:prSet presAssocID="{010C4BF8-0BC2-403E-A6CD-2142DC809D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oman with kid"/>
        </a:ext>
      </dgm:extLst>
    </dgm:pt>
    <dgm:pt modelId="{FE51985C-5894-48AF-A0D9-E35CC39291F7}" type="pres">
      <dgm:prSet presAssocID="{010C4BF8-0BC2-403E-A6CD-2142DC809D92}" presName="spaceRect" presStyleCnt="0"/>
      <dgm:spPr/>
    </dgm:pt>
    <dgm:pt modelId="{F1BE1BC7-5942-4134-9C14-3AF4C4C39A6A}" type="pres">
      <dgm:prSet presAssocID="{010C4BF8-0BC2-403E-A6CD-2142DC809D92}" presName="textRect" presStyleLbl="revTx" presStyleIdx="3" presStyleCnt="4">
        <dgm:presLayoutVars>
          <dgm:chMax val="1"/>
          <dgm:chPref val="1"/>
        </dgm:presLayoutVars>
      </dgm:prSet>
      <dgm:spPr/>
    </dgm:pt>
  </dgm:ptLst>
  <dgm:cxnLst>
    <dgm:cxn modelId="{DEE74821-DEDE-45B8-9277-1CA61D63BE78}" type="presOf" srcId="{A152C591-3D9D-493C-8F7B-91B409AD5D76}" destId="{121FBC05-7395-4518-BD19-085111AD2CE5}" srcOrd="0" destOrd="0" presId="urn:microsoft.com/office/officeart/2018/2/layout/IconCircleList"/>
    <dgm:cxn modelId="{AF89308E-BC65-4314-B0C9-C62BACD8B75B}" srcId="{A152C591-3D9D-493C-8F7B-91B409AD5D76}" destId="{010C4BF8-0BC2-403E-A6CD-2142DC809D92}" srcOrd="3" destOrd="0" parTransId="{3F8E7071-D111-4FAA-BC30-5B616720984D}" sibTransId="{134BC551-7D6C-41C1-848C-34C12B7915BF}"/>
    <dgm:cxn modelId="{EDEA2E92-1087-4945-B5A2-A7D9D8118493}" type="presOf" srcId="{E94B37B2-C990-462D-88FC-5F08E4941373}" destId="{53A5A2D6-635E-4806-98E0-DE076C8334E1}" srcOrd="0" destOrd="0" presId="urn:microsoft.com/office/officeart/2018/2/layout/IconCircleList"/>
    <dgm:cxn modelId="{FD3636C4-F623-4B9F-AD37-380D66806ECF}" type="presOf" srcId="{9E04CA83-A69F-417F-BAD4-075893D2AA36}" destId="{9A4DF8AA-37BA-4D21-AEC7-ECB32C090ABB}" srcOrd="0" destOrd="0" presId="urn:microsoft.com/office/officeart/2018/2/layout/IconCircleList"/>
    <dgm:cxn modelId="{C5277DC4-AA0B-4684-8062-82716D382B61}" type="presOf" srcId="{0A177267-1C18-4690-A006-A95E421B164A}" destId="{51BE0FEA-CD95-449F-92D1-2BC046E94808}" srcOrd="0" destOrd="0" presId="urn:microsoft.com/office/officeart/2018/2/layout/IconCircleList"/>
    <dgm:cxn modelId="{264AB7C5-0DEB-4511-9943-5E51EC9DDECA}" type="presOf" srcId="{274908AB-AF70-495F-B1D0-FB0F0C05F405}" destId="{4E9C84F7-F43D-489D-9144-94998BAD0B44}" srcOrd="0" destOrd="0" presId="urn:microsoft.com/office/officeart/2018/2/layout/IconCircleList"/>
    <dgm:cxn modelId="{9C6A80C8-BA10-4D40-AED5-0885B0B55214}" srcId="{A152C591-3D9D-493C-8F7B-91B409AD5D76}" destId="{1222D841-C2B5-4562-92D8-9A2671FAF9BA}" srcOrd="1" destOrd="0" parTransId="{6C15B900-0D6C-465F-85A5-1AB736DBB618}" sibTransId="{274908AB-AF70-495F-B1D0-FB0F0C05F405}"/>
    <dgm:cxn modelId="{29FAD1D1-EA4E-4675-9466-1964688773B4}" type="presOf" srcId="{4B39C1F8-B6AA-43C1-B56B-5E31400B0B82}" destId="{55FB6880-E24E-4D2C-9EDD-B76784FA9C4C}" srcOrd="0" destOrd="0" presId="urn:microsoft.com/office/officeart/2018/2/layout/IconCircleList"/>
    <dgm:cxn modelId="{8622A2D7-6335-4837-A3BC-8758531ECAA3}" srcId="{A152C591-3D9D-493C-8F7B-91B409AD5D76}" destId="{E94B37B2-C990-462D-88FC-5F08E4941373}" srcOrd="2" destOrd="0" parTransId="{5B7C051C-7C7D-4DF5-A4C8-5A2BF9DBA5F2}" sibTransId="{0A177267-1C18-4690-A006-A95E421B164A}"/>
    <dgm:cxn modelId="{93B10DEB-D69B-49A4-8D1E-8035D07BEC82}" type="presOf" srcId="{010C4BF8-0BC2-403E-A6CD-2142DC809D92}" destId="{F1BE1BC7-5942-4134-9C14-3AF4C4C39A6A}" srcOrd="0" destOrd="0" presId="urn:microsoft.com/office/officeart/2018/2/layout/IconCircleList"/>
    <dgm:cxn modelId="{24ED3AED-CD8D-421E-87C9-E67A719C491D}" srcId="{A152C591-3D9D-493C-8F7B-91B409AD5D76}" destId="{9E04CA83-A69F-417F-BAD4-075893D2AA36}" srcOrd="0" destOrd="0" parTransId="{0E074EAF-996C-4100-802E-245CB40AAAE3}" sibTransId="{4B39C1F8-B6AA-43C1-B56B-5E31400B0B82}"/>
    <dgm:cxn modelId="{2B93D6F4-5500-4680-9DEB-0ABE502FC78A}" type="presOf" srcId="{1222D841-C2B5-4562-92D8-9A2671FAF9BA}" destId="{B97BEF2F-CFB7-4EBC-8D7A-C4F61E435BDD}" srcOrd="0" destOrd="0" presId="urn:microsoft.com/office/officeart/2018/2/layout/IconCircleList"/>
    <dgm:cxn modelId="{BE799241-8555-4344-B5F6-1BEBD8B9FA08}" type="presParOf" srcId="{121FBC05-7395-4518-BD19-085111AD2CE5}" destId="{88C4D635-AA18-4B58-8718-A79721F12446}" srcOrd="0" destOrd="0" presId="urn:microsoft.com/office/officeart/2018/2/layout/IconCircleList"/>
    <dgm:cxn modelId="{64C25C57-AE63-4D0B-AF1F-36CBDE9F0998}" type="presParOf" srcId="{88C4D635-AA18-4B58-8718-A79721F12446}" destId="{850CCC7C-DCE4-40D1-8DCB-CCB2FB70C05E}" srcOrd="0" destOrd="0" presId="urn:microsoft.com/office/officeart/2018/2/layout/IconCircleList"/>
    <dgm:cxn modelId="{1F151073-F818-4B36-8369-843D51F1A416}" type="presParOf" srcId="{850CCC7C-DCE4-40D1-8DCB-CCB2FB70C05E}" destId="{5F74FA43-446D-455E-A4C0-91D12D23388A}" srcOrd="0" destOrd="0" presId="urn:microsoft.com/office/officeart/2018/2/layout/IconCircleList"/>
    <dgm:cxn modelId="{97A6C58B-5503-4956-8874-06B8750D45E2}" type="presParOf" srcId="{850CCC7C-DCE4-40D1-8DCB-CCB2FB70C05E}" destId="{247A9ACB-E45F-49E6-88FC-274D1B4B016F}" srcOrd="1" destOrd="0" presId="urn:microsoft.com/office/officeart/2018/2/layout/IconCircleList"/>
    <dgm:cxn modelId="{355F4E0E-08C4-4E43-80F0-8CAC9F0434D2}" type="presParOf" srcId="{850CCC7C-DCE4-40D1-8DCB-CCB2FB70C05E}" destId="{86DC0A74-BC8F-4D12-B454-44BFEC105AFA}" srcOrd="2" destOrd="0" presId="urn:microsoft.com/office/officeart/2018/2/layout/IconCircleList"/>
    <dgm:cxn modelId="{E91C8037-9486-4B46-90DA-AEF599C08D0C}" type="presParOf" srcId="{850CCC7C-DCE4-40D1-8DCB-CCB2FB70C05E}" destId="{9A4DF8AA-37BA-4D21-AEC7-ECB32C090ABB}" srcOrd="3" destOrd="0" presId="urn:microsoft.com/office/officeart/2018/2/layout/IconCircleList"/>
    <dgm:cxn modelId="{1BAFF0DE-7EF9-468F-9450-A58049C073E6}" type="presParOf" srcId="{88C4D635-AA18-4B58-8718-A79721F12446}" destId="{55FB6880-E24E-4D2C-9EDD-B76784FA9C4C}" srcOrd="1" destOrd="0" presId="urn:microsoft.com/office/officeart/2018/2/layout/IconCircleList"/>
    <dgm:cxn modelId="{AB597F82-0DCA-40BB-B6E0-DBA8785D59D8}" type="presParOf" srcId="{88C4D635-AA18-4B58-8718-A79721F12446}" destId="{2A7D0481-5520-4FC2-B452-6FB2C0B83162}" srcOrd="2" destOrd="0" presId="urn:microsoft.com/office/officeart/2018/2/layout/IconCircleList"/>
    <dgm:cxn modelId="{58EE7C47-6381-4AC1-AEDC-2A8D5953D8E2}" type="presParOf" srcId="{2A7D0481-5520-4FC2-B452-6FB2C0B83162}" destId="{7BAAC8BB-2C50-48FF-AABD-B9B6E3499DEC}" srcOrd="0" destOrd="0" presId="urn:microsoft.com/office/officeart/2018/2/layout/IconCircleList"/>
    <dgm:cxn modelId="{589FA185-B6A2-4E7C-943D-A67B93090B05}" type="presParOf" srcId="{2A7D0481-5520-4FC2-B452-6FB2C0B83162}" destId="{53288197-2235-44FC-9B53-316D500D8E85}" srcOrd="1" destOrd="0" presId="urn:microsoft.com/office/officeart/2018/2/layout/IconCircleList"/>
    <dgm:cxn modelId="{92F67045-921C-4923-89FE-DB413E7E0A58}" type="presParOf" srcId="{2A7D0481-5520-4FC2-B452-6FB2C0B83162}" destId="{40803DF0-90BB-4945-930B-42D5DA081D89}" srcOrd="2" destOrd="0" presId="urn:microsoft.com/office/officeart/2018/2/layout/IconCircleList"/>
    <dgm:cxn modelId="{FF311807-5BFF-437C-839A-C3361852BF0F}" type="presParOf" srcId="{2A7D0481-5520-4FC2-B452-6FB2C0B83162}" destId="{B97BEF2F-CFB7-4EBC-8D7A-C4F61E435BDD}" srcOrd="3" destOrd="0" presId="urn:microsoft.com/office/officeart/2018/2/layout/IconCircleList"/>
    <dgm:cxn modelId="{2ADA1D0B-483D-4A6D-B547-5C77A0AAE151}" type="presParOf" srcId="{88C4D635-AA18-4B58-8718-A79721F12446}" destId="{4E9C84F7-F43D-489D-9144-94998BAD0B44}" srcOrd="3" destOrd="0" presId="urn:microsoft.com/office/officeart/2018/2/layout/IconCircleList"/>
    <dgm:cxn modelId="{4A878489-F961-4470-942F-497044359BB5}" type="presParOf" srcId="{88C4D635-AA18-4B58-8718-A79721F12446}" destId="{5BD551D1-E6D9-4C41-9DE5-C28308B88C9F}" srcOrd="4" destOrd="0" presId="urn:microsoft.com/office/officeart/2018/2/layout/IconCircleList"/>
    <dgm:cxn modelId="{740B91F2-D313-4EC7-8236-74651B5CBEC0}" type="presParOf" srcId="{5BD551D1-E6D9-4C41-9DE5-C28308B88C9F}" destId="{5EB8491F-C55B-497A-971C-58EA13A10F57}" srcOrd="0" destOrd="0" presId="urn:microsoft.com/office/officeart/2018/2/layout/IconCircleList"/>
    <dgm:cxn modelId="{052E93DE-5099-4C25-8808-3A6C03883C7F}" type="presParOf" srcId="{5BD551D1-E6D9-4C41-9DE5-C28308B88C9F}" destId="{7A374042-CB43-4760-951C-0808B146FA88}" srcOrd="1" destOrd="0" presId="urn:microsoft.com/office/officeart/2018/2/layout/IconCircleList"/>
    <dgm:cxn modelId="{EF6EFB70-E9E7-410C-8284-6BD4D3956CC8}" type="presParOf" srcId="{5BD551D1-E6D9-4C41-9DE5-C28308B88C9F}" destId="{61D450D8-7012-4F09-9B20-603126B97291}" srcOrd="2" destOrd="0" presId="urn:microsoft.com/office/officeart/2018/2/layout/IconCircleList"/>
    <dgm:cxn modelId="{8257EF49-1A24-4B81-8F5E-91D759CF23DD}" type="presParOf" srcId="{5BD551D1-E6D9-4C41-9DE5-C28308B88C9F}" destId="{53A5A2D6-635E-4806-98E0-DE076C8334E1}" srcOrd="3" destOrd="0" presId="urn:microsoft.com/office/officeart/2018/2/layout/IconCircleList"/>
    <dgm:cxn modelId="{3DDF9135-4C13-4C9E-BCEA-2B3B55D8CD60}" type="presParOf" srcId="{88C4D635-AA18-4B58-8718-A79721F12446}" destId="{51BE0FEA-CD95-449F-92D1-2BC046E94808}" srcOrd="5" destOrd="0" presId="urn:microsoft.com/office/officeart/2018/2/layout/IconCircleList"/>
    <dgm:cxn modelId="{11714AFC-C58E-4975-B965-3D58F27D8ACC}" type="presParOf" srcId="{88C4D635-AA18-4B58-8718-A79721F12446}" destId="{C594BB3E-A9C2-4A62-BC37-4447AED96632}" srcOrd="6" destOrd="0" presId="urn:microsoft.com/office/officeart/2018/2/layout/IconCircleList"/>
    <dgm:cxn modelId="{7E406FF5-30BD-4F05-9A37-6BC5DE2243E3}" type="presParOf" srcId="{C594BB3E-A9C2-4A62-BC37-4447AED96632}" destId="{A830966A-4CD8-43F8-B5E7-FF1BDE2EE42E}" srcOrd="0" destOrd="0" presId="urn:microsoft.com/office/officeart/2018/2/layout/IconCircleList"/>
    <dgm:cxn modelId="{1F176316-8633-4624-892D-F827456343BD}" type="presParOf" srcId="{C594BB3E-A9C2-4A62-BC37-4447AED96632}" destId="{4C73DB68-31D2-4352-B351-F162E212B019}" srcOrd="1" destOrd="0" presId="urn:microsoft.com/office/officeart/2018/2/layout/IconCircleList"/>
    <dgm:cxn modelId="{A32A0015-79FC-4955-8AD4-B7BA76227C30}" type="presParOf" srcId="{C594BB3E-A9C2-4A62-BC37-4447AED96632}" destId="{FE51985C-5894-48AF-A0D9-E35CC39291F7}" srcOrd="2" destOrd="0" presId="urn:microsoft.com/office/officeart/2018/2/layout/IconCircleList"/>
    <dgm:cxn modelId="{34CEB6B7-4698-40A3-8668-758E83F8537F}" type="presParOf" srcId="{C594BB3E-A9C2-4A62-BC37-4447AED96632}" destId="{F1BE1BC7-5942-4134-9C14-3AF4C4C39A6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0CDCE-E598-4C52-80EE-E73971C2DC69}"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DD9984-7EA8-4174-B498-FCBDB1718EA9}">
      <dgm:prSet custT="1"/>
      <dgm:spPr/>
      <dgm:t>
        <a:bodyPr/>
        <a:lstStyle/>
        <a:p>
          <a:pPr>
            <a:defRPr cap="all"/>
          </a:pPr>
          <a:r>
            <a:rPr lang="en-US" sz="1200" b="1" dirty="0"/>
            <a:t>PHB completed negotiations with the Strong family to purchase property within the district.</a:t>
          </a:r>
        </a:p>
      </dgm:t>
    </dgm:pt>
    <dgm:pt modelId="{D962E668-626E-4A75-8306-BBFE184014F7}" type="parTrans" cxnId="{5A7254A1-B24B-4DA3-A776-997172C6CD5C}">
      <dgm:prSet/>
      <dgm:spPr/>
      <dgm:t>
        <a:bodyPr/>
        <a:lstStyle/>
        <a:p>
          <a:endParaRPr lang="en-US"/>
        </a:p>
      </dgm:t>
    </dgm:pt>
    <dgm:pt modelId="{ED59CDD6-C95A-4DD8-8A8A-BEEB42A72243}" type="sibTrans" cxnId="{5A7254A1-B24B-4DA3-A776-997172C6CD5C}">
      <dgm:prSet/>
      <dgm:spPr/>
      <dgm:t>
        <a:bodyPr/>
        <a:lstStyle/>
        <a:p>
          <a:endParaRPr lang="en-US"/>
        </a:p>
      </dgm:t>
    </dgm:pt>
    <dgm:pt modelId="{1A0C2F78-5962-439F-ADFB-3F354BB27118}">
      <dgm:prSet custT="1"/>
      <dgm:spPr/>
      <dgm:t>
        <a:bodyPr/>
        <a:lstStyle/>
        <a:p>
          <a:pPr>
            <a:defRPr cap="all"/>
          </a:pPr>
          <a:r>
            <a:rPr lang="en-US" sz="1200" b="1" dirty="0"/>
            <a:t>PHB purchased the Carey </a:t>
          </a:r>
          <a:r>
            <a:rPr lang="en-US" sz="1200" b="1" dirty="0" err="1"/>
            <a:t>blvd</a:t>
          </a:r>
          <a:r>
            <a:rPr lang="en-US" sz="1200" b="1" dirty="0"/>
            <a:t> property from the Water bureau for future home ownership development, at it’s April meeting Prosper Portland’s Board voted to include the property in the Interstate TIF district</a:t>
          </a:r>
        </a:p>
      </dgm:t>
    </dgm:pt>
    <dgm:pt modelId="{56889C2E-E350-45D1-817B-4CF2087A28EE}" type="parTrans" cxnId="{192222B1-FED4-4A74-8C38-FA06DB509875}">
      <dgm:prSet/>
      <dgm:spPr/>
      <dgm:t>
        <a:bodyPr/>
        <a:lstStyle/>
        <a:p>
          <a:endParaRPr lang="en-US"/>
        </a:p>
      </dgm:t>
    </dgm:pt>
    <dgm:pt modelId="{C7B80108-7A58-4300-A9E8-1818565E24C4}" type="sibTrans" cxnId="{192222B1-FED4-4A74-8C38-FA06DB509875}">
      <dgm:prSet/>
      <dgm:spPr/>
      <dgm:t>
        <a:bodyPr/>
        <a:lstStyle/>
        <a:p>
          <a:endParaRPr lang="en-US"/>
        </a:p>
      </dgm:t>
    </dgm:pt>
    <dgm:pt modelId="{96BBF45F-00C1-4F5A-91F4-4C3D37FEADAC}" type="pres">
      <dgm:prSet presAssocID="{9AE0CDCE-E598-4C52-80EE-E73971C2DC69}" presName="root" presStyleCnt="0">
        <dgm:presLayoutVars>
          <dgm:dir/>
          <dgm:resizeHandles val="exact"/>
        </dgm:presLayoutVars>
      </dgm:prSet>
      <dgm:spPr/>
    </dgm:pt>
    <dgm:pt modelId="{BFC3B276-B1CC-4416-AEE3-E681AC0A7741}" type="pres">
      <dgm:prSet presAssocID="{18DD9984-7EA8-4174-B498-FCBDB1718EA9}" presName="compNode" presStyleCnt="0"/>
      <dgm:spPr/>
    </dgm:pt>
    <dgm:pt modelId="{DC50E9C6-A7C4-4923-83D5-E48CE7DA3B39}" type="pres">
      <dgm:prSet presAssocID="{18DD9984-7EA8-4174-B498-FCBDB1718EA9}" presName="iconBgRect" presStyleLbl="bgShp" presStyleIdx="0" presStyleCnt="2"/>
      <dgm:spPr>
        <a:solidFill>
          <a:schemeClr val="accent4"/>
        </a:solidFill>
      </dgm:spPr>
    </dgm:pt>
    <dgm:pt modelId="{7F4F95F8-4991-4C89-BE03-B1E44B7602C8}" type="pres">
      <dgm:prSet presAssocID="{18DD9984-7EA8-4174-B498-FCBDB1718EA9}" presName="iconRect" presStyleLbl="node1" presStyleIdx="0" presStyleCnt="2"/>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ighway scene"/>
        </a:ext>
      </dgm:extLst>
    </dgm:pt>
    <dgm:pt modelId="{A028825B-281E-485D-9D7F-E2F6E9DDCFF7}" type="pres">
      <dgm:prSet presAssocID="{18DD9984-7EA8-4174-B498-FCBDB1718EA9}" presName="spaceRect" presStyleCnt="0"/>
      <dgm:spPr/>
    </dgm:pt>
    <dgm:pt modelId="{B631F0EF-2C16-4EDB-92F1-2BD1BA04E398}" type="pres">
      <dgm:prSet presAssocID="{18DD9984-7EA8-4174-B498-FCBDB1718EA9}" presName="textRect" presStyleLbl="revTx" presStyleIdx="0" presStyleCnt="2" custLinFactNeighborX="268" custLinFactNeighborY="-9673">
        <dgm:presLayoutVars>
          <dgm:chMax val="1"/>
          <dgm:chPref val="1"/>
        </dgm:presLayoutVars>
      </dgm:prSet>
      <dgm:spPr/>
    </dgm:pt>
    <dgm:pt modelId="{A3A235BA-5C06-4114-8701-B6ED1542961D}" type="pres">
      <dgm:prSet presAssocID="{ED59CDD6-C95A-4DD8-8A8A-BEEB42A72243}" presName="sibTrans" presStyleCnt="0"/>
      <dgm:spPr/>
    </dgm:pt>
    <dgm:pt modelId="{49A4DAAC-E1A0-475C-91FD-8A4F55FF64B0}" type="pres">
      <dgm:prSet presAssocID="{1A0C2F78-5962-439F-ADFB-3F354BB27118}" presName="compNode" presStyleCnt="0"/>
      <dgm:spPr/>
    </dgm:pt>
    <dgm:pt modelId="{38C1EA45-44F0-4C67-B0BB-3F7C4EFF9DD5}" type="pres">
      <dgm:prSet presAssocID="{1A0C2F78-5962-439F-ADFB-3F354BB27118}" presName="iconBgRect" presStyleLbl="bgShp" presStyleIdx="1" presStyleCnt="2"/>
      <dgm:spPr>
        <a:solidFill>
          <a:schemeClr val="accent4"/>
        </a:solidFill>
      </dgm:spPr>
    </dgm:pt>
    <dgm:pt modelId="{E1AA341D-B6B8-42A2-ABB3-44A0D0E5B4C6}" type="pres">
      <dgm:prSet presAssocID="{1A0C2F78-5962-439F-ADFB-3F354BB27118}" presName="iconRect" presStyleLbl="node1" presStyleIdx="1" presStyleCnt="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uburban scene"/>
        </a:ext>
      </dgm:extLst>
    </dgm:pt>
    <dgm:pt modelId="{8E6A60D1-DF60-48D9-97D3-E81FC2B6F81C}" type="pres">
      <dgm:prSet presAssocID="{1A0C2F78-5962-439F-ADFB-3F354BB27118}" presName="spaceRect" presStyleCnt="0"/>
      <dgm:spPr/>
    </dgm:pt>
    <dgm:pt modelId="{19851C0D-76A5-486C-95AD-3091C4918F10}" type="pres">
      <dgm:prSet presAssocID="{1A0C2F78-5962-439F-ADFB-3F354BB27118}" presName="textRect" presStyleLbl="revTx" presStyleIdx="1" presStyleCnt="2" custScaleX="194006" custScaleY="111724">
        <dgm:presLayoutVars>
          <dgm:chMax val="1"/>
          <dgm:chPref val="1"/>
        </dgm:presLayoutVars>
      </dgm:prSet>
      <dgm:spPr/>
    </dgm:pt>
  </dgm:ptLst>
  <dgm:cxnLst>
    <dgm:cxn modelId="{B0ED344E-9BBF-4B4B-86B6-261527E6743E}" type="presOf" srcId="{1A0C2F78-5962-439F-ADFB-3F354BB27118}" destId="{19851C0D-76A5-486C-95AD-3091C4918F10}" srcOrd="0" destOrd="0" presId="urn:microsoft.com/office/officeart/2018/5/layout/IconCircleLabelList"/>
    <dgm:cxn modelId="{5A7254A1-B24B-4DA3-A776-997172C6CD5C}" srcId="{9AE0CDCE-E598-4C52-80EE-E73971C2DC69}" destId="{18DD9984-7EA8-4174-B498-FCBDB1718EA9}" srcOrd="0" destOrd="0" parTransId="{D962E668-626E-4A75-8306-BBFE184014F7}" sibTransId="{ED59CDD6-C95A-4DD8-8A8A-BEEB42A72243}"/>
    <dgm:cxn modelId="{192222B1-FED4-4A74-8C38-FA06DB509875}" srcId="{9AE0CDCE-E598-4C52-80EE-E73971C2DC69}" destId="{1A0C2F78-5962-439F-ADFB-3F354BB27118}" srcOrd="1" destOrd="0" parTransId="{56889C2E-E350-45D1-817B-4CF2087A28EE}" sibTransId="{C7B80108-7A58-4300-A9E8-1818565E24C4}"/>
    <dgm:cxn modelId="{F4CDDAEB-2E52-4EE2-A6CA-4A8F0E71DFDD}" type="presOf" srcId="{18DD9984-7EA8-4174-B498-FCBDB1718EA9}" destId="{B631F0EF-2C16-4EDB-92F1-2BD1BA04E398}" srcOrd="0" destOrd="0" presId="urn:microsoft.com/office/officeart/2018/5/layout/IconCircleLabelList"/>
    <dgm:cxn modelId="{5AC7E3FA-F234-41AB-BC3A-D57048FB5D93}" type="presOf" srcId="{9AE0CDCE-E598-4C52-80EE-E73971C2DC69}" destId="{96BBF45F-00C1-4F5A-91F4-4C3D37FEADAC}" srcOrd="0" destOrd="0" presId="urn:microsoft.com/office/officeart/2018/5/layout/IconCircleLabelList"/>
    <dgm:cxn modelId="{00FFA919-A806-48D2-ACEA-3D8181E61156}" type="presParOf" srcId="{96BBF45F-00C1-4F5A-91F4-4C3D37FEADAC}" destId="{BFC3B276-B1CC-4416-AEE3-E681AC0A7741}" srcOrd="0" destOrd="0" presId="urn:microsoft.com/office/officeart/2018/5/layout/IconCircleLabelList"/>
    <dgm:cxn modelId="{8A879E06-9DAB-4F74-AB61-D3574C67B5DC}" type="presParOf" srcId="{BFC3B276-B1CC-4416-AEE3-E681AC0A7741}" destId="{DC50E9C6-A7C4-4923-83D5-E48CE7DA3B39}" srcOrd="0" destOrd="0" presId="urn:microsoft.com/office/officeart/2018/5/layout/IconCircleLabelList"/>
    <dgm:cxn modelId="{F29073C0-9520-4665-AB9F-090D6F005BBB}" type="presParOf" srcId="{BFC3B276-B1CC-4416-AEE3-E681AC0A7741}" destId="{7F4F95F8-4991-4C89-BE03-B1E44B7602C8}" srcOrd="1" destOrd="0" presId="urn:microsoft.com/office/officeart/2018/5/layout/IconCircleLabelList"/>
    <dgm:cxn modelId="{51475A82-9196-4B76-A45E-D5C0CBF685AA}" type="presParOf" srcId="{BFC3B276-B1CC-4416-AEE3-E681AC0A7741}" destId="{A028825B-281E-485D-9D7F-E2F6E9DDCFF7}" srcOrd="2" destOrd="0" presId="urn:microsoft.com/office/officeart/2018/5/layout/IconCircleLabelList"/>
    <dgm:cxn modelId="{DFF52153-7005-496F-9E16-2DC2071FC205}" type="presParOf" srcId="{BFC3B276-B1CC-4416-AEE3-E681AC0A7741}" destId="{B631F0EF-2C16-4EDB-92F1-2BD1BA04E398}" srcOrd="3" destOrd="0" presId="urn:microsoft.com/office/officeart/2018/5/layout/IconCircleLabelList"/>
    <dgm:cxn modelId="{942E0A02-C110-4268-AF75-2773E12A640A}" type="presParOf" srcId="{96BBF45F-00C1-4F5A-91F4-4C3D37FEADAC}" destId="{A3A235BA-5C06-4114-8701-B6ED1542961D}" srcOrd="1" destOrd="0" presId="urn:microsoft.com/office/officeart/2018/5/layout/IconCircleLabelList"/>
    <dgm:cxn modelId="{CAA849BD-D765-4332-A230-92AEE12C8F25}" type="presParOf" srcId="{96BBF45F-00C1-4F5A-91F4-4C3D37FEADAC}" destId="{49A4DAAC-E1A0-475C-91FD-8A4F55FF64B0}" srcOrd="2" destOrd="0" presId="urn:microsoft.com/office/officeart/2018/5/layout/IconCircleLabelList"/>
    <dgm:cxn modelId="{976280D0-107F-45FC-B334-A3299058712E}" type="presParOf" srcId="{49A4DAAC-E1A0-475C-91FD-8A4F55FF64B0}" destId="{38C1EA45-44F0-4C67-B0BB-3F7C4EFF9DD5}" srcOrd="0" destOrd="0" presId="urn:microsoft.com/office/officeart/2018/5/layout/IconCircleLabelList"/>
    <dgm:cxn modelId="{B927E7F8-36E8-4D34-9440-79D064F119B0}" type="presParOf" srcId="{49A4DAAC-E1A0-475C-91FD-8A4F55FF64B0}" destId="{E1AA341D-B6B8-42A2-ABB3-44A0D0E5B4C6}" srcOrd="1" destOrd="0" presId="urn:microsoft.com/office/officeart/2018/5/layout/IconCircleLabelList"/>
    <dgm:cxn modelId="{184FF864-CC57-4FC7-A222-63F385DBF6CD}" type="presParOf" srcId="{49A4DAAC-E1A0-475C-91FD-8A4F55FF64B0}" destId="{8E6A60D1-DF60-48D9-97D3-E81FC2B6F81C}" srcOrd="2" destOrd="0" presId="urn:microsoft.com/office/officeart/2018/5/layout/IconCircleLabelList"/>
    <dgm:cxn modelId="{5E1CE483-7EB3-4D9C-B702-C18F446DAC02}" type="presParOf" srcId="{49A4DAAC-E1A0-475C-91FD-8A4F55FF64B0}" destId="{19851C0D-76A5-486C-95AD-3091C4918F1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98EB29-3A5E-41A7-83C3-20874CBFBB2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412984-A534-4F2D-A3D8-1E9D15077F67}">
      <dgm:prSet/>
      <dgm:spPr/>
      <dgm:t>
        <a:bodyPr/>
        <a:lstStyle/>
        <a:p>
          <a:r>
            <a:rPr lang="en-US"/>
            <a:t>5020 N. Interstate Round (Home Ownership)– April 22</a:t>
          </a:r>
          <a:r>
            <a:rPr lang="en-US" baseline="30000"/>
            <a:t>nd</a:t>
          </a:r>
          <a:r>
            <a:rPr lang="en-US"/>
            <a:t> to May 3</a:t>
          </a:r>
          <a:r>
            <a:rPr lang="en-US" baseline="30000"/>
            <a:t>rd</a:t>
          </a:r>
          <a:endParaRPr lang="en-US"/>
        </a:p>
      </dgm:t>
    </dgm:pt>
    <dgm:pt modelId="{BE18F518-D5E7-4E00-8C56-05BDFD104690}" type="parTrans" cxnId="{1C87E8E8-87D1-4905-A8E1-6F2FC2B3D892}">
      <dgm:prSet/>
      <dgm:spPr/>
      <dgm:t>
        <a:bodyPr/>
        <a:lstStyle/>
        <a:p>
          <a:endParaRPr lang="en-US"/>
        </a:p>
      </dgm:t>
    </dgm:pt>
    <dgm:pt modelId="{5A77BA44-8F31-4C5B-9C6F-829E4EC71D72}" type="sibTrans" cxnId="{1C87E8E8-87D1-4905-A8E1-6F2FC2B3D892}">
      <dgm:prSet/>
      <dgm:spPr/>
      <dgm:t>
        <a:bodyPr/>
        <a:lstStyle/>
        <a:p>
          <a:endParaRPr lang="en-US"/>
        </a:p>
      </dgm:t>
    </dgm:pt>
    <dgm:pt modelId="{01EF3818-8617-4698-BC28-CABD33FA069B}">
      <dgm:prSet/>
      <dgm:spPr/>
      <dgm:t>
        <a:bodyPr/>
        <a:lstStyle/>
        <a:p>
          <a:r>
            <a:rPr lang="en-US"/>
            <a:t>651 applicants claimed point preference</a:t>
          </a:r>
        </a:p>
      </dgm:t>
    </dgm:pt>
    <dgm:pt modelId="{F57B0A2F-BEAD-4E8E-A60A-977183C3E7D1}" type="parTrans" cxnId="{EFBFB5D8-86D0-4AAA-B493-E636C3B58A91}">
      <dgm:prSet/>
      <dgm:spPr/>
      <dgm:t>
        <a:bodyPr/>
        <a:lstStyle/>
        <a:p>
          <a:endParaRPr lang="en-US"/>
        </a:p>
      </dgm:t>
    </dgm:pt>
    <dgm:pt modelId="{051D5A4C-7FFA-41D3-A72D-2321A6AE39C2}" type="sibTrans" cxnId="{EFBFB5D8-86D0-4AAA-B493-E636C3B58A91}">
      <dgm:prSet/>
      <dgm:spPr/>
      <dgm:t>
        <a:bodyPr/>
        <a:lstStyle/>
        <a:p>
          <a:endParaRPr lang="en-US"/>
        </a:p>
      </dgm:t>
    </dgm:pt>
    <dgm:pt modelId="{C1E0D2A7-F37E-4233-B5F5-F0769C7FD3C7}">
      <dgm:prSet/>
      <dgm:spPr/>
      <dgm:t>
        <a:bodyPr/>
        <a:lstStyle/>
        <a:p>
          <a:r>
            <a:rPr lang="en-US" dirty="0"/>
            <a:t>115 applicants claimed Eminent Domain Preference</a:t>
          </a:r>
        </a:p>
        <a:p>
          <a:r>
            <a:rPr lang="en-US" dirty="0"/>
            <a:t>80%  of applicants identified as a Race/Ethnicity other than White</a:t>
          </a:r>
        </a:p>
      </dgm:t>
    </dgm:pt>
    <dgm:pt modelId="{6CAEAED8-B395-4804-8C24-3E1A5A9A4BA2}" type="parTrans" cxnId="{C5B39A4B-B95E-4AED-B35E-693DE030BEDA}">
      <dgm:prSet/>
      <dgm:spPr/>
      <dgm:t>
        <a:bodyPr/>
        <a:lstStyle/>
        <a:p>
          <a:endParaRPr lang="en-US"/>
        </a:p>
      </dgm:t>
    </dgm:pt>
    <dgm:pt modelId="{A5C63957-721D-4CAC-949D-4DB2A51D95F1}" type="sibTrans" cxnId="{C5B39A4B-B95E-4AED-B35E-693DE030BEDA}">
      <dgm:prSet/>
      <dgm:spPr/>
      <dgm:t>
        <a:bodyPr/>
        <a:lstStyle/>
        <a:p>
          <a:endParaRPr lang="en-US"/>
        </a:p>
      </dgm:t>
    </dgm:pt>
    <dgm:pt modelId="{182150DA-49E5-4C8A-9C1D-64EEE66D6E6A}">
      <dgm:prSet/>
      <dgm:spPr/>
      <dgm:t>
        <a:bodyPr/>
        <a:lstStyle/>
        <a:p>
          <a:r>
            <a:rPr lang="en-US"/>
            <a:t>Magnolia II Round (Multi-family rental) September 3</a:t>
          </a:r>
          <a:r>
            <a:rPr lang="en-US" baseline="30000"/>
            <a:t>rd</a:t>
          </a:r>
          <a:r>
            <a:rPr lang="en-US"/>
            <a:t>-16</a:t>
          </a:r>
          <a:r>
            <a:rPr lang="en-US" baseline="30000"/>
            <a:t>th</a:t>
          </a:r>
          <a:endParaRPr lang="en-US"/>
        </a:p>
      </dgm:t>
    </dgm:pt>
    <dgm:pt modelId="{F516EBA9-2B5A-448E-A127-3A3F80C6CBCE}" type="parTrans" cxnId="{A9EF45CD-CF5B-4D48-8352-D069EF9116F3}">
      <dgm:prSet/>
      <dgm:spPr/>
      <dgm:t>
        <a:bodyPr/>
        <a:lstStyle/>
        <a:p>
          <a:endParaRPr lang="en-US"/>
        </a:p>
      </dgm:t>
    </dgm:pt>
    <dgm:pt modelId="{E97BC03D-65BF-47C5-8178-C90E38FC43BD}" type="sibTrans" cxnId="{A9EF45CD-CF5B-4D48-8352-D069EF9116F3}">
      <dgm:prSet/>
      <dgm:spPr/>
      <dgm:t>
        <a:bodyPr/>
        <a:lstStyle/>
        <a:p>
          <a:endParaRPr lang="en-US"/>
        </a:p>
      </dgm:t>
    </dgm:pt>
    <dgm:pt modelId="{FDE46645-AE2B-44A9-9F40-802F5FA32614}">
      <dgm:prSet/>
      <dgm:spPr/>
      <dgm:t>
        <a:bodyPr/>
        <a:lstStyle/>
        <a:p>
          <a:r>
            <a:rPr lang="en-US"/>
            <a:t>717 applicants claimed point preference</a:t>
          </a:r>
        </a:p>
      </dgm:t>
    </dgm:pt>
    <dgm:pt modelId="{D09BC59F-35F1-42A1-B93C-79F140A78D1F}" type="parTrans" cxnId="{CFA5E175-07B3-49BF-957F-C6E15DE39C82}">
      <dgm:prSet/>
      <dgm:spPr/>
      <dgm:t>
        <a:bodyPr/>
        <a:lstStyle/>
        <a:p>
          <a:endParaRPr lang="en-US"/>
        </a:p>
      </dgm:t>
    </dgm:pt>
    <dgm:pt modelId="{58C55A5C-C365-4AE6-AE59-767F9B78DAFA}" type="sibTrans" cxnId="{CFA5E175-07B3-49BF-957F-C6E15DE39C82}">
      <dgm:prSet/>
      <dgm:spPr/>
      <dgm:t>
        <a:bodyPr/>
        <a:lstStyle/>
        <a:p>
          <a:endParaRPr lang="en-US"/>
        </a:p>
      </dgm:t>
    </dgm:pt>
    <dgm:pt modelId="{80A33CDC-CF5D-45C1-A9F4-8C5DCBCF2220}">
      <dgm:prSet/>
      <dgm:spPr/>
      <dgm:t>
        <a:bodyPr/>
        <a:lstStyle/>
        <a:p>
          <a:r>
            <a:rPr lang="en-US" dirty="0"/>
            <a:t>73 applicants claimed Eminent Domain Preference</a:t>
          </a:r>
        </a:p>
        <a:p>
          <a:r>
            <a:rPr lang="en-US" dirty="0"/>
            <a:t>73% of applicants identified as a Race/Ethnicity other than White</a:t>
          </a:r>
        </a:p>
      </dgm:t>
    </dgm:pt>
    <dgm:pt modelId="{91F48628-7469-4F4C-89CF-43A8BC484F30}" type="parTrans" cxnId="{8BF9A1B8-3026-4641-835E-D42BB3CDB2CA}">
      <dgm:prSet/>
      <dgm:spPr/>
      <dgm:t>
        <a:bodyPr/>
        <a:lstStyle/>
        <a:p>
          <a:endParaRPr lang="en-US"/>
        </a:p>
      </dgm:t>
    </dgm:pt>
    <dgm:pt modelId="{A3CF711D-BB5A-4A01-96E9-073FCE18030D}" type="sibTrans" cxnId="{8BF9A1B8-3026-4641-835E-D42BB3CDB2CA}">
      <dgm:prSet/>
      <dgm:spPr/>
      <dgm:t>
        <a:bodyPr/>
        <a:lstStyle/>
        <a:p>
          <a:endParaRPr lang="en-US"/>
        </a:p>
      </dgm:t>
    </dgm:pt>
    <dgm:pt modelId="{51B160B7-7AF1-4E5E-A856-8465C80D50C3}" type="pres">
      <dgm:prSet presAssocID="{2898EB29-3A5E-41A7-83C3-20874CBFBB27}" presName="root" presStyleCnt="0">
        <dgm:presLayoutVars>
          <dgm:dir/>
          <dgm:resizeHandles val="exact"/>
        </dgm:presLayoutVars>
      </dgm:prSet>
      <dgm:spPr/>
    </dgm:pt>
    <dgm:pt modelId="{CE16CB3A-E33A-4B97-984D-4522724B1555}" type="pres">
      <dgm:prSet presAssocID="{C4412984-A534-4F2D-A3D8-1E9D15077F67}" presName="compNode" presStyleCnt="0"/>
      <dgm:spPr/>
    </dgm:pt>
    <dgm:pt modelId="{6E928F7A-F4C4-4D9F-8C5E-3069C18A72DE}" type="pres">
      <dgm:prSet presAssocID="{C4412984-A534-4F2D-A3D8-1E9D15077F67}" presName="bgRect" presStyleLbl="bgShp" presStyleIdx="0" presStyleCnt="2"/>
      <dgm:spPr/>
    </dgm:pt>
    <dgm:pt modelId="{66AA300A-861F-4B6F-ACD3-D5A68CDFCE80}" type="pres">
      <dgm:prSet presAssocID="{C4412984-A534-4F2D-A3D8-1E9D15077F67}"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0E419A84-0865-4FEB-AD49-F65C7AACDE57}" type="pres">
      <dgm:prSet presAssocID="{C4412984-A534-4F2D-A3D8-1E9D15077F67}" presName="spaceRect" presStyleCnt="0"/>
      <dgm:spPr/>
    </dgm:pt>
    <dgm:pt modelId="{50382AD6-12A2-49C3-8152-D0F1F9A94032}" type="pres">
      <dgm:prSet presAssocID="{C4412984-A534-4F2D-A3D8-1E9D15077F67}" presName="parTx" presStyleLbl="revTx" presStyleIdx="0" presStyleCnt="4">
        <dgm:presLayoutVars>
          <dgm:chMax val="0"/>
          <dgm:chPref val="0"/>
        </dgm:presLayoutVars>
      </dgm:prSet>
      <dgm:spPr/>
    </dgm:pt>
    <dgm:pt modelId="{6FB077BA-D782-4751-BAF7-C2789D1AE37F}" type="pres">
      <dgm:prSet presAssocID="{C4412984-A534-4F2D-A3D8-1E9D15077F67}" presName="desTx" presStyleLbl="revTx" presStyleIdx="1" presStyleCnt="4">
        <dgm:presLayoutVars/>
      </dgm:prSet>
      <dgm:spPr/>
    </dgm:pt>
    <dgm:pt modelId="{6E611138-6989-447B-9144-85C72DB2529A}" type="pres">
      <dgm:prSet presAssocID="{5A77BA44-8F31-4C5B-9C6F-829E4EC71D72}" presName="sibTrans" presStyleCnt="0"/>
      <dgm:spPr/>
    </dgm:pt>
    <dgm:pt modelId="{96B31E8F-A0A7-4AF7-AF5B-FD57E6106BF8}" type="pres">
      <dgm:prSet presAssocID="{182150DA-49E5-4C8A-9C1D-64EEE66D6E6A}" presName="compNode" presStyleCnt="0"/>
      <dgm:spPr/>
    </dgm:pt>
    <dgm:pt modelId="{437A2FAD-D88D-435C-B73B-E553E62F788D}" type="pres">
      <dgm:prSet presAssocID="{182150DA-49E5-4C8A-9C1D-64EEE66D6E6A}" presName="bgRect" presStyleLbl="bgShp" presStyleIdx="1" presStyleCnt="2"/>
      <dgm:spPr/>
    </dgm:pt>
    <dgm:pt modelId="{E5FEADC8-0C05-4F07-A687-2FA1CDE51DF6}" type="pres">
      <dgm:prSet presAssocID="{182150DA-49E5-4C8A-9C1D-64EEE66D6E6A}"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3B0D7A4-82CC-4C76-B852-69AD6A92A883}" type="pres">
      <dgm:prSet presAssocID="{182150DA-49E5-4C8A-9C1D-64EEE66D6E6A}" presName="spaceRect" presStyleCnt="0"/>
      <dgm:spPr/>
    </dgm:pt>
    <dgm:pt modelId="{7B9F71B0-2DB7-47CA-B033-47501BD7FCF1}" type="pres">
      <dgm:prSet presAssocID="{182150DA-49E5-4C8A-9C1D-64EEE66D6E6A}" presName="parTx" presStyleLbl="revTx" presStyleIdx="2" presStyleCnt="4">
        <dgm:presLayoutVars>
          <dgm:chMax val="0"/>
          <dgm:chPref val="0"/>
        </dgm:presLayoutVars>
      </dgm:prSet>
      <dgm:spPr/>
    </dgm:pt>
    <dgm:pt modelId="{7E2EF1CC-015A-4DDE-9085-FAC36CFE366E}" type="pres">
      <dgm:prSet presAssocID="{182150DA-49E5-4C8A-9C1D-64EEE66D6E6A}" presName="desTx" presStyleLbl="revTx" presStyleIdx="3" presStyleCnt="4">
        <dgm:presLayoutVars/>
      </dgm:prSet>
      <dgm:spPr/>
    </dgm:pt>
  </dgm:ptLst>
  <dgm:cxnLst>
    <dgm:cxn modelId="{EEA4141F-5343-4E26-B233-B18C93D9BC16}" type="presOf" srcId="{182150DA-49E5-4C8A-9C1D-64EEE66D6E6A}" destId="{7B9F71B0-2DB7-47CA-B033-47501BD7FCF1}" srcOrd="0" destOrd="0" presId="urn:microsoft.com/office/officeart/2018/2/layout/IconVerticalSolidList"/>
    <dgm:cxn modelId="{7724CD2A-3C37-4FB2-988C-211C0C190E55}" type="presOf" srcId="{01EF3818-8617-4698-BC28-CABD33FA069B}" destId="{6FB077BA-D782-4751-BAF7-C2789D1AE37F}" srcOrd="0" destOrd="0" presId="urn:microsoft.com/office/officeart/2018/2/layout/IconVerticalSolidList"/>
    <dgm:cxn modelId="{79512437-67F1-4149-B8A7-C66CA6FFA2CE}" type="presOf" srcId="{C4412984-A534-4F2D-A3D8-1E9D15077F67}" destId="{50382AD6-12A2-49C3-8152-D0F1F9A94032}" srcOrd="0" destOrd="0" presId="urn:microsoft.com/office/officeart/2018/2/layout/IconVerticalSolidList"/>
    <dgm:cxn modelId="{C5B39A4B-B95E-4AED-B35E-693DE030BEDA}" srcId="{C4412984-A534-4F2D-A3D8-1E9D15077F67}" destId="{C1E0D2A7-F37E-4233-B5F5-F0769C7FD3C7}" srcOrd="1" destOrd="0" parTransId="{6CAEAED8-B395-4804-8C24-3E1A5A9A4BA2}" sibTransId="{A5C63957-721D-4CAC-949D-4DB2A51D95F1}"/>
    <dgm:cxn modelId="{1409FA72-B930-4E8B-A246-2967F2A808DF}" type="presOf" srcId="{2898EB29-3A5E-41A7-83C3-20874CBFBB27}" destId="{51B160B7-7AF1-4E5E-A856-8465C80D50C3}" srcOrd="0" destOrd="0" presId="urn:microsoft.com/office/officeart/2018/2/layout/IconVerticalSolidList"/>
    <dgm:cxn modelId="{CFA5E175-07B3-49BF-957F-C6E15DE39C82}" srcId="{182150DA-49E5-4C8A-9C1D-64EEE66D6E6A}" destId="{FDE46645-AE2B-44A9-9F40-802F5FA32614}" srcOrd="0" destOrd="0" parTransId="{D09BC59F-35F1-42A1-B93C-79F140A78D1F}" sibTransId="{58C55A5C-C365-4AE6-AE59-767F9B78DAFA}"/>
    <dgm:cxn modelId="{8BF9A1B8-3026-4641-835E-D42BB3CDB2CA}" srcId="{182150DA-49E5-4C8A-9C1D-64EEE66D6E6A}" destId="{80A33CDC-CF5D-45C1-A9F4-8C5DCBCF2220}" srcOrd="1" destOrd="0" parTransId="{91F48628-7469-4F4C-89CF-43A8BC484F30}" sibTransId="{A3CF711D-BB5A-4A01-96E9-073FCE18030D}"/>
    <dgm:cxn modelId="{271B7FBA-5C95-4DD3-85D5-84BA78A75112}" type="presOf" srcId="{C1E0D2A7-F37E-4233-B5F5-F0769C7FD3C7}" destId="{6FB077BA-D782-4751-BAF7-C2789D1AE37F}" srcOrd="0" destOrd="1" presId="urn:microsoft.com/office/officeart/2018/2/layout/IconVerticalSolidList"/>
    <dgm:cxn modelId="{57611ACB-75BF-4B0B-A02B-482850261287}" type="presOf" srcId="{FDE46645-AE2B-44A9-9F40-802F5FA32614}" destId="{7E2EF1CC-015A-4DDE-9085-FAC36CFE366E}" srcOrd="0" destOrd="0" presId="urn:microsoft.com/office/officeart/2018/2/layout/IconVerticalSolidList"/>
    <dgm:cxn modelId="{A9EF45CD-CF5B-4D48-8352-D069EF9116F3}" srcId="{2898EB29-3A5E-41A7-83C3-20874CBFBB27}" destId="{182150DA-49E5-4C8A-9C1D-64EEE66D6E6A}" srcOrd="1" destOrd="0" parTransId="{F516EBA9-2B5A-448E-A127-3A3F80C6CBCE}" sibTransId="{E97BC03D-65BF-47C5-8178-C90E38FC43BD}"/>
    <dgm:cxn modelId="{EFBFB5D8-86D0-4AAA-B493-E636C3B58A91}" srcId="{C4412984-A534-4F2D-A3D8-1E9D15077F67}" destId="{01EF3818-8617-4698-BC28-CABD33FA069B}" srcOrd="0" destOrd="0" parTransId="{F57B0A2F-BEAD-4E8E-A60A-977183C3E7D1}" sibTransId="{051D5A4C-7FFA-41D3-A72D-2321A6AE39C2}"/>
    <dgm:cxn modelId="{D308A5E1-C3A6-4977-89F2-E7139120DFC6}" type="presOf" srcId="{80A33CDC-CF5D-45C1-A9F4-8C5DCBCF2220}" destId="{7E2EF1CC-015A-4DDE-9085-FAC36CFE366E}" srcOrd="0" destOrd="1" presId="urn:microsoft.com/office/officeart/2018/2/layout/IconVerticalSolidList"/>
    <dgm:cxn modelId="{1C87E8E8-87D1-4905-A8E1-6F2FC2B3D892}" srcId="{2898EB29-3A5E-41A7-83C3-20874CBFBB27}" destId="{C4412984-A534-4F2D-A3D8-1E9D15077F67}" srcOrd="0" destOrd="0" parTransId="{BE18F518-D5E7-4E00-8C56-05BDFD104690}" sibTransId="{5A77BA44-8F31-4C5B-9C6F-829E4EC71D72}"/>
    <dgm:cxn modelId="{89BF9660-AD85-48D9-A882-DBB391BA4330}" type="presParOf" srcId="{51B160B7-7AF1-4E5E-A856-8465C80D50C3}" destId="{CE16CB3A-E33A-4B97-984D-4522724B1555}" srcOrd="0" destOrd="0" presId="urn:microsoft.com/office/officeart/2018/2/layout/IconVerticalSolidList"/>
    <dgm:cxn modelId="{EDEEBDD0-8A73-4471-AD71-331A62030116}" type="presParOf" srcId="{CE16CB3A-E33A-4B97-984D-4522724B1555}" destId="{6E928F7A-F4C4-4D9F-8C5E-3069C18A72DE}" srcOrd="0" destOrd="0" presId="urn:microsoft.com/office/officeart/2018/2/layout/IconVerticalSolidList"/>
    <dgm:cxn modelId="{436C3B10-49F0-44E9-AD4A-B8932417BD10}" type="presParOf" srcId="{CE16CB3A-E33A-4B97-984D-4522724B1555}" destId="{66AA300A-861F-4B6F-ACD3-D5A68CDFCE80}" srcOrd="1" destOrd="0" presId="urn:microsoft.com/office/officeart/2018/2/layout/IconVerticalSolidList"/>
    <dgm:cxn modelId="{008F2CE3-5FF8-4831-866C-0DE9E53662A6}" type="presParOf" srcId="{CE16CB3A-E33A-4B97-984D-4522724B1555}" destId="{0E419A84-0865-4FEB-AD49-F65C7AACDE57}" srcOrd="2" destOrd="0" presId="urn:microsoft.com/office/officeart/2018/2/layout/IconVerticalSolidList"/>
    <dgm:cxn modelId="{F750DE6A-24B7-4342-8EEB-D78F5BD2B022}" type="presParOf" srcId="{CE16CB3A-E33A-4B97-984D-4522724B1555}" destId="{50382AD6-12A2-49C3-8152-D0F1F9A94032}" srcOrd="3" destOrd="0" presId="urn:microsoft.com/office/officeart/2018/2/layout/IconVerticalSolidList"/>
    <dgm:cxn modelId="{F17830E5-2A22-44E2-838C-958ECFAB2B1D}" type="presParOf" srcId="{CE16CB3A-E33A-4B97-984D-4522724B1555}" destId="{6FB077BA-D782-4751-BAF7-C2789D1AE37F}" srcOrd="4" destOrd="0" presId="urn:microsoft.com/office/officeart/2018/2/layout/IconVerticalSolidList"/>
    <dgm:cxn modelId="{AEB4625B-A535-49EA-A134-0DDBB881DEBF}" type="presParOf" srcId="{51B160B7-7AF1-4E5E-A856-8465C80D50C3}" destId="{6E611138-6989-447B-9144-85C72DB2529A}" srcOrd="1" destOrd="0" presId="urn:microsoft.com/office/officeart/2018/2/layout/IconVerticalSolidList"/>
    <dgm:cxn modelId="{460A6FE7-662A-4CBF-9882-112D1B0D1E5D}" type="presParOf" srcId="{51B160B7-7AF1-4E5E-A856-8465C80D50C3}" destId="{96B31E8F-A0A7-4AF7-AF5B-FD57E6106BF8}" srcOrd="2" destOrd="0" presId="urn:microsoft.com/office/officeart/2018/2/layout/IconVerticalSolidList"/>
    <dgm:cxn modelId="{5F579B15-CBC9-4AF7-BEB7-32F9745F1774}" type="presParOf" srcId="{96B31E8F-A0A7-4AF7-AF5B-FD57E6106BF8}" destId="{437A2FAD-D88D-435C-B73B-E553E62F788D}" srcOrd="0" destOrd="0" presId="urn:microsoft.com/office/officeart/2018/2/layout/IconVerticalSolidList"/>
    <dgm:cxn modelId="{60612D1D-1D06-4274-A758-9D73382B686C}" type="presParOf" srcId="{96B31E8F-A0A7-4AF7-AF5B-FD57E6106BF8}" destId="{E5FEADC8-0C05-4F07-A687-2FA1CDE51DF6}" srcOrd="1" destOrd="0" presId="urn:microsoft.com/office/officeart/2018/2/layout/IconVerticalSolidList"/>
    <dgm:cxn modelId="{083242CB-B52B-4F71-82EF-5747653E9821}" type="presParOf" srcId="{96B31E8F-A0A7-4AF7-AF5B-FD57E6106BF8}" destId="{03B0D7A4-82CC-4C76-B852-69AD6A92A883}" srcOrd="2" destOrd="0" presId="urn:microsoft.com/office/officeart/2018/2/layout/IconVerticalSolidList"/>
    <dgm:cxn modelId="{D3FC45D8-9C4D-47AC-881A-D011E6B274D0}" type="presParOf" srcId="{96B31E8F-A0A7-4AF7-AF5B-FD57E6106BF8}" destId="{7B9F71B0-2DB7-47CA-B033-47501BD7FCF1}" srcOrd="3" destOrd="0" presId="urn:microsoft.com/office/officeart/2018/2/layout/IconVerticalSolidList"/>
    <dgm:cxn modelId="{88D3B7AF-5CA7-4AA8-B44D-D2A5294378C5}" type="presParOf" srcId="{96B31E8F-A0A7-4AF7-AF5B-FD57E6106BF8}" destId="{7E2EF1CC-015A-4DDE-9085-FAC36CFE366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085D09-520A-4B85-AF08-D6495074CBA2}" type="doc">
      <dgm:prSet loTypeId="urn:microsoft.com/office/officeart/2005/8/layout/vList4" loCatId="list" qsTypeId="urn:microsoft.com/office/officeart/2005/8/quickstyle/simple1" qsCatId="simple" csTypeId="urn:microsoft.com/office/officeart/2018/5/colors/Iconchunking_neutralbg_colorful1" csCatId="colorful" phldr="1"/>
      <dgm:spPr/>
      <dgm:t>
        <a:bodyPr/>
        <a:lstStyle/>
        <a:p>
          <a:endParaRPr lang="en-US"/>
        </a:p>
      </dgm:t>
    </dgm:pt>
    <dgm:pt modelId="{02746677-DAAB-4AC9-804D-E121A346EA01}">
      <dgm:prSet/>
      <dgm:spPr>
        <a:solidFill>
          <a:schemeClr val="bg1">
            <a:lumMod val="65000"/>
          </a:schemeClr>
        </a:solidFill>
      </dgm:spPr>
      <dgm:t>
        <a:bodyPr/>
        <a:lstStyle/>
        <a:p>
          <a:r>
            <a:rPr lang="en-US" dirty="0">
              <a:solidFill>
                <a:schemeClr val="tx1"/>
              </a:solidFill>
            </a:rPr>
            <a:t>Age range 19-71 average 43</a:t>
          </a:r>
        </a:p>
      </dgm:t>
    </dgm:pt>
    <dgm:pt modelId="{AFB2C4FB-BD81-4863-9F5C-01E6B6860DB9}" type="parTrans" cxnId="{BEDF6179-CE13-4DC0-950B-D39D7A50F25E}">
      <dgm:prSet/>
      <dgm:spPr/>
      <dgm:t>
        <a:bodyPr/>
        <a:lstStyle/>
        <a:p>
          <a:endParaRPr lang="en-US"/>
        </a:p>
      </dgm:t>
    </dgm:pt>
    <dgm:pt modelId="{57A764DD-BBF6-40FB-BB89-0DBAB718C1D6}" type="sibTrans" cxnId="{BEDF6179-CE13-4DC0-950B-D39D7A50F25E}">
      <dgm:prSet/>
      <dgm:spPr/>
      <dgm:t>
        <a:bodyPr/>
        <a:lstStyle/>
        <a:p>
          <a:endParaRPr lang="en-US"/>
        </a:p>
      </dgm:t>
    </dgm:pt>
    <dgm:pt modelId="{FBC96FC2-1E12-45B8-B549-C7475A8E0EFC}">
      <dgm:prSet/>
      <dgm:spPr/>
      <dgm:t>
        <a:bodyPr/>
        <a:lstStyle/>
        <a:p>
          <a:r>
            <a:rPr lang="en-US" dirty="0">
              <a:solidFill>
                <a:schemeClr val="tx1"/>
              </a:solidFill>
            </a:rPr>
            <a:t>Lived in the neighborhood an average of 32 years: on average, lived 72% of life in the neighborhood; 65% lived entire life in the neighborhood.</a:t>
          </a:r>
        </a:p>
        <a:p>
          <a:endParaRPr lang="en-US" dirty="0"/>
        </a:p>
      </dgm:t>
    </dgm:pt>
    <dgm:pt modelId="{2ABAE1EB-0FB4-4137-A9DD-A12622C685B2}" type="parTrans" cxnId="{25FD6255-75A5-4912-9954-30B83FDC8D0C}">
      <dgm:prSet/>
      <dgm:spPr/>
      <dgm:t>
        <a:bodyPr/>
        <a:lstStyle/>
        <a:p>
          <a:endParaRPr lang="en-US"/>
        </a:p>
      </dgm:t>
    </dgm:pt>
    <dgm:pt modelId="{BD012820-66C7-476C-A773-28873BA9B7FD}" type="sibTrans" cxnId="{25FD6255-75A5-4912-9954-30B83FDC8D0C}">
      <dgm:prSet/>
      <dgm:spPr/>
      <dgm:t>
        <a:bodyPr/>
        <a:lstStyle/>
        <a:p>
          <a:endParaRPr lang="en-US"/>
        </a:p>
      </dgm:t>
    </dgm:pt>
    <dgm:pt modelId="{8AD747A2-E858-47E8-AB5B-616693CD9328}">
      <dgm:prSet/>
      <dgm:spPr>
        <a:solidFill>
          <a:schemeClr val="bg1">
            <a:lumMod val="65000"/>
          </a:schemeClr>
        </a:solidFill>
      </dgm:spPr>
      <dgm:t>
        <a:bodyPr/>
        <a:lstStyle/>
        <a:p>
          <a:r>
            <a:rPr lang="en-US" dirty="0">
              <a:solidFill>
                <a:schemeClr val="tx1"/>
              </a:solidFill>
            </a:rPr>
            <a:t>84% Black</a:t>
          </a:r>
        </a:p>
      </dgm:t>
    </dgm:pt>
    <dgm:pt modelId="{60C046EB-9DBA-4865-82B3-8C535EA4EB80}" type="parTrans" cxnId="{5032C8C0-00FC-4578-A8BD-22B1659F3354}">
      <dgm:prSet/>
      <dgm:spPr/>
      <dgm:t>
        <a:bodyPr/>
        <a:lstStyle/>
        <a:p>
          <a:endParaRPr lang="en-US"/>
        </a:p>
      </dgm:t>
    </dgm:pt>
    <dgm:pt modelId="{36D445EE-3022-49A8-9D2B-8E6E3B83DFD1}" type="sibTrans" cxnId="{5032C8C0-00FC-4578-A8BD-22B1659F3354}">
      <dgm:prSet/>
      <dgm:spPr/>
      <dgm:t>
        <a:bodyPr/>
        <a:lstStyle/>
        <a:p>
          <a:endParaRPr lang="en-US"/>
        </a:p>
      </dgm:t>
    </dgm:pt>
    <dgm:pt modelId="{C40610AC-F63D-4B3C-B0E5-9CD533C630F3}">
      <dgm:prSet/>
      <dgm:spPr>
        <a:solidFill>
          <a:schemeClr val="bg1">
            <a:lumMod val="65000"/>
          </a:schemeClr>
        </a:solidFill>
      </dgm:spPr>
      <dgm:t>
        <a:bodyPr/>
        <a:lstStyle/>
        <a:p>
          <a:r>
            <a:rPr lang="en-US" dirty="0">
              <a:solidFill>
                <a:schemeClr val="tx1"/>
              </a:solidFill>
            </a:rPr>
            <a:t>68% Women</a:t>
          </a:r>
        </a:p>
      </dgm:t>
    </dgm:pt>
    <dgm:pt modelId="{0297D87D-E658-4E2B-B6F7-AF16EFA5AFCA}" type="parTrans" cxnId="{B0613B5D-AC70-4F79-8C37-E2C725881898}">
      <dgm:prSet/>
      <dgm:spPr/>
      <dgm:t>
        <a:bodyPr/>
        <a:lstStyle/>
        <a:p>
          <a:endParaRPr lang="en-US"/>
        </a:p>
      </dgm:t>
    </dgm:pt>
    <dgm:pt modelId="{4317DED2-23A1-45E4-97D4-2680027223E0}" type="sibTrans" cxnId="{B0613B5D-AC70-4F79-8C37-E2C725881898}">
      <dgm:prSet/>
      <dgm:spPr/>
      <dgm:t>
        <a:bodyPr/>
        <a:lstStyle/>
        <a:p>
          <a:endParaRPr lang="en-US"/>
        </a:p>
      </dgm:t>
    </dgm:pt>
    <dgm:pt modelId="{2FE2AC95-5416-4077-B71B-55560B8B4C7F}">
      <dgm:prSet/>
      <dgm:spPr>
        <a:solidFill>
          <a:schemeClr val="bg1">
            <a:lumMod val="65000"/>
          </a:schemeClr>
        </a:solidFill>
      </dgm:spPr>
      <dgm:t>
        <a:bodyPr/>
        <a:lstStyle/>
        <a:p>
          <a:r>
            <a:rPr lang="en-US" dirty="0">
              <a:solidFill>
                <a:schemeClr val="tx1"/>
              </a:solidFill>
            </a:rPr>
            <a:t>54% had no children living in the home</a:t>
          </a:r>
        </a:p>
      </dgm:t>
    </dgm:pt>
    <dgm:pt modelId="{52B0658C-4C90-4D06-AC20-A0CE452A1732}" type="parTrans" cxnId="{5180692F-C887-42E2-841D-52626A22D4C0}">
      <dgm:prSet/>
      <dgm:spPr/>
      <dgm:t>
        <a:bodyPr/>
        <a:lstStyle/>
        <a:p>
          <a:endParaRPr lang="en-US"/>
        </a:p>
      </dgm:t>
    </dgm:pt>
    <dgm:pt modelId="{712FBC43-41E9-4FF9-BC00-EF56DF1FAEC2}" type="sibTrans" cxnId="{5180692F-C887-42E2-841D-52626A22D4C0}">
      <dgm:prSet/>
      <dgm:spPr/>
      <dgm:t>
        <a:bodyPr/>
        <a:lstStyle/>
        <a:p>
          <a:endParaRPr lang="en-US"/>
        </a:p>
      </dgm:t>
    </dgm:pt>
    <dgm:pt modelId="{4F25214E-D92E-4299-8B15-97DE3C5F662D}" type="pres">
      <dgm:prSet presAssocID="{19085D09-520A-4B85-AF08-D6495074CBA2}" presName="linear" presStyleCnt="0">
        <dgm:presLayoutVars>
          <dgm:dir/>
          <dgm:resizeHandles val="exact"/>
        </dgm:presLayoutVars>
      </dgm:prSet>
      <dgm:spPr/>
    </dgm:pt>
    <dgm:pt modelId="{44B11876-1D47-46AF-8736-66D4F63231F8}" type="pres">
      <dgm:prSet presAssocID="{02746677-DAAB-4AC9-804D-E121A346EA01}" presName="comp" presStyleCnt="0"/>
      <dgm:spPr/>
    </dgm:pt>
    <dgm:pt modelId="{0C1C1B08-9844-4286-AA05-F34E419127B7}" type="pres">
      <dgm:prSet presAssocID="{02746677-DAAB-4AC9-804D-E121A346EA01}" presName="box" presStyleLbl="node1" presStyleIdx="0" presStyleCnt="5"/>
      <dgm:spPr/>
    </dgm:pt>
    <dgm:pt modelId="{A6A3ED0B-91F8-4BA2-9322-FB8719A30A8F}" type="pres">
      <dgm:prSet presAssocID="{02746677-DAAB-4AC9-804D-E121A346EA01}"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a:ext>
      </dgm:extLst>
    </dgm:pt>
    <dgm:pt modelId="{BC606403-1FD8-473F-99F1-4BEAD7B428F0}" type="pres">
      <dgm:prSet presAssocID="{02746677-DAAB-4AC9-804D-E121A346EA01}" presName="text" presStyleLbl="node1" presStyleIdx="0" presStyleCnt="5">
        <dgm:presLayoutVars>
          <dgm:bulletEnabled val="1"/>
        </dgm:presLayoutVars>
      </dgm:prSet>
      <dgm:spPr/>
    </dgm:pt>
    <dgm:pt modelId="{8C5FBE8A-AED4-4EBE-9CBF-E91A82C7B72E}" type="pres">
      <dgm:prSet presAssocID="{57A764DD-BBF6-40FB-BB89-0DBAB718C1D6}" presName="spacer" presStyleCnt="0"/>
      <dgm:spPr/>
    </dgm:pt>
    <dgm:pt modelId="{797104D8-5AB7-47A3-B573-95B6FFDBE36A}" type="pres">
      <dgm:prSet presAssocID="{FBC96FC2-1E12-45B8-B549-C7475A8E0EFC}" presName="comp" presStyleCnt="0"/>
      <dgm:spPr/>
    </dgm:pt>
    <dgm:pt modelId="{6992B473-E6BC-47BD-83C7-DBE7D4CD5751}" type="pres">
      <dgm:prSet presAssocID="{FBC96FC2-1E12-45B8-B549-C7475A8E0EFC}" presName="box" presStyleLbl="node1" presStyleIdx="1" presStyleCnt="5"/>
      <dgm:spPr/>
    </dgm:pt>
    <dgm:pt modelId="{AAA990A7-1837-4680-A96D-B30B77836C57}" type="pres">
      <dgm:prSet presAssocID="{FBC96FC2-1E12-45B8-B549-C7475A8E0EFC}" presName="img"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ll scene"/>
        </a:ext>
      </dgm:extLst>
    </dgm:pt>
    <dgm:pt modelId="{9B3041D3-E1AB-4149-A492-91F9B55E2493}" type="pres">
      <dgm:prSet presAssocID="{FBC96FC2-1E12-45B8-B549-C7475A8E0EFC}" presName="text" presStyleLbl="node1" presStyleIdx="1" presStyleCnt="5">
        <dgm:presLayoutVars>
          <dgm:bulletEnabled val="1"/>
        </dgm:presLayoutVars>
      </dgm:prSet>
      <dgm:spPr/>
    </dgm:pt>
    <dgm:pt modelId="{C7A65661-E759-4A0E-8BA4-507E49562E9D}" type="pres">
      <dgm:prSet presAssocID="{BD012820-66C7-476C-A773-28873BA9B7FD}" presName="spacer" presStyleCnt="0"/>
      <dgm:spPr/>
    </dgm:pt>
    <dgm:pt modelId="{2D4C392E-F7B9-49D4-98B0-F62157BAE632}" type="pres">
      <dgm:prSet presAssocID="{8AD747A2-E858-47E8-AB5B-616693CD9328}" presName="comp" presStyleCnt="0"/>
      <dgm:spPr/>
    </dgm:pt>
    <dgm:pt modelId="{14CF9C64-4B24-49B7-A5F1-270926A9946B}" type="pres">
      <dgm:prSet presAssocID="{8AD747A2-E858-47E8-AB5B-616693CD9328}" presName="box" presStyleLbl="node1" presStyleIdx="2" presStyleCnt="5"/>
      <dgm:spPr/>
    </dgm:pt>
    <dgm:pt modelId="{6FA7B7D0-E350-45E0-B10B-D2EF806014A1}" type="pres">
      <dgm:prSet presAssocID="{8AD747A2-E858-47E8-AB5B-616693CD9328}" presName="img"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dgm:spPr>
    </dgm:pt>
    <dgm:pt modelId="{96AA432E-D7C4-4E9C-B66D-A8C87BC239F6}" type="pres">
      <dgm:prSet presAssocID="{8AD747A2-E858-47E8-AB5B-616693CD9328}" presName="text" presStyleLbl="node1" presStyleIdx="2" presStyleCnt="5">
        <dgm:presLayoutVars>
          <dgm:bulletEnabled val="1"/>
        </dgm:presLayoutVars>
      </dgm:prSet>
      <dgm:spPr/>
    </dgm:pt>
    <dgm:pt modelId="{A8AA1510-75C0-492B-9175-57E1CC45FA3B}" type="pres">
      <dgm:prSet presAssocID="{36D445EE-3022-49A8-9D2B-8E6E3B83DFD1}" presName="spacer" presStyleCnt="0"/>
      <dgm:spPr/>
    </dgm:pt>
    <dgm:pt modelId="{41CA31C9-BC2C-4446-B1D0-C45DBF01C8EC}" type="pres">
      <dgm:prSet presAssocID="{C40610AC-F63D-4B3C-B0E5-9CD533C630F3}" presName="comp" presStyleCnt="0"/>
      <dgm:spPr/>
    </dgm:pt>
    <dgm:pt modelId="{D55E61D6-2A81-4210-9D7D-6CA8D6FBD453}" type="pres">
      <dgm:prSet presAssocID="{C40610AC-F63D-4B3C-B0E5-9CD533C630F3}" presName="box" presStyleLbl="node1" presStyleIdx="3" presStyleCnt="5"/>
      <dgm:spPr/>
    </dgm:pt>
    <dgm:pt modelId="{7EB4B7DD-9FC2-4AA4-BC2A-32B0355343B2}" type="pres">
      <dgm:prSet presAssocID="{C40610AC-F63D-4B3C-B0E5-9CD533C630F3}" presName="img"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oman"/>
        </a:ext>
      </dgm:extLst>
    </dgm:pt>
    <dgm:pt modelId="{48C8177B-46CF-4E39-B269-34461A251AF8}" type="pres">
      <dgm:prSet presAssocID="{C40610AC-F63D-4B3C-B0E5-9CD533C630F3}" presName="text" presStyleLbl="node1" presStyleIdx="3" presStyleCnt="5">
        <dgm:presLayoutVars>
          <dgm:bulletEnabled val="1"/>
        </dgm:presLayoutVars>
      </dgm:prSet>
      <dgm:spPr/>
    </dgm:pt>
    <dgm:pt modelId="{5ABC4E9B-CAFE-4121-B792-80740C3A525F}" type="pres">
      <dgm:prSet presAssocID="{4317DED2-23A1-45E4-97D4-2680027223E0}" presName="spacer" presStyleCnt="0"/>
      <dgm:spPr/>
    </dgm:pt>
    <dgm:pt modelId="{5C0ED272-C0D5-4218-92B2-37AFE5DA0E3B}" type="pres">
      <dgm:prSet presAssocID="{2FE2AC95-5416-4077-B71B-55560B8B4C7F}" presName="comp" presStyleCnt="0"/>
      <dgm:spPr/>
    </dgm:pt>
    <dgm:pt modelId="{B6D8D5A5-197C-4FF4-8CCA-228B3F22EFFB}" type="pres">
      <dgm:prSet presAssocID="{2FE2AC95-5416-4077-B71B-55560B8B4C7F}" presName="box" presStyleLbl="node1" presStyleIdx="4" presStyleCnt="5"/>
      <dgm:spPr/>
    </dgm:pt>
    <dgm:pt modelId="{58FB5C9B-33DF-41A5-B714-230B7D1D2FFC}" type="pres">
      <dgm:prSet presAssocID="{2FE2AC95-5416-4077-B71B-55560B8B4C7F}" presName="img"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5000" b="-25000"/>
          </a:stretch>
        </a:blipFill>
      </dgm:spPr>
      <dgm:extLst>
        <a:ext uri="{E40237B7-FDA0-4F09-8148-C483321AD2D9}">
          <dgm14:cNvPr xmlns:dgm14="http://schemas.microsoft.com/office/drawing/2010/diagram" id="0" name="" descr="Child with balloon"/>
        </a:ext>
      </dgm:extLst>
    </dgm:pt>
    <dgm:pt modelId="{5B668C88-E853-4651-92F5-EC7EF663A8F2}" type="pres">
      <dgm:prSet presAssocID="{2FE2AC95-5416-4077-B71B-55560B8B4C7F}" presName="text" presStyleLbl="node1" presStyleIdx="4" presStyleCnt="5">
        <dgm:presLayoutVars>
          <dgm:bulletEnabled val="1"/>
        </dgm:presLayoutVars>
      </dgm:prSet>
      <dgm:spPr/>
    </dgm:pt>
  </dgm:ptLst>
  <dgm:cxnLst>
    <dgm:cxn modelId="{5180692F-C887-42E2-841D-52626A22D4C0}" srcId="{19085D09-520A-4B85-AF08-D6495074CBA2}" destId="{2FE2AC95-5416-4077-B71B-55560B8B4C7F}" srcOrd="4" destOrd="0" parTransId="{52B0658C-4C90-4D06-AC20-A0CE452A1732}" sibTransId="{712FBC43-41E9-4FF9-BC00-EF56DF1FAEC2}"/>
    <dgm:cxn modelId="{512B2F30-F471-45D6-8F80-9CA495F008A6}" type="presOf" srcId="{19085D09-520A-4B85-AF08-D6495074CBA2}" destId="{4F25214E-D92E-4299-8B15-97DE3C5F662D}" srcOrd="0" destOrd="0" presId="urn:microsoft.com/office/officeart/2005/8/layout/vList4"/>
    <dgm:cxn modelId="{397D9933-B36F-409C-8ABD-CEF08069F098}" type="presOf" srcId="{FBC96FC2-1E12-45B8-B549-C7475A8E0EFC}" destId="{9B3041D3-E1AB-4149-A492-91F9B55E2493}" srcOrd="1" destOrd="0" presId="urn:microsoft.com/office/officeart/2005/8/layout/vList4"/>
    <dgm:cxn modelId="{76FCA434-B489-4F9C-98C6-B142024F8B42}" type="presOf" srcId="{2FE2AC95-5416-4077-B71B-55560B8B4C7F}" destId="{5B668C88-E853-4651-92F5-EC7EF663A8F2}" srcOrd="1" destOrd="0" presId="urn:microsoft.com/office/officeart/2005/8/layout/vList4"/>
    <dgm:cxn modelId="{B0613B5D-AC70-4F79-8C37-E2C725881898}" srcId="{19085D09-520A-4B85-AF08-D6495074CBA2}" destId="{C40610AC-F63D-4B3C-B0E5-9CD533C630F3}" srcOrd="3" destOrd="0" parTransId="{0297D87D-E658-4E2B-B6F7-AF16EFA5AFCA}" sibTransId="{4317DED2-23A1-45E4-97D4-2680027223E0}"/>
    <dgm:cxn modelId="{25FD6255-75A5-4912-9954-30B83FDC8D0C}" srcId="{19085D09-520A-4B85-AF08-D6495074CBA2}" destId="{FBC96FC2-1E12-45B8-B549-C7475A8E0EFC}" srcOrd="1" destOrd="0" parTransId="{2ABAE1EB-0FB4-4137-A9DD-A12622C685B2}" sibTransId="{BD012820-66C7-476C-A773-28873BA9B7FD}"/>
    <dgm:cxn modelId="{BEDF6179-CE13-4DC0-950B-D39D7A50F25E}" srcId="{19085D09-520A-4B85-AF08-D6495074CBA2}" destId="{02746677-DAAB-4AC9-804D-E121A346EA01}" srcOrd="0" destOrd="0" parTransId="{AFB2C4FB-BD81-4863-9F5C-01E6B6860DB9}" sibTransId="{57A764DD-BBF6-40FB-BB89-0DBAB718C1D6}"/>
    <dgm:cxn modelId="{9DA8038C-CD2E-44B6-B9FB-2321CFC25B82}" type="presOf" srcId="{C40610AC-F63D-4B3C-B0E5-9CD533C630F3}" destId="{D55E61D6-2A81-4210-9D7D-6CA8D6FBD453}" srcOrd="0" destOrd="0" presId="urn:microsoft.com/office/officeart/2005/8/layout/vList4"/>
    <dgm:cxn modelId="{C8C1709E-A73D-46F4-81E2-0A2048F51B63}" type="presOf" srcId="{2FE2AC95-5416-4077-B71B-55560B8B4C7F}" destId="{B6D8D5A5-197C-4FF4-8CCA-228B3F22EFFB}" srcOrd="0" destOrd="0" presId="urn:microsoft.com/office/officeart/2005/8/layout/vList4"/>
    <dgm:cxn modelId="{0EA33FB1-140D-4187-9B0B-DE750BB1139D}" type="presOf" srcId="{02746677-DAAB-4AC9-804D-E121A346EA01}" destId="{0C1C1B08-9844-4286-AA05-F34E419127B7}" srcOrd="0" destOrd="0" presId="urn:microsoft.com/office/officeart/2005/8/layout/vList4"/>
    <dgm:cxn modelId="{3F652EBE-8449-43E4-B5F6-F6FE946C82AA}" type="presOf" srcId="{FBC96FC2-1E12-45B8-B549-C7475A8E0EFC}" destId="{6992B473-E6BC-47BD-83C7-DBE7D4CD5751}" srcOrd="0" destOrd="0" presId="urn:microsoft.com/office/officeart/2005/8/layout/vList4"/>
    <dgm:cxn modelId="{5032C8C0-00FC-4578-A8BD-22B1659F3354}" srcId="{19085D09-520A-4B85-AF08-D6495074CBA2}" destId="{8AD747A2-E858-47E8-AB5B-616693CD9328}" srcOrd="2" destOrd="0" parTransId="{60C046EB-9DBA-4865-82B3-8C535EA4EB80}" sibTransId="{36D445EE-3022-49A8-9D2B-8E6E3B83DFD1}"/>
    <dgm:cxn modelId="{3CF3E0C4-8C96-414C-9CFD-381679C6241C}" type="presOf" srcId="{02746677-DAAB-4AC9-804D-E121A346EA01}" destId="{BC606403-1FD8-473F-99F1-4BEAD7B428F0}" srcOrd="1" destOrd="0" presId="urn:microsoft.com/office/officeart/2005/8/layout/vList4"/>
    <dgm:cxn modelId="{6CEAB4E0-AAF1-4C99-A031-D294DD107B64}" type="presOf" srcId="{C40610AC-F63D-4B3C-B0E5-9CD533C630F3}" destId="{48C8177B-46CF-4E39-B269-34461A251AF8}" srcOrd="1" destOrd="0" presId="urn:microsoft.com/office/officeart/2005/8/layout/vList4"/>
    <dgm:cxn modelId="{D0DDD2EC-55AD-4C5F-8B91-8CD87552CE5D}" type="presOf" srcId="{8AD747A2-E858-47E8-AB5B-616693CD9328}" destId="{96AA432E-D7C4-4E9C-B66D-A8C87BC239F6}" srcOrd="1" destOrd="0" presId="urn:microsoft.com/office/officeart/2005/8/layout/vList4"/>
    <dgm:cxn modelId="{DCD1AEFF-96CF-4885-88A2-AD3BBD319E83}" type="presOf" srcId="{8AD747A2-E858-47E8-AB5B-616693CD9328}" destId="{14CF9C64-4B24-49B7-A5F1-270926A9946B}" srcOrd="0" destOrd="0" presId="urn:microsoft.com/office/officeart/2005/8/layout/vList4"/>
    <dgm:cxn modelId="{8CABD0F4-1CD9-40B6-B4B9-486E883EC8F7}" type="presParOf" srcId="{4F25214E-D92E-4299-8B15-97DE3C5F662D}" destId="{44B11876-1D47-46AF-8736-66D4F63231F8}" srcOrd="0" destOrd="0" presId="urn:microsoft.com/office/officeart/2005/8/layout/vList4"/>
    <dgm:cxn modelId="{879B7F54-2235-4914-9AFC-2D46E31FA1D5}" type="presParOf" srcId="{44B11876-1D47-46AF-8736-66D4F63231F8}" destId="{0C1C1B08-9844-4286-AA05-F34E419127B7}" srcOrd="0" destOrd="0" presId="urn:microsoft.com/office/officeart/2005/8/layout/vList4"/>
    <dgm:cxn modelId="{A410E9CE-BDB3-4215-9292-00D804E57061}" type="presParOf" srcId="{44B11876-1D47-46AF-8736-66D4F63231F8}" destId="{A6A3ED0B-91F8-4BA2-9322-FB8719A30A8F}" srcOrd="1" destOrd="0" presId="urn:microsoft.com/office/officeart/2005/8/layout/vList4"/>
    <dgm:cxn modelId="{4A0B6A6B-E8AF-4828-8803-61E7C8CE8D89}" type="presParOf" srcId="{44B11876-1D47-46AF-8736-66D4F63231F8}" destId="{BC606403-1FD8-473F-99F1-4BEAD7B428F0}" srcOrd="2" destOrd="0" presId="urn:microsoft.com/office/officeart/2005/8/layout/vList4"/>
    <dgm:cxn modelId="{608AFC21-2750-4179-849F-E56DB8CC7D00}" type="presParOf" srcId="{4F25214E-D92E-4299-8B15-97DE3C5F662D}" destId="{8C5FBE8A-AED4-4EBE-9CBF-E91A82C7B72E}" srcOrd="1" destOrd="0" presId="urn:microsoft.com/office/officeart/2005/8/layout/vList4"/>
    <dgm:cxn modelId="{E261EEF1-DFB1-443B-96D3-2C3501683B86}" type="presParOf" srcId="{4F25214E-D92E-4299-8B15-97DE3C5F662D}" destId="{797104D8-5AB7-47A3-B573-95B6FFDBE36A}" srcOrd="2" destOrd="0" presId="urn:microsoft.com/office/officeart/2005/8/layout/vList4"/>
    <dgm:cxn modelId="{08D768CA-9BE7-4B30-B72A-EE43448D102E}" type="presParOf" srcId="{797104D8-5AB7-47A3-B573-95B6FFDBE36A}" destId="{6992B473-E6BC-47BD-83C7-DBE7D4CD5751}" srcOrd="0" destOrd="0" presId="urn:microsoft.com/office/officeart/2005/8/layout/vList4"/>
    <dgm:cxn modelId="{AD651328-7312-4307-9CE5-0516A4977ACB}" type="presParOf" srcId="{797104D8-5AB7-47A3-B573-95B6FFDBE36A}" destId="{AAA990A7-1837-4680-A96D-B30B77836C57}" srcOrd="1" destOrd="0" presId="urn:microsoft.com/office/officeart/2005/8/layout/vList4"/>
    <dgm:cxn modelId="{AF9713F8-0611-44DF-BF9F-D9127CFADE46}" type="presParOf" srcId="{797104D8-5AB7-47A3-B573-95B6FFDBE36A}" destId="{9B3041D3-E1AB-4149-A492-91F9B55E2493}" srcOrd="2" destOrd="0" presId="urn:microsoft.com/office/officeart/2005/8/layout/vList4"/>
    <dgm:cxn modelId="{F142D242-E4BF-4476-9236-053E33A62C53}" type="presParOf" srcId="{4F25214E-D92E-4299-8B15-97DE3C5F662D}" destId="{C7A65661-E759-4A0E-8BA4-507E49562E9D}" srcOrd="3" destOrd="0" presId="urn:microsoft.com/office/officeart/2005/8/layout/vList4"/>
    <dgm:cxn modelId="{56BBB0F3-EBB0-429F-B75A-D3DE7563204F}" type="presParOf" srcId="{4F25214E-D92E-4299-8B15-97DE3C5F662D}" destId="{2D4C392E-F7B9-49D4-98B0-F62157BAE632}" srcOrd="4" destOrd="0" presId="urn:microsoft.com/office/officeart/2005/8/layout/vList4"/>
    <dgm:cxn modelId="{284F13ED-8E2B-4ED8-AFFA-AFDA0DBDF8F6}" type="presParOf" srcId="{2D4C392E-F7B9-49D4-98B0-F62157BAE632}" destId="{14CF9C64-4B24-49B7-A5F1-270926A9946B}" srcOrd="0" destOrd="0" presId="urn:microsoft.com/office/officeart/2005/8/layout/vList4"/>
    <dgm:cxn modelId="{C767FA6F-06AA-4C65-9AEC-58A69F974F4B}" type="presParOf" srcId="{2D4C392E-F7B9-49D4-98B0-F62157BAE632}" destId="{6FA7B7D0-E350-45E0-B10B-D2EF806014A1}" srcOrd="1" destOrd="0" presId="urn:microsoft.com/office/officeart/2005/8/layout/vList4"/>
    <dgm:cxn modelId="{7A6C2D6C-73D0-492B-8A15-AAFE21277821}" type="presParOf" srcId="{2D4C392E-F7B9-49D4-98B0-F62157BAE632}" destId="{96AA432E-D7C4-4E9C-B66D-A8C87BC239F6}" srcOrd="2" destOrd="0" presId="urn:microsoft.com/office/officeart/2005/8/layout/vList4"/>
    <dgm:cxn modelId="{B3E40554-5FD5-40C1-9941-3D64463A9DD9}" type="presParOf" srcId="{4F25214E-D92E-4299-8B15-97DE3C5F662D}" destId="{A8AA1510-75C0-492B-9175-57E1CC45FA3B}" srcOrd="5" destOrd="0" presId="urn:microsoft.com/office/officeart/2005/8/layout/vList4"/>
    <dgm:cxn modelId="{71E7D174-EAAE-4207-B72F-C78738FBCF64}" type="presParOf" srcId="{4F25214E-D92E-4299-8B15-97DE3C5F662D}" destId="{41CA31C9-BC2C-4446-B1D0-C45DBF01C8EC}" srcOrd="6" destOrd="0" presId="urn:microsoft.com/office/officeart/2005/8/layout/vList4"/>
    <dgm:cxn modelId="{CEFEB0BB-DF49-4043-A744-FC2E33B67DC6}" type="presParOf" srcId="{41CA31C9-BC2C-4446-B1D0-C45DBF01C8EC}" destId="{D55E61D6-2A81-4210-9D7D-6CA8D6FBD453}" srcOrd="0" destOrd="0" presId="urn:microsoft.com/office/officeart/2005/8/layout/vList4"/>
    <dgm:cxn modelId="{D0FF4C07-E18C-4D12-90ED-4165836851B2}" type="presParOf" srcId="{41CA31C9-BC2C-4446-B1D0-C45DBF01C8EC}" destId="{7EB4B7DD-9FC2-4AA4-BC2A-32B0355343B2}" srcOrd="1" destOrd="0" presId="urn:microsoft.com/office/officeart/2005/8/layout/vList4"/>
    <dgm:cxn modelId="{ACDC6345-D881-46D8-8889-CDA6DDF96C3D}" type="presParOf" srcId="{41CA31C9-BC2C-4446-B1D0-C45DBF01C8EC}" destId="{48C8177B-46CF-4E39-B269-34461A251AF8}" srcOrd="2" destOrd="0" presId="urn:microsoft.com/office/officeart/2005/8/layout/vList4"/>
    <dgm:cxn modelId="{495ED646-3223-4792-9128-5BBF27A657A8}" type="presParOf" srcId="{4F25214E-D92E-4299-8B15-97DE3C5F662D}" destId="{5ABC4E9B-CAFE-4121-B792-80740C3A525F}" srcOrd="7" destOrd="0" presId="urn:microsoft.com/office/officeart/2005/8/layout/vList4"/>
    <dgm:cxn modelId="{3C0AB96A-C17A-4260-B6AA-58AD9FC7B2D7}" type="presParOf" srcId="{4F25214E-D92E-4299-8B15-97DE3C5F662D}" destId="{5C0ED272-C0D5-4218-92B2-37AFE5DA0E3B}" srcOrd="8" destOrd="0" presId="urn:microsoft.com/office/officeart/2005/8/layout/vList4"/>
    <dgm:cxn modelId="{12629543-CAB2-4871-B580-118DABD3CF2E}" type="presParOf" srcId="{5C0ED272-C0D5-4218-92B2-37AFE5DA0E3B}" destId="{B6D8D5A5-197C-4FF4-8CCA-228B3F22EFFB}" srcOrd="0" destOrd="0" presId="urn:microsoft.com/office/officeart/2005/8/layout/vList4"/>
    <dgm:cxn modelId="{EDB97B39-D899-4174-B938-76F61C1BB815}" type="presParOf" srcId="{5C0ED272-C0D5-4218-92B2-37AFE5DA0E3B}" destId="{58FB5C9B-33DF-41A5-B714-230B7D1D2FFC}" srcOrd="1" destOrd="0" presId="urn:microsoft.com/office/officeart/2005/8/layout/vList4"/>
    <dgm:cxn modelId="{4115C7D9-59D8-49F0-AFF8-DFA015B4CE53}" type="presParOf" srcId="{5C0ED272-C0D5-4218-92B2-37AFE5DA0E3B}" destId="{5B668C88-E853-4651-92F5-EC7EF663A8F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085D09-520A-4B85-AF08-D6495074CB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746677-DAAB-4AC9-804D-E121A346EA01}">
      <dgm:prSet/>
      <dgm:spPr/>
      <dgm:t>
        <a:bodyPr/>
        <a:lstStyle/>
        <a:p>
          <a:r>
            <a:rPr lang="en-US"/>
            <a:t>80% reported their connection to the neighborhood was their primary motivation for applying </a:t>
          </a:r>
        </a:p>
      </dgm:t>
    </dgm:pt>
    <dgm:pt modelId="{AFB2C4FB-BD81-4863-9F5C-01E6B6860DB9}" type="parTrans" cxnId="{BEDF6179-CE13-4DC0-950B-D39D7A50F25E}">
      <dgm:prSet/>
      <dgm:spPr/>
      <dgm:t>
        <a:bodyPr/>
        <a:lstStyle/>
        <a:p>
          <a:endParaRPr lang="en-US"/>
        </a:p>
      </dgm:t>
    </dgm:pt>
    <dgm:pt modelId="{57A764DD-BBF6-40FB-BB89-0DBAB718C1D6}" type="sibTrans" cxnId="{BEDF6179-CE13-4DC0-950B-D39D7A50F25E}">
      <dgm:prSet/>
      <dgm:spPr/>
      <dgm:t>
        <a:bodyPr/>
        <a:lstStyle/>
        <a:p>
          <a:endParaRPr lang="en-US"/>
        </a:p>
      </dgm:t>
    </dgm:pt>
    <dgm:pt modelId="{FBC96FC2-1E12-45B8-B549-C7475A8E0EFC}">
      <dgm:prSet/>
      <dgm:spPr/>
      <dgm:t>
        <a:bodyPr/>
        <a:lstStyle/>
        <a:p>
          <a:r>
            <a:rPr lang="en-US"/>
            <a:t>80% believed this was best chance to move from waitlist into housing</a:t>
          </a:r>
        </a:p>
      </dgm:t>
    </dgm:pt>
    <dgm:pt modelId="{2ABAE1EB-0FB4-4137-A9DD-A12622C685B2}" type="parTrans" cxnId="{25FD6255-75A5-4912-9954-30B83FDC8D0C}">
      <dgm:prSet/>
      <dgm:spPr/>
      <dgm:t>
        <a:bodyPr/>
        <a:lstStyle/>
        <a:p>
          <a:endParaRPr lang="en-US"/>
        </a:p>
      </dgm:t>
    </dgm:pt>
    <dgm:pt modelId="{BD012820-66C7-476C-A773-28873BA9B7FD}" type="sibTrans" cxnId="{25FD6255-75A5-4912-9954-30B83FDC8D0C}">
      <dgm:prSet/>
      <dgm:spPr/>
      <dgm:t>
        <a:bodyPr/>
        <a:lstStyle/>
        <a:p>
          <a:endParaRPr lang="en-US"/>
        </a:p>
      </dgm:t>
    </dgm:pt>
    <dgm:pt modelId="{8AD747A2-E858-47E8-AB5B-616693CD9328}">
      <dgm:prSet/>
      <dgm:spPr/>
      <dgm:t>
        <a:bodyPr/>
        <a:lstStyle/>
        <a:p>
          <a:r>
            <a:rPr lang="en-US"/>
            <a:t>Convenience to work or school was NOT a primary motivation</a:t>
          </a:r>
        </a:p>
      </dgm:t>
    </dgm:pt>
    <dgm:pt modelId="{60C046EB-9DBA-4865-82B3-8C535EA4EB80}" type="parTrans" cxnId="{5032C8C0-00FC-4578-A8BD-22B1659F3354}">
      <dgm:prSet/>
      <dgm:spPr/>
      <dgm:t>
        <a:bodyPr/>
        <a:lstStyle/>
        <a:p>
          <a:endParaRPr lang="en-US"/>
        </a:p>
      </dgm:t>
    </dgm:pt>
    <dgm:pt modelId="{36D445EE-3022-49A8-9D2B-8E6E3B83DFD1}" type="sibTrans" cxnId="{5032C8C0-00FC-4578-A8BD-22B1659F3354}">
      <dgm:prSet/>
      <dgm:spPr/>
      <dgm:t>
        <a:bodyPr/>
        <a:lstStyle/>
        <a:p>
          <a:endParaRPr lang="en-US"/>
        </a:p>
      </dgm:t>
    </dgm:pt>
    <dgm:pt modelId="{C40610AC-F63D-4B3C-B0E5-9CD533C630F3}">
      <dgm:prSet/>
      <dgm:spPr/>
      <dgm:t>
        <a:bodyPr/>
        <a:lstStyle/>
        <a:p>
          <a:r>
            <a:rPr lang="en-US"/>
            <a:t>91% agree that the history of this neighborhood matters to me</a:t>
          </a:r>
        </a:p>
      </dgm:t>
    </dgm:pt>
    <dgm:pt modelId="{0297D87D-E658-4E2B-B6F7-AF16EFA5AFCA}" type="parTrans" cxnId="{B0613B5D-AC70-4F79-8C37-E2C725881898}">
      <dgm:prSet/>
      <dgm:spPr/>
      <dgm:t>
        <a:bodyPr/>
        <a:lstStyle/>
        <a:p>
          <a:endParaRPr lang="en-US"/>
        </a:p>
      </dgm:t>
    </dgm:pt>
    <dgm:pt modelId="{4317DED2-23A1-45E4-97D4-2680027223E0}" type="sibTrans" cxnId="{B0613B5D-AC70-4F79-8C37-E2C725881898}">
      <dgm:prSet/>
      <dgm:spPr/>
      <dgm:t>
        <a:bodyPr/>
        <a:lstStyle/>
        <a:p>
          <a:endParaRPr lang="en-US"/>
        </a:p>
      </dgm:t>
    </dgm:pt>
    <dgm:pt modelId="{0D438604-3E62-46C3-800F-50C26708E930}">
      <dgm:prSet/>
      <dgm:spPr/>
      <dgm:t>
        <a:bodyPr/>
        <a:lstStyle/>
        <a:p>
          <a:r>
            <a:rPr lang="en-US"/>
            <a:t>87% feel I belong in this neighborhood</a:t>
          </a:r>
        </a:p>
      </dgm:t>
    </dgm:pt>
    <dgm:pt modelId="{CD3D7AC3-FE28-418F-A4DF-B7E1100DBE4E}" type="parTrans" cxnId="{F3188770-F00D-49A0-9AEE-F5F68EFEB106}">
      <dgm:prSet/>
      <dgm:spPr/>
      <dgm:t>
        <a:bodyPr/>
        <a:lstStyle/>
        <a:p>
          <a:endParaRPr lang="en-US"/>
        </a:p>
      </dgm:t>
    </dgm:pt>
    <dgm:pt modelId="{1B280160-95B2-4249-9D8A-C3CD17EA62CF}" type="sibTrans" cxnId="{F3188770-F00D-49A0-9AEE-F5F68EFEB106}">
      <dgm:prSet/>
      <dgm:spPr/>
      <dgm:t>
        <a:bodyPr/>
        <a:lstStyle/>
        <a:p>
          <a:endParaRPr lang="en-US"/>
        </a:p>
      </dgm:t>
    </dgm:pt>
    <dgm:pt modelId="{7794C54A-27F9-41D5-9329-F3F58F543BBA}">
      <dgm:prSet/>
      <dgm:spPr/>
      <dgm:t>
        <a:bodyPr/>
        <a:lstStyle/>
        <a:p>
          <a:r>
            <a:rPr lang="en-US"/>
            <a:t>83% have friends and family in neighborhood</a:t>
          </a:r>
        </a:p>
      </dgm:t>
    </dgm:pt>
    <dgm:pt modelId="{4ED8AE50-4B69-49E6-9755-C8025F6D6F78}" type="parTrans" cxnId="{A4C7A962-9918-4BE4-A11F-39185E399B6F}">
      <dgm:prSet/>
      <dgm:spPr/>
      <dgm:t>
        <a:bodyPr/>
        <a:lstStyle/>
        <a:p>
          <a:endParaRPr lang="en-US"/>
        </a:p>
      </dgm:t>
    </dgm:pt>
    <dgm:pt modelId="{D4AF47FE-13CF-432F-B904-2EF05A574F9F}" type="sibTrans" cxnId="{A4C7A962-9918-4BE4-A11F-39185E399B6F}">
      <dgm:prSet/>
      <dgm:spPr/>
      <dgm:t>
        <a:bodyPr/>
        <a:lstStyle/>
        <a:p>
          <a:endParaRPr lang="en-US"/>
        </a:p>
      </dgm:t>
    </dgm:pt>
    <dgm:pt modelId="{FAA10AB1-6714-4363-874B-E03895B72FF6}" type="pres">
      <dgm:prSet presAssocID="{19085D09-520A-4B85-AF08-D6495074CBA2}" presName="root" presStyleCnt="0">
        <dgm:presLayoutVars>
          <dgm:dir/>
          <dgm:resizeHandles val="exact"/>
        </dgm:presLayoutVars>
      </dgm:prSet>
      <dgm:spPr/>
    </dgm:pt>
    <dgm:pt modelId="{9CD38779-8BB5-409F-AA4E-05F3EDB6F13F}" type="pres">
      <dgm:prSet presAssocID="{02746677-DAAB-4AC9-804D-E121A346EA01}" presName="compNode" presStyleCnt="0"/>
      <dgm:spPr/>
    </dgm:pt>
    <dgm:pt modelId="{C721E903-0AB3-4422-B7CA-BC78D9382F6B}" type="pres">
      <dgm:prSet presAssocID="{02746677-DAAB-4AC9-804D-E121A346EA01}" presName="bgRect" presStyleLbl="bgShp" presStyleIdx="0" presStyleCnt="6"/>
      <dgm:spPr/>
    </dgm:pt>
    <dgm:pt modelId="{25E5D402-433F-4328-9B08-AA8E52FE3C1D}" type="pres">
      <dgm:prSet presAssocID="{02746677-DAAB-4AC9-804D-E121A346EA0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ocial network"/>
        </a:ext>
      </dgm:extLst>
    </dgm:pt>
    <dgm:pt modelId="{872C8A3E-5E62-40C6-A425-D67491F1E2B2}" type="pres">
      <dgm:prSet presAssocID="{02746677-DAAB-4AC9-804D-E121A346EA01}" presName="spaceRect" presStyleCnt="0"/>
      <dgm:spPr/>
    </dgm:pt>
    <dgm:pt modelId="{14A386F4-10A8-4E5B-94A9-83AB47667340}" type="pres">
      <dgm:prSet presAssocID="{02746677-DAAB-4AC9-804D-E121A346EA01}" presName="parTx" presStyleLbl="revTx" presStyleIdx="0" presStyleCnt="6">
        <dgm:presLayoutVars>
          <dgm:chMax val="0"/>
          <dgm:chPref val="0"/>
        </dgm:presLayoutVars>
      </dgm:prSet>
      <dgm:spPr/>
    </dgm:pt>
    <dgm:pt modelId="{0F93451E-B6DB-40D4-9E6E-E511B9188037}" type="pres">
      <dgm:prSet presAssocID="{57A764DD-BBF6-40FB-BB89-0DBAB718C1D6}" presName="sibTrans" presStyleCnt="0"/>
      <dgm:spPr/>
    </dgm:pt>
    <dgm:pt modelId="{D75E9F92-FBB3-414A-952D-62A0898DD0F8}" type="pres">
      <dgm:prSet presAssocID="{FBC96FC2-1E12-45B8-B549-C7475A8E0EFC}" presName="compNode" presStyleCnt="0"/>
      <dgm:spPr/>
    </dgm:pt>
    <dgm:pt modelId="{20286FD8-D869-441F-89D0-5C70FB37280A}" type="pres">
      <dgm:prSet presAssocID="{FBC96FC2-1E12-45B8-B549-C7475A8E0EFC}" presName="bgRect" presStyleLbl="bgShp" presStyleIdx="1" presStyleCnt="6"/>
      <dgm:spPr/>
    </dgm:pt>
    <dgm:pt modelId="{14191A94-4B93-49AB-A66B-BDDB7478C6A3}" type="pres">
      <dgm:prSet presAssocID="{FBC96FC2-1E12-45B8-B549-C7475A8E0EFC}"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ilding"/>
        </a:ext>
      </dgm:extLst>
    </dgm:pt>
    <dgm:pt modelId="{A7B4B2A7-DE30-499F-B5C6-D85CD0D5E9F5}" type="pres">
      <dgm:prSet presAssocID="{FBC96FC2-1E12-45B8-B549-C7475A8E0EFC}" presName="spaceRect" presStyleCnt="0"/>
      <dgm:spPr/>
    </dgm:pt>
    <dgm:pt modelId="{87660BF4-12DA-413C-9ADB-57E36FFA1B85}" type="pres">
      <dgm:prSet presAssocID="{FBC96FC2-1E12-45B8-B549-C7475A8E0EFC}" presName="parTx" presStyleLbl="revTx" presStyleIdx="1" presStyleCnt="6">
        <dgm:presLayoutVars>
          <dgm:chMax val="0"/>
          <dgm:chPref val="0"/>
        </dgm:presLayoutVars>
      </dgm:prSet>
      <dgm:spPr/>
    </dgm:pt>
    <dgm:pt modelId="{5807E154-462D-44A7-92D9-89263390D99E}" type="pres">
      <dgm:prSet presAssocID="{BD012820-66C7-476C-A773-28873BA9B7FD}" presName="sibTrans" presStyleCnt="0"/>
      <dgm:spPr/>
    </dgm:pt>
    <dgm:pt modelId="{1DD56E7B-AF2F-4D36-BA46-236063D27180}" type="pres">
      <dgm:prSet presAssocID="{8AD747A2-E858-47E8-AB5B-616693CD9328}" presName="compNode" presStyleCnt="0"/>
      <dgm:spPr/>
    </dgm:pt>
    <dgm:pt modelId="{3D1BCCA3-D57F-44D6-8456-3F7E1EB7B06B}" type="pres">
      <dgm:prSet presAssocID="{8AD747A2-E858-47E8-AB5B-616693CD9328}" presName="bgRect" presStyleLbl="bgShp" presStyleIdx="2" presStyleCnt="6"/>
      <dgm:spPr/>
    </dgm:pt>
    <dgm:pt modelId="{6C6D1D0A-B070-47DA-808C-BE2701BC948C}" type="pres">
      <dgm:prSet presAssocID="{8AD747A2-E858-47E8-AB5B-616693CD932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ducation"/>
        </a:ext>
      </dgm:extLst>
    </dgm:pt>
    <dgm:pt modelId="{E7388048-0384-4543-A3DA-63EA3E08F31D}" type="pres">
      <dgm:prSet presAssocID="{8AD747A2-E858-47E8-AB5B-616693CD9328}" presName="spaceRect" presStyleCnt="0"/>
      <dgm:spPr/>
    </dgm:pt>
    <dgm:pt modelId="{B33D2045-B221-408C-908A-9218D18B300B}" type="pres">
      <dgm:prSet presAssocID="{8AD747A2-E858-47E8-AB5B-616693CD9328}" presName="parTx" presStyleLbl="revTx" presStyleIdx="2" presStyleCnt="6">
        <dgm:presLayoutVars>
          <dgm:chMax val="0"/>
          <dgm:chPref val="0"/>
        </dgm:presLayoutVars>
      </dgm:prSet>
      <dgm:spPr/>
    </dgm:pt>
    <dgm:pt modelId="{4D428E4E-216B-4780-A169-EB810DF17CE4}" type="pres">
      <dgm:prSet presAssocID="{36D445EE-3022-49A8-9D2B-8E6E3B83DFD1}" presName="sibTrans" presStyleCnt="0"/>
      <dgm:spPr/>
    </dgm:pt>
    <dgm:pt modelId="{6BA1FE19-F1D0-40F7-A2D0-D42C910E2460}" type="pres">
      <dgm:prSet presAssocID="{C40610AC-F63D-4B3C-B0E5-9CD533C630F3}" presName="compNode" presStyleCnt="0"/>
      <dgm:spPr/>
    </dgm:pt>
    <dgm:pt modelId="{D4731310-E389-403D-BA20-97B233E11267}" type="pres">
      <dgm:prSet presAssocID="{C40610AC-F63D-4B3C-B0E5-9CD533C630F3}" presName="bgRect" presStyleLbl="bgShp" presStyleIdx="3" presStyleCnt="6"/>
      <dgm:spPr/>
    </dgm:pt>
    <dgm:pt modelId="{F56BE6B1-DC51-4B63-AABF-A3DDA44D1866}" type="pres">
      <dgm:prSet presAssocID="{C40610AC-F63D-4B3C-B0E5-9CD533C630F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ccept"/>
        </a:ext>
      </dgm:extLst>
    </dgm:pt>
    <dgm:pt modelId="{87FA68E3-44AD-4451-B77A-725D991105D4}" type="pres">
      <dgm:prSet presAssocID="{C40610AC-F63D-4B3C-B0E5-9CD533C630F3}" presName="spaceRect" presStyleCnt="0"/>
      <dgm:spPr/>
    </dgm:pt>
    <dgm:pt modelId="{A66D12E5-045F-490D-BD76-0773DE5C352F}" type="pres">
      <dgm:prSet presAssocID="{C40610AC-F63D-4B3C-B0E5-9CD533C630F3}" presName="parTx" presStyleLbl="revTx" presStyleIdx="3" presStyleCnt="6">
        <dgm:presLayoutVars>
          <dgm:chMax val="0"/>
          <dgm:chPref val="0"/>
        </dgm:presLayoutVars>
      </dgm:prSet>
      <dgm:spPr/>
    </dgm:pt>
    <dgm:pt modelId="{C03F7C98-1CD5-4CAD-9534-779671846DB8}" type="pres">
      <dgm:prSet presAssocID="{4317DED2-23A1-45E4-97D4-2680027223E0}" presName="sibTrans" presStyleCnt="0"/>
      <dgm:spPr/>
    </dgm:pt>
    <dgm:pt modelId="{9B5132EB-F3E2-4FE6-9B70-4955A7AE3A40}" type="pres">
      <dgm:prSet presAssocID="{0D438604-3E62-46C3-800F-50C26708E930}" presName="compNode" presStyleCnt="0"/>
      <dgm:spPr/>
    </dgm:pt>
    <dgm:pt modelId="{AC535A7C-492E-4490-B691-DCC7C44FFF64}" type="pres">
      <dgm:prSet presAssocID="{0D438604-3E62-46C3-800F-50C26708E930}" presName="bgRect" presStyleLbl="bgShp" presStyleIdx="4" presStyleCnt="6"/>
      <dgm:spPr/>
    </dgm:pt>
    <dgm:pt modelId="{3AC41149-EF0F-48CC-872F-DA0ABAF423E9}" type="pres">
      <dgm:prSet presAssocID="{0D438604-3E62-46C3-800F-50C26708E93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lationship"/>
        </a:ext>
      </dgm:extLst>
    </dgm:pt>
    <dgm:pt modelId="{F4D8F8D5-9F57-49DD-8311-9F28EE64B075}" type="pres">
      <dgm:prSet presAssocID="{0D438604-3E62-46C3-800F-50C26708E930}" presName="spaceRect" presStyleCnt="0"/>
      <dgm:spPr/>
    </dgm:pt>
    <dgm:pt modelId="{5D5E2D06-0488-44D3-BD47-D9E1801BB81B}" type="pres">
      <dgm:prSet presAssocID="{0D438604-3E62-46C3-800F-50C26708E930}" presName="parTx" presStyleLbl="revTx" presStyleIdx="4" presStyleCnt="6">
        <dgm:presLayoutVars>
          <dgm:chMax val="0"/>
          <dgm:chPref val="0"/>
        </dgm:presLayoutVars>
      </dgm:prSet>
      <dgm:spPr/>
    </dgm:pt>
    <dgm:pt modelId="{884E9ABB-C1EE-44A9-9342-FC055691226C}" type="pres">
      <dgm:prSet presAssocID="{1B280160-95B2-4249-9D8A-C3CD17EA62CF}" presName="sibTrans" presStyleCnt="0"/>
      <dgm:spPr/>
    </dgm:pt>
    <dgm:pt modelId="{7C8B14E5-D9D2-4154-8EEC-D0399AA1D961}" type="pres">
      <dgm:prSet presAssocID="{7794C54A-27F9-41D5-9329-F3F58F543BBA}" presName="compNode" presStyleCnt="0"/>
      <dgm:spPr/>
    </dgm:pt>
    <dgm:pt modelId="{0EF4BD95-1AB5-46CC-BB02-0C2F97F53A4B}" type="pres">
      <dgm:prSet presAssocID="{7794C54A-27F9-41D5-9329-F3F58F543BBA}" presName="bgRect" presStyleLbl="bgShp" presStyleIdx="5" presStyleCnt="6"/>
      <dgm:spPr/>
    </dgm:pt>
    <dgm:pt modelId="{07E8EF38-5536-416D-95E2-3D393F54703D}" type="pres">
      <dgm:prSet presAssocID="{7794C54A-27F9-41D5-9329-F3F58F543BB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mily"/>
        </a:ext>
      </dgm:extLst>
    </dgm:pt>
    <dgm:pt modelId="{A9018202-8933-4E34-801C-CD0BE454256C}" type="pres">
      <dgm:prSet presAssocID="{7794C54A-27F9-41D5-9329-F3F58F543BBA}" presName="spaceRect" presStyleCnt="0"/>
      <dgm:spPr/>
    </dgm:pt>
    <dgm:pt modelId="{FCA0BE03-831F-409A-BE62-E079A7D40604}" type="pres">
      <dgm:prSet presAssocID="{7794C54A-27F9-41D5-9329-F3F58F543BBA}" presName="parTx" presStyleLbl="revTx" presStyleIdx="5" presStyleCnt="6">
        <dgm:presLayoutVars>
          <dgm:chMax val="0"/>
          <dgm:chPref val="0"/>
        </dgm:presLayoutVars>
      </dgm:prSet>
      <dgm:spPr/>
    </dgm:pt>
  </dgm:ptLst>
  <dgm:cxnLst>
    <dgm:cxn modelId="{8C83350A-DA30-4247-8670-759B65289651}" type="presOf" srcId="{C40610AC-F63D-4B3C-B0E5-9CD533C630F3}" destId="{A66D12E5-045F-490D-BD76-0773DE5C352F}" srcOrd="0" destOrd="0" presId="urn:microsoft.com/office/officeart/2018/2/layout/IconVerticalSolidList"/>
    <dgm:cxn modelId="{46360C18-660F-4B53-B7A0-F78DD346018A}" type="presOf" srcId="{FBC96FC2-1E12-45B8-B549-C7475A8E0EFC}" destId="{87660BF4-12DA-413C-9ADB-57E36FFA1B85}" srcOrd="0" destOrd="0" presId="urn:microsoft.com/office/officeart/2018/2/layout/IconVerticalSolidList"/>
    <dgm:cxn modelId="{23B3121D-6748-4EB7-A419-12F834F3993F}" type="presOf" srcId="{19085D09-520A-4B85-AF08-D6495074CBA2}" destId="{FAA10AB1-6714-4363-874B-E03895B72FF6}" srcOrd="0" destOrd="0" presId="urn:microsoft.com/office/officeart/2018/2/layout/IconVerticalSolidList"/>
    <dgm:cxn modelId="{5D9B6127-8B52-4C52-9795-3A86462640AD}" type="presOf" srcId="{8AD747A2-E858-47E8-AB5B-616693CD9328}" destId="{B33D2045-B221-408C-908A-9218D18B300B}" srcOrd="0" destOrd="0" presId="urn:microsoft.com/office/officeart/2018/2/layout/IconVerticalSolidList"/>
    <dgm:cxn modelId="{B0613B5D-AC70-4F79-8C37-E2C725881898}" srcId="{19085D09-520A-4B85-AF08-D6495074CBA2}" destId="{C40610AC-F63D-4B3C-B0E5-9CD533C630F3}" srcOrd="3" destOrd="0" parTransId="{0297D87D-E658-4E2B-B6F7-AF16EFA5AFCA}" sibTransId="{4317DED2-23A1-45E4-97D4-2680027223E0}"/>
    <dgm:cxn modelId="{A4C7A962-9918-4BE4-A11F-39185E399B6F}" srcId="{19085D09-520A-4B85-AF08-D6495074CBA2}" destId="{7794C54A-27F9-41D5-9329-F3F58F543BBA}" srcOrd="5" destOrd="0" parTransId="{4ED8AE50-4B69-49E6-9755-C8025F6D6F78}" sibTransId="{D4AF47FE-13CF-432F-B904-2EF05A574F9F}"/>
    <dgm:cxn modelId="{21A5D66B-6C7F-44B0-8387-8BFE3171F414}" type="presOf" srcId="{02746677-DAAB-4AC9-804D-E121A346EA01}" destId="{14A386F4-10A8-4E5B-94A9-83AB47667340}" srcOrd="0" destOrd="0" presId="urn:microsoft.com/office/officeart/2018/2/layout/IconVerticalSolidList"/>
    <dgm:cxn modelId="{F3188770-F00D-49A0-9AEE-F5F68EFEB106}" srcId="{19085D09-520A-4B85-AF08-D6495074CBA2}" destId="{0D438604-3E62-46C3-800F-50C26708E930}" srcOrd="4" destOrd="0" parTransId="{CD3D7AC3-FE28-418F-A4DF-B7E1100DBE4E}" sibTransId="{1B280160-95B2-4249-9D8A-C3CD17EA62CF}"/>
    <dgm:cxn modelId="{25FD6255-75A5-4912-9954-30B83FDC8D0C}" srcId="{19085D09-520A-4B85-AF08-D6495074CBA2}" destId="{FBC96FC2-1E12-45B8-B549-C7475A8E0EFC}" srcOrd="1" destOrd="0" parTransId="{2ABAE1EB-0FB4-4137-A9DD-A12622C685B2}" sibTransId="{BD012820-66C7-476C-A773-28873BA9B7FD}"/>
    <dgm:cxn modelId="{BEDF6179-CE13-4DC0-950B-D39D7A50F25E}" srcId="{19085D09-520A-4B85-AF08-D6495074CBA2}" destId="{02746677-DAAB-4AC9-804D-E121A346EA01}" srcOrd="0" destOrd="0" parTransId="{AFB2C4FB-BD81-4863-9F5C-01E6B6860DB9}" sibTransId="{57A764DD-BBF6-40FB-BB89-0DBAB718C1D6}"/>
    <dgm:cxn modelId="{59A829A8-822D-464B-B2DE-6136858F1A32}" type="presOf" srcId="{7794C54A-27F9-41D5-9329-F3F58F543BBA}" destId="{FCA0BE03-831F-409A-BE62-E079A7D40604}" srcOrd="0" destOrd="0" presId="urn:microsoft.com/office/officeart/2018/2/layout/IconVerticalSolidList"/>
    <dgm:cxn modelId="{D905B0BC-EC75-4B46-93B2-BDF365AFBF45}" type="presOf" srcId="{0D438604-3E62-46C3-800F-50C26708E930}" destId="{5D5E2D06-0488-44D3-BD47-D9E1801BB81B}" srcOrd="0" destOrd="0" presId="urn:microsoft.com/office/officeart/2018/2/layout/IconVerticalSolidList"/>
    <dgm:cxn modelId="{5032C8C0-00FC-4578-A8BD-22B1659F3354}" srcId="{19085D09-520A-4B85-AF08-D6495074CBA2}" destId="{8AD747A2-E858-47E8-AB5B-616693CD9328}" srcOrd="2" destOrd="0" parTransId="{60C046EB-9DBA-4865-82B3-8C535EA4EB80}" sibTransId="{36D445EE-3022-49A8-9D2B-8E6E3B83DFD1}"/>
    <dgm:cxn modelId="{FEE87970-0BC6-4576-8536-BA9E7B438662}" type="presParOf" srcId="{FAA10AB1-6714-4363-874B-E03895B72FF6}" destId="{9CD38779-8BB5-409F-AA4E-05F3EDB6F13F}" srcOrd="0" destOrd="0" presId="urn:microsoft.com/office/officeart/2018/2/layout/IconVerticalSolidList"/>
    <dgm:cxn modelId="{4A355E54-3E4D-4A9C-AD3F-AB86AC286C66}" type="presParOf" srcId="{9CD38779-8BB5-409F-AA4E-05F3EDB6F13F}" destId="{C721E903-0AB3-4422-B7CA-BC78D9382F6B}" srcOrd="0" destOrd="0" presId="urn:microsoft.com/office/officeart/2018/2/layout/IconVerticalSolidList"/>
    <dgm:cxn modelId="{F94223A6-100E-456D-AE41-895C0A47F04B}" type="presParOf" srcId="{9CD38779-8BB5-409F-AA4E-05F3EDB6F13F}" destId="{25E5D402-433F-4328-9B08-AA8E52FE3C1D}" srcOrd="1" destOrd="0" presId="urn:microsoft.com/office/officeart/2018/2/layout/IconVerticalSolidList"/>
    <dgm:cxn modelId="{02A641A3-E55B-489A-872A-A37209389BBF}" type="presParOf" srcId="{9CD38779-8BB5-409F-AA4E-05F3EDB6F13F}" destId="{872C8A3E-5E62-40C6-A425-D67491F1E2B2}" srcOrd="2" destOrd="0" presId="urn:microsoft.com/office/officeart/2018/2/layout/IconVerticalSolidList"/>
    <dgm:cxn modelId="{74FB438C-C406-4F27-A731-E10E3215467F}" type="presParOf" srcId="{9CD38779-8BB5-409F-AA4E-05F3EDB6F13F}" destId="{14A386F4-10A8-4E5B-94A9-83AB47667340}" srcOrd="3" destOrd="0" presId="urn:microsoft.com/office/officeart/2018/2/layout/IconVerticalSolidList"/>
    <dgm:cxn modelId="{5512DC67-41BF-4BF9-8C05-612CEBECDD78}" type="presParOf" srcId="{FAA10AB1-6714-4363-874B-E03895B72FF6}" destId="{0F93451E-B6DB-40D4-9E6E-E511B9188037}" srcOrd="1" destOrd="0" presId="urn:microsoft.com/office/officeart/2018/2/layout/IconVerticalSolidList"/>
    <dgm:cxn modelId="{D3DE5FD2-8DD4-410E-907B-5FE1E7359836}" type="presParOf" srcId="{FAA10AB1-6714-4363-874B-E03895B72FF6}" destId="{D75E9F92-FBB3-414A-952D-62A0898DD0F8}" srcOrd="2" destOrd="0" presId="urn:microsoft.com/office/officeart/2018/2/layout/IconVerticalSolidList"/>
    <dgm:cxn modelId="{00A360C1-5F8C-4385-9E39-278460AD3D28}" type="presParOf" srcId="{D75E9F92-FBB3-414A-952D-62A0898DD0F8}" destId="{20286FD8-D869-441F-89D0-5C70FB37280A}" srcOrd="0" destOrd="0" presId="urn:microsoft.com/office/officeart/2018/2/layout/IconVerticalSolidList"/>
    <dgm:cxn modelId="{64EA2549-A626-4EBF-8019-93B77D6C3FD0}" type="presParOf" srcId="{D75E9F92-FBB3-414A-952D-62A0898DD0F8}" destId="{14191A94-4B93-49AB-A66B-BDDB7478C6A3}" srcOrd="1" destOrd="0" presId="urn:microsoft.com/office/officeart/2018/2/layout/IconVerticalSolidList"/>
    <dgm:cxn modelId="{42A325DD-382D-4028-95B5-04503B5E6BD0}" type="presParOf" srcId="{D75E9F92-FBB3-414A-952D-62A0898DD0F8}" destId="{A7B4B2A7-DE30-499F-B5C6-D85CD0D5E9F5}" srcOrd="2" destOrd="0" presId="urn:microsoft.com/office/officeart/2018/2/layout/IconVerticalSolidList"/>
    <dgm:cxn modelId="{F64D639D-9CC1-479D-9DBC-B0F40060AE94}" type="presParOf" srcId="{D75E9F92-FBB3-414A-952D-62A0898DD0F8}" destId="{87660BF4-12DA-413C-9ADB-57E36FFA1B85}" srcOrd="3" destOrd="0" presId="urn:microsoft.com/office/officeart/2018/2/layout/IconVerticalSolidList"/>
    <dgm:cxn modelId="{53C609F5-16AD-4FEA-9B1D-7BAC6E5B9404}" type="presParOf" srcId="{FAA10AB1-6714-4363-874B-E03895B72FF6}" destId="{5807E154-462D-44A7-92D9-89263390D99E}" srcOrd="3" destOrd="0" presId="urn:microsoft.com/office/officeart/2018/2/layout/IconVerticalSolidList"/>
    <dgm:cxn modelId="{EC7A2AA5-E5AE-42D4-89D9-0B39FBEDF5E5}" type="presParOf" srcId="{FAA10AB1-6714-4363-874B-E03895B72FF6}" destId="{1DD56E7B-AF2F-4D36-BA46-236063D27180}" srcOrd="4" destOrd="0" presId="urn:microsoft.com/office/officeart/2018/2/layout/IconVerticalSolidList"/>
    <dgm:cxn modelId="{99F08E5A-90A4-4B47-B464-1B936E23ED97}" type="presParOf" srcId="{1DD56E7B-AF2F-4D36-BA46-236063D27180}" destId="{3D1BCCA3-D57F-44D6-8456-3F7E1EB7B06B}" srcOrd="0" destOrd="0" presId="urn:microsoft.com/office/officeart/2018/2/layout/IconVerticalSolidList"/>
    <dgm:cxn modelId="{207BAE70-50FB-4302-9A86-4C8FF90CBB12}" type="presParOf" srcId="{1DD56E7B-AF2F-4D36-BA46-236063D27180}" destId="{6C6D1D0A-B070-47DA-808C-BE2701BC948C}" srcOrd="1" destOrd="0" presId="urn:microsoft.com/office/officeart/2018/2/layout/IconVerticalSolidList"/>
    <dgm:cxn modelId="{FE636751-E4E3-4784-8FBE-CB1F118C3B05}" type="presParOf" srcId="{1DD56E7B-AF2F-4D36-BA46-236063D27180}" destId="{E7388048-0384-4543-A3DA-63EA3E08F31D}" srcOrd="2" destOrd="0" presId="urn:microsoft.com/office/officeart/2018/2/layout/IconVerticalSolidList"/>
    <dgm:cxn modelId="{E7DD9B77-26CD-43EA-9BE2-113D08D5D680}" type="presParOf" srcId="{1DD56E7B-AF2F-4D36-BA46-236063D27180}" destId="{B33D2045-B221-408C-908A-9218D18B300B}" srcOrd="3" destOrd="0" presId="urn:microsoft.com/office/officeart/2018/2/layout/IconVerticalSolidList"/>
    <dgm:cxn modelId="{4B1B0B5A-A157-4612-8824-D1BF2323FFC0}" type="presParOf" srcId="{FAA10AB1-6714-4363-874B-E03895B72FF6}" destId="{4D428E4E-216B-4780-A169-EB810DF17CE4}" srcOrd="5" destOrd="0" presId="urn:microsoft.com/office/officeart/2018/2/layout/IconVerticalSolidList"/>
    <dgm:cxn modelId="{E872B86D-3072-498C-9348-2062ECE671D6}" type="presParOf" srcId="{FAA10AB1-6714-4363-874B-E03895B72FF6}" destId="{6BA1FE19-F1D0-40F7-A2D0-D42C910E2460}" srcOrd="6" destOrd="0" presId="urn:microsoft.com/office/officeart/2018/2/layout/IconVerticalSolidList"/>
    <dgm:cxn modelId="{86508BFE-218D-4237-B934-9295A795B560}" type="presParOf" srcId="{6BA1FE19-F1D0-40F7-A2D0-D42C910E2460}" destId="{D4731310-E389-403D-BA20-97B233E11267}" srcOrd="0" destOrd="0" presId="urn:microsoft.com/office/officeart/2018/2/layout/IconVerticalSolidList"/>
    <dgm:cxn modelId="{5A4C112E-8483-47DC-85E9-183536F9C0AB}" type="presParOf" srcId="{6BA1FE19-F1D0-40F7-A2D0-D42C910E2460}" destId="{F56BE6B1-DC51-4B63-AABF-A3DDA44D1866}" srcOrd="1" destOrd="0" presId="urn:microsoft.com/office/officeart/2018/2/layout/IconVerticalSolidList"/>
    <dgm:cxn modelId="{EB082D42-BDA5-4DA8-96F2-1478A09E73DD}" type="presParOf" srcId="{6BA1FE19-F1D0-40F7-A2D0-D42C910E2460}" destId="{87FA68E3-44AD-4451-B77A-725D991105D4}" srcOrd="2" destOrd="0" presId="urn:microsoft.com/office/officeart/2018/2/layout/IconVerticalSolidList"/>
    <dgm:cxn modelId="{6623E196-29F4-4F6D-965E-4A69928C18FF}" type="presParOf" srcId="{6BA1FE19-F1D0-40F7-A2D0-D42C910E2460}" destId="{A66D12E5-045F-490D-BD76-0773DE5C352F}" srcOrd="3" destOrd="0" presId="urn:microsoft.com/office/officeart/2018/2/layout/IconVerticalSolidList"/>
    <dgm:cxn modelId="{734D5496-3B5E-48D0-B112-D6C3CCD4171A}" type="presParOf" srcId="{FAA10AB1-6714-4363-874B-E03895B72FF6}" destId="{C03F7C98-1CD5-4CAD-9534-779671846DB8}" srcOrd="7" destOrd="0" presId="urn:microsoft.com/office/officeart/2018/2/layout/IconVerticalSolidList"/>
    <dgm:cxn modelId="{203BCC69-F31B-4C0F-A8BE-3AEC51B231A4}" type="presParOf" srcId="{FAA10AB1-6714-4363-874B-E03895B72FF6}" destId="{9B5132EB-F3E2-4FE6-9B70-4955A7AE3A40}" srcOrd="8" destOrd="0" presId="urn:microsoft.com/office/officeart/2018/2/layout/IconVerticalSolidList"/>
    <dgm:cxn modelId="{12A9648B-F30F-45F3-B435-4F9B73975902}" type="presParOf" srcId="{9B5132EB-F3E2-4FE6-9B70-4955A7AE3A40}" destId="{AC535A7C-492E-4490-B691-DCC7C44FFF64}" srcOrd="0" destOrd="0" presId="urn:microsoft.com/office/officeart/2018/2/layout/IconVerticalSolidList"/>
    <dgm:cxn modelId="{075F2624-EA00-4D3A-89A4-13F9396DBBFB}" type="presParOf" srcId="{9B5132EB-F3E2-4FE6-9B70-4955A7AE3A40}" destId="{3AC41149-EF0F-48CC-872F-DA0ABAF423E9}" srcOrd="1" destOrd="0" presId="urn:microsoft.com/office/officeart/2018/2/layout/IconVerticalSolidList"/>
    <dgm:cxn modelId="{8B8492D2-6689-4DD6-8E90-2A3422C477BD}" type="presParOf" srcId="{9B5132EB-F3E2-4FE6-9B70-4955A7AE3A40}" destId="{F4D8F8D5-9F57-49DD-8311-9F28EE64B075}" srcOrd="2" destOrd="0" presId="urn:microsoft.com/office/officeart/2018/2/layout/IconVerticalSolidList"/>
    <dgm:cxn modelId="{8D22676D-088F-4BF1-AAEF-1D06CB6EA553}" type="presParOf" srcId="{9B5132EB-F3E2-4FE6-9B70-4955A7AE3A40}" destId="{5D5E2D06-0488-44D3-BD47-D9E1801BB81B}" srcOrd="3" destOrd="0" presId="urn:microsoft.com/office/officeart/2018/2/layout/IconVerticalSolidList"/>
    <dgm:cxn modelId="{E6318934-5EA8-4C8E-8E5F-3E23F87437EA}" type="presParOf" srcId="{FAA10AB1-6714-4363-874B-E03895B72FF6}" destId="{884E9ABB-C1EE-44A9-9342-FC055691226C}" srcOrd="9" destOrd="0" presId="urn:microsoft.com/office/officeart/2018/2/layout/IconVerticalSolidList"/>
    <dgm:cxn modelId="{6F6379FA-8FBB-4E6A-B5D2-09B9B6AC831B}" type="presParOf" srcId="{FAA10AB1-6714-4363-874B-E03895B72FF6}" destId="{7C8B14E5-D9D2-4154-8EEC-D0399AA1D961}" srcOrd="10" destOrd="0" presId="urn:microsoft.com/office/officeart/2018/2/layout/IconVerticalSolidList"/>
    <dgm:cxn modelId="{11C02666-BED0-44EC-B91D-F81B3DE1E473}" type="presParOf" srcId="{7C8B14E5-D9D2-4154-8EEC-D0399AA1D961}" destId="{0EF4BD95-1AB5-46CC-BB02-0C2F97F53A4B}" srcOrd="0" destOrd="0" presId="urn:microsoft.com/office/officeart/2018/2/layout/IconVerticalSolidList"/>
    <dgm:cxn modelId="{64051FBD-D010-4BF0-9D7F-9CFCE44F40B4}" type="presParOf" srcId="{7C8B14E5-D9D2-4154-8EEC-D0399AA1D961}" destId="{07E8EF38-5536-416D-95E2-3D393F54703D}" srcOrd="1" destOrd="0" presId="urn:microsoft.com/office/officeart/2018/2/layout/IconVerticalSolidList"/>
    <dgm:cxn modelId="{1E686B0B-B635-446C-AD29-768543C94113}" type="presParOf" srcId="{7C8B14E5-D9D2-4154-8EEC-D0399AA1D961}" destId="{A9018202-8933-4E34-801C-CD0BE454256C}" srcOrd="2" destOrd="0" presId="urn:microsoft.com/office/officeart/2018/2/layout/IconVerticalSolidList"/>
    <dgm:cxn modelId="{993BDAF3-BBBE-477D-8643-ACB8BAB6EABE}" type="presParOf" srcId="{7C8B14E5-D9D2-4154-8EEC-D0399AA1D961}" destId="{FCA0BE03-831F-409A-BE62-E079A7D406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085D09-520A-4B85-AF08-D6495074CB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746677-DAAB-4AC9-804D-E121A346EA01}">
      <dgm:prSet/>
      <dgm:spPr/>
      <dgm:t>
        <a:bodyPr/>
        <a:lstStyle/>
        <a:p>
          <a:pPr>
            <a:lnSpc>
              <a:spcPct val="100000"/>
            </a:lnSpc>
          </a:pPr>
          <a:r>
            <a:rPr lang="en-US" dirty="0"/>
            <a:t>78% participate in arts and cultural events 	</a:t>
          </a:r>
        </a:p>
        <a:p>
          <a:pPr>
            <a:lnSpc>
              <a:spcPct val="100000"/>
            </a:lnSpc>
          </a:pPr>
          <a:r>
            <a:rPr lang="en-US" dirty="0"/>
            <a:t>53% indicate increased participation since moving in</a:t>
          </a:r>
        </a:p>
      </dgm:t>
    </dgm:pt>
    <dgm:pt modelId="{AFB2C4FB-BD81-4863-9F5C-01E6B6860DB9}" type="parTrans" cxnId="{BEDF6179-CE13-4DC0-950B-D39D7A50F25E}">
      <dgm:prSet/>
      <dgm:spPr/>
      <dgm:t>
        <a:bodyPr/>
        <a:lstStyle/>
        <a:p>
          <a:endParaRPr lang="en-US"/>
        </a:p>
      </dgm:t>
    </dgm:pt>
    <dgm:pt modelId="{57A764DD-BBF6-40FB-BB89-0DBAB718C1D6}" type="sibTrans" cxnId="{BEDF6179-CE13-4DC0-950B-D39D7A50F25E}">
      <dgm:prSet/>
      <dgm:spPr/>
      <dgm:t>
        <a:bodyPr/>
        <a:lstStyle/>
        <a:p>
          <a:endParaRPr lang="en-US"/>
        </a:p>
      </dgm:t>
    </dgm:pt>
    <dgm:pt modelId="{FBC96FC2-1E12-45B8-B549-C7475A8E0EFC}">
      <dgm:prSet/>
      <dgm:spPr/>
      <dgm:t>
        <a:bodyPr/>
        <a:lstStyle/>
        <a:p>
          <a:pPr>
            <a:lnSpc>
              <a:spcPct val="100000"/>
            </a:lnSpc>
          </a:pPr>
          <a:r>
            <a:rPr lang="en-US" dirty="0"/>
            <a:t>56% spend time volunteering</a:t>
          </a:r>
        </a:p>
        <a:p>
          <a:pPr>
            <a:lnSpc>
              <a:spcPct val="100000"/>
            </a:lnSpc>
          </a:pPr>
          <a:r>
            <a:rPr lang="en-US" dirty="0"/>
            <a:t>24% report increased civic engagement since moving in.</a:t>
          </a:r>
        </a:p>
      </dgm:t>
    </dgm:pt>
    <dgm:pt modelId="{2ABAE1EB-0FB4-4137-A9DD-A12622C685B2}" type="parTrans" cxnId="{25FD6255-75A5-4912-9954-30B83FDC8D0C}">
      <dgm:prSet/>
      <dgm:spPr/>
      <dgm:t>
        <a:bodyPr/>
        <a:lstStyle/>
        <a:p>
          <a:endParaRPr lang="en-US"/>
        </a:p>
      </dgm:t>
    </dgm:pt>
    <dgm:pt modelId="{BD012820-66C7-476C-A773-28873BA9B7FD}" type="sibTrans" cxnId="{25FD6255-75A5-4912-9954-30B83FDC8D0C}">
      <dgm:prSet/>
      <dgm:spPr/>
      <dgm:t>
        <a:bodyPr/>
        <a:lstStyle/>
        <a:p>
          <a:endParaRPr lang="en-US"/>
        </a:p>
      </dgm:t>
    </dgm:pt>
    <dgm:pt modelId="{8AD747A2-E858-47E8-AB5B-616693CD9328}">
      <dgm:prSet/>
      <dgm:spPr/>
      <dgm:t>
        <a:bodyPr/>
        <a:lstStyle/>
        <a:p>
          <a:pPr>
            <a:lnSpc>
              <a:spcPct val="100000"/>
            </a:lnSpc>
          </a:pPr>
          <a:r>
            <a:rPr lang="en-US" dirty="0"/>
            <a:t>50% report getting to work and/or school is more convenient</a:t>
          </a:r>
        </a:p>
      </dgm:t>
    </dgm:pt>
    <dgm:pt modelId="{60C046EB-9DBA-4865-82B3-8C535EA4EB80}" type="parTrans" cxnId="{5032C8C0-00FC-4578-A8BD-22B1659F3354}">
      <dgm:prSet/>
      <dgm:spPr/>
      <dgm:t>
        <a:bodyPr/>
        <a:lstStyle/>
        <a:p>
          <a:endParaRPr lang="en-US"/>
        </a:p>
      </dgm:t>
    </dgm:pt>
    <dgm:pt modelId="{36D445EE-3022-49A8-9D2B-8E6E3B83DFD1}" type="sibTrans" cxnId="{5032C8C0-00FC-4578-A8BD-22B1659F3354}">
      <dgm:prSet/>
      <dgm:spPr/>
      <dgm:t>
        <a:bodyPr/>
        <a:lstStyle/>
        <a:p>
          <a:endParaRPr lang="en-US"/>
        </a:p>
      </dgm:t>
    </dgm:pt>
    <dgm:pt modelId="{FAA10AB1-6714-4363-874B-E03895B72FF6}" type="pres">
      <dgm:prSet presAssocID="{19085D09-520A-4B85-AF08-D6495074CBA2}" presName="root" presStyleCnt="0">
        <dgm:presLayoutVars>
          <dgm:dir/>
          <dgm:resizeHandles val="exact"/>
        </dgm:presLayoutVars>
      </dgm:prSet>
      <dgm:spPr/>
    </dgm:pt>
    <dgm:pt modelId="{9CD38779-8BB5-409F-AA4E-05F3EDB6F13F}" type="pres">
      <dgm:prSet presAssocID="{02746677-DAAB-4AC9-804D-E121A346EA01}" presName="compNode" presStyleCnt="0"/>
      <dgm:spPr/>
    </dgm:pt>
    <dgm:pt modelId="{C721E903-0AB3-4422-B7CA-BC78D9382F6B}" type="pres">
      <dgm:prSet presAssocID="{02746677-DAAB-4AC9-804D-E121A346EA01}" presName="bgRect" presStyleLbl="bgShp" presStyleIdx="0" presStyleCnt="3"/>
      <dgm:spPr/>
    </dgm:pt>
    <dgm:pt modelId="{25E5D402-433F-4328-9B08-AA8E52FE3C1D}" type="pres">
      <dgm:prSet presAssocID="{02746677-DAAB-4AC9-804D-E121A346EA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rama"/>
        </a:ext>
      </dgm:extLst>
    </dgm:pt>
    <dgm:pt modelId="{872C8A3E-5E62-40C6-A425-D67491F1E2B2}" type="pres">
      <dgm:prSet presAssocID="{02746677-DAAB-4AC9-804D-E121A346EA01}" presName="spaceRect" presStyleCnt="0"/>
      <dgm:spPr/>
    </dgm:pt>
    <dgm:pt modelId="{14A386F4-10A8-4E5B-94A9-83AB47667340}" type="pres">
      <dgm:prSet presAssocID="{02746677-DAAB-4AC9-804D-E121A346EA01}" presName="parTx" presStyleLbl="revTx" presStyleIdx="0" presStyleCnt="3" custScaleX="100298">
        <dgm:presLayoutVars>
          <dgm:chMax val="0"/>
          <dgm:chPref val="0"/>
        </dgm:presLayoutVars>
      </dgm:prSet>
      <dgm:spPr/>
    </dgm:pt>
    <dgm:pt modelId="{0F93451E-B6DB-40D4-9E6E-E511B9188037}" type="pres">
      <dgm:prSet presAssocID="{57A764DD-BBF6-40FB-BB89-0DBAB718C1D6}" presName="sibTrans" presStyleCnt="0"/>
      <dgm:spPr/>
    </dgm:pt>
    <dgm:pt modelId="{D75E9F92-FBB3-414A-952D-62A0898DD0F8}" type="pres">
      <dgm:prSet presAssocID="{FBC96FC2-1E12-45B8-B549-C7475A8E0EFC}" presName="compNode" presStyleCnt="0"/>
      <dgm:spPr/>
    </dgm:pt>
    <dgm:pt modelId="{20286FD8-D869-441F-89D0-5C70FB37280A}" type="pres">
      <dgm:prSet presAssocID="{FBC96FC2-1E12-45B8-B549-C7475A8E0EFC}" presName="bgRect" presStyleLbl="bgShp" presStyleIdx="1" presStyleCnt="3"/>
      <dgm:spPr/>
    </dgm:pt>
    <dgm:pt modelId="{14191A94-4B93-49AB-A66B-BDDB7478C6A3}" type="pres">
      <dgm:prSet presAssocID="{FBC96FC2-1E12-45B8-B549-C7475A8E0EFC}" presName="iconRect" presStyleLbl="node1" presStyleIdx="1" presStyleCnt="3"/>
      <dgm:spPr>
        <a:blipFill>
          <a:blip xmlns:r="http://schemas.openxmlformats.org/officeDocument/2006/relationships"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a:ext>
      </dgm:extLst>
    </dgm:pt>
    <dgm:pt modelId="{A7B4B2A7-DE30-499F-B5C6-D85CD0D5E9F5}" type="pres">
      <dgm:prSet presAssocID="{FBC96FC2-1E12-45B8-B549-C7475A8E0EFC}" presName="spaceRect" presStyleCnt="0"/>
      <dgm:spPr/>
    </dgm:pt>
    <dgm:pt modelId="{87660BF4-12DA-413C-9ADB-57E36FFA1B85}" type="pres">
      <dgm:prSet presAssocID="{FBC96FC2-1E12-45B8-B549-C7475A8E0EFC}" presName="parTx" presStyleLbl="revTx" presStyleIdx="1" presStyleCnt="3">
        <dgm:presLayoutVars>
          <dgm:chMax val="0"/>
          <dgm:chPref val="0"/>
        </dgm:presLayoutVars>
      </dgm:prSet>
      <dgm:spPr/>
    </dgm:pt>
    <dgm:pt modelId="{5807E154-462D-44A7-92D9-89263390D99E}" type="pres">
      <dgm:prSet presAssocID="{BD012820-66C7-476C-A773-28873BA9B7FD}" presName="sibTrans" presStyleCnt="0"/>
      <dgm:spPr/>
    </dgm:pt>
    <dgm:pt modelId="{1DD56E7B-AF2F-4D36-BA46-236063D27180}" type="pres">
      <dgm:prSet presAssocID="{8AD747A2-E858-47E8-AB5B-616693CD9328}" presName="compNode" presStyleCnt="0"/>
      <dgm:spPr/>
    </dgm:pt>
    <dgm:pt modelId="{3D1BCCA3-D57F-44D6-8456-3F7E1EB7B06B}" type="pres">
      <dgm:prSet presAssocID="{8AD747A2-E858-47E8-AB5B-616693CD9328}" presName="bgRect" presStyleLbl="bgShp" presStyleIdx="2" presStyleCnt="3"/>
      <dgm:spPr/>
    </dgm:pt>
    <dgm:pt modelId="{6C6D1D0A-B070-47DA-808C-BE2701BC948C}" type="pres">
      <dgm:prSet presAssocID="{8AD747A2-E858-47E8-AB5B-616693CD9328}" presName="iconRect" presStyleLbl="node1" presStyleIdx="2" presStyleCnt="3" custLinFactNeighborY="-732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
        </a:ext>
      </dgm:extLst>
    </dgm:pt>
    <dgm:pt modelId="{E7388048-0384-4543-A3DA-63EA3E08F31D}" type="pres">
      <dgm:prSet presAssocID="{8AD747A2-E858-47E8-AB5B-616693CD9328}" presName="spaceRect" presStyleCnt="0"/>
      <dgm:spPr/>
    </dgm:pt>
    <dgm:pt modelId="{B33D2045-B221-408C-908A-9218D18B300B}" type="pres">
      <dgm:prSet presAssocID="{8AD747A2-E858-47E8-AB5B-616693CD9328}" presName="parTx" presStyleLbl="revTx" presStyleIdx="2" presStyleCnt="3">
        <dgm:presLayoutVars>
          <dgm:chMax val="0"/>
          <dgm:chPref val="0"/>
        </dgm:presLayoutVars>
      </dgm:prSet>
      <dgm:spPr/>
    </dgm:pt>
  </dgm:ptLst>
  <dgm:cxnLst>
    <dgm:cxn modelId="{46360C18-660F-4B53-B7A0-F78DD346018A}" type="presOf" srcId="{FBC96FC2-1E12-45B8-B549-C7475A8E0EFC}" destId="{87660BF4-12DA-413C-9ADB-57E36FFA1B85}" srcOrd="0" destOrd="0" presId="urn:microsoft.com/office/officeart/2018/2/layout/IconVerticalSolidList"/>
    <dgm:cxn modelId="{23B3121D-6748-4EB7-A419-12F834F3993F}" type="presOf" srcId="{19085D09-520A-4B85-AF08-D6495074CBA2}" destId="{FAA10AB1-6714-4363-874B-E03895B72FF6}" srcOrd="0" destOrd="0" presId="urn:microsoft.com/office/officeart/2018/2/layout/IconVerticalSolidList"/>
    <dgm:cxn modelId="{5D9B6127-8B52-4C52-9795-3A86462640AD}" type="presOf" srcId="{8AD747A2-E858-47E8-AB5B-616693CD9328}" destId="{B33D2045-B221-408C-908A-9218D18B300B}" srcOrd="0" destOrd="0" presId="urn:microsoft.com/office/officeart/2018/2/layout/IconVerticalSolidList"/>
    <dgm:cxn modelId="{21A5D66B-6C7F-44B0-8387-8BFE3171F414}" type="presOf" srcId="{02746677-DAAB-4AC9-804D-E121A346EA01}" destId="{14A386F4-10A8-4E5B-94A9-83AB47667340}" srcOrd="0" destOrd="0" presId="urn:microsoft.com/office/officeart/2018/2/layout/IconVerticalSolidList"/>
    <dgm:cxn modelId="{25FD6255-75A5-4912-9954-30B83FDC8D0C}" srcId="{19085D09-520A-4B85-AF08-D6495074CBA2}" destId="{FBC96FC2-1E12-45B8-B549-C7475A8E0EFC}" srcOrd="1" destOrd="0" parTransId="{2ABAE1EB-0FB4-4137-A9DD-A12622C685B2}" sibTransId="{BD012820-66C7-476C-A773-28873BA9B7FD}"/>
    <dgm:cxn modelId="{BEDF6179-CE13-4DC0-950B-D39D7A50F25E}" srcId="{19085D09-520A-4B85-AF08-D6495074CBA2}" destId="{02746677-DAAB-4AC9-804D-E121A346EA01}" srcOrd="0" destOrd="0" parTransId="{AFB2C4FB-BD81-4863-9F5C-01E6B6860DB9}" sibTransId="{57A764DD-BBF6-40FB-BB89-0DBAB718C1D6}"/>
    <dgm:cxn modelId="{5032C8C0-00FC-4578-A8BD-22B1659F3354}" srcId="{19085D09-520A-4B85-AF08-D6495074CBA2}" destId="{8AD747A2-E858-47E8-AB5B-616693CD9328}" srcOrd="2" destOrd="0" parTransId="{60C046EB-9DBA-4865-82B3-8C535EA4EB80}" sibTransId="{36D445EE-3022-49A8-9D2B-8E6E3B83DFD1}"/>
    <dgm:cxn modelId="{FEE87970-0BC6-4576-8536-BA9E7B438662}" type="presParOf" srcId="{FAA10AB1-6714-4363-874B-E03895B72FF6}" destId="{9CD38779-8BB5-409F-AA4E-05F3EDB6F13F}" srcOrd="0" destOrd="0" presId="urn:microsoft.com/office/officeart/2018/2/layout/IconVerticalSolidList"/>
    <dgm:cxn modelId="{4A355E54-3E4D-4A9C-AD3F-AB86AC286C66}" type="presParOf" srcId="{9CD38779-8BB5-409F-AA4E-05F3EDB6F13F}" destId="{C721E903-0AB3-4422-B7CA-BC78D9382F6B}" srcOrd="0" destOrd="0" presId="urn:microsoft.com/office/officeart/2018/2/layout/IconVerticalSolidList"/>
    <dgm:cxn modelId="{F94223A6-100E-456D-AE41-895C0A47F04B}" type="presParOf" srcId="{9CD38779-8BB5-409F-AA4E-05F3EDB6F13F}" destId="{25E5D402-433F-4328-9B08-AA8E52FE3C1D}" srcOrd="1" destOrd="0" presId="urn:microsoft.com/office/officeart/2018/2/layout/IconVerticalSolidList"/>
    <dgm:cxn modelId="{02A641A3-E55B-489A-872A-A37209389BBF}" type="presParOf" srcId="{9CD38779-8BB5-409F-AA4E-05F3EDB6F13F}" destId="{872C8A3E-5E62-40C6-A425-D67491F1E2B2}" srcOrd="2" destOrd="0" presId="urn:microsoft.com/office/officeart/2018/2/layout/IconVerticalSolidList"/>
    <dgm:cxn modelId="{74FB438C-C406-4F27-A731-E10E3215467F}" type="presParOf" srcId="{9CD38779-8BB5-409F-AA4E-05F3EDB6F13F}" destId="{14A386F4-10A8-4E5B-94A9-83AB47667340}" srcOrd="3" destOrd="0" presId="urn:microsoft.com/office/officeart/2018/2/layout/IconVerticalSolidList"/>
    <dgm:cxn modelId="{5512DC67-41BF-4BF9-8C05-612CEBECDD78}" type="presParOf" srcId="{FAA10AB1-6714-4363-874B-E03895B72FF6}" destId="{0F93451E-B6DB-40D4-9E6E-E511B9188037}" srcOrd="1" destOrd="0" presId="urn:microsoft.com/office/officeart/2018/2/layout/IconVerticalSolidList"/>
    <dgm:cxn modelId="{D3DE5FD2-8DD4-410E-907B-5FE1E7359836}" type="presParOf" srcId="{FAA10AB1-6714-4363-874B-E03895B72FF6}" destId="{D75E9F92-FBB3-414A-952D-62A0898DD0F8}" srcOrd="2" destOrd="0" presId="urn:microsoft.com/office/officeart/2018/2/layout/IconVerticalSolidList"/>
    <dgm:cxn modelId="{00A360C1-5F8C-4385-9E39-278460AD3D28}" type="presParOf" srcId="{D75E9F92-FBB3-414A-952D-62A0898DD0F8}" destId="{20286FD8-D869-441F-89D0-5C70FB37280A}" srcOrd="0" destOrd="0" presId="urn:microsoft.com/office/officeart/2018/2/layout/IconVerticalSolidList"/>
    <dgm:cxn modelId="{64EA2549-A626-4EBF-8019-93B77D6C3FD0}" type="presParOf" srcId="{D75E9F92-FBB3-414A-952D-62A0898DD0F8}" destId="{14191A94-4B93-49AB-A66B-BDDB7478C6A3}" srcOrd="1" destOrd="0" presId="urn:microsoft.com/office/officeart/2018/2/layout/IconVerticalSolidList"/>
    <dgm:cxn modelId="{42A325DD-382D-4028-95B5-04503B5E6BD0}" type="presParOf" srcId="{D75E9F92-FBB3-414A-952D-62A0898DD0F8}" destId="{A7B4B2A7-DE30-499F-B5C6-D85CD0D5E9F5}" srcOrd="2" destOrd="0" presId="urn:microsoft.com/office/officeart/2018/2/layout/IconVerticalSolidList"/>
    <dgm:cxn modelId="{F64D639D-9CC1-479D-9DBC-B0F40060AE94}" type="presParOf" srcId="{D75E9F92-FBB3-414A-952D-62A0898DD0F8}" destId="{87660BF4-12DA-413C-9ADB-57E36FFA1B85}" srcOrd="3" destOrd="0" presId="urn:microsoft.com/office/officeart/2018/2/layout/IconVerticalSolidList"/>
    <dgm:cxn modelId="{53C609F5-16AD-4FEA-9B1D-7BAC6E5B9404}" type="presParOf" srcId="{FAA10AB1-6714-4363-874B-E03895B72FF6}" destId="{5807E154-462D-44A7-92D9-89263390D99E}" srcOrd="3" destOrd="0" presId="urn:microsoft.com/office/officeart/2018/2/layout/IconVerticalSolidList"/>
    <dgm:cxn modelId="{EC7A2AA5-E5AE-42D4-89D9-0B39FBEDF5E5}" type="presParOf" srcId="{FAA10AB1-6714-4363-874B-E03895B72FF6}" destId="{1DD56E7B-AF2F-4D36-BA46-236063D27180}" srcOrd="4" destOrd="0" presId="urn:microsoft.com/office/officeart/2018/2/layout/IconVerticalSolidList"/>
    <dgm:cxn modelId="{99F08E5A-90A4-4B47-B464-1B936E23ED97}" type="presParOf" srcId="{1DD56E7B-AF2F-4D36-BA46-236063D27180}" destId="{3D1BCCA3-D57F-44D6-8456-3F7E1EB7B06B}" srcOrd="0" destOrd="0" presId="urn:microsoft.com/office/officeart/2018/2/layout/IconVerticalSolidList"/>
    <dgm:cxn modelId="{207BAE70-50FB-4302-9A86-4C8FF90CBB12}" type="presParOf" srcId="{1DD56E7B-AF2F-4D36-BA46-236063D27180}" destId="{6C6D1D0A-B070-47DA-808C-BE2701BC948C}" srcOrd="1" destOrd="0" presId="urn:microsoft.com/office/officeart/2018/2/layout/IconVerticalSolidList"/>
    <dgm:cxn modelId="{FE636751-E4E3-4784-8FBE-CB1F118C3B05}" type="presParOf" srcId="{1DD56E7B-AF2F-4D36-BA46-236063D27180}" destId="{E7388048-0384-4543-A3DA-63EA3E08F31D}" srcOrd="2" destOrd="0" presId="urn:microsoft.com/office/officeart/2018/2/layout/IconVerticalSolidList"/>
    <dgm:cxn modelId="{E7DD9B77-26CD-43EA-9BE2-113D08D5D680}" type="presParOf" srcId="{1DD56E7B-AF2F-4D36-BA46-236063D27180}" destId="{B33D2045-B221-408C-908A-9218D18B30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085D09-520A-4B85-AF08-D6495074CB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746677-DAAB-4AC9-804D-E121A346EA01}">
      <dgm:prSet/>
      <dgm:spPr/>
      <dgm:t>
        <a:bodyPr/>
        <a:lstStyle/>
        <a:p>
          <a:r>
            <a:rPr lang="en-US" dirty="0"/>
            <a:t>Only 48% agreed that people who want to can find a good job in the neighborhood.</a:t>
          </a:r>
        </a:p>
      </dgm:t>
    </dgm:pt>
    <dgm:pt modelId="{AFB2C4FB-BD81-4863-9F5C-01E6B6860DB9}" type="parTrans" cxnId="{BEDF6179-CE13-4DC0-950B-D39D7A50F25E}">
      <dgm:prSet/>
      <dgm:spPr/>
      <dgm:t>
        <a:bodyPr/>
        <a:lstStyle/>
        <a:p>
          <a:endParaRPr lang="en-US"/>
        </a:p>
      </dgm:t>
    </dgm:pt>
    <dgm:pt modelId="{57A764DD-BBF6-40FB-BB89-0DBAB718C1D6}" type="sibTrans" cxnId="{BEDF6179-CE13-4DC0-950B-D39D7A50F25E}">
      <dgm:prSet/>
      <dgm:spPr/>
      <dgm:t>
        <a:bodyPr/>
        <a:lstStyle/>
        <a:p>
          <a:endParaRPr lang="en-US"/>
        </a:p>
      </dgm:t>
    </dgm:pt>
    <dgm:pt modelId="{FBC96FC2-1E12-45B8-B549-C7475A8E0EFC}">
      <dgm:prSet/>
      <dgm:spPr/>
      <dgm:t>
        <a:bodyPr/>
        <a:lstStyle/>
        <a:p>
          <a:r>
            <a:rPr lang="en-US" dirty="0"/>
            <a:t>Some are still precariously housed.</a:t>
          </a:r>
        </a:p>
      </dgm:t>
    </dgm:pt>
    <dgm:pt modelId="{2ABAE1EB-0FB4-4137-A9DD-A12622C685B2}" type="parTrans" cxnId="{25FD6255-75A5-4912-9954-30B83FDC8D0C}">
      <dgm:prSet/>
      <dgm:spPr/>
      <dgm:t>
        <a:bodyPr/>
        <a:lstStyle/>
        <a:p>
          <a:endParaRPr lang="en-US"/>
        </a:p>
      </dgm:t>
    </dgm:pt>
    <dgm:pt modelId="{BD012820-66C7-476C-A773-28873BA9B7FD}" type="sibTrans" cxnId="{25FD6255-75A5-4912-9954-30B83FDC8D0C}">
      <dgm:prSet/>
      <dgm:spPr/>
      <dgm:t>
        <a:bodyPr/>
        <a:lstStyle/>
        <a:p>
          <a:endParaRPr lang="en-US"/>
        </a:p>
      </dgm:t>
    </dgm:pt>
    <dgm:pt modelId="{8AD747A2-E858-47E8-AB5B-616693CD9328}">
      <dgm:prSet/>
      <dgm:spPr/>
      <dgm:t>
        <a:bodyPr/>
        <a:lstStyle/>
        <a:p>
          <a:r>
            <a:rPr lang="en-US" dirty="0"/>
            <a:t>Most interviewed described needs for more low-cost stores and amenities</a:t>
          </a:r>
        </a:p>
      </dgm:t>
    </dgm:pt>
    <dgm:pt modelId="{60C046EB-9DBA-4865-82B3-8C535EA4EB80}" type="parTrans" cxnId="{5032C8C0-00FC-4578-A8BD-22B1659F3354}">
      <dgm:prSet/>
      <dgm:spPr/>
      <dgm:t>
        <a:bodyPr/>
        <a:lstStyle/>
        <a:p>
          <a:endParaRPr lang="en-US"/>
        </a:p>
      </dgm:t>
    </dgm:pt>
    <dgm:pt modelId="{36D445EE-3022-49A8-9D2B-8E6E3B83DFD1}" type="sibTrans" cxnId="{5032C8C0-00FC-4578-A8BD-22B1659F3354}">
      <dgm:prSet/>
      <dgm:spPr/>
      <dgm:t>
        <a:bodyPr/>
        <a:lstStyle/>
        <a:p>
          <a:endParaRPr lang="en-US"/>
        </a:p>
      </dgm:t>
    </dgm:pt>
    <dgm:pt modelId="{C40610AC-F63D-4B3C-B0E5-9CD533C630F3}">
      <dgm:prSet/>
      <dgm:spPr/>
      <dgm:t>
        <a:bodyPr/>
        <a:lstStyle/>
        <a:p>
          <a:r>
            <a:rPr lang="en-US" dirty="0"/>
            <a:t>70% agree that people different backgrounds get along</a:t>
          </a:r>
        </a:p>
      </dgm:t>
    </dgm:pt>
    <dgm:pt modelId="{0297D87D-E658-4E2B-B6F7-AF16EFA5AFCA}" type="parTrans" cxnId="{B0613B5D-AC70-4F79-8C37-E2C725881898}">
      <dgm:prSet/>
      <dgm:spPr/>
      <dgm:t>
        <a:bodyPr/>
        <a:lstStyle/>
        <a:p>
          <a:endParaRPr lang="en-US"/>
        </a:p>
      </dgm:t>
    </dgm:pt>
    <dgm:pt modelId="{4317DED2-23A1-45E4-97D4-2680027223E0}" type="sibTrans" cxnId="{B0613B5D-AC70-4F79-8C37-E2C725881898}">
      <dgm:prSet/>
      <dgm:spPr/>
      <dgm:t>
        <a:bodyPr/>
        <a:lstStyle/>
        <a:p>
          <a:endParaRPr lang="en-US"/>
        </a:p>
      </dgm:t>
    </dgm:pt>
    <dgm:pt modelId="{0D438604-3E62-46C3-800F-50C26708E930}">
      <dgm:prSet/>
      <dgm:spPr/>
      <dgm:t>
        <a:bodyPr/>
        <a:lstStyle/>
        <a:p>
          <a:r>
            <a:rPr lang="en-US" dirty="0"/>
            <a:t>37% agree there’s “a lot” of prejudice in the neighborhood.</a:t>
          </a:r>
        </a:p>
      </dgm:t>
    </dgm:pt>
    <dgm:pt modelId="{CD3D7AC3-FE28-418F-A4DF-B7E1100DBE4E}" type="parTrans" cxnId="{F3188770-F00D-49A0-9AEE-F5F68EFEB106}">
      <dgm:prSet/>
      <dgm:spPr/>
      <dgm:t>
        <a:bodyPr/>
        <a:lstStyle/>
        <a:p>
          <a:endParaRPr lang="en-US"/>
        </a:p>
      </dgm:t>
    </dgm:pt>
    <dgm:pt modelId="{1B280160-95B2-4249-9D8A-C3CD17EA62CF}" type="sibTrans" cxnId="{F3188770-F00D-49A0-9AEE-F5F68EFEB106}">
      <dgm:prSet/>
      <dgm:spPr/>
      <dgm:t>
        <a:bodyPr/>
        <a:lstStyle/>
        <a:p>
          <a:endParaRPr lang="en-US"/>
        </a:p>
      </dgm:t>
    </dgm:pt>
    <dgm:pt modelId="{7794C54A-27F9-41D5-9329-F3F58F543BBA}">
      <dgm:prSet/>
      <dgm:spPr/>
      <dgm:t>
        <a:bodyPr/>
        <a:lstStyle/>
        <a:p>
          <a:r>
            <a:rPr lang="en-US" dirty="0"/>
            <a:t>30% experienced discrimination in area businesses</a:t>
          </a:r>
        </a:p>
      </dgm:t>
    </dgm:pt>
    <dgm:pt modelId="{4ED8AE50-4B69-49E6-9755-C8025F6D6F78}" type="parTrans" cxnId="{A4C7A962-9918-4BE4-A11F-39185E399B6F}">
      <dgm:prSet/>
      <dgm:spPr/>
      <dgm:t>
        <a:bodyPr/>
        <a:lstStyle/>
        <a:p>
          <a:endParaRPr lang="en-US"/>
        </a:p>
      </dgm:t>
    </dgm:pt>
    <dgm:pt modelId="{D4AF47FE-13CF-432F-B904-2EF05A574F9F}" type="sibTrans" cxnId="{A4C7A962-9918-4BE4-A11F-39185E399B6F}">
      <dgm:prSet/>
      <dgm:spPr/>
      <dgm:t>
        <a:bodyPr/>
        <a:lstStyle/>
        <a:p>
          <a:endParaRPr lang="en-US"/>
        </a:p>
      </dgm:t>
    </dgm:pt>
    <dgm:pt modelId="{FAA10AB1-6714-4363-874B-E03895B72FF6}" type="pres">
      <dgm:prSet presAssocID="{19085D09-520A-4B85-AF08-D6495074CBA2}" presName="root" presStyleCnt="0">
        <dgm:presLayoutVars>
          <dgm:dir/>
          <dgm:resizeHandles val="exact"/>
        </dgm:presLayoutVars>
      </dgm:prSet>
      <dgm:spPr/>
    </dgm:pt>
    <dgm:pt modelId="{9CD38779-8BB5-409F-AA4E-05F3EDB6F13F}" type="pres">
      <dgm:prSet presAssocID="{02746677-DAAB-4AC9-804D-E121A346EA01}" presName="compNode" presStyleCnt="0"/>
      <dgm:spPr/>
    </dgm:pt>
    <dgm:pt modelId="{C721E903-0AB3-4422-B7CA-BC78D9382F6B}" type="pres">
      <dgm:prSet presAssocID="{02746677-DAAB-4AC9-804D-E121A346EA01}" presName="bgRect" presStyleLbl="bgShp" presStyleIdx="0" presStyleCnt="6"/>
      <dgm:spPr/>
    </dgm:pt>
    <dgm:pt modelId="{25E5D402-433F-4328-9B08-AA8E52FE3C1D}" type="pres">
      <dgm:prSet presAssocID="{02746677-DAAB-4AC9-804D-E121A346EA01}"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ffice worker"/>
        </a:ext>
      </dgm:extLst>
    </dgm:pt>
    <dgm:pt modelId="{872C8A3E-5E62-40C6-A425-D67491F1E2B2}" type="pres">
      <dgm:prSet presAssocID="{02746677-DAAB-4AC9-804D-E121A346EA01}" presName="spaceRect" presStyleCnt="0"/>
      <dgm:spPr/>
    </dgm:pt>
    <dgm:pt modelId="{14A386F4-10A8-4E5B-94A9-83AB47667340}" type="pres">
      <dgm:prSet presAssocID="{02746677-DAAB-4AC9-804D-E121A346EA01}" presName="parTx" presStyleLbl="revTx" presStyleIdx="0" presStyleCnt="6">
        <dgm:presLayoutVars>
          <dgm:chMax val="0"/>
          <dgm:chPref val="0"/>
        </dgm:presLayoutVars>
      </dgm:prSet>
      <dgm:spPr/>
    </dgm:pt>
    <dgm:pt modelId="{0F93451E-B6DB-40D4-9E6E-E511B9188037}" type="pres">
      <dgm:prSet presAssocID="{57A764DD-BBF6-40FB-BB89-0DBAB718C1D6}" presName="sibTrans" presStyleCnt="0"/>
      <dgm:spPr/>
    </dgm:pt>
    <dgm:pt modelId="{D75E9F92-FBB3-414A-952D-62A0898DD0F8}" type="pres">
      <dgm:prSet presAssocID="{FBC96FC2-1E12-45B8-B549-C7475A8E0EFC}" presName="compNode" presStyleCnt="0"/>
      <dgm:spPr/>
    </dgm:pt>
    <dgm:pt modelId="{20286FD8-D869-441F-89D0-5C70FB37280A}" type="pres">
      <dgm:prSet presAssocID="{FBC96FC2-1E12-45B8-B549-C7475A8E0EFC}" presName="bgRect" presStyleLbl="bgShp" presStyleIdx="1" presStyleCnt="6"/>
      <dgm:spPr/>
    </dgm:pt>
    <dgm:pt modelId="{14191A94-4B93-49AB-A66B-BDDB7478C6A3}" type="pres">
      <dgm:prSet presAssocID="{FBC96FC2-1E12-45B8-B549-C7475A8E0EFC}"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ilding"/>
        </a:ext>
      </dgm:extLst>
    </dgm:pt>
    <dgm:pt modelId="{A7B4B2A7-DE30-499F-B5C6-D85CD0D5E9F5}" type="pres">
      <dgm:prSet presAssocID="{FBC96FC2-1E12-45B8-B549-C7475A8E0EFC}" presName="spaceRect" presStyleCnt="0"/>
      <dgm:spPr/>
    </dgm:pt>
    <dgm:pt modelId="{87660BF4-12DA-413C-9ADB-57E36FFA1B85}" type="pres">
      <dgm:prSet presAssocID="{FBC96FC2-1E12-45B8-B549-C7475A8E0EFC}" presName="parTx" presStyleLbl="revTx" presStyleIdx="1" presStyleCnt="6">
        <dgm:presLayoutVars>
          <dgm:chMax val="0"/>
          <dgm:chPref val="0"/>
        </dgm:presLayoutVars>
      </dgm:prSet>
      <dgm:spPr/>
    </dgm:pt>
    <dgm:pt modelId="{5807E154-462D-44A7-92D9-89263390D99E}" type="pres">
      <dgm:prSet presAssocID="{BD012820-66C7-476C-A773-28873BA9B7FD}" presName="sibTrans" presStyleCnt="0"/>
      <dgm:spPr/>
    </dgm:pt>
    <dgm:pt modelId="{1DD56E7B-AF2F-4D36-BA46-236063D27180}" type="pres">
      <dgm:prSet presAssocID="{8AD747A2-E858-47E8-AB5B-616693CD9328}" presName="compNode" presStyleCnt="0"/>
      <dgm:spPr/>
    </dgm:pt>
    <dgm:pt modelId="{3D1BCCA3-D57F-44D6-8456-3F7E1EB7B06B}" type="pres">
      <dgm:prSet presAssocID="{8AD747A2-E858-47E8-AB5B-616693CD9328}" presName="bgRect" presStyleLbl="bgShp" presStyleIdx="2" presStyleCnt="6"/>
      <dgm:spPr/>
    </dgm:pt>
    <dgm:pt modelId="{6C6D1D0A-B070-47DA-808C-BE2701BC948C}" type="pres">
      <dgm:prSet presAssocID="{8AD747A2-E858-47E8-AB5B-616693CD932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Kiosk"/>
        </a:ext>
      </dgm:extLst>
    </dgm:pt>
    <dgm:pt modelId="{E7388048-0384-4543-A3DA-63EA3E08F31D}" type="pres">
      <dgm:prSet presAssocID="{8AD747A2-E858-47E8-AB5B-616693CD9328}" presName="spaceRect" presStyleCnt="0"/>
      <dgm:spPr/>
    </dgm:pt>
    <dgm:pt modelId="{B33D2045-B221-408C-908A-9218D18B300B}" type="pres">
      <dgm:prSet presAssocID="{8AD747A2-E858-47E8-AB5B-616693CD9328}" presName="parTx" presStyleLbl="revTx" presStyleIdx="2" presStyleCnt="6">
        <dgm:presLayoutVars>
          <dgm:chMax val="0"/>
          <dgm:chPref val="0"/>
        </dgm:presLayoutVars>
      </dgm:prSet>
      <dgm:spPr/>
    </dgm:pt>
    <dgm:pt modelId="{4D428E4E-216B-4780-A169-EB810DF17CE4}" type="pres">
      <dgm:prSet presAssocID="{36D445EE-3022-49A8-9D2B-8E6E3B83DFD1}" presName="sibTrans" presStyleCnt="0"/>
      <dgm:spPr/>
    </dgm:pt>
    <dgm:pt modelId="{6BA1FE19-F1D0-40F7-A2D0-D42C910E2460}" type="pres">
      <dgm:prSet presAssocID="{C40610AC-F63D-4B3C-B0E5-9CD533C630F3}" presName="compNode" presStyleCnt="0"/>
      <dgm:spPr/>
    </dgm:pt>
    <dgm:pt modelId="{D4731310-E389-403D-BA20-97B233E11267}" type="pres">
      <dgm:prSet presAssocID="{C40610AC-F63D-4B3C-B0E5-9CD533C630F3}" presName="bgRect" presStyleLbl="bgShp" presStyleIdx="3" presStyleCnt="6"/>
      <dgm:spPr/>
    </dgm:pt>
    <dgm:pt modelId="{F56BE6B1-DC51-4B63-AABF-A3DDA44D1866}" type="pres">
      <dgm:prSet presAssocID="{C40610AC-F63D-4B3C-B0E5-9CD533C630F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Users"/>
        </a:ext>
      </dgm:extLst>
    </dgm:pt>
    <dgm:pt modelId="{87FA68E3-44AD-4451-B77A-725D991105D4}" type="pres">
      <dgm:prSet presAssocID="{C40610AC-F63D-4B3C-B0E5-9CD533C630F3}" presName="spaceRect" presStyleCnt="0"/>
      <dgm:spPr/>
    </dgm:pt>
    <dgm:pt modelId="{A66D12E5-045F-490D-BD76-0773DE5C352F}" type="pres">
      <dgm:prSet presAssocID="{C40610AC-F63D-4B3C-B0E5-9CD533C630F3}" presName="parTx" presStyleLbl="revTx" presStyleIdx="3" presStyleCnt="6">
        <dgm:presLayoutVars>
          <dgm:chMax val="0"/>
          <dgm:chPref val="0"/>
        </dgm:presLayoutVars>
      </dgm:prSet>
      <dgm:spPr/>
    </dgm:pt>
    <dgm:pt modelId="{C03F7C98-1CD5-4CAD-9534-779671846DB8}" type="pres">
      <dgm:prSet presAssocID="{4317DED2-23A1-45E4-97D4-2680027223E0}" presName="sibTrans" presStyleCnt="0"/>
      <dgm:spPr/>
    </dgm:pt>
    <dgm:pt modelId="{9B5132EB-F3E2-4FE6-9B70-4955A7AE3A40}" type="pres">
      <dgm:prSet presAssocID="{0D438604-3E62-46C3-800F-50C26708E930}" presName="compNode" presStyleCnt="0"/>
      <dgm:spPr/>
    </dgm:pt>
    <dgm:pt modelId="{AC535A7C-492E-4490-B691-DCC7C44FFF64}" type="pres">
      <dgm:prSet presAssocID="{0D438604-3E62-46C3-800F-50C26708E930}" presName="bgRect" presStyleLbl="bgShp" presStyleIdx="4" presStyleCnt="6"/>
      <dgm:spPr/>
    </dgm:pt>
    <dgm:pt modelId="{3AC41149-EF0F-48CC-872F-DA0ABAF423E9}" type="pres">
      <dgm:prSet presAssocID="{0D438604-3E62-46C3-800F-50C26708E93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usiness Growth RTL"/>
        </a:ext>
      </dgm:extLst>
    </dgm:pt>
    <dgm:pt modelId="{F4D8F8D5-9F57-49DD-8311-9F28EE64B075}" type="pres">
      <dgm:prSet presAssocID="{0D438604-3E62-46C3-800F-50C26708E930}" presName="spaceRect" presStyleCnt="0"/>
      <dgm:spPr/>
    </dgm:pt>
    <dgm:pt modelId="{5D5E2D06-0488-44D3-BD47-D9E1801BB81B}" type="pres">
      <dgm:prSet presAssocID="{0D438604-3E62-46C3-800F-50C26708E930}" presName="parTx" presStyleLbl="revTx" presStyleIdx="4" presStyleCnt="6">
        <dgm:presLayoutVars>
          <dgm:chMax val="0"/>
          <dgm:chPref val="0"/>
        </dgm:presLayoutVars>
      </dgm:prSet>
      <dgm:spPr/>
    </dgm:pt>
    <dgm:pt modelId="{884E9ABB-C1EE-44A9-9342-FC055691226C}" type="pres">
      <dgm:prSet presAssocID="{1B280160-95B2-4249-9D8A-C3CD17EA62CF}" presName="sibTrans" presStyleCnt="0"/>
      <dgm:spPr/>
    </dgm:pt>
    <dgm:pt modelId="{7C8B14E5-D9D2-4154-8EEC-D0399AA1D961}" type="pres">
      <dgm:prSet presAssocID="{7794C54A-27F9-41D5-9329-F3F58F543BBA}" presName="compNode" presStyleCnt="0"/>
      <dgm:spPr/>
    </dgm:pt>
    <dgm:pt modelId="{0EF4BD95-1AB5-46CC-BB02-0C2F97F53A4B}" type="pres">
      <dgm:prSet presAssocID="{7794C54A-27F9-41D5-9329-F3F58F543BBA}" presName="bgRect" presStyleLbl="bgShp" presStyleIdx="5" presStyleCnt="6"/>
      <dgm:spPr/>
    </dgm:pt>
    <dgm:pt modelId="{07E8EF38-5536-416D-95E2-3D393F54703D}" type="pres">
      <dgm:prSet presAssocID="{7794C54A-27F9-41D5-9329-F3F58F543BB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ose"/>
        </a:ext>
      </dgm:extLst>
    </dgm:pt>
    <dgm:pt modelId="{A9018202-8933-4E34-801C-CD0BE454256C}" type="pres">
      <dgm:prSet presAssocID="{7794C54A-27F9-41D5-9329-F3F58F543BBA}" presName="spaceRect" presStyleCnt="0"/>
      <dgm:spPr/>
    </dgm:pt>
    <dgm:pt modelId="{FCA0BE03-831F-409A-BE62-E079A7D40604}" type="pres">
      <dgm:prSet presAssocID="{7794C54A-27F9-41D5-9329-F3F58F543BBA}" presName="parTx" presStyleLbl="revTx" presStyleIdx="5" presStyleCnt="6">
        <dgm:presLayoutVars>
          <dgm:chMax val="0"/>
          <dgm:chPref val="0"/>
        </dgm:presLayoutVars>
      </dgm:prSet>
      <dgm:spPr/>
    </dgm:pt>
  </dgm:ptLst>
  <dgm:cxnLst>
    <dgm:cxn modelId="{8C83350A-DA30-4247-8670-759B65289651}" type="presOf" srcId="{C40610AC-F63D-4B3C-B0E5-9CD533C630F3}" destId="{A66D12E5-045F-490D-BD76-0773DE5C352F}" srcOrd="0" destOrd="0" presId="urn:microsoft.com/office/officeart/2018/2/layout/IconVerticalSolidList"/>
    <dgm:cxn modelId="{46360C18-660F-4B53-B7A0-F78DD346018A}" type="presOf" srcId="{FBC96FC2-1E12-45B8-B549-C7475A8E0EFC}" destId="{87660BF4-12DA-413C-9ADB-57E36FFA1B85}" srcOrd="0" destOrd="0" presId="urn:microsoft.com/office/officeart/2018/2/layout/IconVerticalSolidList"/>
    <dgm:cxn modelId="{23B3121D-6748-4EB7-A419-12F834F3993F}" type="presOf" srcId="{19085D09-520A-4B85-AF08-D6495074CBA2}" destId="{FAA10AB1-6714-4363-874B-E03895B72FF6}" srcOrd="0" destOrd="0" presId="urn:microsoft.com/office/officeart/2018/2/layout/IconVerticalSolidList"/>
    <dgm:cxn modelId="{5D9B6127-8B52-4C52-9795-3A86462640AD}" type="presOf" srcId="{8AD747A2-E858-47E8-AB5B-616693CD9328}" destId="{B33D2045-B221-408C-908A-9218D18B300B}" srcOrd="0" destOrd="0" presId="urn:microsoft.com/office/officeart/2018/2/layout/IconVerticalSolidList"/>
    <dgm:cxn modelId="{B0613B5D-AC70-4F79-8C37-E2C725881898}" srcId="{19085D09-520A-4B85-AF08-D6495074CBA2}" destId="{C40610AC-F63D-4B3C-B0E5-9CD533C630F3}" srcOrd="3" destOrd="0" parTransId="{0297D87D-E658-4E2B-B6F7-AF16EFA5AFCA}" sibTransId="{4317DED2-23A1-45E4-97D4-2680027223E0}"/>
    <dgm:cxn modelId="{A4C7A962-9918-4BE4-A11F-39185E399B6F}" srcId="{19085D09-520A-4B85-AF08-D6495074CBA2}" destId="{7794C54A-27F9-41D5-9329-F3F58F543BBA}" srcOrd="5" destOrd="0" parTransId="{4ED8AE50-4B69-49E6-9755-C8025F6D6F78}" sibTransId="{D4AF47FE-13CF-432F-B904-2EF05A574F9F}"/>
    <dgm:cxn modelId="{21A5D66B-6C7F-44B0-8387-8BFE3171F414}" type="presOf" srcId="{02746677-DAAB-4AC9-804D-E121A346EA01}" destId="{14A386F4-10A8-4E5B-94A9-83AB47667340}" srcOrd="0" destOrd="0" presId="urn:microsoft.com/office/officeart/2018/2/layout/IconVerticalSolidList"/>
    <dgm:cxn modelId="{F3188770-F00D-49A0-9AEE-F5F68EFEB106}" srcId="{19085D09-520A-4B85-AF08-D6495074CBA2}" destId="{0D438604-3E62-46C3-800F-50C26708E930}" srcOrd="4" destOrd="0" parTransId="{CD3D7AC3-FE28-418F-A4DF-B7E1100DBE4E}" sibTransId="{1B280160-95B2-4249-9D8A-C3CD17EA62CF}"/>
    <dgm:cxn modelId="{25FD6255-75A5-4912-9954-30B83FDC8D0C}" srcId="{19085D09-520A-4B85-AF08-D6495074CBA2}" destId="{FBC96FC2-1E12-45B8-B549-C7475A8E0EFC}" srcOrd="1" destOrd="0" parTransId="{2ABAE1EB-0FB4-4137-A9DD-A12622C685B2}" sibTransId="{BD012820-66C7-476C-A773-28873BA9B7FD}"/>
    <dgm:cxn modelId="{BEDF6179-CE13-4DC0-950B-D39D7A50F25E}" srcId="{19085D09-520A-4B85-AF08-D6495074CBA2}" destId="{02746677-DAAB-4AC9-804D-E121A346EA01}" srcOrd="0" destOrd="0" parTransId="{AFB2C4FB-BD81-4863-9F5C-01E6B6860DB9}" sibTransId="{57A764DD-BBF6-40FB-BB89-0DBAB718C1D6}"/>
    <dgm:cxn modelId="{59A829A8-822D-464B-B2DE-6136858F1A32}" type="presOf" srcId="{7794C54A-27F9-41D5-9329-F3F58F543BBA}" destId="{FCA0BE03-831F-409A-BE62-E079A7D40604}" srcOrd="0" destOrd="0" presId="urn:microsoft.com/office/officeart/2018/2/layout/IconVerticalSolidList"/>
    <dgm:cxn modelId="{D905B0BC-EC75-4B46-93B2-BDF365AFBF45}" type="presOf" srcId="{0D438604-3E62-46C3-800F-50C26708E930}" destId="{5D5E2D06-0488-44D3-BD47-D9E1801BB81B}" srcOrd="0" destOrd="0" presId="urn:microsoft.com/office/officeart/2018/2/layout/IconVerticalSolidList"/>
    <dgm:cxn modelId="{5032C8C0-00FC-4578-A8BD-22B1659F3354}" srcId="{19085D09-520A-4B85-AF08-D6495074CBA2}" destId="{8AD747A2-E858-47E8-AB5B-616693CD9328}" srcOrd="2" destOrd="0" parTransId="{60C046EB-9DBA-4865-82B3-8C535EA4EB80}" sibTransId="{36D445EE-3022-49A8-9D2B-8E6E3B83DFD1}"/>
    <dgm:cxn modelId="{FEE87970-0BC6-4576-8536-BA9E7B438662}" type="presParOf" srcId="{FAA10AB1-6714-4363-874B-E03895B72FF6}" destId="{9CD38779-8BB5-409F-AA4E-05F3EDB6F13F}" srcOrd="0" destOrd="0" presId="urn:microsoft.com/office/officeart/2018/2/layout/IconVerticalSolidList"/>
    <dgm:cxn modelId="{4A355E54-3E4D-4A9C-AD3F-AB86AC286C66}" type="presParOf" srcId="{9CD38779-8BB5-409F-AA4E-05F3EDB6F13F}" destId="{C721E903-0AB3-4422-B7CA-BC78D9382F6B}" srcOrd="0" destOrd="0" presId="urn:microsoft.com/office/officeart/2018/2/layout/IconVerticalSolidList"/>
    <dgm:cxn modelId="{F94223A6-100E-456D-AE41-895C0A47F04B}" type="presParOf" srcId="{9CD38779-8BB5-409F-AA4E-05F3EDB6F13F}" destId="{25E5D402-433F-4328-9B08-AA8E52FE3C1D}" srcOrd="1" destOrd="0" presId="urn:microsoft.com/office/officeart/2018/2/layout/IconVerticalSolidList"/>
    <dgm:cxn modelId="{02A641A3-E55B-489A-872A-A37209389BBF}" type="presParOf" srcId="{9CD38779-8BB5-409F-AA4E-05F3EDB6F13F}" destId="{872C8A3E-5E62-40C6-A425-D67491F1E2B2}" srcOrd="2" destOrd="0" presId="urn:microsoft.com/office/officeart/2018/2/layout/IconVerticalSolidList"/>
    <dgm:cxn modelId="{74FB438C-C406-4F27-A731-E10E3215467F}" type="presParOf" srcId="{9CD38779-8BB5-409F-AA4E-05F3EDB6F13F}" destId="{14A386F4-10A8-4E5B-94A9-83AB47667340}" srcOrd="3" destOrd="0" presId="urn:microsoft.com/office/officeart/2018/2/layout/IconVerticalSolidList"/>
    <dgm:cxn modelId="{5512DC67-41BF-4BF9-8C05-612CEBECDD78}" type="presParOf" srcId="{FAA10AB1-6714-4363-874B-E03895B72FF6}" destId="{0F93451E-B6DB-40D4-9E6E-E511B9188037}" srcOrd="1" destOrd="0" presId="urn:microsoft.com/office/officeart/2018/2/layout/IconVerticalSolidList"/>
    <dgm:cxn modelId="{D3DE5FD2-8DD4-410E-907B-5FE1E7359836}" type="presParOf" srcId="{FAA10AB1-6714-4363-874B-E03895B72FF6}" destId="{D75E9F92-FBB3-414A-952D-62A0898DD0F8}" srcOrd="2" destOrd="0" presId="urn:microsoft.com/office/officeart/2018/2/layout/IconVerticalSolidList"/>
    <dgm:cxn modelId="{00A360C1-5F8C-4385-9E39-278460AD3D28}" type="presParOf" srcId="{D75E9F92-FBB3-414A-952D-62A0898DD0F8}" destId="{20286FD8-D869-441F-89D0-5C70FB37280A}" srcOrd="0" destOrd="0" presId="urn:microsoft.com/office/officeart/2018/2/layout/IconVerticalSolidList"/>
    <dgm:cxn modelId="{64EA2549-A626-4EBF-8019-93B77D6C3FD0}" type="presParOf" srcId="{D75E9F92-FBB3-414A-952D-62A0898DD0F8}" destId="{14191A94-4B93-49AB-A66B-BDDB7478C6A3}" srcOrd="1" destOrd="0" presId="urn:microsoft.com/office/officeart/2018/2/layout/IconVerticalSolidList"/>
    <dgm:cxn modelId="{42A325DD-382D-4028-95B5-04503B5E6BD0}" type="presParOf" srcId="{D75E9F92-FBB3-414A-952D-62A0898DD0F8}" destId="{A7B4B2A7-DE30-499F-B5C6-D85CD0D5E9F5}" srcOrd="2" destOrd="0" presId="urn:microsoft.com/office/officeart/2018/2/layout/IconVerticalSolidList"/>
    <dgm:cxn modelId="{F64D639D-9CC1-479D-9DBC-B0F40060AE94}" type="presParOf" srcId="{D75E9F92-FBB3-414A-952D-62A0898DD0F8}" destId="{87660BF4-12DA-413C-9ADB-57E36FFA1B85}" srcOrd="3" destOrd="0" presId="urn:microsoft.com/office/officeart/2018/2/layout/IconVerticalSolidList"/>
    <dgm:cxn modelId="{53C609F5-16AD-4FEA-9B1D-7BAC6E5B9404}" type="presParOf" srcId="{FAA10AB1-6714-4363-874B-E03895B72FF6}" destId="{5807E154-462D-44A7-92D9-89263390D99E}" srcOrd="3" destOrd="0" presId="urn:microsoft.com/office/officeart/2018/2/layout/IconVerticalSolidList"/>
    <dgm:cxn modelId="{EC7A2AA5-E5AE-42D4-89D9-0B39FBEDF5E5}" type="presParOf" srcId="{FAA10AB1-6714-4363-874B-E03895B72FF6}" destId="{1DD56E7B-AF2F-4D36-BA46-236063D27180}" srcOrd="4" destOrd="0" presId="urn:microsoft.com/office/officeart/2018/2/layout/IconVerticalSolidList"/>
    <dgm:cxn modelId="{99F08E5A-90A4-4B47-B464-1B936E23ED97}" type="presParOf" srcId="{1DD56E7B-AF2F-4D36-BA46-236063D27180}" destId="{3D1BCCA3-D57F-44D6-8456-3F7E1EB7B06B}" srcOrd="0" destOrd="0" presId="urn:microsoft.com/office/officeart/2018/2/layout/IconVerticalSolidList"/>
    <dgm:cxn modelId="{207BAE70-50FB-4302-9A86-4C8FF90CBB12}" type="presParOf" srcId="{1DD56E7B-AF2F-4D36-BA46-236063D27180}" destId="{6C6D1D0A-B070-47DA-808C-BE2701BC948C}" srcOrd="1" destOrd="0" presId="urn:microsoft.com/office/officeart/2018/2/layout/IconVerticalSolidList"/>
    <dgm:cxn modelId="{FE636751-E4E3-4784-8FBE-CB1F118C3B05}" type="presParOf" srcId="{1DD56E7B-AF2F-4D36-BA46-236063D27180}" destId="{E7388048-0384-4543-A3DA-63EA3E08F31D}" srcOrd="2" destOrd="0" presId="urn:microsoft.com/office/officeart/2018/2/layout/IconVerticalSolidList"/>
    <dgm:cxn modelId="{E7DD9B77-26CD-43EA-9BE2-113D08D5D680}" type="presParOf" srcId="{1DD56E7B-AF2F-4D36-BA46-236063D27180}" destId="{B33D2045-B221-408C-908A-9218D18B300B}" srcOrd="3" destOrd="0" presId="urn:microsoft.com/office/officeart/2018/2/layout/IconVerticalSolidList"/>
    <dgm:cxn modelId="{4B1B0B5A-A157-4612-8824-D1BF2323FFC0}" type="presParOf" srcId="{FAA10AB1-6714-4363-874B-E03895B72FF6}" destId="{4D428E4E-216B-4780-A169-EB810DF17CE4}" srcOrd="5" destOrd="0" presId="urn:microsoft.com/office/officeart/2018/2/layout/IconVerticalSolidList"/>
    <dgm:cxn modelId="{E872B86D-3072-498C-9348-2062ECE671D6}" type="presParOf" srcId="{FAA10AB1-6714-4363-874B-E03895B72FF6}" destId="{6BA1FE19-F1D0-40F7-A2D0-D42C910E2460}" srcOrd="6" destOrd="0" presId="urn:microsoft.com/office/officeart/2018/2/layout/IconVerticalSolidList"/>
    <dgm:cxn modelId="{86508BFE-218D-4237-B934-9295A795B560}" type="presParOf" srcId="{6BA1FE19-F1D0-40F7-A2D0-D42C910E2460}" destId="{D4731310-E389-403D-BA20-97B233E11267}" srcOrd="0" destOrd="0" presId="urn:microsoft.com/office/officeart/2018/2/layout/IconVerticalSolidList"/>
    <dgm:cxn modelId="{5A4C112E-8483-47DC-85E9-183536F9C0AB}" type="presParOf" srcId="{6BA1FE19-F1D0-40F7-A2D0-D42C910E2460}" destId="{F56BE6B1-DC51-4B63-AABF-A3DDA44D1866}" srcOrd="1" destOrd="0" presId="urn:microsoft.com/office/officeart/2018/2/layout/IconVerticalSolidList"/>
    <dgm:cxn modelId="{EB082D42-BDA5-4DA8-96F2-1478A09E73DD}" type="presParOf" srcId="{6BA1FE19-F1D0-40F7-A2D0-D42C910E2460}" destId="{87FA68E3-44AD-4451-B77A-725D991105D4}" srcOrd="2" destOrd="0" presId="urn:microsoft.com/office/officeart/2018/2/layout/IconVerticalSolidList"/>
    <dgm:cxn modelId="{6623E196-29F4-4F6D-965E-4A69928C18FF}" type="presParOf" srcId="{6BA1FE19-F1D0-40F7-A2D0-D42C910E2460}" destId="{A66D12E5-045F-490D-BD76-0773DE5C352F}" srcOrd="3" destOrd="0" presId="urn:microsoft.com/office/officeart/2018/2/layout/IconVerticalSolidList"/>
    <dgm:cxn modelId="{734D5496-3B5E-48D0-B112-D6C3CCD4171A}" type="presParOf" srcId="{FAA10AB1-6714-4363-874B-E03895B72FF6}" destId="{C03F7C98-1CD5-4CAD-9534-779671846DB8}" srcOrd="7" destOrd="0" presId="urn:microsoft.com/office/officeart/2018/2/layout/IconVerticalSolidList"/>
    <dgm:cxn modelId="{203BCC69-F31B-4C0F-A8BE-3AEC51B231A4}" type="presParOf" srcId="{FAA10AB1-6714-4363-874B-E03895B72FF6}" destId="{9B5132EB-F3E2-4FE6-9B70-4955A7AE3A40}" srcOrd="8" destOrd="0" presId="urn:microsoft.com/office/officeart/2018/2/layout/IconVerticalSolidList"/>
    <dgm:cxn modelId="{12A9648B-F30F-45F3-B435-4F9B73975902}" type="presParOf" srcId="{9B5132EB-F3E2-4FE6-9B70-4955A7AE3A40}" destId="{AC535A7C-492E-4490-B691-DCC7C44FFF64}" srcOrd="0" destOrd="0" presId="urn:microsoft.com/office/officeart/2018/2/layout/IconVerticalSolidList"/>
    <dgm:cxn modelId="{075F2624-EA00-4D3A-89A4-13F9396DBBFB}" type="presParOf" srcId="{9B5132EB-F3E2-4FE6-9B70-4955A7AE3A40}" destId="{3AC41149-EF0F-48CC-872F-DA0ABAF423E9}" srcOrd="1" destOrd="0" presId="urn:microsoft.com/office/officeart/2018/2/layout/IconVerticalSolidList"/>
    <dgm:cxn modelId="{8B8492D2-6689-4DD6-8E90-2A3422C477BD}" type="presParOf" srcId="{9B5132EB-F3E2-4FE6-9B70-4955A7AE3A40}" destId="{F4D8F8D5-9F57-49DD-8311-9F28EE64B075}" srcOrd="2" destOrd="0" presId="urn:microsoft.com/office/officeart/2018/2/layout/IconVerticalSolidList"/>
    <dgm:cxn modelId="{8D22676D-088F-4BF1-AAEF-1D06CB6EA553}" type="presParOf" srcId="{9B5132EB-F3E2-4FE6-9B70-4955A7AE3A40}" destId="{5D5E2D06-0488-44D3-BD47-D9E1801BB81B}" srcOrd="3" destOrd="0" presId="urn:microsoft.com/office/officeart/2018/2/layout/IconVerticalSolidList"/>
    <dgm:cxn modelId="{E6318934-5EA8-4C8E-8E5F-3E23F87437EA}" type="presParOf" srcId="{FAA10AB1-6714-4363-874B-E03895B72FF6}" destId="{884E9ABB-C1EE-44A9-9342-FC055691226C}" srcOrd="9" destOrd="0" presId="urn:microsoft.com/office/officeart/2018/2/layout/IconVerticalSolidList"/>
    <dgm:cxn modelId="{6F6379FA-8FBB-4E6A-B5D2-09B9B6AC831B}" type="presParOf" srcId="{FAA10AB1-6714-4363-874B-E03895B72FF6}" destId="{7C8B14E5-D9D2-4154-8EEC-D0399AA1D961}" srcOrd="10" destOrd="0" presId="urn:microsoft.com/office/officeart/2018/2/layout/IconVerticalSolidList"/>
    <dgm:cxn modelId="{11C02666-BED0-44EC-B91D-F81B3DE1E473}" type="presParOf" srcId="{7C8B14E5-D9D2-4154-8EEC-D0399AA1D961}" destId="{0EF4BD95-1AB5-46CC-BB02-0C2F97F53A4B}" srcOrd="0" destOrd="0" presId="urn:microsoft.com/office/officeart/2018/2/layout/IconVerticalSolidList"/>
    <dgm:cxn modelId="{64051FBD-D010-4BF0-9D7F-9CFCE44F40B4}" type="presParOf" srcId="{7C8B14E5-D9D2-4154-8EEC-D0399AA1D961}" destId="{07E8EF38-5536-416D-95E2-3D393F54703D}" srcOrd="1" destOrd="0" presId="urn:microsoft.com/office/officeart/2018/2/layout/IconVerticalSolidList"/>
    <dgm:cxn modelId="{1E686B0B-B635-446C-AD29-768543C94113}" type="presParOf" srcId="{7C8B14E5-D9D2-4154-8EEC-D0399AA1D961}" destId="{A9018202-8933-4E34-801C-CD0BE454256C}" srcOrd="2" destOrd="0" presId="urn:microsoft.com/office/officeart/2018/2/layout/IconVerticalSolidList"/>
    <dgm:cxn modelId="{993BDAF3-BBBE-477D-8643-ACB8BAB6EABE}" type="presParOf" srcId="{7C8B14E5-D9D2-4154-8EEC-D0399AA1D961}" destId="{FCA0BE03-831F-409A-BE62-E079A7D406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F0BA-1D75-4E39-9AE6-46661BA7D66E}">
      <dsp:nvSpPr>
        <dsp:cNvPr id="0" name=""/>
        <dsp:cNvSpPr/>
      </dsp:nvSpPr>
      <dsp:spPr>
        <a:xfrm>
          <a:off x="303499" y="362224"/>
          <a:ext cx="1887187" cy="18871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BCB00-B385-4137-B9BC-0FE51189D309}">
      <dsp:nvSpPr>
        <dsp:cNvPr id="0" name=""/>
        <dsp:cNvSpPr/>
      </dsp:nvSpPr>
      <dsp:spPr>
        <a:xfrm>
          <a:off x="640370" y="69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C0A16C-B273-4B44-9B09-BEEEF4467A7E}">
      <dsp:nvSpPr>
        <dsp:cNvPr id="0" name=""/>
        <dsp:cNvSpPr/>
      </dsp:nvSpPr>
      <dsp:spPr>
        <a:xfrm>
          <a:off x="435876" y="2503395"/>
          <a:ext cx="1232435" cy="145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One multi-family building, the Magnolia II was completed in 2019, leasing began in September 2019</a:t>
          </a:r>
        </a:p>
      </dsp:txBody>
      <dsp:txXfrm>
        <a:off x="435876" y="2503395"/>
        <a:ext cx="1232435" cy="1453032"/>
      </dsp:txXfrm>
    </dsp:sp>
    <dsp:sp modelId="{D8C3673E-8F9B-4903-829B-C118870FE5BD}">
      <dsp:nvSpPr>
        <dsp:cNvPr id="0" name=""/>
        <dsp:cNvSpPr/>
      </dsp:nvSpPr>
      <dsp:spPr>
        <a:xfrm>
          <a:off x="2714022" y="324095"/>
          <a:ext cx="1887187" cy="1887187"/>
        </a:xfrm>
        <a:prstGeom prst="round2DiagRect">
          <a:avLst>
            <a:gd name="adj1" fmla="val 29727"/>
            <a:gd name="adj2" fmla="val 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081812C0-16F5-4635-AA19-5234C84A18E5}">
      <dsp:nvSpPr>
        <dsp:cNvPr id="0" name=""/>
        <dsp:cNvSpPr/>
      </dsp:nvSpPr>
      <dsp:spPr>
        <a:xfrm>
          <a:off x="3108027" y="718112"/>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03CBB-0386-4DD7-B7F1-78D43A060BD6}">
      <dsp:nvSpPr>
        <dsp:cNvPr id="0" name=""/>
        <dsp:cNvSpPr/>
      </dsp:nvSpPr>
      <dsp:spPr>
        <a:xfrm>
          <a:off x="2316448" y="2495142"/>
          <a:ext cx="2772618" cy="1181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Three multi-family projects were under construction:  Songbird, renaissance commons and </a:t>
          </a:r>
          <a:r>
            <a:rPr lang="en-US" sz="1100" kern="1200" dirty="0" err="1"/>
            <a:t>king+parks</a:t>
          </a:r>
          <a:endParaRPr lang="en-US" sz="1100" kern="1200" dirty="0"/>
        </a:p>
      </dsp:txBody>
      <dsp:txXfrm>
        <a:off x="2316448" y="2495142"/>
        <a:ext cx="2772618" cy="1181008"/>
      </dsp:txXfrm>
    </dsp:sp>
    <dsp:sp modelId="{8A0AA502-5A4A-450B-A649-6197B56E0120}">
      <dsp:nvSpPr>
        <dsp:cNvPr id="0" name=""/>
        <dsp:cNvSpPr/>
      </dsp:nvSpPr>
      <dsp:spPr>
        <a:xfrm>
          <a:off x="8144516" y="227076"/>
          <a:ext cx="1887187" cy="1887187"/>
        </a:xfrm>
        <a:prstGeom prst="round2DiagRect">
          <a:avLst>
            <a:gd name="adj1" fmla="val 29727"/>
            <a:gd name="adj2" fmla="val 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AC8040AA-F582-4590-A7D4-DAF4DD3A986C}">
      <dsp:nvSpPr>
        <dsp:cNvPr id="0" name=""/>
        <dsp:cNvSpPr/>
      </dsp:nvSpPr>
      <dsp:spPr>
        <a:xfrm>
          <a:off x="8546705" y="62926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EE013-2CF8-4DA3-8290-598A711BD74C}">
      <dsp:nvSpPr>
        <dsp:cNvPr id="0" name=""/>
        <dsp:cNvSpPr/>
      </dsp:nvSpPr>
      <dsp:spPr>
        <a:xfrm>
          <a:off x="7783290" y="2293893"/>
          <a:ext cx="23708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PCRI’s first home ownership development under the preference policy was completed and sold to 4 preference policy families.</a:t>
          </a:r>
        </a:p>
      </dsp:txBody>
      <dsp:txXfrm>
        <a:off x="7783290" y="2293893"/>
        <a:ext cx="2370864"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4FA43-446D-455E-A4C0-91D12D23388A}">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A9ACB-E45F-49E6-88FC-274D1B4B016F}">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DF8AA-37BA-4D21-AEC7-ECB32C090ABB}">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PHB has exceeded the goal of 380 rental units, with a total of 501 units between 6 buildings.</a:t>
          </a:r>
        </a:p>
      </dsp:txBody>
      <dsp:txXfrm>
        <a:off x="1834517" y="469890"/>
        <a:ext cx="3148942" cy="1335915"/>
      </dsp:txXfrm>
    </dsp:sp>
    <dsp:sp modelId="{7BAAC8BB-2C50-48FF-AABD-B9B6E3499DEC}">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88197-2235-44FC-9B53-316D500D8E8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BEF2F-CFB7-4EBC-8D7A-C4F61E435BD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52% of the units are family sized with 2+ bedrooms</a:t>
          </a:r>
        </a:p>
      </dsp:txBody>
      <dsp:txXfrm>
        <a:off x="7154322" y="469890"/>
        <a:ext cx="3148942" cy="1335915"/>
      </dsp:txXfrm>
    </dsp:sp>
    <dsp:sp modelId="{5EB8491F-C55B-497A-971C-58EA13A10F57}">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74042-CB43-4760-951C-0808B146FA88}">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A5A2D6-635E-4806-98E0-DE076C8334E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We will be able to serve very low income families through a combination of Project Based Section 8 vouchers and PSH.</a:t>
          </a:r>
        </a:p>
      </dsp:txBody>
      <dsp:txXfrm>
        <a:off x="1834517" y="2545532"/>
        <a:ext cx="3148942" cy="1335915"/>
      </dsp:txXfrm>
    </dsp:sp>
    <dsp:sp modelId="{A830966A-4CD8-43F8-B5E7-FF1BDE2EE42E}">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3DB68-31D2-4352-B351-F162E212B019}">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BE1BC7-5942-4134-9C14-3AF4C4C39A6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Approximately 1254 people will be housed in these units</a:t>
          </a: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0E9C6-A7C4-4923-83D5-E48CE7DA3B39}">
      <dsp:nvSpPr>
        <dsp:cNvPr id="0" name=""/>
        <dsp:cNvSpPr/>
      </dsp:nvSpPr>
      <dsp:spPr>
        <a:xfrm>
          <a:off x="687360" y="313373"/>
          <a:ext cx="1990125" cy="1990125"/>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7F4F95F8-4991-4C89-BE03-B1E44B7602C8}">
      <dsp:nvSpPr>
        <dsp:cNvPr id="0" name=""/>
        <dsp:cNvSpPr/>
      </dsp:nvSpPr>
      <dsp:spPr>
        <a:xfrm>
          <a:off x="1111485" y="737498"/>
          <a:ext cx="1141875" cy="114187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1F0EF-2C16-4EDB-92F1-2BD1BA04E398}">
      <dsp:nvSpPr>
        <dsp:cNvPr id="0" name=""/>
        <dsp:cNvSpPr/>
      </dsp:nvSpPr>
      <dsp:spPr>
        <a:xfrm>
          <a:off x="59916" y="2850112"/>
          <a:ext cx="3262500" cy="75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dirty="0"/>
            <a:t>PHB completed negotiations with the Strong family to purchase property within the district.</a:t>
          </a:r>
        </a:p>
      </dsp:txBody>
      <dsp:txXfrm>
        <a:off x="59916" y="2850112"/>
        <a:ext cx="3262500" cy="757366"/>
      </dsp:txXfrm>
    </dsp:sp>
    <dsp:sp modelId="{38C1EA45-44F0-4C67-B0BB-3F7C4EFF9DD5}">
      <dsp:nvSpPr>
        <dsp:cNvPr id="0" name=""/>
        <dsp:cNvSpPr/>
      </dsp:nvSpPr>
      <dsp:spPr>
        <a:xfrm>
          <a:off x="6054270" y="285319"/>
          <a:ext cx="1990125" cy="1990125"/>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E1AA341D-B6B8-42A2-ABB3-44A0D0E5B4C6}">
      <dsp:nvSpPr>
        <dsp:cNvPr id="0" name=""/>
        <dsp:cNvSpPr/>
      </dsp:nvSpPr>
      <dsp:spPr>
        <a:xfrm>
          <a:off x="6478395" y="709444"/>
          <a:ext cx="1141875" cy="1141875"/>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851C0D-76A5-486C-95AD-3091C4918F10}">
      <dsp:nvSpPr>
        <dsp:cNvPr id="0" name=""/>
        <dsp:cNvSpPr/>
      </dsp:nvSpPr>
      <dsp:spPr>
        <a:xfrm>
          <a:off x="3884610" y="2850273"/>
          <a:ext cx="6329445" cy="85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dirty="0"/>
            <a:t>PHB purchased the Carey </a:t>
          </a:r>
          <a:r>
            <a:rPr lang="en-US" sz="1200" b="1" kern="1200" dirty="0" err="1"/>
            <a:t>blvd</a:t>
          </a:r>
          <a:r>
            <a:rPr lang="en-US" sz="1200" b="1" kern="1200" dirty="0"/>
            <a:t> property from the Water bureau for future home ownership development, at it’s April meeting Prosper Portland’s Board voted to include the property in the Interstate TIF district</a:t>
          </a:r>
        </a:p>
      </dsp:txBody>
      <dsp:txXfrm>
        <a:off x="3884610" y="2850273"/>
        <a:ext cx="6329445" cy="858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28F7A-F4C4-4D9F-8C5E-3069C18A72DE}">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A300A-861F-4B6F-ACD3-D5A68CDFCE80}">
      <dsp:nvSpPr>
        <dsp:cNvPr id="0" name=""/>
        <dsp:cNvSpPr/>
      </dsp:nvSpPr>
      <dsp:spPr>
        <a:xfrm>
          <a:off x="394883" y="1000807"/>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382AD6-12A2-49C3-8152-D0F1F9A94032}">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5020 N. Interstate Round (Home Ownership)– April 22</a:t>
          </a:r>
          <a:r>
            <a:rPr lang="en-US" sz="2500" kern="1200" baseline="30000"/>
            <a:t>nd</a:t>
          </a:r>
          <a:r>
            <a:rPr lang="en-US" sz="2500" kern="1200"/>
            <a:t> to May 3</a:t>
          </a:r>
          <a:r>
            <a:rPr lang="en-US" sz="2500" kern="1200" baseline="30000"/>
            <a:t>rd</a:t>
          </a:r>
          <a:endParaRPr lang="en-US" sz="2500" kern="1200"/>
        </a:p>
      </dsp:txBody>
      <dsp:txXfrm>
        <a:off x="1507738" y="707092"/>
        <a:ext cx="4732020" cy="1305401"/>
      </dsp:txXfrm>
    </dsp:sp>
    <dsp:sp modelId="{6FB077BA-D782-4751-BAF7-C2789D1AE37F}">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90000"/>
            </a:lnSpc>
            <a:spcBef>
              <a:spcPct val="0"/>
            </a:spcBef>
            <a:spcAft>
              <a:spcPct val="35000"/>
            </a:spcAft>
            <a:buNone/>
          </a:pPr>
          <a:r>
            <a:rPr lang="en-US" sz="1500" kern="1200"/>
            <a:t>651 applicants claimed point preference</a:t>
          </a:r>
        </a:p>
        <a:p>
          <a:pPr marL="0" lvl="0" indent="0" algn="l" defTabSz="666750">
            <a:lnSpc>
              <a:spcPct val="90000"/>
            </a:lnSpc>
            <a:spcBef>
              <a:spcPct val="0"/>
            </a:spcBef>
            <a:spcAft>
              <a:spcPct val="35000"/>
            </a:spcAft>
            <a:buNone/>
          </a:pPr>
          <a:r>
            <a:rPr lang="en-US" sz="1500" kern="1200" dirty="0"/>
            <a:t>115 applicants claimed Eminent Domain Preference</a:t>
          </a:r>
        </a:p>
        <a:p>
          <a:pPr marL="0" lvl="0" indent="0" algn="l" defTabSz="666750">
            <a:lnSpc>
              <a:spcPct val="90000"/>
            </a:lnSpc>
            <a:spcBef>
              <a:spcPct val="0"/>
            </a:spcBef>
            <a:spcAft>
              <a:spcPct val="35000"/>
            </a:spcAft>
            <a:buNone/>
          </a:pPr>
          <a:r>
            <a:rPr lang="en-US" sz="1500" kern="1200" dirty="0"/>
            <a:t>80%  of applicants identified as a Race/Ethnicity other than White</a:t>
          </a:r>
        </a:p>
      </dsp:txBody>
      <dsp:txXfrm>
        <a:off x="6239758" y="707092"/>
        <a:ext cx="4275841" cy="1305401"/>
      </dsp:txXfrm>
    </dsp:sp>
    <dsp:sp modelId="{437A2FAD-D88D-435C-B73B-E553E62F788D}">
      <dsp:nvSpPr>
        <dsp:cNvPr id="0" name=""/>
        <dsp:cNvSpPr/>
      </dsp:nvSpPr>
      <dsp:spPr>
        <a:xfrm>
          <a:off x="0" y="2338843"/>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EADC8-0C05-4F07-A687-2FA1CDE51DF6}">
      <dsp:nvSpPr>
        <dsp:cNvPr id="0" name=""/>
        <dsp:cNvSpPr/>
      </dsp:nvSpPr>
      <dsp:spPr>
        <a:xfrm>
          <a:off x="394883" y="2632558"/>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9F71B0-2DB7-47CA-B033-47501BD7FCF1}">
      <dsp:nvSpPr>
        <dsp:cNvPr id="0" name=""/>
        <dsp:cNvSpPr/>
      </dsp:nvSpPr>
      <dsp:spPr>
        <a:xfrm>
          <a:off x="1507738" y="2338843"/>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Magnolia II Round (Multi-family rental) September 3</a:t>
          </a:r>
          <a:r>
            <a:rPr lang="en-US" sz="2500" kern="1200" baseline="30000"/>
            <a:t>rd</a:t>
          </a:r>
          <a:r>
            <a:rPr lang="en-US" sz="2500" kern="1200"/>
            <a:t>-16</a:t>
          </a:r>
          <a:r>
            <a:rPr lang="en-US" sz="2500" kern="1200" baseline="30000"/>
            <a:t>th</a:t>
          </a:r>
          <a:endParaRPr lang="en-US" sz="2500" kern="1200"/>
        </a:p>
      </dsp:txBody>
      <dsp:txXfrm>
        <a:off x="1507738" y="2338843"/>
        <a:ext cx="4732020" cy="1305401"/>
      </dsp:txXfrm>
    </dsp:sp>
    <dsp:sp modelId="{7E2EF1CC-015A-4DDE-9085-FAC36CFE366E}">
      <dsp:nvSpPr>
        <dsp:cNvPr id="0" name=""/>
        <dsp:cNvSpPr/>
      </dsp:nvSpPr>
      <dsp:spPr>
        <a:xfrm>
          <a:off x="6239758" y="2338843"/>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90000"/>
            </a:lnSpc>
            <a:spcBef>
              <a:spcPct val="0"/>
            </a:spcBef>
            <a:spcAft>
              <a:spcPct val="35000"/>
            </a:spcAft>
            <a:buNone/>
          </a:pPr>
          <a:r>
            <a:rPr lang="en-US" sz="1500" kern="1200"/>
            <a:t>717 applicants claimed point preference</a:t>
          </a:r>
        </a:p>
        <a:p>
          <a:pPr marL="0" lvl="0" indent="0" algn="l" defTabSz="666750">
            <a:lnSpc>
              <a:spcPct val="90000"/>
            </a:lnSpc>
            <a:spcBef>
              <a:spcPct val="0"/>
            </a:spcBef>
            <a:spcAft>
              <a:spcPct val="35000"/>
            </a:spcAft>
            <a:buNone/>
          </a:pPr>
          <a:r>
            <a:rPr lang="en-US" sz="1500" kern="1200" dirty="0"/>
            <a:t>73 applicants claimed Eminent Domain Preference</a:t>
          </a:r>
        </a:p>
        <a:p>
          <a:pPr marL="0" lvl="0" indent="0" algn="l" defTabSz="666750">
            <a:lnSpc>
              <a:spcPct val="90000"/>
            </a:lnSpc>
            <a:spcBef>
              <a:spcPct val="0"/>
            </a:spcBef>
            <a:spcAft>
              <a:spcPct val="35000"/>
            </a:spcAft>
            <a:buNone/>
          </a:pPr>
          <a:r>
            <a:rPr lang="en-US" sz="1500" kern="1200" dirty="0"/>
            <a:t>73% of applicants identified as a Race/Ethnicity other than White</a:t>
          </a:r>
        </a:p>
      </dsp:txBody>
      <dsp:txXfrm>
        <a:off x="6239758" y="2338843"/>
        <a:ext cx="4275841" cy="1305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C1B08-9844-4286-AA05-F34E419127B7}">
      <dsp:nvSpPr>
        <dsp:cNvPr id="0" name=""/>
        <dsp:cNvSpPr/>
      </dsp:nvSpPr>
      <dsp:spPr>
        <a:xfrm>
          <a:off x="0" y="0"/>
          <a:ext cx="6588691" cy="1091242"/>
        </a:xfrm>
        <a:prstGeom prst="roundRect">
          <a:avLst>
            <a:gd name="adj" fmla="val 10000"/>
          </a:avLst>
        </a:prstGeom>
        <a:solidFill>
          <a:schemeClr val="bg1">
            <a:lumMod val="6500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Age range 19-71 average 43</a:t>
          </a:r>
        </a:p>
      </dsp:txBody>
      <dsp:txXfrm>
        <a:off x="1426862" y="0"/>
        <a:ext cx="5161828" cy="1091242"/>
      </dsp:txXfrm>
    </dsp:sp>
    <dsp:sp modelId="{A6A3ED0B-91F8-4BA2-9322-FB8719A30A8F}">
      <dsp:nvSpPr>
        <dsp:cNvPr id="0" name=""/>
        <dsp:cNvSpPr/>
      </dsp:nvSpPr>
      <dsp:spPr>
        <a:xfrm>
          <a:off x="109124" y="109124"/>
          <a:ext cx="1317738" cy="8729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2B473-E6BC-47BD-83C7-DBE7D4CD5751}">
      <dsp:nvSpPr>
        <dsp:cNvPr id="0" name=""/>
        <dsp:cNvSpPr/>
      </dsp:nvSpPr>
      <dsp:spPr>
        <a:xfrm>
          <a:off x="0" y="1200367"/>
          <a:ext cx="6588691" cy="1091242"/>
        </a:xfrm>
        <a:prstGeom prst="roundRect">
          <a:avLst>
            <a:gd name="adj" fmla="val 10000"/>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Lived in the neighborhood an average of 32 years: on average, lived 72% of life in the neighborhood; 65% lived entire life in the neighborhood.</a:t>
          </a:r>
        </a:p>
        <a:p>
          <a:pPr marL="0" lvl="0" indent="0" algn="l" defTabSz="666750">
            <a:lnSpc>
              <a:spcPct val="90000"/>
            </a:lnSpc>
            <a:spcBef>
              <a:spcPct val="0"/>
            </a:spcBef>
            <a:spcAft>
              <a:spcPct val="35000"/>
            </a:spcAft>
            <a:buNone/>
          </a:pPr>
          <a:endParaRPr lang="en-US" sz="1500" kern="1200" dirty="0"/>
        </a:p>
      </dsp:txBody>
      <dsp:txXfrm>
        <a:off x="1426862" y="1200367"/>
        <a:ext cx="5161828" cy="1091242"/>
      </dsp:txXfrm>
    </dsp:sp>
    <dsp:sp modelId="{AAA990A7-1837-4680-A96D-B30B77836C57}">
      <dsp:nvSpPr>
        <dsp:cNvPr id="0" name=""/>
        <dsp:cNvSpPr/>
      </dsp:nvSpPr>
      <dsp:spPr>
        <a:xfrm>
          <a:off x="109124" y="1309491"/>
          <a:ext cx="1317738" cy="87299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F9C64-4B24-49B7-A5F1-270926A9946B}">
      <dsp:nvSpPr>
        <dsp:cNvPr id="0" name=""/>
        <dsp:cNvSpPr/>
      </dsp:nvSpPr>
      <dsp:spPr>
        <a:xfrm>
          <a:off x="0" y="2400734"/>
          <a:ext cx="6588691" cy="1091242"/>
        </a:xfrm>
        <a:prstGeom prst="roundRect">
          <a:avLst>
            <a:gd name="adj" fmla="val 10000"/>
          </a:avLst>
        </a:prstGeom>
        <a:solidFill>
          <a:schemeClr val="bg1">
            <a:lumMod val="6500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84% Black</a:t>
          </a:r>
        </a:p>
      </dsp:txBody>
      <dsp:txXfrm>
        <a:off x="1426862" y="2400734"/>
        <a:ext cx="5161828" cy="1091242"/>
      </dsp:txXfrm>
    </dsp:sp>
    <dsp:sp modelId="{6FA7B7D0-E350-45E0-B10B-D2EF806014A1}">
      <dsp:nvSpPr>
        <dsp:cNvPr id="0" name=""/>
        <dsp:cNvSpPr/>
      </dsp:nvSpPr>
      <dsp:spPr>
        <a:xfrm>
          <a:off x="109124" y="2509858"/>
          <a:ext cx="1317738" cy="87299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E61D6-2A81-4210-9D7D-6CA8D6FBD453}">
      <dsp:nvSpPr>
        <dsp:cNvPr id="0" name=""/>
        <dsp:cNvSpPr/>
      </dsp:nvSpPr>
      <dsp:spPr>
        <a:xfrm>
          <a:off x="0" y="3601101"/>
          <a:ext cx="6588691" cy="1091242"/>
        </a:xfrm>
        <a:prstGeom prst="roundRect">
          <a:avLst>
            <a:gd name="adj" fmla="val 10000"/>
          </a:avLst>
        </a:prstGeom>
        <a:solidFill>
          <a:schemeClr val="bg1">
            <a:lumMod val="6500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68% Women</a:t>
          </a:r>
        </a:p>
      </dsp:txBody>
      <dsp:txXfrm>
        <a:off x="1426862" y="3601101"/>
        <a:ext cx="5161828" cy="1091242"/>
      </dsp:txXfrm>
    </dsp:sp>
    <dsp:sp modelId="{7EB4B7DD-9FC2-4AA4-BC2A-32B0355343B2}">
      <dsp:nvSpPr>
        <dsp:cNvPr id="0" name=""/>
        <dsp:cNvSpPr/>
      </dsp:nvSpPr>
      <dsp:spPr>
        <a:xfrm>
          <a:off x="109124" y="3710226"/>
          <a:ext cx="1317738" cy="87299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D8D5A5-197C-4FF4-8CCA-228B3F22EFFB}">
      <dsp:nvSpPr>
        <dsp:cNvPr id="0" name=""/>
        <dsp:cNvSpPr/>
      </dsp:nvSpPr>
      <dsp:spPr>
        <a:xfrm>
          <a:off x="0" y="4801469"/>
          <a:ext cx="6588691" cy="1091242"/>
        </a:xfrm>
        <a:prstGeom prst="roundRect">
          <a:avLst>
            <a:gd name="adj" fmla="val 10000"/>
          </a:avLst>
        </a:prstGeom>
        <a:solidFill>
          <a:schemeClr val="bg1">
            <a:lumMod val="6500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54% had no children living in the home</a:t>
          </a:r>
        </a:p>
      </dsp:txBody>
      <dsp:txXfrm>
        <a:off x="1426862" y="4801469"/>
        <a:ext cx="5161828" cy="1091242"/>
      </dsp:txXfrm>
    </dsp:sp>
    <dsp:sp modelId="{58FB5C9B-33DF-41A5-B714-230B7D1D2FFC}">
      <dsp:nvSpPr>
        <dsp:cNvPr id="0" name=""/>
        <dsp:cNvSpPr/>
      </dsp:nvSpPr>
      <dsp:spPr>
        <a:xfrm>
          <a:off x="109124" y="4910593"/>
          <a:ext cx="1317738" cy="872994"/>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E903-0AB3-4422-B7CA-BC78D9382F6B}">
      <dsp:nvSpPr>
        <dsp:cNvPr id="0" name=""/>
        <dsp:cNvSpPr/>
      </dsp:nvSpPr>
      <dsp:spPr>
        <a:xfrm>
          <a:off x="0" y="190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5D402-433F-4328-9B08-AA8E52FE3C1D}">
      <dsp:nvSpPr>
        <dsp:cNvPr id="0" name=""/>
        <dsp:cNvSpPr/>
      </dsp:nvSpPr>
      <dsp:spPr>
        <a:xfrm>
          <a:off x="245877" y="18479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A386F4-10A8-4E5B-94A9-83AB47667340}">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80% reported their connection to the neighborhood was their primary motivation for applying </a:t>
          </a:r>
        </a:p>
      </dsp:txBody>
      <dsp:txXfrm>
        <a:off x="938804" y="1907"/>
        <a:ext cx="5649886" cy="812817"/>
      </dsp:txXfrm>
    </dsp:sp>
    <dsp:sp modelId="{20286FD8-D869-441F-89D0-5C70FB37280A}">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91A94-4B93-49AB-A66B-BDDB7478C6A3}">
      <dsp:nvSpPr>
        <dsp:cNvPr id="0" name=""/>
        <dsp:cNvSpPr/>
      </dsp:nvSpPr>
      <dsp:spPr>
        <a:xfrm>
          <a:off x="245877" y="1200813"/>
          <a:ext cx="447049" cy="4470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60BF4-12DA-413C-9ADB-57E36FFA1B85}">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80% believed this was best chance to move from waitlist into housing</a:t>
          </a:r>
        </a:p>
      </dsp:txBody>
      <dsp:txXfrm>
        <a:off x="938804" y="1017929"/>
        <a:ext cx="5649886" cy="812817"/>
      </dsp:txXfrm>
    </dsp:sp>
    <dsp:sp modelId="{3D1BCCA3-D57F-44D6-8456-3F7E1EB7B06B}">
      <dsp:nvSpPr>
        <dsp:cNvPr id="0" name=""/>
        <dsp:cNvSpPr/>
      </dsp:nvSpPr>
      <dsp:spPr>
        <a:xfrm>
          <a:off x="0" y="2033951"/>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D1D0A-B070-47DA-808C-BE2701BC948C}">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3D2045-B221-408C-908A-9218D18B300B}">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Convenience to work or school was NOT a primary motivation</a:t>
          </a:r>
        </a:p>
      </dsp:txBody>
      <dsp:txXfrm>
        <a:off x="938804" y="2033951"/>
        <a:ext cx="5649886" cy="812817"/>
      </dsp:txXfrm>
    </dsp:sp>
    <dsp:sp modelId="{D4731310-E389-403D-BA20-97B233E11267}">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BE6B1-DC51-4B63-AABF-A3DDA44D1866}">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6D12E5-045F-490D-BD76-0773DE5C352F}">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91% agree that the history of this neighborhood matters to me</a:t>
          </a:r>
        </a:p>
      </dsp:txBody>
      <dsp:txXfrm>
        <a:off x="938804" y="3049973"/>
        <a:ext cx="5649886" cy="812817"/>
      </dsp:txXfrm>
    </dsp:sp>
    <dsp:sp modelId="{AC535A7C-492E-4490-B691-DCC7C44FFF64}">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41149-EF0F-48CC-872F-DA0ABAF423E9}">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E2D06-0488-44D3-BD47-D9E1801BB81B}">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87% feel I belong in this neighborhood</a:t>
          </a:r>
        </a:p>
      </dsp:txBody>
      <dsp:txXfrm>
        <a:off x="938804" y="4065995"/>
        <a:ext cx="5649886" cy="812817"/>
      </dsp:txXfrm>
    </dsp:sp>
    <dsp:sp modelId="{0EF4BD95-1AB5-46CC-BB02-0C2F97F53A4B}">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8EF38-5536-416D-95E2-3D393F54703D}">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A0BE03-831F-409A-BE62-E079A7D40604}">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a:t>83% have friends and family in neighborhood</a:t>
          </a:r>
        </a:p>
      </dsp:txBody>
      <dsp:txXfrm>
        <a:off x="938804" y="5082017"/>
        <a:ext cx="5649886" cy="8128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E903-0AB3-4422-B7CA-BC78D9382F6B}">
      <dsp:nvSpPr>
        <dsp:cNvPr id="0" name=""/>
        <dsp:cNvSpPr/>
      </dsp:nvSpPr>
      <dsp:spPr>
        <a:xfrm>
          <a:off x="-1563" y="9347"/>
          <a:ext cx="6588691" cy="1679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5D402-433F-4328-9B08-AA8E52FE3C1D}">
      <dsp:nvSpPr>
        <dsp:cNvPr id="0" name=""/>
        <dsp:cNvSpPr/>
      </dsp:nvSpPr>
      <dsp:spPr>
        <a:xfrm>
          <a:off x="506467" y="387221"/>
          <a:ext cx="923693" cy="923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A386F4-10A8-4E5B-94A9-83AB47667340}">
      <dsp:nvSpPr>
        <dsp:cNvPr id="0" name=""/>
        <dsp:cNvSpPr/>
      </dsp:nvSpPr>
      <dsp:spPr>
        <a:xfrm>
          <a:off x="1931271" y="9347"/>
          <a:ext cx="4658983" cy="16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1" tIns="177741" rIns="177741" bIns="177741" numCol="1" spcCol="1270" anchor="ctr" anchorCtr="0">
          <a:noAutofit/>
        </a:bodyPr>
        <a:lstStyle/>
        <a:p>
          <a:pPr marL="0" lvl="0" indent="0" algn="l" defTabSz="844550">
            <a:lnSpc>
              <a:spcPct val="100000"/>
            </a:lnSpc>
            <a:spcBef>
              <a:spcPct val="0"/>
            </a:spcBef>
            <a:spcAft>
              <a:spcPct val="35000"/>
            </a:spcAft>
            <a:buNone/>
          </a:pPr>
          <a:r>
            <a:rPr lang="en-US" sz="1900" kern="1200" dirty="0"/>
            <a:t>78% participate in arts and cultural events 	</a:t>
          </a:r>
        </a:p>
        <a:p>
          <a:pPr marL="0" lvl="0" indent="0" algn="l" defTabSz="844550">
            <a:lnSpc>
              <a:spcPct val="100000"/>
            </a:lnSpc>
            <a:spcBef>
              <a:spcPct val="0"/>
            </a:spcBef>
            <a:spcAft>
              <a:spcPct val="35000"/>
            </a:spcAft>
            <a:buNone/>
          </a:pPr>
          <a:r>
            <a:rPr lang="en-US" sz="1900" kern="1200" dirty="0"/>
            <a:t>53% indicate increased participation since moving in</a:t>
          </a:r>
        </a:p>
      </dsp:txBody>
      <dsp:txXfrm>
        <a:off x="1931271" y="9347"/>
        <a:ext cx="4658983" cy="1679442"/>
      </dsp:txXfrm>
    </dsp:sp>
    <dsp:sp modelId="{20286FD8-D869-441F-89D0-5C70FB37280A}">
      <dsp:nvSpPr>
        <dsp:cNvPr id="0" name=""/>
        <dsp:cNvSpPr/>
      </dsp:nvSpPr>
      <dsp:spPr>
        <a:xfrm>
          <a:off x="-1563" y="2108650"/>
          <a:ext cx="6588691" cy="1679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91A94-4B93-49AB-A66B-BDDB7478C6A3}">
      <dsp:nvSpPr>
        <dsp:cNvPr id="0" name=""/>
        <dsp:cNvSpPr/>
      </dsp:nvSpPr>
      <dsp:spPr>
        <a:xfrm>
          <a:off x="506467" y="2486524"/>
          <a:ext cx="923693" cy="923693"/>
        </a:xfrm>
        <a:prstGeom prst="rect">
          <a:avLst/>
        </a:prstGeom>
        <a:blipFill>
          <a:blip xmlns:r="http://schemas.openxmlformats.org/officeDocument/2006/relationships"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60BF4-12DA-413C-9ADB-57E36FFA1B85}">
      <dsp:nvSpPr>
        <dsp:cNvPr id="0" name=""/>
        <dsp:cNvSpPr/>
      </dsp:nvSpPr>
      <dsp:spPr>
        <a:xfrm>
          <a:off x="1938192" y="2108650"/>
          <a:ext cx="4645140" cy="16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1" tIns="177741" rIns="177741" bIns="177741" numCol="1" spcCol="1270" anchor="ctr" anchorCtr="0">
          <a:noAutofit/>
        </a:bodyPr>
        <a:lstStyle/>
        <a:p>
          <a:pPr marL="0" lvl="0" indent="0" algn="l" defTabSz="844550">
            <a:lnSpc>
              <a:spcPct val="100000"/>
            </a:lnSpc>
            <a:spcBef>
              <a:spcPct val="0"/>
            </a:spcBef>
            <a:spcAft>
              <a:spcPct val="35000"/>
            </a:spcAft>
            <a:buNone/>
          </a:pPr>
          <a:r>
            <a:rPr lang="en-US" sz="1900" kern="1200" dirty="0"/>
            <a:t>56% spend time volunteering</a:t>
          </a:r>
        </a:p>
        <a:p>
          <a:pPr marL="0" lvl="0" indent="0" algn="l" defTabSz="844550">
            <a:lnSpc>
              <a:spcPct val="100000"/>
            </a:lnSpc>
            <a:spcBef>
              <a:spcPct val="0"/>
            </a:spcBef>
            <a:spcAft>
              <a:spcPct val="35000"/>
            </a:spcAft>
            <a:buNone/>
          </a:pPr>
          <a:r>
            <a:rPr lang="en-US" sz="1900" kern="1200" dirty="0"/>
            <a:t>24% report increased civic engagement since moving in.</a:t>
          </a:r>
        </a:p>
      </dsp:txBody>
      <dsp:txXfrm>
        <a:off x="1938192" y="2108650"/>
        <a:ext cx="4645140" cy="1679442"/>
      </dsp:txXfrm>
    </dsp:sp>
    <dsp:sp modelId="{3D1BCCA3-D57F-44D6-8456-3F7E1EB7B06B}">
      <dsp:nvSpPr>
        <dsp:cNvPr id="0" name=""/>
        <dsp:cNvSpPr/>
      </dsp:nvSpPr>
      <dsp:spPr>
        <a:xfrm>
          <a:off x="-1563" y="4207953"/>
          <a:ext cx="6588691" cy="1679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D1D0A-B070-47DA-808C-BE2701BC948C}">
      <dsp:nvSpPr>
        <dsp:cNvPr id="0" name=""/>
        <dsp:cNvSpPr/>
      </dsp:nvSpPr>
      <dsp:spPr>
        <a:xfrm>
          <a:off x="506467" y="4518158"/>
          <a:ext cx="923693" cy="9236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3D2045-B221-408C-908A-9218D18B300B}">
      <dsp:nvSpPr>
        <dsp:cNvPr id="0" name=""/>
        <dsp:cNvSpPr/>
      </dsp:nvSpPr>
      <dsp:spPr>
        <a:xfrm>
          <a:off x="1938192" y="4207953"/>
          <a:ext cx="4645140" cy="16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1" tIns="177741" rIns="177741" bIns="177741" numCol="1" spcCol="1270" anchor="ctr" anchorCtr="0">
          <a:noAutofit/>
        </a:bodyPr>
        <a:lstStyle/>
        <a:p>
          <a:pPr marL="0" lvl="0" indent="0" algn="l" defTabSz="844550">
            <a:lnSpc>
              <a:spcPct val="100000"/>
            </a:lnSpc>
            <a:spcBef>
              <a:spcPct val="0"/>
            </a:spcBef>
            <a:spcAft>
              <a:spcPct val="35000"/>
            </a:spcAft>
            <a:buNone/>
          </a:pPr>
          <a:r>
            <a:rPr lang="en-US" sz="1900" kern="1200" dirty="0"/>
            <a:t>50% report getting to work and/or school is more convenient</a:t>
          </a:r>
        </a:p>
      </dsp:txBody>
      <dsp:txXfrm>
        <a:off x="1938192" y="4207953"/>
        <a:ext cx="4645140" cy="1679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E903-0AB3-4422-B7CA-BC78D9382F6B}">
      <dsp:nvSpPr>
        <dsp:cNvPr id="0" name=""/>
        <dsp:cNvSpPr/>
      </dsp:nvSpPr>
      <dsp:spPr>
        <a:xfrm>
          <a:off x="0" y="190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5D402-433F-4328-9B08-AA8E52FE3C1D}">
      <dsp:nvSpPr>
        <dsp:cNvPr id="0" name=""/>
        <dsp:cNvSpPr/>
      </dsp:nvSpPr>
      <dsp:spPr>
        <a:xfrm>
          <a:off x="245877" y="184791"/>
          <a:ext cx="447049" cy="4470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A386F4-10A8-4E5B-94A9-83AB47667340}">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Only 48% agreed that people who want to can find a good job in the neighborhood.</a:t>
          </a:r>
        </a:p>
      </dsp:txBody>
      <dsp:txXfrm>
        <a:off x="938804" y="1907"/>
        <a:ext cx="5649886" cy="812817"/>
      </dsp:txXfrm>
    </dsp:sp>
    <dsp:sp modelId="{20286FD8-D869-441F-89D0-5C70FB37280A}">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91A94-4B93-49AB-A66B-BDDB7478C6A3}">
      <dsp:nvSpPr>
        <dsp:cNvPr id="0" name=""/>
        <dsp:cNvSpPr/>
      </dsp:nvSpPr>
      <dsp:spPr>
        <a:xfrm>
          <a:off x="245877" y="1200813"/>
          <a:ext cx="447049" cy="4470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60BF4-12DA-413C-9ADB-57E36FFA1B85}">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Some are still precariously housed.</a:t>
          </a:r>
        </a:p>
      </dsp:txBody>
      <dsp:txXfrm>
        <a:off x="938804" y="1017929"/>
        <a:ext cx="5649886" cy="812817"/>
      </dsp:txXfrm>
    </dsp:sp>
    <dsp:sp modelId="{3D1BCCA3-D57F-44D6-8456-3F7E1EB7B06B}">
      <dsp:nvSpPr>
        <dsp:cNvPr id="0" name=""/>
        <dsp:cNvSpPr/>
      </dsp:nvSpPr>
      <dsp:spPr>
        <a:xfrm>
          <a:off x="0" y="2033951"/>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D1D0A-B070-47DA-808C-BE2701BC948C}">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3D2045-B221-408C-908A-9218D18B300B}">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Most interviewed described needs for more low-cost stores and amenities</a:t>
          </a:r>
        </a:p>
      </dsp:txBody>
      <dsp:txXfrm>
        <a:off x="938804" y="2033951"/>
        <a:ext cx="5649886" cy="812817"/>
      </dsp:txXfrm>
    </dsp:sp>
    <dsp:sp modelId="{D4731310-E389-403D-BA20-97B233E11267}">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BE6B1-DC51-4B63-AABF-A3DDA44D1866}">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6D12E5-045F-490D-BD76-0773DE5C352F}">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70% agree that people different backgrounds get along</a:t>
          </a:r>
        </a:p>
      </dsp:txBody>
      <dsp:txXfrm>
        <a:off x="938804" y="3049973"/>
        <a:ext cx="5649886" cy="812817"/>
      </dsp:txXfrm>
    </dsp:sp>
    <dsp:sp modelId="{AC535A7C-492E-4490-B691-DCC7C44FFF64}">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41149-EF0F-48CC-872F-DA0ABAF423E9}">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E2D06-0488-44D3-BD47-D9E1801BB81B}">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37% agree there’s “a lot” of prejudice in the neighborhood.</a:t>
          </a:r>
        </a:p>
      </dsp:txBody>
      <dsp:txXfrm>
        <a:off x="938804" y="4065995"/>
        <a:ext cx="5649886" cy="812817"/>
      </dsp:txXfrm>
    </dsp:sp>
    <dsp:sp modelId="{0EF4BD95-1AB5-46CC-BB02-0C2F97F53A4B}">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8EF38-5536-416D-95E2-3D393F54703D}">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A0BE03-831F-409A-BE62-E079A7D40604}">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US" sz="1900" kern="1200" dirty="0"/>
            <a:t>30% experienced discrimination in area businesses</a:t>
          </a:r>
        </a:p>
      </dsp:txBody>
      <dsp:txXfrm>
        <a:off x="938804" y="5082017"/>
        <a:ext cx="5649886" cy="81281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0.25115</cdr:x>
      <cdr:y>0.06682</cdr:y>
    </cdr:from>
    <cdr:to>
      <cdr:x>0.75508</cdr:x>
      <cdr:y>0.14383</cdr:y>
    </cdr:to>
    <cdr:pic>
      <cdr:nvPicPr>
        <cdr:cNvPr id="2" name="Picture 1">
          <a:extLst xmlns:a="http://schemas.openxmlformats.org/drawingml/2006/main">
            <a:ext uri="{FF2B5EF4-FFF2-40B4-BE49-F238E27FC236}">
              <a16:creationId xmlns:a16="http://schemas.microsoft.com/office/drawing/2014/main" id="{3E2EED67-4C00-45AB-96C5-737E4F718A92}"/>
            </a:ext>
          </a:extLst>
        </cdr:cNvPr>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rot="5400000">
          <a:off x="3525992" y="-1426880"/>
          <a:ext cx="303363" cy="3683606"/>
        </a:xfrm>
        <a:prstGeom xmlns:a="http://schemas.openxmlformats.org/drawingml/2006/main" prst="rect">
          <a:avLst/>
        </a:prstGeom>
        <a:noFill xmlns:a="http://schemas.openxmlformats.org/drawingml/2006/mai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71199"/>
          </a:xfrm>
          <a:prstGeom prst="rect">
            <a:avLst/>
          </a:prstGeom>
        </p:spPr>
        <p:txBody>
          <a:bodyPr vert="horz" lIns="92812" tIns="46406" rIns="92812" bIns="46406" rtlCol="0"/>
          <a:lstStyle>
            <a:lvl1pPr algn="l">
              <a:defRPr sz="1200"/>
            </a:lvl1pPr>
          </a:lstStyle>
          <a:p>
            <a:endParaRPr lang="en-US"/>
          </a:p>
        </p:txBody>
      </p:sp>
      <p:sp>
        <p:nvSpPr>
          <p:cNvPr id="3" name="Date Placeholder 2"/>
          <p:cNvSpPr>
            <a:spLocks noGrp="1"/>
          </p:cNvSpPr>
          <p:nvPr>
            <p:ph type="dt" idx="1"/>
          </p:nvPr>
        </p:nvSpPr>
        <p:spPr>
          <a:xfrm>
            <a:off x="4022486" y="0"/>
            <a:ext cx="3078383" cy="471199"/>
          </a:xfrm>
          <a:prstGeom prst="rect">
            <a:avLst/>
          </a:prstGeom>
        </p:spPr>
        <p:txBody>
          <a:bodyPr vert="horz" lIns="92812" tIns="46406" rIns="92812" bIns="46406" rtlCol="0"/>
          <a:lstStyle>
            <a:lvl1pPr algn="r">
              <a:defRPr sz="1200"/>
            </a:lvl1pPr>
          </a:lstStyle>
          <a:p>
            <a:fld id="{E4C0D868-872A-4B41-88F1-939F5ACEF531}" type="datetimeFigureOut">
              <a:rPr lang="en-US" smtClean="0"/>
              <a:t>3/4/2020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812" tIns="46406" rIns="92812" bIns="46406" rtlCol="0" anchor="ctr"/>
          <a:lstStyle/>
          <a:p>
            <a:endParaRPr lang="en-US"/>
          </a:p>
        </p:txBody>
      </p:sp>
      <p:sp>
        <p:nvSpPr>
          <p:cNvPr id="5" name="Notes Placeholder 4"/>
          <p:cNvSpPr>
            <a:spLocks noGrp="1"/>
          </p:cNvSpPr>
          <p:nvPr>
            <p:ph type="body" sz="quarter" idx="3"/>
          </p:nvPr>
        </p:nvSpPr>
        <p:spPr>
          <a:xfrm>
            <a:off x="710891" y="4518346"/>
            <a:ext cx="5680693" cy="3696975"/>
          </a:xfrm>
          <a:prstGeom prst="rect">
            <a:avLst/>
          </a:prstGeom>
        </p:spPr>
        <p:txBody>
          <a:bodyPr vert="horz" lIns="92812" tIns="46406" rIns="92812" bIns="464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276"/>
            <a:ext cx="3078383" cy="471199"/>
          </a:xfrm>
          <a:prstGeom prst="rect">
            <a:avLst/>
          </a:prstGeom>
        </p:spPr>
        <p:txBody>
          <a:bodyPr vert="horz" lIns="92812" tIns="46406" rIns="92812" bIns="46406" rtlCol="0" anchor="b"/>
          <a:lstStyle>
            <a:lvl1pPr algn="l">
              <a:defRPr sz="1200"/>
            </a:lvl1pPr>
          </a:lstStyle>
          <a:p>
            <a:endParaRPr lang="en-US"/>
          </a:p>
        </p:txBody>
      </p:sp>
      <p:sp>
        <p:nvSpPr>
          <p:cNvPr id="7" name="Slide Number Placeholder 6"/>
          <p:cNvSpPr>
            <a:spLocks noGrp="1"/>
          </p:cNvSpPr>
          <p:nvPr>
            <p:ph type="sldNum" sz="quarter" idx="5"/>
          </p:nvPr>
        </p:nvSpPr>
        <p:spPr>
          <a:xfrm>
            <a:off x="4022486" y="8917276"/>
            <a:ext cx="3078383" cy="471199"/>
          </a:xfrm>
          <a:prstGeom prst="rect">
            <a:avLst/>
          </a:prstGeom>
        </p:spPr>
        <p:txBody>
          <a:bodyPr vert="horz" lIns="92812" tIns="46406" rIns="92812" bIns="46406" rtlCol="0" anchor="b"/>
          <a:lstStyle>
            <a:lvl1pPr algn="r">
              <a:defRPr sz="1200"/>
            </a:lvl1pPr>
          </a:lstStyle>
          <a:p>
            <a:fld id="{9EBDC4E9-7F43-4B38-A638-C7D84A92B87B}" type="slidenum">
              <a:rPr lang="en-US" smtClean="0"/>
              <a:t>‹#›</a:t>
            </a:fld>
            <a:endParaRPr lang="en-US"/>
          </a:p>
        </p:txBody>
      </p:sp>
    </p:spTree>
    <p:extLst>
      <p:ext uri="{BB962C8B-B14F-4D97-AF65-F5344CB8AC3E}">
        <p14:creationId xmlns:p14="http://schemas.microsoft.com/office/powerpoint/2010/main" val="203000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1</a:t>
            </a:fld>
            <a:endParaRPr lang="en-US"/>
          </a:p>
        </p:txBody>
      </p:sp>
    </p:spTree>
    <p:extLst>
      <p:ext uri="{BB962C8B-B14F-4D97-AF65-F5344CB8AC3E}">
        <p14:creationId xmlns:p14="http://schemas.microsoft.com/office/powerpoint/2010/main" val="174584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information about remaining funds.</a:t>
            </a:r>
          </a:p>
        </p:txBody>
      </p:sp>
      <p:sp>
        <p:nvSpPr>
          <p:cNvPr id="4" name="Slide Number Placeholder 3"/>
          <p:cNvSpPr>
            <a:spLocks noGrp="1"/>
          </p:cNvSpPr>
          <p:nvPr>
            <p:ph type="sldNum" sz="quarter" idx="5"/>
          </p:nvPr>
        </p:nvSpPr>
        <p:spPr/>
        <p:txBody>
          <a:bodyPr/>
          <a:lstStyle/>
          <a:p>
            <a:fld id="{9EBDC4E9-7F43-4B38-A638-C7D84A92B87B}" type="slidenum">
              <a:rPr lang="en-US" smtClean="0"/>
              <a:t>3</a:t>
            </a:fld>
            <a:endParaRPr lang="en-US"/>
          </a:p>
        </p:txBody>
      </p:sp>
    </p:spTree>
    <p:extLst>
      <p:ext uri="{BB962C8B-B14F-4D97-AF65-F5344CB8AC3E}">
        <p14:creationId xmlns:p14="http://schemas.microsoft.com/office/powerpoint/2010/main" val="137386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17 N/NE DPAL Home Buyers count towards PHB’s goal of 110 by 2022</a:t>
            </a:r>
          </a:p>
          <a:p>
            <a:r>
              <a:rPr lang="en-US" dirty="0"/>
              <a:t>As of 3.2.2020 we have 25 NNE DPALs, 5 Prosper, 9 CET and 6 without </a:t>
            </a:r>
            <a:r>
              <a:rPr lang="en-US"/>
              <a:t>any subsidy.</a:t>
            </a:r>
            <a:endParaRPr lang="en-US" dirty="0"/>
          </a:p>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8</a:t>
            </a:fld>
            <a:endParaRPr lang="en-US"/>
          </a:p>
        </p:txBody>
      </p:sp>
    </p:spTree>
    <p:extLst>
      <p:ext uri="{BB962C8B-B14F-4D97-AF65-F5344CB8AC3E}">
        <p14:creationId xmlns:p14="http://schemas.microsoft.com/office/powerpoint/2010/main" val="232010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 a reminder- there are a few broad goals of this study: </a:t>
            </a:r>
          </a:p>
          <a:p>
            <a:r>
              <a:rPr lang="en-US" baseline="0" dirty="0"/>
              <a:t>- First – this policy was designed to serve a particular population of folks – those who had been displaced from the neighborhood in the past – and it’s critical to know how it’s working. As you wrote in your 2017 report – we need to make sure families can do more than exist. But to find out how folks are doing in this changing neighborhood – have to ask them…</a:t>
            </a:r>
          </a:p>
          <a:p>
            <a:pPr marL="174022" indent="-174022" defTabSz="928116">
              <a:buFontTx/>
              <a:buChar char="-"/>
              <a:defRPr/>
            </a:pPr>
            <a:r>
              <a:rPr lang="en-US" baseline="0" dirty="0"/>
              <a:t>Hearing directly from residents can assist both this body and PHB in evaluating the policy, and also </a:t>
            </a:r>
            <a:r>
              <a:rPr lang="en-US" baseline="0" dirty="0" err="1"/>
              <a:t>imnfor</a:t>
            </a:r>
            <a:r>
              <a:rPr lang="en-US" baseline="0" dirty="0"/>
              <a:t> the ongoing implementation of the policy. We didn’t want to miss the opportunity to learn from residents ways to make this work even better. We anticipated the study might surface possibilities </a:t>
            </a:r>
            <a:r>
              <a:rPr lang="en-US" dirty="0"/>
              <a:t>for community collaboration to enrich experiences of residents…</a:t>
            </a:r>
          </a:p>
          <a:p>
            <a:pPr marL="174022" indent="-174022" defTabSz="928116">
              <a:buFontTx/>
              <a:buChar char="-"/>
              <a:defRPr/>
            </a:pPr>
            <a:r>
              <a:rPr lang="en-US" dirty="0"/>
              <a:t>Finally- As the Preference Policy is the first of its kind in the nation, findings of this study are expected to be of broad interest. As you know, the patterns of displacement and gentrification are not unique to Portland, and planners and city housing organization are watching Portland to see how this works; community advocates want to know how this works. If we can share some best practices and lessons learned, that will be a great help to other communities…</a:t>
            </a:r>
          </a:p>
          <a:p>
            <a:pPr marL="174022" indent="-174022" defTabSz="928116">
              <a:buFontTx/>
              <a:buChar char="-"/>
              <a:defRPr/>
            </a:pPr>
            <a:r>
              <a:rPr lang="en-US" dirty="0"/>
              <a:t>In summary – we want to understand how this is working here, help identify ways to improve it, and share what we learn…</a:t>
            </a:r>
          </a:p>
          <a:p>
            <a:r>
              <a:rPr lang="en-US" dirty="0"/>
              <a:t>We see this as a longitudinal study – it will take time to fully understand the impacts on residents and the broader community. As a starting point this summer, we had the following objectives:…</a:t>
            </a:r>
            <a:r>
              <a:rPr lang="en-US" sz="9700" dirty="0"/>
              <a:t>IMPORTANT to note – this is not an evaluation of how people feel about the quality of their housing, or their relationship with the housing providers, it’s trying to get at the heart of the preference policy itself – which was a belief that families displaced from this community ought to have the opportunity to live in this community – and now that they are back…how does it feel? How is it going?</a:t>
            </a:r>
            <a:endParaRPr lang="en-US" dirty="0"/>
          </a:p>
          <a:p>
            <a:pPr marL="174022" indent="-174022" defTabSz="928116">
              <a:buFontTx/>
              <a:buChar char="-"/>
              <a:defRPr/>
            </a:pPr>
            <a:endParaRPr lang="en-US" dirty="0"/>
          </a:p>
          <a:p>
            <a:pPr marL="174022" indent="-174022" defTabSz="928116">
              <a:buFontTx/>
              <a:buChar char="-"/>
              <a:defRPr/>
            </a:pPr>
            <a:endParaRPr lang="en-US" dirty="0"/>
          </a:p>
          <a:p>
            <a:pPr marL="174022" indent="-174022">
              <a:buFontTx/>
              <a:buChar char="-"/>
            </a:pPr>
            <a:endParaRPr lang="en-US" baseline="0" dirty="0"/>
          </a:p>
          <a:p>
            <a:pPr marL="174022" indent="-174022">
              <a:buFontTx/>
              <a:buChar char="-"/>
            </a:pPr>
            <a:endParaRPr lang="en-US" dirty="0"/>
          </a:p>
        </p:txBody>
      </p:sp>
      <p:sp>
        <p:nvSpPr>
          <p:cNvPr id="4" name="Slide Number Placeholder 3"/>
          <p:cNvSpPr>
            <a:spLocks noGrp="1"/>
          </p:cNvSpPr>
          <p:nvPr>
            <p:ph type="sldNum" sz="quarter" idx="10"/>
          </p:nvPr>
        </p:nvSpPr>
        <p:spPr/>
        <p:txBody>
          <a:bodyPr/>
          <a:lstStyle/>
          <a:p>
            <a:fld id="{85AE7313-365F-4F5D-9769-7B46A8ACB0CF}" type="slidenum">
              <a:rPr lang="en-US" smtClean="0"/>
              <a:t>16</a:t>
            </a:fld>
            <a:endParaRPr lang="en-US"/>
          </a:p>
        </p:txBody>
      </p:sp>
    </p:spTree>
    <p:extLst>
      <p:ext uri="{BB962C8B-B14F-4D97-AF65-F5344CB8AC3E}">
        <p14:creationId xmlns:p14="http://schemas.microsoft.com/office/powerpoint/2010/main" val="323557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85AE7313-365F-4F5D-9769-7B46A8ACB0CF}" type="slidenum">
              <a:rPr lang="en-US" smtClean="0"/>
              <a:t>17</a:t>
            </a:fld>
            <a:endParaRPr lang="en-US"/>
          </a:p>
        </p:txBody>
      </p:sp>
    </p:spTree>
    <p:extLst>
      <p:ext uri="{BB962C8B-B14F-4D97-AF65-F5344CB8AC3E}">
        <p14:creationId xmlns:p14="http://schemas.microsoft.com/office/powerpoint/2010/main" val="420363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85AE7313-365F-4F5D-9769-7B46A8ACB0CF}" type="slidenum">
              <a:rPr lang="en-US" smtClean="0"/>
              <a:t>18</a:t>
            </a:fld>
            <a:endParaRPr lang="en-US"/>
          </a:p>
        </p:txBody>
      </p:sp>
    </p:spTree>
    <p:extLst>
      <p:ext uri="{BB962C8B-B14F-4D97-AF65-F5344CB8AC3E}">
        <p14:creationId xmlns:p14="http://schemas.microsoft.com/office/powerpoint/2010/main" val="297810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85AE7313-365F-4F5D-9769-7B46A8ACB0CF}" type="slidenum">
              <a:rPr lang="en-US" smtClean="0"/>
              <a:t>19</a:t>
            </a:fld>
            <a:endParaRPr lang="en-US"/>
          </a:p>
        </p:txBody>
      </p:sp>
    </p:spTree>
    <p:extLst>
      <p:ext uri="{BB962C8B-B14F-4D97-AF65-F5344CB8AC3E}">
        <p14:creationId xmlns:p14="http://schemas.microsoft.com/office/powerpoint/2010/main" val="112030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85AE7313-365F-4F5D-9769-7B46A8ACB0CF}" type="slidenum">
              <a:rPr lang="en-US" smtClean="0"/>
              <a:t>20</a:t>
            </a:fld>
            <a:endParaRPr lang="en-US"/>
          </a:p>
        </p:txBody>
      </p:sp>
    </p:spTree>
    <p:extLst>
      <p:ext uri="{BB962C8B-B14F-4D97-AF65-F5344CB8AC3E}">
        <p14:creationId xmlns:p14="http://schemas.microsoft.com/office/powerpoint/2010/main" val="31993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B1F4-01D9-451D-B655-19B7D8F86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807B5-1BA5-4194-98BD-5B0DB607E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06ED23-9C96-4266-917F-99F359342D9F}"/>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5" name="Footer Placeholder 4">
            <a:extLst>
              <a:ext uri="{FF2B5EF4-FFF2-40B4-BE49-F238E27FC236}">
                <a16:creationId xmlns:a16="http://schemas.microsoft.com/office/drawing/2014/main" id="{302340EF-71D9-4068-A8F7-49F7154DAC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CBE18A-070E-4D43-9F51-B52222ED47B2}"/>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351832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89DF-E6BE-4FA5-8690-093C50B75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5FA40-290E-4270-8E3D-60F8D18C10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E3308-4E55-425D-BA80-C7C40C4D6582}"/>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5" name="Footer Placeholder 4">
            <a:extLst>
              <a:ext uri="{FF2B5EF4-FFF2-40B4-BE49-F238E27FC236}">
                <a16:creationId xmlns:a16="http://schemas.microsoft.com/office/drawing/2014/main" id="{423A63E5-51E8-4D0F-89D3-B71FD5A7BB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B94391-41AF-4608-A8E2-910F16DDC9FF}"/>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400029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72FD9-97C3-4780-AEA0-0FDCA9BCA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FBDBC4-6843-421C-B552-3B4D56320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446CD-8C40-4E9D-A0B1-DE347C686EE7}"/>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5" name="Footer Placeholder 4">
            <a:extLst>
              <a:ext uri="{FF2B5EF4-FFF2-40B4-BE49-F238E27FC236}">
                <a16:creationId xmlns:a16="http://schemas.microsoft.com/office/drawing/2014/main" id="{7EA792A6-BB66-4789-8F1B-A99FE6F347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0BFCB-45BD-4861-8864-D13CF8D7F65B}"/>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9069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20A1-6553-47E1-8D17-7FD67D17C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6D470-060A-4085-9E57-08F8A3B626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25093-8FAA-4050-9B5C-4EEA218A6AA3}"/>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5" name="Footer Placeholder 4">
            <a:extLst>
              <a:ext uri="{FF2B5EF4-FFF2-40B4-BE49-F238E27FC236}">
                <a16:creationId xmlns:a16="http://schemas.microsoft.com/office/drawing/2014/main" id="{03A30D96-020D-4001-8EDF-F75F465E9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5C092C-98ED-468E-8BB2-DC824082CE90}"/>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6080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D859-AA82-4A23-95B2-F5683B443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08741-E5A5-421F-8EB4-B8AEFAD4F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4C7351-DCF9-430B-A83F-E149AA314F9C}"/>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5" name="Footer Placeholder 4">
            <a:extLst>
              <a:ext uri="{FF2B5EF4-FFF2-40B4-BE49-F238E27FC236}">
                <a16:creationId xmlns:a16="http://schemas.microsoft.com/office/drawing/2014/main" id="{CE21B752-FE19-4A33-B54F-7D3A5A0E3E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CFB485-FC85-494F-BA21-7645820884CD}"/>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72958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3D0B-6E69-470A-A93D-D68F190D1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A7A90-FF6F-402D-AF8E-3867F723F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DAF22-C23D-4D71-B8A7-D660B73D33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1047-1245-436A-BDDC-2FB1F417749E}"/>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6" name="Footer Placeholder 5">
            <a:extLst>
              <a:ext uri="{FF2B5EF4-FFF2-40B4-BE49-F238E27FC236}">
                <a16:creationId xmlns:a16="http://schemas.microsoft.com/office/drawing/2014/main" id="{DD2FEB3C-1FF1-4891-98C5-A8D0D77D40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C7D367-CA7C-4D07-BD9A-7DB7AC1F1385}"/>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61158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C90D-A7B6-4C7A-A333-3F9C910053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FCA5E-7C0B-4C87-B2B8-0AFC9B70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718082-EDAF-4E7F-A9E2-179A067EB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CBA2C9-0A43-46E1-94A5-2D74472C4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D5CFDE-3968-45E1-8ACF-38639462AB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A3852-F752-46A7-9BE7-8674122B2F09}"/>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8" name="Footer Placeholder 7">
            <a:extLst>
              <a:ext uri="{FF2B5EF4-FFF2-40B4-BE49-F238E27FC236}">
                <a16:creationId xmlns:a16="http://schemas.microsoft.com/office/drawing/2014/main" id="{6E383A3B-EE1C-452A-AE70-00F62703B7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AC0B67-230E-44F9-BCE1-50D2DB965699}"/>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157850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7CC8-DC9F-4A58-ABD1-739A1FA36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0333A-BD5E-4088-8B40-E80A373F5D65}"/>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4" name="Footer Placeholder 3">
            <a:extLst>
              <a:ext uri="{FF2B5EF4-FFF2-40B4-BE49-F238E27FC236}">
                <a16:creationId xmlns:a16="http://schemas.microsoft.com/office/drawing/2014/main" id="{47275979-2F52-48E3-8DC6-721267262D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E4F14E-49D9-4159-8CC9-24BDC2DF1BAB}"/>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48915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59B7-4CA8-4A35-8144-6CADFCDF95C5}"/>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3" name="Footer Placeholder 2">
            <a:extLst>
              <a:ext uri="{FF2B5EF4-FFF2-40B4-BE49-F238E27FC236}">
                <a16:creationId xmlns:a16="http://schemas.microsoft.com/office/drawing/2014/main" id="{FCD2936C-2BB6-4DB3-9B57-0BF4F81103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3D19D2-7E99-4337-AF3A-B47376C3E367}"/>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333718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0C27-816D-4F43-ABB5-0CB8475AB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EF665-9A82-438B-839C-05AFF188F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68DE61-7FF7-444D-BFE9-4E22AA97D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BA7E06-9645-468C-AB21-A9698C965FE8}"/>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6" name="Footer Placeholder 5">
            <a:extLst>
              <a:ext uri="{FF2B5EF4-FFF2-40B4-BE49-F238E27FC236}">
                <a16:creationId xmlns:a16="http://schemas.microsoft.com/office/drawing/2014/main" id="{30EA2F7F-D6D9-4A17-A8D8-8789B5D4B8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54088-7DE2-46D5-9538-DC8107749ACF}"/>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63023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ACC3-7E9A-4956-BC6B-8127C3832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31B7C5-C703-4B5F-AE4E-C88A17B46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EAE003-C839-4B08-9F02-064996520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124A1C-3252-4C8D-9009-182F0F01F19F}"/>
              </a:ext>
            </a:extLst>
          </p:cNvPr>
          <p:cNvSpPr>
            <a:spLocks noGrp="1"/>
          </p:cNvSpPr>
          <p:nvPr>
            <p:ph type="dt" sz="half" idx="10"/>
          </p:nvPr>
        </p:nvSpPr>
        <p:spPr/>
        <p:txBody>
          <a:bodyPr/>
          <a:lstStyle/>
          <a:p>
            <a:fld id="{557D2097-A63A-4EF1-97EB-9FB780C62E6D}" type="datetimeFigureOut">
              <a:rPr lang="en-US" smtClean="0"/>
              <a:t>3/4/2020</a:t>
            </a:fld>
            <a:endParaRPr lang="en-US" dirty="0"/>
          </a:p>
        </p:txBody>
      </p:sp>
      <p:sp>
        <p:nvSpPr>
          <p:cNvPr id="6" name="Footer Placeholder 5">
            <a:extLst>
              <a:ext uri="{FF2B5EF4-FFF2-40B4-BE49-F238E27FC236}">
                <a16:creationId xmlns:a16="http://schemas.microsoft.com/office/drawing/2014/main" id="{826F9C63-098F-4217-ADD7-084DFC79FF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6CB17B-1B7C-422A-9E0A-C60F1FCB6AB1}"/>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177893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F06C-8710-4A63-B7D1-C437DAD2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9448F-11BC-4860-ADFB-3CA4D9738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FB639-A196-4EB4-B677-E79C63B93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D2097-A63A-4EF1-97EB-9FB780C62E6D}" type="datetimeFigureOut">
              <a:rPr lang="en-US" smtClean="0"/>
              <a:t>3/4/2020</a:t>
            </a:fld>
            <a:endParaRPr lang="en-US" dirty="0"/>
          </a:p>
        </p:txBody>
      </p:sp>
      <p:sp>
        <p:nvSpPr>
          <p:cNvPr id="5" name="Footer Placeholder 4">
            <a:extLst>
              <a:ext uri="{FF2B5EF4-FFF2-40B4-BE49-F238E27FC236}">
                <a16:creationId xmlns:a16="http://schemas.microsoft.com/office/drawing/2014/main" id="{28E46EB3-850F-4F43-8CDF-473012472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4CAEAF-DD63-442D-9F71-A748F3FEA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3373-F9C9-4BC0-9D16-FB5942ECD5BE}" type="slidenum">
              <a:rPr lang="en-US" smtClean="0"/>
              <a:t>‹#›</a:t>
            </a:fld>
            <a:endParaRPr lang="en-US" dirty="0"/>
          </a:p>
        </p:txBody>
      </p:sp>
    </p:spTree>
    <p:extLst>
      <p:ext uri="{BB962C8B-B14F-4D97-AF65-F5344CB8AC3E}">
        <p14:creationId xmlns:p14="http://schemas.microsoft.com/office/powerpoint/2010/main" val="704707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72E7C-46DA-4F76-B25D-DA5D2FA3A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1534"/>
            <a:ext cx="10972800" cy="1114424"/>
          </a:xfrm>
          <a:prstGeom prst="rect">
            <a:avLst/>
          </a:prstGeom>
        </p:spPr>
      </p:pic>
      <p:sp>
        <p:nvSpPr>
          <p:cNvPr id="5" name="TextBox 4">
            <a:extLst>
              <a:ext uri="{FF2B5EF4-FFF2-40B4-BE49-F238E27FC236}">
                <a16:creationId xmlns:a16="http://schemas.microsoft.com/office/drawing/2014/main" id="{7C68F5F8-D5D0-4064-8553-E7D4469543BB}"/>
              </a:ext>
            </a:extLst>
          </p:cNvPr>
          <p:cNvSpPr txBox="1"/>
          <p:nvPr/>
        </p:nvSpPr>
        <p:spPr>
          <a:xfrm>
            <a:off x="609599" y="1711354"/>
            <a:ext cx="10972801" cy="3785652"/>
          </a:xfrm>
          <a:prstGeom prst="rect">
            <a:avLst/>
          </a:prstGeom>
          <a:noFill/>
          <a:ln w="38100">
            <a:solidFill>
              <a:srgbClr val="B1BB36"/>
            </a:solidFill>
          </a:ln>
        </p:spPr>
        <p:txBody>
          <a:bodyPr wrap="square" rtlCol="0">
            <a:spAutoFit/>
          </a:bodyPr>
          <a:lstStyle/>
          <a:p>
            <a:pPr algn="ctr"/>
            <a:r>
              <a:rPr lang="en-US" sz="4000" dirty="0">
                <a:solidFill>
                  <a:srgbClr val="6B9DB7"/>
                </a:solidFill>
                <a:latin typeface="Arial" panose="020B0604020202020204" pitchFamily="34" charset="0"/>
                <a:cs typeface="Arial" panose="020B0604020202020204" pitchFamily="34" charset="0"/>
              </a:rPr>
              <a:t>North/Northeast Neighborhood Housing Strategy Oversight Committee</a:t>
            </a:r>
          </a:p>
          <a:p>
            <a:pPr algn="ctr"/>
            <a:endParaRPr lang="en-US" sz="4000" dirty="0">
              <a:latin typeface="Arial" panose="020B0604020202020204" pitchFamily="34" charset="0"/>
              <a:cs typeface="Arial" panose="020B0604020202020204" pitchFamily="34" charset="0"/>
            </a:endParaRPr>
          </a:p>
          <a:p>
            <a:pPr algn="ctr"/>
            <a:r>
              <a:rPr lang="en-US" sz="4000" b="1" dirty="0">
                <a:solidFill>
                  <a:srgbClr val="B1BB36"/>
                </a:solidFill>
                <a:latin typeface="Arial" panose="020B0604020202020204" pitchFamily="34" charset="0"/>
                <a:cs typeface="Arial" panose="020B0604020202020204" pitchFamily="34" charset="0"/>
              </a:rPr>
              <a:t> Annual Report to Portland City Council</a:t>
            </a:r>
          </a:p>
          <a:p>
            <a:pPr algn="ctr"/>
            <a:endParaRPr lang="en-US" sz="4000" dirty="0">
              <a:latin typeface="Arial" panose="020B0604020202020204" pitchFamily="34" charset="0"/>
              <a:cs typeface="Arial" panose="020B0604020202020204" pitchFamily="34" charset="0"/>
            </a:endParaRPr>
          </a:p>
          <a:p>
            <a:pPr algn="ctr"/>
            <a:r>
              <a:rPr lang="en-US" sz="4000" dirty="0">
                <a:solidFill>
                  <a:srgbClr val="6B9DB7"/>
                </a:solidFill>
                <a:latin typeface="Arial" panose="020B0604020202020204" pitchFamily="34" charset="0"/>
                <a:cs typeface="Arial" panose="020B0604020202020204" pitchFamily="34" charset="0"/>
              </a:rPr>
              <a:t>Thursday March 11, 2020</a:t>
            </a:r>
          </a:p>
        </p:txBody>
      </p:sp>
    </p:spTree>
    <p:extLst>
      <p:ext uri="{BB962C8B-B14F-4D97-AF65-F5344CB8AC3E}">
        <p14:creationId xmlns:p14="http://schemas.microsoft.com/office/powerpoint/2010/main" val="120135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Strategy 3: Creating Rental Homes</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8" name="Content Placeholder 2">
            <a:extLst>
              <a:ext uri="{FF2B5EF4-FFF2-40B4-BE49-F238E27FC236}">
                <a16:creationId xmlns:a16="http://schemas.microsoft.com/office/drawing/2014/main" id="{8B16D180-6238-4FB1-9BF3-109CC473EBB7}"/>
              </a:ext>
            </a:extLst>
          </p:cNvPr>
          <p:cNvGraphicFramePr>
            <a:graphicFrameLocks noGrp="1"/>
          </p:cNvGraphicFramePr>
          <p:nvPr>
            <p:ph idx="1"/>
            <p:extLst>
              <p:ext uri="{D42A27DB-BD31-4B8C-83A1-F6EECF244321}">
                <p14:modId xmlns:p14="http://schemas.microsoft.com/office/powerpoint/2010/main" val="1765102523"/>
              </p:ext>
            </p:extLst>
          </p:nvPr>
        </p:nvGraphicFramePr>
        <p:xfrm>
          <a:off x="1266690" y="215774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45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solidFill>
                  <a:srgbClr val="FEFFFF"/>
                </a:solidFill>
                <a:latin typeface="+mj-lt"/>
                <a:ea typeface="+mj-ea"/>
                <a:cs typeface="+mj-cs"/>
              </a:rPr>
              <a:t>Strategy 4: Land Banking</a:t>
            </a:r>
            <a:endParaRPr lang="en-US" sz="4000" b="1" dirty="0">
              <a:solidFill>
                <a:srgbClr val="FEFFFF"/>
              </a:solidFill>
              <a:latin typeface="+mj-lt"/>
              <a:ea typeface="+mj-ea"/>
              <a:cs typeface="+mj-cs"/>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8" name="Content Placeholder 2">
            <a:extLst>
              <a:ext uri="{FF2B5EF4-FFF2-40B4-BE49-F238E27FC236}">
                <a16:creationId xmlns:a16="http://schemas.microsoft.com/office/drawing/2014/main" id="{B05F9FF9-9AE7-4445-9465-0849C32A1D52}"/>
              </a:ext>
            </a:extLst>
          </p:cNvPr>
          <p:cNvGraphicFramePr>
            <a:graphicFrameLocks noGrp="1"/>
          </p:cNvGraphicFramePr>
          <p:nvPr>
            <p:ph idx="1"/>
            <p:extLst>
              <p:ext uri="{D42A27DB-BD31-4B8C-83A1-F6EECF244321}">
                <p14:modId xmlns:p14="http://schemas.microsoft.com/office/powerpoint/2010/main" val="1157110953"/>
              </p:ext>
            </p:extLst>
          </p:nvPr>
        </p:nvGraphicFramePr>
        <p:xfrm>
          <a:off x="838200" y="2228170"/>
          <a:ext cx="10265229" cy="399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97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812935" y="804328"/>
            <a:ext cx="6704483"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FEFFFF"/>
                </a:solidFill>
                <a:latin typeface="+mj-lt"/>
                <a:ea typeface="+mj-ea"/>
                <a:cs typeface="+mj-cs"/>
              </a:rPr>
              <a:t>Policy Goal: DMWESB Participation Home Repair</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3" name="Content Placeholder 12">
            <a:extLst>
              <a:ext uri="{FF2B5EF4-FFF2-40B4-BE49-F238E27FC236}">
                <a16:creationId xmlns:a16="http://schemas.microsoft.com/office/drawing/2014/main" id="{8EBEF50B-FB31-426B-AE45-EA4961F30360}"/>
              </a:ext>
            </a:extLst>
          </p:cNvPr>
          <p:cNvGraphicFramePr>
            <a:graphicFrameLocks noGrp="1"/>
          </p:cNvGraphicFramePr>
          <p:nvPr>
            <p:ph idx="1"/>
            <p:extLst>
              <p:ext uri="{D42A27DB-BD31-4B8C-83A1-F6EECF244321}">
                <p14:modId xmlns:p14="http://schemas.microsoft.com/office/powerpoint/2010/main" val="1184957062"/>
              </p:ext>
            </p:extLst>
          </p:nvPr>
        </p:nvGraphicFramePr>
        <p:xfrm>
          <a:off x="1244118" y="2921074"/>
          <a:ext cx="4850358" cy="3536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CDD201DD-7AB1-437A-80AE-4F320A1E1A97}"/>
              </a:ext>
            </a:extLst>
          </p:cNvPr>
          <p:cNvGraphicFramePr/>
          <p:nvPr>
            <p:extLst>
              <p:ext uri="{D42A27DB-BD31-4B8C-83A1-F6EECF244321}">
                <p14:modId xmlns:p14="http://schemas.microsoft.com/office/powerpoint/2010/main" val="3726600901"/>
              </p:ext>
            </p:extLst>
          </p:nvPr>
        </p:nvGraphicFramePr>
        <p:xfrm>
          <a:off x="6359703" y="2921074"/>
          <a:ext cx="5280917" cy="3536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059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812935" y="804328"/>
            <a:ext cx="6704483"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solidFill>
                  <a:srgbClr val="FEFFFF"/>
                </a:solidFill>
                <a:latin typeface="+mj-lt"/>
                <a:ea typeface="+mj-ea"/>
                <a:cs typeface="+mj-cs"/>
              </a:rPr>
              <a:t>Policy Goal: DMWESB Participation Rental Construction</a:t>
            </a:r>
            <a:endParaRPr lang="en-US" sz="3600" b="1" dirty="0">
              <a:solidFill>
                <a:srgbClr val="FEFFFF"/>
              </a:solidFill>
              <a:latin typeface="+mj-lt"/>
              <a:ea typeface="+mj-ea"/>
              <a:cs typeface="+mj-cs"/>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pic>
        <p:nvPicPr>
          <p:cNvPr id="13" name="Content Placeholder 10">
            <a:extLst>
              <a:ext uri="{FF2B5EF4-FFF2-40B4-BE49-F238E27FC236}">
                <a16:creationId xmlns:a16="http://schemas.microsoft.com/office/drawing/2014/main" id="{F814C3C4-8F38-4F18-BE79-ABABD12D4582}"/>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119322" y="2881267"/>
            <a:ext cx="5155627" cy="3390083"/>
          </a:xfrm>
          <a:prstGeom prst="rect">
            <a:avLst/>
          </a:prstGeom>
          <a:solidFill>
            <a:schemeClr val="bg1"/>
          </a:solidFill>
          <a:ln w="28575">
            <a:solidFill>
              <a:srgbClr val="92D050"/>
            </a:solidFill>
          </a:ln>
        </p:spPr>
      </p:pic>
      <p:pic>
        <p:nvPicPr>
          <p:cNvPr id="18" name="Picture 17">
            <a:extLst>
              <a:ext uri="{FF2B5EF4-FFF2-40B4-BE49-F238E27FC236}">
                <a16:creationId xmlns:a16="http://schemas.microsoft.com/office/drawing/2014/main" id="{3727B249-3033-4C71-BA18-13FEC7DCB15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696621" y="2881266"/>
            <a:ext cx="5004442" cy="3390084"/>
          </a:xfrm>
          <a:prstGeom prst="rect">
            <a:avLst/>
          </a:prstGeom>
          <a:noFill/>
          <a:ln w="28575">
            <a:solidFill>
              <a:srgbClr val="92D050"/>
            </a:solidFill>
          </a:ln>
        </p:spPr>
      </p:pic>
    </p:spTree>
    <p:extLst>
      <p:ext uri="{BB962C8B-B14F-4D97-AF65-F5344CB8AC3E}">
        <p14:creationId xmlns:p14="http://schemas.microsoft.com/office/powerpoint/2010/main" val="59207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Policy Goal: Preference Policy</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2" name="Content Placeholder 1">
            <a:extLst>
              <a:ext uri="{FF2B5EF4-FFF2-40B4-BE49-F238E27FC236}">
                <a16:creationId xmlns:a16="http://schemas.microsoft.com/office/drawing/2014/main" id="{1B840B6B-2C68-4D2C-8F25-14F06E682402}"/>
              </a:ext>
            </a:extLst>
          </p:cNvPr>
          <p:cNvGraphicFramePr>
            <a:graphicFrameLocks noGrp="1"/>
          </p:cNvGraphicFramePr>
          <p:nvPr>
            <p:ph idx="1"/>
            <p:extLst>
              <p:ext uri="{D42A27DB-BD31-4B8C-83A1-F6EECF244321}">
                <p14:modId xmlns:p14="http://schemas.microsoft.com/office/powerpoint/2010/main" val="2417589964"/>
              </p:ext>
            </p:extLst>
          </p:nvPr>
        </p:nvGraphicFramePr>
        <p:xfrm>
          <a:off x="1466850" y="23415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75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Policy Goal: Preference Policy</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13" name="Content Placeholder 1">
            <a:extLst>
              <a:ext uri="{FF2B5EF4-FFF2-40B4-BE49-F238E27FC236}">
                <a16:creationId xmlns:a16="http://schemas.microsoft.com/office/drawing/2014/main" id="{7BCCA4DA-AEDE-4570-B21C-E80053E6E4CE}"/>
              </a:ext>
            </a:extLst>
          </p:cNvPr>
          <p:cNvSpPr>
            <a:spLocks noGrp="1"/>
          </p:cNvSpPr>
          <p:nvPr>
            <p:ph idx="1"/>
          </p:nvPr>
        </p:nvSpPr>
        <p:spPr>
          <a:xfrm>
            <a:off x="836676" y="2157746"/>
            <a:ext cx="10515600" cy="4351338"/>
          </a:xfrm>
        </p:spPr>
        <p:txBody>
          <a:bodyPr vert="horz" lIns="91440" tIns="45720" rIns="91440" bIns="45720" rtlCol="0" anchor="ctr">
            <a:normAutofit/>
          </a:bodyPr>
          <a:lstStyle/>
          <a:p>
            <a:pPr marL="0" indent="0">
              <a:buNone/>
            </a:pPr>
            <a:r>
              <a:rPr lang="en-US" sz="4000" dirty="0"/>
              <a:t>Study Progress Report:</a:t>
            </a:r>
            <a:br>
              <a:rPr lang="en-US" sz="4000" dirty="0"/>
            </a:br>
            <a:r>
              <a:rPr lang="en-US" sz="4000" dirty="0"/>
              <a:t>The Impact of the Preference Policy on Wellbeing</a:t>
            </a:r>
          </a:p>
          <a:p>
            <a:pPr marL="0" indent="0">
              <a:buNone/>
            </a:pPr>
            <a:r>
              <a:rPr lang="en-US" sz="2400" dirty="0"/>
              <a:t> Co-Investigators: Lisa Bates (PSU CUPA) and Amie Thurber (PSU SSW) </a:t>
            </a:r>
          </a:p>
          <a:p>
            <a:pPr marL="0"/>
            <a:endParaRPr lang="en-US" sz="2400" dirty="0"/>
          </a:p>
        </p:txBody>
      </p:sp>
      <p:pic>
        <p:nvPicPr>
          <p:cNvPr id="14" name="Picture 13">
            <a:extLst>
              <a:ext uri="{FF2B5EF4-FFF2-40B4-BE49-F238E27FC236}">
                <a16:creationId xmlns:a16="http://schemas.microsoft.com/office/drawing/2014/main" id="{A3EBC243-55D6-4517-A4A5-6507B4F70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268" y="5064687"/>
            <a:ext cx="1462088" cy="467868"/>
          </a:xfrm>
          <a:prstGeom prst="rect">
            <a:avLst/>
          </a:prstGeom>
        </p:spPr>
      </p:pic>
    </p:spTree>
    <p:extLst>
      <p:ext uri="{BB962C8B-B14F-4D97-AF65-F5344CB8AC3E}">
        <p14:creationId xmlns:p14="http://schemas.microsoft.com/office/powerpoint/2010/main" val="273635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0B275-807A-4A25-91C4-8026316BD8B9}"/>
              </a:ext>
            </a:extLst>
          </p:cNvPr>
          <p:cNvSpPr>
            <a:spLocks noGrp="1"/>
          </p:cNvSpPr>
          <p:nvPr>
            <p:ph type="title"/>
          </p:nvPr>
        </p:nvSpPr>
        <p:spPr>
          <a:xfrm>
            <a:off x="535259" y="304800"/>
            <a:ext cx="11447191" cy="1432560"/>
          </a:xfrm>
        </p:spPr>
        <p:txBody>
          <a:bodyPr>
            <a:normAutofit/>
          </a:bodyPr>
          <a:lstStyle/>
          <a:p>
            <a:r>
              <a:rPr lang="en-US" dirty="0"/>
              <a:t>The Impact of the Preference Policy on Wellbeing</a:t>
            </a:r>
            <a:br>
              <a:rPr lang="en-US" dirty="0"/>
            </a:br>
            <a:endParaRPr lang="en-US" dirty="0"/>
          </a:p>
        </p:txBody>
      </p:sp>
      <p:sp>
        <p:nvSpPr>
          <p:cNvPr id="2" name="Text Placeholder 1">
            <a:extLst>
              <a:ext uri="{FF2B5EF4-FFF2-40B4-BE49-F238E27FC236}">
                <a16:creationId xmlns:a16="http://schemas.microsoft.com/office/drawing/2014/main" id="{2B79EF8A-2A8C-4DC2-B8E5-86AFDA603576}"/>
              </a:ext>
            </a:extLst>
          </p:cNvPr>
          <p:cNvSpPr>
            <a:spLocks noGrp="1"/>
          </p:cNvSpPr>
          <p:nvPr>
            <p:ph type="body" idx="1"/>
          </p:nvPr>
        </p:nvSpPr>
        <p:spPr>
          <a:xfrm>
            <a:off x="596219" y="1369219"/>
            <a:ext cx="5499781" cy="736282"/>
          </a:xfrm>
        </p:spPr>
        <p:txBody>
          <a:bodyPr>
            <a:normAutofit/>
          </a:bodyPr>
          <a:lstStyle/>
          <a:p>
            <a:r>
              <a:rPr lang="en-US" sz="2800" dirty="0"/>
              <a:t>Broad Goals</a:t>
            </a:r>
          </a:p>
        </p:txBody>
      </p:sp>
      <p:sp>
        <p:nvSpPr>
          <p:cNvPr id="5" name="Content Placeholder 4">
            <a:extLst>
              <a:ext uri="{FF2B5EF4-FFF2-40B4-BE49-F238E27FC236}">
                <a16:creationId xmlns:a16="http://schemas.microsoft.com/office/drawing/2014/main" id="{D1607B1B-2A47-417F-B586-51F3B83A6752}"/>
              </a:ext>
            </a:extLst>
          </p:cNvPr>
          <p:cNvSpPr>
            <a:spLocks noGrp="1"/>
          </p:cNvSpPr>
          <p:nvPr>
            <p:ph sz="half" idx="2"/>
          </p:nvPr>
        </p:nvSpPr>
        <p:spPr>
          <a:xfrm>
            <a:off x="634319" y="2105501"/>
            <a:ext cx="5499781" cy="3378200"/>
          </a:xfrm>
        </p:spPr>
        <p:txBody>
          <a:bodyPr>
            <a:normAutofit lnSpcReduction="10000"/>
          </a:bodyPr>
          <a:lstStyle/>
          <a:p>
            <a:pPr>
              <a:buFont typeface="Wingdings" panose="05000000000000000000" pitchFamily="2" charset="2"/>
              <a:buChar char="§"/>
            </a:pPr>
            <a:r>
              <a:rPr lang="en-US" sz="2800" dirty="0"/>
              <a:t> To understand the experiences and needs of those served by policy.</a:t>
            </a:r>
          </a:p>
          <a:p>
            <a:pPr marL="182563" lvl="1" indent="-182563">
              <a:buFont typeface="Wingdings" panose="05000000000000000000" pitchFamily="2" charset="2"/>
              <a:buChar char="§"/>
            </a:pPr>
            <a:r>
              <a:rPr lang="en-US" sz="2800" dirty="0"/>
              <a:t>To assist the Oversight Committee and Portland Housing Bureau in evaluating the policy and shaping ongoing implementation.</a:t>
            </a:r>
          </a:p>
          <a:p>
            <a:pPr marL="182563" lvl="1" indent="-182563">
              <a:buFont typeface="Wingdings" panose="05000000000000000000" pitchFamily="2" charset="2"/>
              <a:buChar char="§"/>
            </a:pPr>
            <a:r>
              <a:rPr lang="en-US" sz="2800" dirty="0"/>
              <a:t>To inform similar policies across the county.</a:t>
            </a:r>
          </a:p>
          <a:p>
            <a:pPr marL="365443" lvl="2" indent="-182563">
              <a:buFont typeface="Wingdings" panose="05000000000000000000" pitchFamily="2" charset="2"/>
              <a:buChar char="§"/>
            </a:pPr>
            <a:endParaRPr lang="en-US" sz="1800" dirty="0"/>
          </a:p>
        </p:txBody>
      </p:sp>
      <p:sp>
        <p:nvSpPr>
          <p:cNvPr id="4" name="Text Placeholder 3">
            <a:extLst>
              <a:ext uri="{FF2B5EF4-FFF2-40B4-BE49-F238E27FC236}">
                <a16:creationId xmlns:a16="http://schemas.microsoft.com/office/drawing/2014/main" id="{E2DED3D9-4831-4398-8037-D2F331BFE94A}"/>
              </a:ext>
            </a:extLst>
          </p:cNvPr>
          <p:cNvSpPr>
            <a:spLocks noGrp="1"/>
          </p:cNvSpPr>
          <p:nvPr>
            <p:ph type="body" sz="quarter" idx="3"/>
          </p:nvPr>
        </p:nvSpPr>
        <p:spPr>
          <a:xfrm>
            <a:off x="6172200" y="1223963"/>
            <a:ext cx="5183188" cy="823912"/>
          </a:xfrm>
        </p:spPr>
        <p:txBody>
          <a:bodyPr>
            <a:normAutofit/>
          </a:bodyPr>
          <a:lstStyle/>
          <a:p>
            <a:r>
              <a:rPr lang="en-US" sz="2800" dirty="0"/>
              <a:t>Initial Objectives</a:t>
            </a:r>
          </a:p>
        </p:txBody>
      </p:sp>
      <p:sp>
        <p:nvSpPr>
          <p:cNvPr id="6" name="Content Placeholder 5">
            <a:extLst>
              <a:ext uri="{FF2B5EF4-FFF2-40B4-BE49-F238E27FC236}">
                <a16:creationId xmlns:a16="http://schemas.microsoft.com/office/drawing/2014/main" id="{16CB42F5-E72C-4137-BD7D-D2D6724E2C6C}"/>
              </a:ext>
            </a:extLst>
          </p:cNvPr>
          <p:cNvSpPr>
            <a:spLocks noGrp="1"/>
          </p:cNvSpPr>
          <p:nvPr>
            <p:ph sz="quarter" idx="4"/>
          </p:nvPr>
        </p:nvSpPr>
        <p:spPr>
          <a:xfrm>
            <a:off x="6172200" y="2010598"/>
            <a:ext cx="5183188" cy="3684588"/>
          </a:xfrm>
        </p:spPr>
        <p:txBody>
          <a:bodyPr>
            <a:noAutofit/>
          </a:bodyPr>
          <a:lstStyle/>
          <a:p>
            <a:pPr lvl="1">
              <a:buFont typeface="Wingdings" panose="05000000000000000000" pitchFamily="2" charset="2"/>
              <a:buChar char="§"/>
            </a:pPr>
            <a:r>
              <a:rPr lang="en-US" dirty="0"/>
              <a:t>To understand resident’s motivations for applying to the Preference Policy.</a:t>
            </a:r>
          </a:p>
          <a:p>
            <a:pPr lvl="1">
              <a:buFont typeface="Wingdings" panose="05000000000000000000" pitchFamily="2" charset="2"/>
              <a:buChar char="§"/>
            </a:pPr>
            <a:r>
              <a:rPr lang="en-US" dirty="0"/>
              <a:t>To learn about resident’s experiences in the neighborhood and sense of community well-being.</a:t>
            </a:r>
          </a:p>
          <a:p>
            <a:pPr lvl="1">
              <a:buFont typeface="Wingdings" panose="05000000000000000000" pitchFamily="2" charset="2"/>
              <a:buChar char="§"/>
            </a:pPr>
            <a:r>
              <a:rPr lang="en-US" dirty="0"/>
              <a:t> To begin to gather recommendations to improve social, cultural, civic, economic, and environmental well-being.</a:t>
            </a:r>
          </a:p>
        </p:txBody>
      </p:sp>
      <p:pic>
        <p:nvPicPr>
          <p:cNvPr id="7" name="Picture 6">
            <a:extLst>
              <a:ext uri="{FF2B5EF4-FFF2-40B4-BE49-F238E27FC236}">
                <a16:creationId xmlns:a16="http://schemas.microsoft.com/office/drawing/2014/main" id="{04DCA86A-BEC0-414B-968F-35EA11658F44}"/>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845032" y="5968425"/>
            <a:ext cx="1930687" cy="584775"/>
          </a:xfrm>
          <a:prstGeom prst="rect">
            <a:avLst/>
          </a:prstGeom>
        </p:spPr>
      </p:pic>
    </p:spTree>
    <p:extLst>
      <p:ext uri="{BB962C8B-B14F-4D97-AF65-F5344CB8AC3E}">
        <p14:creationId xmlns:p14="http://schemas.microsoft.com/office/powerpoint/2010/main" val="90544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8B0E8-E6F3-4C6E-A2C5-99DDD6219E6C}"/>
              </a:ext>
            </a:extLst>
          </p:cNvPr>
          <p:cNvSpPr>
            <a:spLocks noGrp="1"/>
          </p:cNvSpPr>
          <p:nvPr>
            <p:ph type="title" idx="4294967295"/>
          </p:nvPr>
        </p:nvSpPr>
        <p:spPr>
          <a:xfrm>
            <a:off x="594360" y="637125"/>
            <a:ext cx="3802276" cy="5256371"/>
          </a:xfrm>
        </p:spPr>
        <p:txBody>
          <a:bodyPr vert="horz" lIns="91440" tIns="45720" rIns="91440" bIns="45720" rtlCol="0" anchor="ctr">
            <a:normAutofit/>
          </a:bodyPr>
          <a:lstStyle/>
          <a:p>
            <a:r>
              <a:rPr lang="en-US" sz="4100" b="1" dirty="0"/>
              <a:t>1</a:t>
            </a:r>
            <a:r>
              <a:rPr lang="en-US" sz="4100" b="1" kern="1200" dirty="0">
                <a:solidFill>
                  <a:schemeClr val="tx1"/>
                </a:solidFill>
                <a:latin typeface="+mj-lt"/>
                <a:ea typeface="+mj-ea"/>
                <a:cs typeface="+mj-cs"/>
              </a:rPr>
              <a:t>. The preference policy is serving the intended population.</a:t>
            </a:r>
            <a:br>
              <a:rPr lang="en-US" sz="4100" b="1"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graphicFrame>
        <p:nvGraphicFramePr>
          <p:cNvPr id="23" name="TextBox 2">
            <a:extLst>
              <a:ext uri="{FF2B5EF4-FFF2-40B4-BE49-F238E27FC236}">
                <a16:creationId xmlns:a16="http://schemas.microsoft.com/office/drawing/2014/main" id="{7895D204-4191-426C-A452-FABC317C1C1C}"/>
              </a:ext>
            </a:extLst>
          </p:cNvPr>
          <p:cNvGraphicFramePr/>
          <p:nvPr>
            <p:extLst>
              <p:ext uri="{D42A27DB-BD31-4B8C-83A1-F6EECF244321}">
                <p14:modId xmlns:p14="http://schemas.microsoft.com/office/powerpoint/2010/main" val="423224675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87DD690-AAEC-4F04-B868-F95922CAB5FE}"/>
              </a:ext>
            </a:extLst>
          </p:cNvPr>
          <p:cNvPicPr>
            <a:picLocks noChangeAspect="1"/>
          </p:cNvPicPr>
          <p:nvPr/>
        </p:nvPicPr>
        <p:blipFill rotWithShape="1">
          <a:blip r:embed="rId8">
            <a:extLst>
              <a:ext uri="{28A0092B-C50C-407E-A947-70E740481C1C}">
                <a14:useLocalDpi xmlns:a14="http://schemas.microsoft.com/office/drawing/2010/main" val="0"/>
              </a:ext>
            </a:extLst>
          </a:blip>
          <a:srcRect l="66468"/>
          <a:stretch/>
        </p:blipFill>
        <p:spPr>
          <a:xfrm>
            <a:off x="9845032" y="5968425"/>
            <a:ext cx="1930687" cy="584775"/>
          </a:xfrm>
          <a:prstGeom prst="rect">
            <a:avLst/>
          </a:prstGeom>
        </p:spPr>
      </p:pic>
    </p:spTree>
    <p:extLst>
      <p:ext uri="{BB962C8B-B14F-4D97-AF65-F5344CB8AC3E}">
        <p14:creationId xmlns:p14="http://schemas.microsoft.com/office/powerpoint/2010/main" val="418751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8B0E8-E6F3-4C6E-A2C5-99DDD6219E6C}"/>
              </a:ext>
            </a:extLst>
          </p:cNvPr>
          <p:cNvSpPr>
            <a:spLocks noGrp="1"/>
          </p:cNvSpPr>
          <p:nvPr>
            <p:ph type="title" idx="4294967295"/>
          </p:nvPr>
        </p:nvSpPr>
        <p:spPr>
          <a:xfrm>
            <a:off x="594360" y="637125"/>
            <a:ext cx="3802276" cy="5256371"/>
          </a:xfrm>
        </p:spPr>
        <p:txBody>
          <a:bodyPr vert="horz" lIns="91440" tIns="45720" rIns="91440" bIns="45720" rtlCol="0" anchor="ctr">
            <a:normAutofit/>
          </a:bodyPr>
          <a:lstStyle/>
          <a:p>
            <a:r>
              <a:rPr lang="en-US" sz="4100" b="1" kern="1200" dirty="0">
                <a:solidFill>
                  <a:schemeClr val="tx1"/>
                </a:solidFill>
                <a:latin typeface="+mj-lt"/>
                <a:ea typeface="+mj-ea"/>
                <a:cs typeface="+mj-cs"/>
              </a:rPr>
              <a:t>2. One of the central underlying themes of the policy is that “place matters”</a:t>
            </a:r>
            <a:br>
              <a:rPr lang="en-US" sz="4100"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graphicFrame>
        <p:nvGraphicFramePr>
          <p:cNvPr id="23" name="TextBox 2">
            <a:extLst>
              <a:ext uri="{FF2B5EF4-FFF2-40B4-BE49-F238E27FC236}">
                <a16:creationId xmlns:a16="http://schemas.microsoft.com/office/drawing/2014/main" id="{7895D204-4191-426C-A452-FABC317C1C1C}"/>
              </a:ext>
            </a:extLst>
          </p:cNvPr>
          <p:cNvGraphicFramePr/>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87DD690-AAEC-4F04-B868-F95922CAB5FE}"/>
              </a:ext>
            </a:extLst>
          </p:cNvPr>
          <p:cNvPicPr>
            <a:picLocks noChangeAspect="1"/>
          </p:cNvPicPr>
          <p:nvPr/>
        </p:nvPicPr>
        <p:blipFill rotWithShape="1">
          <a:blip r:embed="rId8">
            <a:extLst>
              <a:ext uri="{28A0092B-C50C-407E-A947-70E740481C1C}">
                <a14:useLocalDpi xmlns:a14="http://schemas.microsoft.com/office/drawing/2010/main" val="0"/>
              </a:ext>
            </a:extLst>
          </a:blip>
          <a:srcRect l="66468"/>
          <a:stretch/>
        </p:blipFill>
        <p:spPr>
          <a:xfrm>
            <a:off x="9845032" y="5968425"/>
            <a:ext cx="1930687" cy="584775"/>
          </a:xfrm>
          <a:prstGeom prst="rect">
            <a:avLst/>
          </a:prstGeom>
        </p:spPr>
      </p:pic>
    </p:spTree>
    <p:extLst>
      <p:ext uri="{BB962C8B-B14F-4D97-AF65-F5344CB8AC3E}">
        <p14:creationId xmlns:p14="http://schemas.microsoft.com/office/powerpoint/2010/main" val="41036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8B0E8-E6F3-4C6E-A2C5-99DDD6219E6C}"/>
              </a:ext>
            </a:extLst>
          </p:cNvPr>
          <p:cNvSpPr>
            <a:spLocks noGrp="1"/>
          </p:cNvSpPr>
          <p:nvPr>
            <p:ph type="title" idx="4294967295"/>
          </p:nvPr>
        </p:nvSpPr>
        <p:spPr>
          <a:xfrm>
            <a:off x="594360" y="637125"/>
            <a:ext cx="3802276" cy="5256371"/>
          </a:xfrm>
        </p:spPr>
        <p:txBody>
          <a:bodyPr vert="horz" lIns="91440" tIns="45720" rIns="91440" bIns="45720" rtlCol="0" anchor="ctr">
            <a:normAutofit/>
          </a:bodyPr>
          <a:lstStyle/>
          <a:p>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graphicFrame>
        <p:nvGraphicFramePr>
          <p:cNvPr id="23" name="TextBox 2">
            <a:extLst>
              <a:ext uri="{FF2B5EF4-FFF2-40B4-BE49-F238E27FC236}">
                <a16:creationId xmlns:a16="http://schemas.microsoft.com/office/drawing/2014/main" id="{7895D204-4191-426C-A452-FABC317C1C1C}"/>
              </a:ext>
            </a:extLst>
          </p:cNvPr>
          <p:cNvGraphicFramePr/>
          <p:nvPr>
            <p:extLst>
              <p:ext uri="{D42A27DB-BD31-4B8C-83A1-F6EECF244321}">
                <p14:modId xmlns:p14="http://schemas.microsoft.com/office/powerpoint/2010/main" val="164871948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87DD690-AAEC-4F04-B868-F95922CAB5FE}"/>
              </a:ext>
            </a:extLst>
          </p:cNvPr>
          <p:cNvPicPr>
            <a:picLocks noChangeAspect="1"/>
          </p:cNvPicPr>
          <p:nvPr/>
        </p:nvPicPr>
        <p:blipFill rotWithShape="1">
          <a:blip r:embed="rId8">
            <a:extLst>
              <a:ext uri="{28A0092B-C50C-407E-A947-70E740481C1C}">
                <a14:useLocalDpi xmlns:a14="http://schemas.microsoft.com/office/drawing/2010/main" val="0"/>
              </a:ext>
            </a:extLst>
          </a:blip>
          <a:srcRect l="66468"/>
          <a:stretch/>
        </p:blipFill>
        <p:spPr>
          <a:xfrm>
            <a:off x="9845032" y="5968425"/>
            <a:ext cx="1930687" cy="584775"/>
          </a:xfrm>
          <a:prstGeom prst="rect">
            <a:avLst/>
          </a:prstGeom>
        </p:spPr>
      </p:pic>
      <p:sp>
        <p:nvSpPr>
          <p:cNvPr id="3" name="Rectangle 2">
            <a:extLst>
              <a:ext uri="{FF2B5EF4-FFF2-40B4-BE49-F238E27FC236}">
                <a16:creationId xmlns:a16="http://schemas.microsoft.com/office/drawing/2014/main" id="{2D021604-8C31-49EA-93AB-D2B08BE810AC}"/>
              </a:ext>
            </a:extLst>
          </p:cNvPr>
          <p:cNvSpPr/>
          <p:nvPr/>
        </p:nvSpPr>
        <p:spPr>
          <a:xfrm>
            <a:off x="594360" y="1284415"/>
            <a:ext cx="3693160" cy="2862322"/>
          </a:xfrm>
          <a:prstGeom prst="rect">
            <a:avLst/>
          </a:prstGeom>
        </p:spPr>
        <p:txBody>
          <a:bodyPr wrap="square">
            <a:spAutoFit/>
          </a:bodyPr>
          <a:lstStyle/>
          <a:p>
            <a:pPr marR="0" lvl="0">
              <a:lnSpc>
                <a:spcPct val="90000"/>
              </a:lnSpc>
              <a:spcBef>
                <a:spcPts val="600"/>
              </a:spcBef>
              <a:spcAft>
                <a:spcPts val="200"/>
              </a:spcAft>
            </a:pPr>
            <a:r>
              <a:rPr lang="en-US" sz="4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3</a:t>
            </a:r>
            <a:r>
              <a:rPr lang="en-US" sz="40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t>
            </a:r>
            <a:r>
              <a:rPr lang="en-US" sz="4000" b="1" dirty="0">
                <a:solidFill>
                  <a:srgbClr val="595959"/>
                </a:solidFill>
                <a:latin typeface="+mj-lt"/>
                <a:ea typeface="Times New Roman" panose="02020603050405020304" pitchFamily="18" charset="0"/>
                <a:cs typeface="Times New Roman" panose="02020603050405020304" pitchFamily="18" charset="0"/>
              </a:rPr>
              <a:t>Residents are generally experiencing improvements in their well-being</a:t>
            </a:r>
            <a:endParaRPr lang="en-US" sz="4000" dirty="0">
              <a:solidFill>
                <a:srgbClr val="595959"/>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49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624568"/>
            <a:ext cx="3766457" cy="54129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Oversight Committee Members</a:t>
            </a:r>
          </a:p>
        </p:txBody>
      </p:sp>
      <p:sp>
        <p:nvSpPr>
          <p:cNvPr id="3" name="Content Placeholder 2">
            <a:extLst>
              <a:ext uri="{FF2B5EF4-FFF2-40B4-BE49-F238E27FC236}">
                <a16:creationId xmlns:a16="http://schemas.microsoft.com/office/drawing/2014/main" id="{55788C01-169D-4C8D-9B1B-0B11092A0EC0}"/>
              </a:ext>
            </a:extLst>
          </p:cNvPr>
          <p:cNvSpPr>
            <a:spLocks noGrp="1"/>
          </p:cNvSpPr>
          <p:nvPr>
            <p:ph idx="1"/>
          </p:nvPr>
        </p:nvSpPr>
        <p:spPr>
          <a:xfrm>
            <a:off x="5442857" y="1096164"/>
            <a:ext cx="6535783" cy="5412920"/>
          </a:xfrm>
        </p:spPr>
        <p:txBody>
          <a:bodyPr vert="horz" lIns="91440" tIns="45720" rIns="91440" bIns="45720" rtlCol="0" anchor="ctr">
            <a:normAutofit/>
          </a:bodyPr>
          <a:lstStyle/>
          <a:p>
            <a:r>
              <a:rPr lang="en-US" sz="2000" dirty="0"/>
              <a:t>Dr. Steven Holt, Sr. Pastor Kingdom Nation Church, Chair </a:t>
            </a:r>
          </a:p>
          <a:p>
            <a:r>
              <a:rPr lang="en-US" sz="2000" dirty="0"/>
              <a:t>Dr. Lisa K. Bates PhD, Associate Professor Portland State University</a:t>
            </a:r>
          </a:p>
          <a:p>
            <a:r>
              <a:rPr lang="en-US" sz="2000" dirty="0"/>
              <a:t>Dr. T. Allen Bethel, Sr. Pastor Maranatha Church </a:t>
            </a:r>
          </a:p>
          <a:p>
            <a:r>
              <a:rPr lang="en-US" sz="2000" dirty="0"/>
              <a:t>Triston Dallas, Attorney, </a:t>
            </a:r>
            <a:r>
              <a:rPr lang="en-US" sz="2000" dirty="0" err="1"/>
              <a:t>Epiq</a:t>
            </a:r>
            <a:r>
              <a:rPr lang="en-US" sz="2000" dirty="0"/>
              <a:t> Global</a:t>
            </a:r>
          </a:p>
          <a:p>
            <a:r>
              <a:rPr lang="en-US" sz="2000" dirty="0"/>
              <a:t>Dr. Karin Edwards EdD, Cascade Campus President, Portland Community College </a:t>
            </a:r>
          </a:p>
          <a:p>
            <a:r>
              <a:rPr lang="en-US" sz="2000" dirty="0"/>
              <a:t>Jilian Saurage Felton, Saurage Consulting </a:t>
            </a:r>
          </a:p>
          <a:p>
            <a:r>
              <a:rPr lang="en-US" sz="2000" dirty="0"/>
              <a:t>Sheila Holden, Regional Community Manager, Pacific Power </a:t>
            </a:r>
          </a:p>
          <a:p>
            <a:r>
              <a:rPr lang="en-US" sz="2000" dirty="0"/>
              <a:t>Marlon Holmes, Community Member </a:t>
            </a:r>
          </a:p>
          <a:p>
            <a:r>
              <a:rPr lang="en-US" sz="2000" dirty="0"/>
              <a:t>Virgie Ruiz-Houston, Community Member </a:t>
            </a:r>
          </a:p>
          <a:p>
            <a:r>
              <a:rPr lang="en-US" sz="2000" dirty="0"/>
              <a:t>Felicia Tripp, Executive Director, Portland Leadership Foundation</a:t>
            </a:r>
          </a:p>
          <a:p>
            <a:endParaRPr lang="en-US" sz="1700" dirty="0"/>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188684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8B0E8-E6F3-4C6E-A2C5-99DDD6219E6C}"/>
              </a:ext>
            </a:extLst>
          </p:cNvPr>
          <p:cNvSpPr>
            <a:spLocks noGrp="1"/>
          </p:cNvSpPr>
          <p:nvPr>
            <p:ph type="title" idx="4294967295"/>
          </p:nvPr>
        </p:nvSpPr>
        <p:spPr>
          <a:xfrm>
            <a:off x="594360" y="637125"/>
            <a:ext cx="3802276" cy="5256371"/>
          </a:xfrm>
        </p:spPr>
        <p:txBody>
          <a:bodyPr vert="horz" lIns="91440" tIns="45720" rIns="91440" bIns="45720" rtlCol="0" anchor="ctr">
            <a:normAutofit/>
          </a:bodyPr>
          <a:lstStyle/>
          <a:p>
            <a:r>
              <a:rPr lang="en-US" sz="4100" b="1" dirty="0"/>
              <a:t>4</a:t>
            </a:r>
            <a:r>
              <a:rPr lang="en-US" sz="4100" b="1" kern="1200" dirty="0">
                <a:solidFill>
                  <a:schemeClr val="tx1"/>
                </a:solidFill>
                <a:latin typeface="+mj-lt"/>
                <a:ea typeface="+mj-ea"/>
                <a:cs typeface="+mj-cs"/>
              </a:rPr>
              <a:t>. … and residents also reported risks/vulnerabilities to their wellbeing.</a:t>
            </a:r>
            <a:br>
              <a:rPr lang="en-US" sz="4100" b="1"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graphicFrame>
        <p:nvGraphicFramePr>
          <p:cNvPr id="23" name="TextBox 2">
            <a:extLst>
              <a:ext uri="{FF2B5EF4-FFF2-40B4-BE49-F238E27FC236}">
                <a16:creationId xmlns:a16="http://schemas.microsoft.com/office/drawing/2014/main" id="{7895D204-4191-426C-A452-FABC317C1C1C}"/>
              </a:ext>
            </a:extLst>
          </p:cNvPr>
          <p:cNvGraphicFramePr/>
          <p:nvPr>
            <p:extLst>
              <p:ext uri="{D42A27DB-BD31-4B8C-83A1-F6EECF244321}">
                <p14:modId xmlns:p14="http://schemas.microsoft.com/office/powerpoint/2010/main" val="133189845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87DD690-AAEC-4F04-B868-F95922CAB5FE}"/>
              </a:ext>
            </a:extLst>
          </p:cNvPr>
          <p:cNvPicPr>
            <a:picLocks noChangeAspect="1"/>
          </p:cNvPicPr>
          <p:nvPr/>
        </p:nvPicPr>
        <p:blipFill rotWithShape="1">
          <a:blip r:embed="rId8">
            <a:extLst>
              <a:ext uri="{28A0092B-C50C-407E-A947-70E740481C1C}">
                <a14:useLocalDpi xmlns:a14="http://schemas.microsoft.com/office/drawing/2010/main" val="0"/>
              </a:ext>
            </a:extLst>
          </a:blip>
          <a:srcRect l="66468"/>
          <a:stretch/>
        </p:blipFill>
        <p:spPr>
          <a:xfrm>
            <a:off x="9845032" y="5968425"/>
            <a:ext cx="1930687" cy="584775"/>
          </a:xfrm>
          <a:prstGeom prst="rect">
            <a:avLst/>
          </a:prstGeom>
        </p:spPr>
      </p:pic>
    </p:spTree>
    <p:extLst>
      <p:ext uri="{BB962C8B-B14F-4D97-AF65-F5344CB8AC3E}">
        <p14:creationId xmlns:p14="http://schemas.microsoft.com/office/powerpoint/2010/main" val="313595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516467" y="3446374"/>
            <a:ext cx="4809068" cy="274320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kern="1200">
                <a:solidFill>
                  <a:schemeClr val="bg1"/>
                </a:solidFill>
                <a:latin typeface="+mj-lt"/>
                <a:ea typeface="+mj-ea"/>
                <a:cs typeface="+mj-cs"/>
              </a:rPr>
              <a:t>Opportunities</a:t>
            </a:r>
          </a:p>
        </p:txBody>
      </p:sp>
      <p:sp>
        <p:nvSpPr>
          <p:cNvPr id="3" name="Content Placeholder 2">
            <a:extLst>
              <a:ext uri="{FF2B5EF4-FFF2-40B4-BE49-F238E27FC236}">
                <a16:creationId xmlns:a16="http://schemas.microsoft.com/office/drawing/2014/main" id="{FCFE8F14-ECAB-4E87-8929-FCBB97C87782}"/>
              </a:ext>
            </a:extLst>
          </p:cNvPr>
          <p:cNvSpPr>
            <a:spLocks noGrp="1"/>
          </p:cNvSpPr>
          <p:nvPr>
            <p:ph idx="1"/>
          </p:nvPr>
        </p:nvSpPr>
        <p:spPr>
          <a:xfrm>
            <a:off x="6268530" y="654226"/>
            <a:ext cx="5579532" cy="5533496"/>
          </a:xfrm>
        </p:spPr>
        <p:txBody>
          <a:bodyPr vert="horz" lIns="91440" tIns="45720" rIns="91440" bIns="45720" rtlCol="0" anchor="ctr">
            <a:normAutofit/>
          </a:bodyPr>
          <a:lstStyle/>
          <a:p>
            <a:pPr lvl="0"/>
            <a:r>
              <a:rPr lang="en-US" sz="1300" dirty="0"/>
              <a:t>Ongoing advertising/marketing efforts to increase awareness and participation of communities of color, especially African Americans, with the home repair loan and grant program.</a:t>
            </a:r>
          </a:p>
          <a:p>
            <a:pPr lvl="0"/>
            <a:r>
              <a:rPr lang="en-US" sz="1300" dirty="0"/>
              <a:t>Consideration for increasing the grant amount for home repair.</a:t>
            </a:r>
          </a:p>
          <a:p>
            <a:pPr lvl="0"/>
            <a:r>
              <a:rPr lang="en-US" sz="1300" dirty="0"/>
              <a:t>Must re-establish quarterly newsletter to keep the community informed about the work of the committee, PHB and the development partners.</a:t>
            </a:r>
          </a:p>
          <a:p>
            <a:pPr lvl="0"/>
            <a:r>
              <a:rPr lang="en-US" sz="1300" dirty="0"/>
              <a:t>Continue to remove barriers for MWESB at all levels of construction and development, including the home repair grant/loan program.</a:t>
            </a:r>
          </a:p>
          <a:p>
            <a:pPr lvl="0"/>
            <a:r>
              <a:rPr lang="en-US" sz="1300" dirty="0"/>
              <a:t>In 2019, the Oversight Committee voted to recommend maximizing the indebtedness of the Interstate TIF district.  We understand that Prosper Portland’s Board will be reviewing this recommendation this spring.  It is our anticipation, that City Council will be in support of the recommendation to maximize indebtedness for the purpose of creating increasing affordable housing opportunities in NE Portland.</a:t>
            </a:r>
          </a:p>
          <a:p>
            <a:pPr lvl="0"/>
            <a:r>
              <a:rPr lang="en-US" sz="1300" dirty="0"/>
              <a:t>We support the inclusion of the Williams &amp; Russell Project (property) inclusion in the Interstate TIF District for the opportunities it will provide.</a:t>
            </a:r>
          </a:p>
          <a:p>
            <a:pPr lvl="0"/>
            <a:r>
              <a:rPr lang="en-US" sz="1300" dirty="0"/>
              <a:t>The Preference Policy continues to be the most effective way in connecting families with affordable housing opportunities in N/NE Portland. We request City Council and PHB to seek ways to provide funding to support additional evaluation of the impacts of the Policy.</a:t>
            </a:r>
          </a:p>
          <a:p>
            <a:endParaRPr lang="en-US" sz="1300" dirty="0"/>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332476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516467" y="3446374"/>
            <a:ext cx="4809068" cy="274320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kern="1200" dirty="0">
                <a:solidFill>
                  <a:schemeClr val="bg1"/>
                </a:solidFill>
                <a:latin typeface="+mj-lt"/>
                <a:ea typeface="+mj-ea"/>
                <a:cs typeface="+mj-cs"/>
              </a:rPr>
              <a:t>Summary</a:t>
            </a:r>
          </a:p>
        </p:txBody>
      </p:sp>
      <p:sp>
        <p:nvSpPr>
          <p:cNvPr id="3" name="Content Placeholder 2">
            <a:extLst>
              <a:ext uri="{FF2B5EF4-FFF2-40B4-BE49-F238E27FC236}">
                <a16:creationId xmlns:a16="http://schemas.microsoft.com/office/drawing/2014/main" id="{FCFE8F14-ECAB-4E87-8929-FCBB97C87782}"/>
              </a:ext>
            </a:extLst>
          </p:cNvPr>
          <p:cNvSpPr>
            <a:spLocks noGrp="1"/>
          </p:cNvSpPr>
          <p:nvPr>
            <p:ph idx="1"/>
          </p:nvPr>
        </p:nvSpPr>
        <p:spPr>
          <a:xfrm>
            <a:off x="6268530" y="654226"/>
            <a:ext cx="5579532" cy="5533496"/>
          </a:xfrm>
        </p:spPr>
        <p:txBody>
          <a:bodyPr vert="horz" lIns="91440" tIns="45720" rIns="91440" bIns="45720" rtlCol="0" anchor="ctr">
            <a:normAutofit fontScale="70000" lnSpcReduction="20000"/>
          </a:bodyPr>
          <a:lstStyle/>
          <a:p>
            <a:pPr marL="0" indent="0">
              <a:buNone/>
            </a:pPr>
            <a:r>
              <a:rPr lang="en-US" dirty="0"/>
              <a:t>As I reflect on 5 years of investment, I’m encouraged with the sincere efforts that have been made and are being made to do things differently. Change has occurred around this work, such as three Housing Bureau Directors, two Housing Commissioners, and leadership changes in partner organizations. But those specific changes have not been a hindrance to the work moving forward. This illustrates the value this work holds for the city, it’s leadership and the community.  We acknowledge that the damage that has occurred can never be repaired or replaced, but each housing unit-built matters to the families who will live in them.  The simple truth is, we cannot do enough.</a:t>
            </a:r>
          </a:p>
          <a:p>
            <a:endParaRPr lang="en-US" dirty="0"/>
          </a:p>
          <a:p>
            <a:pPr marL="0" indent="0">
              <a:buNone/>
            </a:pPr>
            <a:r>
              <a:rPr lang="en-US" dirty="0"/>
              <a:t>I want to express sincere appreciation to the people who have given themselves to this endeavor: N/NE Oversight Committee members, Portland Housing Bureau Staff, City Council past and present, and all of our community partners. Our time continues to be limited; this moment won’t last forever.  Let’s continue to do our best to ensure that the “promises made will be promises kept.” </a:t>
            </a:r>
          </a:p>
          <a:p>
            <a:endParaRPr lang="en-US" sz="1300" dirty="0"/>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10038072" y="6099476"/>
            <a:ext cx="1930687" cy="584775"/>
          </a:xfrm>
          <a:prstGeom prst="rect">
            <a:avLst/>
          </a:prstGeom>
        </p:spPr>
      </p:pic>
    </p:spTree>
    <p:extLst>
      <p:ext uri="{BB962C8B-B14F-4D97-AF65-F5344CB8AC3E}">
        <p14:creationId xmlns:p14="http://schemas.microsoft.com/office/powerpoint/2010/main" val="63855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b="1"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C5B517D1-68A1-4FB3-9696-800331B2184B}"/>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8" name="Content Placeholder 7">
            <a:extLst>
              <a:ext uri="{FF2B5EF4-FFF2-40B4-BE49-F238E27FC236}">
                <a16:creationId xmlns:a16="http://schemas.microsoft.com/office/drawing/2014/main" id="{51E25E6D-9CE8-4962-8AC1-917D2F9754B6}"/>
              </a:ext>
            </a:extLst>
          </p:cNvPr>
          <p:cNvGraphicFramePr>
            <a:graphicFrameLocks noGrp="1"/>
          </p:cNvGraphicFramePr>
          <p:nvPr>
            <p:ph idx="1"/>
            <p:extLst>
              <p:ext uri="{D42A27DB-BD31-4B8C-83A1-F6EECF244321}">
                <p14:modId xmlns:p14="http://schemas.microsoft.com/office/powerpoint/2010/main" val="487584152"/>
              </p:ext>
            </p:extLst>
          </p:nvPr>
        </p:nvGraphicFramePr>
        <p:xfrm>
          <a:off x="3175908" y="3428999"/>
          <a:ext cx="8752114" cy="320003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D54D555-C370-4037-88EB-470127A17C5C}"/>
              </a:ext>
            </a:extLst>
          </p:cNvPr>
          <p:cNvSpPr txBox="1"/>
          <p:nvPr/>
        </p:nvSpPr>
        <p:spPr>
          <a:xfrm>
            <a:off x="171450" y="3486150"/>
            <a:ext cx="2677885" cy="3139321"/>
          </a:xfrm>
          <a:prstGeom prst="rect">
            <a:avLst/>
          </a:prstGeom>
          <a:noFill/>
        </p:spPr>
        <p:txBody>
          <a:bodyPr wrap="square" rtlCol="0">
            <a:spAutoFit/>
          </a:bodyPr>
          <a:lstStyle/>
          <a:p>
            <a:r>
              <a:rPr lang="en-US" dirty="0"/>
              <a:t>Funds committed but not spent in Goals 2 and 3: $28,353,854.00</a:t>
            </a:r>
          </a:p>
          <a:p>
            <a:endParaRPr lang="en-US" dirty="0"/>
          </a:p>
          <a:p>
            <a:r>
              <a:rPr lang="en-US" dirty="0"/>
              <a:t>PHB has non-committed funds remaining in Goal 1: Preventing Displacement. $9,620,999.00.</a:t>
            </a:r>
          </a:p>
          <a:p>
            <a:r>
              <a:rPr lang="en-US" dirty="0"/>
              <a:t> </a:t>
            </a:r>
          </a:p>
          <a:p>
            <a:endParaRPr lang="en-US" dirty="0"/>
          </a:p>
          <a:p>
            <a:endParaRPr lang="en-US" dirty="0"/>
          </a:p>
        </p:txBody>
      </p:sp>
      <p:graphicFrame>
        <p:nvGraphicFramePr>
          <p:cNvPr id="9" name="Chart 8">
            <a:extLst>
              <a:ext uri="{FF2B5EF4-FFF2-40B4-BE49-F238E27FC236}">
                <a16:creationId xmlns:a16="http://schemas.microsoft.com/office/drawing/2014/main" id="{8E0E0D7A-5A76-4697-932B-3C35B2CD9DDC}"/>
              </a:ext>
            </a:extLst>
          </p:cNvPr>
          <p:cNvGraphicFramePr>
            <a:graphicFrameLocks/>
          </p:cNvGraphicFramePr>
          <p:nvPr>
            <p:extLst>
              <p:ext uri="{D42A27DB-BD31-4B8C-83A1-F6EECF244321}">
                <p14:modId xmlns:p14="http://schemas.microsoft.com/office/powerpoint/2010/main" val="3824004457"/>
              </p:ext>
            </p:extLst>
          </p:nvPr>
        </p:nvGraphicFramePr>
        <p:xfrm>
          <a:off x="335000" y="348916"/>
          <a:ext cx="891174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470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2019 Accomplishments</a:t>
            </a:r>
          </a:p>
        </p:txBody>
      </p:sp>
      <p:pic>
        <p:nvPicPr>
          <p:cNvPr id="5" name="Picture 4">
            <a:extLst>
              <a:ext uri="{FF2B5EF4-FFF2-40B4-BE49-F238E27FC236}">
                <a16:creationId xmlns:a16="http://schemas.microsoft.com/office/drawing/2014/main" id="{C5B517D1-68A1-4FB3-9696-800331B2184B}"/>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9" name="Content Placeholder 2">
            <a:extLst>
              <a:ext uri="{FF2B5EF4-FFF2-40B4-BE49-F238E27FC236}">
                <a16:creationId xmlns:a16="http://schemas.microsoft.com/office/drawing/2014/main" id="{7F44716D-EE13-498C-AFE0-914B3A6E3474}"/>
              </a:ext>
            </a:extLst>
          </p:cNvPr>
          <p:cNvGraphicFramePr>
            <a:graphicFrameLocks noGrp="1"/>
          </p:cNvGraphicFramePr>
          <p:nvPr>
            <p:ph idx="1"/>
            <p:extLst>
              <p:ext uri="{D42A27DB-BD31-4B8C-83A1-F6EECF244321}">
                <p14:modId xmlns:p14="http://schemas.microsoft.com/office/powerpoint/2010/main" val="1234293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Diagonal Corners Rounded 5">
            <a:extLst>
              <a:ext uri="{FF2B5EF4-FFF2-40B4-BE49-F238E27FC236}">
                <a16:creationId xmlns:a16="http://schemas.microsoft.com/office/drawing/2014/main" id="{A234E775-51B3-4E41-B8AE-0B2B2C5BF6BC}"/>
              </a:ext>
            </a:extLst>
          </p:cNvPr>
          <p:cNvSpPr/>
          <p:nvPr/>
        </p:nvSpPr>
        <p:spPr>
          <a:xfrm>
            <a:off x="6230092" y="2052699"/>
            <a:ext cx="1887187" cy="1887187"/>
          </a:xfrm>
          <a:prstGeom prst="round2DiagRect">
            <a:avLst>
              <a:gd name="adj1" fmla="val 29727"/>
              <a:gd name="adj2" fmla="val 0"/>
            </a:avLst>
          </a:prstGeom>
          <a:solidFill>
            <a:srgbClr val="E28027"/>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pic>
        <p:nvPicPr>
          <p:cNvPr id="3" name="Graphic 2" descr="Man">
            <a:extLst>
              <a:ext uri="{FF2B5EF4-FFF2-40B4-BE49-F238E27FC236}">
                <a16:creationId xmlns:a16="http://schemas.microsoft.com/office/drawing/2014/main" id="{B96B5298-CE65-4207-B9DA-CA97C5ECD4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716485" y="2539092"/>
            <a:ext cx="914400" cy="914400"/>
          </a:xfrm>
          <a:prstGeom prst="rect">
            <a:avLst/>
          </a:prstGeom>
        </p:spPr>
      </p:pic>
      <p:sp>
        <p:nvSpPr>
          <p:cNvPr id="4" name="TextBox 3">
            <a:extLst>
              <a:ext uri="{FF2B5EF4-FFF2-40B4-BE49-F238E27FC236}">
                <a16:creationId xmlns:a16="http://schemas.microsoft.com/office/drawing/2014/main" id="{602E93CB-7FE3-4AE2-A2BF-26C2A5EB3653}"/>
              </a:ext>
            </a:extLst>
          </p:cNvPr>
          <p:cNvSpPr txBox="1"/>
          <p:nvPr/>
        </p:nvSpPr>
        <p:spPr>
          <a:xfrm>
            <a:off x="6310993" y="4315474"/>
            <a:ext cx="1641021" cy="600164"/>
          </a:xfrm>
          <a:prstGeom prst="rect">
            <a:avLst/>
          </a:prstGeom>
          <a:noFill/>
        </p:spPr>
        <p:txBody>
          <a:bodyPr wrap="square" rtlCol="0">
            <a:spAutoFit/>
          </a:bodyPr>
          <a:lstStyle/>
          <a:p>
            <a:r>
              <a:rPr lang="en-US" sz="1100" dirty="0"/>
              <a:t>Preference Policy Home Buyers increased from 7 in 2018 to 33 in 2019</a:t>
            </a:r>
          </a:p>
        </p:txBody>
      </p:sp>
    </p:spTree>
    <p:extLst>
      <p:ext uri="{BB962C8B-B14F-4D97-AF65-F5344CB8AC3E}">
        <p14:creationId xmlns:p14="http://schemas.microsoft.com/office/powerpoint/2010/main" val="118266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7A8FF7-9666-4356-A84B-183FDAE82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1D910D-1364-4DED-A728-FF7F97BA6012}"/>
              </a:ext>
            </a:extLst>
          </p:cNvPr>
          <p:cNvSpPr>
            <a:spLocks noGrp="1"/>
          </p:cNvSpPr>
          <p:nvPr>
            <p:ph type="title"/>
          </p:nvPr>
        </p:nvSpPr>
        <p:spPr>
          <a:xfrm>
            <a:off x="651307" y="640081"/>
            <a:ext cx="3377183" cy="3681976"/>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pPr algn="r"/>
            <a:r>
              <a:rPr lang="en-US" sz="4600" dirty="0">
                <a:solidFill>
                  <a:schemeClr val="bg1"/>
                </a:solidFill>
                <a:latin typeface="+mj-lt"/>
                <a:ea typeface="+mj-ea"/>
                <a:cs typeface="+mj-cs"/>
              </a:rPr>
              <a:t>PHB N/NE</a:t>
            </a:r>
            <a:br>
              <a:rPr lang="en-US" sz="4600" dirty="0">
                <a:solidFill>
                  <a:schemeClr val="bg1"/>
                </a:solidFill>
                <a:latin typeface="+mj-lt"/>
                <a:ea typeface="+mj-ea"/>
                <a:cs typeface="+mj-cs"/>
              </a:rPr>
            </a:br>
            <a:r>
              <a:rPr lang="en-US" sz="4600" dirty="0">
                <a:solidFill>
                  <a:schemeClr val="bg1"/>
                </a:solidFill>
                <a:latin typeface="+mj-lt"/>
                <a:ea typeface="+mj-ea"/>
                <a:cs typeface="+mj-cs"/>
              </a:rPr>
              <a:t>Investments</a:t>
            </a:r>
          </a:p>
        </p:txBody>
      </p:sp>
      <p:pic>
        <p:nvPicPr>
          <p:cNvPr id="7" name="Picture 6">
            <a:extLst>
              <a:ext uri="{FF2B5EF4-FFF2-40B4-BE49-F238E27FC236}">
                <a16:creationId xmlns:a16="http://schemas.microsoft.com/office/drawing/2014/main" id="{5B9EE4DF-1C3C-441A-B238-DF6545497EA2}"/>
              </a:ext>
            </a:extLst>
          </p:cNvPr>
          <p:cNvPicPr>
            <a:picLocks noChangeAspect="1"/>
          </p:cNvPicPr>
          <p:nvPr/>
        </p:nvPicPr>
        <p:blipFill rotWithShape="1">
          <a:blip r:embed="rId2">
            <a:extLst>
              <a:ext uri="{28A0092B-C50C-407E-A947-70E740481C1C}">
                <a14:useLocalDpi xmlns:a14="http://schemas.microsoft.com/office/drawing/2010/main" val="0"/>
              </a:ext>
            </a:extLst>
          </a:blip>
          <a:srcRect l="9550" t="27915"/>
          <a:stretch/>
        </p:blipFill>
        <p:spPr>
          <a:xfrm>
            <a:off x="4654298" y="0"/>
            <a:ext cx="7537702" cy="6858000"/>
          </a:xfrm>
          <a:prstGeom prst="rect">
            <a:avLst/>
          </a:prstGeom>
        </p:spPr>
      </p:pic>
    </p:spTree>
    <p:extLst>
      <p:ext uri="{BB962C8B-B14F-4D97-AF65-F5344CB8AC3E}">
        <p14:creationId xmlns:p14="http://schemas.microsoft.com/office/powerpoint/2010/main" val="358951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Strategy 1: Preventing Displacement</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6" name="Flowchart: Connector 5">
            <a:extLst>
              <a:ext uri="{FF2B5EF4-FFF2-40B4-BE49-F238E27FC236}">
                <a16:creationId xmlns:a16="http://schemas.microsoft.com/office/drawing/2014/main" id="{775398BD-42C7-4476-82D2-B6159064D1FD}"/>
              </a:ext>
            </a:extLst>
          </p:cNvPr>
          <p:cNvSpPr/>
          <p:nvPr/>
        </p:nvSpPr>
        <p:spPr>
          <a:xfrm>
            <a:off x="8635170" y="2117845"/>
            <a:ext cx="3221829" cy="1778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 Repair Grants:</a:t>
            </a:r>
          </a:p>
          <a:p>
            <a:pPr algn="ctr"/>
            <a:r>
              <a:rPr lang="en-US" dirty="0"/>
              <a:t>793 total grants awarded to 556 Households</a:t>
            </a:r>
          </a:p>
        </p:txBody>
      </p:sp>
      <p:graphicFrame>
        <p:nvGraphicFramePr>
          <p:cNvPr id="16" name="Content Placeholder 15">
            <a:extLst>
              <a:ext uri="{FF2B5EF4-FFF2-40B4-BE49-F238E27FC236}">
                <a16:creationId xmlns:a16="http://schemas.microsoft.com/office/drawing/2014/main" id="{952CE9BD-10A6-47CE-819A-C97523612305}"/>
              </a:ext>
            </a:extLst>
          </p:cNvPr>
          <p:cNvGraphicFramePr>
            <a:graphicFrameLocks noGrp="1"/>
          </p:cNvGraphicFramePr>
          <p:nvPr>
            <p:ph idx="1"/>
            <p:extLst>
              <p:ext uri="{D42A27DB-BD31-4B8C-83A1-F6EECF244321}">
                <p14:modId xmlns:p14="http://schemas.microsoft.com/office/powerpoint/2010/main" val="2380560756"/>
              </p:ext>
            </p:extLst>
          </p:nvPr>
        </p:nvGraphicFramePr>
        <p:xfrm>
          <a:off x="1222367" y="2440241"/>
          <a:ext cx="7309757" cy="3939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29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Strategy 1: Preventing Displacement</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39" name="Content Placeholder 38">
            <a:extLst>
              <a:ext uri="{FF2B5EF4-FFF2-40B4-BE49-F238E27FC236}">
                <a16:creationId xmlns:a16="http://schemas.microsoft.com/office/drawing/2014/main" id="{4B167D6A-A240-4C92-A9A9-E6A623FC85D9}"/>
              </a:ext>
            </a:extLst>
          </p:cNvPr>
          <p:cNvGraphicFramePr>
            <a:graphicFrameLocks noGrp="1"/>
          </p:cNvGraphicFramePr>
          <p:nvPr>
            <p:ph idx="1"/>
            <p:extLst>
              <p:ext uri="{D42A27DB-BD31-4B8C-83A1-F6EECF244321}">
                <p14:modId xmlns:p14="http://schemas.microsoft.com/office/powerpoint/2010/main" val="4092412343"/>
              </p:ext>
            </p:extLst>
          </p:nvPr>
        </p:nvGraphicFramePr>
        <p:xfrm>
          <a:off x="644055" y="3181187"/>
          <a:ext cx="5207319" cy="3297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FF165B30-D269-4EF8-AD7E-EADA53822F40}"/>
              </a:ext>
            </a:extLst>
          </p:cNvPr>
          <p:cNvGraphicFramePr/>
          <p:nvPr>
            <p:extLst>
              <p:ext uri="{D42A27DB-BD31-4B8C-83A1-F6EECF244321}">
                <p14:modId xmlns:p14="http://schemas.microsoft.com/office/powerpoint/2010/main" val="3251299318"/>
              </p:ext>
            </p:extLst>
          </p:nvPr>
        </p:nvGraphicFramePr>
        <p:xfrm>
          <a:off x="6235033" y="3181187"/>
          <a:ext cx="5675772" cy="3270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35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Strategy 2: Creating New Homeowners</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4" name="Content Placeholder 13">
            <a:extLst>
              <a:ext uri="{FF2B5EF4-FFF2-40B4-BE49-F238E27FC236}">
                <a16:creationId xmlns:a16="http://schemas.microsoft.com/office/drawing/2014/main" id="{BDF1F79D-DAE3-4314-9FB0-781C07404E66}"/>
              </a:ext>
            </a:extLst>
          </p:cNvPr>
          <p:cNvGraphicFramePr>
            <a:graphicFrameLocks noGrp="1"/>
          </p:cNvGraphicFramePr>
          <p:nvPr>
            <p:ph idx="1"/>
            <p:extLst>
              <p:ext uri="{D42A27DB-BD31-4B8C-83A1-F6EECF244321}">
                <p14:modId xmlns:p14="http://schemas.microsoft.com/office/powerpoint/2010/main" val="1176386716"/>
              </p:ext>
            </p:extLst>
          </p:nvPr>
        </p:nvGraphicFramePr>
        <p:xfrm>
          <a:off x="838200" y="2543174"/>
          <a:ext cx="7107844" cy="410255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Chart 1" descr="image001">
            <a:extLst>
              <a:ext uri="{FF2B5EF4-FFF2-40B4-BE49-F238E27FC236}">
                <a16:creationId xmlns:a16="http://schemas.microsoft.com/office/drawing/2014/main" id="{C1E95C79-BD21-4682-82E2-C8E3783CC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049" y="1690459"/>
            <a:ext cx="4806950" cy="2743200"/>
          </a:xfrm>
          <a:prstGeom prst="rect">
            <a:avLst/>
          </a:prstGeom>
          <a:noFill/>
          <a:ln w="28575">
            <a:solidFill>
              <a:srgbClr val="B1BB36"/>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C071E8-9D6D-4C50-9DC4-A6C6B39B1E2E}"/>
              </a:ext>
            </a:extLst>
          </p:cNvPr>
          <p:cNvSpPr txBox="1"/>
          <p:nvPr/>
        </p:nvSpPr>
        <p:spPr>
          <a:xfrm>
            <a:off x="8743308" y="4911047"/>
            <a:ext cx="2825393" cy="1089061"/>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7670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EFFFF"/>
                </a:solidFill>
                <a:latin typeface="+mj-lt"/>
                <a:ea typeface="+mj-ea"/>
                <a:cs typeface="+mj-cs"/>
              </a:rPr>
              <a:t>Strategy 3: Creating Rental Homes</a:t>
            </a:r>
          </a:p>
        </p:txBody>
      </p:sp>
      <p:pic>
        <p:nvPicPr>
          <p:cNvPr id="10" name="Picture 4">
            <a:extLst>
              <a:ext uri="{FF2B5EF4-FFF2-40B4-BE49-F238E27FC236}">
                <a16:creationId xmlns:a16="http://schemas.microsoft.com/office/drawing/2014/main" id="{D58BC20B-4EA7-450E-9C17-0F98F35CC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8024706" y="795210"/>
            <a:ext cx="3343407" cy="14460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1173093" y="2543175"/>
            <a:ext cx="6027725" cy="3563159"/>
          </a:xfrm>
        </p:spPr>
        <p:txBody>
          <a:bodyPr vert="horz" lIns="91440" tIns="45720" rIns="91440" bIns="45720" rtlCol="0">
            <a:normAutofit/>
          </a:bodyPr>
          <a:lstStyle/>
          <a:p>
            <a:endParaRPr lang="en-US" sz="2000" dirty="0"/>
          </a:p>
          <a:p>
            <a:r>
              <a:rPr lang="en-US" sz="2000" dirty="0"/>
              <a:t>IHI/Magnolia II – 24 families moved in, 6 scheduled to move in as of February 7</a:t>
            </a:r>
            <a:r>
              <a:rPr lang="en-US" sz="2000" baseline="30000" dirty="0"/>
              <a:t>th</a:t>
            </a:r>
            <a:r>
              <a:rPr lang="en-US" sz="2000" dirty="0"/>
              <a:t> </a:t>
            </a:r>
          </a:p>
          <a:p>
            <a:r>
              <a:rPr lang="en-US" sz="2000" dirty="0"/>
              <a:t>PCRI/King+Parks – Expected completion of construction and occupancy in June 2020</a:t>
            </a:r>
          </a:p>
          <a:p>
            <a:r>
              <a:rPr lang="en-US" sz="2000" dirty="0"/>
              <a:t>Bridge/Songbird – Expected completion of construction and occupancy in June 2020</a:t>
            </a:r>
          </a:p>
          <a:p>
            <a:r>
              <a:rPr lang="en-US" sz="2000" dirty="0"/>
              <a:t>Reach/Renaissance Commons – Expected completion of construction and occupancy in June 2020</a:t>
            </a:r>
          </a:p>
        </p:txBody>
      </p:sp>
      <p:pic>
        <p:nvPicPr>
          <p:cNvPr id="8" name="Picture 2">
            <a:extLst>
              <a:ext uri="{FF2B5EF4-FFF2-40B4-BE49-F238E27FC236}">
                <a16:creationId xmlns:a16="http://schemas.microsoft.com/office/drawing/2014/main" id="{AD8EB1ED-911E-4693-AB76-5C9A5EEA16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8173193" y="2442390"/>
            <a:ext cx="3043384" cy="18336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8503DA11-ECB6-4F85-8521-5A2B08E9DC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p:blipFill>
        <p:spPr bwMode="auto">
          <a:xfrm>
            <a:off x="8024706" y="4544573"/>
            <a:ext cx="3340358" cy="1670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5">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2685218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1820</Words>
  <Application>Microsoft Office PowerPoint</Application>
  <PresentationFormat>Widescreen</PresentationFormat>
  <Paragraphs>135</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PHB N/NE Investments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Impact of the Preference Policy on Wellbeing </vt:lpstr>
      <vt:lpstr>1. The preference policy is serving the intended population. </vt:lpstr>
      <vt:lpstr>2. One of the central underlying themes of the policy is that “place matters”   </vt:lpstr>
      <vt:lpstr>  </vt:lpstr>
      <vt:lpstr>4. … and residents also reported risks/vulnerabilities to their wellbeing.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Goodlow, Leslie</dc:creator>
  <cp:lastModifiedBy>Goodlow, Leslie</cp:lastModifiedBy>
  <cp:revision>14</cp:revision>
  <cp:lastPrinted>2020-02-26T22:03:59Z</cp:lastPrinted>
  <dcterms:created xsi:type="dcterms:W3CDTF">2020-02-13T20:32:41Z</dcterms:created>
  <dcterms:modified xsi:type="dcterms:W3CDTF">2020-03-04T22:30:38Z</dcterms:modified>
</cp:coreProperties>
</file>