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4"/>
  </p:notesMasterIdLst>
  <p:handoutMasterIdLst>
    <p:handoutMasterId r:id="rId15"/>
  </p:handoutMasterIdLst>
  <p:sldIdLst>
    <p:sldId id="297" r:id="rId2"/>
    <p:sldId id="292" r:id="rId3"/>
    <p:sldId id="266" r:id="rId4"/>
    <p:sldId id="299" r:id="rId5"/>
    <p:sldId id="379" r:id="rId6"/>
    <p:sldId id="375" r:id="rId7"/>
    <p:sldId id="316" r:id="rId8"/>
    <p:sldId id="317" r:id="rId9"/>
    <p:sldId id="318" r:id="rId10"/>
    <p:sldId id="378" r:id="rId11"/>
    <p:sldId id="320" r:id="rId12"/>
    <p:sldId id="376" r:id="rId1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itler, Lester" initials="SL" lastIdx="13" clrIdx="0">
    <p:extLst>
      <p:ext uri="{19B8F6BF-5375-455C-9EA6-DF929625EA0E}">
        <p15:presenceInfo xmlns:p15="http://schemas.microsoft.com/office/powerpoint/2012/main" userId="S-1-5-21-1562068243-3890762121-1459926415-96180" providerId="AD"/>
      </p:ext>
    </p:extLst>
  </p:cmAuthor>
  <p:cmAuthor id="2" name="Stewart, Paul" initials="SP" lastIdx="1" clrIdx="1">
    <p:extLst>
      <p:ext uri="{19B8F6BF-5375-455C-9EA6-DF929625EA0E}">
        <p15:presenceInfo xmlns:p15="http://schemas.microsoft.com/office/powerpoint/2012/main" userId="S::Paul.Stewart@portlandoregon.gov::9cf786a5-2ff8-4fab-99d1-e114b97745b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724C"/>
    <a:srgbClr val="40511F"/>
    <a:srgbClr val="365160"/>
    <a:srgbClr val="022E40"/>
    <a:srgbClr val="032E43"/>
    <a:srgbClr val="5A6B3F"/>
    <a:srgbClr val="3F4D1A"/>
    <a:srgbClr val="A8AE8E"/>
    <a:srgbClr val="858A2E"/>
    <a:srgbClr val="8186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77446" autoAdjust="0"/>
  </p:normalViewPr>
  <p:slideViewPr>
    <p:cSldViewPr snapToGrid="0">
      <p:cViewPr varScale="1">
        <p:scale>
          <a:sx n="71" d="100"/>
          <a:sy n="71" d="100"/>
        </p:scale>
        <p:origin x="936" y="72"/>
      </p:cViewPr>
      <p:guideLst/>
    </p:cSldViewPr>
  </p:slideViewPr>
  <p:outlineViewPr>
    <p:cViewPr>
      <p:scale>
        <a:sx n="33" d="100"/>
        <a:sy n="33" d="100"/>
      </p:scale>
      <p:origin x="0" y="-427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3570" y="84"/>
      </p:cViewPr>
      <p:guideLst/>
    </p:cSldViewPr>
  </p:notesViewPr>
  <p:gridSpacing cx="914400" cy="9144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5E7219-8C66-4770-AA20-951AE7005C32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75E44A41-799E-4328-B656-EE079300DE85}">
      <dgm:prSet phldrT="[Text]" custT="1"/>
      <dgm:spPr/>
      <dgm:t>
        <a:bodyPr/>
        <a:lstStyle/>
        <a:p>
          <a:r>
            <a:rPr lang="en-US" sz="1600" b="0" dirty="0"/>
            <a:t>Engaged bureaus to review Code</a:t>
          </a:r>
        </a:p>
      </dgm:t>
    </dgm:pt>
    <dgm:pt modelId="{08E948C6-39BB-4E86-8E9F-EFE9316A3343}" type="parTrans" cxnId="{71943A3D-2C53-4750-ACBD-EFD1F0C11BE4}">
      <dgm:prSet/>
      <dgm:spPr/>
      <dgm:t>
        <a:bodyPr/>
        <a:lstStyle/>
        <a:p>
          <a:endParaRPr lang="en-US"/>
        </a:p>
      </dgm:t>
    </dgm:pt>
    <dgm:pt modelId="{9CE6BDA5-98C8-43EB-B194-F38EE1363FDE}" type="sibTrans" cxnId="{71943A3D-2C53-4750-ACBD-EFD1F0C11BE4}">
      <dgm:prSet/>
      <dgm:spPr/>
      <dgm:t>
        <a:bodyPr/>
        <a:lstStyle/>
        <a:p>
          <a:endParaRPr lang="en-US"/>
        </a:p>
      </dgm:t>
    </dgm:pt>
    <dgm:pt modelId="{834368E5-B072-4092-A1BC-603F8A4452B7}">
      <dgm:prSet phldrT="[Text]" custT="1"/>
      <dgm:spPr/>
      <dgm:t>
        <a:bodyPr/>
        <a:lstStyle/>
        <a:p>
          <a:r>
            <a:rPr lang="en-US" sz="1600" dirty="0"/>
            <a:t>Briefed Execs on proposed changes</a:t>
          </a:r>
        </a:p>
      </dgm:t>
    </dgm:pt>
    <dgm:pt modelId="{9727F4AA-A031-4594-AF75-B76891911AB8}" type="parTrans" cxnId="{82433DE9-B4B7-47EA-9817-9F9091A02C8D}">
      <dgm:prSet/>
      <dgm:spPr/>
      <dgm:t>
        <a:bodyPr/>
        <a:lstStyle/>
        <a:p>
          <a:endParaRPr lang="en-US"/>
        </a:p>
      </dgm:t>
    </dgm:pt>
    <dgm:pt modelId="{27D314A2-9C20-4D8D-9AB4-90894B560711}" type="sibTrans" cxnId="{82433DE9-B4B7-47EA-9817-9F9091A02C8D}">
      <dgm:prSet/>
      <dgm:spPr/>
      <dgm:t>
        <a:bodyPr/>
        <a:lstStyle/>
        <a:p>
          <a:endParaRPr lang="en-US"/>
        </a:p>
      </dgm:t>
    </dgm:pt>
    <dgm:pt modelId="{E4E9161F-B02E-4DE3-9918-B0CFF4BFA248}">
      <dgm:prSet phldrT="[Text]" custT="1"/>
      <dgm:spPr/>
      <dgm:t>
        <a:bodyPr/>
        <a:lstStyle/>
        <a:p>
          <a:r>
            <a:rPr lang="en-US" sz="1600" dirty="0"/>
            <a:t>Council authorized increase in CPO authority only</a:t>
          </a:r>
        </a:p>
      </dgm:t>
    </dgm:pt>
    <dgm:pt modelId="{E1553F81-E0BE-4384-AEDE-9BB1B7328402}" type="parTrans" cxnId="{F97D599D-6569-4654-A902-7431EEE7E79D}">
      <dgm:prSet/>
      <dgm:spPr/>
      <dgm:t>
        <a:bodyPr/>
        <a:lstStyle/>
        <a:p>
          <a:endParaRPr lang="en-US"/>
        </a:p>
      </dgm:t>
    </dgm:pt>
    <dgm:pt modelId="{4B2AC77A-8771-4157-9A1B-050E6F950218}" type="sibTrans" cxnId="{F97D599D-6569-4654-A902-7431EEE7E79D}">
      <dgm:prSet/>
      <dgm:spPr/>
      <dgm:t>
        <a:bodyPr/>
        <a:lstStyle/>
        <a:p>
          <a:endParaRPr lang="en-US"/>
        </a:p>
      </dgm:t>
    </dgm:pt>
    <dgm:pt modelId="{40D7E7ED-33B6-4D29-8993-7F29978DF07F}">
      <dgm:prSet phldrT="[Text]" custT="1"/>
      <dgm:spPr/>
      <dgm:t>
        <a:bodyPr/>
        <a:lstStyle/>
        <a:p>
          <a:r>
            <a:rPr lang="en-US" sz="1600" dirty="0"/>
            <a:t>Rest of proposed changes came before Council, but a decision was made to defer until a work session could be scheduled</a:t>
          </a:r>
        </a:p>
      </dgm:t>
    </dgm:pt>
    <dgm:pt modelId="{A6FD8D63-9FAD-413A-85AB-168BB063DA2E}" type="parTrans" cxnId="{E31B4594-0FDA-4961-8F82-F14FDED5DA44}">
      <dgm:prSet/>
      <dgm:spPr/>
      <dgm:t>
        <a:bodyPr/>
        <a:lstStyle/>
        <a:p>
          <a:endParaRPr lang="en-US"/>
        </a:p>
      </dgm:t>
    </dgm:pt>
    <dgm:pt modelId="{DB879C54-6360-4CBD-A8A2-45AE72C7F95D}" type="sibTrans" cxnId="{E31B4594-0FDA-4961-8F82-F14FDED5DA44}">
      <dgm:prSet/>
      <dgm:spPr/>
      <dgm:t>
        <a:bodyPr/>
        <a:lstStyle/>
        <a:p>
          <a:endParaRPr lang="en-US"/>
        </a:p>
      </dgm:t>
    </dgm:pt>
    <dgm:pt modelId="{1C25FFEE-4118-43D1-B1DB-D592517F4C69}">
      <dgm:prSet phldrT="[Text]" custT="1"/>
      <dgm:spPr/>
      <dgm:t>
        <a:bodyPr/>
        <a:lstStyle/>
        <a:p>
          <a:r>
            <a:rPr lang="en-US" sz="1600" dirty="0"/>
            <a:t>Work session held with Council on proposed Code changes</a:t>
          </a:r>
        </a:p>
      </dgm:t>
    </dgm:pt>
    <dgm:pt modelId="{CF7C8B80-10AB-4988-BA70-AF22ABCC879A}" type="parTrans" cxnId="{D8DA652D-4871-446E-B0B9-38F3532BA147}">
      <dgm:prSet/>
      <dgm:spPr/>
      <dgm:t>
        <a:bodyPr/>
        <a:lstStyle/>
        <a:p>
          <a:endParaRPr lang="en-US"/>
        </a:p>
      </dgm:t>
    </dgm:pt>
    <dgm:pt modelId="{9C3C862C-7CC7-4A64-A566-16A9E0129D0A}" type="sibTrans" cxnId="{D8DA652D-4871-446E-B0B9-38F3532BA147}">
      <dgm:prSet/>
      <dgm:spPr/>
      <dgm:t>
        <a:bodyPr/>
        <a:lstStyle/>
        <a:p>
          <a:endParaRPr lang="en-US"/>
        </a:p>
      </dgm:t>
    </dgm:pt>
    <dgm:pt modelId="{ED0B7751-7E33-4455-AE94-1CACA7A01E71}">
      <dgm:prSet phldrT="[Text]" custT="1"/>
      <dgm:spPr/>
      <dgm:t>
        <a:bodyPr/>
        <a:lstStyle/>
        <a:p>
          <a:r>
            <a:rPr lang="en-US" sz="1600" dirty="0"/>
            <a:t>Proposed changes reviewed with Fair Contracting Forum</a:t>
          </a:r>
        </a:p>
      </dgm:t>
    </dgm:pt>
    <dgm:pt modelId="{C297AE96-6F01-412A-B599-EC571DB6689D}" type="parTrans" cxnId="{2396EF31-8316-4BD8-A102-72F819791985}">
      <dgm:prSet/>
      <dgm:spPr/>
      <dgm:t>
        <a:bodyPr/>
        <a:lstStyle/>
        <a:p>
          <a:endParaRPr lang="en-US"/>
        </a:p>
      </dgm:t>
    </dgm:pt>
    <dgm:pt modelId="{9D899576-3CC1-46E2-9FAA-0F05432ADF9E}" type="sibTrans" cxnId="{2396EF31-8316-4BD8-A102-72F819791985}">
      <dgm:prSet/>
      <dgm:spPr/>
      <dgm:t>
        <a:bodyPr/>
        <a:lstStyle/>
        <a:p>
          <a:endParaRPr lang="en-US"/>
        </a:p>
      </dgm:t>
    </dgm:pt>
    <dgm:pt modelId="{205F59DD-4AFB-4B7A-99F0-378E500D1BC1}" type="pres">
      <dgm:prSet presAssocID="{F05E7219-8C66-4770-AA20-951AE7005C32}" presName="Name0" presStyleCnt="0">
        <dgm:presLayoutVars>
          <dgm:dir/>
          <dgm:resizeHandles val="exact"/>
        </dgm:presLayoutVars>
      </dgm:prSet>
      <dgm:spPr/>
    </dgm:pt>
    <dgm:pt modelId="{79F98A08-FBB7-4601-BB0A-89D096946187}" type="pres">
      <dgm:prSet presAssocID="{F05E7219-8C66-4770-AA20-951AE7005C32}" presName="arrow" presStyleLbl="bgShp" presStyleIdx="0" presStyleCnt="1" custLinFactNeighborX="1607" custLinFactNeighborY="196"/>
      <dgm:spPr>
        <a:solidFill>
          <a:srgbClr val="00B050"/>
        </a:solidFill>
      </dgm:spPr>
    </dgm:pt>
    <dgm:pt modelId="{13308C2D-351D-4DD7-94A9-79BB507ACD3E}" type="pres">
      <dgm:prSet presAssocID="{F05E7219-8C66-4770-AA20-951AE7005C32}" presName="points" presStyleCnt="0"/>
      <dgm:spPr/>
    </dgm:pt>
    <dgm:pt modelId="{6D0843BE-FC4C-4653-B6BC-41D7AD76B0E5}" type="pres">
      <dgm:prSet presAssocID="{75E44A41-799E-4328-B656-EE079300DE85}" presName="compositeA" presStyleCnt="0"/>
      <dgm:spPr/>
    </dgm:pt>
    <dgm:pt modelId="{54C9F123-192D-425E-AEB0-8AE2DDFF97F3}" type="pres">
      <dgm:prSet presAssocID="{75E44A41-799E-4328-B656-EE079300DE85}" presName="textA" presStyleLbl="revTx" presStyleIdx="0" presStyleCnt="6">
        <dgm:presLayoutVars>
          <dgm:bulletEnabled val="1"/>
        </dgm:presLayoutVars>
      </dgm:prSet>
      <dgm:spPr/>
    </dgm:pt>
    <dgm:pt modelId="{CAF4AF27-B29D-47EC-B9C7-419BE6513907}" type="pres">
      <dgm:prSet presAssocID="{75E44A41-799E-4328-B656-EE079300DE85}" presName="circleA" presStyleLbl="node1" presStyleIdx="0" presStyleCnt="6" custScaleX="246780" custScaleY="119554" custLinFactNeighborX="24865" custLinFactNeighborY="-1069"/>
      <dgm:spPr/>
    </dgm:pt>
    <dgm:pt modelId="{6DE0228F-ABEA-4629-BD00-4A63512A932D}" type="pres">
      <dgm:prSet presAssocID="{75E44A41-799E-4328-B656-EE079300DE85}" presName="spaceA" presStyleCnt="0"/>
      <dgm:spPr/>
    </dgm:pt>
    <dgm:pt modelId="{D1FBEDC9-1C51-4C69-AF37-EBF3E6238642}" type="pres">
      <dgm:prSet presAssocID="{9CE6BDA5-98C8-43EB-B194-F38EE1363FDE}" presName="space" presStyleCnt="0"/>
      <dgm:spPr/>
    </dgm:pt>
    <dgm:pt modelId="{08E6CB05-0305-447C-8313-D33AD1FE5E07}" type="pres">
      <dgm:prSet presAssocID="{834368E5-B072-4092-A1BC-603F8A4452B7}" presName="compositeB" presStyleCnt="0"/>
      <dgm:spPr/>
    </dgm:pt>
    <dgm:pt modelId="{387215C3-B784-4E3D-8DDD-0203E07EA4CA}" type="pres">
      <dgm:prSet presAssocID="{834368E5-B072-4092-A1BC-603F8A4452B7}" presName="textB" presStyleLbl="revTx" presStyleIdx="1" presStyleCnt="6">
        <dgm:presLayoutVars>
          <dgm:bulletEnabled val="1"/>
        </dgm:presLayoutVars>
      </dgm:prSet>
      <dgm:spPr/>
    </dgm:pt>
    <dgm:pt modelId="{2AFF209E-2134-4A08-9FD0-6E7B30665BBC}" type="pres">
      <dgm:prSet presAssocID="{834368E5-B072-4092-A1BC-603F8A4452B7}" presName="circleB" presStyleLbl="node1" presStyleIdx="1" presStyleCnt="6" custScaleX="246180" custScaleY="119987" custLinFactNeighborX="42486" custLinFactNeighborY="785"/>
      <dgm:spPr/>
    </dgm:pt>
    <dgm:pt modelId="{F0A9568A-2A41-4C0B-AE9F-C6430BB1F2D5}" type="pres">
      <dgm:prSet presAssocID="{834368E5-B072-4092-A1BC-603F8A4452B7}" presName="spaceB" presStyleCnt="0"/>
      <dgm:spPr/>
    </dgm:pt>
    <dgm:pt modelId="{084DEA61-A5E1-495F-93BD-0DF0E7EE5312}" type="pres">
      <dgm:prSet presAssocID="{27D314A2-9C20-4D8D-9AB4-90894B560711}" presName="space" presStyleCnt="0"/>
      <dgm:spPr/>
    </dgm:pt>
    <dgm:pt modelId="{FF2E4CDC-BDF2-46CA-9F50-7E570AAC6C13}" type="pres">
      <dgm:prSet presAssocID="{E4E9161F-B02E-4DE3-9918-B0CFF4BFA248}" presName="compositeA" presStyleCnt="0"/>
      <dgm:spPr/>
    </dgm:pt>
    <dgm:pt modelId="{62AB578E-59A5-4D8E-A6A4-E8BA2473F043}" type="pres">
      <dgm:prSet presAssocID="{E4E9161F-B02E-4DE3-9918-B0CFF4BFA248}" presName="textA" presStyleLbl="revTx" presStyleIdx="2" presStyleCnt="6" custScaleX="122379">
        <dgm:presLayoutVars>
          <dgm:bulletEnabled val="1"/>
        </dgm:presLayoutVars>
      </dgm:prSet>
      <dgm:spPr/>
    </dgm:pt>
    <dgm:pt modelId="{6D65ED4E-D802-4491-87F0-A482DD10ACFE}" type="pres">
      <dgm:prSet presAssocID="{E4E9161F-B02E-4DE3-9918-B0CFF4BFA248}" presName="circleA" presStyleLbl="node1" presStyleIdx="2" presStyleCnt="6" custScaleX="246180" custScaleY="119987" custLinFactNeighborX="44825" custLinFactNeighborY="-1069"/>
      <dgm:spPr/>
    </dgm:pt>
    <dgm:pt modelId="{F5A582D3-D45B-498A-96B4-0260DAA43F5D}" type="pres">
      <dgm:prSet presAssocID="{E4E9161F-B02E-4DE3-9918-B0CFF4BFA248}" presName="spaceA" presStyleCnt="0"/>
      <dgm:spPr/>
    </dgm:pt>
    <dgm:pt modelId="{DEAE1409-4CBB-4ADE-943B-AC2FFCE6F4D0}" type="pres">
      <dgm:prSet presAssocID="{4B2AC77A-8771-4157-9A1B-050E6F950218}" presName="space" presStyleCnt="0"/>
      <dgm:spPr/>
    </dgm:pt>
    <dgm:pt modelId="{3CE1B725-A404-4B6E-AB2D-E3FCBDE671AD}" type="pres">
      <dgm:prSet presAssocID="{40D7E7ED-33B6-4D29-8993-7F29978DF07F}" presName="compositeB" presStyleCnt="0"/>
      <dgm:spPr/>
    </dgm:pt>
    <dgm:pt modelId="{09CF3C1B-9A99-49A0-9C26-568EF3B95750}" type="pres">
      <dgm:prSet presAssocID="{40D7E7ED-33B6-4D29-8993-7F29978DF07F}" presName="textB" presStyleLbl="revTx" presStyleIdx="3" presStyleCnt="6" custScaleX="133472">
        <dgm:presLayoutVars>
          <dgm:bulletEnabled val="1"/>
        </dgm:presLayoutVars>
      </dgm:prSet>
      <dgm:spPr/>
    </dgm:pt>
    <dgm:pt modelId="{E12D1C1F-795F-4E51-821E-D6FA61A2A6F0}" type="pres">
      <dgm:prSet presAssocID="{40D7E7ED-33B6-4D29-8993-7F29978DF07F}" presName="circleB" presStyleLbl="node1" presStyleIdx="3" presStyleCnt="6" custScaleX="246180" custScaleY="119987" custLinFactNeighborX="25745" custLinFactNeighborY="785"/>
      <dgm:spPr/>
    </dgm:pt>
    <dgm:pt modelId="{05A71A2B-D0A8-4A0A-9BD5-99B4A2E6A839}" type="pres">
      <dgm:prSet presAssocID="{40D7E7ED-33B6-4D29-8993-7F29978DF07F}" presName="spaceB" presStyleCnt="0"/>
      <dgm:spPr/>
    </dgm:pt>
    <dgm:pt modelId="{ED709CAE-0B24-4DA8-A332-446A2F63DB0B}" type="pres">
      <dgm:prSet presAssocID="{DB879C54-6360-4CBD-A8A2-45AE72C7F95D}" presName="space" presStyleCnt="0"/>
      <dgm:spPr/>
    </dgm:pt>
    <dgm:pt modelId="{E63EA1F4-03E4-4EEA-BF4E-0FA3BDD7BA7A}" type="pres">
      <dgm:prSet presAssocID="{1C25FFEE-4118-43D1-B1DB-D592517F4C69}" presName="compositeA" presStyleCnt="0"/>
      <dgm:spPr/>
    </dgm:pt>
    <dgm:pt modelId="{B4B47C01-C7A2-46A3-834E-63E5969EDC4A}" type="pres">
      <dgm:prSet presAssocID="{1C25FFEE-4118-43D1-B1DB-D592517F4C69}" presName="textA" presStyleLbl="revTx" presStyleIdx="4" presStyleCnt="6">
        <dgm:presLayoutVars>
          <dgm:bulletEnabled val="1"/>
        </dgm:presLayoutVars>
      </dgm:prSet>
      <dgm:spPr/>
    </dgm:pt>
    <dgm:pt modelId="{F8D0786B-6595-40DE-8F2D-F99408664425}" type="pres">
      <dgm:prSet presAssocID="{1C25FFEE-4118-43D1-B1DB-D592517F4C69}" presName="circleA" presStyleLbl="node1" presStyleIdx="4" presStyleCnt="6" custScaleX="246180" custScaleY="119987" custLinFactNeighborX="19884" custLinFactNeighborY="785"/>
      <dgm:spPr/>
    </dgm:pt>
    <dgm:pt modelId="{8500E980-169E-4F6F-90F0-F88B6E5BE822}" type="pres">
      <dgm:prSet presAssocID="{1C25FFEE-4118-43D1-B1DB-D592517F4C69}" presName="spaceA" presStyleCnt="0"/>
      <dgm:spPr/>
    </dgm:pt>
    <dgm:pt modelId="{156E1E09-861B-47DD-A8C3-A3F9E7734300}" type="pres">
      <dgm:prSet presAssocID="{9C3C862C-7CC7-4A64-A566-16A9E0129D0A}" presName="space" presStyleCnt="0"/>
      <dgm:spPr/>
    </dgm:pt>
    <dgm:pt modelId="{0DC56494-0AD0-4D9A-B8F1-97A68A18B97B}" type="pres">
      <dgm:prSet presAssocID="{ED0B7751-7E33-4455-AE94-1CACA7A01E71}" presName="compositeB" presStyleCnt="0"/>
      <dgm:spPr/>
    </dgm:pt>
    <dgm:pt modelId="{8AC74481-8595-4026-B69E-72895C02A4C6}" type="pres">
      <dgm:prSet presAssocID="{ED0B7751-7E33-4455-AE94-1CACA7A01E71}" presName="textB" presStyleLbl="revTx" presStyleIdx="5" presStyleCnt="6" custScaleX="133371" custScaleY="79099">
        <dgm:presLayoutVars>
          <dgm:bulletEnabled val="1"/>
        </dgm:presLayoutVars>
      </dgm:prSet>
      <dgm:spPr/>
    </dgm:pt>
    <dgm:pt modelId="{345777DF-E0E2-43FE-8D40-131AEEC87968}" type="pres">
      <dgm:prSet presAssocID="{ED0B7751-7E33-4455-AE94-1CACA7A01E71}" presName="circleB" presStyleLbl="node1" presStyleIdx="5" presStyleCnt="6" custScaleX="246180" custScaleY="119987" custLinFactNeighborX="7243" custLinFactNeighborY="-21970"/>
      <dgm:spPr/>
    </dgm:pt>
    <dgm:pt modelId="{5782D57B-C0C8-426E-AB63-A2CC6F425579}" type="pres">
      <dgm:prSet presAssocID="{ED0B7751-7E33-4455-AE94-1CACA7A01E71}" presName="spaceB" presStyleCnt="0"/>
      <dgm:spPr/>
    </dgm:pt>
  </dgm:ptLst>
  <dgm:cxnLst>
    <dgm:cxn modelId="{5E304A05-919A-4AB0-A71E-DA1BDECFCE6E}" type="presOf" srcId="{75E44A41-799E-4328-B656-EE079300DE85}" destId="{54C9F123-192D-425E-AEB0-8AE2DDFF97F3}" srcOrd="0" destOrd="0" presId="urn:microsoft.com/office/officeart/2005/8/layout/hProcess11"/>
    <dgm:cxn modelId="{10FC0E0A-28C6-454B-A3B3-7227A3ED9BEA}" type="presOf" srcId="{E4E9161F-B02E-4DE3-9918-B0CFF4BFA248}" destId="{62AB578E-59A5-4D8E-A6A4-E8BA2473F043}" srcOrd="0" destOrd="0" presId="urn:microsoft.com/office/officeart/2005/8/layout/hProcess11"/>
    <dgm:cxn modelId="{D8DA652D-4871-446E-B0B9-38F3532BA147}" srcId="{F05E7219-8C66-4770-AA20-951AE7005C32}" destId="{1C25FFEE-4118-43D1-B1DB-D592517F4C69}" srcOrd="4" destOrd="0" parTransId="{CF7C8B80-10AB-4988-BA70-AF22ABCC879A}" sibTransId="{9C3C862C-7CC7-4A64-A566-16A9E0129D0A}"/>
    <dgm:cxn modelId="{4C4A7F30-F270-49BB-99F0-9E4F880FF8C3}" type="presOf" srcId="{F05E7219-8C66-4770-AA20-951AE7005C32}" destId="{205F59DD-4AFB-4B7A-99F0-378E500D1BC1}" srcOrd="0" destOrd="0" presId="urn:microsoft.com/office/officeart/2005/8/layout/hProcess11"/>
    <dgm:cxn modelId="{2396EF31-8316-4BD8-A102-72F819791985}" srcId="{F05E7219-8C66-4770-AA20-951AE7005C32}" destId="{ED0B7751-7E33-4455-AE94-1CACA7A01E71}" srcOrd="5" destOrd="0" parTransId="{C297AE96-6F01-412A-B599-EC571DB6689D}" sibTransId="{9D899576-3CC1-46E2-9FAA-0F05432ADF9E}"/>
    <dgm:cxn modelId="{71943A3D-2C53-4750-ACBD-EFD1F0C11BE4}" srcId="{F05E7219-8C66-4770-AA20-951AE7005C32}" destId="{75E44A41-799E-4328-B656-EE079300DE85}" srcOrd="0" destOrd="0" parTransId="{08E948C6-39BB-4E86-8E9F-EFE9316A3343}" sibTransId="{9CE6BDA5-98C8-43EB-B194-F38EE1363FDE}"/>
    <dgm:cxn modelId="{A9C4BD64-9863-4B6C-B7CD-10CB918DBFD3}" type="presOf" srcId="{ED0B7751-7E33-4455-AE94-1CACA7A01E71}" destId="{8AC74481-8595-4026-B69E-72895C02A4C6}" srcOrd="0" destOrd="0" presId="urn:microsoft.com/office/officeart/2005/8/layout/hProcess11"/>
    <dgm:cxn modelId="{FB6E334B-C239-4BA7-B7E2-5EFC5195C847}" type="presOf" srcId="{40D7E7ED-33B6-4D29-8993-7F29978DF07F}" destId="{09CF3C1B-9A99-49A0-9C26-568EF3B95750}" srcOrd="0" destOrd="0" presId="urn:microsoft.com/office/officeart/2005/8/layout/hProcess11"/>
    <dgm:cxn modelId="{4845EF85-DCB7-441E-A7D3-883C528DD627}" type="presOf" srcId="{1C25FFEE-4118-43D1-B1DB-D592517F4C69}" destId="{B4B47C01-C7A2-46A3-834E-63E5969EDC4A}" srcOrd="0" destOrd="0" presId="urn:microsoft.com/office/officeart/2005/8/layout/hProcess11"/>
    <dgm:cxn modelId="{E31B4594-0FDA-4961-8F82-F14FDED5DA44}" srcId="{F05E7219-8C66-4770-AA20-951AE7005C32}" destId="{40D7E7ED-33B6-4D29-8993-7F29978DF07F}" srcOrd="3" destOrd="0" parTransId="{A6FD8D63-9FAD-413A-85AB-168BB063DA2E}" sibTransId="{DB879C54-6360-4CBD-A8A2-45AE72C7F95D}"/>
    <dgm:cxn modelId="{F97D599D-6569-4654-A902-7431EEE7E79D}" srcId="{F05E7219-8C66-4770-AA20-951AE7005C32}" destId="{E4E9161F-B02E-4DE3-9918-B0CFF4BFA248}" srcOrd="2" destOrd="0" parTransId="{E1553F81-E0BE-4384-AEDE-9BB1B7328402}" sibTransId="{4B2AC77A-8771-4157-9A1B-050E6F950218}"/>
    <dgm:cxn modelId="{82433DE9-B4B7-47EA-9817-9F9091A02C8D}" srcId="{F05E7219-8C66-4770-AA20-951AE7005C32}" destId="{834368E5-B072-4092-A1BC-603F8A4452B7}" srcOrd="1" destOrd="0" parTransId="{9727F4AA-A031-4594-AF75-B76891911AB8}" sibTransId="{27D314A2-9C20-4D8D-9AB4-90894B560711}"/>
    <dgm:cxn modelId="{B44626F0-23F4-4A0E-A262-6B8C38CD0635}" type="presOf" srcId="{834368E5-B072-4092-A1BC-603F8A4452B7}" destId="{387215C3-B784-4E3D-8DDD-0203E07EA4CA}" srcOrd="0" destOrd="0" presId="urn:microsoft.com/office/officeart/2005/8/layout/hProcess11"/>
    <dgm:cxn modelId="{99C80DDA-FB3F-4FD0-984C-C530FB1A57B4}" type="presParOf" srcId="{205F59DD-4AFB-4B7A-99F0-378E500D1BC1}" destId="{79F98A08-FBB7-4601-BB0A-89D096946187}" srcOrd="0" destOrd="0" presId="urn:microsoft.com/office/officeart/2005/8/layout/hProcess11"/>
    <dgm:cxn modelId="{424DC043-EBBC-4F72-8842-3D455AC18368}" type="presParOf" srcId="{205F59DD-4AFB-4B7A-99F0-378E500D1BC1}" destId="{13308C2D-351D-4DD7-94A9-79BB507ACD3E}" srcOrd="1" destOrd="0" presId="urn:microsoft.com/office/officeart/2005/8/layout/hProcess11"/>
    <dgm:cxn modelId="{813E256E-98A8-454E-A28B-34DDA0C71849}" type="presParOf" srcId="{13308C2D-351D-4DD7-94A9-79BB507ACD3E}" destId="{6D0843BE-FC4C-4653-B6BC-41D7AD76B0E5}" srcOrd="0" destOrd="0" presId="urn:microsoft.com/office/officeart/2005/8/layout/hProcess11"/>
    <dgm:cxn modelId="{0C52790F-3C3C-4340-BC00-46DC3136F472}" type="presParOf" srcId="{6D0843BE-FC4C-4653-B6BC-41D7AD76B0E5}" destId="{54C9F123-192D-425E-AEB0-8AE2DDFF97F3}" srcOrd="0" destOrd="0" presId="urn:microsoft.com/office/officeart/2005/8/layout/hProcess11"/>
    <dgm:cxn modelId="{C5837551-F06A-42CB-A99A-D5E4E73D61C0}" type="presParOf" srcId="{6D0843BE-FC4C-4653-B6BC-41D7AD76B0E5}" destId="{CAF4AF27-B29D-47EC-B9C7-419BE6513907}" srcOrd="1" destOrd="0" presId="urn:microsoft.com/office/officeart/2005/8/layout/hProcess11"/>
    <dgm:cxn modelId="{D7AE4B2A-F0E9-4226-BD4C-7AD964BDDD63}" type="presParOf" srcId="{6D0843BE-FC4C-4653-B6BC-41D7AD76B0E5}" destId="{6DE0228F-ABEA-4629-BD00-4A63512A932D}" srcOrd="2" destOrd="0" presId="urn:microsoft.com/office/officeart/2005/8/layout/hProcess11"/>
    <dgm:cxn modelId="{ACDD513C-5F36-4C50-B5A1-2E179E65B3A0}" type="presParOf" srcId="{13308C2D-351D-4DD7-94A9-79BB507ACD3E}" destId="{D1FBEDC9-1C51-4C69-AF37-EBF3E6238642}" srcOrd="1" destOrd="0" presId="urn:microsoft.com/office/officeart/2005/8/layout/hProcess11"/>
    <dgm:cxn modelId="{45A02DB7-7660-4D15-8AE6-3BBD73DA8EAF}" type="presParOf" srcId="{13308C2D-351D-4DD7-94A9-79BB507ACD3E}" destId="{08E6CB05-0305-447C-8313-D33AD1FE5E07}" srcOrd="2" destOrd="0" presId="urn:microsoft.com/office/officeart/2005/8/layout/hProcess11"/>
    <dgm:cxn modelId="{99B76A29-8EE5-4E4F-8F02-60B746D2544D}" type="presParOf" srcId="{08E6CB05-0305-447C-8313-D33AD1FE5E07}" destId="{387215C3-B784-4E3D-8DDD-0203E07EA4CA}" srcOrd="0" destOrd="0" presId="urn:microsoft.com/office/officeart/2005/8/layout/hProcess11"/>
    <dgm:cxn modelId="{D4CF60A3-0AEE-414B-A0D1-80BA793043C9}" type="presParOf" srcId="{08E6CB05-0305-447C-8313-D33AD1FE5E07}" destId="{2AFF209E-2134-4A08-9FD0-6E7B30665BBC}" srcOrd="1" destOrd="0" presId="urn:microsoft.com/office/officeart/2005/8/layout/hProcess11"/>
    <dgm:cxn modelId="{B7D9E441-E5ED-4CE1-9660-142C11E895FE}" type="presParOf" srcId="{08E6CB05-0305-447C-8313-D33AD1FE5E07}" destId="{F0A9568A-2A41-4C0B-AE9F-C6430BB1F2D5}" srcOrd="2" destOrd="0" presId="urn:microsoft.com/office/officeart/2005/8/layout/hProcess11"/>
    <dgm:cxn modelId="{0C0719BF-972F-4FCA-822E-9A4220CA0245}" type="presParOf" srcId="{13308C2D-351D-4DD7-94A9-79BB507ACD3E}" destId="{084DEA61-A5E1-495F-93BD-0DF0E7EE5312}" srcOrd="3" destOrd="0" presId="urn:microsoft.com/office/officeart/2005/8/layout/hProcess11"/>
    <dgm:cxn modelId="{C002E23B-4596-4DE0-924F-C5C720151B65}" type="presParOf" srcId="{13308C2D-351D-4DD7-94A9-79BB507ACD3E}" destId="{FF2E4CDC-BDF2-46CA-9F50-7E570AAC6C13}" srcOrd="4" destOrd="0" presId="urn:microsoft.com/office/officeart/2005/8/layout/hProcess11"/>
    <dgm:cxn modelId="{A8C81D10-A89D-408A-8AF2-9E03543CF2B6}" type="presParOf" srcId="{FF2E4CDC-BDF2-46CA-9F50-7E570AAC6C13}" destId="{62AB578E-59A5-4D8E-A6A4-E8BA2473F043}" srcOrd="0" destOrd="0" presId="urn:microsoft.com/office/officeart/2005/8/layout/hProcess11"/>
    <dgm:cxn modelId="{F8F3FDD3-4A93-439D-9E9A-B94CD4ECC55F}" type="presParOf" srcId="{FF2E4CDC-BDF2-46CA-9F50-7E570AAC6C13}" destId="{6D65ED4E-D802-4491-87F0-A482DD10ACFE}" srcOrd="1" destOrd="0" presId="urn:microsoft.com/office/officeart/2005/8/layout/hProcess11"/>
    <dgm:cxn modelId="{B2E85917-B0EE-4C90-80E8-CA4625C96707}" type="presParOf" srcId="{FF2E4CDC-BDF2-46CA-9F50-7E570AAC6C13}" destId="{F5A582D3-D45B-498A-96B4-0260DAA43F5D}" srcOrd="2" destOrd="0" presId="urn:microsoft.com/office/officeart/2005/8/layout/hProcess11"/>
    <dgm:cxn modelId="{E5DA3975-A487-4880-BF2C-8D7CCD6478F5}" type="presParOf" srcId="{13308C2D-351D-4DD7-94A9-79BB507ACD3E}" destId="{DEAE1409-4CBB-4ADE-943B-AC2FFCE6F4D0}" srcOrd="5" destOrd="0" presId="urn:microsoft.com/office/officeart/2005/8/layout/hProcess11"/>
    <dgm:cxn modelId="{FA319CDA-4AF4-40B2-B37D-AD2486E56082}" type="presParOf" srcId="{13308C2D-351D-4DD7-94A9-79BB507ACD3E}" destId="{3CE1B725-A404-4B6E-AB2D-E3FCBDE671AD}" srcOrd="6" destOrd="0" presId="urn:microsoft.com/office/officeart/2005/8/layout/hProcess11"/>
    <dgm:cxn modelId="{FEDB7A8E-8F06-40D1-B7DF-682AEBC16A6A}" type="presParOf" srcId="{3CE1B725-A404-4B6E-AB2D-E3FCBDE671AD}" destId="{09CF3C1B-9A99-49A0-9C26-568EF3B95750}" srcOrd="0" destOrd="0" presId="urn:microsoft.com/office/officeart/2005/8/layout/hProcess11"/>
    <dgm:cxn modelId="{2D8411CF-61BA-4BB6-A338-2185999BD0DC}" type="presParOf" srcId="{3CE1B725-A404-4B6E-AB2D-E3FCBDE671AD}" destId="{E12D1C1F-795F-4E51-821E-D6FA61A2A6F0}" srcOrd="1" destOrd="0" presId="urn:microsoft.com/office/officeart/2005/8/layout/hProcess11"/>
    <dgm:cxn modelId="{233BD95A-7240-4D26-8E95-2B8086110386}" type="presParOf" srcId="{3CE1B725-A404-4B6E-AB2D-E3FCBDE671AD}" destId="{05A71A2B-D0A8-4A0A-9BD5-99B4A2E6A839}" srcOrd="2" destOrd="0" presId="urn:microsoft.com/office/officeart/2005/8/layout/hProcess11"/>
    <dgm:cxn modelId="{C53C6294-96BB-4583-9EF1-85098D3909BF}" type="presParOf" srcId="{13308C2D-351D-4DD7-94A9-79BB507ACD3E}" destId="{ED709CAE-0B24-4DA8-A332-446A2F63DB0B}" srcOrd="7" destOrd="0" presId="urn:microsoft.com/office/officeart/2005/8/layout/hProcess11"/>
    <dgm:cxn modelId="{4608A83C-D94C-4952-BBEE-F0B38BDE3DB1}" type="presParOf" srcId="{13308C2D-351D-4DD7-94A9-79BB507ACD3E}" destId="{E63EA1F4-03E4-4EEA-BF4E-0FA3BDD7BA7A}" srcOrd="8" destOrd="0" presId="urn:microsoft.com/office/officeart/2005/8/layout/hProcess11"/>
    <dgm:cxn modelId="{4065440D-275C-4BDF-9BB4-74C1F3A4F6E8}" type="presParOf" srcId="{E63EA1F4-03E4-4EEA-BF4E-0FA3BDD7BA7A}" destId="{B4B47C01-C7A2-46A3-834E-63E5969EDC4A}" srcOrd="0" destOrd="0" presId="urn:microsoft.com/office/officeart/2005/8/layout/hProcess11"/>
    <dgm:cxn modelId="{63D0C60A-08BB-4BE4-8148-792500D0703B}" type="presParOf" srcId="{E63EA1F4-03E4-4EEA-BF4E-0FA3BDD7BA7A}" destId="{F8D0786B-6595-40DE-8F2D-F99408664425}" srcOrd="1" destOrd="0" presId="urn:microsoft.com/office/officeart/2005/8/layout/hProcess11"/>
    <dgm:cxn modelId="{FAF68792-FBFC-416C-B17F-894074533026}" type="presParOf" srcId="{E63EA1F4-03E4-4EEA-BF4E-0FA3BDD7BA7A}" destId="{8500E980-169E-4F6F-90F0-F88B6E5BE822}" srcOrd="2" destOrd="0" presId="urn:microsoft.com/office/officeart/2005/8/layout/hProcess11"/>
    <dgm:cxn modelId="{011E84F0-523E-4FBC-8FB6-E2D053A25B1C}" type="presParOf" srcId="{13308C2D-351D-4DD7-94A9-79BB507ACD3E}" destId="{156E1E09-861B-47DD-A8C3-A3F9E7734300}" srcOrd="9" destOrd="0" presId="urn:microsoft.com/office/officeart/2005/8/layout/hProcess11"/>
    <dgm:cxn modelId="{9DA1DE2B-46E1-4EE1-8744-1A443FBB3855}" type="presParOf" srcId="{13308C2D-351D-4DD7-94A9-79BB507ACD3E}" destId="{0DC56494-0AD0-4D9A-B8F1-97A68A18B97B}" srcOrd="10" destOrd="0" presId="urn:microsoft.com/office/officeart/2005/8/layout/hProcess11"/>
    <dgm:cxn modelId="{87BA7305-265F-4FB6-84C2-2B5244DA4331}" type="presParOf" srcId="{0DC56494-0AD0-4D9A-B8F1-97A68A18B97B}" destId="{8AC74481-8595-4026-B69E-72895C02A4C6}" srcOrd="0" destOrd="0" presId="urn:microsoft.com/office/officeart/2005/8/layout/hProcess11"/>
    <dgm:cxn modelId="{E6F53A0C-EF1D-49DE-96AB-26B3A3E63165}" type="presParOf" srcId="{0DC56494-0AD0-4D9A-B8F1-97A68A18B97B}" destId="{345777DF-E0E2-43FE-8D40-131AEEC87968}" srcOrd="1" destOrd="0" presId="urn:microsoft.com/office/officeart/2005/8/layout/hProcess11"/>
    <dgm:cxn modelId="{9238B656-E44A-4BB6-A9EE-271A88A2720E}" type="presParOf" srcId="{0DC56494-0AD0-4D9A-B8F1-97A68A18B97B}" destId="{5782D57B-C0C8-426E-AB63-A2CC6F425579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EC9312-A16C-486A-8658-3CDFC9B9DF7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5ECDB7-81C5-4DFD-AB9F-DF30D24FA5F6}">
      <dgm:prSet phldrT="[Text]" custT="1"/>
      <dgm:spPr/>
      <dgm:t>
        <a:bodyPr/>
        <a:lstStyle/>
        <a:p>
          <a:pPr marL="0" indent="0" algn="r">
            <a:buNone/>
          </a:pPr>
          <a:r>
            <a:rPr lang="en-US" sz="2400" dirty="0">
              <a:solidFill>
                <a:schemeClr val="tx1"/>
              </a:solidFill>
            </a:rPr>
            <a:t>City made </a:t>
          </a:r>
          <a:r>
            <a:rPr lang="en-US" sz="2400" dirty="0">
              <a:solidFill>
                <a:srgbClr val="FF0000"/>
              </a:solidFill>
            </a:rPr>
            <a:t>108 grants      </a:t>
          </a:r>
          <a:r>
            <a:rPr lang="en-US" sz="2400" dirty="0">
              <a:solidFill>
                <a:schemeClr val="tx1"/>
              </a:solidFill>
            </a:rPr>
            <a:t>totaling $10 Million </a:t>
          </a:r>
        </a:p>
      </dgm:t>
    </dgm:pt>
    <dgm:pt modelId="{36E2C427-1CF6-44D1-B0F3-FBC2E67140F0}" type="parTrans" cxnId="{0C4630E3-4D0D-425B-AB31-3A97A4F3700B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9AB57BD1-F91D-4481-98E7-FC60BDC2989C}" type="sibTrans" cxnId="{0C4630E3-4D0D-425B-AB31-3A97A4F3700B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BDA16A8A-76AA-443B-B271-755A04E862CF}">
      <dgm:prSet phldrT="[Text]" custT="1"/>
      <dgm:spPr/>
      <dgm:t>
        <a:bodyPr/>
        <a:lstStyle/>
        <a:p>
          <a:pPr algn="l"/>
          <a:r>
            <a:rPr lang="en-US" sz="2800" b="1" dirty="0">
              <a:solidFill>
                <a:schemeClr val="tx1"/>
              </a:solidFill>
            </a:rPr>
            <a:t>Current Code</a:t>
          </a:r>
        </a:p>
      </dgm:t>
    </dgm:pt>
    <dgm:pt modelId="{F3955635-E7A4-49F6-B168-F46404B90570}" type="parTrans" cxnId="{554F808A-A1BF-4A43-A6DE-C5497CF94DC5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EA0B6D82-569C-4DD2-AA43-B9B8AC426FD6}" type="sibTrans" cxnId="{554F808A-A1BF-4A43-A6DE-C5497CF94DC5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FBAA89FF-605C-4B29-9228-73AC9F949956}">
      <dgm:prSet phldrT="[Text]" custT="1"/>
      <dgm:spPr/>
      <dgm:t>
        <a:bodyPr/>
        <a:lstStyle/>
        <a:p>
          <a:pPr marL="0" indent="0" algn="r">
            <a:buNone/>
          </a:pPr>
          <a:r>
            <a:rPr lang="en-US" sz="2400" dirty="0">
              <a:solidFill>
                <a:srgbClr val="FF0000"/>
              </a:solidFill>
            </a:rPr>
            <a:t>93 grants </a:t>
          </a:r>
          <a:r>
            <a:rPr lang="en-US" sz="2400" dirty="0">
              <a:solidFill>
                <a:schemeClr val="tx1"/>
              </a:solidFill>
            </a:rPr>
            <a:t>for $9.97 Million         came to Council for approval</a:t>
          </a:r>
        </a:p>
      </dgm:t>
    </dgm:pt>
    <dgm:pt modelId="{EBBEAC79-CA9F-4136-A7C9-4C8D32EBAB54}" type="parTrans" cxnId="{C9309311-4792-4088-8455-65D82BD4A419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017BC686-5596-454E-A0D1-58711EE6AAC1}" type="sibTrans" cxnId="{C9309311-4792-4088-8455-65D82BD4A419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CD9174EB-6AF3-45D6-BCB4-ED066C026051}">
      <dgm:prSet phldrT="[Text]" custT="1"/>
      <dgm:spPr/>
      <dgm:t>
        <a:bodyPr/>
        <a:lstStyle/>
        <a:p>
          <a:pPr algn="l"/>
          <a:r>
            <a:rPr lang="en-US" sz="2800" b="1" dirty="0">
              <a:solidFill>
                <a:schemeClr val="tx1"/>
              </a:solidFill>
            </a:rPr>
            <a:t>Proposed</a:t>
          </a:r>
        </a:p>
        <a:p>
          <a:pPr algn="l"/>
          <a:r>
            <a:rPr lang="en-US" sz="2800" b="1" dirty="0">
              <a:solidFill>
                <a:schemeClr val="tx1"/>
              </a:solidFill>
            </a:rPr>
            <a:t>Code Change</a:t>
          </a:r>
        </a:p>
      </dgm:t>
    </dgm:pt>
    <dgm:pt modelId="{79397D1A-968D-463B-82CB-8ADA6E255CD9}" type="parTrans" cxnId="{E1A65147-F4A0-488E-9590-F70225225220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FB10F595-D069-446A-A8B5-C8169889CEEB}" type="sibTrans" cxnId="{E1A65147-F4A0-488E-9590-F70225225220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E56B82FA-739B-427A-B82C-FDCB9BE11206}">
      <dgm:prSet phldrT="[Text]" custT="1"/>
      <dgm:spPr>
        <a:solidFill>
          <a:srgbClr val="DDDDDD">
            <a:alpha val="90000"/>
            <a:tint val="40000"/>
            <a:hueOff val="0"/>
            <a:satOff val="0"/>
            <a:lumOff val="0"/>
            <a:alphaOff val="0"/>
          </a:srgbClr>
        </a:solidFill>
        <a:ln w="34925" cap="flat" cmpd="sng" algn="in">
          <a:solidFill>
            <a:srgbClr val="DDDDD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18110" tIns="59055" rIns="118110" bIns="59055" numCol="1" spcCol="1270" anchor="ctr" anchorCtr="0"/>
        <a:lstStyle/>
        <a:p>
          <a:pPr marL="0" indent="0" algn="r">
            <a:buNone/>
          </a:pPr>
          <a:r>
            <a:rPr lang="en-US" sz="2400" kern="1200" dirty="0">
              <a:solidFill>
                <a:srgbClr val="FF0000"/>
              </a:solidFill>
            </a:rPr>
            <a:t>66 </a:t>
          </a:r>
          <a:r>
            <a:rPr lang="en-US" sz="2400" kern="1200" dirty="0">
              <a:solidFill>
                <a:srgbClr val="FF0000"/>
              </a:solidFill>
              <a:latin typeface="Franklin Gothic Book" panose="020B0503020102020204"/>
              <a:ea typeface="+mn-ea"/>
              <a:cs typeface="+mn-cs"/>
            </a:rPr>
            <a:t>grants</a:t>
          </a:r>
          <a:r>
            <a:rPr lang="en-US" sz="2400" kern="1200" dirty="0">
              <a:solidFill>
                <a:srgbClr val="FF0000"/>
              </a:solidFill>
            </a:rPr>
            <a:t> </a:t>
          </a:r>
          <a:r>
            <a:rPr lang="en-US" sz="2400" kern="1200" dirty="0">
              <a:solidFill>
                <a:schemeClr val="tx1"/>
              </a:solidFill>
            </a:rPr>
            <a:t>for $9.7 Million would  have come to Council</a:t>
          </a:r>
        </a:p>
      </dgm:t>
    </dgm:pt>
    <dgm:pt modelId="{8ED320C7-A333-4943-9F25-492ADBA849EC}" type="parTrans" cxnId="{D50010FC-66DC-4AA5-8959-8610719B9821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DD2FFC1B-87F0-48BE-8EAA-C79513EDB454}" type="sibTrans" cxnId="{D50010FC-66DC-4AA5-8959-8610719B9821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219FA6A1-729A-4E7B-8DEE-EBC70141A666}">
      <dgm:prSet phldrT="[Text]" custT="1"/>
      <dgm:spPr/>
      <dgm:t>
        <a:bodyPr/>
        <a:lstStyle/>
        <a:p>
          <a:pPr algn="l"/>
          <a:r>
            <a:rPr lang="en-US" sz="2800" b="1" dirty="0">
              <a:solidFill>
                <a:schemeClr val="tx1"/>
              </a:solidFill>
            </a:rPr>
            <a:t>FY 2018-2019</a:t>
          </a:r>
        </a:p>
      </dgm:t>
    </dgm:pt>
    <dgm:pt modelId="{79EFA100-2F20-4101-B6D4-3116BB0E95FF}" type="sibTrans" cxnId="{F8273340-9D46-4410-9E0E-193335B5600C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CE35F22A-199D-4ED9-A5AF-F2FDBE6EE368}" type="parTrans" cxnId="{F8273340-9D46-4410-9E0E-193335B5600C}">
      <dgm:prSet/>
      <dgm:spPr/>
      <dgm:t>
        <a:bodyPr/>
        <a:lstStyle/>
        <a:p>
          <a:endParaRPr lang="en-US" sz="1800">
            <a:solidFill>
              <a:schemeClr val="tx1"/>
            </a:solidFill>
          </a:endParaRPr>
        </a:p>
      </dgm:t>
    </dgm:pt>
    <dgm:pt modelId="{26BC0DAE-D8FC-48B8-B3B9-0C2538199296}" type="pres">
      <dgm:prSet presAssocID="{2FEC9312-A16C-486A-8658-3CDFC9B9DF79}" presName="Name0" presStyleCnt="0">
        <dgm:presLayoutVars>
          <dgm:dir/>
          <dgm:animLvl val="lvl"/>
          <dgm:resizeHandles val="exact"/>
        </dgm:presLayoutVars>
      </dgm:prSet>
      <dgm:spPr/>
    </dgm:pt>
    <dgm:pt modelId="{1F554A14-AFF4-4967-8B3C-4DF00BD55DF8}" type="pres">
      <dgm:prSet presAssocID="{219FA6A1-729A-4E7B-8DEE-EBC70141A666}" presName="linNode" presStyleCnt="0"/>
      <dgm:spPr/>
    </dgm:pt>
    <dgm:pt modelId="{0BAC478E-05E1-4698-851F-2B253556D2D8}" type="pres">
      <dgm:prSet presAssocID="{219FA6A1-729A-4E7B-8DEE-EBC70141A666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F687CD61-E500-46C9-8FE1-ACC43D46B0AD}" type="pres">
      <dgm:prSet presAssocID="{219FA6A1-729A-4E7B-8DEE-EBC70141A666}" presName="descendantText" presStyleLbl="alignAccFollowNode1" presStyleIdx="0" presStyleCnt="3">
        <dgm:presLayoutVars>
          <dgm:bulletEnabled val="1"/>
        </dgm:presLayoutVars>
      </dgm:prSet>
      <dgm:spPr/>
    </dgm:pt>
    <dgm:pt modelId="{63E7ED0C-D1E9-47D3-9F78-96C8F4B20A17}" type="pres">
      <dgm:prSet presAssocID="{79EFA100-2F20-4101-B6D4-3116BB0E95FF}" presName="sp" presStyleCnt="0"/>
      <dgm:spPr/>
    </dgm:pt>
    <dgm:pt modelId="{51CD5E2D-75FC-4475-A63A-9C263D9F83CE}" type="pres">
      <dgm:prSet presAssocID="{BDA16A8A-76AA-443B-B271-755A04E862CF}" presName="linNode" presStyleCnt="0"/>
      <dgm:spPr/>
    </dgm:pt>
    <dgm:pt modelId="{07DCA3BF-6FBB-4017-9441-2A1D95E378B8}" type="pres">
      <dgm:prSet presAssocID="{BDA16A8A-76AA-443B-B271-755A04E862CF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81983512-5F9B-4E0C-9FDB-F0DE11FC38EB}" type="pres">
      <dgm:prSet presAssocID="{BDA16A8A-76AA-443B-B271-755A04E862CF}" presName="descendantText" presStyleLbl="alignAccFollowNode1" presStyleIdx="1" presStyleCnt="3">
        <dgm:presLayoutVars>
          <dgm:bulletEnabled val="1"/>
        </dgm:presLayoutVars>
      </dgm:prSet>
      <dgm:spPr/>
    </dgm:pt>
    <dgm:pt modelId="{6C34CF06-EA7B-4CF7-A614-1F8E22C5FE46}" type="pres">
      <dgm:prSet presAssocID="{EA0B6D82-569C-4DD2-AA43-B9B8AC426FD6}" presName="sp" presStyleCnt="0"/>
      <dgm:spPr/>
    </dgm:pt>
    <dgm:pt modelId="{A894D32E-3E8C-46F8-9151-E13E3920634E}" type="pres">
      <dgm:prSet presAssocID="{CD9174EB-6AF3-45D6-BCB4-ED066C026051}" presName="linNode" presStyleCnt="0"/>
      <dgm:spPr/>
    </dgm:pt>
    <dgm:pt modelId="{70138FB6-5770-40F3-89B7-451CEFDB05FA}" type="pres">
      <dgm:prSet presAssocID="{CD9174EB-6AF3-45D6-BCB4-ED066C026051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FEB7E74F-B81E-4C0F-A0F7-8EE86229BDFD}" type="pres">
      <dgm:prSet presAssocID="{CD9174EB-6AF3-45D6-BCB4-ED066C026051}" presName="descendantText" presStyleLbl="alignAccFollowNode1" presStyleIdx="2" presStyleCnt="3">
        <dgm:presLayoutVars>
          <dgm:bulletEnabled val="1"/>
        </dgm:presLayoutVars>
      </dgm:prSet>
      <dgm:spPr>
        <a:xfrm rot="5400000">
          <a:off x="4718604" y="940122"/>
          <a:ext cx="1047750" cy="4934097"/>
        </a:xfrm>
        <a:prstGeom prst="round2SameRect">
          <a:avLst/>
        </a:prstGeom>
      </dgm:spPr>
    </dgm:pt>
  </dgm:ptLst>
  <dgm:cxnLst>
    <dgm:cxn modelId="{C9309311-4792-4088-8455-65D82BD4A419}" srcId="{BDA16A8A-76AA-443B-B271-755A04E862CF}" destId="{FBAA89FF-605C-4B29-9228-73AC9F949956}" srcOrd="0" destOrd="0" parTransId="{EBBEAC79-CA9F-4136-A7C9-4C8D32EBAB54}" sibTransId="{017BC686-5596-454E-A0D1-58711EE6AAC1}"/>
    <dgm:cxn modelId="{59805E19-E723-4C7B-A76D-55069779FC34}" type="presOf" srcId="{219FA6A1-729A-4E7B-8DEE-EBC70141A666}" destId="{0BAC478E-05E1-4698-851F-2B253556D2D8}" srcOrd="0" destOrd="0" presId="urn:microsoft.com/office/officeart/2005/8/layout/vList5"/>
    <dgm:cxn modelId="{F8273340-9D46-4410-9E0E-193335B5600C}" srcId="{2FEC9312-A16C-486A-8658-3CDFC9B9DF79}" destId="{219FA6A1-729A-4E7B-8DEE-EBC70141A666}" srcOrd="0" destOrd="0" parTransId="{CE35F22A-199D-4ED9-A5AF-F2FDBE6EE368}" sibTransId="{79EFA100-2F20-4101-B6D4-3116BB0E95FF}"/>
    <dgm:cxn modelId="{E1A65147-F4A0-488E-9590-F70225225220}" srcId="{2FEC9312-A16C-486A-8658-3CDFC9B9DF79}" destId="{CD9174EB-6AF3-45D6-BCB4-ED066C026051}" srcOrd="2" destOrd="0" parTransId="{79397D1A-968D-463B-82CB-8ADA6E255CD9}" sibTransId="{FB10F595-D069-446A-A8B5-C8169889CEEB}"/>
    <dgm:cxn modelId="{0F533F76-BDBD-4858-8EF1-880B0646EF46}" type="presOf" srcId="{275ECDB7-81C5-4DFD-AB9F-DF30D24FA5F6}" destId="{F687CD61-E500-46C9-8FE1-ACC43D46B0AD}" srcOrd="0" destOrd="0" presId="urn:microsoft.com/office/officeart/2005/8/layout/vList5"/>
    <dgm:cxn modelId="{9BCF9F7A-8E01-4F4D-9AAA-FFAE8390801C}" type="presOf" srcId="{BDA16A8A-76AA-443B-B271-755A04E862CF}" destId="{07DCA3BF-6FBB-4017-9441-2A1D95E378B8}" srcOrd="0" destOrd="0" presId="urn:microsoft.com/office/officeart/2005/8/layout/vList5"/>
    <dgm:cxn modelId="{C3368387-82AB-4C77-B53E-CCC1C240FA4E}" type="presOf" srcId="{2FEC9312-A16C-486A-8658-3CDFC9B9DF79}" destId="{26BC0DAE-D8FC-48B8-B3B9-0C2538199296}" srcOrd="0" destOrd="0" presId="urn:microsoft.com/office/officeart/2005/8/layout/vList5"/>
    <dgm:cxn modelId="{554F808A-A1BF-4A43-A6DE-C5497CF94DC5}" srcId="{2FEC9312-A16C-486A-8658-3CDFC9B9DF79}" destId="{BDA16A8A-76AA-443B-B271-755A04E862CF}" srcOrd="1" destOrd="0" parTransId="{F3955635-E7A4-49F6-B168-F46404B90570}" sibTransId="{EA0B6D82-569C-4DD2-AA43-B9B8AC426FD6}"/>
    <dgm:cxn modelId="{1FA46597-A450-4437-92FA-F314B481D6E7}" type="presOf" srcId="{CD9174EB-6AF3-45D6-BCB4-ED066C026051}" destId="{70138FB6-5770-40F3-89B7-451CEFDB05FA}" srcOrd="0" destOrd="0" presId="urn:microsoft.com/office/officeart/2005/8/layout/vList5"/>
    <dgm:cxn modelId="{08B90FDC-5759-4F04-B693-F7DC85C8613A}" type="presOf" srcId="{E56B82FA-739B-427A-B82C-FDCB9BE11206}" destId="{FEB7E74F-B81E-4C0F-A0F7-8EE86229BDFD}" srcOrd="0" destOrd="0" presId="urn:microsoft.com/office/officeart/2005/8/layout/vList5"/>
    <dgm:cxn modelId="{0C4630E3-4D0D-425B-AB31-3A97A4F3700B}" srcId="{219FA6A1-729A-4E7B-8DEE-EBC70141A666}" destId="{275ECDB7-81C5-4DFD-AB9F-DF30D24FA5F6}" srcOrd="0" destOrd="0" parTransId="{36E2C427-1CF6-44D1-B0F3-FBC2E67140F0}" sibTransId="{9AB57BD1-F91D-4481-98E7-FC60BDC2989C}"/>
    <dgm:cxn modelId="{D50010FC-66DC-4AA5-8959-8610719B9821}" srcId="{CD9174EB-6AF3-45D6-BCB4-ED066C026051}" destId="{E56B82FA-739B-427A-B82C-FDCB9BE11206}" srcOrd="0" destOrd="0" parTransId="{8ED320C7-A333-4943-9F25-492ADBA849EC}" sibTransId="{DD2FFC1B-87F0-48BE-8EAA-C79513EDB454}"/>
    <dgm:cxn modelId="{DEC8E9FE-F0EE-40EC-9A12-6292C7A9250E}" type="presOf" srcId="{FBAA89FF-605C-4B29-9228-73AC9F949956}" destId="{81983512-5F9B-4E0C-9FDB-F0DE11FC38EB}" srcOrd="0" destOrd="0" presId="urn:microsoft.com/office/officeart/2005/8/layout/vList5"/>
    <dgm:cxn modelId="{8FF040D4-72C6-44D7-B3C3-D1ABF79EE145}" type="presParOf" srcId="{26BC0DAE-D8FC-48B8-B3B9-0C2538199296}" destId="{1F554A14-AFF4-4967-8B3C-4DF00BD55DF8}" srcOrd="0" destOrd="0" presId="urn:microsoft.com/office/officeart/2005/8/layout/vList5"/>
    <dgm:cxn modelId="{46AFC024-FE33-495F-96A0-E374C0345244}" type="presParOf" srcId="{1F554A14-AFF4-4967-8B3C-4DF00BD55DF8}" destId="{0BAC478E-05E1-4698-851F-2B253556D2D8}" srcOrd="0" destOrd="0" presId="urn:microsoft.com/office/officeart/2005/8/layout/vList5"/>
    <dgm:cxn modelId="{E5548BF4-4C2E-4B7F-9166-F81C94DAAAE8}" type="presParOf" srcId="{1F554A14-AFF4-4967-8B3C-4DF00BD55DF8}" destId="{F687CD61-E500-46C9-8FE1-ACC43D46B0AD}" srcOrd="1" destOrd="0" presId="urn:microsoft.com/office/officeart/2005/8/layout/vList5"/>
    <dgm:cxn modelId="{2D2EA713-3CAB-4B4C-8B02-DCF024AC08BF}" type="presParOf" srcId="{26BC0DAE-D8FC-48B8-B3B9-0C2538199296}" destId="{63E7ED0C-D1E9-47D3-9F78-96C8F4B20A17}" srcOrd="1" destOrd="0" presId="urn:microsoft.com/office/officeart/2005/8/layout/vList5"/>
    <dgm:cxn modelId="{1E84A405-D629-4AA9-A01C-94B2557091BD}" type="presParOf" srcId="{26BC0DAE-D8FC-48B8-B3B9-0C2538199296}" destId="{51CD5E2D-75FC-4475-A63A-9C263D9F83CE}" srcOrd="2" destOrd="0" presId="urn:microsoft.com/office/officeart/2005/8/layout/vList5"/>
    <dgm:cxn modelId="{E9E22015-816D-49E8-A04B-6E444273F98C}" type="presParOf" srcId="{51CD5E2D-75FC-4475-A63A-9C263D9F83CE}" destId="{07DCA3BF-6FBB-4017-9441-2A1D95E378B8}" srcOrd="0" destOrd="0" presId="urn:microsoft.com/office/officeart/2005/8/layout/vList5"/>
    <dgm:cxn modelId="{F7106344-3463-4AC1-A543-E1F6C05996FD}" type="presParOf" srcId="{51CD5E2D-75FC-4475-A63A-9C263D9F83CE}" destId="{81983512-5F9B-4E0C-9FDB-F0DE11FC38EB}" srcOrd="1" destOrd="0" presId="urn:microsoft.com/office/officeart/2005/8/layout/vList5"/>
    <dgm:cxn modelId="{1A07C2BB-CC89-4032-8D68-EC2E7AC73A6D}" type="presParOf" srcId="{26BC0DAE-D8FC-48B8-B3B9-0C2538199296}" destId="{6C34CF06-EA7B-4CF7-A614-1F8E22C5FE46}" srcOrd="3" destOrd="0" presId="urn:microsoft.com/office/officeart/2005/8/layout/vList5"/>
    <dgm:cxn modelId="{32E0860C-8980-4142-9C28-1D2A0A809903}" type="presParOf" srcId="{26BC0DAE-D8FC-48B8-B3B9-0C2538199296}" destId="{A894D32E-3E8C-46F8-9151-E13E3920634E}" srcOrd="4" destOrd="0" presId="urn:microsoft.com/office/officeart/2005/8/layout/vList5"/>
    <dgm:cxn modelId="{BCAB2A69-E451-4F7E-A98B-17D1B2633BE8}" type="presParOf" srcId="{A894D32E-3E8C-46F8-9151-E13E3920634E}" destId="{70138FB6-5770-40F3-89B7-451CEFDB05FA}" srcOrd="0" destOrd="0" presId="urn:microsoft.com/office/officeart/2005/8/layout/vList5"/>
    <dgm:cxn modelId="{A9197B55-AD91-4E2E-A661-410E7B170894}" type="presParOf" srcId="{A894D32E-3E8C-46F8-9151-E13E3920634E}" destId="{FEB7E74F-B81E-4C0F-A0F7-8EE86229BDF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EC9312-A16C-486A-8658-3CDFC9B9DF7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5ECDB7-81C5-4DFD-AB9F-DF30D24FA5F6}">
      <dgm:prSet phldrT="[Text]" custT="1"/>
      <dgm:spPr/>
      <dgm:t>
        <a:bodyPr/>
        <a:lstStyle/>
        <a:p>
          <a:pPr marL="0" indent="0" algn="r">
            <a:buNone/>
          </a:pPr>
          <a:r>
            <a:rPr lang="en-US" sz="2400" dirty="0">
              <a:solidFill>
                <a:schemeClr val="tx1"/>
              </a:solidFill>
            </a:rPr>
            <a:t>City executed </a:t>
          </a:r>
          <a:r>
            <a:rPr lang="en-US" sz="2400" dirty="0">
              <a:solidFill>
                <a:srgbClr val="FF0000"/>
              </a:solidFill>
            </a:rPr>
            <a:t>178 IGAs </a:t>
          </a:r>
          <a:r>
            <a:rPr lang="en-US" sz="2400" dirty="0">
              <a:solidFill>
                <a:schemeClr val="tx1"/>
              </a:solidFill>
            </a:rPr>
            <a:t>totaling $99M  </a:t>
          </a:r>
        </a:p>
      </dgm:t>
    </dgm:pt>
    <dgm:pt modelId="{36E2C427-1CF6-44D1-B0F3-FBC2E67140F0}" type="parTrans" cxnId="{0C4630E3-4D0D-425B-AB31-3A97A4F3700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AB57BD1-F91D-4481-98E7-FC60BDC2989C}" type="sibTrans" cxnId="{0C4630E3-4D0D-425B-AB31-3A97A4F3700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DA16A8A-76AA-443B-B271-755A04E862CF}">
      <dgm:prSet phldrT="[Text]" custT="1"/>
      <dgm:spPr/>
      <dgm:t>
        <a:bodyPr/>
        <a:lstStyle/>
        <a:p>
          <a:pPr algn="l"/>
          <a:r>
            <a:rPr lang="en-US" sz="2800" b="1" dirty="0">
              <a:solidFill>
                <a:schemeClr val="tx1"/>
              </a:solidFill>
            </a:rPr>
            <a:t>Current</a:t>
          </a:r>
        </a:p>
        <a:p>
          <a:pPr algn="l"/>
          <a:r>
            <a:rPr lang="en-US" sz="2800" b="1" dirty="0">
              <a:solidFill>
                <a:schemeClr val="tx1"/>
              </a:solidFill>
            </a:rPr>
            <a:t>Code</a:t>
          </a:r>
        </a:p>
      </dgm:t>
    </dgm:pt>
    <dgm:pt modelId="{F3955635-E7A4-49F6-B168-F46404B90570}" type="parTrans" cxnId="{554F808A-A1BF-4A43-A6DE-C5497CF94DC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A0B6D82-569C-4DD2-AA43-B9B8AC426FD6}" type="sibTrans" cxnId="{554F808A-A1BF-4A43-A6DE-C5497CF94DC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BAA89FF-605C-4B29-9228-73AC9F949956}">
      <dgm:prSet phldrT="[Text]" custT="1"/>
      <dgm:spPr/>
      <dgm:t>
        <a:bodyPr/>
        <a:lstStyle/>
        <a:p>
          <a:pPr marL="0" indent="0" algn="r">
            <a:buNone/>
          </a:pPr>
          <a:r>
            <a:rPr lang="en-US" sz="2400" dirty="0">
              <a:solidFill>
                <a:schemeClr val="tx1"/>
              </a:solidFill>
            </a:rPr>
            <a:t>100% of IGAs came to              Council for approval</a:t>
          </a:r>
        </a:p>
      </dgm:t>
    </dgm:pt>
    <dgm:pt modelId="{EBBEAC79-CA9F-4136-A7C9-4C8D32EBAB54}" type="parTrans" cxnId="{C9309311-4792-4088-8455-65D82BD4A41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17BC686-5596-454E-A0D1-58711EE6AAC1}" type="sibTrans" cxnId="{C9309311-4792-4088-8455-65D82BD4A41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D9174EB-6AF3-45D6-BCB4-ED066C026051}">
      <dgm:prSet phldrT="[Text]" custT="1"/>
      <dgm:spPr/>
      <dgm:t>
        <a:bodyPr/>
        <a:lstStyle/>
        <a:p>
          <a:pPr algn="l"/>
          <a:r>
            <a:rPr lang="en-US" sz="2800" b="1" dirty="0">
              <a:solidFill>
                <a:schemeClr val="tx1"/>
              </a:solidFill>
            </a:rPr>
            <a:t>Proposed</a:t>
          </a:r>
        </a:p>
        <a:p>
          <a:pPr algn="l"/>
          <a:r>
            <a:rPr lang="en-US" sz="2800" b="1" dirty="0">
              <a:solidFill>
                <a:schemeClr val="tx1"/>
              </a:solidFill>
            </a:rPr>
            <a:t>Code Change</a:t>
          </a:r>
        </a:p>
      </dgm:t>
    </dgm:pt>
    <dgm:pt modelId="{79397D1A-968D-463B-82CB-8ADA6E255CD9}" type="parTrans" cxnId="{E1A65147-F4A0-488E-9590-F7022522522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B10F595-D069-446A-A8B5-C8169889CEEB}" type="sibTrans" cxnId="{E1A65147-F4A0-488E-9590-F7022522522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56B82FA-739B-427A-B82C-FDCB9BE11206}">
      <dgm:prSet phldrT="[Text]" custT="1"/>
      <dgm:spPr>
        <a:solidFill>
          <a:srgbClr val="DDDDDD">
            <a:alpha val="90000"/>
            <a:tint val="40000"/>
            <a:hueOff val="0"/>
            <a:satOff val="0"/>
            <a:lumOff val="0"/>
            <a:alphaOff val="0"/>
          </a:srgbClr>
        </a:solidFill>
        <a:ln w="34925" cap="flat" cmpd="sng" algn="in">
          <a:solidFill>
            <a:srgbClr val="DDDDD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18110" tIns="59055" rIns="118110" bIns="59055" numCol="1" spcCol="1270" anchor="ctr" anchorCtr="0"/>
        <a:lstStyle/>
        <a:p>
          <a:pPr marL="0" indent="0" algn="r">
            <a:buNone/>
          </a:pPr>
          <a:r>
            <a:rPr lang="en-US" sz="2400" kern="1200" dirty="0">
              <a:solidFill>
                <a:srgbClr val="FF0000"/>
              </a:solidFill>
            </a:rPr>
            <a:t>55 IGAs </a:t>
          </a:r>
          <a:r>
            <a:rPr lang="en-US" sz="2400" kern="1200" dirty="0">
              <a:solidFill>
                <a:schemeClr val="tx1"/>
              </a:solidFill>
            </a:rPr>
            <a:t>for $95M would have come to Council for approval</a:t>
          </a:r>
          <a:r>
            <a:rPr lang="en-US" sz="2800" kern="1200" dirty="0">
              <a:solidFill>
                <a:schemeClr val="tx1"/>
              </a:solidFill>
            </a:rPr>
            <a:t> </a:t>
          </a:r>
        </a:p>
      </dgm:t>
    </dgm:pt>
    <dgm:pt modelId="{8ED320C7-A333-4943-9F25-492ADBA849EC}" type="parTrans" cxnId="{D50010FC-66DC-4AA5-8959-8610719B982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D2FFC1B-87F0-48BE-8EAA-C79513EDB454}" type="sibTrans" cxnId="{D50010FC-66DC-4AA5-8959-8610719B982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19FA6A1-729A-4E7B-8DEE-EBC70141A666}">
      <dgm:prSet phldrT="[Text]" custT="1"/>
      <dgm:spPr/>
      <dgm:t>
        <a:bodyPr/>
        <a:lstStyle/>
        <a:p>
          <a:pPr algn="l"/>
          <a:r>
            <a:rPr lang="en-US" sz="2400" b="1" dirty="0">
              <a:solidFill>
                <a:schemeClr val="tx1"/>
              </a:solidFill>
            </a:rPr>
            <a:t>FY 2017-2018 thru 2018-2019 </a:t>
          </a:r>
        </a:p>
      </dgm:t>
    </dgm:pt>
    <dgm:pt modelId="{79EFA100-2F20-4101-B6D4-3116BB0E95FF}" type="sibTrans" cxnId="{F8273340-9D46-4410-9E0E-193335B5600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E35F22A-199D-4ED9-A5AF-F2FDBE6EE368}" type="parTrans" cxnId="{F8273340-9D46-4410-9E0E-193335B5600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6BC0DAE-D8FC-48B8-B3B9-0C2538199296}" type="pres">
      <dgm:prSet presAssocID="{2FEC9312-A16C-486A-8658-3CDFC9B9DF79}" presName="Name0" presStyleCnt="0">
        <dgm:presLayoutVars>
          <dgm:dir/>
          <dgm:animLvl val="lvl"/>
          <dgm:resizeHandles val="exact"/>
        </dgm:presLayoutVars>
      </dgm:prSet>
      <dgm:spPr/>
    </dgm:pt>
    <dgm:pt modelId="{1F554A14-AFF4-4967-8B3C-4DF00BD55DF8}" type="pres">
      <dgm:prSet presAssocID="{219FA6A1-729A-4E7B-8DEE-EBC70141A666}" presName="linNode" presStyleCnt="0"/>
      <dgm:spPr/>
    </dgm:pt>
    <dgm:pt modelId="{0BAC478E-05E1-4698-851F-2B253556D2D8}" type="pres">
      <dgm:prSet presAssocID="{219FA6A1-729A-4E7B-8DEE-EBC70141A666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F687CD61-E500-46C9-8FE1-ACC43D46B0AD}" type="pres">
      <dgm:prSet presAssocID="{219FA6A1-729A-4E7B-8DEE-EBC70141A666}" presName="descendantText" presStyleLbl="alignAccFollowNode1" presStyleIdx="0" presStyleCnt="3">
        <dgm:presLayoutVars>
          <dgm:bulletEnabled val="1"/>
        </dgm:presLayoutVars>
      </dgm:prSet>
      <dgm:spPr/>
    </dgm:pt>
    <dgm:pt modelId="{63E7ED0C-D1E9-47D3-9F78-96C8F4B20A17}" type="pres">
      <dgm:prSet presAssocID="{79EFA100-2F20-4101-B6D4-3116BB0E95FF}" presName="sp" presStyleCnt="0"/>
      <dgm:spPr/>
    </dgm:pt>
    <dgm:pt modelId="{51CD5E2D-75FC-4475-A63A-9C263D9F83CE}" type="pres">
      <dgm:prSet presAssocID="{BDA16A8A-76AA-443B-B271-755A04E862CF}" presName="linNode" presStyleCnt="0"/>
      <dgm:spPr/>
    </dgm:pt>
    <dgm:pt modelId="{07DCA3BF-6FBB-4017-9441-2A1D95E378B8}" type="pres">
      <dgm:prSet presAssocID="{BDA16A8A-76AA-443B-B271-755A04E862CF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81983512-5F9B-4E0C-9FDB-F0DE11FC38EB}" type="pres">
      <dgm:prSet presAssocID="{BDA16A8A-76AA-443B-B271-755A04E862CF}" presName="descendantText" presStyleLbl="alignAccFollowNode1" presStyleIdx="1" presStyleCnt="3">
        <dgm:presLayoutVars>
          <dgm:bulletEnabled val="1"/>
        </dgm:presLayoutVars>
      </dgm:prSet>
      <dgm:spPr/>
    </dgm:pt>
    <dgm:pt modelId="{6C34CF06-EA7B-4CF7-A614-1F8E22C5FE46}" type="pres">
      <dgm:prSet presAssocID="{EA0B6D82-569C-4DD2-AA43-B9B8AC426FD6}" presName="sp" presStyleCnt="0"/>
      <dgm:spPr/>
    </dgm:pt>
    <dgm:pt modelId="{A894D32E-3E8C-46F8-9151-E13E3920634E}" type="pres">
      <dgm:prSet presAssocID="{CD9174EB-6AF3-45D6-BCB4-ED066C026051}" presName="linNode" presStyleCnt="0"/>
      <dgm:spPr/>
    </dgm:pt>
    <dgm:pt modelId="{70138FB6-5770-40F3-89B7-451CEFDB05FA}" type="pres">
      <dgm:prSet presAssocID="{CD9174EB-6AF3-45D6-BCB4-ED066C026051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FEB7E74F-B81E-4C0F-A0F7-8EE86229BDFD}" type="pres">
      <dgm:prSet presAssocID="{CD9174EB-6AF3-45D6-BCB4-ED066C026051}" presName="descendantText" presStyleLbl="alignAccFollowNode1" presStyleIdx="2" presStyleCnt="3">
        <dgm:presLayoutVars>
          <dgm:bulletEnabled val="1"/>
        </dgm:presLayoutVars>
      </dgm:prSet>
      <dgm:spPr>
        <a:xfrm rot="5400000">
          <a:off x="4718604" y="940122"/>
          <a:ext cx="1047750" cy="4934097"/>
        </a:xfrm>
        <a:prstGeom prst="round2SameRect">
          <a:avLst/>
        </a:prstGeom>
      </dgm:spPr>
    </dgm:pt>
  </dgm:ptLst>
  <dgm:cxnLst>
    <dgm:cxn modelId="{C9309311-4792-4088-8455-65D82BD4A419}" srcId="{BDA16A8A-76AA-443B-B271-755A04E862CF}" destId="{FBAA89FF-605C-4B29-9228-73AC9F949956}" srcOrd="0" destOrd="0" parTransId="{EBBEAC79-CA9F-4136-A7C9-4C8D32EBAB54}" sibTransId="{017BC686-5596-454E-A0D1-58711EE6AAC1}"/>
    <dgm:cxn modelId="{59805E19-E723-4C7B-A76D-55069779FC34}" type="presOf" srcId="{219FA6A1-729A-4E7B-8DEE-EBC70141A666}" destId="{0BAC478E-05E1-4698-851F-2B253556D2D8}" srcOrd="0" destOrd="0" presId="urn:microsoft.com/office/officeart/2005/8/layout/vList5"/>
    <dgm:cxn modelId="{F8273340-9D46-4410-9E0E-193335B5600C}" srcId="{2FEC9312-A16C-486A-8658-3CDFC9B9DF79}" destId="{219FA6A1-729A-4E7B-8DEE-EBC70141A666}" srcOrd="0" destOrd="0" parTransId="{CE35F22A-199D-4ED9-A5AF-F2FDBE6EE368}" sibTransId="{79EFA100-2F20-4101-B6D4-3116BB0E95FF}"/>
    <dgm:cxn modelId="{E1A65147-F4A0-488E-9590-F70225225220}" srcId="{2FEC9312-A16C-486A-8658-3CDFC9B9DF79}" destId="{CD9174EB-6AF3-45D6-BCB4-ED066C026051}" srcOrd="2" destOrd="0" parTransId="{79397D1A-968D-463B-82CB-8ADA6E255CD9}" sibTransId="{FB10F595-D069-446A-A8B5-C8169889CEEB}"/>
    <dgm:cxn modelId="{0F533F76-BDBD-4858-8EF1-880B0646EF46}" type="presOf" srcId="{275ECDB7-81C5-4DFD-AB9F-DF30D24FA5F6}" destId="{F687CD61-E500-46C9-8FE1-ACC43D46B0AD}" srcOrd="0" destOrd="0" presId="urn:microsoft.com/office/officeart/2005/8/layout/vList5"/>
    <dgm:cxn modelId="{9BCF9F7A-8E01-4F4D-9AAA-FFAE8390801C}" type="presOf" srcId="{BDA16A8A-76AA-443B-B271-755A04E862CF}" destId="{07DCA3BF-6FBB-4017-9441-2A1D95E378B8}" srcOrd="0" destOrd="0" presId="urn:microsoft.com/office/officeart/2005/8/layout/vList5"/>
    <dgm:cxn modelId="{C3368387-82AB-4C77-B53E-CCC1C240FA4E}" type="presOf" srcId="{2FEC9312-A16C-486A-8658-3CDFC9B9DF79}" destId="{26BC0DAE-D8FC-48B8-B3B9-0C2538199296}" srcOrd="0" destOrd="0" presId="urn:microsoft.com/office/officeart/2005/8/layout/vList5"/>
    <dgm:cxn modelId="{554F808A-A1BF-4A43-A6DE-C5497CF94DC5}" srcId="{2FEC9312-A16C-486A-8658-3CDFC9B9DF79}" destId="{BDA16A8A-76AA-443B-B271-755A04E862CF}" srcOrd="1" destOrd="0" parTransId="{F3955635-E7A4-49F6-B168-F46404B90570}" sibTransId="{EA0B6D82-569C-4DD2-AA43-B9B8AC426FD6}"/>
    <dgm:cxn modelId="{1FA46597-A450-4437-92FA-F314B481D6E7}" type="presOf" srcId="{CD9174EB-6AF3-45D6-BCB4-ED066C026051}" destId="{70138FB6-5770-40F3-89B7-451CEFDB05FA}" srcOrd="0" destOrd="0" presId="urn:microsoft.com/office/officeart/2005/8/layout/vList5"/>
    <dgm:cxn modelId="{08B90FDC-5759-4F04-B693-F7DC85C8613A}" type="presOf" srcId="{E56B82FA-739B-427A-B82C-FDCB9BE11206}" destId="{FEB7E74F-B81E-4C0F-A0F7-8EE86229BDFD}" srcOrd="0" destOrd="0" presId="urn:microsoft.com/office/officeart/2005/8/layout/vList5"/>
    <dgm:cxn modelId="{0C4630E3-4D0D-425B-AB31-3A97A4F3700B}" srcId="{219FA6A1-729A-4E7B-8DEE-EBC70141A666}" destId="{275ECDB7-81C5-4DFD-AB9F-DF30D24FA5F6}" srcOrd="0" destOrd="0" parTransId="{36E2C427-1CF6-44D1-B0F3-FBC2E67140F0}" sibTransId="{9AB57BD1-F91D-4481-98E7-FC60BDC2989C}"/>
    <dgm:cxn modelId="{D50010FC-66DC-4AA5-8959-8610719B9821}" srcId="{CD9174EB-6AF3-45D6-BCB4-ED066C026051}" destId="{E56B82FA-739B-427A-B82C-FDCB9BE11206}" srcOrd="0" destOrd="0" parTransId="{8ED320C7-A333-4943-9F25-492ADBA849EC}" sibTransId="{DD2FFC1B-87F0-48BE-8EAA-C79513EDB454}"/>
    <dgm:cxn modelId="{DEC8E9FE-F0EE-40EC-9A12-6292C7A9250E}" type="presOf" srcId="{FBAA89FF-605C-4B29-9228-73AC9F949956}" destId="{81983512-5F9B-4E0C-9FDB-F0DE11FC38EB}" srcOrd="0" destOrd="0" presId="urn:microsoft.com/office/officeart/2005/8/layout/vList5"/>
    <dgm:cxn modelId="{8FF040D4-72C6-44D7-B3C3-D1ABF79EE145}" type="presParOf" srcId="{26BC0DAE-D8FC-48B8-B3B9-0C2538199296}" destId="{1F554A14-AFF4-4967-8B3C-4DF00BD55DF8}" srcOrd="0" destOrd="0" presId="urn:microsoft.com/office/officeart/2005/8/layout/vList5"/>
    <dgm:cxn modelId="{46AFC024-FE33-495F-96A0-E374C0345244}" type="presParOf" srcId="{1F554A14-AFF4-4967-8B3C-4DF00BD55DF8}" destId="{0BAC478E-05E1-4698-851F-2B253556D2D8}" srcOrd="0" destOrd="0" presId="urn:microsoft.com/office/officeart/2005/8/layout/vList5"/>
    <dgm:cxn modelId="{E5548BF4-4C2E-4B7F-9166-F81C94DAAAE8}" type="presParOf" srcId="{1F554A14-AFF4-4967-8B3C-4DF00BD55DF8}" destId="{F687CD61-E500-46C9-8FE1-ACC43D46B0AD}" srcOrd="1" destOrd="0" presId="urn:microsoft.com/office/officeart/2005/8/layout/vList5"/>
    <dgm:cxn modelId="{2D2EA713-3CAB-4B4C-8B02-DCF024AC08BF}" type="presParOf" srcId="{26BC0DAE-D8FC-48B8-B3B9-0C2538199296}" destId="{63E7ED0C-D1E9-47D3-9F78-96C8F4B20A17}" srcOrd="1" destOrd="0" presId="urn:microsoft.com/office/officeart/2005/8/layout/vList5"/>
    <dgm:cxn modelId="{1E84A405-D629-4AA9-A01C-94B2557091BD}" type="presParOf" srcId="{26BC0DAE-D8FC-48B8-B3B9-0C2538199296}" destId="{51CD5E2D-75FC-4475-A63A-9C263D9F83CE}" srcOrd="2" destOrd="0" presId="urn:microsoft.com/office/officeart/2005/8/layout/vList5"/>
    <dgm:cxn modelId="{E9E22015-816D-49E8-A04B-6E444273F98C}" type="presParOf" srcId="{51CD5E2D-75FC-4475-A63A-9C263D9F83CE}" destId="{07DCA3BF-6FBB-4017-9441-2A1D95E378B8}" srcOrd="0" destOrd="0" presId="urn:microsoft.com/office/officeart/2005/8/layout/vList5"/>
    <dgm:cxn modelId="{F7106344-3463-4AC1-A543-E1F6C05996FD}" type="presParOf" srcId="{51CD5E2D-75FC-4475-A63A-9C263D9F83CE}" destId="{81983512-5F9B-4E0C-9FDB-F0DE11FC38EB}" srcOrd="1" destOrd="0" presId="urn:microsoft.com/office/officeart/2005/8/layout/vList5"/>
    <dgm:cxn modelId="{1A07C2BB-CC89-4032-8D68-EC2E7AC73A6D}" type="presParOf" srcId="{26BC0DAE-D8FC-48B8-B3B9-0C2538199296}" destId="{6C34CF06-EA7B-4CF7-A614-1F8E22C5FE46}" srcOrd="3" destOrd="0" presId="urn:microsoft.com/office/officeart/2005/8/layout/vList5"/>
    <dgm:cxn modelId="{32E0860C-8980-4142-9C28-1D2A0A809903}" type="presParOf" srcId="{26BC0DAE-D8FC-48B8-B3B9-0C2538199296}" destId="{A894D32E-3E8C-46F8-9151-E13E3920634E}" srcOrd="4" destOrd="0" presId="urn:microsoft.com/office/officeart/2005/8/layout/vList5"/>
    <dgm:cxn modelId="{BCAB2A69-E451-4F7E-A98B-17D1B2633BE8}" type="presParOf" srcId="{A894D32E-3E8C-46F8-9151-E13E3920634E}" destId="{70138FB6-5770-40F3-89B7-451CEFDB05FA}" srcOrd="0" destOrd="0" presId="urn:microsoft.com/office/officeart/2005/8/layout/vList5"/>
    <dgm:cxn modelId="{A9197B55-AD91-4E2E-A661-410E7B170894}" type="presParOf" srcId="{A894D32E-3E8C-46F8-9151-E13E3920634E}" destId="{FEB7E74F-B81E-4C0F-A0F7-8EE86229BDF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F98A08-FBB7-4601-BB0A-89D096946187}">
      <dsp:nvSpPr>
        <dsp:cNvPr id="0" name=""/>
        <dsp:cNvSpPr/>
      </dsp:nvSpPr>
      <dsp:spPr>
        <a:xfrm>
          <a:off x="207490" y="1329488"/>
          <a:ext cx="7736177" cy="1768030"/>
        </a:xfrm>
        <a:prstGeom prst="notchedRightArrow">
          <a:avLst/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C9F123-192D-425E-AEB0-8AE2DDFF97F3}">
      <dsp:nvSpPr>
        <dsp:cNvPr id="0" name=""/>
        <dsp:cNvSpPr/>
      </dsp:nvSpPr>
      <dsp:spPr>
        <a:xfrm>
          <a:off x="-87212" y="0"/>
          <a:ext cx="1045403" cy="176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/>
            <a:t>Engaged bureaus to review Code</a:t>
          </a:r>
        </a:p>
      </dsp:txBody>
      <dsp:txXfrm>
        <a:off x="-87212" y="0"/>
        <a:ext cx="1045403" cy="1768030"/>
      </dsp:txXfrm>
    </dsp:sp>
    <dsp:sp modelId="{CAF4AF27-B29D-47EC-B9C7-419BE6513907}">
      <dsp:nvSpPr>
        <dsp:cNvPr id="0" name=""/>
        <dsp:cNvSpPr/>
      </dsp:nvSpPr>
      <dsp:spPr>
        <a:xfrm>
          <a:off x="1" y="1941094"/>
          <a:ext cx="1090786" cy="5284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7215C3-B784-4E3D-8DDD-0203E07EA4CA}">
      <dsp:nvSpPr>
        <dsp:cNvPr id="0" name=""/>
        <dsp:cNvSpPr/>
      </dsp:nvSpPr>
      <dsp:spPr>
        <a:xfrm>
          <a:off x="1054518" y="2652046"/>
          <a:ext cx="1045403" cy="176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Briefed Execs on proposed changes</a:t>
          </a:r>
        </a:p>
      </dsp:txBody>
      <dsp:txXfrm>
        <a:off x="1054518" y="2652046"/>
        <a:ext cx="1045403" cy="1768030"/>
      </dsp:txXfrm>
    </dsp:sp>
    <dsp:sp modelId="{2AFF209E-2134-4A08-9FD0-6E7B30665BBC}">
      <dsp:nvSpPr>
        <dsp:cNvPr id="0" name=""/>
        <dsp:cNvSpPr/>
      </dsp:nvSpPr>
      <dsp:spPr>
        <a:xfrm>
          <a:off x="1220944" y="1948332"/>
          <a:ext cx="1088134" cy="5303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AB578E-59A5-4D8E-A6A4-E8BA2473F043}">
      <dsp:nvSpPr>
        <dsp:cNvPr id="0" name=""/>
        <dsp:cNvSpPr/>
      </dsp:nvSpPr>
      <dsp:spPr>
        <a:xfrm>
          <a:off x="2173558" y="0"/>
          <a:ext cx="1279354" cy="176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Council authorized increase in CPO authority only</a:t>
          </a:r>
        </a:p>
      </dsp:txBody>
      <dsp:txXfrm>
        <a:off x="2173558" y="0"/>
        <a:ext cx="1279354" cy="1768030"/>
      </dsp:txXfrm>
    </dsp:sp>
    <dsp:sp modelId="{6D65ED4E-D802-4491-87F0-A482DD10ACFE}">
      <dsp:nvSpPr>
        <dsp:cNvPr id="0" name=""/>
        <dsp:cNvSpPr/>
      </dsp:nvSpPr>
      <dsp:spPr>
        <a:xfrm>
          <a:off x="2467298" y="1940137"/>
          <a:ext cx="1088134" cy="5303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CF3C1B-9A99-49A0-9C26-568EF3B95750}">
      <dsp:nvSpPr>
        <dsp:cNvPr id="0" name=""/>
        <dsp:cNvSpPr/>
      </dsp:nvSpPr>
      <dsp:spPr>
        <a:xfrm>
          <a:off x="3505183" y="2652046"/>
          <a:ext cx="1395321" cy="176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Rest of proposed changes came before Council, but a decision was made to defer until a work session could be scheduled</a:t>
          </a:r>
        </a:p>
      </dsp:txBody>
      <dsp:txXfrm>
        <a:off x="3505183" y="2652046"/>
        <a:ext cx="1395321" cy="1768030"/>
      </dsp:txXfrm>
    </dsp:sp>
    <dsp:sp modelId="{E12D1C1F-795F-4E51-821E-D6FA61A2A6F0}">
      <dsp:nvSpPr>
        <dsp:cNvPr id="0" name=""/>
        <dsp:cNvSpPr/>
      </dsp:nvSpPr>
      <dsp:spPr>
        <a:xfrm>
          <a:off x="3772571" y="1948332"/>
          <a:ext cx="1088134" cy="5303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B47C01-C7A2-46A3-834E-63E5969EDC4A}">
      <dsp:nvSpPr>
        <dsp:cNvPr id="0" name=""/>
        <dsp:cNvSpPr/>
      </dsp:nvSpPr>
      <dsp:spPr>
        <a:xfrm>
          <a:off x="4974140" y="0"/>
          <a:ext cx="1045403" cy="176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Work session held with Council on proposed Code changes</a:t>
          </a:r>
        </a:p>
      </dsp:txBody>
      <dsp:txXfrm>
        <a:off x="4974140" y="0"/>
        <a:ext cx="1045403" cy="1768030"/>
      </dsp:txXfrm>
    </dsp:sp>
    <dsp:sp modelId="{F8D0786B-6595-40DE-8F2D-F99408664425}">
      <dsp:nvSpPr>
        <dsp:cNvPr id="0" name=""/>
        <dsp:cNvSpPr/>
      </dsp:nvSpPr>
      <dsp:spPr>
        <a:xfrm>
          <a:off x="5040663" y="1948332"/>
          <a:ext cx="1088134" cy="5303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C74481-8595-4026-B69E-72895C02A4C6}">
      <dsp:nvSpPr>
        <dsp:cNvPr id="0" name=""/>
        <dsp:cNvSpPr/>
      </dsp:nvSpPr>
      <dsp:spPr>
        <a:xfrm>
          <a:off x="6093179" y="2929198"/>
          <a:ext cx="1394265" cy="13984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Proposed changes reviewed with Fair Contracting Forum</a:t>
          </a:r>
        </a:p>
      </dsp:txBody>
      <dsp:txXfrm>
        <a:off x="6093179" y="2929198"/>
        <a:ext cx="1394265" cy="1398494"/>
      </dsp:txXfrm>
    </dsp:sp>
    <dsp:sp modelId="{345777DF-E0E2-43FE-8D40-131AEEC87968}">
      <dsp:nvSpPr>
        <dsp:cNvPr id="0" name=""/>
        <dsp:cNvSpPr/>
      </dsp:nvSpPr>
      <dsp:spPr>
        <a:xfrm>
          <a:off x="6278259" y="1940137"/>
          <a:ext cx="1088134" cy="5303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87CD61-E500-46C9-8FE1-ACC43D46B0AD}">
      <dsp:nvSpPr>
        <dsp:cNvPr id="0" name=""/>
        <dsp:cNvSpPr/>
      </dsp:nvSpPr>
      <dsp:spPr>
        <a:xfrm rot="5400000">
          <a:off x="4477307" y="-1778569"/>
          <a:ext cx="838609" cy="46085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City made </a:t>
          </a:r>
          <a:r>
            <a:rPr lang="en-US" sz="2400" kern="1200" dirty="0">
              <a:solidFill>
                <a:srgbClr val="FF0000"/>
              </a:solidFill>
            </a:rPr>
            <a:t>108 grants      </a:t>
          </a:r>
          <a:r>
            <a:rPr lang="en-US" sz="2400" kern="1200" dirty="0">
              <a:solidFill>
                <a:schemeClr val="tx1"/>
              </a:solidFill>
            </a:rPr>
            <a:t>totaling $10 Million </a:t>
          </a:r>
        </a:p>
      </dsp:txBody>
      <dsp:txXfrm rot="-5400000">
        <a:off x="2592324" y="147352"/>
        <a:ext cx="4567638" cy="756733"/>
      </dsp:txXfrm>
    </dsp:sp>
    <dsp:sp modelId="{0BAC478E-05E1-4698-851F-2B253556D2D8}">
      <dsp:nvSpPr>
        <dsp:cNvPr id="0" name=""/>
        <dsp:cNvSpPr/>
      </dsp:nvSpPr>
      <dsp:spPr>
        <a:xfrm>
          <a:off x="0" y="1588"/>
          <a:ext cx="2592324" cy="10482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FY 2018-2019</a:t>
          </a:r>
        </a:p>
      </dsp:txBody>
      <dsp:txXfrm>
        <a:off x="51172" y="52760"/>
        <a:ext cx="2489980" cy="945917"/>
      </dsp:txXfrm>
    </dsp:sp>
    <dsp:sp modelId="{81983512-5F9B-4E0C-9FDB-F0DE11FC38EB}">
      <dsp:nvSpPr>
        <dsp:cNvPr id="0" name=""/>
        <dsp:cNvSpPr/>
      </dsp:nvSpPr>
      <dsp:spPr>
        <a:xfrm rot="5400000">
          <a:off x="4477307" y="-677894"/>
          <a:ext cx="838609" cy="46085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400" kern="1200" dirty="0">
              <a:solidFill>
                <a:srgbClr val="FF0000"/>
              </a:solidFill>
            </a:rPr>
            <a:t>93 grants </a:t>
          </a:r>
          <a:r>
            <a:rPr lang="en-US" sz="2400" kern="1200" dirty="0">
              <a:solidFill>
                <a:schemeClr val="tx1"/>
              </a:solidFill>
            </a:rPr>
            <a:t>for $9.97 Million         came to Council for approval</a:t>
          </a:r>
        </a:p>
      </dsp:txBody>
      <dsp:txXfrm rot="-5400000">
        <a:off x="2592324" y="1248027"/>
        <a:ext cx="4567638" cy="756733"/>
      </dsp:txXfrm>
    </dsp:sp>
    <dsp:sp modelId="{07DCA3BF-6FBB-4017-9441-2A1D95E378B8}">
      <dsp:nvSpPr>
        <dsp:cNvPr id="0" name=""/>
        <dsp:cNvSpPr/>
      </dsp:nvSpPr>
      <dsp:spPr>
        <a:xfrm>
          <a:off x="0" y="1102262"/>
          <a:ext cx="2592324" cy="10482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Current Code</a:t>
          </a:r>
        </a:p>
      </dsp:txBody>
      <dsp:txXfrm>
        <a:off x="51172" y="1153434"/>
        <a:ext cx="2489980" cy="945917"/>
      </dsp:txXfrm>
    </dsp:sp>
    <dsp:sp modelId="{FEB7E74F-B81E-4C0F-A0F7-8EE86229BDFD}">
      <dsp:nvSpPr>
        <dsp:cNvPr id="0" name=""/>
        <dsp:cNvSpPr/>
      </dsp:nvSpPr>
      <dsp:spPr>
        <a:xfrm rot="5400000">
          <a:off x="4477307" y="422780"/>
          <a:ext cx="838609" cy="4608576"/>
        </a:xfrm>
        <a:prstGeom prst="round2SameRect">
          <a:avLst/>
        </a:prstGeom>
        <a:solidFill>
          <a:srgbClr val="DDDDDD">
            <a:alpha val="90000"/>
            <a:tint val="40000"/>
            <a:hueOff val="0"/>
            <a:satOff val="0"/>
            <a:lumOff val="0"/>
            <a:alphaOff val="0"/>
          </a:srgbClr>
        </a:solidFill>
        <a:ln w="34925" cap="flat" cmpd="sng" algn="in">
          <a:solidFill>
            <a:srgbClr val="DDDDD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1" indent="0" algn="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400" kern="1200" dirty="0">
              <a:solidFill>
                <a:srgbClr val="FF0000"/>
              </a:solidFill>
            </a:rPr>
            <a:t>66 </a:t>
          </a:r>
          <a:r>
            <a:rPr lang="en-US" sz="2400" kern="1200" dirty="0">
              <a:solidFill>
                <a:srgbClr val="FF0000"/>
              </a:solidFill>
              <a:latin typeface="Franklin Gothic Book" panose="020B0503020102020204"/>
              <a:ea typeface="+mn-ea"/>
              <a:cs typeface="+mn-cs"/>
            </a:rPr>
            <a:t>grants</a:t>
          </a:r>
          <a:r>
            <a:rPr lang="en-US" sz="2400" kern="1200" dirty="0">
              <a:solidFill>
                <a:srgbClr val="FF0000"/>
              </a:solidFill>
            </a:rPr>
            <a:t> </a:t>
          </a:r>
          <a:r>
            <a:rPr lang="en-US" sz="2400" kern="1200" dirty="0">
              <a:solidFill>
                <a:schemeClr val="tx1"/>
              </a:solidFill>
            </a:rPr>
            <a:t>for $9.7 Million would  have come to Council</a:t>
          </a:r>
        </a:p>
      </dsp:txBody>
      <dsp:txXfrm rot="-5400000">
        <a:off x="2592324" y="2348701"/>
        <a:ext cx="4567638" cy="756733"/>
      </dsp:txXfrm>
    </dsp:sp>
    <dsp:sp modelId="{70138FB6-5770-40F3-89B7-451CEFDB05FA}">
      <dsp:nvSpPr>
        <dsp:cNvPr id="0" name=""/>
        <dsp:cNvSpPr/>
      </dsp:nvSpPr>
      <dsp:spPr>
        <a:xfrm>
          <a:off x="0" y="2202937"/>
          <a:ext cx="2592324" cy="10482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Proposed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Code Change</a:t>
          </a:r>
        </a:p>
      </dsp:txBody>
      <dsp:txXfrm>
        <a:off x="51172" y="2254109"/>
        <a:ext cx="2489980" cy="9459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87CD61-E500-46C9-8FE1-ACC43D46B0AD}">
      <dsp:nvSpPr>
        <dsp:cNvPr id="0" name=""/>
        <dsp:cNvSpPr/>
      </dsp:nvSpPr>
      <dsp:spPr>
        <a:xfrm rot="5400000">
          <a:off x="4452888" y="-1725175"/>
          <a:ext cx="945612" cy="46359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City executed </a:t>
          </a:r>
          <a:r>
            <a:rPr lang="en-US" sz="2400" kern="1200" dirty="0">
              <a:solidFill>
                <a:srgbClr val="FF0000"/>
              </a:solidFill>
            </a:rPr>
            <a:t>178 IGAs </a:t>
          </a:r>
          <a:r>
            <a:rPr lang="en-US" sz="2400" kern="1200" dirty="0">
              <a:solidFill>
                <a:schemeClr val="tx1"/>
              </a:solidFill>
            </a:rPr>
            <a:t>totaling $99M  </a:t>
          </a:r>
        </a:p>
      </dsp:txBody>
      <dsp:txXfrm rot="-5400000">
        <a:off x="2607721" y="166153"/>
        <a:ext cx="4589787" cy="853290"/>
      </dsp:txXfrm>
    </dsp:sp>
    <dsp:sp modelId="{0BAC478E-05E1-4698-851F-2B253556D2D8}">
      <dsp:nvSpPr>
        <dsp:cNvPr id="0" name=""/>
        <dsp:cNvSpPr/>
      </dsp:nvSpPr>
      <dsp:spPr>
        <a:xfrm>
          <a:off x="0" y="1790"/>
          <a:ext cx="2607720" cy="11820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</a:rPr>
            <a:t>FY 2017-2018 thru 2018-2019 </a:t>
          </a:r>
        </a:p>
      </dsp:txBody>
      <dsp:txXfrm>
        <a:off x="57701" y="59491"/>
        <a:ext cx="2492318" cy="1066613"/>
      </dsp:txXfrm>
    </dsp:sp>
    <dsp:sp modelId="{81983512-5F9B-4E0C-9FDB-F0DE11FC38EB}">
      <dsp:nvSpPr>
        <dsp:cNvPr id="0" name=""/>
        <dsp:cNvSpPr/>
      </dsp:nvSpPr>
      <dsp:spPr>
        <a:xfrm rot="5400000">
          <a:off x="4452888" y="-484059"/>
          <a:ext cx="945612" cy="463594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100% of IGAs came to              Council for approval</a:t>
          </a:r>
        </a:p>
      </dsp:txBody>
      <dsp:txXfrm rot="-5400000">
        <a:off x="2607721" y="1407269"/>
        <a:ext cx="4589787" cy="853290"/>
      </dsp:txXfrm>
    </dsp:sp>
    <dsp:sp modelId="{07DCA3BF-6FBB-4017-9441-2A1D95E378B8}">
      <dsp:nvSpPr>
        <dsp:cNvPr id="0" name=""/>
        <dsp:cNvSpPr/>
      </dsp:nvSpPr>
      <dsp:spPr>
        <a:xfrm>
          <a:off x="0" y="1242906"/>
          <a:ext cx="2607720" cy="11820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Current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Code</a:t>
          </a:r>
        </a:p>
      </dsp:txBody>
      <dsp:txXfrm>
        <a:off x="57701" y="1300607"/>
        <a:ext cx="2492318" cy="1066613"/>
      </dsp:txXfrm>
    </dsp:sp>
    <dsp:sp modelId="{FEB7E74F-B81E-4C0F-A0F7-8EE86229BDFD}">
      <dsp:nvSpPr>
        <dsp:cNvPr id="0" name=""/>
        <dsp:cNvSpPr/>
      </dsp:nvSpPr>
      <dsp:spPr>
        <a:xfrm rot="5400000">
          <a:off x="4452888" y="757056"/>
          <a:ext cx="945612" cy="4635948"/>
        </a:xfrm>
        <a:prstGeom prst="round2SameRect">
          <a:avLst/>
        </a:prstGeom>
        <a:solidFill>
          <a:srgbClr val="DDDDDD">
            <a:alpha val="90000"/>
            <a:tint val="40000"/>
            <a:hueOff val="0"/>
            <a:satOff val="0"/>
            <a:lumOff val="0"/>
            <a:alphaOff val="0"/>
          </a:srgbClr>
        </a:solidFill>
        <a:ln w="34925" cap="flat" cmpd="sng" algn="in">
          <a:solidFill>
            <a:srgbClr val="DDDDD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1" indent="0" algn="r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400" kern="1200" dirty="0">
              <a:solidFill>
                <a:srgbClr val="FF0000"/>
              </a:solidFill>
            </a:rPr>
            <a:t>55 IGAs </a:t>
          </a:r>
          <a:r>
            <a:rPr lang="en-US" sz="2400" kern="1200" dirty="0">
              <a:solidFill>
                <a:schemeClr val="tx1"/>
              </a:solidFill>
            </a:rPr>
            <a:t>for $95M would have come to Council for approval</a:t>
          </a:r>
          <a:r>
            <a:rPr lang="en-US" sz="2800" kern="1200" dirty="0">
              <a:solidFill>
                <a:schemeClr val="tx1"/>
              </a:solidFill>
            </a:rPr>
            <a:t> </a:t>
          </a:r>
        </a:p>
      </dsp:txBody>
      <dsp:txXfrm rot="-5400000">
        <a:off x="2607721" y="2648385"/>
        <a:ext cx="4589787" cy="853290"/>
      </dsp:txXfrm>
    </dsp:sp>
    <dsp:sp modelId="{70138FB6-5770-40F3-89B7-451CEFDB05FA}">
      <dsp:nvSpPr>
        <dsp:cNvPr id="0" name=""/>
        <dsp:cNvSpPr/>
      </dsp:nvSpPr>
      <dsp:spPr>
        <a:xfrm>
          <a:off x="0" y="2484022"/>
          <a:ext cx="2607720" cy="11820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Proposed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Code Change</a:t>
          </a:r>
        </a:p>
      </dsp:txBody>
      <dsp:txXfrm>
        <a:off x="57701" y="2541723"/>
        <a:ext cx="2492318" cy="10666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F02B39E-EB62-48BC-9728-18A6B7B0C47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" y="3"/>
            <a:ext cx="3170583" cy="482027"/>
          </a:xfrm>
          <a:prstGeom prst="rect">
            <a:avLst/>
          </a:prstGeom>
        </p:spPr>
        <p:txBody>
          <a:bodyPr vert="horz" lIns="95207" tIns="47604" rIns="95207" bIns="476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2B9787-661C-4C98-B188-FA6CC5140A8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2965" y="3"/>
            <a:ext cx="3170583" cy="482027"/>
          </a:xfrm>
          <a:prstGeom prst="rect">
            <a:avLst/>
          </a:prstGeom>
        </p:spPr>
        <p:txBody>
          <a:bodyPr vert="horz" lIns="95207" tIns="47604" rIns="95207" bIns="47604" rtlCol="0"/>
          <a:lstStyle>
            <a:lvl1pPr algn="r">
              <a:defRPr sz="1200"/>
            </a:lvl1pPr>
          </a:lstStyle>
          <a:p>
            <a:fld id="{DA013B9E-B450-4D1F-AFF8-EAC41FD1BCE8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8D9077-BF0D-4523-9A9E-EBC7487ED3D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" y="9119174"/>
            <a:ext cx="3170583" cy="482027"/>
          </a:xfrm>
          <a:prstGeom prst="rect">
            <a:avLst/>
          </a:prstGeom>
        </p:spPr>
        <p:txBody>
          <a:bodyPr vert="horz" lIns="95207" tIns="47604" rIns="95207" bIns="476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4F5964-A2E2-4DF6-A850-11419312E8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2965" y="9119174"/>
            <a:ext cx="3170583" cy="482027"/>
          </a:xfrm>
          <a:prstGeom prst="rect">
            <a:avLst/>
          </a:prstGeom>
        </p:spPr>
        <p:txBody>
          <a:bodyPr vert="horz" lIns="95207" tIns="47604" rIns="95207" bIns="47604" rtlCol="0" anchor="b"/>
          <a:lstStyle>
            <a:lvl1pPr algn="r">
              <a:defRPr sz="1200"/>
            </a:lvl1pPr>
          </a:lstStyle>
          <a:p>
            <a:fld id="{AAC38B66-3FCB-4116-98A5-55A901453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01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170583" cy="482027"/>
          </a:xfrm>
          <a:prstGeom prst="rect">
            <a:avLst/>
          </a:prstGeom>
        </p:spPr>
        <p:txBody>
          <a:bodyPr vert="horz" lIns="95207" tIns="47604" rIns="95207" bIns="476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5" y="3"/>
            <a:ext cx="3170583" cy="482027"/>
          </a:xfrm>
          <a:prstGeom prst="rect">
            <a:avLst/>
          </a:prstGeom>
        </p:spPr>
        <p:txBody>
          <a:bodyPr vert="horz" lIns="95207" tIns="47604" rIns="95207" bIns="47604" rtlCol="0"/>
          <a:lstStyle>
            <a:lvl1pPr algn="r">
              <a:defRPr sz="1200"/>
            </a:lvl1pPr>
          </a:lstStyle>
          <a:p>
            <a:fld id="{1177C4ED-BE1A-4DD4-82B8-A0437703597D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8600" y="1200150"/>
            <a:ext cx="4318000" cy="3238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07" tIns="47604" rIns="95207" bIns="4760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620251"/>
            <a:ext cx="5850835" cy="3780800"/>
          </a:xfrm>
          <a:prstGeom prst="rect">
            <a:avLst/>
          </a:prstGeom>
        </p:spPr>
        <p:txBody>
          <a:bodyPr vert="horz" lIns="95207" tIns="47604" rIns="95207" bIns="4760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119174"/>
            <a:ext cx="3170583" cy="482027"/>
          </a:xfrm>
          <a:prstGeom prst="rect">
            <a:avLst/>
          </a:prstGeom>
        </p:spPr>
        <p:txBody>
          <a:bodyPr vert="horz" lIns="95207" tIns="47604" rIns="95207" bIns="476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5" y="9119174"/>
            <a:ext cx="3170583" cy="482027"/>
          </a:xfrm>
          <a:prstGeom prst="rect">
            <a:avLst/>
          </a:prstGeom>
        </p:spPr>
        <p:txBody>
          <a:bodyPr vert="horz" lIns="95207" tIns="47604" rIns="95207" bIns="47604" rtlCol="0" anchor="b"/>
          <a:lstStyle>
            <a:lvl1pPr algn="r">
              <a:defRPr sz="1200"/>
            </a:lvl1pPr>
          </a:lstStyle>
          <a:p>
            <a:fld id="{3502872E-8B65-4EE2-9173-C84621AC8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9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2872E-8B65-4EE2-9173-C84621AC83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0732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2073">
              <a:defRPr/>
            </a:pPr>
            <a:r>
              <a:rPr lang="en-US" i="1" dirty="0">
                <a:solidFill>
                  <a:srgbClr val="FF0000"/>
                </a:solidFill>
              </a:rPr>
              <a:t>Pending IGA data from Paul</a:t>
            </a:r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2872E-8B65-4EE2-9173-C84621AC839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2693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2872E-8B65-4EE2-9173-C84621AC839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069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8514" indent="-178514">
              <a:buFont typeface="Arial" panose="020B0604020202020204" pitchFamily="34" charset="0"/>
              <a:buChar char="•"/>
            </a:pP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2872E-8B65-4EE2-9173-C84621AC839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659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2872E-8B65-4EE2-9173-C84621AC839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477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2872E-8B65-4EE2-9173-C84621AC83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49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2872E-8B65-4EE2-9173-C84621AC839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90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2872E-8B65-4EE2-9173-C84621AC839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05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2872E-8B65-4EE2-9173-C84621AC839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11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2872E-8B65-4EE2-9173-C84621AC839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81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2872E-8B65-4EE2-9173-C84621AC839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18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7917" y="1788454"/>
            <a:ext cx="8063346" cy="2098226"/>
          </a:xfrm>
        </p:spPr>
        <p:txBody>
          <a:bodyPr anchor="b">
            <a:noAutofit/>
          </a:bodyPr>
          <a:lstStyle>
            <a:lvl1pPr algn="ctr">
              <a:defRPr sz="4800" cap="all" baseline="0">
                <a:solidFill>
                  <a:srgbClr val="64672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87713" y="3956280"/>
            <a:ext cx="5123755" cy="1086237"/>
          </a:xfrm>
        </p:spPr>
        <p:txBody>
          <a:bodyPr anchor="ctr">
            <a:no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AvenirNext LT Pro Medium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F0804E-D355-4653-BBF2-07F6F9F262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17" y="5849103"/>
            <a:ext cx="788484" cy="78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476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541" y="1788454"/>
            <a:ext cx="7806254" cy="2098226"/>
          </a:xfrm>
        </p:spPr>
        <p:txBody>
          <a:bodyPr anchor="b">
            <a:no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8040" y="3956280"/>
            <a:ext cx="5123755" cy="1086237"/>
          </a:xfrm>
        </p:spPr>
        <p:txBody>
          <a:bodyPr anchor="ctr">
            <a:normAutofit/>
          </a:bodyPr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35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4" y="466344"/>
            <a:ext cx="7200900" cy="996696"/>
          </a:xfr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655064"/>
            <a:ext cx="7200900" cy="3253299"/>
          </a:xfrm>
        </p:spPr>
        <p:txBody>
          <a:bodyPr>
            <a:noAutofit/>
          </a:bodyPr>
          <a:lstStyle>
            <a:lvl1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1pPr>
            <a:lvl2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3410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4" y="466344"/>
            <a:ext cx="7200900" cy="996696"/>
          </a:xfr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2184" y="2395728"/>
            <a:ext cx="7200900" cy="3253299"/>
          </a:xfrm>
        </p:spPr>
        <p:txBody>
          <a:bodyPr>
            <a:noAutofit/>
          </a:bodyPr>
          <a:lstStyle>
            <a:lvl1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1pPr>
            <a:lvl2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0555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4" y="466344"/>
            <a:ext cx="7200900" cy="996696"/>
          </a:xfrm>
        </p:spPr>
        <p:txBody>
          <a:bodyPr anchor="ctr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1655064"/>
            <a:ext cx="3335840" cy="823912"/>
          </a:xfrm>
        </p:spPr>
        <p:txBody>
          <a:bodyPr anchor="t" anchorCtr="0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2595081"/>
            <a:ext cx="3335839" cy="2562193"/>
          </a:xfrm>
        </p:spPr>
        <p:txBody>
          <a:bodyPr>
            <a:noAutofit/>
          </a:bodyPr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1655064"/>
            <a:ext cx="3335840" cy="823912"/>
          </a:xfrm>
        </p:spPr>
        <p:txBody>
          <a:bodyPr anchor="t" anchorCtr="0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2595081"/>
            <a:ext cx="3335840" cy="2562193"/>
          </a:xfrm>
        </p:spPr>
        <p:txBody>
          <a:bodyPr>
            <a:noAutofit/>
          </a:bodyPr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48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2686050"/>
            <a:ext cx="7200900" cy="14859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1404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A38370C3-7FB1-419A-A291-F9EAA2349931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10363" y="1456669"/>
            <a:ext cx="8399722" cy="4359345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DD4A231-A405-4528-ABB7-59846CF35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363" y="462523"/>
            <a:ext cx="8399722" cy="994146"/>
          </a:xfrm>
        </p:spPr>
        <p:txBody>
          <a:bodyPr anchor="ctr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9676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12B2A06-16E6-4E72-A718-552832726E3D}"/>
              </a:ext>
            </a:extLst>
          </p:cNvPr>
          <p:cNvSpPr/>
          <p:nvPr userDrawn="1"/>
        </p:nvSpPr>
        <p:spPr>
          <a:xfrm>
            <a:off x="271434" y="0"/>
            <a:ext cx="4300565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087" y="457200"/>
            <a:ext cx="3711910" cy="990600"/>
          </a:xfrm>
        </p:spPr>
        <p:txBody>
          <a:bodyPr anchor="ctr">
            <a:noAutofit/>
          </a:bodyPr>
          <a:lstStyle>
            <a:lvl1pPr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650" y="1447799"/>
            <a:ext cx="3998600" cy="4413251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086" y="1447800"/>
            <a:ext cx="3711911" cy="472440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ED5B2E3A-34D7-49D0-9A02-833F62A45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8563" y="6453386"/>
            <a:ext cx="452937" cy="404614"/>
          </a:xfrm>
          <a:prstGeom prst="rect">
            <a:avLst/>
          </a:prstGeom>
        </p:spPr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E64BC3B6-9AB2-4990-BF4E-1368F7EF78A4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859650" y="457199"/>
            <a:ext cx="3998600" cy="990599"/>
          </a:xfrm>
        </p:spPr>
        <p:txBody>
          <a:bodyPr anchor="ctr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600" b="0" baseline="0">
                <a:solidFill>
                  <a:schemeClr val="tx2"/>
                </a:solidFill>
                <a:latin typeface="AvenirNext LT Pro Medium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8236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58648" y="1"/>
            <a:ext cx="4585351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F8D3664-64C7-4B83-8F2E-5CCA2A5F8EAD}"/>
              </a:ext>
            </a:extLst>
          </p:cNvPr>
          <p:cNvSpPr/>
          <p:nvPr userDrawn="1"/>
        </p:nvSpPr>
        <p:spPr>
          <a:xfrm>
            <a:off x="271434" y="0"/>
            <a:ext cx="4300565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C8213061-03E4-4470-B83E-36B3FC15E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087" y="457200"/>
            <a:ext cx="3711910" cy="990600"/>
          </a:xfrm>
        </p:spPr>
        <p:txBody>
          <a:bodyPr anchor="ctr">
            <a:noAutofit/>
          </a:bodyPr>
          <a:lstStyle>
            <a:lvl1pPr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0" name="Text Placeholder 3">
            <a:extLst>
              <a:ext uri="{FF2B5EF4-FFF2-40B4-BE49-F238E27FC236}">
                <a16:creationId xmlns:a16="http://schemas.microsoft.com/office/drawing/2014/main" id="{B88F10B4-95E0-48EE-82B3-6A456A273D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9086" y="1447800"/>
            <a:ext cx="3711911" cy="472440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1" name="Slide Number Placeholder 3">
            <a:extLst>
              <a:ext uri="{FF2B5EF4-FFF2-40B4-BE49-F238E27FC236}">
                <a16:creationId xmlns:a16="http://schemas.microsoft.com/office/drawing/2014/main" id="{7CA42D6D-B75D-4EDD-8DC8-DB7618BDB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8563" y="6453386"/>
            <a:ext cx="452937" cy="404614"/>
          </a:xfrm>
          <a:prstGeom prst="rect">
            <a:avLst/>
          </a:prstGeom>
        </p:spPr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1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2064" y="466344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038860"/>
            <a:ext cx="7200900" cy="32532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FF2D3F2-CB2C-4D8A-9EB1-76D43D0B959D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086" y="6005906"/>
            <a:ext cx="1875351" cy="511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48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8" r:id="rId2"/>
    <p:sldLayoutId id="2147483710" r:id="rId3"/>
    <p:sldLayoutId id="2147483719" r:id="rId4"/>
    <p:sldLayoutId id="2147483713" r:id="rId5"/>
    <p:sldLayoutId id="2147483714" r:id="rId6"/>
    <p:sldLayoutId id="2147483715" r:id="rId7"/>
    <p:sldLayoutId id="2147483716" r:id="rId8"/>
    <p:sldLayoutId id="2147483717" r:id="rId9"/>
  </p:sldLayoutIdLst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AvenirNext LT Pro Medium" panose="020B0604020202020204" pitchFamily="34" charset="0"/>
          <a:ea typeface="+mj-ea"/>
          <a:cs typeface="+mj-cs"/>
        </a:defRPr>
      </a:lvl1pPr>
    </p:titleStyle>
    <p:bodyStyle>
      <a:lvl1pPr marL="227013" indent="-227013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SzPct val="120000"/>
        <a:buFont typeface="Arial" panose="020B0604020202020204" pitchFamily="34" charset="0"/>
        <a:buChar char="•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1pPr>
      <a:lvl2pPr marL="460375" indent="-233363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SzPct val="80000"/>
        <a:buFont typeface="Courier New" panose="02070309020205020404" pitchFamily="49" charset="0"/>
        <a:buChar char="o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2pPr>
      <a:lvl3pPr marL="687388" indent="-227013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Wingdings" panose="05000000000000000000" pitchFamily="2" charset="2"/>
        <a:buChar char="§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3pPr>
      <a:lvl4pPr marL="914400" indent="-227013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SzPct val="50000"/>
        <a:buFont typeface="Wingdings" panose="05000000000000000000" pitchFamily="2" charset="2"/>
        <a:buChar char="o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4pPr>
      <a:lvl5pPr marL="1141413" indent="-227013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9">
            <a:extLst>
              <a:ext uri="{FF2B5EF4-FFF2-40B4-BE49-F238E27FC236}">
                <a16:creationId xmlns:a16="http://schemas.microsoft.com/office/drawing/2014/main" id="{9D9D6BF1-DFF2-4526-9D13-BF339D8C41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4643" y="744469"/>
            <a:ext cx="8005589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54D4DB6-FB18-4CAE-8905-E0053C925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1DBD6488-9429-4FFA-8AE8-C4022C39B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21" name="Rectangle 13">
            <a:extLst>
              <a:ext uri="{FF2B5EF4-FFF2-40B4-BE49-F238E27FC236}">
                <a16:creationId xmlns:a16="http://schemas.microsoft.com/office/drawing/2014/main" id="{7BB74091-09FE-44AF-8325-7FE6E175F7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8E48697-E4B3-4A59-BBF0-48586204A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643" y="4736961"/>
            <a:ext cx="8040514" cy="110368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defTabSz="914400"/>
            <a:r>
              <a:rPr lang="en-US" sz="4200" b="1" cap="all" dirty="0">
                <a:latin typeface="+mj-lt"/>
              </a:rPr>
              <a:t>Proposed PROCUREMENT Code Changes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21F1FF-4305-46A6-AD9F-E9D90D2850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" y="926760"/>
            <a:ext cx="9143980" cy="2333619"/>
          </a:xfrm>
          <a:prstGeom prst="rect">
            <a:avLst/>
          </a:prstGeom>
        </p:spPr>
      </p:pic>
      <p:sp>
        <p:nvSpPr>
          <p:cNvPr id="22" name="Freeform: Shape 15">
            <a:extLst>
              <a:ext uri="{FF2B5EF4-FFF2-40B4-BE49-F238E27FC236}">
                <a16:creationId xmlns:a16="http://schemas.microsoft.com/office/drawing/2014/main" id="{0F30CCEB-94C4-4F72-BA5A-9CEA85302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326202" y="4446551"/>
            <a:ext cx="1467878" cy="1103687"/>
          </a:xfrm>
          <a:custGeom>
            <a:avLst/>
            <a:gdLst>
              <a:gd name="connsiteX0" fmla="*/ 2017702 w 2017702"/>
              <a:gd name="connsiteY0" fmla="*/ 1137821 h 1137821"/>
              <a:gd name="connsiteX1" fmla="*/ 404 w 2017702"/>
              <a:gd name="connsiteY1" fmla="*/ 1137821 h 1137821"/>
              <a:gd name="connsiteX2" fmla="*/ 0 w 2017702"/>
              <a:gd name="connsiteY2" fmla="*/ 900216 h 1137821"/>
              <a:gd name="connsiteX3" fmla="*/ 1767759 w 2017702"/>
              <a:gd name="connsiteY3" fmla="*/ 901031 h 1137821"/>
              <a:gd name="connsiteX4" fmla="*/ 1767759 w 2017702"/>
              <a:gd name="connsiteY4" fmla="*/ 0 h 1137821"/>
              <a:gd name="connsiteX5" fmla="*/ 2017702 w 2017702"/>
              <a:gd name="connsiteY5" fmla="*/ 0 h 1137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7702" h="1137821">
                <a:moveTo>
                  <a:pt x="2017702" y="1137821"/>
                </a:moveTo>
                <a:lnTo>
                  <a:pt x="404" y="1137821"/>
                </a:lnTo>
                <a:cubicBezTo>
                  <a:pt x="-404" y="1055814"/>
                  <a:pt x="807" y="982224"/>
                  <a:pt x="0" y="900216"/>
                </a:cubicBezTo>
                <a:lnTo>
                  <a:pt x="1767759" y="901031"/>
                </a:lnTo>
                <a:lnTo>
                  <a:pt x="1767759" y="0"/>
                </a:lnTo>
                <a:lnTo>
                  <a:pt x="2017702" y="0"/>
                </a:lnTo>
                <a:close/>
              </a:path>
            </a:pathLst>
          </a:custGeom>
          <a:solidFill>
            <a:schemeClr val="tx2">
              <a:alpha val="80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3" name="Freeform: Shape 17">
            <a:extLst>
              <a:ext uri="{FF2B5EF4-FFF2-40B4-BE49-F238E27FC236}">
                <a16:creationId xmlns:a16="http://schemas.microsoft.com/office/drawing/2014/main" id="{0DE1A94F-CC8B-4954-97A7-ADD4F300D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347627" y="5311230"/>
            <a:ext cx="1531699" cy="1213486"/>
          </a:xfrm>
          <a:custGeom>
            <a:avLst/>
            <a:gdLst>
              <a:gd name="connsiteX0" fmla="*/ 1844618 w 2105428"/>
              <a:gd name="connsiteY0" fmla="*/ 0 h 1251016"/>
              <a:gd name="connsiteX1" fmla="*/ 2105428 w 2105428"/>
              <a:gd name="connsiteY1" fmla="*/ 0 h 1251016"/>
              <a:gd name="connsiteX2" fmla="*/ 2105428 w 2105428"/>
              <a:gd name="connsiteY2" fmla="*/ 1251016 h 1251016"/>
              <a:gd name="connsiteX3" fmla="*/ 421 w 2105428"/>
              <a:gd name="connsiteY3" fmla="*/ 1251016 h 1251016"/>
              <a:gd name="connsiteX4" fmla="*/ 0 w 2105428"/>
              <a:gd name="connsiteY4" fmla="*/ 1003081 h 1251016"/>
              <a:gd name="connsiteX5" fmla="*/ 1844618 w 2105428"/>
              <a:gd name="connsiteY5" fmla="*/ 1003931 h 1251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5428" h="1251016">
                <a:moveTo>
                  <a:pt x="1844618" y="0"/>
                </a:moveTo>
                <a:lnTo>
                  <a:pt x="2105428" y="0"/>
                </a:lnTo>
                <a:lnTo>
                  <a:pt x="2105428" y="1251016"/>
                </a:lnTo>
                <a:lnTo>
                  <a:pt x="421" y="1251016"/>
                </a:lnTo>
                <a:cubicBezTo>
                  <a:pt x="-421" y="1165443"/>
                  <a:pt x="842" y="1088654"/>
                  <a:pt x="0" y="1003081"/>
                </a:cubicBezTo>
                <a:lnTo>
                  <a:pt x="1844618" y="1003931"/>
                </a:lnTo>
                <a:close/>
              </a:path>
            </a:pathLst>
          </a:custGeom>
          <a:solidFill>
            <a:schemeClr val="tx2">
              <a:alpha val="80000"/>
            </a:schemeClr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83978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EA565-602E-4EF0-ABF1-DC851B3F4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Bureau Director Grant-Making Authority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77C7203-D11C-4B9C-90BC-0B867766A4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353182"/>
              </p:ext>
            </p:extLst>
          </p:nvPr>
        </p:nvGraphicFramePr>
        <p:xfrm>
          <a:off x="971550" y="2077909"/>
          <a:ext cx="7200900" cy="3252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6187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4706E-7DA7-4586-A483-EEB2ADCB6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064" y="466344"/>
            <a:ext cx="7584186" cy="996696"/>
          </a:xfrm>
        </p:spPr>
        <p:txBody>
          <a:bodyPr/>
          <a:lstStyle/>
          <a:p>
            <a:r>
              <a:rPr lang="en-US" dirty="0"/>
              <a:t>Intergovernmental Agreements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8B0A83A-83B7-49DE-92B3-6EA1976B9D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456255"/>
              </p:ext>
            </p:extLst>
          </p:nvPr>
        </p:nvGraphicFramePr>
        <p:xfrm>
          <a:off x="779906" y="1463040"/>
          <a:ext cx="7584187" cy="274520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29865">
                  <a:extLst>
                    <a:ext uri="{9D8B030D-6E8A-4147-A177-3AD203B41FA5}">
                      <a16:colId xmlns:a16="http://schemas.microsoft.com/office/drawing/2014/main" val="2806631414"/>
                    </a:ext>
                  </a:extLst>
                </a:gridCol>
                <a:gridCol w="2637662">
                  <a:extLst>
                    <a:ext uri="{9D8B030D-6E8A-4147-A177-3AD203B41FA5}">
                      <a16:colId xmlns:a16="http://schemas.microsoft.com/office/drawing/2014/main" val="797373392"/>
                    </a:ext>
                  </a:extLst>
                </a:gridCol>
                <a:gridCol w="2916660">
                  <a:extLst>
                    <a:ext uri="{9D8B030D-6E8A-4147-A177-3AD203B41FA5}">
                      <a16:colId xmlns:a16="http://schemas.microsoft.com/office/drawing/2014/main" val="1650471041"/>
                    </a:ext>
                  </a:extLst>
                </a:gridCol>
              </a:tblGrid>
              <a:tr h="33031"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Section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4D1C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What’s New?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4D1C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Why?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4D1C">
                        <a:alpha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305460"/>
                  </a:ext>
                </a:extLst>
              </a:tr>
              <a:tr h="5006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Section 5.33.040 – Authority of the Chief Procurement Officer</a:t>
                      </a:r>
                    </a:p>
                  </a:txBody>
                  <a:tcPr marL="51205" marR="512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6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Removes IGA authority established in January 2008 from the CPO and directs it to Bureau Directors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205" marR="512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6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Streamlines the process and removes Procurement from getting involved in IGA’s</a:t>
                      </a:r>
                    </a:p>
                  </a:txBody>
                  <a:tcPr marL="51205" marR="512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534722"/>
                  </a:ext>
                </a:extLst>
              </a:tr>
              <a:tr h="12516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Section 5.33.060 – Authority of Directors</a:t>
                      </a:r>
                    </a:p>
                  </a:txBody>
                  <a:tcPr marL="51205" marR="512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6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Gives authority to award, execute, amend, and terminate IGAs up to $100K</a:t>
                      </a:r>
                    </a:p>
                  </a:txBody>
                  <a:tcPr marL="51205" marR="512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6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Streamlines the process for IGAs.  In theory, these agreements are less risky than a contract with a private entity</a:t>
                      </a:r>
                    </a:p>
                  </a:txBody>
                  <a:tcPr marL="51205" marR="512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3282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636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4706E-7DA7-4586-A483-EEB2ADCB6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064" y="466344"/>
            <a:ext cx="7584186" cy="996696"/>
          </a:xfrm>
        </p:spPr>
        <p:txBody>
          <a:bodyPr/>
          <a:lstStyle/>
          <a:p>
            <a:r>
              <a:rPr lang="en-US" dirty="0"/>
              <a:t>Intergovernmental Agreements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4EB9D04-FFDF-489A-A084-6758AA6359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941874"/>
              </p:ext>
            </p:extLst>
          </p:nvPr>
        </p:nvGraphicFramePr>
        <p:xfrm>
          <a:off x="950165" y="1595085"/>
          <a:ext cx="7243669" cy="3667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09040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66F3F-BABB-45FB-BF87-810F5DB3B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671" y="685800"/>
            <a:ext cx="7870143" cy="833718"/>
          </a:xfrm>
        </p:spPr>
        <p:txBody>
          <a:bodyPr>
            <a:normAutofit/>
          </a:bodyPr>
          <a:lstStyle/>
          <a:p>
            <a:r>
              <a:rPr lang="en-US" dirty="0"/>
              <a:t>Chapters of Procurement Code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F89C22-0475-4427-B7C8-0269AD40E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08FA5-3E16-436E-A784-66F1A9EA2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671" y="1667435"/>
            <a:ext cx="3804328" cy="41999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Three Major Procurement Types:</a:t>
            </a:r>
            <a:endParaRPr lang="en-US" dirty="0"/>
          </a:p>
          <a:p>
            <a:pPr lvl="1"/>
            <a:r>
              <a:rPr lang="en-US" dirty="0"/>
              <a:t>Goods &amp; Services – Portland City Code 5.33</a:t>
            </a:r>
          </a:p>
          <a:p>
            <a:pPr lvl="1"/>
            <a:r>
              <a:rPr lang="en-US" dirty="0"/>
              <a:t>Construction – Portland City Code 5.34</a:t>
            </a:r>
          </a:p>
          <a:p>
            <a:pPr lvl="1"/>
            <a:r>
              <a:rPr lang="en-US" dirty="0"/>
              <a:t>Professional, Technical &amp; Expert (PTE) Services – Portland City Code 5.68</a:t>
            </a:r>
          </a:p>
        </p:txBody>
      </p:sp>
      <p:pic>
        <p:nvPicPr>
          <p:cNvPr id="7" name="Graphic 6" descr="Tag">
            <a:extLst>
              <a:ext uri="{FF2B5EF4-FFF2-40B4-BE49-F238E27FC236}">
                <a16:creationId xmlns:a16="http://schemas.microsoft.com/office/drawing/2014/main" id="{A0C0AA0C-7B49-4278-A983-96A6C3639B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65410" y="1519518"/>
            <a:ext cx="3542618" cy="354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58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4506252-69A6-4B31-A019-DA87DADE6CB2}"/>
              </a:ext>
            </a:extLst>
          </p:cNvPr>
          <p:cNvSpPr txBox="1">
            <a:spLocks/>
          </p:cNvSpPr>
          <p:nvPr/>
        </p:nvSpPr>
        <p:spPr>
          <a:xfrm>
            <a:off x="597541" y="1463040"/>
            <a:ext cx="7591866" cy="43151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6858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SzPct val="120000"/>
              <a:buFont typeface="Arial" panose="020B0604020202020204" pitchFamily="34" charset="0"/>
              <a:buNone/>
              <a:defRPr sz="1500" i="0" kern="1200" baseline="0">
                <a:solidFill>
                  <a:schemeClr val="tx2"/>
                </a:solidFill>
                <a:latin typeface="AvenirNext LT Pro Regular" panose="020B0504020202020204" pitchFamily="34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SzPct val="80000"/>
              <a:buFont typeface="Courier New" panose="02070309020205020404" pitchFamily="49" charset="0"/>
              <a:buNone/>
              <a:defRPr sz="1500" i="0" kern="1200" baseline="0">
                <a:solidFill>
                  <a:schemeClr val="tx2"/>
                </a:solidFill>
                <a:latin typeface="AvenirNext LT Pro Regular" panose="020B0504020202020204" pitchFamily="34" charset="0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Wingdings" panose="05000000000000000000" pitchFamily="2" charset="2"/>
              <a:buNone/>
              <a:defRPr sz="1500" i="0" kern="1200" baseline="0">
                <a:solidFill>
                  <a:schemeClr val="tx2"/>
                </a:solidFill>
                <a:latin typeface="AvenirNext LT Pro Regular" panose="020B0504020202020204" pitchFamily="34" charset="0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SzPct val="50000"/>
              <a:buFont typeface="Wingdings" panose="05000000000000000000" pitchFamily="2" charset="2"/>
              <a:buNone/>
              <a:defRPr sz="1500" i="0" kern="1200" baseline="0">
                <a:solidFill>
                  <a:schemeClr val="tx2"/>
                </a:solidFill>
                <a:latin typeface="AvenirNext LT Pro Regular" panose="020B0504020202020204" pitchFamily="34" charset="0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Arial" panose="020B0604020202020204" pitchFamily="34" charset="0"/>
              <a:buNone/>
              <a:defRPr sz="1500" i="0" kern="1200" baseline="0">
                <a:solidFill>
                  <a:schemeClr val="tx2"/>
                </a:solidFill>
                <a:latin typeface="AvenirNext LT Pro Regular" panose="020B0504020202020204" pitchFamily="34" charset="0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5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57400" indent="0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5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00300" indent="0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5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0" algn="l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5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  <a:spcAft>
                <a:spcPts val="0"/>
              </a:spcAft>
            </a:pPr>
            <a:endParaRPr lang="en-US" sz="2800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C66C249-6422-4F69-9629-9D2B6E7F6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541" y="242983"/>
            <a:ext cx="8399722" cy="994146"/>
          </a:xfrm>
        </p:spPr>
        <p:txBody>
          <a:bodyPr/>
          <a:lstStyle/>
          <a:p>
            <a:r>
              <a:rPr lang="en-US" dirty="0"/>
              <a:t>History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D9312BB5-3F58-47C2-82F8-62202E9702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0073495"/>
              </p:ext>
            </p:extLst>
          </p:nvPr>
        </p:nvGraphicFramePr>
        <p:xfrm>
          <a:off x="597540" y="1079769"/>
          <a:ext cx="7833765" cy="4420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2A043BF-AD7E-4E8D-9153-69D92F620708}"/>
              </a:ext>
            </a:extLst>
          </p:cNvPr>
          <p:cNvSpPr txBox="1"/>
          <p:nvPr/>
        </p:nvSpPr>
        <p:spPr>
          <a:xfrm>
            <a:off x="664161" y="3154779"/>
            <a:ext cx="1177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Aug. 2018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1896AB-5422-4D30-B6E2-87D629A6D795}"/>
              </a:ext>
            </a:extLst>
          </p:cNvPr>
          <p:cNvSpPr txBox="1"/>
          <p:nvPr/>
        </p:nvSpPr>
        <p:spPr>
          <a:xfrm>
            <a:off x="1889240" y="3154779"/>
            <a:ext cx="1177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Feb. 2019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181B259-1D51-44B9-99D6-0F17567E6BE2}"/>
              </a:ext>
            </a:extLst>
          </p:cNvPr>
          <p:cNvSpPr txBox="1"/>
          <p:nvPr/>
        </p:nvSpPr>
        <p:spPr>
          <a:xfrm>
            <a:off x="3129889" y="3154779"/>
            <a:ext cx="1177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April 2019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C484C6-7ABC-45CB-B8FA-940F7918A7C4}"/>
              </a:ext>
            </a:extLst>
          </p:cNvPr>
          <p:cNvSpPr txBox="1"/>
          <p:nvPr/>
        </p:nvSpPr>
        <p:spPr>
          <a:xfrm>
            <a:off x="4476602" y="3173446"/>
            <a:ext cx="1177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May 2019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3E61A1-55AD-4B50-929A-FE583A33A97E}"/>
              </a:ext>
            </a:extLst>
          </p:cNvPr>
          <p:cNvSpPr txBox="1"/>
          <p:nvPr/>
        </p:nvSpPr>
        <p:spPr>
          <a:xfrm>
            <a:off x="5717251" y="3154779"/>
            <a:ext cx="1177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Aug. 2019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24CB6CF-1DD4-47DF-A9D9-7CEA7D95B96D}"/>
              </a:ext>
            </a:extLst>
          </p:cNvPr>
          <p:cNvSpPr txBox="1"/>
          <p:nvPr/>
        </p:nvSpPr>
        <p:spPr>
          <a:xfrm>
            <a:off x="6921741" y="3154779"/>
            <a:ext cx="11774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Sept. 2019</a:t>
            </a:r>
          </a:p>
        </p:txBody>
      </p:sp>
    </p:spTree>
    <p:extLst>
      <p:ext uri="{BB962C8B-B14F-4D97-AF65-F5344CB8AC3E}">
        <p14:creationId xmlns:p14="http://schemas.microsoft.com/office/powerpoint/2010/main" val="3512622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4706E-7DA7-4586-A483-EEB2ADCB6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064" y="466344"/>
            <a:ext cx="7584186" cy="996696"/>
          </a:xfrm>
        </p:spPr>
        <p:txBody>
          <a:bodyPr/>
          <a:lstStyle/>
          <a:p>
            <a:r>
              <a:rPr lang="en-US" dirty="0"/>
              <a:t>Housekeeping Updates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68AB112-8E2E-4993-93ED-D92C6587B4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048764"/>
              </p:ext>
            </p:extLst>
          </p:nvPr>
        </p:nvGraphicFramePr>
        <p:xfrm>
          <a:off x="512064" y="1374549"/>
          <a:ext cx="8119872" cy="284719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73239">
                  <a:extLst>
                    <a:ext uri="{9D8B030D-6E8A-4147-A177-3AD203B41FA5}">
                      <a16:colId xmlns:a16="http://schemas.microsoft.com/office/drawing/2014/main" val="1072140533"/>
                    </a:ext>
                  </a:extLst>
                </a:gridCol>
                <a:gridCol w="3040080">
                  <a:extLst>
                    <a:ext uri="{9D8B030D-6E8A-4147-A177-3AD203B41FA5}">
                      <a16:colId xmlns:a16="http://schemas.microsoft.com/office/drawing/2014/main" val="1711852065"/>
                    </a:ext>
                  </a:extLst>
                </a:gridCol>
                <a:gridCol w="2906553">
                  <a:extLst>
                    <a:ext uri="{9D8B030D-6E8A-4147-A177-3AD203B41FA5}">
                      <a16:colId xmlns:a16="http://schemas.microsoft.com/office/drawing/2014/main" val="1020388299"/>
                    </a:ext>
                  </a:extLst>
                </a:gridCol>
              </a:tblGrid>
              <a:tr h="318419"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Section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2E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What’s New?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2E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Why?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2E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053403"/>
                  </a:ext>
                </a:extLst>
              </a:tr>
              <a:tr h="68232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Chapter 5.33 - Revised Definitions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Updated definitions and consolidated existing definitions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Housekeeping and consistency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2106225"/>
                  </a:ext>
                </a:extLst>
              </a:tr>
              <a:tr h="6823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Section 5.33.350 – Reverse Auctions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Adds clarity to the process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Industry best practices and better instruction on process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847744"/>
                  </a:ext>
                </a:extLst>
              </a:tr>
              <a:tr h="1023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Section 5.33.080 - Sustainable Procurement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Replaces outdated language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Housekeeping and aligning with revised policy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7774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9021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4706E-7DA7-4586-A483-EEB2ADCB6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064" y="466344"/>
            <a:ext cx="7584186" cy="996696"/>
          </a:xfrm>
        </p:spPr>
        <p:txBody>
          <a:bodyPr/>
          <a:lstStyle/>
          <a:p>
            <a:r>
              <a:rPr lang="en-US" dirty="0"/>
              <a:t>New Process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68AB112-8E2E-4993-93ED-D92C6587B4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39882"/>
              </p:ext>
            </p:extLst>
          </p:nvPr>
        </p:nvGraphicFramePr>
        <p:xfrm>
          <a:off x="512064" y="1374549"/>
          <a:ext cx="8161156" cy="191051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73239">
                  <a:extLst>
                    <a:ext uri="{9D8B030D-6E8A-4147-A177-3AD203B41FA5}">
                      <a16:colId xmlns:a16="http://schemas.microsoft.com/office/drawing/2014/main" val="1072140533"/>
                    </a:ext>
                  </a:extLst>
                </a:gridCol>
                <a:gridCol w="3040080">
                  <a:extLst>
                    <a:ext uri="{9D8B030D-6E8A-4147-A177-3AD203B41FA5}">
                      <a16:colId xmlns:a16="http://schemas.microsoft.com/office/drawing/2014/main" val="1711852065"/>
                    </a:ext>
                  </a:extLst>
                </a:gridCol>
                <a:gridCol w="2947837">
                  <a:extLst>
                    <a:ext uri="{9D8B030D-6E8A-4147-A177-3AD203B41FA5}">
                      <a16:colId xmlns:a16="http://schemas.microsoft.com/office/drawing/2014/main" val="1020388299"/>
                    </a:ext>
                  </a:extLst>
                </a:gridCol>
              </a:tblGrid>
              <a:tr h="318419"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Section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2E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What’s New?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2E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Why?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2E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053403"/>
                  </a:ext>
                </a:extLst>
              </a:tr>
              <a:tr h="15920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5.33.950 - Unsolicited Proposal Policy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New policy provides an avenue for the City to consider an idea without having to define requirements and issue a solicitation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Encourages innovative partnerships with private sector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7510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9610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4706E-7DA7-4586-A483-EEB2ADCB6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064" y="159751"/>
            <a:ext cx="7584186" cy="996696"/>
          </a:xfrm>
        </p:spPr>
        <p:txBody>
          <a:bodyPr/>
          <a:lstStyle/>
          <a:p>
            <a:r>
              <a:rPr lang="en-US" dirty="0"/>
              <a:t>Emergency Procurements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68AB112-8E2E-4993-93ED-D92C6587B4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751080"/>
              </p:ext>
            </p:extLst>
          </p:nvPr>
        </p:nvGraphicFramePr>
        <p:xfrm>
          <a:off x="658905" y="806827"/>
          <a:ext cx="7691719" cy="514735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058646">
                  <a:extLst>
                    <a:ext uri="{9D8B030D-6E8A-4147-A177-3AD203B41FA5}">
                      <a16:colId xmlns:a16="http://schemas.microsoft.com/office/drawing/2014/main" val="1072140533"/>
                    </a:ext>
                  </a:extLst>
                </a:gridCol>
                <a:gridCol w="3427755">
                  <a:extLst>
                    <a:ext uri="{9D8B030D-6E8A-4147-A177-3AD203B41FA5}">
                      <a16:colId xmlns:a16="http://schemas.microsoft.com/office/drawing/2014/main" val="1711852065"/>
                    </a:ext>
                  </a:extLst>
                </a:gridCol>
                <a:gridCol w="2205318">
                  <a:extLst>
                    <a:ext uri="{9D8B030D-6E8A-4147-A177-3AD203B41FA5}">
                      <a16:colId xmlns:a16="http://schemas.microsoft.com/office/drawing/2014/main" val="1020388299"/>
                    </a:ext>
                  </a:extLst>
                </a:gridCol>
              </a:tblGrid>
              <a:tr h="263736"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Section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2E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What’s New?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2E4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Why?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2E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053403"/>
                  </a:ext>
                </a:extLst>
              </a:tr>
              <a:tr h="34285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Section 5.33.130 – Emergency Procurements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Increases authority for CPO and bureau directors to execute contracts resulting from emergencies from $150K to $500K with commissioner in charge approval.  Contracts over $500K can be authorized by a commissioner in charge, but will need to be brought to Council at the next possible scheduled session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To update thresholds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6711688"/>
                  </a:ext>
                </a:extLst>
              </a:tr>
              <a:tr h="14444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Section 5.34.110 – Emergency Contracts; Bidding and Bonding Exemptions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Same as above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To update thresholds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1037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255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4706E-7DA7-4586-A483-EEB2ADCB6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064" y="466344"/>
            <a:ext cx="7584186" cy="996696"/>
          </a:xfrm>
        </p:spPr>
        <p:txBody>
          <a:bodyPr/>
          <a:lstStyle/>
          <a:p>
            <a:r>
              <a:rPr lang="en-US" dirty="0"/>
              <a:t>Direct Contracts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1D508C5-25D8-4B97-93F2-61A565BE08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821853"/>
              </p:ext>
            </p:extLst>
          </p:nvPr>
        </p:nvGraphicFramePr>
        <p:xfrm>
          <a:off x="736036" y="1463040"/>
          <a:ext cx="7671927" cy="21945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911985">
                  <a:extLst>
                    <a:ext uri="{9D8B030D-6E8A-4147-A177-3AD203B41FA5}">
                      <a16:colId xmlns:a16="http://schemas.microsoft.com/office/drawing/2014/main" val="3788387914"/>
                    </a:ext>
                  </a:extLst>
                </a:gridCol>
                <a:gridCol w="2674620">
                  <a:extLst>
                    <a:ext uri="{9D8B030D-6E8A-4147-A177-3AD203B41FA5}">
                      <a16:colId xmlns:a16="http://schemas.microsoft.com/office/drawing/2014/main" val="2411989962"/>
                    </a:ext>
                  </a:extLst>
                </a:gridCol>
                <a:gridCol w="3085322">
                  <a:extLst>
                    <a:ext uri="{9D8B030D-6E8A-4147-A177-3AD203B41FA5}">
                      <a16:colId xmlns:a16="http://schemas.microsoft.com/office/drawing/2014/main" val="333163776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Section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2E41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What’s New?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2E41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Why?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2E41">
                        <a:alpha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2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Section 5.33.075 – Affirmative Action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Allows bureaus to contract directly with COBID*-certified firms up to $150K for Goods and Services</a:t>
                      </a:r>
                    </a:p>
                    <a:p>
                      <a:pPr marL="13398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Replicates the existing authority in PTE and increases from $100K to $150K. 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Increases opportunities for COBID*-certified firms to do business with the City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360260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823D872-02FA-4F09-A19B-AABF5CF66A49}"/>
              </a:ext>
            </a:extLst>
          </p:cNvPr>
          <p:cNvSpPr/>
          <p:nvPr/>
        </p:nvSpPr>
        <p:spPr>
          <a:xfrm>
            <a:off x="424975" y="6244327"/>
            <a:ext cx="6173872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i="1" dirty="0"/>
              <a:t>* Certification Office for Business Inclusion and Diversity (State of Oregon Agency)</a:t>
            </a:r>
          </a:p>
        </p:txBody>
      </p:sp>
    </p:spTree>
    <p:extLst>
      <p:ext uri="{BB962C8B-B14F-4D97-AF65-F5344CB8AC3E}">
        <p14:creationId xmlns:p14="http://schemas.microsoft.com/office/powerpoint/2010/main" val="3019449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4706E-7DA7-4586-A483-EEB2ADCB6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110" y="165182"/>
            <a:ext cx="7584186" cy="996696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</a:rPr>
              <a:t>Prequalification Requirements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BB7D241-11E7-42DA-A70B-BADC3F513C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28702"/>
              </p:ext>
            </p:extLst>
          </p:nvPr>
        </p:nvGraphicFramePr>
        <p:xfrm>
          <a:off x="521110" y="1008529"/>
          <a:ext cx="8110826" cy="52120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48273">
                  <a:extLst>
                    <a:ext uri="{9D8B030D-6E8A-4147-A177-3AD203B41FA5}">
                      <a16:colId xmlns:a16="http://schemas.microsoft.com/office/drawing/2014/main" val="704530090"/>
                    </a:ext>
                  </a:extLst>
                </a:gridCol>
                <a:gridCol w="2531328">
                  <a:extLst>
                    <a:ext uri="{9D8B030D-6E8A-4147-A177-3AD203B41FA5}">
                      <a16:colId xmlns:a16="http://schemas.microsoft.com/office/drawing/2014/main" val="2398387695"/>
                    </a:ext>
                  </a:extLst>
                </a:gridCol>
                <a:gridCol w="4031225">
                  <a:extLst>
                    <a:ext uri="{9D8B030D-6E8A-4147-A177-3AD203B41FA5}">
                      <a16:colId xmlns:a16="http://schemas.microsoft.com/office/drawing/2014/main" val="3887775944"/>
                    </a:ext>
                  </a:extLst>
                </a:gridCol>
              </a:tblGrid>
              <a:tr h="266110"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Section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2E4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What’s New?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2E41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Why?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2E41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5845037"/>
                  </a:ext>
                </a:extLst>
              </a:tr>
              <a:tr h="29272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Section 5.34.510 – Prequalification of Offerors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Increases the threshold from $250K to $1M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Removing programmatic language from Code and adding to Admin Rules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The Prequal Program is a barrier for construction contractors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Proposed increase to $1M aligns with the threshold for projects that are competed within the Prime Contractor Development Program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Prequalification Board approves contractors’ prequalification limits and classes of work on which they can bid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Prequal Board is supportive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2705494"/>
                  </a:ext>
                </a:extLst>
              </a:tr>
              <a:tr h="18627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Section 5.34.750 – Review of Pre-qualification and Disqualification Decisions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Removing this section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Will add to the Admin Rules for the Prequalification Program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7485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0401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4706E-7DA7-4586-A483-EEB2ADCB6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89" y="399109"/>
            <a:ext cx="7584186" cy="9966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000" dirty="0"/>
              <a:t>Bureau Director Grant-Making Authority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7C665B2-CF03-48D5-90B8-0640C084D9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070081"/>
              </p:ext>
            </p:extLst>
          </p:nvPr>
        </p:nvGraphicFramePr>
        <p:xfrm>
          <a:off x="1000125" y="2606040"/>
          <a:ext cx="7143750" cy="19202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911985">
                  <a:extLst>
                    <a:ext uri="{9D8B030D-6E8A-4147-A177-3AD203B41FA5}">
                      <a16:colId xmlns:a16="http://schemas.microsoft.com/office/drawing/2014/main" val="1527807066"/>
                    </a:ext>
                  </a:extLst>
                </a:gridCol>
                <a:gridCol w="2674620">
                  <a:extLst>
                    <a:ext uri="{9D8B030D-6E8A-4147-A177-3AD203B41FA5}">
                      <a16:colId xmlns:a16="http://schemas.microsoft.com/office/drawing/2014/main" val="3126962517"/>
                    </a:ext>
                  </a:extLst>
                </a:gridCol>
                <a:gridCol w="2557145">
                  <a:extLst>
                    <a:ext uri="{9D8B030D-6E8A-4147-A177-3AD203B41FA5}">
                      <a16:colId xmlns:a16="http://schemas.microsoft.com/office/drawing/2014/main" val="39899532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defTabSz="6858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Section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4D1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What’s New?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4D1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Why?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4D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9150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Section 5.33.060 – Authority of Directors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Increases authority to award grants from $5K to $15K </a:t>
                      </a:r>
                    </a:p>
                    <a:p>
                      <a:pPr marL="285750" marR="0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Threshold was originally established in January 2010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8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Proposing increase to account for inflation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9813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09937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1317</TotalTime>
  <Words>691</Words>
  <Application>Microsoft Office PowerPoint</Application>
  <PresentationFormat>On-screen Show (4:3)</PresentationFormat>
  <Paragraphs>121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AvenirNext LT Pro Medium</vt:lpstr>
      <vt:lpstr>AvenirNext LT Pro Regular</vt:lpstr>
      <vt:lpstr>Calibri</vt:lpstr>
      <vt:lpstr>Courier New</vt:lpstr>
      <vt:lpstr>Franklin Gothic Book</vt:lpstr>
      <vt:lpstr>Symbol</vt:lpstr>
      <vt:lpstr>Times New Roman</vt:lpstr>
      <vt:lpstr>Wingdings</vt:lpstr>
      <vt:lpstr>Crop</vt:lpstr>
      <vt:lpstr>Proposed PROCUREMENT Code Changes</vt:lpstr>
      <vt:lpstr>Chapters of Procurement Code</vt:lpstr>
      <vt:lpstr>History</vt:lpstr>
      <vt:lpstr>Housekeeping Updates</vt:lpstr>
      <vt:lpstr>New Process</vt:lpstr>
      <vt:lpstr>Emergency Procurements</vt:lpstr>
      <vt:lpstr>Direct Contracts</vt:lpstr>
      <vt:lpstr>Prequalification Requirements</vt:lpstr>
      <vt:lpstr>Bureau Director Grant-Making Authority</vt:lpstr>
      <vt:lpstr>Bureau Director Grant-Making Authority</vt:lpstr>
      <vt:lpstr>Intergovernmental Agreements</vt:lpstr>
      <vt:lpstr>Intergovernmental Agreements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management &amp; finance Bureau of Revenue and Financial Services</dc:title>
  <dc:creator>Nguyen, Gennie</dc:creator>
  <cp:lastModifiedBy>Spitler, Lester</cp:lastModifiedBy>
  <cp:revision>121</cp:revision>
  <cp:lastPrinted>2019-08-26T23:49:51Z</cp:lastPrinted>
  <dcterms:created xsi:type="dcterms:W3CDTF">2019-08-24T14:37:40Z</dcterms:created>
  <dcterms:modified xsi:type="dcterms:W3CDTF">2019-11-05T21:56:07Z</dcterms:modified>
</cp:coreProperties>
</file>