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8" r:id="rId5"/>
    <p:sldId id="311" r:id="rId6"/>
    <p:sldId id="287" r:id="rId7"/>
    <p:sldId id="288" r:id="rId8"/>
    <p:sldId id="306" r:id="rId9"/>
    <p:sldId id="309" r:id="rId10"/>
    <p:sldId id="301" r:id="rId11"/>
    <p:sldId id="290" r:id="rId12"/>
    <p:sldId id="303" r:id="rId13"/>
    <p:sldId id="296" r:id="rId14"/>
    <p:sldId id="297" r:id="rId15"/>
    <p:sldId id="305" r:id="rId16"/>
    <p:sldId id="291" r:id="rId17"/>
    <p:sldId id="298" r:id="rId18"/>
    <p:sldId id="299" r:id="rId19"/>
    <p:sldId id="28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0AF1EF-2867-4E87-9A15-EC258F8B9319}">
          <p14:sldIdLst>
            <p14:sldId id="258"/>
            <p14:sldId id="311"/>
            <p14:sldId id="287"/>
            <p14:sldId id="288"/>
            <p14:sldId id="306"/>
            <p14:sldId id="309"/>
            <p14:sldId id="301"/>
            <p14:sldId id="290"/>
            <p14:sldId id="303"/>
            <p14:sldId id="296"/>
            <p14:sldId id="297"/>
            <p14:sldId id="305"/>
            <p14:sldId id="291"/>
            <p14:sldId id="298"/>
            <p14:sldId id="299"/>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77" userDrawn="1">
          <p15:clr>
            <a:srgbClr val="A4A3A4"/>
          </p15:clr>
        </p15:guide>
        <p15:guide id="2" pos="22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pbell, Tory" initials="CT" lastIdx="1" clrIdx="0">
    <p:extLst>
      <p:ext uri="{19B8F6BF-5375-455C-9EA6-DF929625EA0E}">
        <p15:presenceInfo xmlns:p15="http://schemas.microsoft.com/office/powerpoint/2012/main" userId="S::campbellt@prosperportland.us::12df816c-c47b-4dca-b674-75c294e5137f" providerId="AD"/>
      </p:ext>
    </p:extLst>
  </p:cmAuthor>
  <p:cmAuthor id="2" name="DeKlyen, Dana" initials="DD" lastIdx="1" clrIdx="1">
    <p:extLst>
      <p:ext uri="{19B8F6BF-5375-455C-9EA6-DF929625EA0E}">
        <p15:presenceInfo xmlns:p15="http://schemas.microsoft.com/office/powerpoint/2012/main" userId="S::DeKlyenD@prosperportland.us::e268822d-7def-481c-aeda-e10f24944b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6E6"/>
    <a:srgbClr val="EAAA00"/>
    <a:srgbClr val="AC4FC6"/>
    <a:srgbClr val="6CC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6D3BA-5ADC-4BF7-BDBA-7F3A8722F3DD}" v="4" dt="2020-03-04T17:47:17.833"/>
    <p1510:client id="{F0D9DB55-E9DD-4044-8C68-59A3865A2E53}" v="214" dt="2020-03-04T19:37:35.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55" d="100"/>
          <a:sy n="55" d="100"/>
        </p:scale>
        <p:origin x="90" y="30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77"/>
        <p:guide pos="225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91228070175433E-2"/>
          <c:y val="7.333364129613143E-2"/>
          <c:w val="0.51957860981162962"/>
          <c:h val="0.8533327174077372"/>
        </c:manualLayout>
      </c:layout>
      <c:barChart>
        <c:barDir val="col"/>
        <c:grouping val="clustered"/>
        <c:varyColors val="0"/>
        <c:ser>
          <c:idx val="0"/>
          <c:order val="0"/>
          <c:tx>
            <c:strRef>
              <c:f>Sheet1!$B$1</c:f>
              <c:strCache>
                <c:ptCount val="1"/>
                <c:pt idx="0">
                  <c:v>42nd Ave</c:v>
                </c:pt>
              </c:strCache>
            </c:strRef>
          </c:tx>
          <c:spPr>
            <a:solidFill>
              <a:schemeClr val="accent1"/>
            </a:solidFill>
            <a:ln>
              <a:noFill/>
            </a:ln>
            <a:effectLst/>
          </c:spPr>
          <c:invertIfNegative val="0"/>
          <c:cat>
            <c:strRef>
              <c:f>Sheet1!$A$2</c:f>
              <c:strCache>
                <c:ptCount val="1"/>
                <c:pt idx="0">
                  <c:v>African American</c:v>
                </c:pt>
              </c:strCache>
            </c:strRef>
          </c:cat>
          <c:val>
            <c:numRef>
              <c:f>Sheet1!$B$2</c:f>
              <c:numCache>
                <c:formatCode>General</c:formatCode>
                <c:ptCount val="1"/>
                <c:pt idx="0">
                  <c:v>16.100000000000001</c:v>
                </c:pt>
              </c:numCache>
            </c:numRef>
          </c:val>
          <c:extLst>
            <c:ext xmlns:c16="http://schemas.microsoft.com/office/drawing/2014/chart" uri="{C3380CC4-5D6E-409C-BE32-E72D297353CC}">
              <c16:uniqueId val="{00000000-725C-E44F-B502-DDA9B4DC7FA6}"/>
            </c:ext>
          </c:extLst>
        </c:ser>
        <c:ser>
          <c:idx val="1"/>
          <c:order val="1"/>
          <c:tx>
            <c:strRef>
              <c:f>Sheet1!$C$1</c:f>
              <c:strCache>
                <c:ptCount val="1"/>
                <c:pt idx="0">
                  <c:v>City of Portland</c:v>
                </c:pt>
              </c:strCache>
            </c:strRef>
          </c:tx>
          <c:spPr>
            <a:solidFill>
              <a:schemeClr val="accent2"/>
            </a:solidFill>
            <a:ln>
              <a:noFill/>
            </a:ln>
            <a:effectLst/>
          </c:spPr>
          <c:invertIfNegative val="0"/>
          <c:cat>
            <c:strRef>
              <c:f>Sheet1!$A$2</c:f>
              <c:strCache>
                <c:ptCount val="1"/>
                <c:pt idx="0">
                  <c:v>African American</c:v>
                </c:pt>
              </c:strCache>
            </c:strRef>
          </c:cat>
          <c:val>
            <c:numRef>
              <c:f>Sheet1!$C$2</c:f>
              <c:numCache>
                <c:formatCode>General</c:formatCode>
                <c:ptCount val="1"/>
                <c:pt idx="0">
                  <c:v>6.3</c:v>
                </c:pt>
              </c:numCache>
            </c:numRef>
          </c:val>
          <c:extLst>
            <c:ext xmlns:c16="http://schemas.microsoft.com/office/drawing/2014/chart" uri="{C3380CC4-5D6E-409C-BE32-E72D297353CC}">
              <c16:uniqueId val="{00000001-725C-E44F-B502-DDA9B4DC7FA6}"/>
            </c:ext>
          </c:extLst>
        </c:ser>
        <c:dLbls>
          <c:showLegendKey val="0"/>
          <c:showVal val="0"/>
          <c:showCatName val="0"/>
          <c:showSerName val="0"/>
          <c:showPercent val="0"/>
          <c:showBubbleSize val="0"/>
        </c:dLbls>
        <c:gapWidth val="109"/>
        <c:overlap val="-89"/>
        <c:axId val="179073408"/>
        <c:axId val="1868100607"/>
      </c:barChart>
      <c:catAx>
        <c:axId val="179073408"/>
        <c:scaling>
          <c:orientation val="minMax"/>
        </c:scaling>
        <c:delete val="1"/>
        <c:axPos val="b"/>
        <c:numFmt formatCode="General" sourceLinked="1"/>
        <c:majorTickMark val="none"/>
        <c:minorTickMark val="none"/>
        <c:tickLblPos val="nextTo"/>
        <c:crossAx val="1868100607"/>
        <c:crosses val="autoZero"/>
        <c:auto val="1"/>
        <c:lblAlgn val="ctr"/>
        <c:lblOffset val="100"/>
        <c:noMultiLvlLbl val="0"/>
      </c:catAx>
      <c:valAx>
        <c:axId val="1868100607"/>
        <c:scaling>
          <c:orientation val="minMax"/>
        </c:scaling>
        <c:delete val="1"/>
        <c:axPos val="l"/>
        <c:numFmt formatCode="General" sourceLinked="1"/>
        <c:majorTickMark val="none"/>
        <c:minorTickMark val="none"/>
        <c:tickLblPos val="nextTo"/>
        <c:crossAx val="1790734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91228070175433E-2"/>
          <c:y val="7.333364129613143E-2"/>
          <c:w val="0.51957860981162962"/>
          <c:h val="0.8533327174077372"/>
        </c:manualLayout>
      </c:layout>
      <c:barChart>
        <c:barDir val="col"/>
        <c:grouping val="clustered"/>
        <c:varyColors val="0"/>
        <c:ser>
          <c:idx val="0"/>
          <c:order val="0"/>
          <c:tx>
            <c:strRef>
              <c:f>Sheet1!$B$1</c:f>
              <c:strCache>
                <c:ptCount val="1"/>
                <c:pt idx="0">
                  <c:v>Jade</c:v>
                </c:pt>
              </c:strCache>
            </c:strRef>
          </c:tx>
          <c:spPr>
            <a:solidFill>
              <a:schemeClr val="accent1"/>
            </a:solidFill>
            <a:ln>
              <a:noFill/>
            </a:ln>
            <a:effectLst/>
          </c:spPr>
          <c:invertIfNegative val="0"/>
          <c:cat>
            <c:strRef>
              <c:f>Sheet1!$A$2</c:f>
              <c:strCache>
                <c:ptCount val="1"/>
                <c:pt idx="0">
                  <c:v>Asian</c:v>
                </c:pt>
              </c:strCache>
            </c:strRef>
          </c:cat>
          <c:val>
            <c:numRef>
              <c:f>Sheet1!$B$2</c:f>
              <c:numCache>
                <c:formatCode>General</c:formatCode>
                <c:ptCount val="1"/>
                <c:pt idx="0">
                  <c:v>23.1</c:v>
                </c:pt>
              </c:numCache>
            </c:numRef>
          </c:val>
          <c:extLst>
            <c:ext xmlns:c16="http://schemas.microsoft.com/office/drawing/2014/chart" uri="{C3380CC4-5D6E-409C-BE32-E72D297353CC}">
              <c16:uniqueId val="{00000000-6143-7545-8FE6-7B87A8B4AECD}"/>
            </c:ext>
          </c:extLst>
        </c:ser>
        <c:ser>
          <c:idx val="1"/>
          <c:order val="1"/>
          <c:tx>
            <c:strRef>
              <c:f>Sheet1!$C$1</c:f>
              <c:strCache>
                <c:ptCount val="1"/>
                <c:pt idx="0">
                  <c:v>City of Portland</c:v>
                </c:pt>
              </c:strCache>
            </c:strRef>
          </c:tx>
          <c:spPr>
            <a:solidFill>
              <a:schemeClr val="accent2"/>
            </a:solidFill>
            <a:ln>
              <a:noFill/>
            </a:ln>
            <a:effectLst/>
          </c:spPr>
          <c:invertIfNegative val="0"/>
          <c:cat>
            <c:strRef>
              <c:f>Sheet1!$A$2</c:f>
              <c:strCache>
                <c:ptCount val="1"/>
                <c:pt idx="0">
                  <c:v>Asian</c:v>
                </c:pt>
              </c:strCache>
            </c:strRef>
          </c:cat>
          <c:val>
            <c:numRef>
              <c:f>Sheet1!$C$2</c:f>
              <c:numCache>
                <c:formatCode>General</c:formatCode>
                <c:ptCount val="1"/>
                <c:pt idx="0">
                  <c:v>6.3</c:v>
                </c:pt>
              </c:numCache>
            </c:numRef>
          </c:val>
          <c:extLst>
            <c:ext xmlns:c16="http://schemas.microsoft.com/office/drawing/2014/chart" uri="{C3380CC4-5D6E-409C-BE32-E72D297353CC}">
              <c16:uniqueId val="{00000001-6143-7545-8FE6-7B87A8B4AECD}"/>
            </c:ext>
          </c:extLst>
        </c:ser>
        <c:dLbls>
          <c:showLegendKey val="0"/>
          <c:showVal val="0"/>
          <c:showCatName val="0"/>
          <c:showSerName val="0"/>
          <c:showPercent val="0"/>
          <c:showBubbleSize val="0"/>
        </c:dLbls>
        <c:gapWidth val="109"/>
        <c:overlap val="-89"/>
        <c:axId val="179073408"/>
        <c:axId val="1868100607"/>
      </c:barChart>
      <c:catAx>
        <c:axId val="179073408"/>
        <c:scaling>
          <c:orientation val="minMax"/>
        </c:scaling>
        <c:delete val="1"/>
        <c:axPos val="b"/>
        <c:numFmt formatCode="General" sourceLinked="1"/>
        <c:majorTickMark val="none"/>
        <c:minorTickMark val="none"/>
        <c:tickLblPos val="nextTo"/>
        <c:crossAx val="1868100607"/>
        <c:crosses val="autoZero"/>
        <c:auto val="1"/>
        <c:lblAlgn val="ctr"/>
        <c:lblOffset val="100"/>
        <c:noMultiLvlLbl val="0"/>
      </c:catAx>
      <c:valAx>
        <c:axId val="1868100607"/>
        <c:scaling>
          <c:orientation val="minMax"/>
        </c:scaling>
        <c:delete val="1"/>
        <c:axPos val="l"/>
        <c:numFmt formatCode="General" sourceLinked="1"/>
        <c:majorTickMark val="none"/>
        <c:minorTickMark val="none"/>
        <c:tickLblPos val="nextTo"/>
        <c:crossAx val="1790734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91228070175433E-2"/>
          <c:y val="7.333364129613143E-2"/>
          <c:w val="0.51957860981162962"/>
          <c:h val="0.8533327174077372"/>
        </c:manualLayout>
      </c:layout>
      <c:barChart>
        <c:barDir val="col"/>
        <c:grouping val="clustered"/>
        <c:varyColors val="0"/>
        <c:ser>
          <c:idx val="0"/>
          <c:order val="0"/>
          <c:tx>
            <c:strRef>
              <c:f>Sheet1!$B$1</c:f>
              <c:strCache>
                <c:ptCount val="1"/>
                <c:pt idx="0">
                  <c:v>Parkrose</c:v>
                </c:pt>
              </c:strCache>
            </c:strRef>
          </c:tx>
          <c:spPr>
            <a:solidFill>
              <a:schemeClr val="accent1"/>
            </a:solidFill>
            <a:ln>
              <a:noFill/>
            </a:ln>
            <a:effectLst/>
          </c:spPr>
          <c:invertIfNegative val="0"/>
          <c:cat>
            <c:strRef>
              <c:f>Sheet1!$A$2</c:f>
              <c:strCache>
                <c:ptCount val="1"/>
                <c:pt idx="0">
                  <c:v>Pacific Islander</c:v>
                </c:pt>
              </c:strCache>
            </c:strRef>
          </c:cat>
          <c:val>
            <c:numRef>
              <c:f>Sheet1!$B$2</c:f>
              <c:numCache>
                <c:formatCode>General</c:formatCode>
                <c:ptCount val="1"/>
                <c:pt idx="0">
                  <c:v>2.2999999999999998</c:v>
                </c:pt>
              </c:numCache>
            </c:numRef>
          </c:val>
          <c:extLst>
            <c:ext xmlns:c16="http://schemas.microsoft.com/office/drawing/2014/chart" uri="{C3380CC4-5D6E-409C-BE32-E72D297353CC}">
              <c16:uniqueId val="{00000000-67C1-2443-B1E0-2B47C6BCAB5B}"/>
            </c:ext>
          </c:extLst>
        </c:ser>
        <c:ser>
          <c:idx val="1"/>
          <c:order val="1"/>
          <c:tx>
            <c:strRef>
              <c:f>Sheet1!$C$1</c:f>
              <c:strCache>
                <c:ptCount val="1"/>
                <c:pt idx="0">
                  <c:v>City of Portland</c:v>
                </c:pt>
              </c:strCache>
            </c:strRef>
          </c:tx>
          <c:spPr>
            <a:solidFill>
              <a:schemeClr val="accent2"/>
            </a:solidFill>
            <a:ln>
              <a:noFill/>
            </a:ln>
            <a:effectLst/>
          </c:spPr>
          <c:invertIfNegative val="0"/>
          <c:cat>
            <c:strRef>
              <c:f>Sheet1!$A$2</c:f>
              <c:strCache>
                <c:ptCount val="1"/>
                <c:pt idx="0">
                  <c:v>Pacific Islander</c:v>
                </c:pt>
              </c:strCache>
            </c:strRef>
          </c:cat>
          <c:val>
            <c:numRef>
              <c:f>Sheet1!$C$2</c:f>
              <c:numCache>
                <c:formatCode>General</c:formatCode>
                <c:ptCount val="1"/>
                <c:pt idx="0">
                  <c:v>0.6</c:v>
                </c:pt>
              </c:numCache>
            </c:numRef>
          </c:val>
          <c:extLst>
            <c:ext xmlns:c16="http://schemas.microsoft.com/office/drawing/2014/chart" uri="{C3380CC4-5D6E-409C-BE32-E72D297353CC}">
              <c16:uniqueId val="{00000001-67C1-2443-B1E0-2B47C6BCAB5B}"/>
            </c:ext>
          </c:extLst>
        </c:ser>
        <c:dLbls>
          <c:showLegendKey val="0"/>
          <c:showVal val="0"/>
          <c:showCatName val="0"/>
          <c:showSerName val="0"/>
          <c:showPercent val="0"/>
          <c:showBubbleSize val="0"/>
        </c:dLbls>
        <c:gapWidth val="109"/>
        <c:overlap val="-89"/>
        <c:axId val="179073408"/>
        <c:axId val="1868100607"/>
      </c:barChart>
      <c:catAx>
        <c:axId val="179073408"/>
        <c:scaling>
          <c:orientation val="minMax"/>
        </c:scaling>
        <c:delete val="1"/>
        <c:axPos val="b"/>
        <c:numFmt formatCode="General" sourceLinked="1"/>
        <c:majorTickMark val="none"/>
        <c:minorTickMark val="none"/>
        <c:tickLblPos val="nextTo"/>
        <c:crossAx val="1868100607"/>
        <c:crosses val="autoZero"/>
        <c:auto val="1"/>
        <c:lblAlgn val="ctr"/>
        <c:lblOffset val="100"/>
        <c:noMultiLvlLbl val="0"/>
      </c:catAx>
      <c:valAx>
        <c:axId val="1868100607"/>
        <c:scaling>
          <c:orientation val="minMax"/>
        </c:scaling>
        <c:delete val="1"/>
        <c:axPos val="l"/>
        <c:numFmt formatCode="General" sourceLinked="1"/>
        <c:majorTickMark val="none"/>
        <c:minorTickMark val="none"/>
        <c:tickLblPos val="nextTo"/>
        <c:crossAx val="1790734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91228070175433E-2"/>
          <c:y val="7.333364129613143E-2"/>
          <c:w val="0.51957860981162962"/>
          <c:h val="0.8533327174077372"/>
        </c:manualLayout>
      </c:layout>
      <c:barChart>
        <c:barDir val="col"/>
        <c:grouping val="clustered"/>
        <c:varyColors val="0"/>
        <c:ser>
          <c:idx val="0"/>
          <c:order val="0"/>
          <c:tx>
            <c:strRef>
              <c:f>Sheet1!$B$1</c:f>
              <c:strCache>
                <c:ptCount val="1"/>
                <c:pt idx="0">
                  <c:v>Jade</c:v>
                </c:pt>
              </c:strCache>
            </c:strRef>
          </c:tx>
          <c:spPr>
            <a:solidFill>
              <a:schemeClr val="accent1"/>
            </a:solidFill>
            <a:ln>
              <a:noFill/>
            </a:ln>
            <a:effectLst/>
          </c:spPr>
          <c:invertIfNegative val="0"/>
          <c:cat>
            <c:strRef>
              <c:f>Sheet1!$A$2</c:f>
              <c:strCache>
                <c:ptCount val="1"/>
                <c:pt idx="0">
                  <c:v>Asian</c:v>
                </c:pt>
              </c:strCache>
            </c:strRef>
          </c:cat>
          <c:val>
            <c:numRef>
              <c:f>Sheet1!$B$2</c:f>
              <c:numCache>
                <c:formatCode>General</c:formatCode>
                <c:ptCount val="1"/>
                <c:pt idx="0">
                  <c:v>23.1</c:v>
                </c:pt>
              </c:numCache>
            </c:numRef>
          </c:val>
          <c:extLst>
            <c:ext xmlns:c16="http://schemas.microsoft.com/office/drawing/2014/chart" uri="{C3380CC4-5D6E-409C-BE32-E72D297353CC}">
              <c16:uniqueId val="{00000000-B473-A14F-B203-41B7589ACE23}"/>
            </c:ext>
          </c:extLst>
        </c:ser>
        <c:ser>
          <c:idx val="1"/>
          <c:order val="1"/>
          <c:tx>
            <c:strRef>
              <c:f>Sheet1!$C$1</c:f>
              <c:strCache>
                <c:ptCount val="1"/>
                <c:pt idx="0">
                  <c:v>City of Portland</c:v>
                </c:pt>
              </c:strCache>
            </c:strRef>
          </c:tx>
          <c:spPr>
            <a:solidFill>
              <a:schemeClr val="accent2"/>
            </a:solidFill>
            <a:ln>
              <a:noFill/>
            </a:ln>
            <a:effectLst/>
          </c:spPr>
          <c:invertIfNegative val="0"/>
          <c:cat>
            <c:strRef>
              <c:f>Sheet1!$A$2</c:f>
              <c:strCache>
                <c:ptCount val="1"/>
                <c:pt idx="0">
                  <c:v>Asian</c:v>
                </c:pt>
              </c:strCache>
            </c:strRef>
          </c:cat>
          <c:val>
            <c:numRef>
              <c:f>Sheet1!$C$2</c:f>
              <c:numCache>
                <c:formatCode>General</c:formatCode>
                <c:ptCount val="1"/>
                <c:pt idx="0">
                  <c:v>6.3</c:v>
                </c:pt>
              </c:numCache>
            </c:numRef>
          </c:val>
          <c:extLst>
            <c:ext xmlns:c16="http://schemas.microsoft.com/office/drawing/2014/chart" uri="{C3380CC4-5D6E-409C-BE32-E72D297353CC}">
              <c16:uniqueId val="{00000001-B473-A14F-B203-41B7589ACE23}"/>
            </c:ext>
          </c:extLst>
        </c:ser>
        <c:dLbls>
          <c:showLegendKey val="0"/>
          <c:showVal val="0"/>
          <c:showCatName val="0"/>
          <c:showSerName val="0"/>
          <c:showPercent val="0"/>
          <c:showBubbleSize val="0"/>
        </c:dLbls>
        <c:gapWidth val="109"/>
        <c:overlap val="-89"/>
        <c:axId val="179073408"/>
        <c:axId val="1868100607"/>
      </c:barChart>
      <c:catAx>
        <c:axId val="179073408"/>
        <c:scaling>
          <c:orientation val="minMax"/>
        </c:scaling>
        <c:delete val="1"/>
        <c:axPos val="b"/>
        <c:numFmt formatCode="General" sourceLinked="1"/>
        <c:majorTickMark val="none"/>
        <c:minorTickMark val="none"/>
        <c:tickLblPos val="nextTo"/>
        <c:crossAx val="1868100607"/>
        <c:crosses val="autoZero"/>
        <c:auto val="1"/>
        <c:lblAlgn val="ctr"/>
        <c:lblOffset val="100"/>
        <c:noMultiLvlLbl val="0"/>
      </c:catAx>
      <c:valAx>
        <c:axId val="1868100607"/>
        <c:scaling>
          <c:orientation val="minMax"/>
        </c:scaling>
        <c:delete val="1"/>
        <c:axPos val="l"/>
        <c:numFmt formatCode="General" sourceLinked="1"/>
        <c:majorTickMark val="none"/>
        <c:minorTickMark val="none"/>
        <c:tickLblPos val="nextTo"/>
        <c:crossAx val="1790734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54868141482321E-2"/>
          <c:y val="0"/>
          <c:w val="0.51957860981162962"/>
          <c:h val="0.8533327174077372"/>
        </c:manualLayout>
      </c:layout>
      <c:barChart>
        <c:barDir val="col"/>
        <c:grouping val="clustered"/>
        <c:varyColors val="0"/>
        <c:ser>
          <c:idx val="0"/>
          <c:order val="0"/>
          <c:tx>
            <c:strRef>
              <c:f>Sheet1!$B$1</c:f>
              <c:strCache>
                <c:ptCount val="1"/>
                <c:pt idx="0">
                  <c:v>Cully</c:v>
                </c:pt>
              </c:strCache>
            </c:strRef>
          </c:tx>
          <c:spPr>
            <a:solidFill>
              <a:schemeClr val="accent1"/>
            </a:solidFill>
            <a:ln>
              <a:noFill/>
            </a:ln>
            <a:effectLst/>
          </c:spPr>
          <c:invertIfNegative val="0"/>
          <c:cat>
            <c:strRef>
              <c:f>Sheet1!$A$2</c:f>
              <c:strCache>
                <c:ptCount val="1"/>
                <c:pt idx="0">
                  <c:v>Income</c:v>
                </c:pt>
              </c:strCache>
            </c:strRef>
          </c:cat>
          <c:val>
            <c:numRef>
              <c:f>Sheet1!$B$2</c:f>
              <c:numCache>
                <c:formatCode>General</c:formatCode>
                <c:ptCount val="1"/>
                <c:pt idx="0">
                  <c:v>53600</c:v>
                </c:pt>
              </c:numCache>
            </c:numRef>
          </c:val>
          <c:extLst>
            <c:ext xmlns:c16="http://schemas.microsoft.com/office/drawing/2014/chart" uri="{C3380CC4-5D6E-409C-BE32-E72D297353CC}">
              <c16:uniqueId val="{00000000-725C-E44F-B502-DDA9B4DC7FA6}"/>
            </c:ext>
          </c:extLst>
        </c:ser>
        <c:ser>
          <c:idx val="1"/>
          <c:order val="1"/>
          <c:tx>
            <c:strRef>
              <c:f>Sheet1!$C$1</c:f>
              <c:strCache>
                <c:ptCount val="1"/>
                <c:pt idx="0">
                  <c:v>City of Portland</c:v>
                </c:pt>
              </c:strCache>
            </c:strRef>
          </c:tx>
          <c:spPr>
            <a:solidFill>
              <a:schemeClr val="accent2"/>
            </a:solidFill>
            <a:ln>
              <a:noFill/>
            </a:ln>
            <a:effectLst/>
          </c:spPr>
          <c:invertIfNegative val="0"/>
          <c:cat>
            <c:strRef>
              <c:f>Sheet1!$A$2</c:f>
              <c:strCache>
                <c:ptCount val="1"/>
                <c:pt idx="0">
                  <c:v>Income</c:v>
                </c:pt>
              </c:strCache>
            </c:strRef>
          </c:cat>
          <c:val>
            <c:numRef>
              <c:f>Sheet1!$C$2</c:f>
              <c:numCache>
                <c:formatCode>General</c:formatCode>
                <c:ptCount val="1"/>
                <c:pt idx="0">
                  <c:v>60859</c:v>
                </c:pt>
              </c:numCache>
            </c:numRef>
          </c:val>
          <c:extLst>
            <c:ext xmlns:c16="http://schemas.microsoft.com/office/drawing/2014/chart" uri="{C3380CC4-5D6E-409C-BE32-E72D297353CC}">
              <c16:uniqueId val="{00000001-725C-E44F-B502-DDA9B4DC7FA6}"/>
            </c:ext>
          </c:extLst>
        </c:ser>
        <c:dLbls>
          <c:showLegendKey val="0"/>
          <c:showVal val="0"/>
          <c:showCatName val="0"/>
          <c:showSerName val="0"/>
          <c:showPercent val="0"/>
          <c:showBubbleSize val="0"/>
        </c:dLbls>
        <c:gapWidth val="109"/>
        <c:overlap val="-89"/>
        <c:axId val="179073408"/>
        <c:axId val="1868100607"/>
      </c:barChart>
      <c:catAx>
        <c:axId val="179073408"/>
        <c:scaling>
          <c:orientation val="minMax"/>
        </c:scaling>
        <c:delete val="1"/>
        <c:axPos val="b"/>
        <c:numFmt formatCode="General" sourceLinked="1"/>
        <c:majorTickMark val="none"/>
        <c:minorTickMark val="none"/>
        <c:tickLblPos val="nextTo"/>
        <c:crossAx val="1868100607"/>
        <c:crosses val="autoZero"/>
        <c:auto val="1"/>
        <c:lblAlgn val="ctr"/>
        <c:lblOffset val="100"/>
        <c:noMultiLvlLbl val="0"/>
      </c:catAx>
      <c:valAx>
        <c:axId val="1868100607"/>
        <c:scaling>
          <c:orientation val="minMax"/>
        </c:scaling>
        <c:delete val="1"/>
        <c:axPos val="l"/>
        <c:numFmt formatCode="General" sourceLinked="1"/>
        <c:majorTickMark val="none"/>
        <c:minorTickMark val="none"/>
        <c:tickLblPos val="nextTo"/>
        <c:crossAx val="1790734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91228070175433E-2"/>
          <c:y val="7.333364129613143E-2"/>
          <c:w val="0.51957860981162962"/>
          <c:h val="0.8533327174077372"/>
        </c:manualLayout>
      </c:layout>
      <c:barChart>
        <c:barDir val="col"/>
        <c:grouping val="clustered"/>
        <c:varyColors val="0"/>
        <c:ser>
          <c:idx val="0"/>
          <c:order val="0"/>
          <c:tx>
            <c:strRef>
              <c:f>Sheet1!$B$1</c:f>
              <c:strCache>
                <c:ptCount val="1"/>
                <c:pt idx="0">
                  <c:v>Rosewood</c:v>
                </c:pt>
              </c:strCache>
            </c:strRef>
          </c:tx>
          <c:spPr>
            <a:solidFill>
              <a:schemeClr val="accent1"/>
            </a:solidFill>
            <a:ln>
              <a:noFill/>
            </a:ln>
            <a:effectLst/>
          </c:spPr>
          <c:invertIfNegative val="0"/>
          <c:cat>
            <c:strRef>
              <c:f>Sheet1!$A$2</c:f>
              <c:strCache>
                <c:ptCount val="1"/>
                <c:pt idx="0">
                  <c:v>Renters</c:v>
                </c:pt>
              </c:strCache>
            </c:strRef>
          </c:cat>
          <c:val>
            <c:numRef>
              <c:f>Sheet1!$B$2</c:f>
              <c:numCache>
                <c:formatCode>General</c:formatCode>
                <c:ptCount val="1"/>
                <c:pt idx="0">
                  <c:v>53</c:v>
                </c:pt>
              </c:numCache>
            </c:numRef>
          </c:val>
          <c:extLst>
            <c:ext xmlns:c16="http://schemas.microsoft.com/office/drawing/2014/chart" uri="{C3380CC4-5D6E-409C-BE32-E72D297353CC}">
              <c16:uniqueId val="{00000000-6143-7545-8FE6-7B87A8B4AECD}"/>
            </c:ext>
          </c:extLst>
        </c:ser>
        <c:ser>
          <c:idx val="1"/>
          <c:order val="1"/>
          <c:tx>
            <c:strRef>
              <c:f>Sheet1!$C$1</c:f>
              <c:strCache>
                <c:ptCount val="1"/>
                <c:pt idx="0">
                  <c:v>City of Portland</c:v>
                </c:pt>
              </c:strCache>
            </c:strRef>
          </c:tx>
          <c:spPr>
            <a:solidFill>
              <a:schemeClr val="accent2"/>
            </a:solidFill>
            <a:ln>
              <a:noFill/>
            </a:ln>
            <a:effectLst/>
          </c:spPr>
          <c:invertIfNegative val="0"/>
          <c:cat>
            <c:strRef>
              <c:f>Sheet1!$A$2</c:f>
              <c:strCache>
                <c:ptCount val="1"/>
                <c:pt idx="0">
                  <c:v>Renters</c:v>
                </c:pt>
              </c:strCache>
            </c:strRef>
          </c:cat>
          <c:val>
            <c:numRef>
              <c:f>Sheet1!$C$2</c:f>
              <c:numCache>
                <c:formatCode>General</c:formatCode>
                <c:ptCount val="1"/>
                <c:pt idx="0">
                  <c:v>46</c:v>
                </c:pt>
              </c:numCache>
            </c:numRef>
          </c:val>
          <c:extLst>
            <c:ext xmlns:c16="http://schemas.microsoft.com/office/drawing/2014/chart" uri="{C3380CC4-5D6E-409C-BE32-E72D297353CC}">
              <c16:uniqueId val="{00000001-6143-7545-8FE6-7B87A8B4AECD}"/>
            </c:ext>
          </c:extLst>
        </c:ser>
        <c:dLbls>
          <c:showLegendKey val="0"/>
          <c:showVal val="0"/>
          <c:showCatName val="0"/>
          <c:showSerName val="0"/>
          <c:showPercent val="0"/>
          <c:showBubbleSize val="0"/>
        </c:dLbls>
        <c:gapWidth val="109"/>
        <c:overlap val="-89"/>
        <c:axId val="179073408"/>
        <c:axId val="1868100607"/>
      </c:barChart>
      <c:catAx>
        <c:axId val="179073408"/>
        <c:scaling>
          <c:orientation val="minMax"/>
        </c:scaling>
        <c:delete val="1"/>
        <c:axPos val="b"/>
        <c:numFmt formatCode="General" sourceLinked="1"/>
        <c:majorTickMark val="none"/>
        <c:minorTickMark val="none"/>
        <c:tickLblPos val="nextTo"/>
        <c:crossAx val="1868100607"/>
        <c:crosses val="autoZero"/>
        <c:auto val="1"/>
        <c:lblAlgn val="ctr"/>
        <c:lblOffset val="100"/>
        <c:noMultiLvlLbl val="0"/>
      </c:catAx>
      <c:valAx>
        <c:axId val="1868100607"/>
        <c:scaling>
          <c:orientation val="minMax"/>
        </c:scaling>
        <c:delete val="1"/>
        <c:axPos val="l"/>
        <c:numFmt formatCode="General" sourceLinked="1"/>
        <c:majorTickMark val="none"/>
        <c:minorTickMark val="none"/>
        <c:tickLblPos val="nextTo"/>
        <c:crossAx val="1790734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91228070175433E-2"/>
          <c:y val="7.333364129613143E-2"/>
          <c:w val="0.51957860981162962"/>
          <c:h val="0.8533327174077372"/>
        </c:manualLayout>
      </c:layout>
      <c:barChart>
        <c:barDir val="col"/>
        <c:grouping val="clustered"/>
        <c:varyColors val="0"/>
        <c:ser>
          <c:idx val="0"/>
          <c:order val="0"/>
          <c:tx>
            <c:strRef>
              <c:f>Sheet1!$B$1</c:f>
              <c:strCache>
                <c:ptCount val="1"/>
                <c:pt idx="0">
                  <c:v>DM</c:v>
                </c:pt>
              </c:strCache>
            </c:strRef>
          </c:tx>
          <c:spPr>
            <a:solidFill>
              <a:schemeClr val="accent1"/>
            </a:solidFill>
            <a:ln>
              <a:noFill/>
            </a:ln>
            <a:effectLst/>
          </c:spPr>
          <c:invertIfNegative val="0"/>
          <c:cat>
            <c:strRef>
              <c:f>Sheet1!$A$2</c:f>
              <c:strCache>
                <c:ptCount val="1"/>
                <c:pt idx="0">
                  <c:v>Bachelors Degree </c:v>
                </c:pt>
              </c:strCache>
            </c:strRef>
          </c:cat>
          <c:val>
            <c:numRef>
              <c:f>Sheet1!$B$2</c:f>
              <c:numCache>
                <c:formatCode>General</c:formatCode>
                <c:ptCount val="1"/>
                <c:pt idx="0">
                  <c:v>14</c:v>
                </c:pt>
              </c:numCache>
            </c:numRef>
          </c:val>
          <c:extLst>
            <c:ext xmlns:c16="http://schemas.microsoft.com/office/drawing/2014/chart" uri="{C3380CC4-5D6E-409C-BE32-E72D297353CC}">
              <c16:uniqueId val="{00000000-67C1-2443-B1E0-2B47C6BCAB5B}"/>
            </c:ext>
          </c:extLst>
        </c:ser>
        <c:ser>
          <c:idx val="1"/>
          <c:order val="1"/>
          <c:tx>
            <c:strRef>
              <c:f>Sheet1!$C$1</c:f>
              <c:strCache>
                <c:ptCount val="1"/>
                <c:pt idx="0">
                  <c:v>City of Portland</c:v>
                </c:pt>
              </c:strCache>
            </c:strRef>
          </c:tx>
          <c:spPr>
            <a:solidFill>
              <a:schemeClr val="accent2"/>
            </a:solidFill>
            <a:ln>
              <a:noFill/>
            </a:ln>
            <a:effectLst/>
          </c:spPr>
          <c:invertIfNegative val="0"/>
          <c:cat>
            <c:strRef>
              <c:f>Sheet1!$A$2</c:f>
              <c:strCache>
                <c:ptCount val="1"/>
                <c:pt idx="0">
                  <c:v>Bachelors Degree </c:v>
                </c:pt>
              </c:strCache>
            </c:strRef>
          </c:cat>
          <c:val>
            <c:numRef>
              <c:f>Sheet1!$C$2</c:f>
              <c:numCache>
                <c:formatCode>General</c:formatCode>
                <c:ptCount val="1"/>
                <c:pt idx="0">
                  <c:v>50</c:v>
                </c:pt>
              </c:numCache>
            </c:numRef>
          </c:val>
          <c:extLst>
            <c:ext xmlns:c16="http://schemas.microsoft.com/office/drawing/2014/chart" uri="{C3380CC4-5D6E-409C-BE32-E72D297353CC}">
              <c16:uniqueId val="{00000001-67C1-2443-B1E0-2B47C6BCAB5B}"/>
            </c:ext>
          </c:extLst>
        </c:ser>
        <c:dLbls>
          <c:showLegendKey val="0"/>
          <c:showVal val="0"/>
          <c:showCatName val="0"/>
          <c:showSerName val="0"/>
          <c:showPercent val="0"/>
          <c:showBubbleSize val="0"/>
        </c:dLbls>
        <c:gapWidth val="109"/>
        <c:overlap val="-89"/>
        <c:axId val="179073408"/>
        <c:axId val="1868100607"/>
      </c:barChart>
      <c:catAx>
        <c:axId val="179073408"/>
        <c:scaling>
          <c:orientation val="minMax"/>
        </c:scaling>
        <c:delete val="1"/>
        <c:axPos val="b"/>
        <c:numFmt formatCode="General" sourceLinked="1"/>
        <c:majorTickMark val="none"/>
        <c:minorTickMark val="none"/>
        <c:tickLblPos val="nextTo"/>
        <c:crossAx val="1868100607"/>
        <c:crosses val="autoZero"/>
        <c:auto val="1"/>
        <c:lblAlgn val="ctr"/>
        <c:lblOffset val="100"/>
        <c:noMultiLvlLbl val="0"/>
      </c:catAx>
      <c:valAx>
        <c:axId val="1868100607"/>
        <c:scaling>
          <c:orientation val="minMax"/>
        </c:scaling>
        <c:delete val="1"/>
        <c:axPos val="l"/>
        <c:numFmt formatCode="General" sourceLinked="1"/>
        <c:majorTickMark val="none"/>
        <c:minorTickMark val="none"/>
        <c:tickLblPos val="nextTo"/>
        <c:crossAx val="1790734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91228070175433E-2"/>
          <c:y val="7.333364129613143E-2"/>
          <c:w val="0.51957860981162962"/>
          <c:h val="0.8533327174077372"/>
        </c:manualLayout>
      </c:layout>
      <c:barChart>
        <c:barDir val="col"/>
        <c:grouping val="clustered"/>
        <c:varyColors val="0"/>
        <c:ser>
          <c:idx val="0"/>
          <c:order val="0"/>
          <c:tx>
            <c:strRef>
              <c:f>Sheet1!$B$1</c:f>
              <c:strCache>
                <c:ptCount val="1"/>
                <c:pt idx="0">
                  <c:v>St Johns</c:v>
                </c:pt>
              </c:strCache>
            </c:strRef>
          </c:tx>
          <c:spPr>
            <a:solidFill>
              <a:schemeClr val="accent1"/>
            </a:solidFill>
            <a:ln>
              <a:noFill/>
            </a:ln>
            <a:effectLst/>
          </c:spPr>
          <c:invertIfNegative val="0"/>
          <c:cat>
            <c:strRef>
              <c:f>Sheet1!$A$2</c:f>
              <c:strCache>
                <c:ptCount val="1"/>
                <c:pt idx="0">
                  <c:v>Students of Color</c:v>
                </c:pt>
              </c:strCache>
            </c:strRef>
          </c:cat>
          <c:val>
            <c:numRef>
              <c:f>Sheet1!$B$2</c:f>
              <c:numCache>
                <c:formatCode>General</c:formatCode>
                <c:ptCount val="1"/>
                <c:pt idx="0">
                  <c:v>72.3</c:v>
                </c:pt>
              </c:numCache>
            </c:numRef>
          </c:val>
          <c:extLst>
            <c:ext xmlns:c16="http://schemas.microsoft.com/office/drawing/2014/chart" uri="{C3380CC4-5D6E-409C-BE32-E72D297353CC}">
              <c16:uniqueId val="{00000000-B473-A14F-B203-41B7589ACE23}"/>
            </c:ext>
          </c:extLst>
        </c:ser>
        <c:ser>
          <c:idx val="1"/>
          <c:order val="1"/>
          <c:tx>
            <c:strRef>
              <c:f>Sheet1!$C$1</c:f>
              <c:strCache>
                <c:ptCount val="1"/>
                <c:pt idx="0">
                  <c:v>City of Portland</c:v>
                </c:pt>
              </c:strCache>
            </c:strRef>
          </c:tx>
          <c:spPr>
            <a:solidFill>
              <a:schemeClr val="accent2"/>
            </a:solidFill>
            <a:ln>
              <a:noFill/>
            </a:ln>
            <a:effectLst/>
          </c:spPr>
          <c:invertIfNegative val="0"/>
          <c:cat>
            <c:strRef>
              <c:f>Sheet1!$A$2</c:f>
              <c:strCache>
                <c:ptCount val="1"/>
                <c:pt idx="0">
                  <c:v>Students of Color</c:v>
                </c:pt>
              </c:strCache>
            </c:strRef>
          </c:cat>
          <c:val>
            <c:numRef>
              <c:f>Sheet1!$C$2</c:f>
              <c:numCache>
                <c:formatCode>General</c:formatCode>
                <c:ptCount val="1"/>
                <c:pt idx="0">
                  <c:v>51.8</c:v>
                </c:pt>
              </c:numCache>
            </c:numRef>
          </c:val>
          <c:extLst>
            <c:ext xmlns:c16="http://schemas.microsoft.com/office/drawing/2014/chart" uri="{C3380CC4-5D6E-409C-BE32-E72D297353CC}">
              <c16:uniqueId val="{00000001-B473-A14F-B203-41B7589ACE23}"/>
            </c:ext>
          </c:extLst>
        </c:ser>
        <c:dLbls>
          <c:showLegendKey val="0"/>
          <c:showVal val="0"/>
          <c:showCatName val="0"/>
          <c:showSerName val="0"/>
          <c:showPercent val="0"/>
          <c:showBubbleSize val="0"/>
        </c:dLbls>
        <c:gapWidth val="109"/>
        <c:overlap val="-89"/>
        <c:axId val="179073408"/>
        <c:axId val="1868100607"/>
      </c:barChart>
      <c:catAx>
        <c:axId val="179073408"/>
        <c:scaling>
          <c:orientation val="minMax"/>
        </c:scaling>
        <c:delete val="1"/>
        <c:axPos val="b"/>
        <c:numFmt formatCode="General" sourceLinked="1"/>
        <c:majorTickMark val="none"/>
        <c:minorTickMark val="none"/>
        <c:tickLblPos val="nextTo"/>
        <c:crossAx val="1868100607"/>
        <c:crosses val="autoZero"/>
        <c:auto val="1"/>
        <c:lblAlgn val="ctr"/>
        <c:lblOffset val="100"/>
        <c:noMultiLvlLbl val="0"/>
      </c:catAx>
      <c:valAx>
        <c:axId val="1868100607"/>
        <c:scaling>
          <c:orientation val="minMax"/>
        </c:scaling>
        <c:delete val="1"/>
        <c:axPos val="l"/>
        <c:numFmt formatCode="General" sourceLinked="1"/>
        <c:majorTickMark val="none"/>
        <c:minorTickMark val="none"/>
        <c:tickLblPos val="nextTo"/>
        <c:crossAx val="1790734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5348" cy="472567"/>
          </a:xfrm>
          <a:prstGeom prst="rect">
            <a:avLst/>
          </a:prstGeom>
        </p:spPr>
        <p:txBody>
          <a:bodyPr vert="horz" lIns="94947" tIns="47474" rIns="94947" bIns="47474" rtlCol="0"/>
          <a:lstStyle>
            <a:lvl1pPr algn="l">
              <a:defRPr sz="1200"/>
            </a:lvl1pPr>
          </a:lstStyle>
          <a:p>
            <a:endParaRPr lang="en-US"/>
          </a:p>
        </p:txBody>
      </p:sp>
      <p:sp>
        <p:nvSpPr>
          <p:cNvPr id="3" name="Date Placeholder 2"/>
          <p:cNvSpPr>
            <a:spLocks noGrp="1"/>
          </p:cNvSpPr>
          <p:nvPr>
            <p:ph type="dt" idx="1"/>
          </p:nvPr>
        </p:nvSpPr>
        <p:spPr>
          <a:xfrm>
            <a:off x="4059181" y="0"/>
            <a:ext cx="3105348" cy="472567"/>
          </a:xfrm>
          <a:prstGeom prst="rect">
            <a:avLst/>
          </a:prstGeom>
        </p:spPr>
        <p:txBody>
          <a:bodyPr vert="horz" lIns="94947" tIns="47474" rIns="94947" bIns="47474" rtlCol="0"/>
          <a:lstStyle>
            <a:lvl1pPr algn="r">
              <a:defRPr sz="1200"/>
            </a:lvl1pPr>
          </a:lstStyle>
          <a:p>
            <a:fld id="{C2DEABE4-8143-4C14-8F26-D00B170D4FE6}" type="datetimeFigureOut">
              <a:rPr lang="en-US" smtClean="0"/>
              <a:t>3/4/2020</a:t>
            </a:fld>
            <a:endParaRPr lang="en-US"/>
          </a:p>
        </p:txBody>
      </p:sp>
      <p:sp>
        <p:nvSpPr>
          <p:cNvPr id="4" name="Slide Image Placeholder 3"/>
          <p:cNvSpPr>
            <a:spLocks noGrp="1" noRot="1" noChangeAspect="1"/>
          </p:cNvSpPr>
          <p:nvPr>
            <p:ph type="sldImg" idx="2"/>
          </p:nvPr>
        </p:nvSpPr>
        <p:spPr>
          <a:xfrm>
            <a:off x="1220788" y="708025"/>
            <a:ext cx="4725987" cy="3544888"/>
          </a:xfrm>
          <a:prstGeom prst="rect">
            <a:avLst/>
          </a:prstGeom>
          <a:noFill/>
          <a:ln w="12700">
            <a:solidFill>
              <a:prstClr val="black"/>
            </a:solidFill>
          </a:ln>
        </p:spPr>
        <p:txBody>
          <a:bodyPr vert="horz" lIns="94947" tIns="47474" rIns="94947" bIns="47474" rtlCol="0" anchor="ctr"/>
          <a:lstStyle/>
          <a:p>
            <a:endParaRPr lang="en-US"/>
          </a:p>
        </p:txBody>
      </p:sp>
      <p:sp>
        <p:nvSpPr>
          <p:cNvPr id="5" name="Notes Placeholder 4"/>
          <p:cNvSpPr>
            <a:spLocks noGrp="1"/>
          </p:cNvSpPr>
          <p:nvPr>
            <p:ph type="body" sz="quarter" idx="3"/>
          </p:nvPr>
        </p:nvSpPr>
        <p:spPr>
          <a:xfrm>
            <a:off x="716619" y="4489387"/>
            <a:ext cx="5732949" cy="4253103"/>
          </a:xfrm>
          <a:prstGeom prst="rect">
            <a:avLst/>
          </a:prstGeom>
        </p:spPr>
        <p:txBody>
          <a:bodyPr vert="horz" lIns="94947" tIns="47474" rIns="94947" bIns="474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7133"/>
            <a:ext cx="3105348" cy="472567"/>
          </a:xfrm>
          <a:prstGeom prst="rect">
            <a:avLst/>
          </a:prstGeom>
        </p:spPr>
        <p:txBody>
          <a:bodyPr vert="horz" lIns="94947" tIns="47474" rIns="94947" bIns="47474" rtlCol="0" anchor="b"/>
          <a:lstStyle>
            <a:lvl1pPr algn="l">
              <a:defRPr sz="1200"/>
            </a:lvl1pPr>
          </a:lstStyle>
          <a:p>
            <a:endParaRPr lang="en-US"/>
          </a:p>
        </p:txBody>
      </p:sp>
      <p:sp>
        <p:nvSpPr>
          <p:cNvPr id="7" name="Slide Number Placeholder 6"/>
          <p:cNvSpPr>
            <a:spLocks noGrp="1"/>
          </p:cNvSpPr>
          <p:nvPr>
            <p:ph type="sldNum" sz="quarter" idx="5"/>
          </p:nvPr>
        </p:nvSpPr>
        <p:spPr>
          <a:xfrm>
            <a:off x="4059181" y="8977133"/>
            <a:ext cx="3105348" cy="472567"/>
          </a:xfrm>
          <a:prstGeom prst="rect">
            <a:avLst/>
          </a:prstGeom>
        </p:spPr>
        <p:txBody>
          <a:bodyPr vert="horz" lIns="94947" tIns="47474" rIns="94947" bIns="47474" rtlCol="0" anchor="b"/>
          <a:lstStyle>
            <a:lvl1pPr algn="r">
              <a:defRPr sz="1200"/>
            </a:lvl1pPr>
          </a:lstStyle>
          <a:p>
            <a:fld id="{DD0515D9-9B54-4161-B4F6-0D6EABA9FE50}" type="slidenum">
              <a:rPr lang="en-US" smtClean="0"/>
              <a:t>‹#›</a:t>
            </a:fld>
            <a:endParaRPr lang="en-US"/>
          </a:p>
        </p:txBody>
      </p:sp>
    </p:spTree>
    <p:extLst>
      <p:ext uri="{BB962C8B-B14F-4D97-AF65-F5344CB8AC3E}">
        <p14:creationId xmlns:p14="http://schemas.microsoft.com/office/powerpoint/2010/main" val="258316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582359">
              <a:buFont typeface="Arial" panose="020B0604020202020204" pitchFamily="34" charset="0"/>
              <a:buChar char="•"/>
            </a:pPr>
            <a:r>
              <a:rPr lang="en-US" dirty="0">
                <a:solidFill>
                  <a:schemeClr val="bg1">
                    <a:lumMod val="50000"/>
                  </a:schemeClr>
                </a:solidFill>
              </a:rPr>
              <a:t>Program overview </a:t>
            </a:r>
          </a:p>
          <a:p>
            <a:pPr marL="582359" indent="-582359">
              <a:buFont typeface="Arial" panose="020B0604020202020204" pitchFamily="34" charset="0"/>
              <a:buChar char="•"/>
            </a:pPr>
            <a:r>
              <a:rPr lang="en-US" dirty="0">
                <a:solidFill>
                  <a:schemeClr val="bg1">
                    <a:lumMod val="50000"/>
                  </a:schemeClr>
                </a:solidFill>
              </a:rPr>
              <a:t>Accomplishments</a:t>
            </a:r>
          </a:p>
          <a:p>
            <a:pPr marL="582359" indent="-582359">
              <a:buFont typeface="Arial" panose="020B0604020202020204" pitchFamily="34" charset="0"/>
              <a:buChar char="•"/>
            </a:pPr>
            <a:r>
              <a:rPr lang="en-US" dirty="0">
                <a:solidFill>
                  <a:schemeClr val="bg1">
                    <a:lumMod val="50000"/>
                  </a:schemeClr>
                </a:solidFill>
              </a:rPr>
              <a:t>Lessons learned</a:t>
            </a:r>
          </a:p>
          <a:p>
            <a:pPr marL="582359" indent="-582359">
              <a:buFont typeface="Arial" panose="020B0604020202020204" pitchFamily="34" charset="0"/>
              <a:buChar char="•"/>
            </a:pPr>
            <a:r>
              <a:rPr lang="en-US" dirty="0">
                <a:solidFill>
                  <a:schemeClr val="bg1">
                    <a:lumMod val="50000"/>
                  </a:schemeClr>
                </a:solidFill>
              </a:rPr>
              <a:t>Next steps </a:t>
            </a:r>
          </a:p>
          <a:p>
            <a:pPr defTabSz="931774">
              <a:defRPr/>
            </a:pPr>
            <a:endParaRPr lang="en-US" baseline="0" dirty="0"/>
          </a:p>
          <a:p>
            <a:pPr defTabSz="931774">
              <a:defRPr/>
            </a:pPr>
            <a:r>
              <a:rPr lang="en-US" baseline="0" dirty="0"/>
              <a:t>Today we are providing you a </a:t>
            </a:r>
            <a:r>
              <a:rPr lang="en-US" dirty="0"/>
              <a:t>7 </a:t>
            </a:r>
            <a:r>
              <a:rPr lang="en-US" baseline="0" dirty="0"/>
              <a:t>year update to the Neighborhood Prosperity Network</a:t>
            </a:r>
            <a:endParaRPr lang="en-US" dirty="0"/>
          </a:p>
          <a:p>
            <a:endParaRPr lang="en-US" dirty="0"/>
          </a:p>
          <a:p>
            <a:r>
              <a:rPr lang="en-US" dirty="0"/>
              <a:t>This update will include a</a:t>
            </a:r>
            <a:r>
              <a:rPr lang="en-US" baseline="0" dirty="0"/>
              <a:t> </a:t>
            </a:r>
            <a:r>
              <a:rPr lang="en-US" dirty="0"/>
              <a:t>program overview,</a:t>
            </a:r>
            <a:r>
              <a:rPr lang="en-US" baseline="0" dirty="0"/>
              <a:t> Network Accomplishments, Lessons Learned and Next Steps.</a:t>
            </a:r>
          </a:p>
          <a:p>
            <a:endParaRPr lang="en-US" baseline="0" dirty="0"/>
          </a:p>
          <a:p>
            <a:r>
              <a:rPr lang="en-US" baseline="0" dirty="0"/>
              <a:t>After </a:t>
            </a:r>
            <a:r>
              <a:rPr lang="en-US" dirty="0"/>
              <a:t>we</a:t>
            </a:r>
            <a:r>
              <a:rPr lang="en-US" baseline="0" dirty="0"/>
              <a:t> provide a staff update, we have several community partners providing testimony</a:t>
            </a:r>
            <a:endParaRPr lang="en-US" dirty="0"/>
          </a:p>
          <a:p>
            <a:endParaRPr lang="en-US" baseline="0"/>
          </a:p>
        </p:txBody>
      </p:sp>
      <p:sp>
        <p:nvSpPr>
          <p:cNvPr id="4" name="Slide Number Placeholder 3"/>
          <p:cNvSpPr>
            <a:spLocks noGrp="1"/>
          </p:cNvSpPr>
          <p:nvPr>
            <p:ph type="sldNum" sz="quarter" idx="10"/>
          </p:nvPr>
        </p:nvSpPr>
        <p:spPr/>
        <p:txBody>
          <a:bodyPr/>
          <a:lstStyle/>
          <a:p>
            <a:fld id="{DD0515D9-9B54-4161-B4F6-0D6EABA9FE50}" type="slidenum">
              <a:rPr lang="en-US" smtClean="0"/>
              <a:t>1</a:t>
            </a:fld>
            <a:endParaRPr lang="en-US"/>
          </a:p>
        </p:txBody>
      </p:sp>
    </p:spTree>
    <p:extLst>
      <p:ext uri="{BB962C8B-B14F-4D97-AF65-F5344CB8AC3E}">
        <p14:creationId xmlns:p14="http://schemas.microsoft.com/office/powerpoint/2010/main" val="1766054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I mentions</a:t>
            </a:r>
            <a:r>
              <a:rPr lang="en-US" baseline="0"/>
              <a:t> earlier, Our initial program goals of Community Economic Development did not initially include Workforce.  </a:t>
            </a:r>
            <a:r>
              <a:rPr lang="en-US"/>
              <a:t>What we learned very quickly was that our community members needed jobs to help stabilize their lives.   </a:t>
            </a:r>
            <a:r>
              <a:rPr lang="en-US" err="1"/>
              <a:t>Worksource</a:t>
            </a:r>
            <a:r>
              <a:rPr lang="en-US"/>
              <a:t> had training programming that assisted many underemployed community members.  But there were many community members that were not interested training but jobs to fill the immediate needs.</a:t>
            </a:r>
          </a:p>
          <a:p>
            <a:pPr defTabSz="942303">
              <a:defRPr/>
            </a:pPr>
            <a:endParaRPr lang="en-US"/>
          </a:p>
          <a:p>
            <a:pPr defTabSz="942303">
              <a:defRPr/>
            </a:pPr>
            <a:r>
              <a:rPr lang="en-US"/>
              <a:t>Network Districts began to take the lead to fill this need by maintaining  </a:t>
            </a:r>
          </a:p>
          <a:p>
            <a:pPr marL="174708" indent="-174708" defTabSz="942303">
              <a:buFont typeface="Arial" panose="020B0604020202020204" pitchFamily="34" charset="0"/>
              <a:buChar char="•"/>
              <a:defRPr/>
            </a:pPr>
            <a:r>
              <a:rPr lang="en-US"/>
              <a:t>Job Board and </a:t>
            </a:r>
          </a:p>
          <a:p>
            <a:pPr marL="174708" indent="-174708" defTabSz="942303">
              <a:buFont typeface="Arial" panose="020B0604020202020204" pitchFamily="34" charset="0"/>
              <a:buChar char="•"/>
              <a:defRPr/>
            </a:pPr>
            <a:r>
              <a:rPr lang="en-US"/>
              <a:t>Host Career Fairs for their residents</a:t>
            </a:r>
          </a:p>
          <a:p>
            <a:pPr defTabSz="942303">
              <a:lnSpc>
                <a:spcPct val="120000"/>
              </a:lnSpc>
              <a:defRPr/>
            </a:pPr>
            <a:r>
              <a:rPr lang="en-US"/>
              <a:t>Prosper Portland  piloted the  Workforce Navigator program was launched in 2015, to strengthen the existing </a:t>
            </a:r>
            <a:r>
              <a:rPr lang="en-US" err="1"/>
              <a:t>worksource</a:t>
            </a:r>
            <a:r>
              <a:rPr lang="en-US"/>
              <a:t> services. </a:t>
            </a:r>
            <a:r>
              <a:rPr lang="en-US" b="1"/>
              <a:t>This picture is of Mulu the Workforce Navigator that is the Cully and 42nd Ave and Historic Parkrose NPI., </a:t>
            </a:r>
            <a:r>
              <a:rPr lang="en-US"/>
              <a:t>working with a resident at a Career Fair supporting community member.</a:t>
            </a:r>
          </a:p>
          <a:p>
            <a:pPr marL="171472" indent="-171472">
              <a:lnSpc>
                <a:spcPct val="120000"/>
              </a:lnSpc>
              <a:buClr>
                <a:schemeClr val="accent1"/>
              </a:buClr>
              <a:buSzPct val="100000"/>
              <a:buFont typeface="Arial" pitchFamily="34" charset="0"/>
              <a:buChar char="•"/>
              <a:defRPr/>
            </a:pPr>
            <a:r>
              <a:rPr lang="en-US"/>
              <a:t>Mulu the has become a trusted advisor in the community and has been very successful to assisting local residents in finding employment.</a:t>
            </a:r>
          </a:p>
          <a:p>
            <a:pPr marL="171472" indent="-171472">
              <a:lnSpc>
                <a:spcPct val="120000"/>
              </a:lnSpc>
              <a:buClr>
                <a:schemeClr val="accent1"/>
              </a:buClr>
              <a:buSzPct val="100000"/>
              <a:buFont typeface="Arial" pitchFamily="34" charset="0"/>
              <a:buChar char="•"/>
              <a:defRPr/>
            </a:pPr>
            <a:r>
              <a:rPr lang="en-US"/>
              <a:t>We expanded to add a Navigator to assist community members in all NPN districts, now there are 4 Navigators</a:t>
            </a:r>
          </a:p>
          <a:p>
            <a:pPr marL="171472" indent="-171472">
              <a:lnSpc>
                <a:spcPct val="120000"/>
              </a:lnSpc>
              <a:buClr>
                <a:schemeClr val="accent1"/>
              </a:buClr>
              <a:buSzPct val="100000"/>
              <a:buFont typeface="Arial" pitchFamily="34" charset="0"/>
              <a:buChar char="•"/>
              <a:defRPr/>
            </a:pPr>
            <a:r>
              <a:rPr lang="en-US" err="1"/>
              <a:t>Worksytems</a:t>
            </a:r>
            <a:r>
              <a:rPr lang="en-US"/>
              <a:t>, Inc (WSI )is now the contract manager of Workforce Navigator program</a:t>
            </a:r>
          </a:p>
          <a:p>
            <a:pPr marL="171472" indent="-171472">
              <a:lnSpc>
                <a:spcPct val="120000"/>
              </a:lnSpc>
              <a:buClr>
                <a:schemeClr val="accent1"/>
              </a:buClr>
              <a:buSzPct val="100000"/>
              <a:buFont typeface="Arial" pitchFamily="34" charset="0"/>
              <a:buChar char="•"/>
              <a:defRPr/>
            </a:pPr>
            <a:r>
              <a:rPr lang="en-US" b="1"/>
              <a:t>As of </a:t>
            </a:r>
            <a:r>
              <a:rPr lang="en-US"/>
              <a:t>May 2019, the Navigator program had served 1,602 people, 81.6% POC</a:t>
            </a:r>
          </a:p>
          <a:p>
            <a:pPr marL="637359" lvl="1" indent="-171472">
              <a:lnSpc>
                <a:spcPct val="120000"/>
              </a:lnSpc>
              <a:buClr>
                <a:schemeClr val="accent1"/>
              </a:buClr>
              <a:buSzPct val="100000"/>
              <a:buFont typeface="Arial" pitchFamily="34" charset="0"/>
              <a:buChar char="•"/>
              <a:defRPr/>
            </a:pPr>
            <a:endParaRPr lang="en-US">
              <a:solidFill>
                <a:srgbClr val="FF0000"/>
              </a:solidFill>
            </a:endParaRPr>
          </a:p>
          <a:p>
            <a:pPr marL="637359" lvl="1" indent="-171472">
              <a:lnSpc>
                <a:spcPct val="120000"/>
              </a:lnSpc>
              <a:buClr>
                <a:schemeClr val="accent1"/>
              </a:buClr>
              <a:buSzPct val="100000"/>
              <a:buFont typeface="Arial" pitchFamily="34" charset="0"/>
              <a:buChar char="•"/>
              <a:defRPr/>
            </a:pPr>
            <a:endParaRPr lang="en-US">
              <a:solidFill>
                <a:srgbClr val="FF0000"/>
              </a:solidFill>
            </a:endParaRPr>
          </a:p>
          <a:p>
            <a:pPr lvl="1">
              <a:lnSpc>
                <a:spcPct val="120000"/>
              </a:lnSpc>
              <a:buClr>
                <a:schemeClr val="accent1"/>
              </a:buClr>
              <a:buSzPct val="100000"/>
              <a:defRPr/>
            </a:pPr>
            <a:endParaRPr lang="en-US">
              <a:solidFill>
                <a:srgbClr val="FF0000"/>
              </a:solidFill>
            </a:endParaRPr>
          </a:p>
          <a:p>
            <a:pPr marL="465887" lvl="1">
              <a:lnSpc>
                <a:spcPct val="120000"/>
              </a:lnSpc>
              <a:buClr>
                <a:schemeClr val="accent1"/>
              </a:buClr>
              <a:buSzPct val="100000"/>
              <a:defRPr/>
            </a:pPr>
            <a:endParaRPr lang="en-US">
              <a:solidFill>
                <a:prstClr val="black"/>
              </a:solidFill>
            </a:endParaRPr>
          </a:p>
          <a:p>
            <a:pPr marL="465887" lvl="1">
              <a:lnSpc>
                <a:spcPct val="120000"/>
              </a:lnSpc>
              <a:buClr>
                <a:schemeClr val="accent1"/>
              </a:buClr>
              <a:buSzPct val="100000"/>
              <a:defRPr/>
            </a:pPr>
            <a:endParaRPr lang="en-US">
              <a:solidFill>
                <a:prstClr val="black"/>
              </a:solidFill>
            </a:endParaRPr>
          </a:p>
        </p:txBody>
      </p:sp>
      <p:sp>
        <p:nvSpPr>
          <p:cNvPr id="4" name="Slide Number Placeholder 3"/>
          <p:cNvSpPr>
            <a:spLocks noGrp="1"/>
          </p:cNvSpPr>
          <p:nvPr>
            <p:ph type="sldNum" sz="quarter" idx="10"/>
          </p:nvPr>
        </p:nvSpPr>
        <p:spPr/>
        <p:txBody>
          <a:bodyPr/>
          <a:lstStyle/>
          <a:p>
            <a:fld id="{DD0515D9-9B54-4161-B4F6-0D6EABA9FE50}" type="slidenum">
              <a:rPr lang="en-US" smtClean="0"/>
              <a:t>10</a:t>
            </a:fld>
            <a:endParaRPr lang="en-US"/>
          </a:p>
        </p:txBody>
      </p:sp>
    </p:spTree>
    <p:extLst>
      <p:ext uri="{BB962C8B-B14F-4D97-AF65-F5344CB8AC3E}">
        <p14:creationId xmlns:p14="http://schemas.microsoft.com/office/powerpoint/2010/main" val="353783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5" lvl="1" indent="-235575" defTabSz="940373">
              <a:defRPr/>
            </a:pPr>
            <a:r>
              <a:rPr lang="en-US" b="1"/>
              <a:t>Our 42</a:t>
            </a:r>
            <a:r>
              <a:rPr lang="en-US" b="1" baseline="30000"/>
              <a:t>nd</a:t>
            </a:r>
            <a:r>
              <a:rPr lang="en-US" b="1"/>
              <a:t> Avenue purchased the property shown on the slide,</a:t>
            </a:r>
            <a:r>
              <a:rPr lang="en-US"/>
              <a:t>  from a long time property owner with the assistance of the NPI Opportunity Funds.  The district  is now negotiating with a local business owner to purchase the building and negotiate community benefits agreement to ensure priority community members can stabilize his business in the district.</a:t>
            </a:r>
          </a:p>
          <a:p>
            <a:pPr marL="235575" lvl="1" indent="-235575" defTabSz="940373">
              <a:defRPr/>
            </a:pPr>
            <a:endParaRPr lang="en-US"/>
          </a:p>
          <a:p>
            <a:pPr defTabSz="931774">
              <a:spcAft>
                <a:spcPts val="1223"/>
              </a:spcAft>
              <a:defRPr/>
            </a:pPr>
            <a:r>
              <a:rPr lang="en-US" sz="1400" b="1"/>
              <a:t>And Photo of Orchards on 82 – Affordable Housing by ROSE CDC and ground floor commercial/community space operated by APANO</a:t>
            </a:r>
          </a:p>
          <a:p>
            <a:pPr marL="349415" indent="-349415">
              <a:spcAft>
                <a:spcPts val="1223"/>
              </a:spcAft>
              <a:buFont typeface="Arial" panose="020B0604020202020204" pitchFamily="34" charset="0"/>
              <a:buChar char="•"/>
              <a:defRPr/>
            </a:pPr>
            <a:endParaRPr lang="en-US" sz="1400">
              <a:solidFill>
                <a:srgbClr val="404040"/>
              </a:solidFill>
            </a:endParaRPr>
          </a:p>
          <a:p>
            <a:pPr marL="349415" indent="-349415">
              <a:spcAft>
                <a:spcPts val="1223"/>
              </a:spcAft>
              <a:buFont typeface="Arial" panose="020B0604020202020204" pitchFamily="34" charset="0"/>
              <a:buChar char="•"/>
              <a:defRPr/>
            </a:pPr>
            <a:r>
              <a:rPr lang="en-US" baseline="0">
                <a:solidFill>
                  <a:srgbClr val="404040"/>
                </a:solidFill>
              </a:rPr>
              <a:t>Community Led Development is more than just small scale projects such as storefronts, signage and lighting</a:t>
            </a:r>
          </a:p>
          <a:p>
            <a:pPr marL="349415" indent="-349415">
              <a:spcAft>
                <a:spcPts val="1223"/>
              </a:spcAft>
              <a:buFont typeface="Arial" panose="020B0604020202020204" pitchFamily="34" charset="0"/>
              <a:buChar char="•"/>
              <a:defRPr/>
            </a:pPr>
            <a:r>
              <a:rPr lang="en-US" b="0" baseline="0">
                <a:solidFill>
                  <a:srgbClr val="404040"/>
                </a:solidFill>
              </a:rPr>
              <a:t>It involves </a:t>
            </a:r>
            <a:r>
              <a:rPr lang="en-US" baseline="0">
                <a:solidFill>
                  <a:srgbClr val="404040"/>
                </a:solidFill>
              </a:rPr>
              <a:t>being connected with the business and property owners in the district to understand the pulse of the community, and be able to get ahead of property transfer discussions</a:t>
            </a:r>
          </a:p>
          <a:p>
            <a:pPr marL="349415" indent="-349415">
              <a:spcAft>
                <a:spcPts val="1223"/>
              </a:spcAft>
              <a:buFont typeface="Arial" panose="020B0604020202020204" pitchFamily="34" charset="0"/>
              <a:buChar char="•"/>
            </a:pPr>
            <a:r>
              <a:rPr lang="en-US" b="0"/>
              <a:t>District Managers are able</a:t>
            </a:r>
            <a:r>
              <a:rPr lang="en-US" b="0" baseline="0"/>
              <a:t> to provide Property Owners information about lease activity and interest in the districts.</a:t>
            </a:r>
          </a:p>
          <a:p>
            <a:pPr marL="349415" indent="-349415">
              <a:spcAft>
                <a:spcPts val="1223"/>
              </a:spcAft>
              <a:buFont typeface="Arial" panose="020B0604020202020204" pitchFamily="34" charset="0"/>
              <a:buChar char="•"/>
            </a:pPr>
            <a:r>
              <a:rPr lang="en-US" b="0" baseline="0"/>
              <a:t>And utilize the TIF funds to assist with Tenant improvements to off set lease rates, and create some affordable commercial space for priority community members.</a:t>
            </a:r>
          </a:p>
          <a:p>
            <a:pPr marL="349415" indent="-349415">
              <a:spcAft>
                <a:spcPts val="1223"/>
              </a:spcAft>
              <a:buFont typeface="Arial" panose="020B0604020202020204" pitchFamily="34" charset="0"/>
              <a:buChar char="•"/>
            </a:pPr>
            <a:r>
              <a:rPr lang="en-US"/>
              <a:t>Commercial affordability – Barrier to entry is more around Tenant Improvements, which is where TIF can assist.</a:t>
            </a:r>
            <a:endParaRPr lang="en-US" b="1"/>
          </a:p>
          <a:p>
            <a:pPr marL="235575" lvl="1" indent="-235575" defTabSz="940373">
              <a:defRPr/>
            </a:pPr>
            <a:endParaRPr lang="en-US"/>
          </a:p>
          <a:p>
            <a:pPr marL="235575" lvl="1" indent="-235575" defTabSz="940373">
              <a:defRPr/>
            </a:pPr>
            <a:r>
              <a:rPr lang="en-US"/>
              <a:t>Access to Capital was identified as a challenge.  </a:t>
            </a:r>
          </a:p>
          <a:p>
            <a:pPr marL="235575" lvl="1" indent="-235575" defTabSz="940373">
              <a:buFont typeface="Arial" panose="020B0604020202020204" pitchFamily="34" charset="0"/>
              <a:buChar char="•"/>
              <a:defRPr/>
            </a:pPr>
            <a:r>
              <a:rPr lang="en-US"/>
              <a:t>Prosper Portland Created the NPI Opportunity to fill the gap of funding for acquisition funds.  It is a revolving loan fund, to assist in slowing down the market pressures and ensuring that community minded developers have the opportunity to invest in the community.</a:t>
            </a:r>
          </a:p>
          <a:p>
            <a:pPr marL="235575" lvl="1" indent="-235575" defTabSz="940373">
              <a:buFont typeface="Arial" panose="020B0604020202020204" pitchFamily="34" charset="0"/>
              <a:buChar char="•"/>
              <a:defRPr/>
            </a:pPr>
            <a:r>
              <a:rPr lang="en-US"/>
              <a:t>New Business loan products have created additional opportunities for businesses to fund Property Tis…</a:t>
            </a:r>
          </a:p>
          <a:p>
            <a:pPr marL="235575" lvl="1" indent="-235575" defTabSz="940373">
              <a:defRPr/>
            </a:pPr>
            <a:endParaRPr lang="en-US"/>
          </a:p>
          <a:p>
            <a:pPr marL="235575" indent="-235575" defTabSz="940373">
              <a:defRPr/>
            </a:pPr>
            <a:endParaRPr lang="en-US" sz="140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DD0515D9-9B54-4161-B4F6-0D6EABA9FE50}" type="slidenum">
              <a:rPr lang="en-US" smtClean="0"/>
              <a:t>11</a:t>
            </a:fld>
            <a:endParaRPr lang="en-US"/>
          </a:p>
        </p:txBody>
      </p:sp>
    </p:spTree>
    <p:extLst>
      <p:ext uri="{BB962C8B-B14F-4D97-AF65-F5344CB8AC3E}">
        <p14:creationId xmlns:p14="http://schemas.microsoft.com/office/powerpoint/2010/main" val="3537838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72" indent="-171472">
              <a:lnSpc>
                <a:spcPct val="120000"/>
              </a:lnSpc>
              <a:buClr>
                <a:schemeClr val="accent1"/>
              </a:buClr>
              <a:buSzPct val="100000"/>
              <a:buFont typeface="Arial" pitchFamily="34" charset="0"/>
              <a:buChar char="•"/>
              <a:defRPr/>
            </a:pPr>
            <a:r>
              <a:rPr lang="en-US" b="1">
                <a:solidFill>
                  <a:prstClr val="black"/>
                </a:solidFill>
              </a:rPr>
              <a:t>Photo:  (Com)motion –  Our 42</a:t>
            </a:r>
            <a:r>
              <a:rPr lang="en-US" b="1" baseline="30000">
                <a:solidFill>
                  <a:prstClr val="black"/>
                </a:solidFill>
              </a:rPr>
              <a:t>nd</a:t>
            </a:r>
            <a:r>
              <a:rPr lang="en-US" b="1">
                <a:solidFill>
                  <a:prstClr val="black"/>
                </a:solidFill>
              </a:rPr>
              <a:t> Avenue Movement Studio</a:t>
            </a:r>
          </a:p>
          <a:p>
            <a:pPr marL="171472" indent="-171472">
              <a:lnSpc>
                <a:spcPct val="120000"/>
              </a:lnSpc>
              <a:buClr>
                <a:schemeClr val="accent1"/>
              </a:buClr>
              <a:buSzPct val="100000"/>
              <a:buFont typeface="Arial" pitchFamily="34" charset="0"/>
              <a:buChar char="•"/>
              <a:defRPr/>
            </a:pPr>
            <a:endParaRPr lang="en-US">
              <a:solidFill>
                <a:prstClr val="black"/>
              </a:solidFill>
            </a:endParaRPr>
          </a:p>
          <a:p>
            <a:pPr marL="171472" indent="-171472">
              <a:lnSpc>
                <a:spcPct val="120000"/>
              </a:lnSpc>
              <a:buClr>
                <a:schemeClr val="accent1"/>
              </a:buClr>
              <a:buSzPct val="100000"/>
              <a:buFont typeface="Arial" pitchFamily="34" charset="0"/>
              <a:buChar char="•"/>
              <a:defRPr/>
            </a:pPr>
            <a:r>
              <a:rPr lang="en-US">
                <a:solidFill>
                  <a:prstClr val="black"/>
                </a:solidFill>
              </a:rPr>
              <a:t>And finally another example of Community problem solving  came from Rosewood. They found that many community members had barriers to access employment due to criminal history.  In order to reduce this barrier and clear up criminal records they piloted a </a:t>
            </a:r>
            <a:r>
              <a:rPr lang="en-US" b="1">
                <a:solidFill>
                  <a:prstClr val="black"/>
                </a:solidFill>
              </a:rPr>
              <a:t>Legal Services Day</a:t>
            </a:r>
            <a:r>
              <a:rPr lang="en-US">
                <a:solidFill>
                  <a:prstClr val="black"/>
                </a:solidFill>
              </a:rPr>
              <a:t>.  In partnership with DAs Office, Metropolitan Public Defenders.  The goal was to remove fines in exchange for community service hours, and reduce and in some cases expunge criminal records.  These actions had direct and immediate impacts on the community members ability to access employment.  Clearing the way to gain a drivers license and being a success job applicant.   </a:t>
            </a:r>
            <a:r>
              <a:rPr lang="en-US" b="1"/>
              <a:t>2,000 individuals have been served and over $6 million in fines have been waived</a:t>
            </a:r>
            <a:r>
              <a:rPr lang="en-US"/>
              <a:t>.</a:t>
            </a:r>
          </a:p>
          <a:p>
            <a:pPr marL="171472" indent="-171472">
              <a:lnSpc>
                <a:spcPct val="120000"/>
              </a:lnSpc>
              <a:buClr>
                <a:schemeClr val="accent1"/>
              </a:buClr>
              <a:buSzPct val="100000"/>
              <a:buFont typeface="Arial" pitchFamily="34" charset="0"/>
              <a:buChar char="•"/>
              <a:defRPr/>
            </a:pPr>
            <a:endParaRPr lang="en-US"/>
          </a:p>
          <a:p>
            <a:pPr marL="171472" indent="-171472">
              <a:lnSpc>
                <a:spcPct val="120000"/>
              </a:lnSpc>
              <a:buClr>
                <a:schemeClr val="accent1"/>
              </a:buClr>
              <a:buSzPct val="100000"/>
              <a:buFont typeface="Arial" pitchFamily="34" charset="0"/>
              <a:buChar char="•"/>
              <a:defRPr/>
            </a:pPr>
            <a:r>
              <a:rPr lang="en-US" b="1"/>
              <a:t>Cultural Liaison </a:t>
            </a:r>
            <a:r>
              <a:rPr lang="en-US"/>
              <a:t>– Division Midway</a:t>
            </a:r>
          </a:p>
          <a:p>
            <a:pPr marL="171472" indent="-171472">
              <a:lnSpc>
                <a:spcPct val="120000"/>
              </a:lnSpc>
              <a:buClr>
                <a:schemeClr val="accent1"/>
              </a:buClr>
              <a:buSzPct val="100000"/>
              <a:buFont typeface="Arial" pitchFamily="34" charset="0"/>
              <a:buChar char="•"/>
              <a:defRPr/>
            </a:pPr>
            <a:r>
              <a:rPr lang="en-US" b="1"/>
              <a:t>Clothing Closet </a:t>
            </a:r>
            <a:r>
              <a:rPr lang="en-US"/>
              <a:t>– St. Johns</a:t>
            </a:r>
            <a:endParaRPr lang="en-US" sz="140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DD0515D9-9B54-4161-B4F6-0D6EABA9FE50}" type="slidenum">
              <a:rPr lang="en-US" smtClean="0"/>
              <a:t>12</a:t>
            </a:fld>
            <a:endParaRPr lang="en-US"/>
          </a:p>
        </p:txBody>
      </p:sp>
    </p:spTree>
    <p:extLst>
      <p:ext uri="{BB962C8B-B14F-4D97-AF65-F5344CB8AC3E}">
        <p14:creationId xmlns:p14="http://schemas.microsoft.com/office/powerpoint/2010/main" val="1269530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a:p>
          <a:p>
            <a:pPr defTabSz="931774">
              <a:defRPr/>
            </a:pPr>
            <a:r>
              <a:rPr lang="en-US" baseline="0"/>
              <a:t>Now we have a Network of Human focused economic development professionals that are working together to build a dynamic community economic development model in the City of Portland.</a:t>
            </a:r>
          </a:p>
          <a:p>
            <a:pPr defTabSz="931774">
              <a:defRPr/>
            </a:pPr>
            <a:endParaRPr lang="en-US" baseline="0"/>
          </a:p>
          <a:p>
            <a:pPr defTabSz="931774">
              <a:defRPr/>
            </a:pPr>
            <a:r>
              <a:rPr lang="en-US"/>
              <a:t>Network </a:t>
            </a:r>
            <a:r>
              <a:rPr lang="en-US" b="1"/>
              <a:t>Outcomes (7  Years)</a:t>
            </a:r>
          </a:p>
          <a:p>
            <a:pPr>
              <a:defRPr/>
            </a:pPr>
            <a:endParaRPr lang="en-US" b="1">
              <a:solidFill>
                <a:srgbClr val="FF0000"/>
              </a:solidFill>
            </a:endParaRPr>
          </a:p>
          <a:p>
            <a:pPr>
              <a:defRPr/>
            </a:pPr>
            <a:r>
              <a:rPr lang="en-US"/>
              <a:t>Private Leverage - $4.4 million</a:t>
            </a:r>
          </a:p>
          <a:p>
            <a:pPr>
              <a:defRPr/>
            </a:pPr>
            <a:r>
              <a:rPr lang="en-US"/>
              <a:t>Volunteer Hours – 184,180 </a:t>
            </a:r>
          </a:p>
          <a:p>
            <a:pPr>
              <a:defRPr/>
            </a:pPr>
            <a:r>
              <a:rPr lang="en-US"/>
              <a:t>Net New Businesses - 180</a:t>
            </a:r>
          </a:p>
          <a:p>
            <a:pPr>
              <a:defRPr/>
            </a:pPr>
            <a:r>
              <a:rPr lang="en-US"/>
              <a:t>New Jobs- 1,196</a:t>
            </a:r>
          </a:p>
          <a:p>
            <a:pPr>
              <a:defRPr/>
            </a:pPr>
            <a:endParaRPr lang="en-US">
              <a:solidFill>
                <a:srgbClr val="FF0000"/>
              </a:solidFill>
            </a:endParaRPr>
          </a:p>
          <a:p>
            <a:pPr fontAlgn="base"/>
            <a:r>
              <a:rPr lang="en-US"/>
              <a:t>DIA – Shared Impact</a:t>
            </a:r>
          </a:p>
          <a:p>
            <a:pPr fontAlgn="base"/>
            <a:endParaRPr lang="en-US">
              <a:solidFill>
                <a:srgbClr val="FF0000"/>
              </a:solidFill>
            </a:endParaRPr>
          </a:p>
          <a:p>
            <a:pPr marL="232943" indent="-232943">
              <a:buFont typeface="+mj-lt"/>
              <a:buAutoNum type="arabicPeriod"/>
              <a:defRPr/>
            </a:pPr>
            <a:r>
              <a:rPr lang="en-US"/>
              <a:t>Traditionally Marginalized Businesses Thrive </a:t>
            </a:r>
          </a:p>
          <a:p>
            <a:pPr marL="232943" indent="-232943">
              <a:buFont typeface="+mj-lt"/>
              <a:buAutoNum type="arabicPeriod"/>
              <a:defRPr/>
            </a:pPr>
            <a:r>
              <a:rPr lang="en-US"/>
              <a:t>Business Owners create local economic vitality</a:t>
            </a:r>
          </a:p>
          <a:p>
            <a:pPr marL="232943" indent="-232943">
              <a:buFont typeface="+mj-lt"/>
              <a:buAutoNum type="arabicPeriod"/>
              <a:defRPr/>
            </a:pPr>
            <a:r>
              <a:rPr lang="en-US"/>
              <a:t>Business leaders contribute to their community</a:t>
            </a:r>
          </a:p>
          <a:p>
            <a:pPr marL="232943" indent="-232943">
              <a:buFont typeface="+mj-lt"/>
              <a:buAutoNum type="arabicPeriod"/>
              <a:defRPr/>
            </a:pPr>
            <a:r>
              <a:rPr lang="en-US"/>
              <a:t>Community members are economically stable and thriving</a:t>
            </a:r>
          </a:p>
          <a:p>
            <a:pPr marL="232943" indent="-232943">
              <a:buFont typeface="+mj-lt"/>
              <a:buAutoNum type="arabicPeriod"/>
              <a:defRPr/>
            </a:pPr>
            <a:r>
              <a:rPr lang="en-US"/>
              <a:t>Neighbors are engaged in community building</a:t>
            </a:r>
          </a:p>
          <a:p>
            <a:pPr>
              <a:defRPr/>
            </a:pPr>
            <a:endParaRPr lang="en-US">
              <a:solidFill>
                <a:srgbClr val="FF0000"/>
              </a:solidFill>
            </a:endParaRPr>
          </a:p>
          <a:p>
            <a:pPr defTabSz="931774">
              <a:defRPr/>
            </a:pPr>
            <a:endParaRPr lang="en-US" baseline="0"/>
          </a:p>
        </p:txBody>
      </p:sp>
      <p:sp>
        <p:nvSpPr>
          <p:cNvPr id="4" name="Slide Number Placeholder 3"/>
          <p:cNvSpPr>
            <a:spLocks noGrp="1"/>
          </p:cNvSpPr>
          <p:nvPr>
            <p:ph type="sldNum" sz="quarter" idx="10"/>
          </p:nvPr>
        </p:nvSpPr>
        <p:spPr/>
        <p:txBody>
          <a:bodyPr/>
          <a:lstStyle/>
          <a:p>
            <a:fld id="{DD0515D9-9B54-4161-B4F6-0D6EABA9FE50}" type="slidenum">
              <a:rPr lang="en-US" smtClean="0"/>
              <a:t>13</a:t>
            </a:fld>
            <a:endParaRPr lang="en-US"/>
          </a:p>
        </p:txBody>
      </p:sp>
    </p:spTree>
    <p:extLst>
      <p:ext uri="{BB962C8B-B14F-4D97-AF65-F5344CB8AC3E}">
        <p14:creationId xmlns:p14="http://schemas.microsoft.com/office/powerpoint/2010/main" val="3537838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309563"/>
            <a:ext cx="4725987" cy="3544887"/>
          </a:xfrm>
        </p:spPr>
      </p:sp>
      <p:sp>
        <p:nvSpPr>
          <p:cNvPr id="3" name="Notes Placeholder 2"/>
          <p:cNvSpPr>
            <a:spLocks noGrp="1"/>
          </p:cNvSpPr>
          <p:nvPr>
            <p:ph type="body" idx="1"/>
          </p:nvPr>
        </p:nvSpPr>
        <p:spPr>
          <a:xfrm>
            <a:off x="716619" y="4289081"/>
            <a:ext cx="5732949" cy="4253103"/>
          </a:xfrm>
        </p:spPr>
        <p:txBody>
          <a:bodyPr/>
          <a:lstStyle/>
          <a:p>
            <a:pPr defTabSz="942303">
              <a:defRPr/>
            </a:pPr>
            <a:r>
              <a:rPr lang="en-US" b="1"/>
              <a:t>Photos: Rosewood National Night Out and Taste of Parkrose</a:t>
            </a:r>
          </a:p>
          <a:p>
            <a:pPr defTabSz="942303">
              <a:defRPr/>
            </a:pPr>
            <a:endParaRPr lang="en-US"/>
          </a:p>
          <a:p>
            <a:pPr defTabSz="942303">
              <a:defRPr/>
            </a:pPr>
            <a:r>
              <a:rPr lang="en-US"/>
              <a:t>we have had many Lessons Learned:</a:t>
            </a:r>
          </a:p>
          <a:p>
            <a:pPr marL="637359" lvl="1" indent="-171472">
              <a:spcAft>
                <a:spcPts val="1223"/>
              </a:spcAft>
              <a:buClr>
                <a:schemeClr val="accent1"/>
              </a:buClr>
              <a:buSzPct val="100000"/>
              <a:buFont typeface="Arial" pitchFamily="34" charset="0"/>
              <a:buChar char="•"/>
              <a:defRPr/>
            </a:pPr>
            <a:r>
              <a:rPr lang="en-US">
                <a:solidFill>
                  <a:prstClr val="black"/>
                </a:solidFill>
              </a:rPr>
              <a:t>Each district needs tailored approach</a:t>
            </a:r>
          </a:p>
          <a:p>
            <a:pPr marL="637359" lvl="1" indent="-171472">
              <a:spcAft>
                <a:spcPts val="1223"/>
              </a:spcAft>
              <a:buClr>
                <a:schemeClr val="accent1"/>
              </a:buClr>
              <a:buSzPct val="100000"/>
              <a:buFont typeface="Arial" pitchFamily="34" charset="0"/>
              <a:buChar char="•"/>
              <a:defRPr/>
            </a:pPr>
            <a:r>
              <a:rPr lang="en-US">
                <a:solidFill>
                  <a:prstClr val="black"/>
                </a:solidFill>
              </a:rPr>
              <a:t>Building relationships is key and takes time</a:t>
            </a:r>
          </a:p>
          <a:p>
            <a:pPr marL="637359" lvl="1" indent="-171472">
              <a:spcAft>
                <a:spcPts val="1223"/>
              </a:spcAft>
              <a:buClr>
                <a:schemeClr val="accent1"/>
              </a:buClr>
              <a:buSzPct val="100000"/>
              <a:buFont typeface="Arial" pitchFamily="34" charset="0"/>
              <a:buChar char="•"/>
              <a:defRPr/>
            </a:pPr>
            <a:r>
              <a:rPr lang="en-US">
                <a:solidFill>
                  <a:prstClr val="black"/>
                </a:solidFill>
              </a:rPr>
              <a:t>Local fundraising is very challenging and time consuming</a:t>
            </a:r>
          </a:p>
          <a:p>
            <a:pPr marL="637359" lvl="1" indent="-171472" defTabSz="931774">
              <a:spcAft>
                <a:spcPts val="1223"/>
              </a:spcAft>
              <a:buClr>
                <a:schemeClr val="accent1"/>
              </a:buClr>
              <a:buSzPct val="100000"/>
              <a:buFont typeface="Arial" pitchFamily="34" charset="0"/>
              <a:buChar char="•"/>
              <a:defRPr/>
            </a:pPr>
            <a:r>
              <a:rPr lang="en-US">
                <a:solidFill>
                  <a:prstClr val="black"/>
                </a:solidFill>
              </a:rPr>
              <a:t>Access to capital is necessary to incentivize community benefits</a:t>
            </a:r>
          </a:p>
          <a:p>
            <a:pPr marL="637359" lvl="1" indent="-171472">
              <a:spcAft>
                <a:spcPts val="1223"/>
              </a:spcAft>
              <a:buClr>
                <a:schemeClr val="accent1"/>
              </a:buClr>
              <a:buSzPct val="100000"/>
              <a:buFont typeface="Arial" pitchFamily="34" charset="0"/>
              <a:buChar char="•"/>
              <a:defRPr/>
            </a:pPr>
            <a:r>
              <a:rPr lang="en-US">
                <a:solidFill>
                  <a:prstClr val="black"/>
                </a:solidFill>
              </a:rPr>
              <a:t>Community benefits, property development are larger than storefronts – access to capital</a:t>
            </a:r>
          </a:p>
          <a:p>
            <a:pPr marL="637359" lvl="1" indent="-171472">
              <a:spcAft>
                <a:spcPts val="1223"/>
              </a:spcAft>
              <a:buClr>
                <a:schemeClr val="accent1"/>
              </a:buClr>
              <a:buSzPct val="100000"/>
              <a:buFont typeface="Arial" pitchFamily="34" charset="0"/>
              <a:buChar char="•"/>
              <a:defRPr/>
            </a:pPr>
            <a:r>
              <a:rPr lang="en-US">
                <a:solidFill>
                  <a:prstClr val="black"/>
                </a:solidFill>
              </a:rPr>
              <a:t>Community economic development is more than just physical improvements</a:t>
            </a:r>
          </a:p>
          <a:p>
            <a:pPr marL="637359" lvl="1" indent="-171472">
              <a:spcAft>
                <a:spcPts val="1223"/>
              </a:spcAft>
              <a:buClr>
                <a:schemeClr val="accent1"/>
              </a:buClr>
              <a:buSzPct val="100000"/>
              <a:buFont typeface="Arial" pitchFamily="34" charset="0"/>
              <a:buChar char="•"/>
              <a:defRPr/>
            </a:pPr>
            <a:r>
              <a:rPr lang="en-US">
                <a:solidFill>
                  <a:prstClr val="black"/>
                </a:solidFill>
              </a:rPr>
              <a:t>Multicultural, multilingual competency is essential</a:t>
            </a:r>
          </a:p>
          <a:p>
            <a:pPr marL="637359" lvl="1" indent="-171472">
              <a:spcAft>
                <a:spcPts val="1223"/>
              </a:spcAft>
              <a:buClr>
                <a:schemeClr val="accent1"/>
              </a:buClr>
              <a:buSzPct val="100000"/>
              <a:buFont typeface="Arial" pitchFamily="34" charset="0"/>
              <a:buChar char="•"/>
              <a:defRPr/>
            </a:pPr>
            <a:r>
              <a:rPr lang="en-US">
                <a:solidFill>
                  <a:prstClr val="black"/>
                </a:solidFill>
              </a:rPr>
              <a:t>Public/private partnerships are important</a:t>
            </a:r>
          </a:p>
          <a:p>
            <a:pPr marL="637359" lvl="1" indent="-171472">
              <a:spcAft>
                <a:spcPts val="1223"/>
              </a:spcAft>
              <a:buClr>
                <a:schemeClr val="accent1"/>
              </a:buClr>
              <a:buSzPct val="100000"/>
              <a:buFont typeface="Arial" pitchFamily="34" charset="0"/>
              <a:buChar char="•"/>
              <a:defRPr/>
            </a:pPr>
            <a:r>
              <a:rPr lang="en-US">
                <a:solidFill>
                  <a:prstClr val="black"/>
                </a:solidFill>
              </a:rPr>
              <a:t>Access to Transportation is critical  to access employment</a:t>
            </a:r>
          </a:p>
          <a:p>
            <a:pPr marL="637359" lvl="1" indent="-171472">
              <a:spcAft>
                <a:spcPts val="1223"/>
              </a:spcAft>
              <a:buClr>
                <a:schemeClr val="accent1"/>
              </a:buClr>
              <a:buSzPct val="100000"/>
              <a:buFont typeface="Arial" pitchFamily="34" charset="0"/>
              <a:buChar char="•"/>
              <a:defRPr/>
            </a:pPr>
            <a:r>
              <a:rPr lang="en-US">
                <a:solidFill>
                  <a:prstClr val="black"/>
                </a:solidFill>
              </a:rPr>
              <a:t>Organizational and board development takes time and is on going</a:t>
            </a:r>
          </a:p>
        </p:txBody>
      </p:sp>
      <p:sp>
        <p:nvSpPr>
          <p:cNvPr id="4" name="Slide Number Placeholder 3"/>
          <p:cNvSpPr>
            <a:spLocks noGrp="1"/>
          </p:cNvSpPr>
          <p:nvPr>
            <p:ph type="sldNum" sz="quarter" idx="10"/>
          </p:nvPr>
        </p:nvSpPr>
        <p:spPr/>
        <p:txBody>
          <a:bodyPr/>
          <a:lstStyle/>
          <a:p>
            <a:fld id="{DD0515D9-9B54-4161-B4F6-0D6EABA9FE50}" type="slidenum">
              <a:rPr lang="en-US" smtClean="0"/>
              <a:t>14</a:t>
            </a:fld>
            <a:endParaRPr lang="en-US"/>
          </a:p>
        </p:txBody>
      </p:sp>
    </p:spTree>
    <p:extLst>
      <p:ext uri="{BB962C8B-B14F-4D97-AF65-F5344CB8AC3E}">
        <p14:creationId xmlns:p14="http://schemas.microsoft.com/office/powerpoint/2010/main" val="3537838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1223"/>
              </a:spcAft>
            </a:pPr>
            <a:r>
              <a:rPr lang="en-US" sz="1400" b="1"/>
              <a:t>Photos: Jade Night Market and Division Midway Festival of Nations</a:t>
            </a:r>
          </a:p>
          <a:p>
            <a:pPr lvl="1">
              <a:spcAft>
                <a:spcPts val="1223"/>
              </a:spcAft>
            </a:pPr>
            <a:endParaRPr lang="en-US" sz="1400" b="1"/>
          </a:p>
          <a:p>
            <a:pPr lvl="1">
              <a:spcAft>
                <a:spcPts val="1223"/>
              </a:spcAft>
            </a:pPr>
            <a:r>
              <a:rPr lang="en-US" sz="1400" b="1"/>
              <a:t>What’s Next:</a:t>
            </a:r>
          </a:p>
          <a:p>
            <a:pPr marL="637359" lvl="1" indent="-171472">
              <a:spcAft>
                <a:spcPts val="1223"/>
              </a:spcAft>
              <a:buFont typeface="Arial" pitchFamily="34" charset="0"/>
              <a:buChar char="•"/>
            </a:pPr>
            <a:r>
              <a:rPr lang="en-US" sz="1400"/>
              <a:t>Support Community Led Property Development  and investigate access to capital to fund this work.  Currently several districts are exploring the viability of a Community Led TIF District.</a:t>
            </a:r>
          </a:p>
          <a:p>
            <a:pPr marL="637359" lvl="1" indent="-171472">
              <a:spcAft>
                <a:spcPts val="1223"/>
              </a:spcAft>
              <a:buFont typeface="Arial" pitchFamily="34" charset="0"/>
              <a:buChar char="•"/>
            </a:pPr>
            <a:r>
              <a:rPr lang="en-US" sz="1400"/>
              <a:t>Strengthen Boards and Organizations – to create the Economic Development CBO infrastructure that we were initially focused on. Ongoing</a:t>
            </a:r>
          </a:p>
          <a:p>
            <a:endParaRPr lang="en-US"/>
          </a:p>
        </p:txBody>
      </p:sp>
      <p:sp>
        <p:nvSpPr>
          <p:cNvPr id="4" name="Slide Number Placeholder 3"/>
          <p:cNvSpPr>
            <a:spLocks noGrp="1"/>
          </p:cNvSpPr>
          <p:nvPr>
            <p:ph type="sldNum" sz="quarter" idx="10"/>
          </p:nvPr>
        </p:nvSpPr>
        <p:spPr/>
        <p:txBody>
          <a:bodyPr/>
          <a:lstStyle/>
          <a:p>
            <a:fld id="{DD0515D9-9B54-4161-B4F6-0D6EABA9FE50}" type="slidenum">
              <a:rPr lang="en-US" smtClean="0"/>
              <a:t>15</a:t>
            </a:fld>
            <a:endParaRPr lang="en-US"/>
          </a:p>
        </p:txBody>
      </p:sp>
    </p:spTree>
    <p:extLst>
      <p:ext uri="{BB962C8B-B14F-4D97-AF65-F5344CB8AC3E}">
        <p14:creationId xmlns:p14="http://schemas.microsoft.com/office/powerpoint/2010/main" val="3537838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Photo: Iconic St. Johns Bridge</a:t>
            </a:r>
          </a:p>
          <a:p>
            <a:endParaRPr lang="en-US"/>
          </a:p>
          <a:p>
            <a:r>
              <a:rPr lang="en-US"/>
              <a:t>Questions</a:t>
            </a:r>
          </a:p>
          <a:p>
            <a:r>
              <a:rPr lang="en-US"/>
              <a:t>Community Testimony   </a:t>
            </a:r>
          </a:p>
          <a:p>
            <a:endParaRPr lang="en-US"/>
          </a:p>
        </p:txBody>
      </p:sp>
      <p:sp>
        <p:nvSpPr>
          <p:cNvPr id="4" name="Slide Number Placeholder 3"/>
          <p:cNvSpPr>
            <a:spLocks noGrp="1"/>
          </p:cNvSpPr>
          <p:nvPr>
            <p:ph type="sldNum" sz="quarter" idx="10"/>
          </p:nvPr>
        </p:nvSpPr>
        <p:spPr/>
        <p:txBody>
          <a:bodyPr/>
          <a:lstStyle/>
          <a:p>
            <a:fld id="{DD0515D9-9B54-4161-B4F6-0D6EABA9FE50}" type="slidenum">
              <a:rPr lang="en-US" smtClean="0"/>
              <a:t>16</a:t>
            </a:fld>
            <a:endParaRPr lang="en-US"/>
          </a:p>
        </p:txBody>
      </p:sp>
    </p:spTree>
    <p:extLst>
      <p:ext uri="{BB962C8B-B14F-4D97-AF65-F5344CB8AC3E}">
        <p14:creationId xmlns:p14="http://schemas.microsoft.com/office/powerpoint/2010/main" val="74632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The Neighborhood Prosperity Network  is our signature Community Economic Development program for the City of Portland</a:t>
            </a:r>
          </a:p>
          <a:p>
            <a:endParaRPr lang="en-US"/>
          </a:p>
          <a:p>
            <a:r>
              <a:rPr lang="en-US"/>
              <a:t>The over arching focus of the Neighborhood Prosperity Network</a:t>
            </a:r>
            <a:r>
              <a:rPr lang="en-US" baseline="0"/>
              <a:t> is a </a:t>
            </a:r>
            <a:r>
              <a:rPr lang="en-US"/>
              <a:t>human centered </a:t>
            </a:r>
            <a:r>
              <a:rPr lang="en-US" baseline="0"/>
              <a:t>inclusive economic development approach</a:t>
            </a:r>
          </a:p>
          <a:p>
            <a:endParaRPr lang="en-US" baseline="0"/>
          </a:p>
          <a:p>
            <a:r>
              <a:rPr lang="en-US"/>
              <a:t>Priorities of the Network are:</a:t>
            </a:r>
          </a:p>
          <a:p>
            <a:pPr marL="235575" indent="-235575" defTabSz="940373">
              <a:buFont typeface="Arial" panose="020B0604020202020204" pitchFamily="34" charset="0"/>
              <a:buChar char="•"/>
            </a:pPr>
            <a:r>
              <a:rPr lang="en-US" b="1"/>
              <a:t>Business Stabilization </a:t>
            </a:r>
            <a:r>
              <a:rPr lang="en-US"/>
              <a:t>through Business Development and Business District Improvements</a:t>
            </a:r>
          </a:p>
          <a:p>
            <a:pPr marL="235575" indent="-235575" defTabSz="940373">
              <a:buFont typeface="Arial" panose="020B0604020202020204" pitchFamily="34" charset="0"/>
              <a:buChar char="•"/>
            </a:pPr>
            <a:r>
              <a:rPr lang="en-US" b="1"/>
              <a:t>Community Stabilization </a:t>
            </a:r>
            <a:r>
              <a:rPr lang="en-US"/>
              <a:t>of community members through Employment </a:t>
            </a:r>
          </a:p>
          <a:p>
            <a:pPr marL="235575" indent="-235575" defTabSz="940373">
              <a:buFont typeface="Arial" panose="020B0604020202020204" pitchFamily="34" charset="0"/>
              <a:buChar char="•"/>
            </a:pPr>
            <a:r>
              <a:rPr lang="en-US" b="1"/>
              <a:t>District visibility </a:t>
            </a:r>
            <a:r>
              <a:rPr lang="en-US"/>
              <a:t>– through events and promotions</a:t>
            </a:r>
          </a:p>
          <a:p>
            <a:pPr marL="235575" indent="-235575" defTabSz="940373"/>
            <a:r>
              <a:rPr lang="en-US"/>
              <a:t>And Community and Business Stabilization through community led property development</a:t>
            </a:r>
          </a:p>
          <a:p>
            <a:pPr marL="235575" indent="-235575" defTabSz="940373"/>
            <a:r>
              <a:rPr lang="en-US"/>
              <a:t>All led by strong community economic development organizations.</a:t>
            </a:r>
          </a:p>
          <a:p>
            <a:endParaRPr lang="en-US"/>
          </a:p>
          <a:p>
            <a:pPr>
              <a:defRPr/>
            </a:pPr>
            <a:r>
              <a:rPr lang="en-US"/>
              <a:t>Place based grassroots economic development driven by community non-profit organizations</a:t>
            </a:r>
            <a:r>
              <a:rPr lang="en-US" baseline="0"/>
              <a:t> </a:t>
            </a:r>
          </a:p>
          <a:p>
            <a:pPr marL="174708" indent="-174708" defTabSz="931774">
              <a:buFont typeface="Arial" panose="020B0604020202020204" pitchFamily="34" charset="0"/>
              <a:buChar char="•"/>
              <a:defRPr/>
            </a:pPr>
            <a:r>
              <a:rPr lang="en-US" baseline="0"/>
              <a:t>Hired a full time District Manager, </a:t>
            </a:r>
          </a:p>
          <a:p>
            <a:pPr marL="174708" indent="-174708" defTabSz="931774">
              <a:buFont typeface="Arial" panose="020B0604020202020204" pitchFamily="34" charset="0"/>
              <a:buChar char="•"/>
              <a:defRPr/>
            </a:pPr>
            <a:r>
              <a:rPr lang="en-US" baseline="0"/>
              <a:t>Community directed Board</a:t>
            </a:r>
          </a:p>
          <a:p>
            <a:pPr marL="174708" indent="-174708" defTabSz="931774">
              <a:buFont typeface="Arial" panose="020B0604020202020204" pitchFamily="34" charset="0"/>
              <a:buChar char="•"/>
              <a:defRPr/>
            </a:pPr>
            <a:r>
              <a:rPr lang="en-US" baseline="0"/>
              <a:t>Powered by volunteer and community support</a:t>
            </a:r>
          </a:p>
          <a:p>
            <a:pPr marL="235575" indent="-235575" defTabSz="940373"/>
            <a:endParaRPr lang="en-US"/>
          </a:p>
          <a:p>
            <a:pPr marL="235575" indent="-235575" defTabSz="940373"/>
            <a:endParaRPr lang="en-US" baseline="0"/>
          </a:p>
        </p:txBody>
      </p:sp>
      <p:sp>
        <p:nvSpPr>
          <p:cNvPr id="4" name="Slide Number Placeholder 3"/>
          <p:cNvSpPr>
            <a:spLocks noGrp="1"/>
          </p:cNvSpPr>
          <p:nvPr>
            <p:ph type="sldNum" sz="quarter" idx="10"/>
          </p:nvPr>
        </p:nvSpPr>
        <p:spPr/>
        <p:txBody>
          <a:bodyPr/>
          <a:lstStyle/>
          <a:p>
            <a:fld id="{DD0515D9-9B54-4161-B4F6-0D6EABA9FE50}" type="slidenum">
              <a:rPr lang="en-US" smtClean="0"/>
              <a:t>2</a:t>
            </a:fld>
            <a:endParaRPr lang="en-US"/>
          </a:p>
        </p:txBody>
      </p:sp>
    </p:spTree>
    <p:extLst>
      <p:ext uri="{BB962C8B-B14F-4D97-AF65-F5344CB8AC3E}">
        <p14:creationId xmlns:p14="http://schemas.microsoft.com/office/powerpoint/2010/main" val="161813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The Neighborhood Prosperity Network  is our signature Community Economic Development program for the City of Portland</a:t>
            </a:r>
          </a:p>
          <a:p>
            <a:endParaRPr lang="en-US"/>
          </a:p>
          <a:p>
            <a:r>
              <a:rPr lang="en-US"/>
              <a:t>The over arching focus of the Neighborhood Prosperity Network</a:t>
            </a:r>
            <a:r>
              <a:rPr lang="en-US" baseline="0"/>
              <a:t> is a </a:t>
            </a:r>
            <a:r>
              <a:rPr lang="en-US"/>
              <a:t>human centered </a:t>
            </a:r>
            <a:r>
              <a:rPr lang="en-US" baseline="0"/>
              <a:t>inclusive economic development approach</a:t>
            </a:r>
          </a:p>
          <a:p>
            <a:endParaRPr lang="en-US" baseline="0"/>
          </a:p>
          <a:p>
            <a:r>
              <a:rPr lang="en-US"/>
              <a:t>Priorities of the Network are:</a:t>
            </a:r>
          </a:p>
          <a:p>
            <a:pPr marL="235575" indent="-235575" defTabSz="940373">
              <a:buFont typeface="Arial" panose="020B0604020202020204" pitchFamily="34" charset="0"/>
              <a:buChar char="•"/>
            </a:pPr>
            <a:r>
              <a:rPr lang="en-US" b="1"/>
              <a:t>Business Stabilization </a:t>
            </a:r>
            <a:r>
              <a:rPr lang="en-US"/>
              <a:t>through Business Development and Business District Improvements</a:t>
            </a:r>
          </a:p>
          <a:p>
            <a:pPr marL="235575" indent="-235575" defTabSz="940373">
              <a:buFont typeface="Arial" panose="020B0604020202020204" pitchFamily="34" charset="0"/>
              <a:buChar char="•"/>
            </a:pPr>
            <a:r>
              <a:rPr lang="en-US" b="1"/>
              <a:t>Community Stabilization </a:t>
            </a:r>
            <a:r>
              <a:rPr lang="en-US"/>
              <a:t>of community members through Employment </a:t>
            </a:r>
          </a:p>
          <a:p>
            <a:pPr marL="235575" indent="-235575" defTabSz="940373">
              <a:buFont typeface="Arial" panose="020B0604020202020204" pitchFamily="34" charset="0"/>
              <a:buChar char="•"/>
            </a:pPr>
            <a:r>
              <a:rPr lang="en-US" b="1"/>
              <a:t>District visibility </a:t>
            </a:r>
            <a:r>
              <a:rPr lang="en-US"/>
              <a:t>– through events and promotions</a:t>
            </a:r>
          </a:p>
          <a:p>
            <a:pPr marL="235575" indent="-235575" defTabSz="940373"/>
            <a:r>
              <a:rPr lang="en-US"/>
              <a:t>And Community and Business Stabilization through community led property development</a:t>
            </a:r>
          </a:p>
          <a:p>
            <a:pPr marL="235575" indent="-235575" defTabSz="940373"/>
            <a:r>
              <a:rPr lang="en-US"/>
              <a:t>All led by strong community economic development organizations.</a:t>
            </a:r>
          </a:p>
          <a:p>
            <a:endParaRPr lang="en-US"/>
          </a:p>
          <a:p>
            <a:pPr>
              <a:defRPr/>
            </a:pPr>
            <a:r>
              <a:rPr lang="en-US"/>
              <a:t>Place based grassroots economic development driven by community non-profit organizations</a:t>
            </a:r>
            <a:r>
              <a:rPr lang="en-US" baseline="0"/>
              <a:t> </a:t>
            </a:r>
          </a:p>
          <a:p>
            <a:pPr marL="174708" indent="-174708" defTabSz="931774">
              <a:buFont typeface="Arial" panose="020B0604020202020204" pitchFamily="34" charset="0"/>
              <a:buChar char="•"/>
              <a:defRPr/>
            </a:pPr>
            <a:r>
              <a:rPr lang="en-US" baseline="0"/>
              <a:t>Hired a full time District Manager, </a:t>
            </a:r>
          </a:p>
          <a:p>
            <a:pPr marL="174708" indent="-174708" defTabSz="931774">
              <a:buFont typeface="Arial" panose="020B0604020202020204" pitchFamily="34" charset="0"/>
              <a:buChar char="•"/>
              <a:defRPr/>
            </a:pPr>
            <a:r>
              <a:rPr lang="en-US" baseline="0"/>
              <a:t>Community directed Board</a:t>
            </a:r>
          </a:p>
          <a:p>
            <a:pPr marL="174708" indent="-174708" defTabSz="931774">
              <a:buFont typeface="Arial" panose="020B0604020202020204" pitchFamily="34" charset="0"/>
              <a:buChar char="•"/>
              <a:defRPr/>
            </a:pPr>
            <a:r>
              <a:rPr lang="en-US" baseline="0"/>
              <a:t>Powered by volunteer and community support</a:t>
            </a:r>
          </a:p>
          <a:p>
            <a:pPr marL="235575" indent="-235575" defTabSz="940373"/>
            <a:endParaRPr lang="en-US"/>
          </a:p>
          <a:p>
            <a:pPr marL="235575" indent="-235575" defTabSz="940373"/>
            <a:endParaRPr lang="en-US" baseline="0"/>
          </a:p>
        </p:txBody>
      </p:sp>
      <p:sp>
        <p:nvSpPr>
          <p:cNvPr id="4" name="Slide Number Placeholder 3"/>
          <p:cNvSpPr>
            <a:spLocks noGrp="1"/>
          </p:cNvSpPr>
          <p:nvPr>
            <p:ph type="sldNum" sz="quarter" idx="10"/>
          </p:nvPr>
        </p:nvSpPr>
        <p:spPr/>
        <p:txBody>
          <a:bodyPr/>
          <a:lstStyle/>
          <a:p>
            <a:fld id="{DD0515D9-9B54-4161-B4F6-0D6EABA9FE50}" type="slidenum">
              <a:rPr lang="en-US" smtClean="0"/>
              <a:t>3</a:t>
            </a:fld>
            <a:endParaRPr lang="en-US"/>
          </a:p>
        </p:txBody>
      </p:sp>
    </p:spTree>
    <p:extLst>
      <p:ext uri="{BB962C8B-B14F-4D97-AF65-F5344CB8AC3E}">
        <p14:creationId xmlns:p14="http://schemas.microsoft.com/office/powerpoint/2010/main" val="353783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East Portland is home to the largest percentage of disadvantage and under-represented community members</a:t>
            </a:r>
          </a:p>
          <a:p>
            <a:endParaRPr lang="en-US" baseline="0"/>
          </a:p>
          <a:p>
            <a:pPr marL="235575" indent="-235575" defTabSz="940373"/>
            <a:r>
              <a:rPr lang="en-US"/>
              <a:t>This map depicts where the 7 districts are focused.  The NPI are focused on East Portland and are funded with Micro-TIF districts.  </a:t>
            </a:r>
          </a:p>
          <a:p>
            <a:pPr marL="235575" indent="-235575" defTabSz="940373"/>
            <a:endParaRPr lang="en-US"/>
          </a:p>
          <a:p>
            <a:pPr marL="235575" indent="-235575" defTabSz="940373"/>
            <a:r>
              <a:rPr lang="en-US"/>
              <a:t>In addition to community</a:t>
            </a:r>
            <a:r>
              <a:rPr lang="en-US" baseline="0"/>
              <a:t> driven model, </a:t>
            </a:r>
            <a:r>
              <a:rPr lang="en-US"/>
              <a:t>to create a small</a:t>
            </a:r>
            <a:r>
              <a:rPr lang="en-US" baseline="0"/>
              <a:t> source of physical improvement funds to ensure the Community based organizations could help impact the physical environment.   This was done by creating  6 micro-URAs to surround the Commercial districts to ensure that $1.25 million was generated over a 7-</a:t>
            </a:r>
            <a:r>
              <a:rPr lang="en-US" b="0" baseline="0"/>
              <a:t>10 year period to be used by the communities to impact the local economic development. </a:t>
            </a:r>
          </a:p>
          <a:p>
            <a:pPr marL="235575" indent="-235575" defTabSz="940373"/>
            <a:endParaRPr lang="en-US"/>
          </a:p>
          <a:p>
            <a:pPr defTabSz="931774">
              <a:defRPr/>
            </a:pPr>
            <a:r>
              <a:rPr lang="en-US"/>
              <a:t>St Johns is in North Portland and is included in the Interstate URA.</a:t>
            </a:r>
          </a:p>
          <a:p>
            <a:endParaRPr lang="en-US"/>
          </a:p>
        </p:txBody>
      </p:sp>
      <p:sp>
        <p:nvSpPr>
          <p:cNvPr id="4" name="Slide Number Placeholder 3"/>
          <p:cNvSpPr>
            <a:spLocks noGrp="1"/>
          </p:cNvSpPr>
          <p:nvPr>
            <p:ph type="sldNum" sz="quarter" idx="10"/>
          </p:nvPr>
        </p:nvSpPr>
        <p:spPr/>
        <p:txBody>
          <a:bodyPr/>
          <a:lstStyle/>
          <a:p>
            <a:fld id="{DD0515D9-9B54-4161-B4F6-0D6EABA9FE50}" type="slidenum">
              <a:rPr lang="en-US" smtClean="0"/>
              <a:t>4</a:t>
            </a:fld>
            <a:endParaRPr lang="en-US"/>
          </a:p>
        </p:txBody>
      </p:sp>
    </p:spTree>
    <p:extLst>
      <p:ext uri="{BB962C8B-B14F-4D97-AF65-F5344CB8AC3E}">
        <p14:creationId xmlns:p14="http://schemas.microsoft.com/office/powerpoint/2010/main" val="353783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39763"/>
            <a:ext cx="4725987" cy="3543300"/>
          </a:xfrm>
        </p:spPr>
      </p:sp>
      <p:sp>
        <p:nvSpPr>
          <p:cNvPr id="3" name="Notes Placeholder 2"/>
          <p:cNvSpPr>
            <a:spLocks noGrp="1"/>
          </p:cNvSpPr>
          <p:nvPr>
            <p:ph type="body" idx="1"/>
          </p:nvPr>
        </p:nvSpPr>
        <p:spPr/>
        <p:txBody>
          <a:bodyPr/>
          <a:lstStyle/>
          <a:p>
            <a:pPr marL="235575" indent="-235575" defTabSz="940373">
              <a:defRPr/>
            </a:pPr>
            <a:endParaRPr lang="en-US"/>
          </a:p>
          <a:p>
            <a:pPr marL="235575" indent="-235575" defTabSz="940373">
              <a:defRPr/>
            </a:pPr>
            <a:r>
              <a:rPr lang="en-US"/>
              <a:t>A key priority of the program is to ensure that historically marginalized communities can remain and grow in the neighborhood.</a:t>
            </a:r>
          </a:p>
          <a:p>
            <a:pPr marL="235575" indent="-235575" defTabSz="940373">
              <a:defRPr/>
            </a:pPr>
            <a:endParaRPr lang="en-US"/>
          </a:p>
          <a:p>
            <a:pPr marL="235575" indent="-235575" defTabSz="940373">
              <a:defRPr/>
            </a:pPr>
            <a:r>
              <a:rPr lang="en-US"/>
              <a:t>And therefore, The Network areas were chosen for investment due to </a:t>
            </a:r>
          </a:p>
          <a:p>
            <a:pPr marL="235575" indent="-235575" defTabSz="940373">
              <a:buFont typeface="Arial" panose="020B0604020202020204" pitchFamily="34" charset="0"/>
              <a:buChar char="•"/>
              <a:defRPr/>
            </a:pPr>
            <a:r>
              <a:rPr lang="en-US"/>
              <a:t>lower-than-average income. </a:t>
            </a:r>
          </a:p>
          <a:p>
            <a:pPr marL="235575" indent="-235575" defTabSz="940373">
              <a:buFont typeface="Arial" panose="020B0604020202020204" pitchFamily="34" charset="0"/>
              <a:buChar char="•"/>
              <a:defRPr/>
            </a:pPr>
            <a:r>
              <a:rPr lang="en-US"/>
              <a:t>Higher Concentration of diverse community members</a:t>
            </a:r>
          </a:p>
          <a:p>
            <a:pPr marL="235575" indent="-235575" defTabSz="940373">
              <a:buFont typeface="Arial" panose="020B0604020202020204" pitchFamily="34" charset="0"/>
              <a:buChar char="•"/>
              <a:defRPr/>
            </a:pPr>
            <a:r>
              <a:rPr lang="en-US" baseline="0"/>
              <a:t>And at higher risk of displacement compared to the city averages</a:t>
            </a:r>
          </a:p>
          <a:p>
            <a:pPr marL="235575" indent="-235575" defTabSz="940373">
              <a:defRPr/>
            </a:pPr>
            <a:endParaRPr lang="en-US"/>
          </a:p>
          <a:p>
            <a:pPr marL="235575" indent="-235575" defTabSz="940373">
              <a:defRPr/>
            </a:pPr>
            <a:r>
              <a:rPr lang="en-US"/>
              <a:t>Here are a few demographic data point to illustrate these realities.   For example:</a:t>
            </a:r>
          </a:p>
          <a:p>
            <a:pPr marL="235575" indent="-235575" defTabSz="940373">
              <a:buFont typeface="Arial" panose="020B0604020202020204" pitchFamily="34" charset="0"/>
              <a:buChar char="•"/>
              <a:defRPr/>
            </a:pPr>
            <a:r>
              <a:rPr lang="en-US"/>
              <a:t> Our 42</a:t>
            </a:r>
            <a:r>
              <a:rPr lang="en-US" baseline="30000"/>
              <a:t>nd</a:t>
            </a:r>
            <a:r>
              <a:rPr lang="en-US"/>
              <a:t> Avenue has 16.1 % of African American as compared to 6.3% in the City.</a:t>
            </a:r>
          </a:p>
          <a:p>
            <a:pPr marL="235575" indent="-235575" defTabSz="940373">
              <a:buFont typeface="Arial" panose="020B0604020202020204" pitchFamily="34" charset="0"/>
              <a:buChar char="•"/>
              <a:defRPr/>
            </a:pPr>
            <a:r>
              <a:rPr lang="en-US"/>
              <a:t>23% Hispanic population in Rosewood compared to 10% in the City</a:t>
            </a:r>
          </a:p>
          <a:p>
            <a:pPr marL="235575" indent="-235575" defTabSz="940373">
              <a:defRPr/>
            </a:pPr>
            <a:endParaRPr lang="en-US"/>
          </a:p>
          <a:p>
            <a:pPr marL="235575" indent="-235575" defTabSz="940373">
              <a:buFont typeface="Arial" panose="020B0604020202020204" pitchFamily="34" charset="0"/>
              <a:buChar char="•"/>
              <a:defRPr/>
            </a:pPr>
            <a:r>
              <a:rPr lang="en-US"/>
              <a:t>There are 23.1% Asian communities in the Jade District where the City has 8.3%</a:t>
            </a:r>
          </a:p>
          <a:p>
            <a:pPr marL="235575" indent="-235575" defTabSz="940373">
              <a:buFont typeface="Arial" panose="020B0604020202020204" pitchFamily="34" charset="0"/>
              <a:buChar char="•"/>
              <a:defRPr/>
            </a:pPr>
            <a:r>
              <a:rPr lang="en-US"/>
              <a:t>More than double the percent of Pacific Islanders in Parkrose compared to the City </a:t>
            </a:r>
          </a:p>
          <a:p>
            <a:pPr marL="235575" indent="-235575" defTabSz="940373">
              <a:defRPr/>
            </a:pPr>
            <a:endParaRPr lang="en-US"/>
          </a:p>
          <a:p>
            <a:pPr marL="235575" indent="-235575" defTabSz="940373">
              <a:defRPr/>
            </a:pPr>
            <a:r>
              <a:rPr lang="en-US"/>
              <a:t> </a:t>
            </a:r>
          </a:p>
        </p:txBody>
      </p:sp>
      <p:sp>
        <p:nvSpPr>
          <p:cNvPr id="4" name="Slide Number Placeholder 3"/>
          <p:cNvSpPr>
            <a:spLocks noGrp="1"/>
          </p:cNvSpPr>
          <p:nvPr>
            <p:ph type="sldNum" sz="quarter" idx="10"/>
          </p:nvPr>
        </p:nvSpPr>
        <p:spPr/>
        <p:txBody>
          <a:bodyPr/>
          <a:lstStyle/>
          <a:p>
            <a:fld id="{DD0515D9-9B54-4161-B4F6-0D6EABA9FE50}" type="slidenum">
              <a:rPr lang="en-US" smtClean="0"/>
              <a:t>5</a:t>
            </a:fld>
            <a:endParaRPr lang="en-US"/>
          </a:p>
        </p:txBody>
      </p:sp>
    </p:spTree>
    <p:extLst>
      <p:ext uri="{BB962C8B-B14F-4D97-AF65-F5344CB8AC3E}">
        <p14:creationId xmlns:p14="http://schemas.microsoft.com/office/powerpoint/2010/main" val="296547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39763"/>
            <a:ext cx="4725987" cy="3543300"/>
          </a:xfrm>
        </p:spPr>
      </p:sp>
      <p:sp>
        <p:nvSpPr>
          <p:cNvPr id="3" name="Notes Placeholder 2"/>
          <p:cNvSpPr>
            <a:spLocks noGrp="1"/>
          </p:cNvSpPr>
          <p:nvPr>
            <p:ph type="body" idx="1"/>
          </p:nvPr>
        </p:nvSpPr>
        <p:spPr/>
        <p:txBody>
          <a:bodyPr/>
          <a:lstStyle/>
          <a:p>
            <a:pPr marL="235575" indent="-235575" defTabSz="940373">
              <a:defRPr/>
            </a:pPr>
            <a:r>
              <a:rPr lang="en-US"/>
              <a:t>And highlighted the income disparities and education levels</a:t>
            </a:r>
          </a:p>
          <a:p>
            <a:pPr marL="235575" indent="-235575" defTabSz="940373">
              <a:defRPr/>
            </a:pPr>
            <a:r>
              <a:rPr lang="en-US"/>
              <a:t>Finally, the community members have a significantly lower education level, indicating that obtaining high quality employment for these communities is more difficult to achieve.</a:t>
            </a:r>
          </a:p>
          <a:p>
            <a:pPr marL="235575" indent="-235575" defTabSz="940373">
              <a:defRPr/>
            </a:pPr>
            <a:endParaRPr lang="en-US"/>
          </a:p>
          <a:p>
            <a:pPr marL="235575" indent="-235575" defTabSz="940373">
              <a:buFont typeface="Arial" panose="020B0604020202020204" pitchFamily="34" charset="0"/>
              <a:buChar char="•"/>
              <a:defRPr/>
            </a:pPr>
            <a:r>
              <a:rPr lang="en-US"/>
              <a:t>14% of  Division Midway residents have Bachelor's Degree or Higher compared to 50% in the City.</a:t>
            </a:r>
          </a:p>
          <a:p>
            <a:pPr marL="235575" indent="-235575" defTabSz="940373">
              <a:defRPr/>
            </a:pPr>
            <a:endParaRPr lang="en-US"/>
          </a:p>
          <a:p>
            <a:pPr marL="235575" indent="-235575" defTabSz="940373">
              <a:buFont typeface="Arial" panose="020B0604020202020204" pitchFamily="34" charset="0"/>
              <a:buChar char="•"/>
              <a:defRPr/>
            </a:pPr>
            <a:r>
              <a:rPr lang="en-US"/>
              <a:t>Cully communities median Household income is $53,600 compared to nearly $61,000 median in the City</a:t>
            </a:r>
          </a:p>
          <a:p>
            <a:pPr marL="235575" indent="-235575" defTabSz="940373">
              <a:buFont typeface="Arial" panose="020B0604020202020204" pitchFamily="34" charset="0"/>
              <a:buChar char="•"/>
              <a:defRPr/>
            </a:pPr>
            <a:r>
              <a:rPr lang="en-US"/>
              <a:t>Rosewood has 53% renters compared to the City of 46% renting </a:t>
            </a:r>
          </a:p>
          <a:p>
            <a:pPr marL="235575" indent="-235575" defTabSz="940373">
              <a:defRPr/>
            </a:pPr>
            <a:endParaRPr lang="en-US"/>
          </a:p>
          <a:p>
            <a:pPr marL="235575" indent="-235575" defTabSz="940373">
              <a:defRPr/>
            </a:pPr>
            <a:endParaRPr lang="en-US"/>
          </a:p>
          <a:p>
            <a:pPr marL="235575" indent="-235575" defTabSz="940373">
              <a:defRPr/>
            </a:pPr>
            <a:endParaRPr lang="en-US"/>
          </a:p>
          <a:p>
            <a:endParaRPr lang="en-US"/>
          </a:p>
        </p:txBody>
      </p:sp>
      <p:sp>
        <p:nvSpPr>
          <p:cNvPr id="4" name="Slide Number Placeholder 3"/>
          <p:cNvSpPr>
            <a:spLocks noGrp="1"/>
          </p:cNvSpPr>
          <p:nvPr>
            <p:ph type="sldNum" sz="quarter" idx="10"/>
          </p:nvPr>
        </p:nvSpPr>
        <p:spPr/>
        <p:txBody>
          <a:bodyPr/>
          <a:lstStyle/>
          <a:p>
            <a:fld id="{DD0515D9-9B54-4161-B4F6-0D6EABA9FE50}" type="slidenum">
              <a:rPr lang="en-US" smtClean="0"/>
              <a:t>6</a:t>
            </a:fld>
            <a:endParaRPr lang="en-US"/>
          </a:p>
        </p:txBody>
      </p:sp>
    </p:spTree>
    <p:extLst>
      <p:ext uri="{BB962C8B-B14F-4D97-AF65-F5344CB8AC3E}">
        <p14:creationId xmlns:p14="http://schemas.microsoft.com/office/powerpoint/2010/main" val="253376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489387"/>
            <a:ext cx="5732949" cy="4253103"/>
          </a:xfrm>
        </p:spPr>
        <p:txBody>
          <a:bodyPr/>
          <a:lstStyle/>
          <a:p>
            <a:pPr defTabSz="942303">
              <a:defRPr/>
            </a:pPr>
            <a:r>
              <a:rPr lang="en-US" b="1"/>
              <a:t>Photo: Commotion Grand opening (a Movement Center operated by Our 42</a:t>
            </a:r>
            <a:r>
              <a:rPr lang="en-US" b="1" baseline="30000"/>
              <a:t>nd</a:t>
            </a:r>
            <a:r>
              <a:rPr lang="en-US" b="1"/>
              <a:t> Ave)</a:t>
            </a:r>
            <a:r>
              <a:rPr lang="en-US" b="1">
                <a:solidFill>
                  <a:prstClr val="black"/>
                </a:solidFill>
              </a:rPr>
              <a:t> community resident purchased property and developed building with 19 housing units with 2 commercial ground floor spaces.  Our 42</a:t>
            </a:r>
            <a:r>
              <a:rPr lang="en-US" b="1" baseline="30000">
                <a:solidFill>
                  <a:prstClr val="black"/>
                </a:solidFill>
              </a:rPr>
              <a:t>nd</a:t>
            </a:r>
            <a:r>
              <a:rPr lang="en-US" b="1">
                <a:solidFill>
                  <a:prstClr val="black"/>
                </a:solidFill>
              </a:rPr>
              <a:t> Ave leases the space and offers space for community movement teachers (yoga, dance and more) to offer affordable space and in return affordable classes.</a:t>
            </a:r>
          </a:p>
          <a:p>
            <a:pPr defTabSz="942303">
              <a:defRPr/>
            </a:pPr>
            <a:endParaRPr lang="en-US" b="1"/>
          </a:p>
          <a:p>
            <a:pPr defTabSz="942303">
              <a:defRPr/>
            </a:pPr>
            <a:r>
              <a:rPr lang="en-US" b="0"/>
              <a:t>The Neighborhood Prosperity Network  is supported by Prosper </a:t>
            </a:r>
            <a:r>
              <a:rPr lang="en-US"/>
              <a:t>Portland provides f</a:t>
            </a:r>
            <a:r>
              <a:rPr lang="en-US" baseline="0"/>
              <a:t>inancial support </a:t>
            </a:r>
            <a:r>
              <a:rPr lang="en-US"/>
              <a:t>to each District in the form of</a:t>
            </a:r>
            <a:endParaRPr lang="en-US" baseline="0"/>
          </a:p>
          <a:p>
            <a:pPr defTabSz="942303">
              <a:defRPr/>
            </a:pPr>
            <a:r>
              <a:rPr lang="en-US" baseline="0"/>
              <a:t>Admin and Operations up to $75,000– to support a full time District Manager</a:t>
            </a:r>
          </a:p>
          <a:p>
            <a:pPr defTabSz="942303">
              <a:defRPr/>
            </a:pPr>
            <a:r>
              <a:rPr lang="en-US" baseline="0"/>
              <a:t>Promotions - $3,000 to increase the visible and community connections</a:t>
            </a:r>
          </a:p>
          <a:p>
            <a:pPr defTabSz="942303">
              <a:defRPr/>
            </a:pPr>
            <a:r>
              <a:rPr lang="en-US" baseline="0"/>
              <a:t>Technical Assistance $8,000 – to building the organizations capacity</a:t>
            </a:r>
          </a:p>
          <a:p>
            <a:pPr defTabSz="942303">
              <a:defRPr/>
            </a:pPr>
            <a:r>
              <a:rPr lang="en-US" baseline="0"/>
              <a:t>District Improvements (variable based on tax revenue </a:t>
            </a:r>
            <a:r>
              <a:rPr lang="en-US"/>
              <a:t>for District)</a:t>
            </a:r>
            <a:r>
              <a:rPr lang="en-US" baseline="0"/>
              <a:t>– the TIF fund for physical improvements</a:t>
            </a:r>
          </a:p>
          <a:p>
            <a:pPr defTabSz="942303">
              <a:defRPr/>
            </a:pPr>
            <a:r>
              <a:rPr lang="en-US" baseline="0"/>
              <a:t>And the Revenue share funds were the support from Multnomah County and the City of Portland providing this </a:t>
            </a:r>
            <a:r>
              <a:rPr lang="en-US">
                <a:solidFill>
                  <a:srgbClr val="00B0F0"/>
                </a:solidFill>
              </a:rPr>
              <a:t>flexible source of funds to allow the districts to expand programming or other non-property development activities.</a:t>
            </a:r>
          </a:p>
          <a:p>
            <a:pPr defTabSz="942303">
              <a:defRPr/>
            </a:pPr>
            <a:endParaRPr lang="en-US" baseline="0"/>
          </a:p>
          <a:p>
            <a:pPr defTabSz="942303">
              <a:defRPr/>
            </a:pPr>
            <a:r>
              <a:rPr lang="en-US"/>
              <a:t>Additionally,  there are 2 Prosper Portland staff (myself and Damian) who</a:t>
            </a:r>
            <a:r>
              <a:rPr lang="en-US" baseline="0"/>
              <a:t> are the district liaisons that lead the partnership connections for the Commission to these communities.  In addition to traditional grant administration, we are thought partners, and work closely with District manager and board members to implement the economic development activities with in the districts.</a:t>
            </a:r>
          </a:p>
          <a:p>
            <a:pPr defTabSz="942303">
              <a:defRPr/>
            </a:pPr>
            <a:endParaRPr lang="en-US" baseline="0"/>
          </a:p>
          <a:p>
            <a:pPr defTabSz="942303">
              <a:defRPr/>
            </a:pPr>
            <a:r>
              <a:rPr lang="en-US" baseline="0"/>
              <a:t>Damian will now provide an overview on how the organizations are utilizing our support and creating community driven program to impact the residents and businesses in their districts.</a:t>
            </a:r>
          </a:p>
          <a:p>
            <a:endParaRPr lang="en-US" baseline="0"/>
          </a:p>
          <a:p>
            <a:endParaRPr lang="en-US" baseline="0"/>
          </a:p>
        </p:txBody>
      </p:sp>
      <p:sp>
        <p:nvSpPr>
          <p:cNvPr id="4" name="Slide Number Placeholder 3"/>
          <p:cNvSpPr>
            <a:spLocks noGrp="1"/>
          </p:cNvSpPr>
          <p:nvPr>
            <p:ph type="sldNum" sz="quarter" idx="10"/>
          </p:nvPr>
        </p:nvSpPr>
        <p:spPr/>
        <p:txBody>
          <a:bodyPr/>
          <a:lstStyle/>
          <a:p>
            <a:fld id="{DD0515D9-9B54-4161-B4F6-0D6EABA9FE50}" type="slidenum">
              <a:rPr lang="en-US" smtClean="0"/>
              <a:t>7</a:t>
            </a:fld>
            <a:endParaRPr lang="en-US"/>
          </a:p>
        </p:txBody>
      </p:sp>
    </p:spTree>
    <p:extLst>
      <p:ext uri="{BB962C8B-B14F-4D97-AF65-F5344CB8AC3E}">
        <p14:creationId xmlns:p14="http://schemas.microsoft.com/office/powerpoint/2010/main" val="3537838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This photo is from Rosewood’s National Night Out</a:t>
            </a:r>
            <a:r>
              <a:rPr lang="en-US"/>
              <a:t>.</a:t>
            </a:r>
          </a:p>
          <a:p>
            <a:pPr lvl="0">
              <a:defRPr/>
            </a:pPr>
            <a:endParaRPr lang="en-US"/>
          </a:p>
          <a:p>
            <a:pPr lvl="0">
              <a:defRPr/>
            </a:pPr>
            <a:r>
              <a:rPr lang="en-US"/>
              <a:t>Not at business association / Not a neighborhood associations and community organization tasked with creating thriving communities for both residents and businesses.</a:t>
            </a:r>
          </a:p>
          <a:p>
            <a:pPr lvl="0">
              <a:defRPr/>
            </a:pPr>
            <a:endParaRPr lang="en-US"/>
          </a:p>
          <a:p>
            <a:pPr lvl="0">
              <a:defRPr/>
            </a:pPr>
            <a:r>
              <a:rPr lang="en-US"/>
              <a:t>Districts grew these community building activities to :</a:t>
            </a:r>
          </a:p>
          <a:p>
            <a:pPr lvl="0">
              <a:defRPr/>
            </a:pPr>
            <a:r>
              <a:rPr lang="en-US"/>
              <a:t>Signature Events –Jade Night Market – The 5th year of this event, the two August Nights event  brought 25,000 visitors and community members to the district, to celebrate the diversity and culture of the community that lives and works around the district. </a:t>
            </a:r>
          </a:p>
          <a:p>
            <a:pPr lvl="0">
              <a:defRPr/>
            </a:pPr>
            <a:endParaRPr lang="en-US"/>
          </a:p>
          <a:p>
            <a:pPr>
              <a:defRPr/>
            </a:pPr>
            <a:r>
              <a:rPr lang="en-US"/>
              <a:t>Farmers Markets – two Districts now are the sponsoring organizations of the community Farmers Markets.  Both St. Johns Center for Opportunity and Our 42</a:t>
            </a:r>
            <a:r>
              <a:rPr lang="en-US" baseline="30000"/>
              <a:t>nd</a:t>
            </a:r>
            <a:r>
              <a:rPr lang="en-US"/>
              <a:t> Avenue  are providing access to fresh fruits and vegetables from local farmers to low income community members, as well as a place for community businesses members to sell there arts and crafts, on a weekly bases through out the summer.  Food equity program</a:t>
            </a:r>
          </a:p>
          <a:p>
            <a:pPr lvl="0">
              <a:defRPr/>
            </a:pPr>
            <a:endParaRPr lang="en-US"/>
          </a:p>
          <a:p>
            <a:pPr lvl="0">
              <a:defRPr/>
            </a:pPr>
            <a:r>
              <a:rPr lang="en-US"/>
              <a:t>Specifically,  St Johns Farmers Market. </a:t>
            </a:r>
          </a:p>
          <a:p>
            <a:pPr lvl="0">
              <a:defRPr/>
            </a:pPr>
            <a:r>
              <a:rPr lang="en-US" b="1"/>
              <a:t>57 vendors</a:t>
            </a:r>
          </a:p>
          <a:p>
            <a:pPr lvl="0">
              <a:defRPr/>
            </a:pPr>
            <a:r>
              <a:rPr lang="en-US" b="1"/>
              <a:t>35% people of color</a:t>
            </a:r>
          </a:p>
          <a:p>
            <a:pPr lvl="0">
              <a:defRPr/>
            </a:pPr>
            <a:r>
              <a:rPr lang="en-US" b="1"/>
              <a:t>42% are women</a:t>
            </a:r>
          </a:p>
          <a:p>
            <a:pPr lvl="0">
              <a:defRPr/>
            </a:pPr>
            <a:r>
              <a:rPr lang="en-US" b="1"/>
              <a:t>$310,000 in Revenue</a:t>
            </a:r>
          </a:p>
          <a:p>
            <a:pPr lvl="0">
              <a:defRPr/>
            </a:pPr>
            <a:endParaRPr lang="en-US"/>
          </a:p>
          <a:p>
            <a:pPr marL="174708" indent="-174708">
              <a:buFont typeface="Arial" panose="020B0604020202020204" pitchFamily="34" charset="0"/>
              <a:buChar char="•"/>
              <a:defRPr/>
            </a:pPr>
            <a:r>
              <a:rPr lang="en-US"/>
              <a:t>Food Equity Program, </a:t>
            </a:r>
            <a:r>
              <a:rPr lang="en-US" err="1"/>
              <a:t>vege</a:t>
            </a:r>
            <a:r>
              <a:rPr lang="en-US"/>
              <a:t> voucher program that distributes </a:t>
            </a:r>
            <a:r>
              <a:rPr lang="en-US" b="1"/>
              <a:t>$20 vouchers </a:t>
            </a:r>
            <a:r>
              <a:rPr lang="en-US"/>
              <a:t>through strategic partners </a:t>
            </a:r>
            <a:r>
              <a:rPr lang="en-US" err="1"/>
              <a:t>Mult</a:t>
            </a:r>
            <a:r>
              <a:rPr lang="en-US"/>
              <a:t> County Health Department, Bridge Meadows, and village gardens.  Last years they had 74 households enrolled and a </a:t>
            </a:r>
            <a:r>
              <a:rPr lang="en-US" b="1"/>
              <a:t>redemption rate of 66%</a:t>
            </a:r>
          </a:p>
        </p:txBody>
      </p:sp>
      <p:sp>
        <p:nvSpPr>
          <p:cNvPr id="4" name="Slide Number Placeholder 3"/>
          <p:cNvSpPr>
            <a:spLocks noGrp="1"/>
          </p:cNvSpPr>
          <p:nvPr>
            <p:ph type="sldNum" sz="quarter" idx="10"/>
          </p:nvPr>
        </p:nvSpPr>
        <p:spPr/>
        <p:txBody>
          <a:bodyPr/>
          <a:lstStyle/>
          <a:p>
            <a:fld id="{DD0515D9-9B54-4161-B4F6-0D6EABA9FE50}" type="slidenum">
              <a:rPr lang="en-US" smtClean="0"/>
              <a:t>8</a:t>
            </a:fld>
            <a:endParaRPr lang="en-US"/>
          </a:p>
        </p:txBody>
      </p:sp>
    </p:spTree>
    <p:extLst>
      <p:ext uri="{BB962C8B-B14F-4D97-AF65-F5344CB8AC3E}">
        <p14:creationId xmlns:p14="http://schemas.microsoft.com/office/powerpoint/2010/main" val="3537838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Photo: Rosario and staff with Santa Domingo and </a:t>
            </a:r>
            <a:r>
              <a:rPr lang="en-US" b="1" err="1"/>
              <a:t>Guierrmo</a:t>
            </a:r>
            <a:r>
              <a:rPr lang="en-US" b="1"/>
              <a:t> with NW Iron Works</a:t>
            </a:r>
          </a:p>
          <a:p>
            <a:endParaRPr lang="en-US"/>
          </a:p>
          <a:p>
            <a:r>
              <a:rPr lang="en-US"/>
              <a:t>Prosper</a:t>
            </a:r>
            <a:r>
              <a:rPr lang="en-US" baseline="0"/>
              <a:t> Portland  has held contracted with </a:t>
            </a:r>
            <a:r>
              <a:rPr lang="en-US"/>
              <a:t>Business Technical assistance </a:t>
            </a:r>
            <a:r>
              <a:rPr lang="en-US" b="0"/>
              <a:t>providers </a:t>
            </a:r>
            <a:r>
              <a:rPr lang="en-US"/>
              <a:t>provided long term business technical assistance for qualifying small businesses through out the city.</a:t>
            </a:r>
          </a:p>
          <a:p>
            <a:endParaRPr lang="en-US"/>
          </a:p>
          <a:p>
            <a:r>
              <a:rPr lang="en-US"/>
              <a:t>Commercial Stabilization</a:t>
            </a:r>
          </a:p>
          <a:p>
            <a:endParaRPr lang="en-US"/>
          </a:p>
          <a:p>
            <a:r>
              <a:rPr lang="en-US"/>
              <a:t>What was made clear early on, is that many local businesses with in Network districts needs technical assistance but did not necessarily qualify for the Long Term program, and we were committed to assisting existing businesses to grow and strengthen with in the Districts.  And so we expanded the programming to create a light touch technical assistance businesses with in Network service areas. </a:t>
            </a:r>
          </a:p>
          <a:p>
            <a:endParaRPr lang="en-US"/>
          </a:p>
          <a:p>
            <a:r>
              <a:rPr lang="en-US" b="1"/>
              <a:t>62 </a:t>
            </a:r>
            <a:r>
              <a:rPr lang="en-US"/>
              <a:t>businesses and residents within Network Districts received business development services in FY 18/19.</a:t>
            </a:r>
          </a:p>
          <a:p>
            <a:r>
              <a:rPr lang="en-US"/>
              <a:t> </a:t>
            </a:r>
          </a:p>
          <a:p>
            <a:r>
              <a:rPr lang="en-US"/>
              <a:t>In addition, </a:t>
            </a:r>
            <a:r>
              <a:rPr lang="en-US" b="1"/>
              <a:t>134</a:t>
            </a:r>
            <a:r>
              <a:rPr lang="en-US"/>
              <a:t> businesses within the NPI districts received Light Touch Business support services in FY 18/19.</a:t>
            </a:r>
          </a:p>
        </p:txBody>
      </p:sp>
      <p:sp>
        <p:nvSpPr>
          <p:cNvPr id="4" name="Slide Number Placeholder 3"/>
          <p:cNvSpPr>
            <a:spLocks noGrp="1"/>
          </p:cNvSpPr>
          <p:nvPr>
            <p:ph type="sldNum" sz="quarter" idx="10"/>
          </p:nvPr>
        </p:nvSpPr>
        <p:spPr/>
        <p:txBody>
          <a:bodyPr/>
          <a:lstStyle/>
          <a:p>
            <a:fld id="{DD0515D9-9B54-4161-B4F6-0D6EABA9FE50}" type="slidenum">
              <a:rPr lang="en-US" smtClean="0"/>
              <a:t>9</a:t>
            </a:fld>
            <a:endParaRPr lang="en-US"/>
          </a:p>
        </p:txBody>
      </p:sp>
    </p:spTree>
    <p:extLst>
      <p:ext uri="{BB962C8B-B14F-4D97-AF65-F5344CB8AC3E}">
        <p14:creationId xmlns:p14="http://schemas.microsoft.com/office/powerpoint/2010/main" val="3537838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July XX, 20XX</a:t>
            </a:r>
          </a:p>
        </p:txBody>
      </p:sp>
      <p:sp>
        <p:nvSpPr>
          <p:cNvPr id="5" name="Footer Placeholder 4"/>
          <p:cNvSpPr>
            <a:spLocks noGrp="1"/>
          </p:cNvSpPr>
          <p:nvPr>
            <p:ph type="ftr" sz="quarter" idx="11"/>
          </p:nvPr>
        </p:nvSpPr>
        <p:spPr/>
        <p:txBody>
          <a:bodyPr/>
          <a:lstStyle/>
          <a:p>
            <a:r>
              <a:rPr lang="en-US"/>
              <a:t>BOARD OF COMMISSIONERS MEETING - INFO /ACTION - DATE</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274700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July XX, 20XX</a:t>
            </a:r>
          </a:p>
        </p:txBody>
      </p:sp>
      <p:sp>
        <p:nvSpPr>
          <p:cNvPr id="5" name="Footer Placeholder 4"/>
          <p:cNvSpPr>
            <a:spLocks noGrp="1"/>
          </p:cNvSpPr>
          <p:nvPr>
            <p:ph type="ftr" sz="quarter" idx="11"/>
          </p:nvPr>
        </p:nvSpPr>
        <p:spPr/>
        <p:txBody>
          <a:bodyPr/>
          <a:lstStyle/>
          <a:p>
            <a:r>
              <a:rPr lang="en-US"/>
              <a:t>BOARD OF COMMISSIONERS MEETING - INFO /ACTION - DATE</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112650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July XX, 20XX</a:t>
            </a:r>
          </a:p>
        </p:txBody>
      </p:sp>
      <p:sp>
        <p:nvSpPr>
          <p:cNvPr id="5" name="Footer Placeholder 4"/>
          <p:cNvSpPr>
            <a:spLocks noGrp="1"/>
          </p:cNvSpPr>
          <p:nvPr>
            <p:ph type="ftr" sz="quarter" idx="11"/>
          </p:nvPr>
        </p:nvSpPr>
        <p:spPr/>
        <p:txBody>
          <a:bodyPr/>
          <a:lstStyle/>
          <a:p>
            <a:r>
              <a:rPr lang="en-US"/>
              <a:t>BOARD OF COMMISSIONERS MEETING - INFO /ACTION - DATE</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36965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July XX, 20XX</a:t>
            </a:r>
          </a:p>
        </p:txBody>
      </p:sp>
      <p:sp>
        <p:nvSpPr>
          <p:cNvPr id="5" name="Footer Placeholder 4"/>
          <p:cNvSpPr>
            <a:spLocks noGrp="1"/>
          </p:cNvSpPr>
          <p:nvPr>
            <p:ph type="ftr" sz="quarter" idx="11"/>
          </p:nvPr>
        </p:nvSpPr>
        <p:spPr/>
        <p:txBody>
          <a:bodyPr/>
          <a:lstStyle/>
          <a:p>
            <a:r>
              <a:rPr lang="en-US"/>
              <a:t>BOARD OF COMMISSIONERS MEETING - INFO /ACTION - DATE</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156382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July XX, 20XX</a:t>
            </a:r>
          </a:p>
        </p:txBody>
      </p:sp>
      <p:sp>
        <p:nvSpPr>
          <p:cNvPr id="5" name="Footer Placeholder 4"/>
          <p:cNvSpPr>
            <a:spLocks noGrp="1"/>
          </p:cNvSpPr>
          <p:nvPr>
            <p:ph type="ftr" sz="quarter" idx="11"/>
          </p:nvPr>
        </p:nvSpPr>
        <p:spPr/>
        <p:txBody>
          <a:bodyPr/>
          <a:lstStyle/>
          <a:p>
            <a:r>
              <a:rPr lang="en-US"/>
              <a:t>BOARD OF COMMISSIONERS MEETING - INFO /ACTION - DATE</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124065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July XX, 20XX</a:t>
            </a:r>
          </a:p>
        </p:txBody>
      </p:sp>
      <p:sp>
        <p:nvSpPr>
          <p:cNvPr id="6" name="Footer Placeholder 5"/>
          <p:cNvSpPr>
            <a:spLocks noGrp="1"/>
          </p:cNvSpPr>
          <p:nvPr>
            <p:ph type="ftr" sz="quarter" idx="11"/>
          </p:nvPr>
        </p:nvSpPr>
        <p:spPr/>
        <p:txBody>
          <a:bodyPr/>
          <a:lstStyle/>
          <a:p>
            <a:r>
              <a:rPr lang="en-US"/>
              <a:t>BOARD OF COMMISSIONERS MEETING - INFO /ACTION - DATE</a:t>
            </a:r>
          </a:p>
        </p:txBody>
      </p:sp>
      <p:sp>
        <p:nvSpPr>
          <p:cNvPr id="7" name="Slide Number Placeholder 6"/>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393260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July XX, 20XX</a:t>
            </a:r>
          </a:p>
        </p:txBody>
      </p:sp>
      <p:sp>
        <p:nvSpPr>
          <p:cNvPr id="8" name="Footer Placeholder 7"/>
          <p:cNvSpPr>
            <a:spLocks noGrp="1"/>
          </p:cNvSpPr>
          <p:nvPr>
            <p:ph type="ftr" sz="quarter" idx="11"/>
          </p:nvPr>
        </p:nvSpPr>
        <p:spPr/>
        <p:txBody>
          <a:bodyPr/>
          <a:lstStyle/>
          <a:p>
            <a:r>
              <a:rPr lang="en-US"/>
              <a:t>BOARD OF COMMISSIONERS MEETING - INFO /ACTION - DATE</a:t>
            </a:r>
          </a:p>
        </p:txBody>
      </p:sp>
      <p:sp>
        <p:nvSpPr>
          <p:cNvPr id="9" name="Slide Number Placeholder 8"/>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210015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July XX, 20XX</a:t>
            </a:r>
          </a:p>
        </p:txBody>
      </p:sp>
      <p:sp>
        <p:nvSpPr>
          <p:cNvPr id="4" name="Footer Placeholder 3"/>
          <p:cNvSpPr>
            <a:spLocks noGrp="1"/>
          </p:cNvSpPr>
          <p:nvPr>
            <p:ph type="ftr" sz="quarter" idx="11"/>
          </p:nvPr>
        </p:nvSpPr>
        <p:spPr/>
        <p:txBody>
          <a:bodyPr/>
          <a:lstStyle/>
          <a:p>
            <a:r>
              <a:rPr lang="en-US"/>
              <a:t>BOARD OF COMMISSIONERS MEETING - INFO /ACTION - DATE</a:t>
            </a:r>
          </a:p>
        </p:txBody>
      </p:sp>
      <p:sp>
        <p:nvSpPr>
          <p:cNvPr id="5" name="Slide Number Placeholder 4"/>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193530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XX, 20XX</a:t>
            </a:r>
          </a:p>
        </p:txBody>
      </p:sp>
      <p:sp>
        <p:nvSpPr>
          <p:cNvPr id="3" name="Footer Placeholder 2"/>
          <p:cNvSpPr>
            <a:spLocks noGrp="1"/>
          </p:cNvSpPr>
          <p:nvPr>
            <p:ph type="ftr" sz="quarter" idx="11"/>
          </p:nvPr>
        </p:nvSpPr>
        <p:spPr/>
        <p:txBody>
          <a:bodyPr/>
          <a:lstStyle/>
          <a:p>
            <a:r>
              <a:rPr lang="en-US"/>
              <a:t>BOARD OF COMMISSIONERS MEETING - INFO /ACTION - DATE</a:t>
            </a:r>
          </a:p>
        </p:txBody>
      </p:sp>
      <p:sp>
        <p:nvSpPr>
          <p:cNvPr id="4" name="Slide Number Placeholder 3"/>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301533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XX, 20XX</a:t>
            </a:r>
          </a:p>
        </p:txBody>
      </p:sp>
      <p:sp>
        <p:nvSpPr>
          <p:cNvPr id="6" name="Footer Placeholder 5"/>
          <p:cNvSpPr>
            <a:spLocks noGrp="1"/>
          </p:cNvSpPr>
          <p:nvPr>
            <p:ph type="ftr" sz="quarter" idx="11"/>
          </p:nvPr>
        </p:nvSpPr>
        <p:spPr/>
        <p:txBody>
          <a:bodyPr/>
          <a:lstStyle/>
          <a:p>
            <a:r>
              <a:rPr lang="en-US"/>
              <a:t>BOARD OF COMMISSIONERS MEETING - INFO /ACTION - DATE</a:t>
            </a:r>
          </a:p>
        </p:txBody>
      </p:sp>
      <p:sp>
        <p:nvSpPr>
          <p:cNvPr id="7" name="Slide Number Placeholder 6"/>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207712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XX, 20XX</a:t>
            </a:r>
          </a:p>
        </p:txBody>
      </p:sp>
      <p:sp>
        <p:nvSpPr>
          <p:cNvPr id="6" name="Footer Placeholder 5"/>
          <p:cNvSpPr>
            <a:spLocks noGrp="1"/>
          </p:cNvSpPr>
          <p:nvPr>
            <p:ph type="ftr" sz="quarter" idx="11"/>
          </p:nvPr>
        </p:nvSpPr>
        <p:spPr/>
        <p:txBody>
          <a:bodyPr/>
          <a:lstStyle/>
          <a:p>
            <a:r>
              <a:rPr lang="en-US"/>
              <a:t>BOARD OF COMMISSIONERS MEETING - INFO /ACTION - DATE</a:t>
            </a:r>
          </a:p>
        </p:txBody>
      </p:sp>
      <p:sp>
        <p:nvSpPr>
          <p:cNvPr id="7" name="Slide Number Placeholder 6"/>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349489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July XX, 20XX</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BOARD OF COMMISSIONERS MEETING - INFO /ACTION - DATE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2AA98-B86B-4C3E-8B8F-342D75AFD488}" type="slidenum">
              <a:rPr lang="en-US" smtClean="0"/>
              <a:t>‹#›</a:t>
            </a:fld>
            <a:endParaRPr lang="en-US"/>
          </a:p>
        </p:txBody>
      </p:sp>
    </p:spTree>
    <p:extLst>
      <p:ext uri="{BB962C8B-B14F-4D97-AF65-F5344CB8AC3E}">
        <p14:creationId xmlns:p14="http://schemas.microsoft.com/office/powerpoint/2010/main" val="318610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jpe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B6E6"/>
        </a:solidFill>
        <a:effectLst/>
      </p:bgPr>
    </p:bg>
    <p:spTree>
      <p:nvGrpSpPr>
        <p:cNvPr id="1" name=""/>
        <p:cNvGrpSpPr/>
        <p:nvPr/>
      </p:nvGrpSpPr>
      <p:grpSpPr>
        <a:xfrm>
          <a:off x="0" y="0"/>
          <a:ext cx="0" cy="0"/>
          <a:chOff x="0" y="0"/>
          <a:chExt cx="0" cy="0"/>
        </a:xfrm>
      </p:grpSpPr>
      <p:sp>
        <p:nvSpPr>
          <p:cNvPr id="10" name="Rectangle 9"/>
          <p:cNvSpPr/>
          <p:nvPr/>
        </p:nvSpPr>
        <p:spPr>
          <a:xfrm>
            <a:off x="0" y="5410200"/>
            <a:ext cx="9144000" cy="1447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0" y="5867400"/>
            <a:ext cx="9144000" cy="365125"/>
          </a:xfrm>
        </p:spPr>
        <p:txBody>
          <a:bodyPr/>
          <a:lstStyle/>
          <a:p>
            <a:r>
              <a:rPr lang="en-US" sz="1600">
                <a:solidFill>
                  <a:schemeClr val="bg1"/>
                </a:solidFill>
              </a:rPr>
              <a:t>PORTLAND CITY COUNCIL – UPDATE ON NEIGHBORHOOD PROSPERITY NETWORK – MARCH 4, 2020</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3300" y="1219200"/>
            <a:ext cx="3257400" cy="3244362"/>
          </a:xfrm>
          <a:prstGeom prst="rect">
            <a:avLst/>
          </a:prstGeom>
        </p:spPr>
      </p:pic>
    </p:spTree>
    <p:extLst>
      <p:ext uri="{BB962C8B-B14F-4D97-AF65-F5344CB8AC3E}">
        <p14:creationId xmlns:p14="http://schemas.microsoft.com/office/powerpoint/2010/main" val="408167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6324600"/>
            <a:ext cx="1219200" cy="396595"/>
          </a:xfrm>
          <a:prstGeom prst="rect">
            <a:avLst/>
          </a:prstGeom>
        </p:spPr>
      </p:pic>
      <p:sp>
        <p:nvSpPr>
          <p:cNvPr id="7" name="Rectangle 6"/>
          <p:cNvSpPr/>
          <p:nvPr/>
        </p:nvSpPr>
        <p:spPr>
          <a:xfrm>
            <a:off x="0" y="304800"/>
            <a:ext cx="9144000" cy="630942"/>
          </a:xfrm>
          <a:prstGeom prst="rect">
            <a:avLst/>
          </a:prstGeom>
        </p:spPr>
        <p:txBody>
          <a:bodyPr wrap="square">
            <a:spAutoFit/>
          </a:bodyPr>
          <a:lstStyle/>
          <a:p>
            <a:r>
              <a:rPr lang="en-US" sz="3500">
                <a:solidFill>
                  <a:srgbClr val="41B6E6"/>
                </a:solidFill>
              </a:rPr>
              <a:t>NETWORK PRIORITY: CONNECTIONS TO EMPLOYMENT</a:t>
            </a:r>
          </a:p>
        </p:txBody>
      </p:sp>
      <p:sp>
        <p:nvSpPr>
          <p:cNvPr id="2" name="Rectangle 1"/>
          <p:cNvSpPr/>
          <p:nvPr/>
        </p:nvSpPr>
        <p:spPr>
          <a:xfrm>
            <a:off x="533400" y="1246525"/>
            <a:ext cx="3741985" cy="4308872"/>
          </a:xfrm>
          <a:prstGeom prst="rect">
            <a:avLst/>
          </a:prstGeom>
        </p:spPr>
        <p:txBody>
          <a:bodyPr wrap="square">
            <a:spAutoFit/>
          </a:bodyPr>
          <a:lstStyle/>
          <a:p>
            <a:pPr>
              <a:spcAft>
                <a:spcPts val="1200"/>
              </a:spcAft>
              <a:buClr>
                <a:schemeClr val="accent1"/>
              </a:buClr>
              <a:buSzPct val="100000"/>
              <a:defRPr/>
            </a:pPr>
            <a:r>
              <a:rPr lang="en-US" sz="3200">
                <a:solidFill>
                  <a:srgbClr val="41B6E6"/>
                </a:solidFill>
              </a:rPr>
              <a:t>GOAL:  </a:t>
            </a:r>
            <a:r>
              <a:rPr lang="en-US" sz="3200">
                <a:solidFill>
                  <a:schemeClr val="bg1">
                    <a:lumMod val="50000"/>
                  </a:schemeClr>
                </a:solidFill>
              </a:rPr>
              <a:t>Ensure disadvantaged community members have the ability to access jobs</a:t>
            </a:r>
          </a:p>
          <a:p>
            <a:pPr marL="514350" lvl="1" indent="-342900">
              <a:spcAft>
                <a:spcPts val="1200"/>
              </a:spcAft>
              <a:buClr>
                <a:schemeClr val="bg1">
                  <a:lumMod val="50000"/>
                </a:schemeClr>
              </a:buClr>
              <a:buSzPct val="100000"/>
              <a:buFont typeface="Arial" panose="020B0604020202020204" pitchFamily="34" charset="0"/>
              <a:buChar char="•"/>
              <a:defRPr/>
            </a:pPr>
            <a:r>
              <a:rPr lang="en-US" sz="2800">
                <a:solidFill>
                  <a:schemeClr val="bg1">
                    <a:lumMod val="50000"/>
                  </a:schemeClr>
                </a:solidFill>
              </a:rPr>
              <a:t>Workforce Navigator</a:t>
            </a:r>
          </a:p>
          <a:p>
            <a:pPr marL="514350" lvl="1" indent="-342900">
              <a:spcAft>
                <a:spcPts val="1200"/>
              </a:spcAft>
              <a:buClr>
                <a:schemeClr val="bg1">
                  <a:lumMod val="50000"/>
                </a:schemeClr>
              </a:buClr>
              <a:buSzPct val="100000"/>
              <a:buFont typeface="Arial" panose="020B0604020202020204" pitchFamily="34" charset="0"/>
              <a:buChar char="•"/>
              <a:defRPr/>
            </a:pPr>
            <a:r>
              <a:rPr lang="en-US" sz="2800">
                <a:solidFill>
                  <a:schemeClr val="bg1">
                    <a:lumMod val="50000"/>
                  </a:schemeClr>
                </a:solidFill>
              </a:rPr>
              <a:t>Job boards</a:t>
            </a:r>
          </a:p>
          <a:p>
            <a:pPr marL="514350" lvl="1" indent="-342900">
              <a:spcAft>
                <a:spcPts val="1200"/>
              </a:spcAft>
              <a:buClr>
                <a:schemeClr val="bg1">
                  <a:lumMod val="50000"/>
                </a:schemeClr>
              </a:buClr>
              <a:buSzPct val="100000"/>
              <a:buFont typeface="Arial" panose="020B0604020202020204" pitchFamily="34" charset="0"/>
              <a:buChar char="•"/>
              <a:defRPr/>
            </a:pPr>
            <a:r>
              <a:rPr lang="en-US" sz="2800">
                <a:solidFill>
                  <a:schemeClr val="bg1">
                    <a:lumMod val="50000"/>
                  </a:schemeClr>
                </a:solidFill>
              </a:rPr>
              <a:t>Career fairs</a:t>
            </a:r>
          </a:p>
        </p:txBody>
      </p:sp>
      <p:pic>
        <p:nvPicPr>
          <p:cNvPr id="10" name="Picture 9"/>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8000"/>
                    </a14:imgEffect>
                  </a14:imgLayer>
                </a14:imgProps>
              </a:ext>
              <a:ext uri="{28A0092B-C50C-407E-A947-70E740481C1C}">
                <a14:useLocalDpi xmlns:a14="http://schemas.microsoft.com/office/drawing/2010/main"/>
              </a:ext>
            </a:extLst>
          </a:blip>
          <a:stretch>
            <a:fillRect/>
          </a:stretch>
        </p:blipFill>
        <p:spPr>
          <a:xfrm>
            <a:off x="3962400" y="1520693"/>
            <a:ext cx="5181600" cy="3886199"/>
          </a:xfrm>
          <a:prstGeom prst="rect">
            <a:avLst/>
          </a:prstGeom>
          <a:ln w="88900" cap="sq" cmpd="thickThin">
            <a:noFill/>
            <a:prstDash val="solid"/>
            <a:miter lim="800000"/>
          </a:ln>
          <a:effectLst/>
        </p:spPr>
      </p:pic>
      <p:sp>
        <p:nvSpPr>
          <p:cNvPr id="12" name="Footer Placeholder 5">
            <a:extLst>
              <a:ext uri="{FF2B5EF4-FFF2-40B4-BE49-F238E27FC236}">
                <a16:creationId xmlns:a16="http://schemas.microsoft.com/office/drawing/2014/main" id="{AE9FF923-BB05-4AC2-A7B4-E70A5EC55F84}"/>
              </a:ext>
            </a:extLst>
          </p:cNvPr>
          <p:cNvSpPr>
            <a:spLocks noGrp="1"/>
          </p:cNvSpPr>
          <p:nvPr>
            <p:ph type="ftr" sz="quarter" idx="11"/>
          </p:nvPr>
        </p:nvSpPr>
        <p:spPr>
          <a:xfrm>
            <a:off x="2514600" y="6356070"/>
            <a:ext cx="6400800" cy="365125"/>
          </a:xfrm>
        </p:spPr>
        <p:txBody>
          <a:bodyPr/>
          <a:lstStyle/>
          <a:p>
            <a:pPr algn="r"/>
            <a:r>
              <a:rPr lang="en-US"/>
              <a:t>UPDATE ON NEIGHBORHOOD PROSPERITY NETWORK – MARCH 4, 2020</a:t>
            </a:r>
          </a:p>
        </p:txBody>
      </p:sp>
    </p:spTree>
    <p:extLst>
      <p:ext uri="{BB962C8B-B14F-4D97-AF65-F5344CB8AC3E}">
        <p14:creationId xmlns:p14="http://schemas.microsoft.com/office/powerpoint/2010/main" val="1783095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57A1D-BA5D-4CD7-AA20-73AD8B2023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4800" y="3319419"/>
            <a:ext cx="4640580" cy="2746322"/>
          </a:xfrm>
          <a:prstGeom prst="rect">
            <a:avLst/>
          </a:prstGeom>
        </p:spPr>
      </p:pic>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 y="6324600"/>
            <a:ext cx="1219200" cy="396595"/>
          </a:xfrm>
          <a:prstGeom prst="rect">
            <a:avLst/>
          </a:prstGeom>
        </p:spPr>
      </p:pic>
      <p:sp>
        <p:nvSpPr>
          <p:cNvPr id="7" name="Rectangle 6"/>
          <p:cNvSpPr/>
          <p:nvPr/>
        </p:nvSpPr>
        <p:spPr>
          <a:xfrm>
            <a:off x="0" y="152400"/>
            <a:ext cx="9144000" cy="1169551"/>
          </a:xfrm>
          <a:prstGeom prst="rect">
            <a:avLst/>
          </a:prstGeom>
        </p:spPr>
        <p:txBody>
          <a:bodyPr wrap="square">
            <a:spAutoFit/>
          </a:bodyPr>
          <a:lstStyle/>
          <a:p>
            <a:r>
              <a:rPr lang="en-US" sz="3500">
                <a:solidFill>
                  <a:srgbClr val="41B6E6"/>
                </a:solidFill>
              </a:rPr>
              <a:t>NETWORK PRIORITY: COMMUNITY LED PROPERTY DEVELOPMENT</a:t>
            </a:r>
          </a:p>
        </p:txBody>
      </p:sp>
      <p:sp>
        <p:nvSpPr>
          <p:cNvPr id="3" name="Rectangle 2"/>
          <p:cNvSpPr/>
          <p:nvPr/>
        </p:nvSpPr>
        <p:spPr>
          <a:xfrm>
            <a:off x="-266700" y="1295400"/>
            <a:ext cx="3581400" cy="4616648"/>
          </a:xfrm>
          <a:prstGeom prst="rect">
            <a:avLst/>
          </a:prstGeom>
        </p:spPr>
        <p:txBody>
          <a:bodyPr wrap="square">
            <a:spAutoFit/>
          </a:bodyPr>
          <a:lstStyle/>
          <a:p>
            <a:pPr lvl="1">
              <a:spcAft>
                <a:spcPts val="1200"/>
              </a:spcAft>
              <a:buClr>
                <a:schemeClr val="accent1"/>
              </a:buClr>
              <a:buSzPct val="100000"/>
            </a:pPr>
            <a:r>
              <a:rPr lang="en-US" sz="3200">
                <a:solidFill>
                  <a:schemeClr val="bg1">
                    <a:lumMod val="50000"/>
                  </a:schemeClr>
                </a:solidFill>
              </a:rPr>
              <a:t>Commercial Affordability</a:t>
            </a:r>
          </a:p>
          <a:p>
            <a:pPr marL="800100" lvl="1" indent="-342900">
              <a:spcAft>
                <a:spcPts val="1200"/>
              </a:spcAft>
              <a:buClr>
                <a:schemeClr val="bg1">
                  <a:lumMod val="50000"/>
                </a:schemeClr>
              </a:buClr>
              <a:buSzPct val="100000"/>
              <a:buFont typeface="Arial" panose="020B0604020202020204" pitchFamily="34" charset="0"/>
              <a:buChar char="•"/>
            </a:pPr>
            <a:r>
              <a:rPr lang="en-US" sz="2800">
                <a:solidFill>
                  <a:schemeClr val="bg1">
                    <a:lumMod val="50000"/>
                  </a:schemeClr>
                </a:solidFill>
              </a:rPr>
              <a:t>Provide affordable storefront space for diverse community members</a:t>
            </a:r>
            <a:endParaRPr lang="en-US" sz="2800" b="1">
              <a:solidFill>
                <a:schemeClr val="bg1">
                  <a:lumMod val="50000"/>
                </a:schemeClr>
              </a:solidFill>
            </a:endParaRPr>
          </a:p>
          <a:p>
            <a:pPr lvl="1">
              <a:spcAft>
                <a:spcPts val="1200"/>
              </a:spcAft>
              <a:buClr>
                <a:schemeClr val="accent1"/>
              </a:buClr>
              <a:buSzPct val="100000"/>
            </a:pPr>
            <a:r>
              <a:rPr lang="en-US" sz="3200">
                <a:solidFill>
                  <a:schemeClr val="bg1">
                    <a:lumMod val="50000"/>
                  </a:schemeClr>
                </a:solidFill>
              </a:rPr>
              <a:t>Access to Capital</a:t>
            </a:r>
          </a:p>
          <a:p>
            <a:pPr marL="800100" lvl="1" indent="-342900">
              <a:spcAft>
                <a:spcPts val="1200"/>
              </a:spcAft>
              <a:buClr>
                <a:schemeClr val="bg1">
                  <a:lumMod val="50000"/>
                </a:schemeClr>
              </a:buClr>
              <a:buSzPct val="100000"/>
              <a:buFont typeface="Arial" panose="020B0604020202020204" pitchFamily="34" charset="0"/>
              <a:buChar char="•"/>
            </a:pPr>
            <a:r>
              <a:rPr lang="en-US" sz="2800">
                <a:solidFill>
                  <a:schemeClr val="bg1">
                    <a:lumMod val="50000"/>
                  </a:schemeClr>
                </a:solidFill>
              </a:rPr>
              <a:t>NPI Opportunity Fund</a:t>
            </a:r>
          </a:p>
        </p:txBody>
      </p:sp>
      <p:pic>
        <p:nvPicPr>
          <p:cNvPr id="12" name="Picture 4" descr="C:\Users\deklyend\AppData\Local\Microsoft\Windows\Temporary Internet Files\Content.Outlook\BC2N2UJL\image2 (5).JP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46000"/>
                    </a14:imgEffect>
                  </a14:imgLayer>
                </a14:imgProps>
              </a:ext>
              <a:ext uri="{28A0092B-C50C-407E-A947-70E740481C1C}">
                <a14:useLocalDpi xmlns:a14="http://schemas.microsoft.com/office/drawing/2010/main"/>
              </a:ext>
            </a:extLst>
          </a:blip>
          <a:srcRect/>
          <a:stretch>
            <a:fillRect/>
          </a:stretch>
        </p:blipFill>
        <p:spPr bwMode="auto">
          <a:xfrm>
            <a:off x="4495800" y="1119145"/>
            <a:ext cx="4488180" cy="2992120"/>
          </a:xfrm>
          <a:prstGeom prst="rect">
            <a:avLst/>
          </a:prstGeom>
          <a:ln w="88900" cmpd="dbl">
            <a:noFill/>
            <a:miter lim="800000"/>
          </a:ln>
          <a:effectLst/>
          <a:extLst>
            <a:ext uri="{909E8E84-426E-40DD-AFC4-6F175D3DCCD1}">
              <a14:hiddenFill xmlns:a14="http://schemas.microsoft.com/office/drawing/2010/main">
                <a:solidFill>
                  <a:srgbClr val="FFFFFF"/>
                </a:solidFill>
              </a14:hiddenFill>
            </a:ext>
          </a:extLst>
        </p:spPr>
      </p:pic>
      <p:sp>
        <p:nvSpPr>
          <p:cNvPr id="11" name="Footer Placeholder 5">
            <a:extLst>
              <a:ext uri="{FF2B5EF4-FFF2-40B4-BE49-F238E27FC236}">
                <a16:creationId xmlns:a16="http://schemas.microsoft.com/office/drawing/2014/main" id="{BD5573D7-EEEF-4A12-A977-03747EA80C81}"/>
              </a:ext>
            </a:extLst>
          </p:cNvPr>
          <p:cNvSpPr>
            <a:spLocks noGrp="1"/>
          </p:cNvSpPr>
          <p:nvPr>
            <p:ph type="ftr" sz="quarter" idx="11"/>
          </p:nvPr>
        </p:nvSpPr>
        <p:spPr>
          <a:xfrm>
            <a:off x="2514600" y="6356070"/>
            <a:ext cx="6400800" cy="365125"/>
          </a:xfrm>
        </p:spPr>
        <p:txBody>
          <a:bodyPr/>
          <a:lstStyle/>
          <a:p>
            <a:pPr algn="r"/>
            <a:r>
              <a:rPr lang="en-US"/>
              <a:t>UPDATE ON NEIGHBORHOOD PROSPERITY NETWORK – MARCH 4, 2020</a:t>
            </a:r>
          </a:p>
        </p:txBody>
      </p:sp>
    </p:spTree>
    <p:extLst>
      <p:ext uri="{BB962C8B-B14F-4D97-AF65-F5344CB8AC3E}">
        <p14:creationId xmlns:p14="http://schemas.microsoft.com/office/powerpoint/2010/main" val="4277234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6324600"/>
            <a:ext cx="1219200" cy="396595"/>
          </a:xfrm>
          <a:prstGeom prst="rect">
            <a:avLst/>
          </a:prstGeom>
        </p:spPr>
      </p:pic>
      <p:sp>
        <p:nvSpPr>
          <p:cNvPr id="7" name="Rectangle 6"/>
          <p:cNvSpPr/>
          <p:nvPr/>
        </p:nvSpPr>
        <p:spPr>
          <a:xfrm>
            <a:off x="0" y="117422"/>
            <a:ext cx="9144000" cy="707886"/>
          </a:xfrm>
          <a:prstGeom prst="rect">
            <a:avLst/>
          </a:prstGeom>
        </p:spPr>
        <p:txBody>
          <a:bodyPr wrap="square">
            <a:spAutoFit/>
          </a:bodyPr>
          <a:lstStyle/>
          <a:p>
            <a:r>
              <a:rPr lang="en-US" sz="4000">
                <a:solidFill>
                  <a:srgbClr val="41B6E6"/>
                </a:solidFill>
              </a:rPr>
              <a:t>NETWORK PRIORITY: DISTRICT PROGRAMS</a:t>
            </a:r>
          </a:p>
        </p:txBody>
      </p:sp>
      <p:pic>
        <p:nvPicPr>
          <p:cNvPr id="10" name="Picture 9">
            <a:extLst>
              <a:ext uri="{FF2B5EF4-FFF2-40B4-BE49-F238E27FC236}">
                <a16:creationId xmlns:a16="http://schemas.microsoft.com/office/drawing/2014/main" id="{F810AEEC-304A-4C34-8703-520695D62FFE}"/>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a:ext>
            </a:extLst>
          </a:blip>
          <a:stretch>
            <a:fillRect/>
          </a:stretch>
        </p:blipFill>
        <p:spPr>
          <a:xfrm>
            <a:off x="3581401" y="1474832"/>
            <a:ext cx="5562600" cy="3708400"/>
          </a:xfrm>
          <a:prstGeom prst="rect">
            <a:avLst/>
          </a:prstGeom>
        </p:spPr>
      </p:pic>
      <p:sp>
        <p:nvSpPr>
          <p:cNvPr id="11" name="Rectangle 10">
            <a:extLst>
              <a:ext uri="{FF2B5EF4-FFF2-40B4-BE49-F238E27FC236}">
                <a16:creationId xmlns:a16="http://schemas.microsoft.com/office/drawing/2014/main" id="{5062D817-C51D-4BCE-857E-E934310FE4F9}"/>
              </a:ext>
            </a:extLst>
          </p:cNvPr>
          <p:cNvSpPr/>
          <p:nvPr/>
        </p:nvSpPr>
        <p:spPr>
          <a:xfrm>
            <a:off x="-228600" y="1644326"/>
            <a:ext cx="3581400" cy="3016210"/>
          </a:xfrm>
          <a:prstGeom prst="rect">
            <a:avLst/>
          </a:prstGeom>
        </p:spPr>
        <p:txBody>
          <a:bodyPr wrap="square">
            <a:spAutoFit/>
          </a:bodyPr>
          <a:lstStyle/>
          <a:p>
            <a:pPr marL="800100" lvl="1" indent="-342900">
              <a:spcAft>
                <a:spcPts val="1200"/>
              </a:spcAft>
              <a:buClr>
                <a:schemeClr val="bg1">
                  <a:lumMod val="50000"/>
                </a:schemeClr>
              </a:buClr>
              <a:buSzPct val="100000"/>
              <a:buFont typeface="Arial" panose="020B0604020202020204" pitchFamily="34" charset="0"/>
              <a:buChar char="•"/>
              <a:defRPr/>
            </a:pPr>
            <a:r>
              <a:rPr lang="en-US" sz="3200">
                <a:solidFill>
                  <a:schemeClr val="bg1">
                    <a:lumMod val="50000"/>
                  </a:schemeClr>
                </a:solidFill>
              </a:rPr>
              <a:t>(Com)motion</a:t>
            </a:r>
          </a:p>
          <a:p>
            <a:pPr marL="800100" lvl="1" indent="-342900">
              <a:spcAft>
                <a:spcPts val="1200"/>
              </a:spcAft>
              <a:buClr>
                <a:schemeClr val="bg1">
                  <a:lumMod val="50000"/>
                </a:schemeClr>
              </a:buClr>
              <a:buSzPct val="100000"/>
              <a:buFont typeface="Arial" panose="020B0604020202020204" pitchFamily="34" charset="0"/>
              <a:buChar char="•"/>
              <a:defRPr/>
            </a:pPr>
            <a:r>
              <a:rPr lang="en-US" sz="3200">
                <a:solidFill>
                  <a:schemeClr val="bg1">
                    <a:lumMod val="50000"/>
                  </a:schemeClr>
                </a:solidFill>
              </a:rPr>
              <a:t>Legal Services Day</a:t>
            </a:r>
          </a:p>
          <a:p>
            <a:pPr marL="800100" lvl="1" indent="-342900">
              <a:spcAft>
                <a:spcPts val="1200"/>
              </a:spcAft>
              <a:buClr>
                <a:schemeClr val="bg1">
                  <a:lumMod val="50000"/>
                </a:schemeClr>
              </a:buClr>
              <a:buSzPct val="100000"/>
              <a:buFont typeface="Arial" panose="020B0604020202020204" pitchFamily="34" charset="0"/>
              <a:buChar char="•"/>
              <a:defRPr/>
            </a:pPr>
            <a:r>
              <a:rPr lang="en-US" sz="3200">
                <a:solidFill>
                  <a:schemeClr val="bg1">
                    <a:lumMod val="50000"/>
                  </a:schemeClr>
                </a:solidFill>
              </a:rPr>
              <a:t>Cultural liaison</a:t>
            </a:r>
          </a:p>
          <a:p>
            <a:pPr marL="800100" lvl="1" indent="-342900">
              <a:spcAft>
                <a:spcPts val="1200"/>
              </a:spcAft>
              <a:buClr>
                <a:schemeClr val="bg1">
                  <a:lumMod val="50000"/>
                </a:schemeClr>
              </a:buClr>
              <a:buSzPct val="100000"/>
              <a:buFont typeface="Arial" panose="020B0604020202020204" pitchFamily="34" charset="0"/>
              <a:buChar char="•"/>
              <a:defRPr/>
            </a:pPr>
            <a:r>
              <a:rPr lang="en-US" sz="3200">
                <a:solidFill>
                  <a:schemeClr val="bg1">
                    <a:lumMod val="50000"/>
                  </a:schemeClr>
                </a:solidFill>
              </a:rPr>
              <a:t>Clothing closet</a:t>
            </a:r>
            <a:endParaRPr lang="en-US" sz="2800">
              <a:solidFill>
                <a:prstClr val="black"/>
              </a:solidFill>
            </a:endParaRPr>
          </a:p>
        </p:txBody>
      </p:sp>
      <p:sp>
        <p:nvSpPr>
          <p:cNvPr id="13" name="Footer Placeholder 5">
            <a:extLst>
              <a:ext uri="{FF2B5EF4-FFF2-40B4-BE49-F238E27FC236}">
                <a16:creationId xmlns:a16="http://schemas.microsoft.com/office/drawing/2014/main" id="{4F4A482B-7D3F-487A-9C97-2A366AF6BC66}"/>
              </a:ext>
            </a:extLst>
          </p:cNvPr>
          <p:cNvSpPr>
            <a:spLocks noGrp="1"/>
          </p:cNvSpPr>
          <p:nvPr>
            <p:ph type="ftr" sz="quarter" idx="11"/>
          </p:nvPr>
        </p:nvSpPr>
        <p:spPr>
          <a:xfrm>
            <a:off x="2514600" y="6356070"/>
            <a:ext cx="6400800" cy="365125"/>
          </a:xfrm>
        </p:spPr>
        <p:txBody>
          <a:bodyPr/>
          <a:lstStyle/>
          <a:p>
            <a:pPr algn="r"/>
            <a:r>
              <a:rPr lang="en-US"/>
              <a:t>UPDATE ON NEIGHBORHOOD PROSPERITY NETWORK – MARCH 4, 2020</a:t>
            </a:r>
          </a:p>
        </p:txBody>
      </p:sp>
    </p:spTree>
    <p:extLst>
      <p:ext uri="{BB962C8B-B14F-4D97-AF65-F5344CB8AC3E}">
        <p14:creationId xmlns:p14="http://schemas.microsoft.com/office/powerpoint/2010/main" val="163600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80A921ED-0D9B-C248-BE32-9573F0090A13}"/>
              </a:ext>
            </a:extLst>
          </p:cNvPr>
          <p:cNvSpPr/>
          <p:nvPr/>
        </p:nvSpPr>
        <p:spPr>
          <a:xfrm>
            <a:off x="597390" y="2595287"/>
            <a:ext cx="568056" cy="568056"/>
          </a:xfrm>
          <a:prstGeom prst="ellipse">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6324600"/>
            <a:ext cx="1219200" cy="396595"/>
          </a:xfrm>
          <a:prstGeom prst="rect">
            <a:avLst/>
          </a:prstGeom>
        </p:spPr>
      </p:pic>
      <p:sp>
        <p:nvSpPr>
          <p:cNvPr id="7" name="Rectangle 6"/>
          <p:cNvSpPr/>
          <p:nvPr/>
        </p:nvSpPr>
        <p:spPr>
          <a:xfrm>
            <a:off x="457200" y="304800"/>
            <a:ext cx="8458200" cy="707886"/>
          </a:xfrm>
          <a:prstGeom prst="rect">
            <a:avLst/>
          </a:prstGeom>
        </p:spPr>
        <p:txBody>
          <a:bodyPr wrap="square">
            <a:spAutoFit/>
          </a:bodyPr>
          <a:lstStyle/>
          <a:p>
            <a:r>
              <a:rPr lang="en-US" sz="4000">
                <a:solidFill>
                  <a:srgbClr val="41B6E6"/>
                </a:solidFill>
              </a:rPr>
              <a:t>NETWORK METRICS</a:t>
            </a:r>
          </a:p>
        </p:txBody>
      </p:sp>
      <p:sp>
        <p:nvSpPr>
          <p:cNvPr id="2" name="Rectangle 1"/>
          <p:cNvSpPr/>
          <p:nvPr/>
        </p:nvSpPr>
        <p:spPr>
          <a:xfrm>
            <a:off x="481988" y="1222563"/>
            <a:ext cx="3581400" cy="523220"/>
          </a:xfrm>
          <a:prstGeom prst="rect">
            <a:avLst/>
          </a:prstGeom>
        </p:spPr>
        <p:txBody>
          <a:bodyPr wrap="square">
            <a:spAutoFit/>
          </a:bodyPr>
          <a:lstStyle/>
          <a:p>
            <a:pPr>
              <a:defRPr/>
            </a:pPr>
            <a:r>
              <a:rPr lang="en-US" sz="2800">
                <a:solidFill>
                  <a:schemeClr val="bg1">
                    <a:lumMod val="50000"/>
                  </a:schemeClr>
                </a:solidFill>
              </a:rPr>
              <a:t>Outcomes (7  Years) </a:t>
            </a:r>
            <a:endParaRPr lang="en-US" sz="2800">
              <a:solidFill>
                <a:srgbClr val="FF0000"/>
              </a:solidFill>
            </a:endParaRPr>
          </a:p>
        </p:txBody>
      </p:sp>
      <p:pic>
        <p:nvPicPr>
          <p:cNvPr id="5" name="Picture 4">
            <a:extLst>
              <a:ext uri="{FF2B5EF4-FFF2-40B4-BE49-F238E27FC236}">
                <a16:creationId xmlns:a16="http://schemas.microsoft.com/office/drawing/2014/main" id="{FCECC52F-A356-4D75-8528-50CF58B935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48800" y="1219200"/>
            <a:ext cx="4736870" cy="3809449"/>
          </a:xfrm>
          <a:prstGeom prst="rect">
            <a:avLst/>
          </a:prstGeom>
        </p:spPr>
      </p:pic>
      <p:sp>
        <p:nvSpPr>
          <p:cNvPr id="3" name="TextBox 2">
            <a:extLst>
              <a:ext uri="{FF2B5EF4-FFF2-40B4-BE49-F238E27FC236}">
                <a16:creationId xmlns:a16="http://schemas.microsoft.com/office/drawing/2014/main" id="{5738A288-0865-F548-B493-57A33BF5D517}"/>
              </a:ext>
            </a:extLst>
          </p:cNvPr>
          <p:cNvSpPr txBox="1"/>
          <p:nvPr/>
        </p:nvSpPr>
        <p:spPr>
          <a:xfrm>
            <a:off x="1404405" y="2278927"/>
            <a:ext cx="2298371" cy="830997"/>
          </a:xfrm>
          <a:prstGeom prst="rect">
            <a:avLst/>
          </a:prstGeom>
          <a:noFill/>
        </p:spPr>
        <p:txBody>
          <a:bodyPr wrap="square" rtlCol="0">
            <a:spAutoFit/>
          </a:bodyPr>
          <a:lstStyle/>
          <a:p>
            <a:pPr algn="ctr"/>
            <a:r>
              <a:rPr lang="en-US" sz="4800">
                <a:solidFill>
                  <a:srgbClr val="41B6E6"/>
                </a:solidFill>
                <a:latin typeface="+mj-lt"/>
              </a:rPr>
              <a:t>$4.4M</a:t>
            </a:r>
          </a:p>
        </p:txBody>
      </p:sp>
      <p:sp>
        <p:nvSpPr>
          <p:cNvPr id="4" name="Rectangle 3">
            <a:extLst>
              <a:ext uri="{FF2B5EF4-FFF2-40B4-BE49-F238E27FC236}">
                <a16:creationId xmlns:a16="http://schemas.microsoft.com/office/drawing/2014/main" id="{860CF3BD-0AC3-DE45-9FF2-EDA22A31E04C}"/>
              </a:ext>
            </a:extLst>
          </p:cNvPr>
          <p:cNvSpPr/>
          <p:nvPr/>
        </p:nvSpPr>
        <p:spPr>
          <a:xfrm>
            <a:off x="1404405" y="2978004"/>
            <a:ext cx="2405595" cy="523220"/>
          </a:xfrm>
          <a:prstGeom prst="rect">
            <a:avLst/>
          </a:prstGeom>
        </p:spPr>
        <p:txBody>
          <a:bodyPr wrap="none">
            <a:spAutoFit/>
          </a:bodyPr>
          <a:lstStyle/>
          <a:p>
            <a:r>
              <a:rPr lang="en-US" sz="2800">
                <a:solidFill>
                  <a:schemeClr val="bg1">
                    <a:lumMod val="50000"/>
                  </a:schemeClr>
                </a:solidFill>
              </a:rPr>
              <a:t>Private Leverage </a:t>
            </a:r>
            <a:endParaRPr lang="en-US" sz="2800"/>
          </a:p>
        </p:txBody>
      </p:sp>
      <p:sp>
        <p:nvSpPr>
          <p:cNvPr id="10" name="TextBox 9">
            <a:extLst>
              <a:ext uri="{FF2B5EF4-FFF2-40B4-BE49-F238E27FC236}">
                <a16:creationId xmlns:a16="http://schemas.microsoft.com/office/drawing/2014/main" id="{141C5987-5E9F-724D-A147-17EA1ECDF319}"/>
              </a:ext>
            </a:extLst>
          </p:cNvPr>
          <p:cNvSpPr txBox="1"/>
          <p:nvPr/>
        </p:nvSpPr>
        <p:spPr>
          <a:xfrm>
            <a:off x="5785014" y="2254799"/>
            <a:ext cx="2520786" cy="830997"/>
          </a:xfrm>
          <a:prstGeom prst="rect">
            <a:avLst/>
          </a:prstGeom>
          <a:noFill/>
        </p:spPr>
        <p:txBody>
          <a:bodyPr wrap="square" rtlCol="0">
            <a:spAutoFit/>
          </a:bodyPr>
          <a:lstStyle/>
          <a:p>
            <a:pPr algn="ctr"/>
            <a:r>
              <a:rPr lang="en-US" sz="4800">
                <a:solidFill>
                  <a:srgbClr val="41B6E6"/>
                </a:solidFill>
                <a:latin typeface="+mj-lt"/>
              </a:rPr>
              <a:t>184,180</a:t>
            </a:r>
          </a:p>
        </p:txBody>
      </p:sp>
      <p:sp>
        <p:nvSpPr>
          <p:cNvPr id="11" name="Rectangle 10">
            <a:extLst>
              <a:ext uri="{FF2B5EF4-FFF2-40B4-BE49-F238E27FC236}">
                <a16:creationId xmlns:a16="http://schemas.microsoft.com/office/drawing/2014/main" id="{9A34A2B9-3864-5746-A815-9764F16DBDCD}"/>
              </a:ext>
            </a:extLst>
          </p:cNvPr>
          <p:cNvSpPr/>
          <p:nvPr/>
        </p:nvSpPr>
        <p:spPr>
          <a:xfrm>
            <a:off x="5785014" y="2953876"/>
            <a:ext cx="2444586" cy="523220"/>
          </a:xfrm>
          <a:prstGeom prst="rect">
            <a:avLst/>
          </a:prstGeom>
        </p:spPr>
        <p:txBody>
          <a:bodyPr wrap="square">
            <a:spAutoFit/>
          </a:bodyPr>
          <a:lstStyle/>
          <a:p>
            <a:pPr algn="ctr"/>
            <a:r>
              <a:rPr lang="en-US" sz="2800">
                <a:solidFill>
                  <a:schemeClr val="bg1">
                    <a:lumMod val="50000"/>
                  </a:schemeClr>
                </a:solidFill>
              </a:rPr>
              <a:t>Volunteer Hours</a:t>
            </a:r>
            <a:endParaRPr lang="en-US" sz="2800"/>
          </a:p>
        </p:txBody>
      </p:sp>
      <p:sp>
        <p:nvSpPr>
          <p:cNvPr id="12" name="TextBox 11">
            <a:extLst>
              <a:ext uri="{FF2B5EF4-FFF2-40B4-BE49-F238E27FC236}">
                <a16:creationId xmlns:a16="http://schemas.microsoft.com/office/drawing/2014/main" id="{24DD0973-83F3-324C-AC2E-7179D84369D7}"/>
              </a:ext>
            </a:extLst>
          </p:cNvPr>
          <p:cNvSpPr txBox="1"/>
          <p:nvPr/>
        </p:nvSpPr>
        <p:spPr>
          <a:xfrm>
            <a:off x="1288974" y="4035267"/>
            <a:ext cx="2298371" cy="830997"/>
          </a:xfrm>
          <a:prstGeom prst="rect">
            <a:avLst/>
          </a:prstGeom>
          <a:noFill/>
        </p:spPr>
        <p:txBody>
          <a:bodyPr wrap="square" rtlCol="0">
            <a:spAutoFit/>
          </a:bodyPr>
          <a:lstStyle/>
          <a:p>
            <a:pPr algn="ctr"/>
            <a:r>
              <a:rPr lang="en-US" sz="4800">
                <a:solidFill>
                  <a:srgbClr val="41B6E6"/>
                </a:solidFill>
                <a:latin typeface="+mj-lt"/>
              </a:rPr>
              <a:t>180</a:t>
            </a:r>
          </a:p>
        </p:txBody>
      </p:sp>
      <p:sp>
        <p:nvSpPr>
          <p:cNvPr id="13" name="Rectangle 12">
            <a:extLst>
              <a:ext uri="{FF2B5EF4-FFF2-40B4-BE49-F238E27FC236}">
                <a16:creationId xmlns:a16="http://schemas.microsoft.com/office/drawing/2014/main" id="{68330116-66DA-4542-B2E1-0F1DFC8ABCD4}"/>
              </a:ext>
            </a:extLst>
          </p:cNvPr>
          <p:cNvSpPr/>
          <p:nvPr/>
        </p:nvSpPr>
        <p:spPr>
          <a:xfrm>
            <a:off x="1583556" y="4757560"/>
            <a:ext cx="1709206" cy="759182"/>
          </a:xfrm>
          <a:prstGeom prst="rect">
            <a:avLst/>
          </a:prstGeom>
        </p:spPr>
        <p:txBody>
          <a:bodyPr wrap="square">
            <a:spAutoFit/>
          </a:bodyPr>
          <a:lstStyle/>
          <a:p>
            <a:pPr algn="ctr">
              <a:lnSpc>
                <a:spcPts val="2560"/>
              </a:lnSpc>
            </a:pPr>
            <a:r>
              <a:rPr lang="en-US" sz="2800">
                <a:solidFill>
                  <a:schemeClr val="bg1">
                    <a:lumMod val="50000"/>
                  </a:schemeClr>
                </a:solidFill>
              </a:rPr>
              <a:t>Net New Businesses</a:t>
            </a:r>
            <a:endParaRPr lang="en-US" sz="2800"/>
          </a:p>
        </p:txBody>
      </p:sp>
      <p:sp>
        <p:nvSpPr>
          <p:cNvPr id="14" name="TextBox 13">
            <a:extLst>
              <a:ext uri="{FF2B5EF4-FFF2-40B4-BE49-F238E27FC236}">
                <a16:creationId xmlns:a16="http://schemas.microsoft.com/office/drawing/2014/main" id="{D34E7CDD-B04C-A849-9F32-C4700FA999FD}"/>
              </a:ext>
            </a:extLst>
          </p:cNvPr>
          <p:cNvSpPr txBox="1"/>
          <p:nvPr/>
        </p:nvSpPr>
        <p:spPr>
          <a:xfrm>
            <a:off x="5779006" y="4176173"/>
            <a:ext cx="2298371" cy="830997"/>
          </a:xfrm>
          <a:prstGeom prst="rect">
            <a:avLst/>
          </a:prstGeom>
          <a:noFill/>
        </p:spPr>
        <p:txBody>
          <a:bodyPr wrap="square" rtlCol="0">
            <a:spAutoFit/>
          </a:bodyPr>
          <a:lstStyle/>
          <a:p>
            <a:pPr algn="ctr"/>
            <a:r>
              <a:rPr lang="en-US" sz="4800">
                <a:solidFill>
                  <a:srgbClr val="41B6E6"/>
                </a:solidFill>
                <a:latin typeface="+mj-lt"/>
              </a:rPr>
              <a:t>1,196</a:t>
            </a:r>
          </a:p>
        </p:txBody>
      </p:sp>
      <p:sp>
        <p:nvSpPr>
          <p:cNvPr id="15" name="Rectangle 14">
            <a:extLst>
              <a:ext uri="{FF2B5EF4-FFF2-40B4-BE49-F238E27FC236}">
                <a16:creationId xmlns:a16="http://schemas.microsoft.com/office/drawing/2014/main" id="{9780F1BD-650A-AC46-93EE-6E3EF4808F05}"/>
              </a:ext>
            </a:extLst>
          </p:cNvPr>
          <p:cNvSpPr/>
          <p:nvPr/>
        </p:nvSpPr>
        <p:spPr>
          <a:xfrm>
            <a:off x="6035924" y="4879005"/>
            <a:ext cx="1699494" cy="523220"/>
          </a:xfrm>
          <a:prstGeom prst="rect">
            <a:avLst/>
          </a:prstGeom>
        </p:spPr>
        <p:txBody>
          <a:bodyPr wrap="square">
            <a:spAutoFit/>
          </a:bodyPr>
          <a:lstStyle/>
          <a:p>
            <a:pPr algn="ctr"/>
            <a:r>
              <a:rPr lang="en-US" sz="2800">
                <a:solidFill>
                  <a:schemeClr val="bg1">
                    <a:lumMod val="50000"/>
                  </a:schemeClr>
                </a:solidFill>
              </a:rPr>
              <a:t>New Jobs</a:t>
            </a:r>
            <a:endParaRPr lang="en-US" sz="2800"/>
          </a:p>
        </p:txBody>
      </p:sp>
      <p:pic>
        <p:nvPicPr>
          <p:cNvPr id="17" name="Graphic 16" descr="Upward trend">
            <a:extLst>
              <a:ext uri="{FF2B5EF4-FFF2-40B4-BE49-F238E27FC236}">
                <a16:creationId xmlns:a16="http://schemas.microsoft.com/office/drawing/2014/main" id="{E723C24C-FD72-694C-A45E-1A72EC3541F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9835" y="2661177"/>
            <a:ext cx="403166" cy="403166"/>
          </a:xfrm>
          <a:prstGeom prst="rect">
            <a:avLst/>
          </a:prstGeom>
        </p:spPr>
      </p:pic>
      <p:sp>
        <p:nvSpPr>
          <p:cNvPr id="19" name="Oval 18">
            <a:extLst>
              <a:ext uri="{FF2B5EF4-FFF2-40B4-BE49-F238E27FC236}">
                <a16:creationId xmlns:a16="http://schemas.microsoft.com/office/drawing/2014/main" id="{63624D08-2936-E644-A0F7-04A924C8FBC7}"/>
              </a:ext>
            </a:extLst>
          </p:cNvPr>
          <p:cNvSpPr/>
          <p:nvPr/>
        </p:nvSpPr>
        <p:spPr>
          <a:xfrm>
            <a:off x="597390" y="4457741"/>
            <a:ext cx="568056" cy="568056"/>
          </a:xfrm>
          <a:prstGeom prst="ellipse">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Kiosk">
            <a:extLst>
              <a:ext uri="{FF2B5EF4-FFF2-40B4-BE49-F238E27FC236}">
                <a16:creationId xmlns:a16="http://schemas.microsoft.com/office/drawing/2014/main" id="{158C6962-5336-3B4C-AC47-5A8978936A2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79835" y="4523631"/>
            <a:ext cx="403166" cy="403166"/>
          </a:xfrm>
          <a:prstGeom prst="rect">
            <a:avLst/>
          </a:prstGeom>
        </p:spPr>
      </p:pic>
      <p:sp>
        <p:nvSpPr>
          <p:cNvPr id="21" name="Oval 20">
            <a:extLst>
              <a:ext uri="{FF2B5EF4-FFF2-40B4-BE49-F238E27FC236}">
                <a16:creationId xmlns:a16="http://schemas.microsoft.com/office/drawing/2014/main" id="{517B59EE-23C6-3D4F-A84F-E4633A05CB77}"/>
              </a:ext>
            </a:extLst>
          </p:cNvPr>
          <p:cNvSpPr/>
          <p:nvPr/>
        </p:nvSpPr>
        <p:spPr>
          <a:xfrm>
            <a:off x="4894734" y="2595287"/>
            <a:ext cx="568056" cy="568056"/>
          </a:xfrm>
          <a:prstGeom prst="ellipse">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Group">
            <a:extLst>
              <a:ext uri="{FF2B5EF4-FFF2-40B4-BE49-F238E27FC236}">
                <a16:creationId xmlns:a16="http://schemas.microsoft.com/office/drawing/2014/main" id="{962EEFDC-B98F-BF45-AF8B-AD692587DAE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954388" y="2657056"/>
            <a:ext cx="448747" cy="448747"/>
          </a:xfrm>
          <a:prstGeom prst="rect">
            <a:avLst/>
          </a:prstGeom>
        </p:spPr>
      </p:pic>
      <p:sp>
        <p:nvSpPr>
          <p:cNvPr id="23" name="Oval 22">
            <a:extLst>
              <a:ext uri="{FF2B5EF4-FFF2-40B4-BE49-F238E27FC236}">
                <a16:creationId xmlns:a16="http://schemas.microsoft.com/office/drawing/2014/main" id="{3951A3F1-7B67-7044-B909-67E5398839F7}"/>
              </a:ext>
            </a:extLst>
          </p:cNvPr>
          <p:cNvSpPr/>
          <p:nvPr/>
        </p:nvSpPr>
        <p:spPr>
          <a:xfrm>
            <a:off x="4874538" y="4461862"/>
            <a:ext cx="568056" cy="568056"/>
          </a:xfrm>
          <a:prstGeom prst="ellipse">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Employee badge">
            <a:extLst>
              <a:ext uri="{FF2B5EF4-FFF2-40B4-BE49-F238E27FC236}">
                <a16:creationId xmlns:a16="http://schemas.microsoft.com/office/drawing/2014/main" id="{C2F3003D-EF41-2546-9F0D-35619658ABE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4934192" y="4523631"/>
            <a:ext cx="448747" cy="448747"/>
          </a:xfrm>
          <a:prstGeom prst="rect">
            <a:avLst/>
          </a:prstGeom>
        </p:spPr>
      </p:pic>
      <p:sp>
        <p:nvSpPr>
          <p:cNvPr id="26" name="Footer Placeholder 5">
            <a:extLst>
              <a:ext uri="{FF2B5EF4-FFF2-40B4-BE49-F238E27FC236}">
                <a16:creationId xmlns:a16="http://schemas.microsoft.com/office/drawing/2014/main" id="{FBE975C7-E1AC-4922-8A0B-69BA629A7BE3}"/>
              </a:ext>
            </a:extLst>
          </p:cNvPr>
          <p:cNvSpPr>
            <a:spLocks noGrp="1"/>
          </p:cNvSpPr>
          <p:nvPr>
            <p:ph type="ftr" sz="quarter" idx="11"/>
          </p:nvPr>
        </p:nvSpPr>
        <p:spPr>
          <a:xfrm>
            <a:off x="2514600" y="6356070"/>
            <a:ext cx="6400800" cy="365125"/>
          </a:xfrm>
        </p:spPr>
        <p:txBody>
          <a:bodyPr/>
          <a:lstStyle/>
          <a:p>
            <a:pPr algn="r"/>
            <a:r>
              <a:rPr lang="en-US"/>
              <a:t>UPDATE ON NEIGHBORHOOD PROSPERITY NETWORK – MARCH 4, 2020</a:t>
            </a:r>
          </a:p>
        </p:txBody>
      </p:sp>
    </p:spTree>
    <p:extLst>
      <p:ext uri="{BB962C8B-B14F-4D97-AF65-F5344CB8AC3E}">
        <p14:creationId xmlns:p14="http://schemas.microsoft.com/office/powerpoint/2010/main" val="416228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6324600"/>
            <a:ext cx="1219200" cy="396595"/>
          </a:xfrm>
          <a:prstGeom prst="rect">
            <a:avLst/>
          </a:prstGeom>
        </p:spPr>
      </p:pic>
      <p:sp>
        <p:nvSpPr>
          <p:cNvPr id="7" name="Rectangle 6"/>
          <p:cNvSpPr/>
          <p:nvPr/>
        </p:nvSpPr>
        <p:spPr>
          <a:xfrm>
            <a:off x="457200" y="304800"/>
            <a:ext cx="8458200" cy="707886"/>
          </a:xfrm>
          <a:prstGeom prst="rect">
            <a:avLst/>
          </a:prstGeom>
        </p:spPr>
        <p:txBody>
          <a:bodyPr wrap="square">
            <a:spAutoFit/>
          </a:bodyPr>
          <a:lstStyle/>
          <a:p>
            <a:r>
              <a:rPr lang="en-US" sz="4000">
                <a:solidFill>
                  <a:srgbClr val="41B6E6"/>
                </a:solidFill>
              </a:rPr>
              <a:t>LESSONS LEARNED</a:t>
            </a:r>
          </a:p>
        </p:txBody>
      </p:sp>
      <p:sp>
        <p:nvSpPr>
          <p:cNvPr id="10" name="Rectangle 9"/>
          <p:cNvSpPr/>
          <p:nvPr/>
        </p:nvSpPr>
        <p:spPr>
          <a:xfrm>
            <a:off x="0" y="1423749"/>
            <a:ext cx="4495800" cy="4431983"/>
          </a:xfrm>
          <a:prstGeom prst="rect">
            <a:avLst/>
          </a:prstGeom>
        </p:spPr>
        <p:txBody>
          <a:bodyPr wrap="square">
            <a:spAutoFit/>
          </a:bodyPr>
          <a:lstStyle/>
          <a:p>
            <a:pPr marL="800100" lvl="1" indent="-342900">
              <a:spcAft>
                <a:spcPts val="1200"/>
              </a:spcAft>
              <a:buClr>
                <a:schemeClr val="bg1">
                  <a:lumMod val="50000"/>
                </a:schemeClr>
              </a:buClr>
              <a:buSzPct val="100000"/>
              <a:buFont typeface="Arial" panose="020B0604020202020204" pitchFamily="34" charset="0"/>
              <a:buChar char="•"/>
              <a:defRPr/>
            </a:pPr>
            <a:r>
              <a:rPr lang="en-US" sz="2800">
                <a:solidFill>
                  <a:schemeClr val="bg1">
                    <a:lumMod val="50000"/>
                  </a:schemeClr>
                </a:solidFill>
              </a:rPr>
              <a:t>Each district needs a tailored approach</a:t>
            </a:r>
          </a:p>
          <a:p>
            <a:pPr marL="800100" lvl="1" indent="-342900">
              <a:spcAft>
                <a:spcPts val="1200"/>
              </a:spcAft>
              <a:buClr>
                <a:schemeClr val="bg1">
                  <a:lumMod val="50000"/>
                </a:schemeClr>
              </a:buClr>
              <a:buSzPct val="100000"/>
              <a:buFont typeface="Arial" panose="020B0604020202020204" pitchFamily="34" charset="0"/>
              <a:buChar char="•"/>
              <a:defRPr/>
            </a:pPr>
            <a:r>
              <a:rPr lang="en-US" sz="2800">
                <a:solidFill>
                  <a:schemeClr val="bg1">
                    <a:lumMod val="50000"/>
                  </a:schemeClr>
                </a:solidFill>
              </a:rPr>
              <a:t>Building relationships are key and take time</a:t>
            </a:r>
          </a:p>
          <a:p>
            <a:pPr marL="800100" lvl="1" indent="-342900">
              <a:spcAft>
                <a:spcPts val="1200"/>
              </a:spcAft>
              <a:buClr>
                <a:schemeClr val="bg1">
                  <a:lumMod val="50000"/>
                </a:schemeClr>
              </a:buClr>
              <a:buSzPct val="100000"/>
              <a:buFont typeface="Arial" panose="020B0604020202020204" pitchFamily="34" charset="0"/>
              <a:buChar char="•"/>
              <a:defRPr/>
            </a:pPr>
            <a:r>
              <a:rPr lang="en-US" sz="2800">
                <a:solidFill>
                  <a:schemeClr val="bg1">
                    <a:lumMod val="50000"/>
                  </a:schemeClr>
                </a:solidFill>
              </a:rPr>
              <a:t>Local fundraising is very challenging </a:t>
            </a:r>
          </a:p>
          <a:p>
            <a:pPr marL="800100" lvl="1" indent="-342900">
              <a:spcAft>
                <a:spcPts val="1200"/>
              </a:spcAft>
              <a:buClr>
                <a:schemeClr val="bg1">
                  <a:lumMod val="50000"/>
                </a:schemeClr>
              </a:buClr>
              <a:buSzPct val="100000"/>
              <a:buFont typeface="Arial" panose="020B0604020202020204" pitchFamily="34" charset="0"/>
              <a:buChar char="•"/>
              <a:defRPr/>
            </a:pPr>
            <a:r>
              <a:rPr lang="en-US" sz="2800">
                <a:solidFill>
                  <a:schemeClr val="bg1">
                    <a:lumMod val="50000"/>
                  </a:schemeClr>
                </a:solidFill>
              </a:rPr>
              <a:t>Access to capital is necessary to gain community benefits</a:t>
            </a:r>
            <a:endParaRPr lang="en-US" sz="2800">
              <a:solidFill>
                <a:prstClr val="black"/>
              </a:solidFill>
            </a:endParaRPr>
          </a:p>
        </p:txBody>
      </p:sp>
      <p:pic>
        <p:nvPicPr>
          <p:cNvPr id="2" name="Picture 1">
            <a:extLst>
              <a:ext uri="{FF2B5EF4-FFF2-40B4-BE49-F238E27FC236}">
                <a16:creationId xmlns:a16="http://schemas.microsoft.com/office/drawing/2014/main" id="{CEC45592-AA58-465D-B6E9-619A5045E0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57800" y="3345298"/>
            <a:ext cx="3886199" cy="2835066"/>
          </a:xfrm>
          <a:prstGeom prst="rect">
            <a:avLst/>
          </a:prstGeom>
        </p:spPr>
      </p:pic>
      <p:pic>
        <p:nvPicPr>
          <p:cNvPr id="3" name="Picture 2">
            <a:extLst>
              <a:ext uri="{FF2B5EF4-FFF2-40B4-BE49-F238E27FC236}">
                <a16:creationId xmlns:a16="http://schemas.microsoft.com/office/drawing/2014/main" id="{7EACCFEB-199C-4FDA-9388-0585B1BE43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469"/>
          <a:stretch/>
        </p:blipFill>
        <p:spPr>
          <a:xfrm>
            <a:off x="5257799" y="457200"/>
            <a:ext cx="3886201" cy="2835066"/>
          </a:xfrm>
          <a:prstGeom prst="rect">
            <a:avLst/>
          </a:prstGeom>
        </p:spPr>
      </p:pic>
      <p:sp>
        <p:nvSpPr>
          <p:cNvPr id="12" name="Footer Placeholder 5">
            <a:extLst>
              <a:ext uri="{FF2B5EF4-FFF2-40B4-BE49-F238E27FC236}">
                <a16:creationId xmlns:a16="http://schemas.microsoft.com/office/drawing/2014/main" id="{D22252AF-9961-45C5-84D3-93C54F729040}"/>
              </a:ext>
            </a:extLst>
          </p:cNvPr>
          <p:cNvSpPr>
            <a:spLocks noGrp="1"/>
          </p:cNvSpPr>
          <p:nvPr>
            <p:ph type="ftr" sz="quarter" idx="11"/>
          </p:nvPr>
        </p:nvSpPr>
        <p:spPr>
          <a:xfrm>
            <a:off x="2514600" y="6356070"/>
            <a:ext cx="6400800" cy="365125"/>
          </a:xfrm>
        </p:spPr>
        <p:txBody>
          <a:bodyPr/>
          <a:lstStyle/>
          <a:p>
            <a:pPr algn="r"/>
            <a:r>
              <a:rPr lang="en-US"/>
              <a:t>UPDATE ON NEIGHBORHOOD PROSPERITY NETWORK – MARCH 4, 2020</a:t>
            </a:r>
          </a:p>
        </p:txBody>
      </p:sp>
    </p:spTree>
    <p:extLst>
      <p:ext uri="{BB962C8B-B14F-4D97-AF65-F5344CB8AC3E}">
        <p14:creationId xmlns:p14="http://schemas.microsoft.com/office/powerpoint/2010/main" val="183357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6324600"/>
            <a:ext cx="1219200" cy="396595"/>
          </a:xfrm>
          <a:prstGeom prst="rect">
            <a:avLst/>
          </a:prstGeom>
        </p:spPr>
      </p:pic>
      <p:sp>
        <p:nvSpPr>
          <p:cNvPr id="7" name="Rectangle 6"/>
          <p:cNvSpPr/>
          <p:nvPr/>
        </p:nvSpPr>
        <p:spPr>
          <a:xfrm>
            <a:off x="457200" y="304800"/>
            <a:ext cx="8458200" cy="707886"/>
          </a:xfrm>
          <a:prstGeom prst="rect">
            <a:avLst/>
          </a:prstGeom>
        </p:spPr>
        <p:txBody>
          <a:bodyPr wrap="square">
            <a:spAutoFit/>
          </a:bodyPr>
          <a:lstStyle/>
          <a:p>
            <a:r>
              <a:rPr lang="en-US" sz="4000">
                <a:solidFill>
                  <a:srgbClr val="41B6E6"/>
                </a:solidFill>
              </a:rPr>
              <a:t>NEXT STEPS</a:t>
            </a:r>
          </a:p>
        </p:txBody>
      </p:sp>
      <p:sp>
        <p:nvSpPr>
          <p:cNvPr id="2" name="Rectangle 1"/>
          <p:cNvSpPr/>
          <p:nvPr/>
        </p:nvSpPr>
        <p:spPr>
          <a:xfrm>
            <a:off x="0" y="1357223"/>
            <a:ext cx="4419600" cy="2985433"/>
          </a:xfrm>
          <a:prstGeom prst="rect">
            <a:avLst/>
          </a:prstGeom>
        </p:spPr>
        <p:txBody>
          <a:bodyPr wrap="square">
            <a:spAutoFit/>
          </a:bodyPr>
          <a:lstStyle/>
          <a:p>
            <a:pPr marL="800100" lvl="1" indent="-342900">
              <a:spcAft>
                <a:spcPts val="1200"/>
              </a:spcAft>
              <a:buFont typeface="Arial" panose="020B0604020202020204" pitchFamily="34" charset="0"/>
              <a:buChar char="•"/>
            </a:pPr>
            <a:r>
              <a:rPr lang="en-US" sz="2800">
                <a:solidFill>
                  <a:schemeClr val="bg1">
                    <a:lumMod val="50000"/>
                  </a:schemeClr>
                </a:solidFill>
              </a:rPr>
              <a:t>Support Community Led Property Development </a:t>
            </a:r>
          </a:p>
          <a:p>
            <a:pPr marL="800100" lvl="1" indent="-342900">
              <a:spcAft>
                <a:spcPts val="1200"/>
              </a:spcAft>
              <a:buFont typeface="Arial" panose="020B0604020202020204" pitchFamily="34" charset="0"/>
              <a:buChar char="•"/>
            </a:pPr>
            <a:r>
              <a:rPr lang="en-US" sz="2800">
                <a:solidFill>
                  <a:schemeClr val="bg1">
                    <a:lumMod val="50000"/>
                  </a:schemeClr>
                </a:solidFill>
              </a:rPr>
              <a:t>Explore future funding mechanisms</a:t>
            </a:r>
          </a:p>
          <a:p>
            <a:pPr marL="800100" lvl="1" indent="-342900">
              <a:spcAft>
                <a:spcPts val="1200"/>
              </a:spcAft>
              <a:buFont typeface="Arial" panose="020B0604020202020204" pitchFamily="34" charset="0"/>
              <a:buChar char="•"/>
            </a:pPr>
            <a:r>
              <a:rPr lang="en-US" sz="2800">
                <a:solidFill>
                  <a:schemeClr val="bg1">
                    <a:lumMod val="50000"/>
                  </a:schemeClr>
                </a:solidFill>
              </a:rPr>
              <a:t>Strengthen NPN Community Boards</a:t>
            </a:r>
          </a:p>
        </p:txBody>
      </p:sp>
      <p:pic>
        <p:nvPicPr>
          <p:cNvPr id="3" name="Picture 2">
            <a:extLst>
              <a:ext uri="{FF2B5EF4-FFF2-40B4-BE49-F238E27FC236}">
                <a16:creationId xmlns:a16="http://schemas.microsoft.com/office/drawing/2014/main" id="{FAB4E73D-05AB-4873-A1C9-60FC3465E2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14900" y="3352800"/>
            <a:ext cx="4229100" cy="2819400"/>
          </a:xfrm>
          <a:prstGeom prst="rect">
            <a:avLst/>
          </a:prstGeom>
        </p:spPr>
      </p:pic>
      <p:pic>
        <p:nvPicPr>
          <p:cNvPr id="4" name="Picture 3">
            <a:extLst>
              <a:ext uri="{FF2B5EF4-FFF2-40B4-BE49-F238E27FC236}">
                <a16:creationId xmlns:a16="http://schemas.microsoft.com/office/drawing/2014/main" id="{A50331C4-3508-471A-89EC-4EC8EB630AAA}"/>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36000"/>
                    </a14:imgEffect>
                  </a14:imgLayer>
                </a14:imgProps>
              </a:ext>
              <a:ext uri="{28A0092B-C50C-407E-A947-70E740481C1C}">
                <a14:useLocalDpi xmlns:a14="http://schemas.microsoft.com/office/drawing/2010/main"/>
              </a:ext>
            </a:extLst>
          </a:blip>
          <a:stretch>
            <a:fillRect/>
          </a:stretch>
        </p:blipFill>
        <p:spPr>
          <a:xfrm>
            <a:off x="4893782" y="476484"/>
            <a:ext cx="4250218" cy="2830629"/>
          </a:xfrm>
          <a:prstGeom prst="rect">
            <a:avLst/>
          </a:prstGeom>
        </p:spPr>
      </p:pic>
      <p:sp>
        <p:nvSpPr>
          <p:cNvPr id="11" name="Footer Placeholder 5">
            <a:extLst>
              <a:ext uri="{FF2B5EF4-FFF2-40B4-BE49-F238E27FC236}">
                <a16:creationId xmlns:a16="http://schemas.microsoft.com/office/drawing/2014/main" id="{90B06E02-F557-4CD0-A659-673C78BED47D}"/>
              </a:ext>
            </a:extLst>
          </p:cNvPr>
          <p:cNvSpPr>
            <a:spLocks noGrp="1"/>
          </p:cNvSpPr>
          <p:nvPr>
            <p:ph type="ftr" sz="quarter" idx="11"/>
          </p:nvPr>
        </p:nvSpPr>
        <p:spPr>
          <a:xfrm>
            <a:off x="2514600" y="6356070"/>
            <a:ext cx="6400800" cy="365125"/>
          </a:xfrm>
        </p:spPr>
        <p:txBody>
          <a:bodyPr/>
          <a:lstStyle/>
          <a:p>
            <a:pPr algn="r"/>
            <a:r>
              <a:rPr lang="en-US"/>
              <a:t>UPDATE ON NEIGHBORHOOD PROSPERITY NETWORK – MARCH 4, 2020</a:t>
            </a:r>
          </a:p>
        </p:txBody>
      </p:sp>
    </p:spTree>
    <p:extLst>
      <p:ext uri="{BB962C8B-B14F-4D97-AF65-F5344CB8AC3E}">
        <p14:creationId xmlns:p14="http://schemas.microsoft.com/office/powerpoint/2010/main" val="9916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519923-AE6E-4DFE-86AC-164E6FC925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0"/>
            <a:ext cx="10515600" cy="7010400"/>
          </a:xfrm>
          <a:prstGeom prst="rect">
            <a:avLst/>
          </a:prstGeom>
        </p:spPr>
      </p:pic>
      <p:sp>
        <p:nvSpPr>
          <p:cNvPr id="3" name="Rectangle 2"/>
          <p:cNvSpPr/>
          <p:nvPr/>
        </p:nvSpPr>
        <p:spPr>
          <a:xfrm>
            <a:off x="2285835" y="4867870"/>
            <a:ext cx="4648365" cy="923330"/>
          </a:xfrm>
          <a:prstGeom prst="rect">
            <a:avLst/>
          </a:prstGeom>
        </p:spPr>
        <p:txBody>
          <a:bodyPr wrap="none">
            <a:spAutoFit/>
          </a:bodyPr>
          <a:lstStyle/>
          <a:p>
            <a:r>
              <a:rPr lang="en-US" sz="5400">
                <a:solidFill>
                  <a:schemeClr val="bg1"/>
                </a:solidFill>
                <a:latin typeface="+mj-lt"/>
              </a:rPr>
              <a:t>QUESTIONS?</a:t>
            </a:r>
          </a:p>
        </p:txBody>
      </p:sp>
    </p:spTree>
    <p:extLst>
      <p:ext uri="{BB962C8B-B14F-4D97-AF65-F5344CB8AC3E}">
        <p14:creationId xmlns:p14="http://schemas.microsoft.com/office/powerpoint/2010/main" val="149457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6324600"/>
            <a:ext cx="1219200" cy="396595"/>
          </a:xfrm>
          <a:prstGeom prst="rect">
            <a:avLst/>
          </a:prstGeom>
        </p:spPr>
      </p:pic>
      <p:sp>
        <p:nvSpPr>
          <p:cNvPr id="7" name="Rectangle 6"/>
          <p:cNvSpPr/>
          <p:nvPr/>
        </p:nvSpPr>
        <p:spPr>
          <a:xfrm>
            <a:off x="470517" y="304801"/>
            <a:ext cx="8444882" cy="584775"/>
          </a:xfrm>
          <a:prstGeom prst="rect">
            <a:avLst/>
          </a:prstGeom>
        </p:spPr>
        <p:txBody>
          <a:bodyPr wrap="square">
            <a:spAutoFit/>
          </a:bodyPr>
          <a:lstStyle/>
          <a:p>
            <a:r>
              <a:rPr lang="en-US" sz="3200" dirty="0">
                <a:solidFill>
                  <a:srgbClr val="41B6E6"/>
                </a:solidFill>
              </a:rPr>
              <a:t>STRATEGIC PLAN</a:t>
            </a:r>
          </a:p>
        </p:txBody>
      </p:sp>
      <p:sp>
        <p:nvSpPr>
          <p:cNvPr id="19" name="Footer Placeholder 5">
            <a:extLst>
              <a:ext uri="{FF2B5EF4-FFF2-40B4-BE49-F238E27FC236}">
                <a16:creationId xmlns:a16="http://schemas.microsoft.com/office/drawing/2014/main" id="{1C6126BF-56B0-4459-A769-BEADE98E017E}"/>
              </a:ext>
            </a:extLst>
          </p:cNvPr>
          <p:cNvSpPr>
            <a:spLocks noGrp="1"/>
          </p:cNvSpPr>
          <p:nvPr>
            <p:ph type="ftr" sz="quarter" idx="11"/>
          </p:nvPr>
        </p:nvSpPr>
        <p:spPr>
          <a:xfrm>
            <a:off x="2514600" y="6356070"/>
            <a:ext cx="6400800" cy="365125"/>
          </a:xfrm>
        </p:spPr>
        <p:txBody>
          <a:bodyPr/>
          <a:lstStyle/>
          <a:p>
            <a:pPr algn="r"/>
            <a:r>
              <a:rPr lang="en-US"/>
              <a:t>UPDATE ON NEIGHBORHOOD PROSPERITY NETWORK – MARCH 4, 2020</a:t>
            </a:r>
          </a:p>
        </p:txBody>
      </p:sp>
      <p:sp>
        <p:nvSpPr>
          <p:cNvPr id="5" name="Rectangle 4">
            <a:extLst>
              <a:ext uri="{FF2B5EF4-FFF2-40B4-BE49-F238E27FC236}">
                <a16:creationId xmlns:a16="http://schemas.microsoft.com/office/drawing/2014/main" id="{75557F4A-6CC0-4833-8670-F9DFA848CD87}"/>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1028" name="Picture 4">
            <a:extLst>
              <a:ext uri="{FF2B5EF4-FFF2-40B4-BE49-F238E27FC236}">
                <a16:creationId xmlns:a16="http://schemas.microsoft.com/office/drawing/2014/main" id="{D93155F7-AE84-45F6-9725-D53D243FA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23" y="1236676"/>
            <a:ext cx="7341833" cy="4733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43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6324600"/>
            <a:ext cx="1219200" cy="396595"/>
          </a:xfrm>
          <a:prstGeom prst="rect">
            <a:avLst/>
          </a:prstGeom>
        </p:spPr>
      </p:pic>
      <p:sp>
        <p:nvSpPr>
          <p:cNvPr id="7" name="Rectangle 6"/>
          <p:cNvSpPr/>
          <p:nvPr/>
        </p:nvSpPr>
        <p:spPr>
          <a:xfrm>
            <a:off x="457200" y="304800"/>
            <a:ext cx="8458200" cy="707886"/>
          </a:xfrm>
          <a:prstGeom prst="rect">
            <a:avLst/>
          </a:prstGeom>
        </p:spPr>
        <p:txBody>
          <a:bodyPr wrap="square">
            <a:spAutoFit/>
          </a:bodyPr>
          <a:lstStyle/>
          <a:p>
            <a:r>
              <a:rPr lang="en-US" sz="4000">
                <a:solidFill>
                  <a:srgbClr val="41B6E6"/>
                </a:solidFill>
              </a:rPr>
              <a:t>PROGRAM OVERVIEW</a:t>
            </a:r>
          </a:p>
        </p:txBody>
      </p:sp>
      <p:sp>
        <p:nvSpPr>
          <p:cNvPr id="10" name="TextBox 9"/>
          <p:cNvSpPr txBox="1"/>
          <p:nvPr/>
        </p:nvSpPr>
        <p:spPr>
          <a:xfrm>
            <a:off x="-449649" y="1165085"/>
            <a:ext cx="5486401" cy="4678204"/>
          </a:xfrm>
          <a:prstGeom prst="rect">
            <a:avLst/>
          </a:prstGeom>
          <a:noFill/>
        </p:spPr>
        <p:txBody>
          <a:bodyPr wrap="square" rtlCol="0">
            <a:spAutoFit/>
          </a:bodyPr>
          <a:lstStyle/>
          <a:p>
            <a:pPr marL="914400" lvl="1" indent="-457200">
              <a:spcAft>
                <a:spcPts val="1200"/>
              </a:spcAft>
              <a:buFont typeface="Arial" panose="020B0604020202020204" pitchFamily="34" charset="0"/>
              <a:buChar char="•"/>
            </a:pPr>
            <a:r>
              <a:rPr lang="en-US" sz="2800">
                <a:solidFill>
                  <a:schemeClr val="bg1">
                    <a:lumMod val="50000"/>
                  </a:schemeClr>
                </a:solidFill>
              </a:rPr>
              <a:t>Community driven economic development program</a:t>
            </a:r>
          </a:p>
          <a:p>
            <a:pPr marL="914400" lvl="1" indent="-457200">
              <a:spcAft>
                <a:spcPts val="1200"/>
              </a:spcAft>
              <a:buFont typeface="Arial" panose="020B0604020202020204" pitchFamily="34" charset="0"/>
              <a:buChar char="•"/>
            </a:pPr>
            <a:r>
              <a:rPr lang="en-US" sz="2800">
                <a:solidFill>
                  <a:schemeClr val="bg1">
                    <a:lumMod val="50000"/>
                  </a:schemeClr>
                </a:solidFill>
              </a:rPr>
              <a:t>Network includes seven districts in priority neighborhoods</a:t>
            </a:r>
          </a:p>
          <a:p>
            <a:pPr marL="914400" lvl="1" indent="-457200">
              <a:spcAft>
                <a:spcPts val="1200"/>
              </a:spcAft>
              <a:buFont typeface="Arial" panose="020B0604020202020204" pitchFamily="34" charset="0"/>
              <a:buChar char="•"/>
              <a:defRPr/>
            </a:pPr>
            <a:r>
              <a:rPr lang="en-US" sz="2800">
                <a:solidFill>
                  <a:schemeClr val="bg1">
                    <a:lumMod val="50000"/>
                  </a:schemeClr>
                </a:solidFill>
              </a:rPr>
              <a:t>Reason for priority neighborhood focus</a:t>
            </a:r>
          </a:p>
          <a:p>
            <a:pPr marL="1082675" lvl="2" indent="-168275">
              <a:spcAft>
                <a:spcPts val="1200"/>
              </a:spcAft>
              <a:buFont typeface="Arial" pitchFamily="34" charset="0"/>
              <a:buChar char="•"/>
              <a:defRPr/>
            </a:pPr>
            <a:r>
              <a:rPr lang="en-US" sz="2000">
                <a:solidFill>
                  <a:schemeClr val="bg1">
                    <a:lumMod val="50000"/>
                  </a:schemeClr>
                </a:solidFill>
              </a:rPr>
              <a:t>Higher level of poverty</a:t>
            </a:r>
          </a:p>
          <a:p>
            <a:pPr marL="1082675" lvl="2" indent="-168275">
              <a:spcAft>
                <a:spcPts val="1200"/>
              </a:spcAft>
              <a:buFont typeface="Arial" pitchFamily="34" charset="0"/>
              <a:buChar char="•"/>
              <a:defRPr/>
            </a:pPr>
            <a:r>
              <a:rPr lang="en-US" sz="2000">
                <a:solidFill>
                  <a:schemeClr val="bg1">
                    <a:lumMod val="50000"/>
                  </a:schemeClr>
                </a:solidFill>
              </a:rPr>
              <a:t>Lagging commercial investments</a:t>
            </a:r>
          </a:p>
          <a:p>
            <a:pPr marL="1082675" lvl="2" indent="-168275">
              <a:spcAft>
                <a:spcPts val="1200"/>
              </a:spcAft>
              <a:buFont typeface="Arial" pitchFamily="34" charset="0"/>
              <a:buChar char="•"/>
              <a:defRPr/>
            </a:pPr>
            <a:r>
              <a:rPr lang="en-US" sz="2000">
                <a:solidFill>
                  <a:schemeClr val="bg1">
                    <a:lumMod val="50000"/>
                  </a:schemeClr>
                </a:solidFill>
              </a:rPr>
              <a:t>Higher concentration of diverse </a:t>
            </a:r>
            <a:br>
              <a:rPr lang="en-US" sz="2000">
                <a:solidFill>
                  <a:schemeClr val="bg1">
                    <a:lumMod val="50000"/>
                  </a:schemeClr>
                </a:solidFill>
              </a:rPr>
            </a:br>
            <a:r>
              <a:rPr lang="en-US" sz="2000">
                <a:solidFill>
                  <a:schemeClr val="bg1">
                    <a:lumMod val="50000"/>
                  </a:schemeClr>
                </a:solidFill>
              </a:rPr>
              <a:t>community members</a:t>
            </a:r>
          </a:p>
        </p:txBody>
      </p:sp>
      <p:pic>
        <p:nvPicPr>
          <p:cNvPr id="2" name="Picture 1">
            <a:extLst>
              <a:ext uri="{FF2B5EF4-FFF2-40B4-BE49-F238E27FC236}">
                <a16:creationId xmlns:a16="http://schemas.microsoft.com/office/drawing/2014/main" id="{226C7592-09B6-4256-86F6-34741E6D6E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4979" y="3733801"/>
            <a:ext cx="1498022" cy="1198418"/>
          </a:xfrm>
          <a:prstGeom prst="rect">
            <a:avLst/>
          </a:prstGeom>
        </p:spPr>
      </p:pic>
      <p:pic>
        <p:nvPicPr>
          <p:cNvPr id="4" name="Picture 3">
            <a:extLst>
              <a:ext uri="{FF2B5EF4-FFF2-40B4-BE49-F238E27FC236}">
                <a16:creationId xmlns:a16="http://schemas.microsoft.com/office/drawing/2014/main" id="{3D8453DA-A2A2-4317-B82A-19B0F871C8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9217" y="2743200"/>
            <a:ext cx="1251383" cy="711691"/>
          </a:xfrm>
          <a:prstGeom prst="rect">
            <a:avLst/>
          </a:prstGeom>
        </p:spPr>
      </p:pic>
      <p:pic>
        <p:nvPicPr>
          <p:cNvPr id="11" name="Picture 10">
            <a:extLst>
              <a:ext uri="{FF2B5EF4-FFF2-40B4-BE49-F238E27FC236}">
                <a16:creationId xmlns:a16="http://schemas.microsoft.com/office/drawing/2014/main" id="{121AABDC-6FE2-4057-841D-F0070B6E39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43800" y="1219200"/>
            <a:ext cx="1259978" cy="1259978"/>
          </a:xfrm>
          <a:prstGeom prst="rect">
            <a:avLst/>
          </a:prstGeom>
        </p:spPr>
      </p:pic>
      <p:pic>
        <p:nvPicPr>
          <p:cNvPr id="14" name="Picture 13">
            <a:extLst>
              <a:ext uri="{FF2B5EF4-FFF2-40B4-BE49-F238E27FC236}">
                <a16:creationId xmlns:a16="http://schemas.microsoft.com/office/drawing/2014/main" id="{6121DA2F-323F-4E7C-A940-C328B9BB65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77608" y="988104"/>
            <a:ext cx="1650834" cy="1100556"/>
          </a:xfrm>
          <a:prstGeom prst="rect">
            <a:avLst/>
          </a:prstGeom>
        </p:spPr>
      </p:pic>
      <p:pic>
        <p:nvPicPr>
          <p:cNvPr id="16" name="Picture 15">
            <a:extLst>
              <a:ext uri="{FF2B5EF4-FFF2-40B4-BE49-F238E27FC236}">
                <a16:creationId xmlns:a16="http://schemas.microsoft.com/office/drawing/2014/main" id="{813382E1-B1FD-4E21-9E60-61611B6476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91201" y="4943615"/>
            <a:ext cx="2265078" cy="755026"/>
          </a:xfrm>
          <a:prstGeom prst="rect">
            <a:avLst/>
          </a:prstGeom>
        </p:spPr>
      </p:pic>
      <p:pic>
        <p:nvPicPr>
          <p:cNvPr id="17" name="Picture 16">
            <a:extLst>
              <a:ext uri="{FF2B5EF4-FFF2-40B4-BE49-F238E27FC236}">
                <a16:creationId xmlns:a16="http://schemas.microsoft.com/office/drawing/2014/main" id="{534FC53B-FD89-4568-B10B-3A52F64ACC5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14206" y="1904999"/>
            <a:ext cx="1561836" cy="1568935"/>
          </a:xfrm>
          <a:prstGeom prst="rect">
            <a:avLst/>
          </a:prstGeom>
        </p:spPr>
      </p:pic>
      <p:pic>
        <p:nvPicPr>
          <p:cNvPr id="18" name="Picture 17">
            <a:extLst>
              <a:ext uri="{FF2B5EF4-FFF2-40B4-BE49-F238E27FC236}">
                <a16:creationId xmlns:a16="http://schemas.microsoft.com/office/drawing/2014/main" id="{15E3F57E-B29F-4AD6-8E9C-F3E0D9FE344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39645" y="3389005"/>
            <a:ext cx="2046955" cy="1266624"/>
          </a:xfrm>
          <a:prstGeom prst="rect">
            <a:avLst/>
          </a:prstGeom>
        </p:spPr>
      </p:pic>
      <p:pic>
        <p:nvPicPr>
          <p:cNvPr id="3" name="Picture 4">
            <a:extLst>
              <a:ext uri="{FF2B5EF4-FFF2-40B4-BE49-F238E27FC236}">
                <a16:creationId xmlns:a16="http://schemas.microsoft.com/office/drawing/2014/main" id="{79978BDD-D786-458E-8F9F-E52E6A59E08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38361" y="1003299"/>
            <a:ext cx="1396418" cy="1423969"/>
          </a:xfrm>
          <a:prstGeom prst="rect">
            <a:avLst/>
          </a:prstGeom>
        </p:spPr>
      </p:pic>
      <p:sp>
        <p:nvSpPr>
          <p:cNvPr id="19" name="Footer Placeholder 5">
            <a:extLst>
              <a:ext uri="{FF2B5EF4-FFF2-40B4-BE49-F238E27FC236}">
                <a16:creationId xmlns:a16="http://schemas.microsoft.com/office/drawing/2014/main" id="{1C6126BF-56B0-4459-A769-BEADE98E017E}"/>
              </a:ext>
            </a:extLst>
          </p:cNvPr>
          <p:cNvSpPr>
            <a:spLocks noGrp="1"/>
          </p:cNvSpPr>
          <p:nvPr>
            <p:ph type="ftr" sz="quarter" idx="11"/>
          </p:nvPr>
        </p:nvSpPr>
        <p:spPr>
          <a:xfrm>
            <a:off x="2514600" y="6356070"/>
            <a:ext cx="6400800" cy="365125"/>
          </a:xfrm>
        </p:spPr>
        <p:txBody>
          <a:bodyPr/>
          <a:lstStyle/>
          <a:p>
            <a:pPr algn="r"/>
            <a:r>
              <a:rPr lang="en-US"/>
              <a:t>UPDATE ON NEIGHBORHOOD PROSPERITY NETWORK – MARCH 4, 2020</a:t>
            </a:r>
          </a:p>
        </p:txBody>
      </p:sp>
    </p:spTree>
    <p:extLst>
      <p:ext uri="{BB962C8B-B14F-4D97-AF65-F5344CB8AC3E}">
        <p14:creationId xmlns:p14="http://schemas.microsoft.com/office/powerpoint/2010/main" val="300199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6324600"/>
            <a:ext cx="1219200" cy="396595"/>
          </a:xfrm>
          <a:prstGeom prst="rect">
            <a:avLst/>
          </a:prstGeom>
        </p:spPr>
      </p:pic>
      <p:sp>
        <p:nvSpPr>
          <p:cNvPr id="7" name="Rectangle 6"/>
          <p:cNvSpPr/>
          <p:nvPr/>
        </p:nvSpPr>
        <p:spPr>
          <a:xfrm>
            <a:off x="457200" y="0"/>
            <a:ext cx="8458200" cy="707886"/>
          </a:xfrm>
          <a:prstGeom prst="rect">
            <a:avLst/>
          </a:prstGeom>
        </p:spPr>
        <p:txBody>
          <a:bodyPr wrap="square">
            <a:spAutoFit/>
          </a:bodyPr>
          <a:lstStyle/>
          <a:p>
            <a:r>
              <a:rPr lang="en-US" sz="4000">
                <a:solidFill>
                  <a:srgbClr val="41B6E6"/>
                </a:solidFill>
              </a:rPr>
              <a:t>PROGRAM OVERVIEW</a:t>
            </a:r>
          </a:p>
        </p:txBody>
      </p:sp>
      <p:pic>
        <p:nvPicPr>
          <p:cNvPr id="3" name="Picture 2">
            <a:extLst>
              <a:ext uri="{FF2B5EF4-FFF2-40B4-BE49-F238E27FC236}">
                <a16:creationId xmlns:a16="http://schemas.microsoft.com/office/drawing/2014/main" id="{2EEC5371-4388-41AB-9E1C-D85203A5B0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200" y="685799"/>
            <a:ext cx="9067800" cy="5405009"/>
          </a:xfrm>
          <a:prstGeom prst="rect">
            <a:avLst/>
          </a:prstGeom>
        </p:spPr>
      </p:pic>
      <p:sp>
        <p:nvSpPr>
          <p:cNvPr id="11" name="Footer Placeholder 5">
            <a:extLst>
              <a:ext uri="{FF2B5EF4-FFF2-40B4-BE49-F238E27FC236}">
                <a16:creationId xmlns:a16="http://schemas.microsoft.com/office/drawing/2014/main" id="{75E6BA34-7108-48BD-98E5-611B98632E28}"/>
              </a:ext>
            </a:extLst>
          </p:cNvPr>
          <p:cNvSpPr>
            <a:spLocks noGrp="1"/>
          </p:cNvSpPr>
          <p:nvPr>
            <p:ph type="ftr" sz="quarter" idx="11"/>
          </p:nvPr>
        </p:nvSpPr>
        <p:spPr>
          <a:xfrm>
            <a:off x="2514600" y="6356070"/>
            <a:ext cx="6400800" cy="365125"/>
          </a:xfrm>
        </p:spPr>
        <p:txBody>
          <a:bodyPr/>
          <a:lstStyle/>
          <a:p>
            <a:pPr algn="r"/>
            <a:r>
              <a:rPr lang="en-US"/>
              <a:t>UPDATE ON NEIGHBORHOOD PROSPERITY NETWORK – MARCH 4, 2020</a:t>
            </a:r>
          </a:p>
        </p:txBody>
      </p:sp>
    </p:spTree>
    <p:extLst>
      <p:ext uri="{BB962C8B-B14F-4D97-AF65-F5344CB8AC3E}">
        <p14:creationId xmlns:p14="http://schemas.microsoft.com/office/powerpoint/2010/main" val="365911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6324600"/>
            <a:ext cx="1219200" cy="396595"/>
          </a:xfrm>
          <a:prstGeom prst="rect">
            <a:avLst/>
          </a:prstGeom>
        </p:spPr>
      </p:pic>
      <p:sp>
        <p:nvSpPr>
          <p:cNvPr id="7" name="Rectangle 6"/>
          <p:cNvSpPr/>
          <p:nvPr/>
        </p:nvSpPr>
        <p:spPr>
          <a:xfrm>
            <a:off x="457200" y="161335"/>
            <a:ext cx="8458200" cy="707886"/>
          </a:xfrm>
          <a:prstGeom prst="rect">
            <a:avLst/>
          </a:prstGeom>
        </p:spPr>
        <p:txBody>
          <a:bodyPr wrap="square">
            <a:spAutoFit/>
          </a:bodyPr>
          <a:lstStyle/>
          <a:p>
            <a:r>
              <a:rPr lang="en-US" sz="4000">
                <a:solidFill>
                  <a:srgbClr val="41B6E6"/>
                </a:solidFill>
              </a:rPr>
              <a:t>DISTRICT DEMOGRAPHICS</a:t>
            </a:r>
          </a:p>
        </p:txBody>
      </p:sp>
      <p:graphicFrame>
        <p:nvGraphicFramePr>
          <p:cNvPr id="3" name="Chart 2">
            <a:extLst>
              <a:ext uri="{FF2B5EF4-FFF2-40B4-BE49-F238E27FC236}">
                <a16:creationId xmlns:a16="http://schemas.microsoft.com/office/drawing/2014/main" id="{AE809A74-8CE5-974B-A5C3-E4FE6F6095A2}"/>
              </a:ext>
            </a:extLst>
          </p:cNvPr>
          <p:cNvGraphicFramePr/>
          <p:nvPr>
            <p:extLst>
              <p:ext uri="{D42A27DB-BD31-4B8C-83A1-F6EECF244321}">
                <p14:modId xmlns:p14="http://schemas.microsoft.com/office/powerpoint/2010/main" val="1370000830"/>
              </p:ext>
            </p:extLst>
          </p:nvPr>
        </p:nvGraphicFramePr>
        <p:xfrm>
          <a:off x="1250951" y="1438704"/>
          <a:ext cx="3200400" cy="1489954"/>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D44D0639-49B8-A143-8891-7BE99C827DAF}"/>
              </a:ext>
            </a:extLst>
          </p:cNvPr>
          <p:cNvSpPr/>
          <p:nvPr/>
        </p:nvSpPr>
        <p:spPr>
          <a:xfrm>
            <a:off x="1394177" y="2928280"/>
            <a:ext cx="891118" cy="338554"/>
          </a:xfrm>
          <a:prstGeom prst="rect">
            <a:avLst/>
          </a:prstGeom>
        </p:spPr>
        <p:txBody>
          <a:bodyPr wrap="square">
            <a:spAutoFit/>
          </a:bodyPr>
          <a:lstStyle/>
          <a:p>
            <a:pPr algn="ctr"/>
            <a:r>
              <a:rPr lang="en-US" sz="1600">
                <a:solidFill>
                  <a:schemeClr val="bg1">
                    <a:lumMod val="50000"/>
                  </a:schemeClr>
                </a:solidFill>
              </a:rPr>
              <a:t>42</a:t>
            </a:r>
            <a:r>
              <a:rPr lang="en-US" sz="1600" baseline="30000">
                <a:solidFill>
                  <a:schemeClr val="bg1">
                    <a:lumMod val="50000"/>
                  </a:schemeClr>
                </a:solidFill>
              </a:rPr>
              <a:t>nd</a:t>
            </a:r>
            <a:r>
              <a:rPr lang="en-US" sz="1600">
                <a:solidFill>
                  <a:schemeClr val="bg1">
                    <a:lumMod val="50000"/>
                  </a:schemeClr>
                </a:solidFill>
              </a:rPr>
              <a:t> Ave</a:t>
            </a:r>
            <a:endParaRPr lang="en-US" sz="1600"/>
          </a:p>
        </p:txBody>
      </p:sp>
      <p:sp>
        <p:nvSpPr>
          <p:cNvPr id="10" name="Rectangle 9">
            <a:extLst>
              <a:ext uri="{FF2B5EF4-FFF2-40B4-BE49-F238E27FC236}">
                <a16:creationId xmlns:a16="http://schemas.microsoft.com/office/drawing/2014/main" id="{BB240A01-EE93-314F-9D9E-30B2290B867F}"/>
              </a:ext>
            </a:extLst>
          </p:cNvPr>
          <p:cNvSpPr/>
          <p:nvPr/>
        </p:nvSpPr>
        <p:spPr>
          <a:xfrm>
            <a:off x="2285294" y="2928279"/>
            <a:ext cx="1454149" cy="338554"/>
          </a:xfrm>
          <a:prstGeom prst="rect">
            <a:avLst/>
          </a:prstGeom>
        </p:spPr>
        <p:txBody>
          <a:bodyPr wrap="square">
            <a:spAutoFit/>
          </a:bodyPr>
          <a:lstStyle/>
          <a:p>
            <a:pPr algn="ctr"/>
            <a:r>
              <a:rPr lang="en-US" sz="1600">
                <a:solidFill>
                  <a:schemeClr val="bg1">
                    <a:lumMod val="50000"/>
                  </a:schemeClr>
                </a:solidFill>
              </a:rPr>
              <a:t>City of Portland</a:t>
            </a:r>
            <a:endParaRPr lang="en-US" sz="1600"/>
          </a:p>
        </p:txBody>
      </p:sp>
      <p:sp>
        <p:nvSpPr>
          <p:cNvPr id="11" name="Rectangle 10">
            <a:extLst>
              <a:ext uri="{FF2B5EF4-FFF2-40B4-BE49-F238E27FC236}">
                <a16:creationId xmlns:a16="http://schemas.microsoft.com/office/drawing/2014/main" id="{9904DF65-EB53-384B-9FB7-40C230163110}"/>
              </a:ext>
            </a:extLst>
          </p:cNvPr>
          <p:cNvSpPr/>
          <p:nvPr/>
        </p:nvSpPr>
        <p:spPr>
          <a:xfrm>
            <a:off x="383116" y="1418882"/>
            <a:ext cx="1200150" cy="707886"/>
          </a:xfrm>
          <a:prstGeom prst="rect">
            <a:avLst/>
          </a:prstGeom>
        </p:spPr>
        <p:txBody>
          <a:bodyPr wrap="square">
            <a:spAutoFit/>
          </a:bodyPr>
          <a:lstStyle/>
          <a:p>
            <a:pPr algn="ctr"/>
            <a:r>
              <a:rPr lang="en-US" sz="2000">
                <a:solidFill>
                  <a:schemeClr val="bg1">
                    <a:lumMod val="50000"/>
                  </a:schemeClr>
                </a:solidFill>
                <a:latin typeface="Franklin Gothic Demi Cond" panose="020B0603020102020204" pitchFamily="34" charset="0"/>
              </a:rPr>
              <a:t>African American</a:t>
            </a:r>
            <a:endParaRPr lang="en-US" sz="2000">
              <a:latin typeface="Franklin Gothic Demi Cond" panose="020B0603020102020204" pitchFamily="34" charset="0"/>
            </a:endParaRPr>
          </a:p>
        </p:txBody>
      </p:sp>
      <p:sp>
        <p:nvSpPr>
          <p:cNvPr id="12" name="Rectangle 11">
            <a:extLst>
              <a:ext uri="{FF2B5EF4-FFF2-40B4-BE49-F238E27FC236}">
                <a16:creationId xmlns:a16="http://schemas.microsoft.com/office/drawing/2014/main" id="{0E553F74-A8F1-2F47-B1F7-EBE9111D7A25}"/>
              </a:ext>
            </a:extLst>
          </p:cNvPr>
          <p:cNvSpPr/>
          <p:nvPr/>
        </p:nvSpPr>
        <p:spPr>
          <a:xfrm>
            <a:off x="1670051" y="1438704"/>
            <a:ext cx="762000" cy="369332"/>
          </a:xfrm>
          <a:prstGeom prst="rect">
            <a:avLst/>
          </a:prstGeom>
        </p:spPr>
        <p:txBody>
          <a:bodyPr wrap="square">
            <a:spAutoFit/>
          </a:bodyPr>
          <a:lstStyle/>
          <a:p>
            <a:pPr algn="ctr"/>
            <a:r>
              <a:rPr lang="en-US">
                <a:solidFill>
                  <a:schemeClr val="bg1">
                    <a:lumMod val="50000"/>
                  </a:schemeClr>
                </a:solidFill>
              </a:rPr>
              <a:t>16.1%</a:t>
            </a:r>
            <a:endParaRPr lang="en-US"/>
          </a:p>
        </p:txBody>
      </p:sp>
      <p:sp>
        <p:nvSpPr>
          <p:cNvPr id="13" name="Rectangle 12">
            <a:extLst>
              <a:ext uri="{FF2B5EF4-FFF2-40B4-BE49-F238E27FC236}">
                <a16:creationId xmlns:a16="http://schemas.microsoft.com/office/drawing/2014/main" id="{5BDE4FD9-8730-AE46-8D4C-74A2E4A8584B}"/>
              </a:ext>
            </a:extLst>
          </p:cNvPr>
          <p:cNvSpPr/>
          <p:nvPr/>
        </p:nvSpPr>
        <p:spPr>
          <a:xfrm>
            <a:off x="2470151" y="2048304"/>
            <a:ext cx="762000" cy="369332"/>
          </a:xfrm>
          <a:prstGeom prst="rect">
            <a:avLst/>
          </a:prstGeom>
        </p:spPr>
        <p:txBody>
          <a:bodyPr wrap="square">
            <a:spAutoFit/>
          </a:bodyPr>
          <a:lstStyle/>
          <a:p>
            <a:pPr algn="ctr"/>
            <a:r>
              <a:rPr lang="en-US">
                <a:solidFill>
                  <a:schemeClr val="bg1">
                    <a:lumMod val="50000"/>
                  </a:schemeClr>
                </a:solidFill>
              </a:rPr>
              <a:t>6.3%</a:t>
            </a:r>
            <a:endParaRPr lang="en-US"/>
          </a:p>
        </p:txBody>
      </p:sp>
      <p:graphicFrame>
        <p:nvGraphicFramePr>
          <p:cNvPr id="14" name="Chart 13">
            <a:extLst>
              <a:ext uri="{FF2B5EF4-FFF2-40B4-BE49-F238E27FC236}">
                <a16:creationId xmlns:a16="http://schemas.microsoft.com/office/drawing/2014/main" id="{EEB4C66B-A983-0A43-A507-18306AF551E7}"/>
              </a:ext>
            </a:extLst>
          </p:cNvPr>
          <p:cNvGraphicFramePr/>
          <p:nvPr>
            <p:extLst>
              <p:ext uri="{D42A27DB-BD31-4B8C-83A1-F6EECF244321}">
                <p14:modId xmlns:p14="http://schemas.microsoft.com/office/powerpoint/2010/main" val="1993288510"/>
              </p:ext>
            </p:extLst>
          </p:nvPr>
        </p:nvGraphicFramePr>
        <p:xfrm>
          <a:off x="1250951" y="3963071"/>
          <a:ext cx="3200400" cy="1489954"/>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a:extLst>
              <a:ext uri="{FF2B5EF4-FFF2-40B4-BE49-F238E27FC236}">
                <a16:creationId xmlns:a16="http://schemas.microsoft.com/office/drawing/2014/main" id="{8BCA4D20-3A61-524E-9A61-9D3AB55C1D66}"/>
              </a:ext>
            </a:extLst>
          </p:cNvPr>
          <p:cNvSpPr/>
          <p:nvPr/>
        </p:nvSpPr>
        <p:spPr>
          <a:xfrm>
            <a:off x="1250951" y="5452645"/>
            <a:ext cx="1166635" cy="338554"/>
          </a:xfrm>
          <a:prstGeom prst="rect">
            <a:avLst/>
          </a:prstGeom>
        </p:spPr>
        <p:txBody>
          <a:bodyPr wrap="square">
            <a:spAutoFit/>
          </a:bodyPr>
          <a:lstStyle/>
          <a:p>
            <a:pPr algn="ctr"/>
            <a:r>
              <a:rPr lang="en-US" sz="1600">
                <a:solidFill>
                  <a:schemeClr val="bg1">
                    <a:lumMod val="50000"/>
                  </a:schemeClr>
                </a:solidFill>
              </a:rPr>
              <a:t>Jade District</a:t>
            </a:r>
            <a:endParaRPr lang="en-US" sz="1600"/>
          </a:p>
        </p:txBody>
      </p:sp>
      <p:sp>
        <p:nvSpPr>
          <p:cNvPr id="16" name="Rectangle 15">
            <a:extLst>
              <a:ext uri="{FF2B5EF4-FFF2-40B4-BE49-F238E27FC236}">
                <a16:creationId xmlns:a16="http://schemas.microsoft.com/office/drawing/2014/main" id="{EA551C2C-FCA1-2A4F-B308-3D2AA1D3C728}"/>
              </a:ext>
            </a:extLst>
          </p:cNvPr>
          <p:cNvSpPr/>
          <p:nvPr/>
        </p:nvSpPr>
        <p:spPr>
          <a:xfrm>
            <a:off x="2285295" y="5452646"/>
            <a:ext cx="1454148" cy="338554"/>
          </a:xfrm>
          <a:prstGeom prst="rect">
            <a:avLst/>
          </a:prstGeom>
        </p:spPr>
        <p:txBody>
          <a:bodyPr wrap="square">
            <a:spAutoFit/>
          </a:bodyPr>
          <a:lstStyle/>
          <a:p>
            <a:pPr algn="ctr"/>
            <a:r>
              <a:rPr lang="en-US" sz="1600">
                <a:solidFill>
                  <a:schemeClr val="bg1">
                    <a:lumMod val="50000"/>
                  </a:schemeClr>
                </a:solidFill>
              </a:rPr>
              <a:t>City of Portland</a:t>
            </a:r>
            <a:endParaRPr lang="en-US" sz="1600"/>
          </a:p>
        </p:txBody>
      </p:sp>
      <p:sp>
        <p:nvSpPr>
          <p:cNvPr id="17" name="Rectangle 16">
            <a:extLst>
              <a:ext uri="{FF2B5EF4-FFF2-40B4-BE49-F238E27FC236}">
                <a16:creationId xmlns:a16="http://schemas.microsoft.com/office/drawing/2014/main" id="{E2982492-1BA3-814B-A9D4-EA6AAB5E5C90}"/>
              </a:ext>
            </a:extLst>
          </p:cNvPr>
          <p:cNvSpPr/>
          <p:nvPr/>
        </p:nvSpPr>
        <p:spPr>
          <a:xfrm>
            <a:off x="64207" y="3858414"/>
            <a:ext cx="1605844" cy="400110"/>
          </a:xfrm>
          <a:prstGeom prst="rect">
            <a:avLst/>
          </a:prstGeom>
        </p:spPr>
        <p:txBody>
          <a:bodyPr wrap="square">
            <a:spAutoFit/>
          </a:bodyPr>
          <a:lstStyle/>
          <a:p>
            <a:pPr algn="ctr"/>
            <a:r>
              <a:rPr lang="en-US" sz="2000">
                <a:solidFill>
                  <a:schemeClr val="bg1">
                    <a:lumMod val="50000"/>
                  </a:schemeClr>
                </a:solidFill>
                <a:latin typeface="Franklin Gothic Demi Cond" panose="020B0603020102020204" pitchFamily="34" charset="0"/>
              </a:rPr>
              <a:t>Asian</a:t>
            </a:r>
            <a:endParaRPr lang="en-US" sz="2000">
              <a:latin typeface="Franklin Gothic Demi Cond" panose="020B0603020102020204" pitchFamily="34" charset="0"/>
            </a:endParaRPr>
          </a:p>
        </p:txBody>
      </p:sp>
      <p:sp>
        <p:nvSpPr>
          <p:cNvPr id="18" name="Rectangle 17">
            <a:extLst>
              <a:ext uri="{FF2B5EF4-FFF2-40B4-BE49-F238E27FC236}">
                <a16:creationId xmlns:a16="http://schemas.microsoft.com/office/drawing/2014/main" id="{1B5B9010-3504-074D-803F-8C58628C7379}"/>
              </a:ext>
            </a:extLst>
          </p:cNvPr>
          <p:cNvSpPr/>
          <p:nvPr/>
        </p:nvSpPr>
        <p:spPr>
          <a:xfrm>
            <a:off x="1670051" y="3815095"/>
            <a:ext cx="762000" cy="369332"/>
          </a:xfrm>
          <a:prstGeom prst="rect">
            <a:avLst/>
          </a:prstGeom>
        </p:spPr>
        <p:txBody>
          <a:bodyPr wrap="square">
            <a:spAutoFit/>
          </a:bodyPr>
          <a:lstStyle/>
          <a:p>
            <a:pPr algn="ctr"/>
            <a:r>
              <a:rPr lang="en-US">
                <a:solidFill>
                  <a:schemeClr val="bg1">
                    <a:lumMod val="50000"/>
                  </a:schemeClr>
                </a:solidFill>
              </a:rPr>
              <a:t>23.1%</a:t>
            </a:r>
            <a:endParaRPr lang="en-US"/>
          </a:p>
        </p:txBody>
      </p:sp>
      <p:sp>
        <p:nvSpPr>
          <p:cNvPr id="19" name="Rectangle 18">
            <a:extLst>
              <a:ext uri="{FF2B5EF4-FFF2-40B4-BE49-F238E27FC236}">
                <a16:creationId xmlns:a16="http://schemas.microsoft.com/office/drawing/2014/main" id="{B36D9F42-CE21-304F-824D-A30B6159232A}"/>
              </a:ext>
            </a:extLst>
          </p:cNvPr>
          <p:cNvSpPr/>
          <p:nvPr/>
        </p:nvSpPr>
        <p:spPr>
          <a:xfrm>
            <a:off x="2470151" y="4572671"/>
            <a:ext cx="762000" cy="369332"/>
          </a:xfrm>
          <a:prstGeom prst="rect">
            <a:avLst/>
          </a:prstGeom>
        </p:spPr>
        <p:txBody>
          <a:bodyPr wrap="square">
            <a:spAutoFit/>
          </a:bodyPr>
          <a:lstStyle/>
          <a:p>
            <a:pPr algn="ctr"/>
            <a:r>
              <a:rPr lang="en-US">
                <a:solidFill>
                  <a:schemeClr val="bg1">
                    <a:lumMod val="50000"/>
                  </a:schemeClr>
                </a:solidFill>
              </a:rPr>
              <a:t>8.3%</a:t>
            </a:r>
            <a:endParaRPr lang="en-US"/>
          </a:p>
        </p:txBody>
      </p:sp>
      <p:graphicFrame>
        <p:nvGraphicFramePr>
          <p:cNvPr id="20" name="Chart 19">
            <a:extLst>
              <a:ext uri="{FF2B5EF4-FFF2-40B4-BE49-F238E27FC236}">
                <a16:creationId xmlns:a16="http://schemas.microsoft.com/office/drawing/2014/main" id="{19910AB6-8CB9-DF46-8A40-12B5BDDD9839}"/>
              </a:ext>
            </a:extLst>
          </p:cNvPr>
          <p:cNvGraphicFramePr/>
          <p:nvPr>
            <p:extLst>
              <p:ext uri="{D42A27DB-BD31-4B8C-83A1-F6EECF244321}">
                <p14:modId xmlns:p14="http://schemas.microsoft.com/office/powerpoint/2010/main" val="2339138376"/>
              </p:ext>
            </p:extLst>
          </p:nvPr>
        </p:nvGraphicFramePr>
        <p:xfrm>
          <a:off x="5664907" y="1453626"/>
          <a:ext cx="3200400" cy="1489954"/>
        </p:xfrm>
        <a:graphic>
          <a:graphicData uri="http://schemas.openxmlformats.org/drawingml/2006/chart">
            <c:chart xmlns:c="http://schemas.openxmlformats.org/drawingml/2006/chart" xmlns:r="http://schemas.openxmlformats.org/officeDocument/2006/relationships" r:id="rId6"/>
          </a:graphicData>
        </a:graphic>
      </p:graphicFrame>
      <p:sp>
        <p:nvSpPr>
          <p:cNvPr id="21" name="Rectangle 20">
            <a:extLst>
              <a:ext uri="{FF2B5EF4-FFF2-40B4-BE49-F238E27FC236}">
                <a16:creationId xmlns:a16="http://schemas.microsoft.com/office/drawing/2014/main" id="{F112F382-E7D5-EC45-8DE8-6CC357F0DFA3}"/>
              </a:ext>
            </a:extLst>
          </p:cNvPr>
          <p:cNvSpPr/>
          <p:nvPr/>
        </p:nvSpPr>
        <p:spPr>
          <a:xfrm>
            <a:off x="5930548" y="2895600"/>
            <a:ext cx="900994" cy="338554"/>
          </a:xfrm>
          <a:prstGeom prst="rect">
            <a:avLst/>
          </a:prstGeom>
        </p:spPr>
        <p:txBody>
          <a:bodyPr wrap="square">
            <a:spAutoFit/>
          </a:bodyPr>
          <a:lstStyle/>
          <a:p>
            <a:pPr algn="ctr"/>
            <a:r>
              <a:rPr lang="en-US" sz="1600">
                <a:solidFill>
                  <a:schemeClr val="bg1">
                    <a:lumMod val="50000"/>
                  </a:schemeClr>
                </a:solidFill>
              </a:rPr>
              <a:t>Parkrose</a:t>
            </a:r>
            <a:endParaRPr lang="en-US" sz="1600"/>
          </a:p>
        </p:txBody>
      </p:sp>
      <p:sp>
        <p:nvSpPr>
          <p:cNvPr id="22" name="Rectangle 21">
            <a:extLst>
              <a:ext uri="{FF2B5EF4-FFF2-40B4-BE49-F238E27FC236}">
                <a16:creationId xmlns:a16="http://schemas.microsoft.com/office/drawing/2014/main" id="{EE564A4C-ED00-634C-9C5D-07A3553AEB71}"/>
              </a:ext>
            </a:extLst>
          </p:cNvPr>
          <p:cNvSpPr/>
          <p:nvPr/>
        </p:nvSpPr>
        <p:spPr>
          <a:xfrm>
            <a:off x="6699250" y="2895601"/>
            <a:ext cx="1454149" cy="338554"/>
          </a:xfrm>
          <a:prstGeom prst="rect">
            <a:avLst/>
          </a:prstGeom>
        </p:spPr>
        <p:txBody>
          <a:bodyPr wrap="square">
            <a:spAutoFit/>
          </a:bodyPr>
          <a:lstStyle/>
          <a:p>
            <a:pPr algn="ctr"/>
            <a:r>
              <a:rPr lang="en-US" sz="1600">
                <a:solidFill>
                  <a:schemeClr val="bg1">
                    <a:lumMod val="50000"/>
                  </a:schemeClr>
                </a:solidFill>
              </a:rPr>
              <a:t>City of Portland</a:t>
            </a:r>
            <a:endParaRPr lang="en-US" sz="1600"/>
          </a:p>
        </p:txBody>
      </p:sp>
      <p:sp>
        <p:nvSpPr>
          <p:cNvPr id="23" name="Rectangle 22">
            <a:extLst>
              <a:ext uri="{FF2B5EF4-FFF2-40B4-BE49-F238E27FC236}">
                <a16:creationId xmlns:a16="http://schemas.microsoft.com/office/drawing/2014/main" id="{2FF5EE10-D4F6-AE4A-B39B-DC48A219909A}"/>
              </a:ext>
            </a:extLst>
          </p:cNvPr>
          <p:cNvSpPr/>
          <p:nvPr/>
        </p:nvSpPr>
        <p:spPr>
          <a:xfrm>
            <a:off x="4534606" y="1454093"/>
            <a:ext cx="1479550" cy="707886"/>
          </a:xfrm>
          <a:prstGeom prst="rect">
            <a:avLst/>
          </a:prstGeom>
        </p:spPr>
        <p:txBody>
          <a:bodyPr wrap="square">
            <a:spAutoFit/>
          </a:bodyPr>
          <a:lstStyle/>
          <a:p>
            <a:pPr algn="ctr"/>
            <a:r>
              <a:rPr lang="en-US" sz="2000">
                <a:solidFill>
                  <a:schemeClr val="bg1">
                    <a:lumMod val="50000"/>
                  </a:schemeClr>
                </a:solidFill>
                <a:latin typeface="Franklin Gothic Demi Cond" panose="020B0603020102020204" pitchFamily="34" charset="0"/>
              </a:rPr>
              <a:t>Pacific Islander</a:t>
            </a:r>
            <a:endParaRPr lang="en-US" sz="2000">
              <a:latin typeface="Franklin Gothic Demi Cond" panose="020B0603020102020204" pitchFamily="34" charset="0"/>
            </a:endParaRPr>
          </a:p>
        </p:txBody>
      </p:sp>
      <p:sp>
        <p:nvSpPr>
          <p:cNvPr id="24" name="Rectangle 23">
            <a:extLst>
              <a:ext uri="{FF2B5EF4-FFF2-40B4-BE49-F238E27FC236}">
                <a16:creationId xmlns:a16="http://schemas.microsoft.com/office/drawing/2014/main" id="{844DE54E-C3EB-6A47-9C61-D8D0851CE96B}"/>
              </a:ext>
            </a:extLst>
          </p:cNvPr>
          <p:cNvSpPr/>
          <p:nvPr/>
        </p:nvSpPr>
        <p:spPr>
          <a:xfrm>
            <a:off x="6084007" y="1295400"/>
            <a:ext cx="762000" cy="369332"/>
          </a:xfrm>
          <a:prstGeom prst="rect">
            <a:avLst/>
          </a:prstGeom>
        </p:spPr>
        <p:txBody>
          <a:bodyPr wrap="square">
            <a:spAutoFit/>
          </a:bodyPr>
          <a:lstStyle/>
          <a:p>
            <a:pPr algn="ctr"/>
            <a:r>
              <a:rPr lang="en-US">
                <a:solidFill>
                  <a:schemeClr val="bg1">
                    <a:lumMod val="50000"/>
                  </a:schemeClr>
                </a:solidFill>
              </a:rPr>
              <a:t>2.3%</a:t>
            </a:r>
            <a:endParaRPr lang="en-US"/>
          </a:p>
        </p:txBody>
      </p:sp>
      <p:sp>
        <p:nvSpPr>
          <p:cNvPr id="25" name="Rectangle 24">
            <a:extLst>
              <a:ext uri="{FF2B5EF4-FFF2-40B4-BE49-F238E27FC236}">
                <a16:creationId xmlns:a16="http://schemas.microsoft.com/office/drawing/2014/main" id="{69607D10-52B5-224E-B424-C01E6A990886}"/>
              </a:ext>
            </a:extLst>
          </p:cNvPr>
          <p:cNvSpPr/>
          <p:nvPr/>
        </p:nvSpPr>
        <p:spPr>
          <a:xfrm>
            <a:off x="6884107" y="2052976"/>
            <a:ext cx="762000" cy="369332"/>
          </a:xfrm>
          <a:prstGeom prst="rect">
            <a:avLst/>
          </a:prstGeom>
        </p:spPr>
        <p:txBody>
          <a:bodyPr wrap="square">
            <a:spAutoFit/>
          </a:bodyPr>
          <a:lstStyle/>
          <a:p>
            <a:pPr algn="ctr"/>
            <a:r>
              <a:rPr lang="en-US">
                <a:solidFill>
                  <a:schemeClr val="bg1">
                    <a:lumMod val="50000"/>
                  </a:schemeClr>
                </a:solidFill>
              </a:rPr>
              <a:t>0.6%</a:t>
            </a:r>
            <a:endParaRPr lang="en-US"/>
          </a:p>
        </p:txBody>
      </p:sp>
      <p:graphicFrame>
        <p:nvGraphicFramePr>
          <p:cNvPr id="26" name="Chart 25">
            <a:extLst>
              <a:ext uri="{FF2B5EF4-FFF2-40B4-BE49-F238E27FC236}">
                <a16:creationId xmlns:a16="http://schemas.microsoft.com/office/drawing/2014/main" id="{2A5959F8-CB0A-C746-80A8-DA208BDBEA2E}"/>
              </a:ext>
            </a:extLst>
          </p:cNvPr>
          <p:cNvGraphicFramePr/>
          <p:nvPr>
            <p:extLst>
              <p:ext uri="{D42A27DB-BD31-4B8C-83A1-F6EECF244321}">
                <p14:modId xmlns:p14="http://schemas.microsoft.com/office/powerpoint/2010/main" val="2187026891"/>
              </p:ext>
            </p:extLst>
          </p:nvPr>
        </p:nvGraphicFramePr>
        <p:xfrm>
          <a:off x="5638095" y="3912992"/>
          <a:ext cx="3200400" cy="1489954"/>
        </p:xfrm>
        <a:graphic>
          <a:graphicData uri="http://schemas.openxmlformats.org/drawingml/2006/chart">
            <c:chart xmlns:c="http://schemas.openxmlformats.org/drawingml/2006/chart" xmlns:r="http://schemas.openxmlformats.org/officeDocument/2006/relationships" r:id="rId7"/>
          </a:graphicData>
        </a:graphic>
      </p:graphicFrame>
      <p:sp>
        <p:nvSpPr>
          <p:cNvPr id="27" name="Rectangle 26">
            <a:extLst>
              <a:ext uri="{FF2B5EF4-FFF2-40B4-BE49-F238E27FC236}">
                <a16:creationId xmlns:a16="http://schemas.microsoft.com/office/drawing/2014/main" id="{28D055AF-6B55-624B-BB95-1668059B9732}"/>
              </a:ext>
            </a:extLst>
          </p:cNvPr>
          <p:cNvSpPr/>
          <p:nvPr/>
        </p:nvSpPr>
        <p:spPr>
          <a:xfrm>
            <a:off x="5638095" y="5402566"/>
            <a:ext cx="1166635" cy="338554"/>
          </a:xfrm>
          <a:prstGeom prst="rect">
            <a:avLst/>
          </a:prstGeom>
        </p:spPr>
        <p:txBody>
          <a:bodyPr wrap="square">
            <a:spAutoFit/>
          </a:bodyPr>
          <a:lstStyle/>
          <a:p>
            <a:pPr algn="ctr"/>
            <a:r>
              <a:rPr lang="en-US" sz="1600">
                <a:solidFill>
                  <a:schemeClr val="bg1">
                    <a:lumMod val="50000"/>
                  </a:schemeClr>
                </a:solidFill>
              </a:rPr>
              <a:t>Rosewood</a:t>
            </a:r>
            <a:endParaRPr lang="en-US" sz="1600"/>
          </a:p>
        </p:txBody>
      </p:sp>
      <p:sp>
        <p:nvSpPr>
          <p:cNvPr id="28" name="Rectangle 27">
            <a:extLst>
              <a:ext uri="{FF2B5EF4-FFF2-40B4-BE49-F238E27FC236}">
                <a16:creationId xmlns:a16="http://schemas.microsoft.com/office/drawing/2014/main" id="{7225E4FD-B42F-A24D-A092-03143A3F5EB2}"/>
              </a:ext>
            </a:extLst>
          </p:cNvPr>
          <p:cNvSpPr/>
          <p:nvPr/>
        </p:nvSpPr>
        <p:spPr>
          <a:xfrm>
            <a:off x="6672439" y="5402567"/>
            <a:ext cx="1454148" cy="338554"/>
          </a:xfrm>
          <a:prstGeom prst="rect">
            <a:avLst/>
          </a:prstGeom>
        </p:spPr>
        <p:txBody>
          <a:bodyPr wrap="square">
            <a:spAutoFit/>
          </a:bodyPr>
          <a:lstStyle/>
          <a:p>
            <a:pPr algn="ctr"/>
            <a:r>
              <a:rPr lang="en-US" sz="1600">
                <a:solidFill>
                  <a:schemeClr val="bg1">
                    <a:lumMod val="50000"/>
                  </a:schemeClr>
                </a:solidFill>
              </a:rPr>
              <a:t>City of Portland</a:t>
            </a:r>
            <a:endParaRPr lang="en-US" sz="1600"/>
          </a:p>
        </p:txBody>
      </p:sp>
      <p:sp>
        <p:nvSpPr>
          <p:cNvPr id="29" name="Rectangle 28">
            <a:extLst>
              <a:ext uri="{FF2B5EF4-FFF2-40B4-BE49-F238E27FC236}">
                <a16:creationId xmlns:a16="http://schemas.microsoft.com/office/drawing/2014/main" id="{123EB434-4E64-D749-8326-D2A74631EC7B}"/>
              </a:ext>
            </a:extLst>
          </p:cNvPr>
          <p:cNvSpPr/>
          <p:nvPr/>
        </p:nvSpPr>
        <p:spPr>
          <a:xfrm>
            <a:off x="4451351" y="3808335"/>
            <a:ext cx="1605844" cy="400110"/>
          </a:xfrm>
          <a:prstGeom prst="rect">
            <a:avLst/>
          </a:prstGeom>
        </p:spPr>
        <p:txBody>
          <a:bodyPr wrap="square">
            <a:spAutoFit/>
          </a:bodyPr>
          <a:lstStyle/>
          <a:p>
            <a:pPr algn="ctr"/>
            <a:r>
              <a:rPr lang="en-US" sz="2000">
                <a:solidFill>
                  <a:schemeClr val="bg1">
                    <a:lumMod val="50000"/>
                  </a:schemeClr>
                </a:solidFill>
                <a:latin typeface="Franklin Gothic Demi Cond" panose="020B0603020102020204" pitchFamily="34" charset="0"/>
              </a:rPr>
              <a:t>Hispanic</a:t>
            </a:r>
            <a:endParaRPr lang="en-US" sz="2000">
              <a:latin typeface="Franklin Gothic Demi Cond" panose="020B0603020102020204" pitchFamily="34" charset="0"/>
            </a:endParaRPr>
          </a:p>
        </p:txBody>
      </p:sp>
      <p:sp>
        <p:nvSpPr>
          <p:cNvPr id="30" name="Rectangle 29">
            <a:extLst>
              <a:ext uri="{FF2B5EF4-FFF2-40B4-BE49-F238E27FC236}">
                <a16:creationId xmlns:a16="http://schemas.microsoft.com/office/drawing/2014/main" id="{DA945944-5B26-CC44-9B66-323A8F086F46}"/>
              </a:ext>
            </a:extLst>
          </p:cNvPr>
          <p:cNvSpPr/>
          <p:nvPr/>
        </p:nvSpPr>
        <p:spPr>
          <a:xfrm>
            <a:off x="6057195" y="3765016"/>
            <a:ext cx="762000" cy="369332"/>
          </a:xfrm>
          <a:prstGeom prst="rect">
            <a:avLst/>
          </a:prstGeom>
        </p:spPr>
        <p:txBody>
          <a:bodyPr wrap="square">
            <a:spAutoFit/>
          </a:bodyPr>
          <a:lstStyle/>
          <a:p>
            <a:pPr algn="ctr"/>
            <a:r>
              <a:rPr lang="en-US">
                <a:solidFill>
                  <a:schemeClr val="bg1">
                    <a:lumMod val="50000"/>
                  </a:schemeClr>
                </a:solidFill>
              </a:rPr>
              <a:t>23%</a:t>
            </a:r>
            <a:endParaRPr lang="en-US"/>
          </a:p>
        </p:txBody>
      </p:sp>
      <p:sp>
        <p:nvSpPr>
          <p:cNvPr id="31" name="Rectangle 30">
            <a:extLst>
              <a:ext uri="{FF2B5EF4-FFF2-40B4-BE49-F238E27FC236}">
                <a16:creationId xmlns:a16="http://schemas.microsoft.com/office/drawing/2014/main" id="{8DAC068E-680D-3E41-AE07-1658D74FEF34}"/>
              </a:ext>
            </a:extLst>
          </p:cNvPr>
          <p:cNvSpPr/>
          <p:nvPr/>
        </p:nvSpPr>
        <p:spPr>
          <a:xfrm>
            <a:off x="6857295" y="4522592"/>
            <a:ext cx="762000" cy="369332"/>
          </a:xfrm>
          <a:prstGeom prst="rect">
            <a:avLst/>
          </a:prstGeom>
        </p:spPr>
        <p:txBody>
          <a:bodyPr wrap="square">
            <a:spAutoFit/>
          </a:bodyPr>
          <a:lstStyle/>
          <a:p>
            <a:pPr algn="ctr"/>
            <a:r>
              <a:rPr lang="en-US">
                <a:solidFill>
                  <a:schemeClr val="bg1">
                    <a:lumMod val="50000"/>
                  </a:schemeClr>
                </a:solidFill>
              </a:rPr>
              <a:t>10.1%</a:t>
            </a:r>
            <a:endParaRPr lang="en-US"/>
          </a:p>
        </p:txBody>
      </p:sp>
      <p:sp>
        <p:nvSpPr>
          <p:cNvPr id="33" name="Footer Placeholder 5">
            <a:extLst>
              <a:ext uri="{FF2B5EF4-FFF2-40B4-BE49-F238E27FC236}">
                <a16:creationId xmlns:a16="http://schemas.microsoft.com/office/drawing/2014/main" id="{71D35118-CE4E-4112-9E67-B8152A1BC586}"/>
              </a:ext>
            </a:extLst>
          </p:cNvPr>
          <p:cNvSpPr>
            <a:spLocks noGrp="1"/>
          </p:cNvSpPr>
          <p:nvPr>
            <p:ph type="ftr" sz="quarter" idx="11"/>
          </p:nvPr>
        </p:nvSpPr>
        <p:spPr>
          <a:xfrm>
            <a:off x="2514600" y="6356070"/>
            <a:ext cx="6400800" cy="365125"/>
          </a:xfrm>
        </p:spPr>
        <p:txBody>
          <a:bodyPr/>
          <a:lstStyle/>
          <a:p>
            <a:pPr algn="r"/>
            <a:r>
              <a:rPr lang="en-US"/>
              <a:t>UPDATE ON NEIGHBORHOOD PROSPERITY NETWORK – MARCH 4, 2020</a:t>
            </a:r>
          </a:p>
        </p:txBody>
      </p:sp>
    </p:spTree>
    <p:extLst>
      <p:ext uri="{BB962C8B-B14F-4D97-AF65-F5344CB8AC3E}">
        <p14:creationId xmlns:p14="http://schemas.microsoft.com/office/powerpoint/2010/main" val="147353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6324600"/>
            <a:ext cx="1219200" cy="396595"/>
          </a:xfrm>
          <a:prstGeom prst="rect">
            <a:avLst/>
          </a:prstGeom>
        </p:spPr>
      </p:pic>
      <p:sp>
        <p:nvSpPr>
          <p:cNvPr id="7" name="Rectangle 6"/>
          <p:cNvSpPr/>
          <p:nvPr/>
        </p:nvSpPr>
        <p:spPr>
          <a:xfrm>
            <a:off x="457200" y="195055"/>
            <a:ext cx="8458200" cy="707886"/>
          </a:xfrm>
          <a:prstGeom prst="rect">
            <a:avLst/>
          </a:prstGeom>
        </p:spPr>
        <p:txBody>
          <a:bodyPr wrap="square">
            <a:spAutoFit/>
          </a:bodyPr>
          <a:lstStyle/>
          <a:p>
            <a:r>
              <a:rPr lang="en-US" sz="4000">
                <a:solidFill>
                  <a:srgbClr val="41B6E6"/>
                </a:solidFill>
              </a:rPr>
              <a:t>DISTRICT DEMOGRAPHICS</a:t>
            </a:r>
          </a:p>
        </p:txBody>
      </p:sp>
      <p:graphicFrame>
        <p:nvGraphicFramePr>
          <p:cNvPr id="3" name="Chart 2">
            <a:extLst>
              <a:ext uri="{FF2B5EF4-FFF2-40B4-BE49-F238E27FC236}">
                <a16:creationId xmlns:a16="http://schemas.microsoft.com/office/drawing/2014/main" id="{AE809A74-8CE5-974B-A5C3-E4FE6F6095A2}"/>
              </a:ext>
            </a:extLst>
          </p:cNvPr>
          <p:cNvGraphicFramePr/>
          <p:nvPr>
            <p:extLst>
              <p:ext uri="{D42A27DB-BD31-4B8C-83A1-F6EECF244321}">
                <p14:modId xmlns:p14="http://schemas.microsoft.com/office/powerpoint/2010/main" val="2580688131"/>
              </p:ext>
            </p:extLst>
          </p:nvPr>
        </p:nvGraphicFramePr>
        <p:xfrm>
          <a:off x="1371600" y="1438704"/>
          <a:ext cx="3200400" cy="1489954"/>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D44D0639-49B8-A143-8891-7BE99C827DAF}"/>
              </a:ext>
            </a:extLst>
          </p:cNvPr>
          <p:cNvSpPr/>
          <p:nvPr/>
        </p:nvSpPr>
        <p:spPr>
          <a:xfrm>
            <a:off x="1514826" y="2928280"/>
            <a:ext cx="891118" cy="338554"/>
          </a:xfrm>
          <a:prstGeom prst="rect">
            <a:avLst/>
          </a:prstGeom>
        </p:spPr>
        <p:txBody>
          <a:bodyPr wrap="square">
            <a:spAutoFit/>
          </a:bodyPr>
          <a:lstStyle/>
          <a:p>
            <a:pPr algn="ctr"/>
            <a:r>
              <a:rPr lang="en-US" sz="1600">
                <a:solidFill>
                  <a:schemeClr val="bg1">
                    <a:lumMod val="50000"/>
                  </a:schemeClr>
                </a:solidFill>
              </a:rPr>
              <a:t>Cully</a:t>
            </a:r>
            <a:endParaRPr lang="en-US" sz="1600"/>
          </a:p>
        </p:txBody>
      </p:sp>
      <p:sp>
        <p:nvSpPr>
          <p:cNvPr id="10" name="Rectangle 9">
            <a:extLst>
              <a:ext uri="{FF2B5EF4-FFF2-40B4-BE49-F238E27FC236}">
                <a16:creationId xmlns:a16="http://schemas.microsoft.com/office/drawing/2014/main" id="{BB240A01-EE93-314F-9D9E-30B2290B867F}"/>
              </a:ext>
            </a:extLst>
          </p:cNvPr>
          <p:cNvSpPr/>
          <p:nvPr/>
        </p:nvSpPr>
        <p:spPr>
          <a:xfrm>
            <a:off x="2405943" y="2928279"/>
            <a:ext cx="1454149" cy="338554"/>
          </a:xfrm>
          <a:prstGeom prst="rect">
            <a:avLst/>
          </a:prstGeom>
        </p:spPr>
        <p:txBody>
          <a:bodyPr wrap="square">
            <a:spAutoFit/>
          </a:bodyPr>
          <a:lstStyle/>
          <a:p>
            <a:pPr algn="ctr"/>
            <a:r>
              <a:rPr lang="en-US" sz="1600">
                <a:solidFill>
                  <a:schemeClr val="bg1">
                    <a:lumMod val="50000"/>
                  </a:schemeClr>
                </a:solidFill>
              </a:rPr>
              <a:t>City of Portland</a:t>
            </a:r>
            <a:endParaRPr lang="en-US" sz="1600"/>
          </a:p>
        </p:txBody>
      </p:sp>
      <p:sp>
        <p:nvSpPr>
          <p:cNvPr id="11" name="Rectangle 10">
            <a:extLst>
              <a:ext uri="{FF2B5EF4-FFF2-40B4-BE49-F238E27FC236}">
                <a16:creationId xmlns:a16="http://schemas.microsoft.com/office/drawing/2014/main" id="{9904DF65-EB53-384B-9FB7-40C230163110}"/>
              </a:ext>
            </a:extLst>
          </p:cNvPr>
          <p:cNvSpPr/>
          <p:nvPr/>
        </p:nvSpPr>
        <p:spPr>
          <a:xfrm>
            <a:off x="278693" y="1418882"/>
            <a:ext cx="1304573" cy="1015663"/>
          </a:xfrm>
          <a:prstGeom prst="rect">
            <a:avLst/>
          </a:prstGeom>
        </p:spPr>
        <p:txBody>
          <a:bodyPr wrap="square">
            <a:spAutoFit/>
          </a:bodyPr>
          <a:lstStyle/>
          <a:p>
            <a:pPr algn="ctr"/>
            <a:r>
              <a:rPr lang="en-US" sz="2000">
                <a:solidFill>
                  <a:schemeClr val="bg1">
                    <a:lumMod val="50000"/>
                  </a:schemeClr>
                </a:solidFill>
                <a:latin typeface="Franklin Gothic Demi Cond" panose="020B0603020102020204" pitchFamily="34" charset="0"/>
              </a:rPr>
              <a:t>Median Household Income</a:t>
            </a:r>
            <a:endParaRPr lang="en-US" sz="2000">
              <a:latin typeface="Franklin Gothic Demi Cond" panose="020B0603020102020204" pitchFamily="34" charset="0"/>
            </a:endParaRPr>
          </a:p>
        </p:txBody>
      </p:sp>
      <p:sp>
        <p:nvSpPr>
          <p:cNvPr id="12" name="Rectangle 11">
            <a:extLst>
              <a:ext uri="{FF2B5EF4-FFF2-40B4-BE49-F238E27FC236}">
                <a16:creationId xmlns:a16="http://schemas.microsoft.com/office/drawing/2014/main" id="{0E553F74-A8F1-2F47-B1F7-EBE9111D7A25}"/>
              </a:ext>
            </a:extLst>
          </p:cNvPr>
          <p:cNvSpPr/>
          <p:nvPr/>
        </p:nvSpPr>
        <p:spPr>
          <a:xfrm>
            <a:off x="1591732" y="1764268"/>
            <a:ext cx="1043517" cy="369332"/>
          </a:xfrm>
          <a:prstGeom prst="rect">
            <a:avLst/>
          </a:prstGeom>
        </p:spPr>
        <p:txBody>
          <a:bodyPr wrap="square">
            <a:spAutoFit/>
          </a:bodyPr>
          <a:lstStyle/>
          <a:p>
            <a:pPr algn="ctr"/>
            <a:r>
              <a:rPr lang="en-US">
                <a:solidFill>
                  <a:schemeClr val="bg1">
                    <a:lumMod val="50000"/>
                  </a:schemeClr>
                </a:solidFill>
              </a:rPr>
              <a:t>$53,600</a:t>
            </a:r>
            <a:endParaRPr lang="en-US"/>
          </a:p>
        </p:txBody>
      </p:sp>
      <p:sp>
        <p:nvSpPr>
          <p:cNvPr id="13" name="Rectangle 12">
            <a:extLst>
              <a:ext uri="{FF2B5EF4-FFF2-40B4-BE49-F238E27FC236}">
                <a16:creationId xmlns:a16="http://schemas.microsoft.com/office/drawing/2014/main" id="{5BDE4FD9-8730-AE46-8D4C-74A2E4A8584B}"/>
              </a:ext>
            </a:extLst>
          </p:cNvPr>
          <p:cNvSpPr/>
          <p:nvPr/>
        </p:nvSpPr>
        <p:spPr>
          <a:xfrm>
            <a:off x="2350909" y="1295400"/>
            <a:ext cx="1038579" cy="369332"/>
          </a:xfrm>
          <a:prstGeom prst="rect">
            <a:avLst/>
          </a:prstGeom>
        </p:spPr>
        <p:txBody>
          <a:bodyPr wrap="square">
            <a:spAutoFit/>
          </a:bodyPr>
          <a:lstStyle/>
          <a:p>
            <a:pPr algn="ctr"/>
            <a:r>
              <a:rPr lang="en-US">
                <a:solidFill>
                  <a:schemeClr val="bg1">
                    <a:lumMod val="50000"/>
                  </a:schemeClr>
                </a:solidFill>
              </a:rPr>
              <a:t>$60,859</a:t>
            </a:r>
            <a:endParaRPr lang="en-US"/>
          </a:p>
        </p:txBody>
      </p:sp>
      <p:graphicFrame>
        <p:nvGraphicFramePr>
          <p:cNvPr id="14" name="Chart 13">
            <a:extLst>
              <a:ext uri="{FF2B5EF4-FFF2-40B4-BE49-F238E27FC236}">
                <a16:creationId xmlns:a16="http://schemas.microsoft.com/office/drawing/2014/main" id="{EEB4C66B-A983-0A43-A507-18306AF551E7}"/>
              </a:ext>
            </a:extLst>
          </p:cNvPr>
          <p:cNvGraphicFramePr/>
          <p:nvPr>
            <p:extLst>
              <p:ext uri="{D42A27DB-BD31-4B8C-83A1-F6EECF244321}">
                <p14:modId xmlns:p14="http://schemas.microsoft.com/office/powerpoint/2010/main" val="1912360284"/>
              </p:ext>
            </p:extLst>
          </p:nvPr>
        </p:nvGraphicFramePr>
        <p:xfrm>
          <a:off x="1371600" y="3963071"/>
          <a:ext cx="3200400" cy="1489954"/>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a:extLst>
              <a:ext uri="{FF2B5EF4-FFF2-40B4-BE49-F238E27FC236}">
                <a16:creationId xmlns:a16="http://schemas.microsoft.com/office/drawing/2014/main" id="{8BCA4D20-3A61-524E-9A61-9D3AB55C1D66}"/>
              </a:ext>
            </a:extLst>
          </p:cNvPr>
          <p:cNvSpPr/>
          <p:nvPr/>
        </p:nvSpPr>
        <p:spPr>
          <a:xfrm>
            <a:off x="1371600" y="5452645"/>
            <a:ext cx="1166635" cy="338554"/>
          </a:xfrm>
          <a:prstGeom prst="rect">
            <a:avLst/>
          </a:prstGeom>
        </p:spPr>
        <p:txBody>
          <a:bodyPr wrap="square">
            <a:spAutoFit/>
          </a:bodyPr>
          <a:lstStyle/>
          <a:p>
            <a:pPr algn="ctr"/>
            <a:r>
              <a:rPr lang="en-US" sz="1600">
                <a:solidFill>
                  <a:schemeClr val="bg1">
                    <a:lumMod val="50000"/>
                  </a:schemeClr>
                </a:solidFill>
              </a:rPr>
              <a:t>Rosewood</a:t>
            </a:r>
            <a:endParaRPr lang="en-US" sz="1600"/>
          </a:p>
        </p:txBody>
      </p:sp>
      <p:sp>
        <p:nvSpPr>
          <p:cNvPr id="16" name="Rectangle 15">
            <a:extLst>
              <a:ext uri="{FF2B5EF4-FFF2-40B4-BE49-F238E27FC236}">
                <a16:creationId xmlns:a16="http://schemas.microsoft.com/office/drawing/2014/main" id="{EA551C2C-FCA1-2A4F-B308-3D2AA1D3C728}"/>
              </a:ext>
            </a:extLst>
          </p:cNvPr>
          <p:cNvSpPr/>
          <p:nvPr/>
        </p:nvSpPr>
        <p:spPr>
          <a:xfrm>
            <a:off x="2405944" y="5452646"/>
            <a:ext cx="1454148" cy="338554"/>
          </a:xfrm>
          <a:prstGeom prst="rect">
            <a:avLst/>
          </a:prstGeom>
        </p:spPr>
        <p:txBody>
          <a:bodyPr wrap="square">
            <a:spAutoFit/>
          </a:bodyPr>
          <a:lstStyle/>
          <a:p>
            <a:pPr algn="ctr"/>
            <a:r>
              <a:rPr lang="en-US" sz="1600">
                <a:solidFill>
                  <a:schemeClr val="bg1">
                    <a:lumMod val="50000"/>
                  </a:schemeClr>
                </a:solidFill>
              </a:rPr>
              <a:t>City of Portland</a:t>
            </a:r>
            <a:endParaRPr lang="en-US" sz="1600"/>
          </a:p>
        </p:txBody>
      </p:sp>
      <p:sp>
        <p:nvSpPr>
          <p:cNvPr id="17" name="Rectangle 16">
            <a:extLst>
              <a:ext uri="{FF2B5EF4-FFF2-40B4-BE49-F238E27FC236}">
                <a16:creationId xmlns:a16="http://schemas.microsoft.com/office/drawing/2014/main" id="{E2982492-1BA3-814B-A9D4-EA6AAB5E5C90}"/>
              </a:ext>
            </a:extLst>
          </p:cNvPr>
          <p:cNvSpPr/>
          <p:nvPr/>
        </p:nvSpPr>
        <p:spPr>
          <a:xfrm>
            <a:off x="64207" y="3858414"/>
            <a:ext cx="1605844" cy="707886"/>
          </a:xfrm>
          <a:prstGeom prst="rect">
            <a:avLst/>
          </a:prstGeom>
        </p:spPr>
        <p:txBody>
          <a:bodyPr wrap="square">
            <a:spAutoFit/>
          </a:bodyPr>
          <a:lstStyle/>
          <a:p>
            <a:pPr algn="ctr"/>
            <a:r>
              <a:rPr lang="en-US" sz="2000">
                <a:solidFill>
                  <a:schemeClr val="bg1">
                    <a:lumMod val="50000"/>
                  </a:schemeClr>
                </a:solidFill>
                <a:latin typeface="Franklin Gothic Demi Cond" panose="020B0603020102020204" pitchFamily="34" charset="0"/>
              </a:rPr>
              <a:t>Percent Renters</a:t>
            </a:r>
            <a:endParaRPr lang="en-US" sz="2000">
              <a:latin typeface="Franklin Gothic Demi Cond" panose="020B0603020102020204" pitchFamily="34" charset="0"/>
            </a:endParaRPr>
          </a:p>
        </p:txBody>
      </p:sp>
      <p:sp>
        <p:nvSpPr>
          <p:cNvPr id="18" name="Rectangle 17">
            <a:extLst>
              <a:ext uri="{FF2B5EF4-FFF2-40B4-BE49-F238E27FC236}">
                <a16:creationId xmlns:a16="http://schemas.microsoft.com/office/drawing/2014/main" id="{1B5B9010-3504-074D-803F-8C58628C7379}"/>
              </a:ext>
            </a:extLst>
          </p:cNvPr>
          <p:cNvSpPr/>
          <p:nvPr/>
        </p:nvSpPr>
        <p:spPr>
          <a:xfrm>
            <a:off x="1790700" y="3815095"/>
            <a:ext cx="762000" cy="369332"/>
          </a:xfrm>
          <a:prstGeom prst="rect">
            <a:avLst/>
          </a:prstGeom>
        </p:spPr>
        <p:txBody>
          <a:bodyPr wrap="square">
            <a:spAutoFit/>
          </a:bodyPr>
          <a:lstStyle/>
          <a:p>
            <a:pPr algn="ctr"/>
            <a:r>
              <a:rPr lang="en-US">
                <a:solidFill>
                  <a:schemeClr val="bg1">
                    <a:lumMod val="50000"/>
                  </a:schemeClr>
                </a:solidFill>
              </a:rPr>
              <a:t>53%</a:t>
            </a:r>
            <a:endParaRPr lang="en-US"/>
          </a:p>
        </p:txBody>
      </p:sp>
      <p:sp>
        <p:nvSpPr>
          <p:cNvPr id="19" name="Rectangle 18">
            <a:extLst>
              <a:ext uri="{FF2B5EF4-FFF2-40B4-BE49-F238E27FC236}">
                <a16:creationId xmlns:a16="http://schemas.microsoft.com/office/drawing/2014/main" id="{B36D9F42-CE21-304F-824D-A30B6159232A}"/>
              </a:ext>
            </a:extLst>
          </p:cNvPr>
          <p:cNvSpPr/>
          <p:nvPr/>
        </p:nvSpPr>
        <p:spPr>
          <a:xfrm>
            <a:off x="2590800" y="4419600"/>
            <a:ext cx="762000" cy="369332"/>
          </a:xfrm>
          <a:prstGeom prst="rect">
            <a:avLst/>
          </a:prstGeom>
        </p:spPr>
        <p:txBody>
          <a:bodyPr wrap="square">
            <a:spAutoFit/>
          </a:bodyPr>
          <a:lstStyle/>
          <a:p>
            <a:pPr algn="ctr"/>
            <a:r>
              <a:rPr lang="en-US">
                <a:solidFill>
                  <a:schemeClr val="bg1">
                    <a:lumMod val="50000"/>
                  </a:schemeClr>
                </a:solidFill>
              </a:rPr>
              <a:t>46%</a:t>
            </a:r>
            <a:endParaRPr lang="en-US"/>
          </a:p>
        </p:txBody>
      </p:sp>
      <p:graphicFrame>
        <p:nvGraphicFramePr>
          <p:cNvPr id="20" name="Chart 19">
            <a:extLst>
              <a:ext uri="{FF2B5EF4-FFF2-40B4-BE49-F238E27FC236}">
                <a16:creationId xmlns:a16="http://schemas.microsoft.com/office/drawing/2014/main" id="{19910AB6-8CB9-DF46-8A40-12B5BDDD9839}"/>
              </a:ext>
            </a:extLst>
          </p:cNvPr>
          <p:cNvGraphicFramePr/>
          <p:nvPr>
            <p:extLst>
              <p:ext uri="{D42A27DB-BD31-4B8C-83A1-F6EECF244321}">
                <p14:modId xmlns:p14="http://schemas.microsoft.com/office/powerpoint/2010/main" val="2599244820"/>
              </p:ext>
            </p:extLst>
          </p:nvPr>
        </p:nvGraphicFramePr>
        <p:xfrm>
          <a:off x="5664907" y="1301226"/>
          <a:ext cx="3200400" cy="1489954"/>
        </p:xfrm>
        <a:graphic>
          <a:graphicData uri="http://schemas.openxmlformats.org/drawingml/2006/chart">
            <c:chart xmlns:c="http://schemas.openxmlformats.org/drawingml/2006/chart" xmlns:r="http://schemas.openxmlformats.org/officeDocument/2006/relationships" r:id="rId6"/>
          </a:graphicData>
        </a:graphic>
      </p:graphicFrame>
      <p:sp>
        <p:nvSpPr>
          <p:cNvPr id="21" name="Rectangle 20">
            <a:extLst>
              <a:ext uri="{FF2B5EF4-FFF2-40B4-BE49-F238E27FC236}">
                <a16:creationId xmlns:a16="http://schemas.microsoft.com/office/drawing/2014/main" id="{F112F382-E7D5-EC45-8DE8-6CC357F0DFA3}"/>
              </a:ext>
            </a:extLst>
          </p:cNvPr>
          <p:cNvSpPr/>
          <p:nvPr/>
        </p:nvSpPr>
        <p:spPr>
          <a:xfrm>
            <a:off x="5556251" y="2895600"/>
            <a:ext cx="1454149" cy="338554"/>
          </a:xfrm>
          <a:prstGeom prst="rect">
            <a:avLst/>
          </a:prstGeom>
        </p:spPr>
        <p:txBody>
          <a:bodyPr wrap="square">
            <a:spAutoFit/>
          </a:bodyPr>
          <a:lstStyle/>
          <a:p>
            <a:pPr algn="ctr"/>
            <a:r>
              <a:rPr lang="en-US" sz="1600">
                <a:solidFill>
                  <a:schemeClr val="bg1">
                    <a:lumMod val="50000"/>
                  </a:schemeClr>
                </a:solidFill>
              </a:rPr>
              <a:t>Division Midway</a:t>
            </a:r>
            <a:endParaRPr lang="en-US" sz="1600"/>
          </a:p>
        </p:txBody>
      </p:sp>
      <p:sp>
        <p:nvSpPr>
          <p:cNvPr id="22" name="Rectangle 21">
            <a:extLst>
              <a:ext uri="{FF2B5EF4-FFF2-40B4-BE49-F238E27FC236}">
                <a16:creationId xmlns:a16="http://schemas.microsoft.com/office/drawing/2014/main" id="{EE564A4C-ED00-634C-9C5D-07A3553AEB71}"/>
              </a:ext>
            </a:extLst>
          </p:cNvPr>
          <p:cNvSpPr/>
          <p:nvPr/>
        </p:nvSpPr>
        <p:spPr>
          <a:xfrm>
            <a:off x="6851651" y="2895601"/>
            <a:ext cx="1454149" cy="338554"/>
          </a:xfrm>
          <a:prstGeom prst="rect">
            <a:avLst/>
          </a:prstGeom>
        </p:spPr>
        <p:txBody>
          <a:bodyPr wrap="square">
            <a:spAutoFit/>
          </a:bodyPr>
          <a:lstStyle/>
          <a:p>
            <a:pPr algn="ctr"/>
            <a:r>
              <a:rPr lang="en-US" sz="1600">
                <a:solidFill>
                  <a:schemeClr val="bg1">
                    <a:lumMod val="50000"/>
                  </a:schemeClr>
                </a:solidFill>
              </a:rPr>
              <a:t>City of Portland</a:t>
            </a:r>
            <a:endParaRPr lang="en-US" sz="1600"/>
          </a:p>
        </p:txBody>
      </p:sp>
      <p:sp>
        <p:nvSpPr>
          <p:cNvPr id="23" name="Rectangle 22">
            <a:extLst>
              <a:ext uri="{FF2B5EF4-FFF2-40B4-BE49-F238E27FC236}">
                <a16:creationId xmlns:a16="http://schemas.microsoft.com/office/drawing/2014/main" id="{2FF5EE10-D4F6-AE4A-B39B-DC48A219909A}"/>
              </a:ext>
            </a:extLst>
          </p:cNvPr>
          <p:cNvSpPr/>
          <p:nvPr/>
        </p:nvSpPr>
        <p:spPr>
          <a:xfrm>
            <a:off x="4534606" y="1454093"/>
            <a:ext cx="1479550" cy="1015663"/>
          </a:xfrm>
          <a:prstGeom prst="rect">
            <a:avLst/>
          </a:prstGeom>
        </p:spPr>
        <p:txBody>
          <a:bodyPr wrap="square">
            <a:spAutoFit/>
          </a:bodyPr>
          <a:lstStyle/>
          <a:p>
            <a:pPr algn="ctr"/>
            <a:r>
              <a:rPr lang="en-US" sz="2000">
                <a:solidFill>
                  <a:schemeClr val="bg1">
                    <a:lumMod val="50000"/>
                  </a:schemeClr>
                </a:solidFill>
                <a:latin typeface="Franklin Gothic Demi Cond" panose="020B0603020102020204" pitchFamily="34" charset="0"/>
              </a:rPr>
              <a:t>Bachelor’s Degree or Higher</a:t>
            </a:r>
            <a:endParaRPr lang="en-US" sz="2000">
              <a:latin typeface="Franklin Gothic Demi Cond" panose="020B0603020102020204" pitchFamily="34" charset="0"/>
            </a:endParaRPr>
          </a:p>
        </p:txBody>
      </p:sp>
      <p:sp>
        <p:nvSpPr>
          <p:cNvPr id="24" name="Rectangle 23">
            <a:extLst>
              <a:ext uri="{FF2B5EF4-FFF2-40B4-BE49-F238E27FC236}">
                <a16:creationId xmlns:a16="http://schemas.microsoft.com/office/drawing/2014/main" id="{844DE54E-C3EB-6A47-9C61-D8D0851CE96B}"/>
              </a:ext>
            </a:extLst>
          </p:cNvPr>
          <p:cNvSpPr/>
          <p:nvPr/>
        </p:nvSpPr>
        <p:spPr>
          <a:xfrm>
            <a:off x="6019800" y="1992868"/>
            <a:ext cx="762000" cy="369332"/>
          </a:xfrm>
          <a:prstGeom prst="rect">
            <a:avLst/>
          </a:prstGeom>
        </p:spPr>
        <p:txBody>
          <a:bodyPr wrap="square">
            <a:spAutoFit/>
          </a:bodyPr>
          <a:lstStyle/>
          <a:p>
            <a:pPr algn="ctr"/>
            <a:r>
              <a:rPr lang="en-US">
                <a:solidFill>
                  <a:schemeClr val="bg1">
                    <a:lumMod val="50000"/>
                  </a:schemeClr>
                </a:solidFill>
              </a:rPr>
              <a:t>14%</a:t>
            </a:r>
            <a:endParaRPr lang="en-US"/>
          </a:p>
        </p:txBody>
      </p:sp>
      <p:sp>
        <p:nvSpPr>
          <p:cNvPr id="25" name="Rectangle 24">
            <a:extLst>
              <a:ext uri="{FF2B5EF4-FFF2-40B4-BE49-F238E27FC236}">
                <a16:creationId xmlns:a16="http://schemas.microsoft.com/office/drawing/2014/main" id="{69607D10-52B5-224E-B424-C01E6A990886}"/>
              </a:ext>
            </a:extLst>
          </p:cNvPr>
          <p:cNvSpPr/>
          <p:nvPr/>
        </p:nvSpPr>
        <p:spPr>
          <a:xfrm>
            <a:off x="6781800" y="1219200"/>
            <a:ext cx="762000" cy="369332"/>
          </a:xfrm>
          <a:prstGeom prst="rect">
            <a:avLst/>
          </a:prstGeom>
        </p:spPr>
        <p:txBody>
          <a:bodyPr wrap="square">
            <a:spAutoFit/>
          </a:bodyPr>
          <a:lstStyle/>
          <a:p>
            <a:pPr algn="ctr"/>
            <a:r>
              <a:rPr lang="en-US">
                <a:solidFill>
                  <a:schemeClr val="bg1">
                    <a:lumMod val="50000"/>
                  </a:schemeClr>
                </a:solidFill>
              </a:rPr>
              <a:t>50%</a:t>
            </a:r>
            <a:endParaRPr lang="en-US"/>
          </a:p>
        </p:txBody>
      </p:sp>
      <p:graphicFrame>
        <p:nvGraphicFramePr>
          <p:cNvPr id="26" name="Chart 25">
            <a:extLst>
              <a:ext uri="{FF2B5EF4-FFF2-40B4-BE49-F238E27FC236}">
                <a16:creationId xmlns:a16="http://schemas.microsoft.com/office/drawing/2014/main" id="{2A5959F8-CB0A-C746-80A8-DA208BDBEA2E}"/>
              </a:ext>
            </a:extLst>
          </p:cNvPr>
          <p:cNvGraphicFramePr/>
          <p:nvPr>
            <p:extLst>
              <p:ext uri="{D42A27DB-BD31-4B8C-83A1-F6EECF244321}">
                <p14:modId xmlns:p14="http://schemas.microsoft.com/office/powerpoint/2010/main" val="1128525629"/>
              </p:ext>
            </p:extLst>
          </p:nvPr>
        </p:nvGraphicFramePr>
        <p:xfrm>
          <a:off x="5638095" y="3912992"/>
          <a:ext cx="3200400" cy="1489954"/>
        </p:xfrm>
        <a:graphic>
          <a:graphicData uri="http://schemas.openxmlformats.org/drawingml/2006/chart">
            <c:chart xmlns:c="http://schemas.openxmlformats.org/drawingml/2006/chart" xmlns:r="http://schemas.openxmlformats.org/officeDocument/2006/relationships" r:id="rId7"/>
          </a:graphicData>
        </a:graphic>
      </p:graphicFrame>
      <p:sp>
        <p:nvSpPr>
          <p:cNvPr id="27" name="Rectangle 26">
            <a:extLst>
              <a:ext uri="{FF2B5EF4-FFF2-40B4-BE49-F238E27FC236}">
                <a16:creationId xmlns:a16="http://schemas.microsoft.com/office/drawing/2014/main" id="{28D055AF-6B55-624B-BB95-1668059B9732}"/>
              </a:ext>
            </a:extLst>
          </p:cNvPr>
          <p:cNvSpPr/>
          <p:nvPr/>
        </p:nvSpPr>
        <p:spPr>
          <a:xfrm>
            <a:off x="5638095" y="5402566"/>
            <a:ext cx="1166635" cy="338554"/>
          </a:xfrm>
          <a:prstGeom prst="rect">
            <a:avLst/>
          </a:prstGeom>
        </p:spPr>
        <p:txBody>
          <a:bodyPr wrap="square">
            <a:spAutoFit/>
          </a:bodyPr>
          <a:lstStyle/>
          <a:p>
            <a:pPr algn="ctr"/>
            <a:r>
              <a:rPr lang="en-US" sz="1600">
                <a:solidFill>
                  <a:schemeClr val="bg1">
                    <a:lumMod val="50000"/>
                  </a:schemeClr>
                </a:solidFill>
              </a:rPr>
              <a:t>St. Johns</a:t>
            </a:r>
            <a:endParaRPr lang="en-US" sz="1600"/>
          </a:p>
        </p:txBody>
      </p:sp>
      <p:sp>
        <p:nvSpPr>
          <p:cNvPr id="28" name="Rectangle 27">
            <a:extLst>
              <a:ext uri="{FF2B5EF4-FFF2-40B4-BE49-F238E27FC236}">
                <a16:creationId xmlns:a16="http://schemas.microsoft.com/office/drawing/2014/main" id="{7225E4FD-B42F-A24D-A092-03143A3F5EB2}"/>
              </a:ext>
            </a:extLst>
          </p:cNvPr>
          <p:cNvSpPr/>
          <p:nvPr/>
        </p:nvSpPr>
        <p:spPr>
          <a:xfrm>
            <a:off x="6672439" y="5402567"/>
            <a:ext cx="1454148" cy="338554"/>
          </a:xfrm>
          <a:prstGeom prst="rect">
            <a:avLst/>
          </a:prstGeom>
        </p:spPr>
        <p:txBody>
          <a:bodyPr wrap="square">
            <a:spAutoFit/>
          </a:bodyPr>
          <a:lstStyle/>
          <a:p>
            <a:pPr algn="ctr"/>
            <a:r>
              <a:rPr lang="en-US" sz="1600">
                <a:solidFill>
                  <a:schemeClr val="bg1">
                    <a:lumMod val="50000"/>
                  </a:schemeClr>
                </a:solidFill>
              </a:rPr>
              <a:t>City of Portland</a:t>
            </a:r>
            <a:endParaRPr lang="en-US" sz="1600"/>
          </a:p>
        </p:txBody>
      </p:sp>
      <p:sp>
        <p:nvSpPr>
          <p:cNvPr id="29" name="Rectangle 28">
            <a:extLst>
              <a:ext uri="{FF2B5EF4-FFF2-40B4-BE49-F238E27FC236}">
                <a16:creationId xmlns:a16="http://schemas.microsoft.com/office/drawing/2014/main" id="{123EB434-4E64-D749-8326-D2A74631EC7B}"/>
              </a:ext>
            </a:extLst>
          </p:cNvPr>
          <p:cNvSpPr/>
          <p:nvPr/>
        </p:nvSpPr>
        <p:spPr>
          <a:xfrm>
            <a:off x="4451351" y="3808335"/>
            <a:ext cx="1605844" cy="707886"/>
          </a:xfrm>
          <a:prstGeom prst="rect">
            <a:avLst/>
          </a:prstGeom>
        </p:spPr>
        <p:txBody>
          <a:bodyPr wrap="square">
            <a:spAutoFit/>
          </a:bodyPr>
          <a:lstStyle/>
          <a:p>
            <a:pPr algn="ctr"/>
            <a:r>
              <a:rPr lang="en-US" sz="2000">
                <a:solidFill>
                  <a:schemeClr val="bg1">
                    <a:lumMod val="50000"/>
                  </a:schemeClr>
                </a:solidFill>
                <a:latin typeface="Franklin Gothic Demi Cond" panose="020B0603020102020204" pitchFamily="34" charset="0"/>
              </a:rPr>
              <a:t>Students of Color</a:t>
            </a:r>
            <a:endParaRPr lang="en-US" sz="2000">
              <a:latin typeface="Franklin Gothic Demi Cond" panose="020B0603020102020204" pitchFamily="34" charset="0"/>
            </a:endParaRPr>
          </a:p>
        </p:txBody>
      </p:sp>
      <p:sp>
        <p:nvSpPr>
          <p:cNvPr id="30" name="Rectangle 29">
            <a:extLst>
              <a:ext uri="{FF2B5EF4-FFF2-40B4-BE49-F238E27FC236}">
                <a16:creationId xmlns:a16="http://schemas.microsoft.com/office/drawing/2014/main" id="{DA945944-5B26-CC44-9B66-323A8F086F46}"/>
              </a:ext>
            </a:extLst>
          </p:cNvPr>
          <p:cNvSpPr/>
          <p:nvPr/>
        </p:nvSpPr>
        <p:spPr>
          <a:xfrm>
            <a:off x="6057195" y="3765016"/>
            <a:ext cx="762000" cy="369332"/>
          </a:xfrm>
          <a:prstGeom prst="rect">
            <a:avLst/>
          </a:prstGeom>
        </p:spPr>
        <p:txBody>
          <a:bodyPr wrap="square">
            <a:spAutoFit/>
          </a:bodyPr>
          <a:lstStyle/>
          <a:p>
            <a:pPr algn="ctr"/>
            <a:r>
              <a:rPr lang="en-US">
                <a:solidFill>
                  <a:schemeClr val="bg1">
                    <a:lumMod val="50000"/>
                  </a:schemeClr>
                </a:solidFill>
              </a:rPr>
              <a:t>72.3%</a:t>
            </a:r>
            <a:endParaRPr lang="en-US"/>
          </a:p>
        </p:txBody>
      </p:sp>
      <p:sp>
        <p:nvSpPr>
          <p:cNvPr id="31" name="Rectangle 30">
            <a:extLst>
              <a:ext uri="{FF2B5EF4-FFF2-40B4-BE49-F238E27FC236}">
                <a16:creationId xmlns:a16="http://schemas.microsoft.com/office/drawing/2014/main" id="{8DAC068E-680D-3E41-AE07-1658D74FEF34}"/>
              </a:ext>
            </a:extLst>
          </p:cNvPr>
          <p:cNvSpPr/>
          <p:nvPr/>
        </p:nvSpPr>
        <p:spPr>
          <a:xfrm>
            <a:off x="6857295" y="4050268"/>
            <a:ext cx="762000" cy="369332"/>
          </a:xfrm>
          <a:prstGeom prst="rect">
            <a:avLst/>
          </a:prstGeom>
        </p:spPr>
        <p:txBody>
          <a:bodyPr wrap="square">
            <a:spAutoFit/>
          </a:bodyPr>
          <a:lstStyle/>
          <a:p>
            <a:pPr algn="ctr"/>
            <a:r>
              <a:rPr lang="en-US">
                <a:solidFill>
                  <a:schemeClr val="bg1">
                    <a:lumMod val="50000"/>
                  </a:schemeClr>
                </a:solidFill>
              </a:rPr>
              <a:t>51.8%</a:t>
            </a:r>
            <a:endParaRPr lang="en-US"/>
          </a:p>
        </p:txBody>
      </p:sp>
      <p:sp>
        <p:nvSpPr>
          <p:cNvPr id="33" name="Footer Placeholder 5">
            <a:extLst>
              <a:ext uri="{FF2B5EF4-FFF2-40B4-BE49-F238E27FC236}">
                <a16:creationId xmlns:a16="http://schemas.microsoft.com/office/drawing/2014/main" id="{6E983333-A88F-41E4-9D03-43B39D3EC22C}"/>
              </a:ext>
            </a:extLst>
          </p:cNvPr>
          <p:cNvSpPr>
            <a:spLocks noGrp="1"/>
          </p:cNvSpPr>
          <p:nvPr>
            <p:ph type="ftr" sz="quarter" idx="11"/>
          </p:nvPr>
        </p:nvSpPr>
        <p:spPr>
          <a:xfrm>
            <a:off x="2514600" y="6356070"/>
            <a:ext cx="6400800" cy="365125"/>
          </a:xfrm>
        </p:spPr>
        <p:txBody>
          <a:bodyPr/>
          <a:lstStyle/>
          <a:p>
            <a:pPr algn="r"/>
            <a:r>
              <a:rPr lang="en-US"/>
              <a:t>UPDATE ON NEIGHBORHOOD PROSPERITY NETWORK – MARCH 4, 2020</a:t>
            </a:r>
          </a:p>
        </p:txBody>
      </p:sp>
    </p:spTree>
    <p:extLst>
      <p:ext uri="{BB962C8B-B14F-4D97-AF65-F5344CB8AC3E}">
        <p14:creationId xmlns:p14="http://schemas.microsoft.com/office/powerpoint/2010/main" val="316764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6324600"/>
            <a:ext cx="1219200" cy="396595"/>
          </a:xfrm>
          <a:prstGeom prst="rect">
            <a:avLst/>
          </a:prstGeom>
        </p:spPr>
      </p:pic>
      <p:sp>
        <p:nvSpPr>
          <p:cNvPr id="7" name="Rectangle 6"/>
          <p:cNvSpPr/>
          <p:nvPr/>
        </p:nvSpPr>
        <p:spPr>
          <a:xfrm>
            <a:off x="342900" y="284283"/>
            <a:ext cx="8458200" cy="707886"/>
          </a:xfrm>
          <a:prstGeom prst="rect">
            <a:avLst/>
          </a:prstGeom>
        </p:spPr>
        <p:txBody>
          <a:bodyPr wrap="square">
            <a:spAutoFit/>
          </a:bodyPr>
          <a:lstStyle/>
          <a:p>
            <a:r>
              <a:rPr lang="en-US" sz="4000">
                <a:solidFill>
                  <a:srgbClr val="41B6E6"/>
                </a:solidFill>
              </a:rPr>
              <a:t>PROGRAM FUNDING</a:t>
            </a:r>
          </a:p>
        </p:txBody>
      </p:sp>
      <p:sp>
        <p:nvSpPr>
          <p:cNvPr id="10" name="TextBox 9"/>
          <p:cNvSpPr txBox="1"/>
          <p:nvPr/>
        </p:nvSpPr>
        <p:spPr>
          <a:xfrm>
            <a:off x="-304800" y="1183383"/>
            <a:ext cx="3886200" cy="4555093"/>
          </a:xfrm>
          <a:prstGeom prst="rect">
            <a:avLst/>
          </a:prstGeom>
          <a:noFill/>
        </p:spPr>
        <p:txBody>
          <a:bodyPr wrap="square" rtlCol="0">
            <a:spAutoFit/>
          </a:bodyPr>
          <a:lstStyle/>
          <a:p>
            <a:pPr lvl="1">
              <a:spcAft>
                <a:spcPts val="1200"/>
              </a:spcAft>
              <a:defRPr/>
            </a:pPr>
            <a:r>
              <a:rPr lang="en-US" sz="2800">
                <a:solidFill>
                  <a:schemeClr val="bg1">
                    <a:lumMod val="50000"/>
                  </a:schemeClr>
                </a:solidFill>
              </a:rPr>
              <a:t>Grants:</a:t>
            </a:r>
          </a:p>
          <a:p>
            <a:pPr marL="800100" lvl="1" indent="-342900">
              <a:spcAft>
                <a:spcPts val="1200"/>
              </a:spcAft>
              <a:buFont typeface="Arial" panose="020B0604020202020204" pitchFamily="34" charset="0"/>
              <a:buChar char="•"/>
              <a:defRPr/>
            </a:pPr>
            <a:r>
              <a:rPr lang="en-US" sz="2400">
                <a:solidFill>
                  <a:schemeClr val="bg1">
                    <a:lumMod val="50000"/>
                  </a:schemeClr>
                </a:solidFill>
              </a:rPr>
              <a:t>Administration &amp; Operations</a:t>
            </a:r>
          </a:p>
          <a:p>
            <a:pPr marL="800100" lvl="1" indent="-342900">
              <a:spcAft>
                <a:spcPts val="1200"/>
              </a:spcAft>
              <a:buFont typeface="Arial" panose="020B0604020202020204" pitchFamily="34" charset="0"/>
              <a:buChar char="•"/>
              <a:defRPr/>
            </a:pPr>
            <a:r>
              <a:rPr lang="en-US" sz="2400">
                <a:solidFill>
                  <a:schemeClr val="bg1">
                    <a:lumMod val="50000"/>
                  </a:schemeClr>
                </a:solidFill>
              </a:rPr>
              <a:t>Promotions </a:t>
            </a:r>
          </a:p>
          <a:p>
            <a:pPr marL="800100" lvl="1" indent="-342900">
              <a:spcAft>
                <a:spcPts val="1200"/>
              </a:spcAft>
              <a:buFont typeface="Arial" panose="020B0604020202020204" pitchFamily="34" charset="0"/>
              <a:buChar char="•"/>
              <a:defRPr/>
            </a:pPr>
            <a:r>
              <a:rPr lang="en-US" sz="2400">
                <a:solidFill>
                  <a:schemeClr val="bg1">
                    <a:lumMod val="50000"/>
                  </a:schemeClr>
                </a:solidFill>
              </a:rPr>
              <a:t>Technical Assistance  </a:t>
            </a:r>
          </a:p>
          <a:p>
            <a:pPr marL="800100" lvl="1" indent="-342900">
              <a:spcAft>
                <a:spcPts val="1200"/>
              </a:spcAft>
              <a:buFont typeface="Arial" panose="020B0604020202020204" pitchFamily="34" charset="0"/>
              <a:buChar char="•"/>
              <a:defRPr/>
            </a:pPr>
            <a:r>
              <a:rPr lang="en-US" sz="2400">
                <a:solidFill>
                  <a:schemeClr val="bg1">
                    <a:lumMod val="50000"/>
                  </a:schemeClr>
                </a:solidFill>
              </a:rPr>
              <a:t>District Improvements </a:t>
            </a:r>
          </a:p>
          <a:p>
            <a:pPr marL="800100" lvl="1" indent="-342900">
              <a:spcAft>
                <a:spcPts val="1200"/>
              </a:spcAft>
              <a:buFont typeface="Arial" panose="020B0604020202020204" pitchFamily="34" charset="0"/>
              <a:buChar char="•"/>
              <a:defRPr/>
            </a:pPr>
            <a:r>
              <a:rPr lang="en-US" sz="2400">
                <a:solidFill>
                  <a:schemeClr val="bg1">
                    <a:lumMod val="50000"/>
                  </a:schemeClr>
                </a:solidFill>
              </a:rPr>
              <a:t>Revenue Share  </a:t>
            </a:r>
          </a:p>
          <a:p>
            <a:pPr marL="1082675" lvl="2" indent="-168275">
              <a:spcAft>
                <a:spcPts val="1200"/>
              </a:spcAft>
              <a:buFont typeface="Arial" pitchFamily="34" charset="0"/>
              <a:buChar char="•"/>
              <a:defRPr/>
            </a:pPr>
            <a:r>
              <a:rPr lang="en-US" sz="2400">
                <a:solidFill>
                  <a:schemeClr val="bg1">
                    <a:lumMod val="50000"/>
                  </a:schemeClr>
                </a:solidFill>
              </a:rPr>
              <a:t>Multnomah County </a:t>
            </a:r>
          </a:p>
          <a:p>
            <a:pPr marL="1082675" lvl="2" indent="-168275">
              <a:spcAft>
                <a:spcPts val="1200"/>
              </a:spcAft>
              <a:buFont typeface="Arial" pitchFamily="34" charset="0"/>
              <a:buChar char="•"/>
              <a:defRPr/>
            </a:pPr>
            <a:r>
              <a:rPr lang="en-US" sz="2400">
                <a:solidFill>
                  <a:schemeClr val="bg1">
                    <a:lumMod val="50000"/>
                  </a:schemeClr>
                </a:solidFill>
              </a:rPr>
              <a:t>City of Portland </a:t>
            </a:r>
          </a:p>
        </p:txBody>
      </p:sp>
      <p:pic>
        <p:nvPicPr>
          <p:cNvPr id="2" name="Picture 1">
            <a:extLst>
              <a:ext uri="{FF2B5EF4-FFF2-40B4-BE49-F238E27FC236}">
                <a16:creationId xmlns:a16="http://schemas.microsoft.com/office/drawing/2014/main" id="{56BC11BB-5BD2-481B-B11D-B8457AA8D45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a:ext>
            </a:extLst>
          </a:blip>
          <a:stretch>
            <a:fillRect/>
          </a:stretch>
        </p:blipFill>
        <p:spPr>
          <a:xfrm>
            <a:off x="3352800" y="1295400"/>
            <a:ext cx="5791200" cy="4195100"/>
          </a:xfrm>
          <a:prstGeom prst="rect">
            <a:avLst/>
          </a:prstGeom>
        </p:spPr>
      </p:pic>
      <p:sp>
        <p:nvSpPr>
          <p:cNvPr id="12" name="Footer Placeholder 5">
            <a:extLst>
              <a:ext uri="{FF2B5EF4-FFF2-40B4-BE49-F238E27FC236}">
                <a16:creationId xmlns:a16="http://schemas.microsoft.com/office/drawing/2014/main" id="{82DB3728-4C82-47A8-9B2B-3C60DD66793E}"/>
              </a:ext>
            </a:extLst>
          </p:cNvPr>
          <p:cNvSpPr>
            <a:spLocks noGrp="1"/>
          </p:cNvSpPr>
          <p:nvPr>
            <p:ph type="ftr" sz="quarter" idx="11"/>
          </p:nvPr>
        </p:nvSpPr>
        <p:spPr>
          <a:xfrm>
            <a:off x="2514600" y="6356070"/>
            <a:ext cx="6400800" cy="365125"/>
          </a:xfrm>
        </p:spPr>
        <p:txBody>
          <a:bodyPr/>
          <a:lstStyle/>
          <a:p>
            <a:pPr algn="r"/>
            <a:r>
              <a:rPr lang="en-US"/>
              <a:t>UPDATE ON NEIGHBORHOOD PROSPERITY NETWORK – MARCH 4, 2020</a:t>
            </a:r>
          </a:p>
        </p:txBody>
      </p:sp>
    </p:spTree>
    <p:extLst>
      <p:ext uri="{BB962C8B-B14F-4D97-AF65-F5344CB8AC3E}">
        <p14:creationId xmlns:p14="http://schemas.microsoft.com/office/powerpoint/2010/main" val="3636730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6324600"/>
            <a:ext cx="1219200" cy="396595"/>
          </a:xfrm>
          <a:prstGeom prst="rect">
            <a:avLst/>
          </a:prstGeom>
        </p:spPr>
      </p:pic>
      <p:sp>
        <p:nvSpPr>
          <p:cNvPr id="7" name="Rectangle 6"/>
          <p:cNvSpPr/>
          <p:nvPr/>
        </p:nvSpPr>
        <p:spPr>
          <a:xfrm>
            <a:off x="304800" y="319767"/>
            <a:ext cx="8458200" cy="707886"/>
          </a:xfrm>
          <a:prstGeom prst="rect">
            <a:avLst/>
          </a:prstGeom>
        </p:spPr>
        <p:txBody>
          <a:bodyPr wrap="square">
            <a:spAutoFit/>
          </a:bodyPr>
          <a:lstStyle/>
          <a:p>
            <a:r>
              <a:rPr lang="en-US" sz="4000">
                <a:solidFill>
                  <a:srgbClr val="41B6E6"/>
                </a:solidFill>
              </a:rPr>
              <a:t>COMMUNITY BUILDING </a:t>
            </a:r>
          </a:p>
        </p:txBody>
      </p:sp>
      <p:sp>
        <p:nvSpPr>
          <p:cNvPr id="2" name="TextBox 1"/>
          <p:cNvSpPr txBox="1"/>
          <p:nvPr/>
        </p:nvSpPr>
        <p:spPr>
          <a:xfrm>
            <a:off x="278176" y="1295400"/>
            <a:ext cx="3649860" cy="3539430"/>
          </a:xfrm>
          <a:prstGeom prst="rect">
            <a:avLst/>
          </a:prstGeom>
          <a:noFill/>
        </p:spPr>
        <p:txBody>
          <a:bodyPr wrap="square" rtlCol="0">
            <a:spAutoFit/>
          </a:bodyPr>
          <a:lstStyle/>
          <a:p>
            <a:pPr marL="285750" indent="-285750">
              <a:buFont typeface="Arial" panose="020B0604020202020204" pitchFamily="34" charset="0"/>
              <a:buChar char="•"/>
            </a:pPr>
            <a:r>
              <a:rPr lang="en-US" sz="3200">
                <a:solidFill>
                  <a:schemeClr val="bg1">
                    <a:lumMod val="50000"/>
                  </a:schemeClr>
                </a:solidFill>
              </a:rPr>
              <a:t>Signature Events</a:t>
            </a:r>
          </a:p>
          <a:p>
            <a:pPr marL="285750" indent="-285750">
              <a:buFont typeface="Arial" panose="020B0604020202020204" pitchFamily="34" charset="0"/>
              <a:buChar char="•"/>
            </a:pPr>
            <a:r>
              <a:rPr lang="en-US" sz="3200">
                <a:solidFill>
                  <a:schemeClr val="bg1">
                    <a:lumMod val="50000"/>
                  </a:schemeClr>
                </a:solidFill>
              </a:rPr>
              <a:t>Farmers Markets</a:t>
            </a:r>
          </a:p>
          <a:p>
            <a:pPr marL="285750" indent="-285750">
              <a:buFont typeface="Arial" panose="020B0604020202020204" pitchFamily="34" charset="0"/>
              <a:buChar char="•"/>
            </a:pPr>
            <a:r>
              <a:rPr lang="en-US" sz="3200">
                <a:solidFill>
                  <a:schemeClr val="bg1">
                    <a:lumMod val="50000"/>
                  </a:schemeClr>
                </a:solidFill>
              </a:rPr>
              <a:t>Community Clean Ups</a:t>
            </a:r>
          </a:p>
          <a:p>
            <a:pPr marL="285750" indent="-285750">
              <a:buFont typeface="Arial" panose="020B0604020202020204" pitchFamily="34" charset="0"/>
              <a:buChar char="•"/>
            </a:pPr>
            <a:r>
              <a:rPr lang="en-US" sz="3200">
                <a:solidFill>
                  <a:schemeClr val="bg1">
                    <a:lumMod val="50000"/>
                  </a:schemeClr>
                </a:solidFill>
              </a:rPr>
              <a:t>Monthly Business Seminars</a:t>
            </a:r>
          </a:p>
          <a:p>
            <a:pPr marL="285750" indent="-285750">
              <a:buFont typeface="Arial" panose="020B0604020202020204" pitchFamily="34" charset="0"/>
              <a:buChar char="•"/>
            </a:pPr>
            <a:r>
              <a:rPr lang="en-US" sz="3200">
                <a:solidFill>
                  <a:schemeClr val="bg1">
                    <a:lumMod val="50000"/>
                  </a:schemeClr>
                </a:solidFill>
              </a:rPr>
              <a:t>Cultural Connections</a:t>
            </a:r>
          </a:p>
        </p:txBody>
      </p:sp>
      <p:pic>
        <p:nvPicPr>
          <p:cNvPr id="4" name="Picture 3">
            <a:extLst>
              <a:ext uri="{FF2B5EF4-FFF2-40B4-BE49-F238E27FC236}">
                <a16:creationId xmlns:a16="http://schemas.microsoft.com/office/drawing/2014/main" id="{8A5BBEBD-EC18-406B-99FA-2BDE94DED5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8600" y="1032441"/>
            <a:ext cx="5105400" cy="5071109"/>
          </a:xfrm>
          <a:prstGeom prst="rect">
            <a:avLst/>
          </a:prstGeom>
        </p:spPr>
      </p:pic>
      <p:sp>
        <p:nvSpPr>
          <p:cNvPr id="11" name="Footer Placeholder 5">
            <a:extLst>
              <a:ext uri="{FF2B5EF4-FFF2-40B4-BE49-F238E27FC236}">
                <a16:creationId xmlns:a16="http://schemas.microsoft.com/office/drawing/2014/main" id="{E41AE471-CB9C-46AB-A469-CDF280BDBB5F}"/>
              </a:ext>
            </a:extLst>
          </p:cNvPr>
          <p:cNvSpPr>
            <a:spLocks noGrp="1"/>
          </p:cNvSpPr>
          <p:nvPr>
            <p:ph type="ftr" sz="quarter" idx="11"/>
          </p:nvPr>
        </p:nvSpPr>
        <p:spPr>
          <a:xfrm>
            <a:off x="2514600" y="6356070"/>
            <a:ext cx="6400800" cy="365125"/>
          </a:xfrm>
        </p:spPr>
        <p:txBody>
          <a:bodyPr/>
          <a:lstStyle/>
          <a:p>
            <a:pPr algn="r"/>
            <a:r>
              <a:rPr lang="en-US"/>
              <a:t>UPDATE ON NEIGHBORHOOD PROSPERITY NETWORK – MARCH 4, 2020</a:t>
            </a:r>
          </a:p>
        </p:txBody>
      </p:sp>
    </p:spTree>
    <p:extLst>
      <p:ext uri="{BB962C8B-B14F-4D97-AF65-F5344CB8AC3E}">
        <p14:creationId xmlns:p14="http://schemas.microsoft.com/office/powerpoint/2010/main" val="374222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6324600"/>
            <a:ext cx="1219200" cy="396595"/>
          </a:xfrm>
          <a:prstGeom prst="rect">
            <a:avLst/>
          </a:prstGeom>
        </p:spPr>
      </p:pic>
      <p:sp>
        <p:nvSpPr>
          <p:cNvPr id="7" name="Rectangle 6"/>
          <p:cNvSpPr/>
          <p:nvPr/>
        </p:nvSpPr>
        <p:spPr>
          <a:xfrm>
            <a:off x="0" y="211713"/>
            <a:ext cx="9119025" cy="707886"/>
          </a:xfrm>
          <a:prstGeom prst="rect">
            <a:avLst/>
          </a:prstGeom>
        </p:spPr>
        <p:txBody>
          <a:bodyPr wrap="square">
            <a:spAutoFit/>
          </a:bodyPr>
          <a:lstStyle/>
          <a:p>
            <a:r>
              <a:rPr lang="en-US" sz="4000">
                <a:solidFill>
                  <a:srgbClr val="41B6E6"/>
                </a:solidFill>
              </a:rPr>
              <a:t>NETWORK PRIORITY: BUSINESS DEVELOPMENT</a:t>
            </a:r>
          </a:p>
        </p:txBody>
      </p:sp>
      <p:sp>
        <p:nvSpPr>
          <p:cNvPr id="2" name="Rectangle 1"/>
          <p:cNvSpPr/>
          <p:nvPr/>
        </p:nvSpPr>
        <p:spPr>
          <a:xfrm>
            <a:off x="152400" y="1066800"/>
            <a:ext cx="4572000" cy="400110"/>
          </a:xfrm>
          <a:prstGeom prst="rect">
            <a:avLst/>
          </a:prstGeom>
        </p:spPr>
        <p:txBody>
          <a:bodyPr>
            <a:spAutoFit/>
          </a:bodyPr>
          <a:lstStyle/>
          <a:p>
            <a:pPr>
              <a:spcAft>
                <a:spcPts val="1200"/>
              </a:spcAft>
              <a:buClr>
                <a:schemeClr val="accent1"/>
              </a:buClr>
              <a:buSzPct val="100000"/>
              <a:defRPr/>
            </a:pPr>
            <a:endParaRPr lang="en-US" sz="2000">
              <a:solidFill>
                <a:schemeClr val="bg1">
                  <a:lumMod val="50000"/>
                </a:schemeClr>
              </a:solidFill>
            </a:endParaRPr>
          </a:p>
        </p:txBody>
      </p:sp>
      <p:sp>
        <p:nvSpPr>
          <p:cNvPr id="3" name="Rectangle 2"/>
          <p:cNvSpPr/>
          <p:nvPr/>
        </p:nvSpPr>
        <p:spPr>
          <a:xfrm>
            <a:off x="114300" y="1242985"/>
            <a:ext cx="4800600" cy="5355312"/>
          </a:xfrm>
          <a:prstGeom prst="rect">
            <a:avLst/>
          </a:prstGeom>
        </p:spPr>
        <p:txBody>
          <a:bodyPr wrap="square">
            <a:spAutoFit/>
          </a:bodyPr>
          <a:lstStyle/>
          <a:p>
            <a:pPr marL="0" lvl="1">
              <a:spcAft>
                <a:spcPts val="1200"/>
              </a:spcAft>
            </a:pPr>
            <a:r>
              <a:rPr lang="en-US" sz="2400">
                <a:solidFill>
                  <a:srgbClr val="41B6E6"/>
                </a:solidFill>
              </a:rPr>
              <a:t>GOAL</a:t>
            </a:r>
            <a:r>
              <a:rPr lang="en-US" sz="2400">
                <a:solidFill>
                  <a:schemeClr val="bg1">
                    <a:lumMod val="50000"/>
                  </a:schemeClr>
                </a:solidFill>
              </a:rPr>
              <a:t>:</a:t>
            </a:r>
            <a:r>
              <a:rPr lang="en-US" sz="2400" b="1">
                <a:solidFill>
                  <a:schemeClr val="bg1">
                    <a:lumMod val="50000"/>
                  </a:schemeClr>
                </a:solidFill>
              </a:rPr>
              <a:t> </a:t>
            </a:r>
            <a:r>
              <a:rPr lang="en-US" sz="2400">
                <a:solidFill>
                  <a:schemeClr val="bg1">
                    <a:lumMod val="50000"/>
                  </a:schemeClr>
                </a:solidFill>
              </a:rPr>
              <a:t>Create, grow and strengthen micro and small businesses through technical assistance and training</a:t>
            </a:r>
          </a:p>
          <a:p>
            <a:pPr marL="0" lvl="1">
              <a:spcAft>
                <a:spcPts val="1200"/>
              </a:spcAft>
            </a:pPr>
            <a:r>
              <a:rPr lang="en-US" sz="2400">
                <a:solidFill>
                  <a:srgbClr val="41B6E6"/>
                </a:solidFill>
              </a:rPr>
              <a:t>SERVICES</a:t>
            </a:r>
            <a:r>
              <a:rPr lang="en-US" sz="2400">
                <a:solidFill>
                  <a:schemeClr val="bg1">
                    <a:lumMod val="50000"/>
                  </a:schemeClr>
                </a:solidFill>
              </a:rPr>
              <a:t>:</a:t>
            </a:r>
            <a:r>
              <a:rPr lang="en-US" sz="2400" b="1">
                <a:solidFill>
                  <a:schemeClr val="bg1">
                    <a:lumMod val="50000"/>
                  </a:schemeClr>
                </a:solidFill>
              </a:rPr>
              <a:t>  </a:t>
            </a:r>
            <a:r>
              <a:rPr lang="en-US" sz="2400">
                <a:solidFill>
                  <a:schemeClr val="bg1">
                    <a:lumMod val="50000"/>
                  </a:schemeClr>
                </a:solidFill>
              </a:rPr>
              <a:t>business plan development, cash flow analysis, bookkeeping, loan packaging, marketing</a:t>
            </a:r>
            <a:br>
              <a:rPr lang="en-US" sz="2400">
                <a:solidFill>
                  <a:schemeClr val="bg1">
                    <a:lumMod val="50000"/>
                  </a:schemeClr>
                </a:solidFill>
              </a:rPr>
            </a:br>
            <a:endParaRPr lang="en-US" sz="2400">
              <a:solidFill>
                <a:schemeClr val="bg1">
                  <a:lumMod val="50000"/>
                </a:schemeClr>
              </a:solidFill>
            </a:endParaRPr>
          </a:p>
          <a:p>
            <a:pPr marL="0" lvl="1">
              <a:spcAft>
                <a:spcPts val="1200"/>
              </a:spcAft>
            </a:pPr>
            <a:r>
              <a:rPr lang="en-US" sz="2800">
                <a:solidFill>
                  <a:schemeClr val="bg1">
                    <a:lumMod val="50000"/>
                  </a:schemeClr>
                </a:solidFill>
              </a:rPr>
              <a:t>Businesses received:</a:t>
            </a:r>
          </a:p>
          <a:p>
            <a:pPr marL="0" lvl="1">
              <a:spcAft>
                <a:spcPts val="1200"/>
              </a:spcAft>
            </a:pPr>
            <a:r>
              <a:rPr lang="en-US" sz="2400">
                <a:solidFill>
                  <a:schemeClr val="bg1">
                    <a:lumMod val="50000"/>
                  </a:schemeClr>
                </a:solidFill>
              </a:rPr>
              <a:t>Long Term Business Technical Assistance</a:t>
            </a:r>
          </a:p>
          <a:p>
            <a:pPr marL="0" lvl="1">
              <a:spcAft>
                <a:spcPts val="1200"/>
              </a:spcAft>
            </a:pPr>
            <a:r>
              <a:rPr lang="en-US" sz="2400">
                <a:solidFill>
                  <a:schemeClr val="bg1">
                    <a:lumMod val="50000"/>
                  </a:schemeClr>
                </a:solidFill>
              </a:rPr>
              <a:t>Light Touch Business Technical Assistance</a:t>
            </a:r>
          </a:p>
          <a:p>
            <a:pPr marL="625475" lvl="1" indent="-168275">
              <a:spcAft>
                <a:spcPts val="1200"/>
              </a:spcAft>
              <a:buClr>
                <a:schemeClr val="accent1"/>
              </a:buClr>
              <a:buSzPct val="100000"/>
              <a:buFont typeface="Arial" pitchFamily="34" charset="0"/>
              <a:buChar char="•"/>
              <a:defRPr/>
            </a:pPr>
            <a:endParaRPr lang="en-US" sz="2400">
              <a:solidFill>
                <a:prstClr val="black"/>
              </a:solidFill>
            </a:endParaRPr>
          </a:p>
        </p:txBody>
      </p:sp>
      <p:pic>
        <p:nvPicPr>
          <p:cNvPr id="10" name="Picture 9">
            <a:extLst>
              <a:ext uri="{FF2B5EF4-FFF2-40B4-BE49-F238E27FC236}">
                <a16:creationId xmlns:a16="http://schemas.microsoft.com/office/drawing/2014/main" id="{B55FD649-9A72-4ABD-B2BF-967524F47A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3000" y="940715"/>
            <a:ext cx="2667000" cy="3744666"/>
          </a:xfrm>
          <a:prstGeom prst="rect">
            <a:avLst/>
          </a:prstGeom>
        </p:spPr>
      </p:pic>
      <p:pic>
        <p:nvPicPr>
          <p:cNvPr id="4" name="Picture 3">
            <a:extLst>
              <a:ext uri="{FF2B5EF4-FFF2-40B4-BE49-F238E27FC236}">
                <a16:creationId xmlns:a16="http://schemas.microsoft.com/office/drawing/2014/main" id="{896E759A-4583-4E3E-8165-1769F56510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86600" y="2975421"/>
            <a:ext cx="2032425" cy="3175663"/>
          </a:xfrm>
          <a:prstGeom prst="rect">
            <a:avLst/>
          </a:prstGeom>
        </p:spPr>
      </p:pic>
      <p:sp>
        <p:nvSpPr>
          <p:cNvPr id="12" name="Footer Placeholder 5">
            <a:extLst>
              <a:ext uri="{FF2B5EF4-FFF2-40B4-BE49-F238E27FC236}">
                <a16:creationId xmlns:a16="http://schemas.microsoft.com/office/drawing/2014/main" id="{1EC36D47-8B0A-4669-8CB9-96B371D6CD8E}"/>
              </a:ext>
            </a:extLst>
          </p:cNvPr>
          <p:cNvSpPr>
            <a:spLocks noGrp="1"/>
          </p:cNvSpPr>
          <p:nvPr>
            <p:ph type="ftr" sz="quarter" idx="11"/>
          </p:nvPr>
        </p:nvSpPr>
        <p:spPr>
          <a:xfrm>
            <a:off x="2514600" y="6356070"/>
            <a:ext cx="6400800" cy="365125"/>
          </a:xfrm>
        </p:spPr>
        <p:txBody>
          <a:bodyPr/>
          <a:lstStyle/>
          <a:p>
            <a:pPr algn="r"/>
            <a:r>
              <a:rPr lang="en-US"/>
              <a:t>UPDATE ON NEIGHBORHOOD PROSPERITY NETWORK – MARCH 4, 2020</a:t>
            </a:r>
          </a:p>
        </p:txBody>
      </p:sp>
    </p:spTree>
    <p:extLst>
      <p:ext uri="{BB962C8B-B14F-4D97-AF65-F5344CB8AC3E}">
        <p14:creationId xmlns:p14="http://schemas.microsoft.com/office/powerpoint/2010/main" val="3567153034"/>
      </p:ext>
    </p:extLst>
  </p:cSld>
  <p:clrMapOvr>
    <a:masterClrMapping/>
  </p:clrMapOvr>
</p:sld>
</file>

<file path=ppt/theme/theme1.xml><?xml version="1.0" encoding="utf-8"?>
<a:theme xmlns:a="http://schemas.openxmlformats.org/drawingml/2006/main" name="Office Theme">
  <a:themeElements>
    <a:clrScheme name="Prosper Portland">
      <a:dk1>
        <a:sysClr val="windowText" lastClr="000000"/>
      </a:dk1>
      <a:lt1>
        <a:sysClr val="window" lastClr="FFFFFF"/>
      </a:lt1>
      <a:dk2>
        <a:srgbClr val="1F497D"/>
      </a:dk2>
      <a:lt2>
        <a:srgbClr val="EEECE1"/>
      </a:lt2>
      <a:accent1>
        <a:srgbClr val="F79646"/>
      </a:accent1>
      <a:accent2>
        <a:srgbClr val="00B0F0"/>
      </a:accent2>
      <a:accent3>
        <a:srgbClr val="9BBB59"/>
      </a:accent3>
      <a:accent4>
        <a:srgbClr val="8064A2"/>
      </a:accent4>
      <a:accent5>
        <a:srgbClr val="FFC000"/>
      </a:accent5>
      <a:accent6>
        <a:srgbClr val="800080"/>
      </a:accent6>
      <a:hlink>
        <a:srgbClr val="4F81BD"/>
      </a:hlink>
      <a:folHlink>
        <a:srgbClr val="4F81BD"/>
      </a:folHlink>
    </a:clrScheme>
    <a:fontScheme name="Prosper Portland">
      <a:majorFont>
        <a:latin typeface="Franklin Gothic Demi"/>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76a44f8-9fba-41f1-885d-7fcbfa614de7">
      <UserInfo>
        <DisplayName>SharingLinks.779dd555-d40e-46d5-a55f-4f9bc33fd749.OrganizationEdit.92f665c1-2d0f-4a1c-8bcd-c4efe50ae3b5</DisplayName>
        <AccountId>33</AccountId>
        <AccountType/>
      </UserInfo>
      <UserInfo>
        <DisplayName>Smith, Robert</DisplayName>
        <AccountId>22</AccountId>
        <AccountType/>
      </UserInfo>
      <UserInfo>
        <DisplayName>Fleck-Rosete, Amy</DisplayName>
        <AccountId>12</AccountId>
        <AccountType/>
      </UserInfo>
      <UserInfo>
        <DisplayName>Branam, Kimberly</DisplayName>
        <AccountId>48</AccountId>
        <AccountType/>
      </UserInfo>
      <UserInfo>
        <DisplayName>Campbell, Tory</DisplayName>
        <AccountId>23</AccountId>
        <AccountType/>
      </UserInfo>
      <UserInfo>
        <DisplayName>Douglas, Justin</DisplayName>
        <AccountId>21</AccountId>
        <AccountType/>
      </UserInfo>
      <UserInfo>
        <DisplayName>Flaherty Betin, Shea</DisplayName>
        <AccountId>6</AccountId>
        <AccountType/>
      </UserInfo>
      <UserInfo>
        <DisplayName>Crowder, Damian</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A87C1CB8BA5B40A36D8B4F95D59216" ma:contentTypeVersion="6" ma:contentTypeDescription="Create a new document." ma:contentTypeScope="" ma:versionID="c15c995a4b4b1d3d04b36e28c1cf475c">
  <xsd:schema xmlns:xsd="http://www.w3.org/2001/XMLSchema" xmlns:xs="http://www.w3.org/2001/XMLSchema" xmlns:p="http://schemas.microsoft.com/office/2006/metadata/properties" xmlns:ns2="d76a44f8-9fba-41f1-885d-7fcbfa614de7" xmlns:ns3="9a46bdf8-35c9-468f-8d5d-c542dc30f58f" targetNamespace="http://schemas.microsoft.com/office/2006/metadata/properties" ma:root="true" ma:fieldsID="4cba71724eba253ab3e3845cbbfacdd8" ns2:_="" ns3:_="">
    <xsd:import namespace="d76a44f8-9fba-41f1-885d-7fcbfa614de7"/>
    <xsd:import namespace="9a46bdf8-35c9-468f-8d5d-c542dc30f58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6a44f8-9fba-41f1-885d-7fcbfa614d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46bdf8-35c9-468f-8d5d-c542dc30f58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F73E33-D85E-4704-8AC1-987F39DDA493}">
  <ds:schemaRefs>
    <ds:schemaRef ds:uri="9a46bdf8-35c9-468f-8d5d-c542dc30f58f"/>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d76a44f8-9fba-41f1-885d-7fcbfa614de7"/>
    <ds:schemaRef ds:uri="http://www.w3.org/XML/1998/namespace"/>
    <ds:schemaRef ds:uri="http://purl.org/dc/elements/1.1/"/>
  </ds:schemaRefs>
</ds:datastoreItem>
</file>

<file path=customXml/itemProps2.xml><?xml version="1.0" encoding="utf-8"?>
<ds:datastoreItem xmlns:ds="http://schemas.openxmlformats.org/officeDocument/2006/customXml" ds:itemID="{C9DBFBFB-C0D8-4B08-B2B6-1A0CFA9DA84F}">
  <ds:schemaRefs>
    <ds:schemaRef ds:uri="http://schemas.microsoft.com/sharepoint/v3/contenttype/forms"/>
  </ds:schemaRefs>
</ds:datastoreItem>
</file>

<file path=customXml/itemProps3.xml><?xml version="1.0" encoding="utf-8"?>
<ds:datastoreItem xmlns:ds="http://schemas.openxmlformats.org/officeDocument/2006/customXml" ds:itemID="{1A172738-D0E7-4602-8886-FF43F5F7B443}">
  <ds:schemaRefs>
    <ds:schemaRef ds:uri="9a46bdf8-35c9-468f-8d5d-c542dc30f58f"/>
    <ds:schemaRef ds:uri="d76a44f8-9fba-41f1-885d-7fcbfa614d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87</TotalTime>
  <Words>2541</Words>
  <Application>Microsoft Office PowerPoint</Application>
  <PresentationFormat>On-screen Show (4:3)</PresentationFormat>
  <Paragraphs>321</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Franklin Gothic Demi</vt:lpstr>
      <vt:lpstr>Franklin Gothic Demi Cond</vt:lpstr>
      <vt:lpstr>Franklin Gothic Medium Cond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Portland Development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Norwood, Lisa</dc:creator>
  <cp:lastModifiedBy>CACOUNCIL</cp:lastModifiedBy>
  <cp:revision>2</cp:revision>
  <cp:lastPrinted>2020-03-04T19:28:27Z</cp:lastPrinted>
  <dcterms:created xsi:type="dcterms:W3CDTF">2017-06-20T19:04:03Z</dcterms:created>
  <dcterms:modified xsi:type="dcterms:W3CDTF">2020-03-04T23:13:20Z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0x010100A9A87C1CB8BA5B40A36D8B4F95D59216</vt:lpwstr>
  </property>
</Properties>
</file>