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1395" r:id="rId2"/>
    <p:sldId id="1400" r:id="rId3"/>
    <p:sldId id="1366" r:id="rId4"/>
    <p:sldId id="1406" r:id="rId5"/>
    <p:sldId id="1408" r:id="rId6"/>
    <p:sldId id="1387" r:id="rId7"/>
    <p:sldId id="1403" r:id="rId8"/>
    <p:sldId id="1402" r:id="rId9"/>
    <p:sldId id="1401" r:id="rId10"/>
    <p:sldId id="1404" r:id="rId11"/>
    <p:sldId id="140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3-4326-BACC-A5CC32487289}"/>
              </c:ext>
            </c:extLst>
          </c:dPt>
          <c:dPt>
            <c:idx val="1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83-4326-BACC-A5CC32487289}"/>
              </c:ext>
            </c:extLst>
          </c:dPt>
          <c:dPt>
            <c:idx val="2"/>
            <c:bubble3D val="0"/>
            <c:spPr>
              <a:solidFill>
                <a:schemeClr val="accent4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83-4326-BACC-A5CC32487289}"/>
              </c:ext>
            </c:extLst>
          </c:dPt>
          <c:dPt>
            <c:idx val="3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83-4326-BACC-A5CC3248728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83-4326-BACC-A5CC32487289}"/>
              </c:ext>
            </c:extLst>
          </c:dPt>
          <c:dPt>
            <c:idx val="5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83-4326-BACC-A5CC32487289}"/>
              </c:ext>
            </c:extLst>
          </c:dPt>
          <c:dPt>
            <c:idx val="6"/>
            <c:bubble3D val="0"/>
            <c:spPr>
              <a:solidFill>
                <a:schemeClr val="accent4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83-4326-BACC-A5CC32487289}"/>
              </c:ext>
            </c:extLst>
          </c:dPt>
          <c:dPt>
            <c:idx val="7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D83-4326-BACC-A5CC32487289}"/>
              </c:ext>
            </c:extLst>
          </c:dPt>
          <c:dPt>
            <c:idx val="8"/>
            <c:bubble3D val="0"/>
            <c:spPr>
              <a:solidFill>
                <a:schemeClr val="accent4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D83-4326-BACC-A5CC32487289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D83-4326-BACC-A5CC32487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2869082046149"/>
          <c:y val="0.18686218914738109"/>
          <c:w val="0.54474535306794936"/>
          <c:h val="0.648320305435199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61"/>
          <c:dPt>
            <c:idx val="0"/>
            <c:bubble3D val="0"/>
            <c:spPr>
              <a:solidFill>
                <a:schemeClr val="accent4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4C-410C-AEBC-6A4AF4E25E62}"/>
              </c:ext>
            </c:extLst>
          </c:dPt>
          <c:dPt>
            <c:idx val="1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4C-410C-AEBC-6A4AF4E25E62}"/>
              </c:ext>
            </c:extLst>
          </c:dPt>
          <c:dPt>
            <c:idx val="2"/>
            <c:bubble3D val="0"/>
            <c:spPr>
              <a:solidFill>
                <a:schemeClr val="accent4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4C-410C-AEBC-6A4AF4E25E62}"/>
              </c:ext>
            </c:extLst>
          </c:dPt>
          <c:dPt>
            <c:idx val="3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4C-410C-AEBC-6A4AF4E25E6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4C-410C-AEBC-6A4AF4E25E62}"/>
              </c:ext>
            </c:extLst>
          </c:dPt>
          <c:dPt>
            <c:idx val="5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4C-410C-AEBC-6A4AF4E25E62}"/>
              </c:ext>
            </c:extLst>
          </c:dPt>
          <c:dPt>
            <c:idx val="6"/>
            <c:bubble3D val="0"/>
            <c:spPr>
              <a:solidFill>
                <a:schemeClr val="accent4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4C-410C-AEBC-6A4AF4E25E62}"/>
              </c:ext>
            </c:extLst>
          </c:dPt>
          <c:dPt>
            <c:idx val="7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4C-410C-AEBC-6A4AF4E25E62}"/>
              </c:ext>
            </c:extLst>
          </c:dPt>
          <c:dPt>
            <c:idx val="8"/>
            <c:bubble3D val="0"/>
            <c:spPr>
              <a:solidFill>
                <a:schemeClr val="accent4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4C-410C-AEBC-6A4AF4E25E62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24C-410C-AEBC-6A4AF4E25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C662B-4DE9-429E-8695-174810AAA30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ADAD98-4BE7-4403-A9AD-1DBFA0EF9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804F-5916-4B15-8345-9B249684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DF6C0-AD4B-47CB-B65C-E53C5B5B2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4405A37-6B4F-49AF-A335-E7F393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BBDF48B-8C09-4F70-A702-9A613D5E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0624C1-A6AB-4F22-9929-21CCAE83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3D3C-8AFD-4F38-950C-3CD06D2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1F06A-E9BE-4CD6-A8D6-7B2A7390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C3A93-A4E1-41A6-9387-FA45C3F2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2E174-4FD2-49D8-B7A3-E633F492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5F3FA-8E69-41C7-8E5C-C56FAC88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9CC34-07FA-47BB-8EA2-FA9D34C67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5A8CE-6405-465E-BE39-75F6A4D3A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A00CB-3248-4805-90BA-9827614F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B5D28-303D-4DE6-9DF9-3DF9D5B1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E3398-C559-44F9-A084-31F8D6C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FF37-CEAE-4781-971F-6EFB604B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C8F79D-4A0E-44AD-87C8-840085E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D98AB7-B51F-4762-B50B-C78674F2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6B4A96-7AD3-4999-A719-30337E1B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99BB-CFDF-4736-91C1-FCDA1F90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86CB-355F-4C43-86A7-6994E1E1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D22D8B1-7917-43CB-9198-A77A2204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68A0CEE-25D1-446A-85F6-83D11DA9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2F93CC7-3FFB-453E-9417-87B30E90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5EED-B05E-4B2D-82C2-D8D2ACC6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5F99-333A-4DAC-AF8F-14035CAED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B5B359-15AE-4ECD-A6D6-DB94959C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4A3A8F8-6BFA-48E3-8C9B-77BBE26C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0DD99F-9BC7-4B9B-A0BF-22D2FEB8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4318-7622-4A3F-9AC9-4358DE23E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54249-1471-42B5-B6F7-04E77EDC8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B5BB22C-D033-4D4B-A888-C990389B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4595DBF-A8A3-4995-8FE1-582F0BCA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D391D21-AD18-4FEE-B0BD-D6385CBF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A50917E-E4E2-4791-A580-08AB8A91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6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78FE-3DF9-47FB-AB49-35A5A0EB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FA21D-25C2-48A1-BD78-5166D18B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A7E43-9DAD-44C0-B250-E5C6A8AC8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4F463-CB1F-4D6F-97E8-7AB1B664F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728EE-56BB-484B-869E-D9C1E823F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D1DBD4C-D30A-48C1-9A74-7FEB4F57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48EFBE-6D3F-46A6-8501-6C9108A2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4CD5587-8024-4872-9D78-44232DE1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0821-7352-4798-87A4-4E40E292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86011-22DA-48BC-A97C-1CCBDFC7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182EED8-8D70-450C-8112-90984477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859FB9-6308-47EB-9783-84A5EE6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E0A9308-A429-43C5-B1E6-54AF8FA8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A6B75C-3DBA-4249-AC8A-F484F4BE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C20265-52D9-42C2-889F-B8CADD72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2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BC99-27A5-4B6F-B006-14A74ADB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A21B5-09E9-45E5-B1A9-8A06A20C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82C1F-1B86-4D4F-8697-4B71C42F9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7F49C5E-F5C9-4B93-A813-5FB812E0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5653521-1169-4C90-8DF5-28B52DA9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AC69C06-178A-4189-9AC5-95FEF99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6AD2-D5DA-452B-9182-98AC8019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61E4B-A7FF-4D20-A934-366F87BA0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65D0D-69C5-4A68-B8B0-8CEFFFD1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066EA5D-D462-4D2C-A069-5A4EE0BF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7AAFE46-8BAB-4701-AE0C-52F19A18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2C5DA-278E-4A7B-918A-667CF3E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7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BC414-7C01-45C9-A8AE-6A28472C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BD0F5-BB49-4191-8DFF-1966B3001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2A26B-6B97-4D4D-A04D-4C3B66141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F1A83-7713-4D3C-B78E-BB3240010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39146-4491-47D6-BE57-7F1FE78D6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AFBC035-1A38-4BFA-8191-8B6BC3242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12439"/>
          <a:stretch/>
        </p:blipFill>
        <p:spPr>
          <a:xfrm>
            <a:off x="-305" y="0"/>
            <a:ext cx="800325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9D496-A538-4C10-9601-FA05D938E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501" y="3791540"/>
            <a:ext cx="5691499" cy="2558142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Work Session 6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Design Commission </a:t>
            </a: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March 12, 2020</a:t>
            </a:r>
            <a:br>
              <a:rPr lang="en-US" sz="2700" dirty="0">
                <a:solidFill>
                  <a:schemeClr val="tx1"/>
                </a:solidFill>
              </a:rPr>
            </a:b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6F8549-375A-4737-B32A-C38820933491}"/>
              </a:ext>
            </a:extLst>
          </p:cNvPr>
          <p:cNvSpPr txBox="1">
            <a:spLocks/>
          </p:cNvSpPr>
          <p:nvPr/>
        </p:nvSpPr>
        <p:spPr>
          <a:xfrm>
            <a:off x="6436747" y="733471"/>
            <a:ext cx="5691499" cy="214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900" b="1"/>
              <a:t>DOZA</a:t>
            </a:r>
          </a:p>
          <a:p>
            <a:pPr algn="l"/>
            <a:r>
              <a:rPr lang="en-US" sz="6400"/>
              <a:t>Design Overlay Zone Amendments </a:t>
            </a:r>
          </a:p>
          <a:p>
            <a:pPr algn="l"/>
            <a:r>
              <a:rPr lang="en-US" sz="2100">
                <a:solidFill>
                  <a:srgbClr val="000000"/>
                </a:solidFill>
              </a:rPr>
              <a:t> 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2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7ECE171-2D10-4963-AAF9-3A6CF1EDA2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4221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617">
                  <a:extLst>
                    <a:ext uri="{9D8B030D-6E8A-4147-A177-3AD203B41FA5}">
                      <a16:colId xmlns:a16="http://schemas.microsoft.com/office/drawing/2014/main" val="3367370726"/>
                    </a:ext>
                  </a:extLst>
                </a:gridCol>
                <a:gridCol w="8165983">
                  <a:extLst>
                    <a:ext uri="{9D8B030D-6E8A-4147-A177-3AD203B41FA5}">
                      <a16:colId xmlns:a16="http://schemas.microsoft.com/office/drawing/2014/main" val="2787538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7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THURSDAY, MARCH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Commission Work Session #6 to confirm List of Amendments (Volume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86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FRIDAY, MARCH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3x3: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0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MONDAY, MARCH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3x3: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5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MONDAY, APRIL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BPS sends PSC, DC all Amendments (Volume 2, Volume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2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TUESDAY, APRIL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PSC Work Session #8 to vote on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17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THURSDAY, APRIL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DC Work Session #7 to Discuss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71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FRIDAY, MAY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BPS sends DC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3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THURSDAY, MAY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DC Work Session #8 to vote on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2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BPS publishes Recommended 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1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City Council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255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5523341-904A-4BDD-9CE3-A7F4CB7E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9FEA6-E981-407A-AED3-50A8B773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4890E-58DB-4879-8AA8-9167FB37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DF0E-CE24-456C-B4BE-1DCF11E9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10</a:t>
            </a:fld>
            <a:endParaRPr lang="en-US"/>
          </a:p>
        </p:txBody>
      </p:sp>
      <p:sp>
        <p:nvSpPr>
          <p:cNvPr id="16" name="Callout: Left Arrow 15">
            <a:extLst>
              <a:ext uri="{FF2B5EF4-FFF2-40B4-BE49-F238E27FC236}">
                <a16:creationId xmlns:a16="http://schemas.microsoft.com/office/drawing/2014/main" id="{5D6A965A-5D87-416F-9120-662F22616C80}"/>
              </a:ext>
            </a:extLst>
          </p:cNvPr>
          <p:cNvSpPr/>
          <p:nvPr/>
        </p:nvSpPr>
        <p:spPr>
          <a:xfrm>
            <a:off x="8455405" y="3050293"/>
            <a:ext cx="3643742" cy="2444496"/>
          </a:xfrm>
          <a:prstGeom prst="leftArrowCallout">
            <a:avLst>
              <a:gd name="adj1" fmla="val 20238"/>
              <a:gd name="adj2" fmla="val 20238"/>
              <a:gd name="adj3" fmla="val 12500"/>
              <a:gd name="adj4" fmla="val 82600"/>
            </a:avLst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7F6AD-FE2A-4C87-BBC7-43C2D11ABDCC}"/>
              </a:ext>
            </a:extLst>
          </p:cNvPr>
          <p:cNvSpPr txBox="1"/>
          <p:nvPr/>
        </p:nvSpPr>
        <p:spPr>
          <a:xfrm>
            <a:off x="9152962" y="3067074"/>
            <a:ext cx="320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ADD’L AMENDMENTS 4/30: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30C0C63F-BC0B-4A39-86AE-445D00FF101A}"/>
              </a:ext>
            </a:extLst>
          </p:cNvPr>
          <p:cNvGraphicFramePr>
            <a:graphicFrameLocks noGrp="1"/>
          </p:cNvGraphicFramePr>
          <p:nvPr/>
        </p:nvGraphicFramePr>
        <p:xfrm>
          <a:off x="9160652" y="3416000"/>
          <a:ext cx="2858081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4283">
                  <a:extLst>
                    <a:ext uri="{9D8B030D-6E8A-4147-A177-3AD203B41FA5}">
                      <a16:colId xmlns:a16="http://schemas.microsoft.com/office/drawing/2014/main" val="3784392886"/>
                    </a:ext>
                  </a:extLst>
                </a:gridCol>
                <a:gridCol w="1693798">
                  <a:extLst>
                    <a:ext uri="{9D8B030D-6E8A-4147-A177-3AD203B41FA5}">
                      <a16:colId xmlns:a16="http://schemas.microsoft.com/office/drawing/2014/main" val="528820128"/>
                    </a:ext>
                  </a:extLst>
                </a:gridCol>
              </a:tblGrid>
              <a:tr h="211606">
                <a:tc>
                  <a:txBody>
                    <a:bodyPr/>
                    <a:lstStyle/>
                    <a:p>
                      <a:r>
                        <a:rPr lang="en-US" sz="1500" dirty="0"/>
                        <a:t>Need to Review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Don’t need to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649729"/>
                  </a:ext>
                </a:extLst>
              </a:tr>
              <a:tr h="247122">
                <a:tc>
                  <a:txBody>
                    <a:bodyPr/>
                    <a:lstStyle/>
                    <a:p>
                      <a:r>
                        <a:rPr lang="en-US" dirty="0"/>
                        <a:t>(short list)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61549"/>
                  </a:ext>
                </a:extLst>
              </a:tr>
              <a:tr h="247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36183"/>
                  </a:ext>
                </a:extLst>
              </a:tr>
              <a:tr h="247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44991"/>
                  </a:ext>
                </a:extLst>
              </a:tr>
              <a:tr h="2471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1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4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68F843-0099-437D-A493-C43BA37D9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AFF4-8785-4CD4-8612-1088F07D86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04AC7B-3820-448E-AC8F-D2DCBA7E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Work Session until 4/30/20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A8FB8-6C1E-470B-81AE-A66B757C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F4638-E5A4-42A4-822A-972E5895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3A260-856E-492F-B270-CFDED1B6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3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6B93-35EF-45F1-8E65-93C75FBC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64C7-D69A-4178-90AA-99F0EE640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11" y="1262064"/>
            <a:ext cx="11025187" cy="5280023"/>
          </a:xfrm>
        </p:spPr>
        <p:txBody>
          <a:bodyPr>
            <a:normAutofit/>
          </a:bodyPr>
          <a:lstStyle/>
          <a:p>
            <a:r>
              <a:rPr lang="en-US" sz="3600" dirty="0"/>
              <a:t>Intro and Disclosures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r>
              <a:rPr lang="en-US" sz="3300" b="1" i="1" dirty="0"/>
              <a:t>Portland Citywide Design Guidelines Proposed Draft 	 </a:t>
            </a:r>
            <a:r>
              <a:rPr lang="en-US" sz="3300" b="1" dirty="0"/>
              <a:t>(List of Amendments)</a:t>
            </a:r>
            <a:endParaRPr lang="en-US" sz="3300" b="1" i="1" dirty="0"/>
          </a:p>
          <a:p>
            <a:pPr lvl="1"/>
            <a:r>
              <a:rPr lang="en-US" sz="3200" b="1" dirty="0"/>
              <a:t>What will be discussed during 3x3: Tools (3/16/20) </a:t>
            </a:r>
            <a:r>
              <a:rPr lang="en-US" sz="3200" b="1" dirty="0">
                <a:solidFill>
                  <a:schemeClr val="accent2"/>
                </a:solidFill>
              </a:rPr>
              <a:t>– Lora </a:t>
            </a:r>
          </a:p>
          <a:p>
            <a:pPr lvl="1"/>
            <a:r>
              <a:rPr lang="en-US" sz="3200" b="1" dirty="0"/>
              <a:t>What is missing/needs clarification? </a:t>
            </a:r>
            <a:r>
              <a:rPr lang="en-US" sz="3200" b="1" dirty="0">
                <a:solidFill>
                  <a:schemeClr val="accent2"/>
                </a:solidFill>
              </a:rPr>
              <a:t>– Design Commission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3300" b="1" dirty="0"/>
              <a:t>What will be discussed during 3x3: Process (3/13/20) </a:t>
            </a:r>
            <a:r>
              <a:rPr lang="en-US" sz="3300" b="1" dirty="0">
                <a:solidFill>
                  <a:schemeClr val="accent2"/>
                </a:solidFill>
              </a:rPr>
              <a:t>– Phil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E033A-0C58-473F-B691-9FA2CEEC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2EF90-143D-4872-8074-9899CB9B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6356349"/>
            <a:ext cx="4114800" cy="365125"/>
          </a:xfrm>
        </p:spPr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C7E2-87D6-477F-A39E-100EEC5F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2015B-145B-449E-934E-3673E62056D5}"/>
              </a:ext>
            </a:extLst>
          </p:cNvPr>
          <p:cNvSpPr txBox="1"/>
          <p:nvPr/>
        </p:nvSpPr>
        <p:spPr>
          <a:xfrm>
            <a:off x="25167" y="2587627"/>
            <a:ext cx="193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(~ 3 </a:t>
            </a:r>
            <a:r>
              <a:rPr lang="en-US" dirty="0" err="1">
                <a:solidFill>
                  <a:srgbClr val="0070C0"/>
                </a:solidFill>
              </a:rPr>
              <a:t>hrs</a:t>
            </a:r>
            <a:r>
              <a:rPr lang="en-US" dirty="0">
                <a:solidFill>
                  <a:srgbClr val="0070C0"/>
                </a:solidFill>
              </a:rPr>
              <a:t> total)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5D751-34EC-416A-B0C3-DD09C29EB1E2}"/>
              </a:ext>
            </a:extLst>
          </p:cNvPr>
          <p:cNvSpPr txBox="1"/>
          <p:nvPr/>
        </p:nvSpPr>
        <p:spPr>
          <a:xfrm>
            <a:off x="653707" y="3568759"/>
            <a:ext cx="16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45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D9361F-1AE9-4B56-BA8E-CD8AE7EFF167}"/>
              </a:ext>
            </a:extLst>
          </p:cNvPr>
          <p:cNvSpPr txBox="1"/>
          <p:nvPr/>
        </p:nvSpPr>
        <p:spPr>
          <a:xfrm>
            <a:off x="653706" y="4066084"/>
            <a:ext cx="16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45 min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31E08-5F10-4091-A756-2666D62A3273}"/>
              </a:ext>
            </a:extLst>
          </p:cNvPr>
          <p:cNvSpPr txBox="1"/>
          <p:nvPr/>
        </p:nvSpPr>
        <p:spPr>
          <a:xfrm>
            <a:off x="720819" y="1321243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 min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12689-D8F4-4A93-9127-560AE098B387}"/>
              </a:ext>
            </a:extLst>
          </p:cNvPr>
          <p:cNvSpPr txBox="1"/>
          <p:nvPr/>
        </p:nvSpPr>
        <p:spPr>
          <a:xfrm>
            <a:off x="653706" y="4677884"/>
            <a:ext cx="16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45 min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2728A6-B47D-4268-B707-90582B756C31}"/>
              </a:ext>
            </a:extLst>
          </p:cNvPr>
          <p:cNvCxnSpPr/>
          <p:nvPr/>
        </p:nvCxnSpPr>
        <p:spPr>
          <a:xfrm>
            <a:off x="352338" y="4484937"/>
            <a:ext cx="11702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2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999B41-B982-4B06-95A3-AEFD2A57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699" y="1662113"/>
            <a:ext cx="7248525" cy="40984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1200" b="1" dirty="0"/>
              <a:t>Volume 1: </a:t>
            </a:r>
            <a:r>
              <a:rPr lang="en-US" sz="11200" dirty="0"/>
              <a:t>Staff Report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/>
              <a:t>Volume 2: </a:t>
            </a:r>
            <a:r>
              <a:rPr lang="en-US" sz="11200" dirty="0"/>
              <a:t>Code and Map Amendments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/>
              <a:t>Volume 3: </a:t>
            </a:r>
            <a:r>
              <a:rPr lang="en-US" sz="11200" dirty="0"/>
              <a:t>Portland Citywide Design Guidelines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/>
              <a:t>Volume 4: </a:t>
            </a:r>
            <a:r>
              <a:rPr lang="en-US" sz="11200" dirty="0"/>
              <a:t>Appendices </a:t>
            </a:r>
            <a:r>
              <a:rPr lang="en-US" sz="8000" dirty="0"/>
              <a:t>(portlandoregon.gov/bps/</a:t>
            </a:r>
            <a:r>
              <a:rPr lang="en-US" sz="8000" dirty="0" err="1"/>
              <a:t>doza</a:t>
            </a:r>
            <a:r>
              <a:rPr lang="en-US" sz="80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Appendix A: BDS Administrative Improvements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Appendix B: Housing Affordability Memo (February 6, 2017)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Appendix C: What We Heard Report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Appendix D: Consultant Testing of Draft Standards and Guidelines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FCF22-E3E9-421C-8559-567A5BD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DOZA Proposed Draft?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545ED-8E08-4996-B7BD-F1B66AF6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248-870B-4093-B697-5981D1F9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CB8DF-5884-41C7-B84E-4F7AB9D6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0D2AAD-9D18-4FB6-A136-F2524D8EB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778" y="1504060"/>
            <a:ext cx="3444496" cy="4460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6724DD-9800-45FB-B8FF-D020181181CA}"/>
              </a:ext>
            </a:extLst>
          </p:cNvPr>
          <p:cNvSpPr/>
          <p:nvPr/>
        </p:nvSpPr>
        <p:spPr>
          <a:xfrm>
            <a:off x="4756558" y="2793534"/>
            <a:ext cx="7088697" cy="4949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A535E4-7573-46C3-A41A-FA0B19C58740}"/>
              </a:ext>
            </a:extLst>
          </p:cNvPr>
          <p:cNvSpPr/>
          <p:nvPr/>
        </p:nvSpPr>
        <p:spPr>
          <a:xfrm>
            <a:off x="4756557" y="2184284"/>
            <a:ext cx="7088697" cy="494950"/>
          </a:xfrm>
          <a:prstGeom prst="round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D9244-F8A9-4CA4-B807-EC3FE19F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4108" cy="1325563"/>
          </a:xfrm>
        </p:spPr>
        <p:txBody>
          <a:bodyPr/>
          <a:lstStyle/>
          <a:p>
            <a:r>
              <a:rPr lang="en-US" dirty="0"/>
              <a:t>Guidelines vs. Standards: Assessment Findings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B7478-8AEE-4597-BF54-AD8DD2DC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066A7-C440-4E82-AE81-CDE4393B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7B91A-3144-441C-8B2B-D7DE8594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7113C-29C0-487D-9132-9615298DCFB2}"/>
              </a:ext>
            </a:extLst>
          </p:cNvPr>
          <p:cNvGrpSpPr/>
          <p:nvPr/>
        </p:nvGrpSpPr>
        <p:grpSpPr>
          <a:xfrm>
            <a:off x="1023456" y="1387220"/>
            <a:ext cx="6476824" cy="4969130"/>
            <a:chOff x="1439872" y="567707"/>
            <a:chExt cx="9913928" cy="7606135"/>
          </a:xfrm>
        </p:grpSpPr>
        <p:pic>
          <p:nvPicPr>
            <p:cNvPr id="9" name="Picture 8" descr="A close up of text on a white background&#10;&#10;Description generated with high confidence">
              <a:extLst>
                <a:ext uri="{FF2B5EF4-FFF2-40B4-BE49-F238E27FC236}">
                  <a16:creationId xmlns:a16="http://schemas.microsoft.com/office/drawing/2014/main" id="{FBC2ECCB-ED17-412A-AB87-57753234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872" y="567707"/>
              <a:ext cx="9019981" cy="760613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A788F5-6518-454D-9369-EAAF687272C3}"/>
                </a:ext>
              </a:extLst>
            </p:cNvPr>
            <p:cNvSpPr/>
            <p:nvPr/>
          </p:nvSpPr>
          <p:spPr>
            <a:xfrm>
              <a:off x="4917688" y="567707"/>
              <a:ext cx="2848449" cy="6145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0D2413-9A78-4BA1-B73A-1DEE2A03D1F9}"/>
                </a:ext>
              </a:extLst>
            </p:cNvPr>
            <p:cNvSpPr/>
            <p:nvPr/>
          </p:nvSpPr>
          <p:spPr>
            <a:xfrm>
              <a:off x="5701787" y="4839629"/>
              <a:ext cx="5652013" cy="3252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B16AF2-5CF4-476E-82FC-74E668DCE985}"/>
                </a:ext>
              </a:extLst>
            </p:cNvPr>
            <p:cNvSpPr/>
            <p:nvPr/>
          </p:nvSpPr>
          <p:spPr>
            <a:xfrm>
              <a:off x="5591939" y="567707"/>
              <a:ext cx="5652013" cy="2376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090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D9244-F8A9-4CA4-B807-EC3FE19F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1554" cy="1325563"/>
          </a:xfrm>
        </p:spPr>
        <p:txBody>
          <a:bodyPr/>
          <a:lstStyle/>
          <a:p>
            <a:r>
              <a:rPr lang="en-US" dirty="0"/>
              <a:t>Guidelines vs. Standards: DOZA Approach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B7478-8AEE-4597-BF54-AD8DD2DC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066A7-C440-4E82-AE81-CDE4393B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7B91A-3144-441C-8B2B-D7DE8594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BC2ECCB-ED17-412A-AB87-57753234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56" y="1387220"/>
            <a:ext cx="5892803" cy="4969130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11434E0-EC70-402E-8864-4916F6315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590169"/>
              </p:ext>
            </p:extLst>
          </p:nvPr>
        </p:nvGraphicFramePr>
        <p:xfrm>
          <a:off x="4297089" y="2153906"/>
          <a:ext cx="941792" cy="91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DA3ABE5-4C78-42A6-A51C-6D6FAFBA9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834078"/>
              </p:ext>
            </p:extLst>
          </p:nvPr>
        </p:nvGraphicFramePr>
        <p:xfrm>
          <a:off x="3288484" y="2084509"/>
          <a:ext cx="1209941" cy="10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42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17CB7-1A5B-42A2-BCF2-5590B608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E5DA5-52C6-45DC-A609-CD935867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9EF46-2D87-428F-AC3E-25338BB7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C97E77-B222-4F3B-8687-9F793A2E4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71" y="1482096"/>
            <a:ext cx="7139349" cy="4933804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A118B325-933E-4EA9-818D-B0D2E588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9943" cy="1325563"/>
          </a:xfrm>
        </p:spPr>
        <p:txBody>
          <a:bodyPr/>
          <a:lstStyle/>
          <a:p>
            <a:r>
              <a:rPr lang="en-US" dirty="0"/>
              <a:t>List of Amendments (to discuss with 3x3:Tools)</a:t>
            </a:r>
          </a:p>
        </p:txBody>
      </p:sp>
    </p:spTree>
    <p:extLst>
      <p:ext uri="{BB962C8B-B14F-4D97-AF65-F5344CB8AC3E}">
        <p14:creationId xmlns:p14="http://schemas.microsoft.com/office/powerpoint/2010/main" val="381655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0298FC8-6B7B-4346-A637-442A3F8741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1805848"/>
              </p:ext>
            </p:extLst>
          </p:nvPr>
        </p:nvGraphicFramePr>
        <p:xfrm>
          <a:off x="838199" y="1728458"/>
          <a:ext cx="4262307" cy="2667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50953">
                  <a:extLst>
                    <a:ext uri="{9D8B030D-6E8A-4147-A177-3AD203B41FA5}">
                      <a16:colId xmlns:a16="http://schemas.microsoft.com/office/drawing/2014/main" val="516732386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4004179165"/>
                    </a:ext>
                  </a:extLst>
                </a:gridCol>
                <a:gridCol w="830510">
                  <a:extLst>
                    <a:ext uri="{9D8B030D-6E8A-4147-A177-3AD203B41FA5}">
                      <a16:colId xmlns:a16="http://schemas.microsoft.com/office/drawing/2014/main" val="2214244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2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A: Purpose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1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B: Delete Guideline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  <a:p>
                      <a:r>
                        <a:rPr lang="en-US" dirty="0"/>
                        <a:t>22</a:t>
                      </a:r>
                    </a:p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  <a:p>
                      <a:r>
                        <a:rPr lang="en-US" dirty="0"/>
                        <a:t>12-21</a:t>
                      </a:r>
                    </a:p>
                    <a:p>
                      <a:r>
                        <a:rPr lang="en-US" dirty="0"/>
                        <a:t>12-21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7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C: Public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D: Future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2299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6D0BB70-DB22-4ACD-9369-04D231E4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9943" cy="1325563"/>
          </a:xfrm>
        </p:spPr>
        <p:txBody>
          <a:bodyPr/>
          <a:lstStyle/>
          <a:p>
            <a:r>
              <a:rPr lang="en-US" dirty="0"/>
              <a:t>List of Amendments (to discuss with 3x3:Tools)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DFED8-2BD6-4239-B782-49BC7303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6BC14-492C-4458-AA31-B5E97868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1A03C-C570-4C22-BC6F-AC841DFE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9A88EC-558D-4FD7-B05C-DA5A714F0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301382"/>
              </p:ext>
            </p:extLst>
          </p:nvPr>
        </p:nvGraphicFramePr>
        <p:xfrm>
          <a:off x="5728282" y="1728458"/>
          <a:ext cx="4253918" cy="1381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50953">
                  <a:extLst>
                    <a:ext uri="{9D8B030D-6E8A-4147-A177-3AD203B41FA5}">
                      <a16:colId xmlns:a16="http://schemas.microsoft.com/office/drawing/2014/main" val="516732386"/>
                    </a:ext>
                  </a:extLst>
                </a:gridCol>
                <a:gridCol w="889233">
                  <a:extLst>
                    <a:ext uri="{9D8B030D-6E8A-4147-A177-3AD203B41FA5}">
                      <a16:colId xmlns:a16="http://schemas.microsoft.com/office/drawing/2014/main" val="4004179165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2214244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2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E: Define “Adjacent”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1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F: Historic Landmarks vs. historic 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74833"/>
                  </a:ext>
                </a:extLst>
              </a:tr>
            </a:tbl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175B1923-229B-4E3E-9914-2C5E3B9A4064}"/>
              </a:ext>
            </a:extLst>
          </p:cNvPr>
          <p:cNvSpPr/>
          <p:nvPr/>
        </p:nvSpPr>
        <p:spPr>
          <a:xfrm>
            <a:off x="644902" y="3493963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464289E-124D-436B-BC3B-41047124CE55}"/>
              </a:ext>
            </a:extLst>
          </p:cNvPr>
          <p:cNvSpPr/>
          <p:nvPr/>
        </p:nvSpPr>
        <p:spPr>
          <a:xfrm>
            <a:off x="5488849" y="2568224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515010C-EF07-4B2E-A76F-1D839DEF0C2D}"/>
              </a:ext>
            </a:extLst>
          </p:cNvPr>
          <p:cNvSpPr/>
          <p:nvPr/>
        </p:nvSpPr>
        <p:spPr>
          <a:xfrm>
            <a:off x="7900680" y="4265596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7CE84-24B1-485F-BD2B-8B23280DEB07}"/>
              </a:ext>
            </a:extLst>
          </p:cNvPr>
          <p:cNvSpPr txBox="1"/>
          <p:nvPr/>
        </p:nvSpPr>
        <p:spPr>
          <a:xfrm>
            <a:off x="8253717" y="4258750"/>
            <a:ext cx="294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 with 3x3</a:t>
            </a:r>
          </a:p>
        </p:txBody>
      </p:sp>
    </p:spTree>
    <p:extLst>
      <p:ext uri="{BB962C8B-B14F-4D97-AF65-F5344CB8AC3E}">
        <p14:creationId xmlns:p14="http://schemas.microsoft.com/office/powerpoint/2010/main" val="14978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0298FC8-6B7B-4346-A637-442A3F8741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1719666"/>
              </p:ext>
            </p:extLst>
          </p:nvPr>
        </p:nvGraphicFramePr>
        <p:xfrm>
          <a:off x="5737196" y="1864519"/>
          <a:ext cx="4245005" cy="2494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50429">
                  <a:extLst>
                    <a:ext uri="{9D8B030D-6E8A-4147-A177-3AD203B41FA5}">
                      <a16:colId xmlns:a16="http://schemas.microsoft.com/office/drawing/2014/main" val="516732386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4004179165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214244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 &amp; 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2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N: Equitable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46-47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1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O: Project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7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P: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51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Q: 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  <a:p>
                      <a:r>
                        <a:rPr lang="en-US" dirty="0"/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9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R: Adaptability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7623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DFED8-2BD6-4239-B782-49BC7303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6BC14-492C-4458-AA31-B5E97868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1A03C-C570-4C22-BC6F-AC841DFE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A9EAD86D-4ED0-4989-AD63-033F5B2E0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586580"/>
              </p:ext>
            </p:extLst>
          </p:nvPr>
        </p:nvGraphicFramePr>
        <p:xfrm>
          <a:off x="838200" y="1864519"/>
          <a:ext cx="4262307" cy="431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50953">
                  <a:extLst>
                    <a:ext uri="{9D8B030D-6E8A-4147-A177-3AD203B41FA5}">
                      <a16:colId xmlns:a16="http://schemas.microsoft.com/office/drawing/2014/main" val="516732386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4004179165"/>
                    </a:ext>
                  </a:extLst>
                </a:gridCol>
                <a:gridCol w="830510">
                  <a:extLst>
                    <a:ext uri="{9D8B030D-6E8A-4147-A177-3AD203B41FA5}">
                      <a16:colId xmlns:a16="http://schemas.microsoft.com/office/drawing/2014/main" val="2214244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REALM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2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G: Blank Walls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  <a:p>
                      <a:r>
                        <a:rPr lang="en-US" dirty="0"/>
                        <a:t>68</a:t>
                      </a:r>
                    </a:p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34-35</a:t>
                      </a:r>
                    </a:p>
                    <a:p>
                      <a:r>
                        <a:rPr lang="en-US" dirty="0"/>
                        <a:t>34-35</a:t>
                      </a:r>
                    </a:p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1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H: Oriel 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7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I: Weather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J: Universally-Designed 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2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K: Zero-lot-line furnishing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7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L: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42-43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42-43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83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M: Bike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33380"/>
                  </a:ext>
                </a:extLst>
              </a:tr>
            </a:tbl>
          </a:graphicData>
        </a:graphic>
      </p:graphicFrame>
      <p:sp>
        <p:nvSpPr>
          <p:cNvPr id="15" name="Title 3">
            <a:extLst>
              <a:ext uri="{FF2B5EF4-FFF2-40B4-BE49-F238E27FC236}">
                <a16:creationId xmlns:a16="http://schemas.microsoft.com/office/drawing/2014/main" id="{FF8972A1-71BF-42C1-BA1D-C2B35085691F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39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List of Amendments (to discuss with 3x3:Tools)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7CA4A4E-F9D2-4ED8-BE92-4ABAAD19B892}"/>
              </a:ext>
            </a:extLst>
          </p:cNvPr>
          <p:cNvSpPr/>
          <p:nvPr/>
        </p:nvSpPr>
        <p:spPr>
          <a:xfrm>
            <a:off x="586179" y="3111659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56945FD-116B-4B5A-B899-2EC2049C521A}"/>
              </a:ext>
            </a:extLst>
          </p:cNvPr>
          <p:cNvSpPr/>
          <p:nvPr/>
        </p:nvSpPr>
        <p:spPr>
          <a:xfrm>
            <a:off x="586179" y="3493963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B87CF94-E988-4682-A01E-432E952FD3D8}"/>
              </a:ext>
            </a:extLst>
          </p:cNvPr>
          <p:cNvSpPr/>
          <p:nvPr/>
        </p:nvSpPr>
        <p:spPr>
          <a:xfrm>
            <a:off x="586178" y="3994997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215055C-2EF3-4328-B279-2503AF70B917}"/>
              </a:ext>
            </a:extLst>
          </p:cNvPr>
          <p:cNvSpPr/>
          <p:nvPr/>
        </p:nvSpPr>
        <p:spPr>
          <a:xfrm>
            <a:off x="586177" y="5260639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7D6C47E-3C38-46E5-AF58-32EBEBEC5122}"/>
              </a:ext>
            </a:extLst>
          </p:cNvPr>
          <p:cNvSpPr/>
          <p:nvPr/>
        </p:nvSpPr>
        <p:spPr>
          <a:xfrm>
            <a:off x="586176" y="5796140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79835FD-523A-4BF4-8068-A756EA4335FE}"/>
              </a:ext>
            </a:extLst>
          </p:cNvPr>
          <p:cNvSpPr/>
          <p:nvPr/>
        </p:nvSpPr>
        <p:spPr>
          <a:xfrm>
            <a:off x="5486748" y="2224655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40BCC451-9D58-4B27-BE56-352206D16330}"/>
              </a:ext>
            </a:extLst>
          </p:cNvPr>
          <p:cNvSpPr/>
          <p:nvPr/>
        </p:nvSpPr>
        <p:spPr>
          <a:xfrm>
            <a:off x="5486748" y="3464696"/>
            <a:ext cx="353037" cy="3530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7ECE171-2D10-4963-AAF9-3A6CF1EDA2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8619047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617">
                  <a:extLst>
                    <a:ext uri="{9D8B030D-6E8A-4147-A177-3AD203B41FA5}">
                      <a16:colId xmlns:a16="http://schemas.microsoft.com/office/drawing/2014/main" val="3367370726"/>
                    </a:ext>
                  </a:extLst>
                </a:gridCol>
                <a:gridCol w="8165983">
                  <a:extLst>
                    <a:ext uri="{9D8B030D-6E8A-4147-A177-3AD203B41FA5}">
                      <a16:colId xmlns:a16="http://schemas.microsoft.com/office/drawing/2014/main" val="2787538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7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THURSDAY, MARCH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Commission Work Session #6 to confirm List of Amendments (Volume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86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FRIDAY, MARCH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3x3: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0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MONDAY, MARCH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3x3: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5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MONDAY, APRIL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BPS sends PSC, DC all Amendments (Volume 2, Volume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2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TUESDAY, APRIL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PSC Work Session #8 to vote on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17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THURSDAY, APRIL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 Work Session #7 to Discuss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71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FRIDAY, MAY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BPS sends DC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3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THURSDAY, MAY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 Work Session #8 to vote on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2107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5523341-904A-4BDD-9CE3-A7F4CB7E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9FEA6-E981-407A-AED3-50A8B773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03/12/20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4890E-58DB-4879-8AA8-9167FB37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DF0E-CE24-456C-B4BE-1DCF11E9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4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</TotalTime>
  <Words>603</Words>
  <Application>Microsoft Office PowerPoint</Application>
  <PresentationFormat>Widescreen</PresentationFormat>
  <Paragraphs>186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Work Session 6 Design Commission    March 12, 2020 </vt:lpstr>
      <vt:lpstr>Agenda</vt:lpstr>
      <vt:lpstr>What’s in the DOZA Proposed Draft?</vt:lpstr>
      <vt:lpstr>Guidelines vs. Standards: Assessment Findings</vt:lpstr>
      <vt:lpstr>Guidelines vs. Standards: DOZA Approach</vt:lpstr>
      <vt:lpstr>List of Amendments (to discuss with 3x3:Tools)</vt:lpstr>
      <vt:lpstr>List of Amendments (to discuss with 3x3:Tools)</vt:lpstr>
      <vt:lpstr>PowerPoint Presentation</vt:lpstr>
      <vt:lpstr>WHAT’S NEXT</vt:lpstr>
      <vt:lpstr>WHAT’S NEXT</vt:lpstr>
      <vt:lpstr>Continue Work Session until 4/30/20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Commission Briefing: Planning and Sustainability Commission  Design Commission</dc:title>
  <dc:creator>Wood, Sandra</dc:creator>
  <cp:lastModifiedBy>Lillard, Lora</cp:lastModifiedBy>
  <cp:revision>87</cp:revision>
  <cp:lastPrinted>2020-02-24T20:34:32Z</cp:lastPrinted>
  <dcterms:created xsi:type="dcterms:W3CDTF">2019-10-08T00:25:45Z</dcterms:created>
  <dcterms:modified xsi:type="dcterms:W3CDTF">2020-03-12T20:18:18Z</dcterms:modified>
</cp:coreProperties>
</file>