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16" r:id="rId2"/>
    <p:sldId id="347" r:id="rId3"/>
    <p:sldId id="414" r:id="rId4"/>
    <p:sldId id="434" r:id="rId5"/>
    <p:sldId id="435" r:id="rId6"/>
    <p:sldId id="451" r:id="rId7"/>
    <p:sldId id="452" r:id="rId8"/>
    <p:sldId id="453" r:id="rId9"/>
    <p:sldId id="454" r:id="rId10"/>
    <p:sldId id="475" r:id="rId11"/>
    <p:sldId id="436" r:id="rId12"/>
    <p:sldId id="438" r:id="rId13"/>
    <p:sldId id="468" r:id="rId14"/>
    <p:sldId id="455" r:id="rId15"/>
    <p:sldId id="441" r:id="rId16"/>
    <p:sldId id="406" r:id="rId17"/>
    <p:sldId id="473" r:id="rId18"/>
    <p:sldId id="472" r:id="rId19"/>
    <p:sldId id="456" r:id="rId20"/>
    <p:sldId id="440" r:id="rId21"/>
    <p:sldId id="444" r:id="rId22"/>
    <p:sldId id="457" r:id="rId23"/>
    <p:sldId id="443" r:id="rId24"/>
    <p:sldId id="345" r:id="rId25"/>
    <p:sldId id="437" r:id="rId26"/>
    <p:sldId id="471" r:id="rId27"/>
    <p:sldId id="354" r:id="rId28"/>
    <p:sldId id="474" r:id="rId29"/>
  </p:sldIdLst>
  <p:sldSz cx="12192000" cy="6858000"/>
  <p:notesSz cx="7315200" cy="96012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0DC87272-3342-4533-AC4E-52A9BCEA4978}">
          <p14:sldIdLst>
            <p14:sldId id="316"/>
            <p14:sldId id="347"/>
            <p14:sldId id="414"/>
            <p14:sldId id="434"/>
            <p14:sldId id="435"/>
            <p14:sldId id="451"/>
            <p14:sldId id="452"/>
            <p14:sldId id="453"/>
            <p14:sldId id="454"/>
            <p14:sldId id="475"/>
            <p14:sldId id="436"/>
            <p14:sldId id="438"/>
            <p14:sldId id="468"/>
            <p14:sldId id="455"/>
            <p14:sldId id="441"/>
            <p14:sldId id="406"/>
            <p14:sldId id="473"/>
            <p14:sldId id="472"/>
            <p14:sldId id="456"/>
            <p14:sldId id="440"/>
            <p14:sldId id="444"/>
            <p14:sldId id="457"/>
            <p14:sldId id="443"/>
            <p14:sldId id="345"/>
            <p14:sldId id="437"/>
            <p14:sldId id="471"/>
            <p14:sldId id="354"/>
            <p14:sldId id="474"/>
          </p14:sldIdLst>
        </p14:section>
        <p14:section name="Floorplans" id="{3F8FEC80-D671-4C79-93AA-38DFF03C5CDC}">
          <p14:sldIdLst/>
        </p14:section>
        <p14:section name="Section &amp; Elevations" id="{FFFC59DD-A17F-4BF6-B61F-FE6FE128808B}">
          <p14:sldIdLst/>
        </p14:section>
        <p14:section name="Enlarged Elevations &amp; Sections" id="{4B6E95FB-1C5A-4605-A67A-A58A6672DF86}">
          <p14:sldIdLst/>
        </p14:section>
        <p14:section name="Additional Details" id="{66E49BD4-D36B-489F-9A47-63101840A698}">
          <p14:sldIdLst/>
        </p14:section>
        <p14:section name="Perspectives &amp; Aerials" id="{3796C84A-8517-4598-BD82-B36DCA14F0E2}">
          <p14:sldIdLst/>
        </p14:section>
        <p14:section name="Materials" id="{255212CD-90BB-4BCF-839F-B5F25C516AED}">
          <p14:sldIdLst/>
        </p14:section>
        <p14:section name="Exhibits" id="{8E788EED-B316-4D80-967E-398E148CE59E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ree D" initials="TD" lastIdx="2" clrIdx="0">
    <p:extLst>
      <p:ext uri="{19B8F6BF-5375-455C-9EA6-DF929625EA0E}">
        <p15:presenceInfo xmlns:p15="http://schemas.microsoft.com/office/powerpoint/2012/main" userId="S-1-5-21-3787764115-4093561016-3699049067-1625" providerId="AD"/>
      </p:ext>
    </p:extLst>
  </p:cmAuthor>
  <p:cmAuthor id="2" name="Stephen Luce" initials="SL" lastIdx="1" clrIdx="1">
    <p:extLst>
      <p:ext uri="{19B8F6BF-5375-455C-9EA6-DF929625EA0E}">
        <p15:presenceInfo xmlns:p15="http://schemas.microsoft.com/office/powerpoint/2012/main" userId="S::SLuce@wdgarch.com::a9fc6863-c9a2-43da-b3e0-d7d4854b99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92" autoAdjust="0"/>
    <p:restoredTop sz="80141" autoAdjust="0"/>
  </p:normalViewPr>
  <p:slideViewPr>
    <p:cSldViewPr snapToGrid="0">
      <p:cViewPr varScale="1">
        <p:scale>
          <a:sx n="91" d="100"/>
          <a:sy n="91" d="100"/>
        </p:scale>
        <p:origin x="16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81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75DF65B3-91AB-4D9A-843D-F864B4EF7B9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23963"/>
            <a:ext cx="2922587" cy="1644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657600" y="1200151"/>
            <a:ext cx="3169920" cy="1644945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F781F82A-D9AF-4B35-9329-7E0C94D971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Notes Placeholder 4">
            <a:extLst>
              <a:ext uri="{FF2B5EF4-FFF2-40B4-BE49-F238E27FC236}">
                <a16:creationId xmlns:a16="http://schemas.microsoft.com/office/drawing/2014/main" id="{34DBFB6F-F1F1-48EB-9526-D853C4FB604D}"/>
              </a:ext>
            </a:extLst>
          </p:cNvPr>
          <p:cNvSpPr txBox="1">
            <a:spLocks/>
          </p:cNvSpPr>
          <p:nvPr/>
        </p:nvSpPr>
        <p:spPr>
          <a:xfrm>
            <a:off x="3657600" y="3504906"/>
            <a:ext cx="3169920" cy="1644945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46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80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79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AMENITY SPACE PROVIDED ON CORNER OF BOND AND LOWELL FOR STREET ACTIVATION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ENHANCED BUILDING ENTRY ON BOND</a:t>
            </a:r>
          </a:p>
          <a:p>
            <a:pPr marL="171450" indent="-171450">
              <a:buFontTx/>
              <a:buChar char="-"/>
            </a:pPr>
            <a:r>
              <a:rPr lang="en-US" dirty="0"/>
              <a:t>RECESS PATIOS ON GROUND FLOOR FOR MASSING ARTICULATION – TALK ABOUT RESTRICTED ACCESS FOR SECURITY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LANDSCAPE BUFFER ALONG ALL RESIDENTIAL USES - 2FT ALONG ALL WINDOWS / 1FT ALONG PATIOS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08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DEVELOPED A SYSTEM OF CANOPIES THAT RELATE TO THE USES THEY SERVED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TALK ABOUT CANOPIES ALONG LOWELL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6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ENHANCED ENTRY ALONG BOND</a:t>
            </a:r>
          </a:p>
          <a:p>
            <a:pPr marL="171450" indent="-171450">
              <a:buFontTx/>
              <a:buChar char="-"/>
            </a:pPr>
            <a:r>
              <a:rPr lang="en-US" dirty="0"/>
              <a:t>PEDESTRIAN SCALE CANOPY</a:t>
            </a:r>
          </a:p>
          <a:p>
            <a:pPr marL="171450" indent="-171450">
              <a:buFontTx/>
              <a:buChar char="-"/>
            </a:pPr>
            <a:r>
              <a:rPr lang="en-US" dirty="0"/>
              <a:t>LANDSCAPE BUFFER ALONG RESIDENTAIL USES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916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47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LANSCAPE BUFFER ALONG RESIDENTAIL USES</a:t>
            </a:r>
          </a:p>
          <a:p>
            <a:pPr marL="171450" indent="-171450">
              <a:buFontTx/>
              <a:buChar char="-"/>
            </a:pPr>
            <a:r>
              <a:rPr lang="en-US" dirty="0"/>
              <a:t>TALLER WINDOWS AT GROUND FLOOR</a:t>
            </a:r>
          </a:p>
          <a:p>
            <a:pPr marL="171450" indent="-171450">
              <a:buFontTx/>
              <a:buChar char="-"/>
            </a:pPr>
            <a:r>
              <a:rPr lang="en-US" dirty="0"/>
              <a:t>AMENITY SPACE AT CORNER OF BOND AND LOWELL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96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LANSCAPE BUFFER ALONG RESIDENTAIL USES</a:t>
            </a:r>
          </a:p>
          <a:p>
            <a:pPr marL="171450" indent="-171450">
              <a:buFontTx/>
              <a:buChar char="-"/>
            </a:pPr>
            <a:r>
              <a:rPr lang="en-US" dirty="0"/>
              <a:t>RAISED FINISH FLOOR ALONG SIDEWALK FOR SECURITY AND PRIVACY</a:t>
            </a:r>
          </a:p>
          <a:p>
            <a:pPr marL="171450" indent="-171450">
              <a:buFontTx/>
              <a:buChar char="-"/>
            </a:pPr>
            <a:r>
              <a:rPr lang="en-US" dirty="0"/>
              <a:t>TALLER WINDOWS AT GROUND FLOOR</a:t>
            </a:r>
          </a:p>
          <a:p>
            <a:pPr marL="171450" indent="-171450">
              <a:buFontTx/>
              <a:buChar char="-"/>
            </a:pPr>
            <a:r>
              <a:rPr lang="en-US" dirty="0"/>
              <a:t>RAISED PLANTERS ALONG PATIOS FOR PRIVACY SEPARATION FROM SIDEWALK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474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80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LANSCAPE BUFFER ALONG RESIDENTAIL USES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RAISED FINISH FLOOR ALONG SIDEWALK FOR SECURITY AND PRIVACY</a:t>
            </a:r>
          </a:p>
          <a:p>
            <a:pPr marL="171450" indent="-171450">
              <a:buFontTx/>
              <a:buChar char="-"/>
            </a:pPr>
            <a:r>
              <a:rPr lang="en-US" dirty="0"/>
              <a:t>TALLER WINDOWS AT GROUND FLOOR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55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LOCATED ON RECESS MASSING – CONNECTING ELEMENT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LOWER SCALE AWNING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8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EA8C4-D947-427E-8BB4-30EA88A22E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73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869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94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679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679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748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19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REMOVE GABLE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TRADITIONAL WAREHOUSE BUILDING MASSING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PUNCHED WINDOWS FOR ARTICULATION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INTEGRATED LOUVERS TO WINDOWS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REVISED FIRST FLOOR HEIGHT – RANGES FROM 12 FT TO 14 FT</a:t>
            </a:r>
          </a:p>
          <a:p>
            <a:pPr marL="171450" indent="-171450">
              <a:buFontTx/>
              <a:buChar char="-"/>
            </a:pPr>
            <a:r>
              <a:rPr lang="en-US" dirty="0"/>
              <a:t>WINDOWS ON GROUND LEVEL REFLECT THE FLOOR HEIGHT</a:t>
            </a:r>
          </a:p>
          <a:p>
            <a:pPr marL="171450" indent="-171450">
              <a:buFontTx/>
              <a:buChar char="-"/>
            </a:pPr>
            <a:r>
              <a:rPr lang="en-US" dirty="0"/>
              <a:t>METAL CLAD BAY WINDOWS TO SOFTEN THE TRADITIONAL BRICK LOOK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RESIDENTIAL USES ARE BUFFERED FROM THE SIDEWALK WITH A COMBINATION OF LANDSCAPE AND HEIGHT SEPARATION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41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REMOVE GABLE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TRADITIONAL WAREHOUSE BUILDING MASSING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PUNCHED WINDOWS FOR ARTICULATION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INTEGRATED LOUVERS TO WINDOWS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REVISED FIRST FLOOR HEIGHT – RANGES FROM 12 FT TO 14 FT</a:t>
            </a:r>
          </a:p>
          <a:p>
            <a:pPr marL="171450" indent="-171450">
              <a:buFontTx/>
              <a:buChar char="-"/>
            </a:pPr>
            <a:r>
              <a:rPr lang="en-US" dirty="0"/>
              <a:t>WINDOWS ON GROUND LEVEL REFLECT THE FLOOR HEIGHT</a:t>
            </a:r>
          </a:p>
          <a:p>
            <a:pPr marL="171450" indent="-171450">
              <a:buFontTx/>
              <a:buChar char="-"/>
            </a:pPr>
            <a:r>
              <a:rPr lang="en-US" dirty="0"/>
              <a:t>METAL CLAD BAY WINDOWS TO SOFTEN THE TRADITIONAL BRICK LOOK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RESIDENTIAL USES ARE BUFFERED FROM THE SIDEWALK WITH A COMBINATION OF LANDSCAPE AND HEIGHT SEPARATION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26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REMOVE GABLE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TRADITIONAL WAREHOUSE BUILDING MASSING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PUNCHED WINDOWS FOR ARTICULATION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INTEGRATED LOUVERS TO WINDOWS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REVISED FIRST FLOOR HEIGHT – RANGES FROM 12 FT TO 14 FT</a:t>
            </a:r>
          </a:p>
          <a:p>
            <a:pPr marL="171450" indent="-171450">
              <a:buFontTx/>
              <a:buChar char="-"/>
            </a:pPr>
            <a:r>
              <a:rPr lang="en-US" dirty="0"/>
              <a:t>WINDOWS ON GROUND LEVEL REFLECT THE FLOOR HEIGHT</a:t>
            </a:r>
          </a:p>
          <a:p>
            <a:pPr marL="171450" indent="-171450">
              <a:buFontTx/>
              <a:buChar char="-"/>
            </a:pPr>
            <a:r>
              <a:rPr lang="en-US" dirty="0"/>
              <a:t>METAL CLAD BAY WINDOWS TO SOFTEN THE TRADITIONAL BRICK LOOK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RESIDENTIAL USES ARE BUFFERED FROM THE SIDEWALK WITH A COMBINATION OF LANDSCAPE AND HEIGHT SEPARATION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38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REMOVE GABLE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TRADITIONAL WAREHOUSE BUILDING MASSING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PUNCHED WINDOWS FOR ARTICULATION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INTEGRATED LOUVERS TO WINDOWS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REVISED FIRST FLOOR HEIGHT – RANGES FROM 12 FT TO 14 FT</a:t>
            </a:r>
          </a:p>
          <a:p>
            <a:pPr marL="171450" indent="-171450">
              <a:buFontTx/>
              <a:buChar char="-"/>
            </a:pPr>
            <a:r>
              <a:rPr lang="en-US" dirty="0"/>
              <a:t>WINDOWS ON GROUND LEVEL REFLECT THE FLOOR HEIGHT</a:t>
            </a:r>
          </a:p>
          <a:p>
            <a:pPr marL="171450" indent="-171450">
              <a:buFontTx/>
              <a:buChar char="-"/>
            </a:pPr>
            <a:r>
              <a:rPr lang="en-US" dirty="0"/>
              <a:t>METAL CLAD BAY WINDOWS TO SOFTEN THE TRADITIONAL BRICK LOOK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RESIDENTIAL USES ARE BUFFERED FROM THE SIDEWALK WITH A COMBINATION OF LANDSCAPE AND HEIGHT SEPARATION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96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REMOVE GABLE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TRADITIONAL WAREHOUSE BUILDING MASSING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PUNCHED WINDOWS FOR ARTICULATION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INTEGRATED LOUVERS TO WINDOWS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REVISED FIRST FLOOR HEIGHT – RANGES FROM 12 FT TO 14 FT</a:t>
            </a:r>
          </a:p>
          <a:p>
            <a:pPr marL="171450" indent="-171450">
              <a:buFontTx/>
              <a:buChar char="-"/>
            </a:pPr>
            <a:r>
              <a:rPr lang="en-US" dirty="0"/>
              <a:t>WINDOWS ON GROUND LEVEL REFLECT THE FLOOR HEIGHT</a:t>
            </a:r>
          </a:p>
          <a:p>
            <a:pPr marL="171450" indent="-171450">
              <a:buFontTx/>
              <a:buChar char="-"/>
            </a:pPr>
            <a:r>
              <a:rPr lang="en-US" dirty="0"/>
              <a:t>METAL CLAD BAY WINDOWS TO SOFTEN THE TRADITIONAL BRICK LOOK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RESIDENTIAL USES ARE BUFFERED FROM THE SIDEWALK WITH A COMBINATION OF LANDSCAPE AND HEIGHT SEPARATION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69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REMOVE GABLE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TRADITIONAL WAREHOUSE BUILDING MASSING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PUNCHED WINDOWS FOR ARTICULATION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INTEGRATED LOUVERS TO WINDOWS</a:t>
            </a:r>
          </a:p>
          <a:p>
            <a:pPr marL="171450" indent="-171450">
              <a:buFontTx/>
              <a:buChar char="-"/>
            </a:pPr>
            <a:r>
              <a:rPr lang="en-US" dirty="0"/>
              <a:t>REVISED FIRST FLOOR HEIGHT – RANGES FROM 12 FT TO 14 FT</a:t>
            </a:r>
          </a:p>
          <a:p>
            <a:pPr marL="171450" indent="-171450">
              <a:buFontTx/>
              <a:buChar char="-"/>
            </a:pPr>
            <a:r>
              <a:rPr lang="en-US" dirty="0"/>
              <a:t>WINDOWS ON GROUND LEVEL REFLECT THE FLOOR HEIGHT</a:t>
            </a:r>
          </a:p>
          <a:p>
            <a:pPr marL="171450" indent="-171450">
              <a:buFontTx/>
              <a:buChar char="-"/>
            </a:pPr>
            <a:r>
              <a:rPr lang="en-US" dirty="0"/>
              <a:t>METAL CLAD BAY WINDOWS TO SOFTEN THE TRADITIONAL BRICK LOOK</a:t>
            </a:r>
          </a:p>
          <a:p>
            <a:pPr marL="171450" indent="-171450">
              <a:buFontTx/>
              <a:buChar char="-"/>
            </a:pPr>
            <a:r>
              <a:rPr lang="en-US" dirty="0"/>
              <a:t>RESIDENTIAL USES ARE BUFFERED FROM THE SIDEWALK WITH A COMBINATION OF LANDSCAPE AND HEIGHT SEPARATION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09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59A60-D8F5-45F9-8073-552C25CE5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153D26-F968-4DBB-9836-FBFA9EA32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15075-C56E-4DAA-8348-426BCC3FD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EE3C2-F47D-4A8F-9CA4-13A4E31DD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2E313-AEB4-41F2-A036-D0EDA2ED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88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1EF5F-F287-4A0E-9906-DD89D1963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01169E-CFA7-424D-8803-E88761648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6DC3A-8E46-4AE6-ADEE-FB2402BA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251E8-48D5-440D-A26C-51B58C237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4C7C4-D5AA-448B-95AD-13C5F531A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4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604B62-DF7E-4735-B4AE-504ADFD05B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CC177-F32B-460F-94D1-36E3EF322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DF20D-1D79-43B5-8C8D-012EE66FE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95FC6-F263-431D-96FE-27161AD7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97C1-790B-47AF-A900-373350FF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14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F3BB7F-7BE8-4CC4-BCCF-22CE175CC055}"/>
              </a:ext>
            </a:extLst>
          </p:cNvPr>
          <p:cNvSpPr/>
          <p:nvPr userDrawn="1"/>
        </p:nvSpPr>
        <p:spPr>
          <a:xfrm>
            <a:off x="8104912" y="52168"/>
            <a:ext cx="19511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REVISED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8E5A72-02D3-4FD0-9096-A19D6CE94C3A}"/>
              </a:ext>
            </a:extLst>
          </p:cNvPr>
          <p:cNvSpPr/>
          <p:nvPr userDrawn="1"/>
        </p:nvSpPr>
        <p:spPr>
          <a:xfrm>
            <a:off x="2594372" y="52167"/>
            <a:ext cx="10342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DR1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304CBA8D-5F6D-460D-92D6-CB8B224BD2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300" y="622299"/>
            <a:ext cx="5486400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5BDB15FA-E4F5-4973-A371-B7A2841AAA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37293" y="622299"/>
            <a:ext cx="5486400" cy="4572000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18F654E-179A-4D37-BB54-20D626F990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75" y="5334000"/>
            <a:ext cx="1915618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2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D245D-38AD-4071-A9D3-7F2D7AAFF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CE45F-8EBD-4CE3-AA59-43A8A4263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1248E-B441-4E00-B933-85F111A5E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6AAAE-545B-4B1C-9529-38972EBD8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704DB-6FE1-4646-849D-858329C53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84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33EAD-2D32-4122-B172-B38B5DAAB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121E9-342D-4694-9C38-B6076AC37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061A8-5A26-48A6-A09C-BDE50C33E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12E3C-EEDC-4704-8DB2-86B26579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0CCE9-4600-4B49-82DD-F767617F1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FAF8B-C3C6-4C7D-8730-8626740B0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12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107A8-47F7-4D59-AC8D-70CEAC9B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6F107-E8D0-4657-805F-0C6D146AD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F08DD-0DF5-4853-97ED-88517166D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68A1C-BFBD-4370-B418-C664811A7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170AC-272D-425D-B6B3-C8DBE807B2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D9C7D8-A86B-4522-88F9-115A86F0E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38CB89-97B3-4799-AB13-DB0A0ED5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83B6C0-6E0E-4AD8-8D44-091519F51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2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67A9B-1DAB-4308-8406-81FD9AE9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02E803-B3E0-410F-99EE-D11CD8F9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F644E7-C0A5-484B-950C-4F66011BB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4FE791-55D0-41C4-A43A-A686BBE06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3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A77A9-6460-4E91-A7AF-35F56A50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7087AF-BCEF-48E8-98F7-5C460F4BF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54F1F-AAD1-445E-A1D5-D5C15F89C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57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43455-10D1-4F29-AB38-560F5539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7FE75-785C-445F-8C4F-465506E08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A795D3-C660-4EDF-B467-79A2AC2C1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3C585-3932-4B78-9D2D-0CE9FC676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6B6926-0B88-45E7-AE46-F0880F49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2E326-45BE-4742-9C88-7FB771417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78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68C2-619B-4734-B33D-3A20E3B9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0E0664-97A6-465D-8D3F-A83E4FB8C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F575C-818C-42DC-8C00-FC2C769B2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D2BD1-4F76-44EB-8DF2-8231FDD93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51F0E-F6C9-453E-AF21-AE5561055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D9C66-E007-4917-8D98-F4BC5593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5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BC4718-94CB-4295-A553-EEBB1ACA8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DEC5C-5047-441C-A82A-B05FF1053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974AD-49CD-498A-9F2B-C6DFC2C6C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1A973-86AD-4DDA-B024-59012CAC8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F2591-75FA-44CD-8661-41410541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1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city&#10;&#10;Description automatically generated">
            <a:extLst>
              <a:ext uri="{FF2B5EF4-FFF2-40B4-BE49-F238E27FC236}">
                <a16:creationId xmlns:a16="http://schemas.microsoft.com/office/drawing/2014/main" id="{EC1CC291-2742-4760-9180-53A2D85B24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CB0D3B-6BB4-4B3D-BFF0-F7C130A604EF}"/>
              </a:ext>
            </a:extLst>
          </p:cNvPr>
          <p:cNvSpPr/>
          <p:nvPr/>
        </p:nvSpPr>
        <p:spPr>
          <a:xfrm>
            <a:off x="5762034" y="5831882"/>
            <a:ext cx="63690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000" b="1" cap="none" spc="0">
                <a:ln w="0"/>
                <a:solidFill>
                  <a:schemeClr val="bg1">
                    <a:alpha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BLOCK 45 SOUTH</a:t>
            </a:r>
            <a:endParaRPr lang="en-US" sz="6000" b="1" cap="none" spc="0" dirty="0">
              <a:ln w="0"/>
              <a:solidFill>
                <a:schemeClr val="bg1">
                  <a:alpha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596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id="{EE830E3F-38F9-4D42-82F5-DB601A7D38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F85116F-AC04-4ED9-832F-BF154EA3A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en-US" sz="11500">
                <a:ln w="22225">
                  <a:solidFill>
                    <a:schemeClr val="tx1"/>
                  </a:solidFill>
                  <a:miter lim="800000"/>
                </a:ln>
                <a:noFill/>
                <a:latin typeface="Century Gothic" panose="020B0502020202020204" pitchFamily="34" charset="0"/>
              </a:rPr>
              <a:t>PUBLIC REALM</a:t>
            </a:r>
            <a:endParaRPr lang="en-US" sz="11500" dirty="0">
              <a:ln w="22225">
                <a:solidFill>
                  <a:schemeClr val="tx1"/>
                </a:solidFill>
                <a:miter lim="800000"/>
              </a:ln>
              <a:noFill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184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C312C60-D585-467B-BDE7-EDEEC1D8D9DB}"/>
              </a:ext>
            </a:extLst>
          </p:cNvPr>
          <p:cNvSpPr/>
          <p:nvPr/>
        </p:nvSpPr>
        <p:spPr>
          <a:xfrm>
            <a:off x="8104912" y="953755"/>
            <a:ext cx="19511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REVISED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86E7E4-D62F-4E0D-BA7A-2AE48673217E}"/>
              </a:ext>
            </a:extLst>
          </p:cNvPr>
          <p:cNvSpPr/>
          <p:nvPr/>
        </p:nvSpPr>
        <p:spPr>
          <a:xfrm>
            <a:off x="2594372" y="953754"/>
            <a:ext cx="10342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DR1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9AEBFD97-5E5D-4877-B2BD-AFAAFE1101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46617" r="24452" b="1966"/>
          <a:stretch/>
        </p:blipFill>
        <p:spPr>
          <a:xfrm>
            <a:off x="6112043" y="2080144"/>
            <a:ext cx="5442780" cy="3258205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6F406418-AE41-4909-A289-7FC707D522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80" t="44225" r="27462" b="4855"/>
          <a:stretch/>
        </p:blipFill>
        <p:spPr>
          <a:xfrm>
            <a:off x="739942" y="2080145"/>
            <a:ext cx="4863119" cy="322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01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8464A41-3F71-41E2-ADC0-3E24EA61C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0" t="4341" r="3184" b="26703"/>
          <a:stretch/>
        </p:blipFill>
        <p:spPr>
          <a:xfrm>
            <a:off x="7767145" y="769769"/>
            <a:ext cx="3370952" cy="59647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A98A70-1B50-48E2-8E6F-CC0DD09D4EE7}"/>
              </a:ext>
            </a:extLst>
          </p:cNvPr>
          <p:cNvSpPr/>
          <p:nvPr/>
        </p:nvSpPr>
        <p:spPr>
          <a:xfrm>
            <a:off x="3551078" y="123438"/>
            <a:ext cx="50898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WEATHER PROTECTION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9AD2ABFF-4EFD-424E-B0E8-9F7822B8C4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5" t="52261" r="29500" b="6556"/>
          <a:stretch/>
        </p:blipFill>
        <p:spPr>
          <a:xfrm>
            <a:off x="1401665" y="1647825"/>
            <a:ext cx="6218335" cy="356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00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3A60-4E8F-4D85-A6C4-0E65887D5C94}"/>
              </a:ext>
            </a:extLst>
          </p:cNvPr>
          <p:cNvSpPr/>
          <p:nvPr/>
        </p:nvSpPr>
        <p:spPr>
          <a:xfrm>
            <a:off x="4659560" y="123438"/>
            <a:ext cx="28729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MAIN ENTRY</a:t>
            </a:r>
          </a:p>
        </p:txBody>
      </p:sp>
      <p:pic>
        <p:nvPicPr>
          <p:cNvPr id="4" name="Picture 3" descr="A close up of a building&#10;&#10;Description automatically generated">
            <a:extLst>
              <a:ext uri="{FF2B5EF4-FFF2-40B4-BE49-F238E27FC236}">
                <a16:creationId xmlns:a16="http://schemas.microsoft.com/office/drawing/2014/main" id="{9D92528D-CD32-4FA2-9B8F-193F6F9EAA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" t="6666" r="5664" b="10926"/>
          <a:stretch/>
        </p:blipFill>
        <p:spPr>
          <a:xfrm>
            <a:off x="1416049" y="769769"/>
            <a:ext cx="9359901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540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ire hydrant in front of a brick building&#10;&#10;Description automatically generated">
            <a:extLst>
              <a:ext uri="{FF2B5EF4-FFF2-40B4-BE49-F238E27FC236}">
                <a16:creationId xmlns:a16="http://schemas.microsoft.com/office/drawing/2014/main" id="{947D9383-7F97-4F71-8798-2B07BA1A1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01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3A60-4E8F-4D85-A6C4-0E65887D5C94}"/>
              </a:ext>
            </a:extLst>
          </p:cNvPr>
          <p:cNvSpPr/>
          <p:nvPr/>
        </p:nvSpPr>
        <p:spPr>
          <a:xfrm>
            <a:off x="4659560" y="123438"/>
            <a:ext cx="28729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MAIN ENTRY</a:t>
            </a:r>
            <a:endParaRPr lang="en-US" sz="3600" b="1" cap="none" spc="0" dirty="0">
              <a:ln w="0"/>
              <a:solidFill>
                <a:schemeClr val="bg2">
                  <a:lumMod val="50000"/>
                  <a:alpha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CFABEC57-EBBE-451D-9B66-F083D58BAB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" t="24062" r="5871" b="10038"/>
          <a:stretch/>
        </p:blipFill>
        <p:spPr>
          <a:xfrm>
            <a:off x="62115" y="769769"/>
            <a:ext cx="12067770" cy="563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04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C468F7-916C-4E96-8BD7-E3EF710C2E8E}"/>
              </a:ext>
            </a:extLst>
          </p:cNvPr>
          <p:cNvSpPr/>
          <p:nvPr/>
        </p:nvSpPr>
        <p:spPr>
          <a:xfrm>
            <a:off x="3466933" y="123438"/>
            <a:ext cx="525817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AMENITY / RESIDENTIAL</a:t>
            </a:r>
            <a:endParaRPr lang="en-US" sz="3600" b="1" cap="none" spc="0" dirty="0">
              <a:ln w="0"/>
              <a:solidFill>
                <a:schemeClr val="bg2">
                  <a:lumMod val="50000"/>
                  <a:alpha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Picture 5" descr="A car parked on the side of a building&#10;&#10;Description automatically generated">
            <a:extLst>
              <a:ext uri="{FF2B5EF4-FFF2-40B4-BE49-F238E27FC236}">
                <a16:creationId xmlns:a16="http://schemas.microsoft.com/office/drawing/2014/main" id="{8A0C26A4-E4C5-4C4E-9F74-6D3D012719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t="5976" r="5871" b="6821"/>
          <a:stretch/>
        </p:blipFill>
        <p:spPr>
          <a:xfrm>
            <a:off x="1450428" y="769769"/>
            <a:ext cx="9291144" cy="598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81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walking down a street next to a building&#10;&#10;Description automatically generated">
            <a:extLst>
              <a:ext uri="{FF2B5EF4-FFF2-40B4-BE49-F238E27FC236}">
                <a16:creationId xmlns:a16="http://schemas.microsoft.com/office/drawing/2014/main" id="{1E7F19D2-03D6-4F10-BC5A-118CA1C58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71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C468F7-916C-4E96-8BD7-E3EF710C2E8E}"/>
              </a:ext>
            </a:extLst>
          </p:cNvPr>
          <p:cNvSpPr/>
          <p:nvPr/>
        </p:nvSpPr>
        <p:spPr>
          <a:xfrm>
            <a:off x="4677201" y="123438"/>
            <a:ext cx="28376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RESIDENTIAL</a:t>
            </a:r>
            <a:endParaRPr lang="en-US" sz="3600" b="1" cap="none" spc="0" dirty="0">
              <a:ln w="0"/>
              <a:solidFill>
                <a:schemeClr val="bg2">
                  <a:lumMod val="50000"/>
                  <a:alpha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Picture 2" descr="A close up of a building&#10;&#10;Description automatically generated">
            <a:extLst>
              <a:ext uri="{FF2B5EF4-FFF2-40B4-BE49-F238E27FC236}">
                <a16:creationId xmlns:a16="http://schemas.microsoft.com/office/drawing/2014/main" id="{5E4082B2-5F67-484B-858B-B9AF1934FC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5" t="6130" r="2698" b="6667"/>
          <a:stretch/>
        </p:blipFill>
        <p:spPr>
          <a:xfrm>
            <a:off x="1287517" y="754176"/>
            <a:ext cx="9616966" cy="598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7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ar parked in front of a building&#10;&#10;Description automatically generated">
            <a:extLst>
              <a:ext uri="{FF2B5EF4-FFF2-40B4-BE49-F238E27FC236}">
                <a16:creationId xmlns:a16="http://schemas.microsoft.com/office/drawing/2014/main" id="{F10230A6-8753-4B5C-B300-920483277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17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10EFD8F-9B47-4ED0-A6B8-E649E40FB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t="8996" r="6378" b="10683"/>
          <a:stretch/>
        </p:blipFill>
        <p:spPr>
          <a:xfrm>
            <a:off x="1161691" y="0"/>
            <a:ext cx="10163559" cy="68580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F11B6C2-C843-4A03-AE85-B60DACDF7D6F}"/>
              </a:ext>
            </a:extLst>
          </p:cNvPr>
          <p:cNvSpPr/>
          <p:nvPr/>
        </p:nvSpPr>
        <p:spPr>
          <a:xfrm>
            <a:off x="4210050" y="5010150"/>
            <a:ext cx="1519238" cy="609600"/>
          </a:xfrm>
          <a:custGeom>
            <a:avLst/>
            <a:gdLst>
              <a:gd name="connsiteX0" fmla="*/ 9525 w 1519238"/>
              <a:gd name="connsiteY0" fmla="*/ 0 h 609600"/>
              <a:gd name="connsiteX1" fmla="*/ 438150 w 1519238"/>
              <a:gd name="connsiteY1" fmla="*/ 0 h 609600"/>
              <a:gd name="connsiteX2" fmla="*/ 438150 w 1519238"/>
              <a:gd name="connsiteY2" fmla="*/ 152400 h 609600"/>
              <a:gd name="connsiteX3" fmla="*/ 495300 w 1519238"/>
              <a:gd name="connsiteY3" fmla="*/ 171450 h 609600"/>
              <a:gd name="connsiteX4" fmla="*/ 1085850 w 1519238"/>
              <a:gd name="connsiteY4" fmla="*/ 171450 h 609600"/>
              <a:gd name="connsiteX5" fmla="*/ 1085850 w 1519238"/>
              <a:gd name="connsiteY5" fmla="*/ 14288 h 609600"/>
              <a:gd name="connsiteX6" fmla="*/ 1519238 w 1519238"/>
              <a:gd name="connsiteY6" fmla="*/ 14288 h 609600"/>
              <a:gd name="connsiteX7" fmla="*/ 1519238 w 1519238"/>
              <a:gd name="connsiteY7" fmla="*/ 609600 h 609600"/>
              <a:gd name="connsiteX8" fmla="*/ 0 w 1519238"/>
              <a:gd name="connsiteY8" fmla="*/ 609600 h 609600"/>
              <a:gd name="connsiteX9" fmla="*/ 9525 w 1519238"/>
              <a:gd name="connsiteY9" fmla="*/ 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19238" h="609600">
                <a:moveTo>
                  <a:pt x="9525" y="0"/>
                </a:moveTo>
                <a:lnTo>
                  <a:pt x="438150" y="0"/>
                </a:lnTo>
                <a:lnTo>
                  <a:pt x="438150" y="152400"/>
                </a:lnTo>
                <a:lnTo>
                  <a:pt x="495300" y="171450"/>
                </a:lnTo>
                <a:lnTo>
                  <a:pt x="1085850" y="171450"/>
                </a:lnTo>
                <a:lnTo>
                  <a:pt x="1085850" y="14288"/>
                </a:lnTo>
                <a:lnTo>
                  <a:pt x="1519238" y="14288"/>
                </a:lnTo>
                <a:lnTo>
                  <a:pt x="1519238" y="609600"/>
                </a:lnTo>
                <a:lnTo>
                  <a:pt x="0" y="609600"/>
                </a:lnTo>
                <a:lnTo>
                  <a:pt x="9525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F80B827-8B92-46BC-8AFF-74325BBB7B62}"/>
              </a:ext>
            </a:extLst>
          </p:cNvPr>
          <p:cNvSpPr/>
          <p:nvPr/>
        </p:nvSpPr>
        <p:spPr>
          <a:xfrm>
            <a:off x="4677198" y="123438"/>
            <a:ext cx="28376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RESIDENTAIL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64E78CF-D97C-412E-8214-CD152C6D05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t="24062" r="13804" b="10192"/>
          <a:stretch/>
        </p:blipFill>
        <p:spPr>
          <a:xfrm>
            <a:off x="592752" y="769769"/>
            <a:ext cx="11006495" cy="562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17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3A60-4E8F-4D85-A6C4-0E65887D5C94}"/>
              </a:ext>
            </a:extLst>
          </p:cNvPr>
          <p:cNvSpPr/>
          <p:nvPr/>
        </p:nvSpPr>
        <p:spPr>
          <a:xfrm>
            <a:off x="4677200" y="123438"/>
            <a:ext cx="28376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RESIDENTIAL</a:t>
            </a:r>
          </a:p>
        </p:txBody>
      </p:sp>
      <p:pic>
        <p:nvPicPr>
          <p:cNvPr id="7" name="Picture 6" descr="The outside of a building&#10;&#10;Description automatically generated">
            <a:extLst>
              <a:ext uri="{FF2B5EF4-FFF2-40B4-BE49-F238E27FC236}">
                <a16:creationId xmlns:a16="http://schemas.microsoft.com/office/drawing/2014/main" id="{4A7F9172-8C79-4821-9A77-CF76868109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" t="5824" b="6513"/>
          <a:stretch/>
        </p:blipFill>
        <p:spPr>
          <a:xfrm>
            <a:off x="1439917" y="769769"/>
            <a:ext cx="9955446" cy="6011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69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rge brick building&#10;&#10;Description automatically generated">
            <a:extLst>
              <a:ext uri="{FF2B5EF4-FFF2-40B4-BE49-F238E27FC236}">
                <a16:creationId xmlns:a16="http://schemas.microsoft.com/office/drawing/2014/main" id="{0C696361-0708-4FA0-9B74-C2687579A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848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3A60-4E8F-4D85-A6C4-0E65887D5C94}"/>
              </a:ext>
            </a:extLst>
          </p:cNvPr>
          <p:cNvSpPr/>
          <p:nvPr/>
        </p:nvSpPr>
        <p:spPr>
          <a:xfrm>
            <a:off x="4677199" y="123438"/>
            <a:ext cx="283763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RESIDENTIAL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D07D9684-A377-41FA-B9B6-B317DDCCA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23908" r="5276" b="10498"/>
          <a:stretch/>
        </p:blipFill>
        <p:spPr>
          <a:xfrm>
            <a:off x="42493" y="769769"/>
            <a:ext cx="12107013" cy="560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91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22CD090C-0D39-4E21-B6B5-CA9861C45E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 t="9302" r="3887" b="11318"/>
          <a:stretch/>
        </p:blipFill>
        <p:spPr>
          <a:xfrm>
            <a:off x="0" y="0"/>
            <a:ext cx="12192000" cy="686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304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id="{EE830E3F-38F9-4D42-82F5-DB601A7D38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F85116F-AC04-4ED9-832F-BF154EA3A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1646565"/>
            <a:ext cx="10261600" cy="3564869"/>
          </a:xfrm>
        </p:spPr>
        <p:txBody>
          <a:bodyPr>
            <a:normAutofit/>
          </a:bodyPr>
          <a:lstStyle/>
          <a:p>
            <a: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  <a:latin typeface="Century Gothic" panose="020B0502020202020204" pitchFamily="34" charset="0"/>
              </a:rPr>
              <a:t>MATERIAL SAMPLES</a:t>
            </a:r>
          </a:p>
        </p:txBody>
      </p:sp>
    </p:spTree>
    <p:extLst>
      <p:ext uri="{BB962C8B-B14F-4D97-AF65-F5344CB8AC3E}">
        <p14:creationId xmlns:p14="http://schemas.microsoft.com/office/powerpoint/2010/main" val="3279772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city&#10;&#10;Description automatically generated">
            <a:extLst>
              <a:ext uri="{FF2B5EF4-FFF2-40B4-BE49-F238E27FC236}">
                <a16:creationId xmlns:a16="http://schemas.microsoft.com/office/drawing/2014/main" id="{EC1CC291-2742-4760-9180-53A2D85B24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CB0D3B-6BB4-4B3D-BFF0-F7C130A604EF}"/>
              </a:ext>
            </a:extLst>
          </p:cNvPr>
          <p:cNvSpPr/>
          <p:nvPr/>
        </p:nvSpPr>
        <p:spPr>
          <a:xfrm>
            <a:off x="5762034" y="5831882"/>
            <a:ext cx="63690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000" b="1" cap="none" spc="0">
                <a:ln w="0"/>
                <a:solidFill>
                  <a:schemeClr val="bg1">
                    <a:alpha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BLOCK 45 SOUTH</a:t>
            </a:r>
            <a:endParaRPr lang="en-US" sz="6000" b="1" cap="none" spc="0" dirty="0">
              <a:ln w="0"/>
              <a:solidFill>
                <a:schemeClr val="bg1">
                  <a:alpha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8272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074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rick building&#10;&#10;Description automatically generated">
            <a:extLst>
              <a:ext uri="{FF2B5EF4-FFF2-40B4-BE49-F238E27FC236}">
                <a16:creationId xmlns:a16="http://schemas.microsoft.com/office/drawing/2014/main" id="{F5892462-1957-41B3-BE9D-11CEAAA7C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5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id="{1B2AB2EC-D195-4833-8CA1-19849C795C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F85116F-AC04-4ED9-832F-BF154EA3A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 fontScale="90000"/>
          </a:bodyPr>
          <a:lstStyle/>
          <a:p>
            <a:pPr algn="l"/>
            <a: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  <a:latin typeface="Century Gothic" panose="020B0502020202020204" pitchFamily="34" charset="0"/>
              </a:rPr>
              <a:t>BUILDING SIMPLIFICATION</a:t>
            </a:r>
          </a:p>
        </p:txBody>
      </p:sp>
    </p:spTree>
    <p:extLst>
      <p:ext uri="{BB962C8B-B14F-4D97-AF65-F5344CB8AC3E}">
        <p14:creationId xmlns:p14="http://schemas.microsoft.com/office/powerpoint/2010/main" val="1302275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C312C60-D585-467B-BDE7-EDEEC1D8D9DB}"/>
              </a:ext>
            </a:extLst>
          </p:cNvPr>
          <p:cNvSpPr/>
          <p:nvPr/>
        </p:nvSpPr>
        <p:spPr>
          <a:xfrm>
            <a:off x="8104912" y="953755"/>
            <a:ext cx="19511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REVISED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86E7E4-D62F-4E0D-BA7A-2AE48673217E}"/>
              </a:ext>
            </a:extLst>
          </p:cNvPr>
          <p:cNvSpPr/>
          <p:nvPr/>
        </p:nvSpPr>
        <p:spPr>
          <a:xfrm>
            <a:off x="2594372" y="953754"/>
            <a:ext cx="10342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DR1</a:t>
            </a:r>
          </a:p>
        </p:txBody>
      </p:sp>
      <p:pic>
        <p:nvPicPr>
          <p:cNvPr id="7" name="Picture 6" descr="A view of a city street&#10;&#10;Description automatically generated">
            <a:extLst>
              <a:ext uri="{FF2B5EF4-FFF2-40B4-BE49-F238E27FC236}">
                <a16:creationId xmlns:a16="http://schemas.microsoft.com/office/drawing/2014/main" id="{EC25E15A-E5BB-4F6C-A64C-18A69DBC3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49" y="1939860"/>
            <a:ext cx="5289069" cy="2975101"/>
          </a:xfrm>
          <a:prstGeom prst="rect">
            <a:avLst/>
          </a:prstGeom>
        </p:spPr>
      </p:pic>
      <p:pic>
        <p:nvPicPr>
          <p:cNvPr id="10" name="Picture 9" descr="A view of a city&#10;&#10;Description automatically generated">
            <a:extLst>
              <a:ext uri="{FF2B5EF4-FFF2-40B4-BE49-F238E27FC236}">
                <a16:creationId xmlns:a16="http://schemas.microsoft.com/office/drawing/2014/main" id="{FA2DFF1E-9750-4077-A05E-1FC9FC339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199" y="1939860"/>
            <a:ext cx="5289068" cy="297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86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C312C60-D585-467B-BDE7-EDEEC1D8D9DB}"/>
              </a:ext>
            </a:extLst>
          </p:cNvPr>
          <p:cNvSpPr/>
          <p:nvPr/>
        </p:nvSpPr>
        <p:spPr>
          <a:xfrm>
            <a:off x="8104912" y="953755"/>
            <a:ext cx="19511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REVISED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86E7E4-D62F-4E0D-BA7A-2AE48673217E}"/>
              </a:ext>
            </a:extLst>
          </p:cNvPr>
          <p:cNvSpPr/>
          <p:nvPr/>
        </p:nvSpPr>
        <p:spPr>
          <a:xfrm>
            <a:off x="2594372" y="953754"/>
            <a:ext cx="10342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DR1</a:t>
            </a:r>
          </a:p>
        </p:txBody>
      </p:sp>
      <p:pic>
        <p:nvPicPr>
          <p:cNvPr id="9" name="Picture 8" descr="A group of people on a city street&#10;&#10;Description automatically generated">
            <a:extLst>
              <a:ext uri="{FF2B5EF4-FFF2-40B4-BE49-F238E27FC236}">
                <a16:creationId xmlns:a16="http://schemas.microsoft.com/office/drawing/2014/main" id="{57B2FABF-AD57-41D5-BED0-B6B032F99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90" y="1939858"/>
            <a:ext cx="5294712" cy="2978275"/>
          </a:xfrm>
          <a:prstGeom prst="rect">
            <a:avLst/>
          </a:prstGeom>
        </p:spPr>
      </p:pic>
      <p:pic>
        <p:nvPicPr>
          <p:cNvPr id="12" name="Picture 11" descr="A castle on top of a building&#10;&#10;Description automatically generated">
            <a:extLst>
              <a:ext uri="{FF2B5EF4-FFF2-40B4-BE49-F238E27FC236}">
                <a16:creationId xmlns:a16="http://schemas.microsoft.com/office/drawing/2014/main" id="{57AB9A96-3C02-46AA-9178-1B88B27E6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97" y="1937288"/>
            <a:ext cx="5294713" cy="297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96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 parked on the side of a building&#10;&#10;Description automatically generated">
            <a:extLst>
              <a:ext uri="{FF2B5EF4-FFF2-40B4-BE49-F238E27FC236}">
                <a16:creationId xmlns:a16="http://schemas.microsoft.com/office/drawing/2014/main" id="{A3805035-E168-4FD7-9576-C3F2698A88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DC4483-E474-4282-9619-332E9B55C0F7}"/>
              </a:ext>
            </a:extLst>
          </p:cNvPr>
          <p:cNvSpPr/>
          <p:nvPr/>
        </p:nvSpPr>
        <p:spPr>
          <a:xfrm>
            <a:off x="9306274" y="6396335"/>
            <a:ext cx="288572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BOND AND PASEO</a:t>
            </a:r>
            <a:endParaRPr lang="en-US" sz="6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5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id="{9F0FFBD4-D09C-4F47-97A9-0D0F8B294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9071DC6-A6C7-4579-8954-C25B850FAA6A}"/>
              </a:ext>
            </a:extLst>
          </p:cNvPr>
          <p:cNvSpPr/>
          <p:nvPr/>
        </p:nvSpPr>
        <p:spPr>
          <a:xfrm>
            <a:off x="9186048" y="6396335"/>
            <a:ext cx="300595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BOND AND L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OWELL</a:t>
            </a:r>
            <a:endParaRPr lang="en-US" sz="6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034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id="{61E0E496-C9C3-4A1C-8F1E-DFDBAB545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350FB4-6734-440E-A0B0-4D17453AB591}"/>
              </a:ext>
            </a:extLst>
          </p:cNvPr>
          <p:cNvSpPr/>
          <p:nvPr/>
        </p:nvSpPr>
        <p:spPr>
          <a:xfrm>
            <a:off x="7695255" y="6396335"/>
            <a:ext cx="44967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LOWELL AND RIVER PARKWAY</a:t>
            </a:r>
            <a:endParaRPr lang="en-US" sz="6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51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stle on top of a building&#10;&#10;Description automatically generated">
            <a:extLst>
              <a:ext uri="{FF2B5EF4-FFF2-40B4-BE49-F238E27FC236}">
                <a16:creationId xmlns:a16="http://schemas.microsoft.com/office/drawing/2014/main" id="{3D6256B3-FB7F-4D76-A53F-802696D1A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D8FC85-A1A6-43F4-B768-18C6A707C2FE}"/>
              </a:ext>
            </a:extLst>
          </p:cNvPr>
          <p:cNvSpPr/>
          <p:nvPr/>
        </p:nvSpPr>
        <p:spPr>
          <a:xfrm>
            <a:off x="7815481" y="6396335"/>
            <a:ext cx="437651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RIVER PARKWAY AND PASEO</a:t>
            </a:r>
            <a:endParaRPr lang="en-US" sz="6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91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574</Words>
  <Application>Microsoft Office PowerPoint</Application>
  <PresentationFormat>Widescreen</PresentationFormat>
  <Paragraphs>120</Paragraphs>
  <Slides>28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BUILDING SIMPLIFICATION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 REALM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MATERIAL SAMPLES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Jeancarlo Saenz</dc:creator>
  <cp:lastModifiedBy>Jeancarlo Saenz</cp:lastModifiedBy>
  <cp:revision>30</cp:revision>
  <dcterms:created xsi:type="dcterms:W3CDTF">2020-03-11T03:02:14Z</dcterms:created>
  <dcterms:modified xsi:type="dcterms:W3CDTF">2020-03-12T21:18:52Z</dcterms:modified>
</cp:coreProperties>
</file>