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16" r:id="rId2"/>
    <p:sldId id="347" r:id="rId3"/>
    <p:sldId id="414" r:id="rId4"/>
    <p:sldId id="434" r:id="rId5"/>
    <p:sldId id="435" r:id="rId6"/>
    <p:sldId id="451" r:id="rId7"/>
    <p:sldId id="452" r:id="rId8"/>
    <p:sldId id="453" r:id="rId9"/>
    <p:sldId id="454" r:id="rId10"/>
    <p:sldId id="437" r:id="rId11"/>
    <p:sldId id="436" r:id="rId12"/>
    <p:sldId id="438" r:id="rId13"/>
    <p:sldId id="407" r:id="rId14"/>
    <p:sldId id="455" r:id="rId15"/>
    <p:sldId id="441" r:id="rId16"/>
    <p:sldId id="406" r:id="rId17"/>
    <p:sldId id="456" r:id="rId18"/>
    <p:sldId id="440" r:id="rId19"/>
    <p:sldId id="444" r:id="rId20"/>
    <p:sldId id="457" r:id="rId21"/>
    <p:sldId id="443" r:id="rId22"/>
    <p:sldId id="458" r:id="rId23"/>
    <p:sldId id="459" r:id="rId24"/>
    <p:sldId id="460" r:id="rId25"/>
    <p:sldId id="442" r:id="rId26"/>
    <p:sldId id="449" r:id="rId27"/>
    <p:sldId id="446" r:id="rId28"/>
    <p:sldId id="445" r:id="rId29"/>
    <p:sldId id="447" r:id="rId30"/>
    <p:sldId id="448" r:id="rId31"/>
    <p:sldId id="450" r:id="rId32"/>
    <p:sldId id="345" r:id="rId33"/>
    <p:sldId id="462" r:id="rId34"/>
    <p:sldId id="439" r:id="rId35"/>
    <p:sldId id="354" r:id="rId36"/>
    <p:sldId id="461" r:id="rId37"/>
  </p:sldIdLst>
  <p:sldSz cx="12192000" cy="6858000"/>
  <p:notesSz cx="7315200" cy="96012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0DC87272-3342-4533-AC4E-52A9BCEA4978}">
          <p14:sldIdLst>
            <p14:sldId id="316"/>
            <p14:sldId id="347"/>
            <p14:sldId id="414"/>
            <p14:sldId id="434"/>
            <p14:sldId id="435"/>
            <p14:sldId id="451"/>
            <p14:sldId id="452"/>
            <p14:sldId id="453"/>
            <p14:sldId id="454"/>
            <p14:sldId id="437"/>
            <p14:sldId id="436"/>
            <p14:sldId id="438"/>
            <p14:sldId id="407"/>
            <p14:sldId id="455"/>
            <p14:sldId id="441"/>
            <p14:sldId id="406"/>
            <p14:sldId id="456"/>
            <p14:sldId id="440"/>
            <p14:sldId id="444"/>
            <p14:sldId id="457"/>
            <p14:sldId id="443"/>
            <p14:sldId id="458"/>
            <p14:sldId id="459"/>
            <p14:sldId id="460"/>
            <p14:sldId id="442"/>
            <p14:sldId id="449"/>
            <p14:sldId id="446"/>
            <p14:sldId id="445"/>
            <p14:sldId id="447"/>
            <p14:sldId id="448"/>
            <p14:sldId id="450"/>
            <p14:sldId id="345"/>
            <p14:sldId id="462"/>
            <p14:sldId id="439"/>
            <p14:sldId id="354"/>
            <p14:sldId id="461"/>
          </p14:sldIdLst>
        </p14:section>
        <p14:section name="Floorplans" id="{3F8FEC80-D671-4C79-93AA-38DFF03C5CDC}">
          <p14:sldIdLst/>
        </p14:section>
        <p14:section name="Section &amp; Elevations" id="{FFFC59DD-A17F-4BF6-B61F-FE6FE128808B}">
          <p14:sldIdLst/>
        </p14:section>
        <p14:section name="Enlarged Elevations &amp; Sections" id="{4B6E95FB-1C5A-4605-A67A-A58A6672DF86}">
          <p14:sldIdLst/>
        </p14:section>
        <p14:section name="Additional Details" id="{66E49BD4-D36B-489F-9A47-63101840A698}">
          <p14:sldIdLst/>
        </p14:section>
        <p14:section name="Perspectives &amp; Aerials" id="{3796C84A-8517-4598-BD82-B36DCA14F0E2}">
          <p14:sldIdLst/>
        </p14:section>
        <p14:section name="Materials" id="{255212CD-90BB-4BCF-839F-B5F25C516AED}">
          <p14:sldIdLst/>
        </p14:section>
        <p14:section name="Exhibits" id="{8E788EED-B316-4D80-967E-398E148CE59E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ree D" initials="TD" lastIdx="2" clrIdx="0">
    <p:extLst>
      <p:ext uri="{19B8F6BF-5375-455C-9EA6-DF929625EA0E}">
        <p15:presenceInfo xmlns:p15="http://schemas.microsoft.com/office/powerpoint/2012/main" userId="S-1-5-21-3787764115-4093561016-3699049067-1625" providerId="AD"/>
      </p:ext>
    </p:extLst>
  </p:cmAuthor>
  <p:cmAuthor id="2" name="Stephen Luce" initials="SL" lastIdx="1" clrIdx="1">
    <p:extLst>
      <p:ext uri="{19B8F6BF-5375-455C-9EA6-DF929625EA0E}">
        <p15:presenceInfo xmlns:p15="http://schemas.microsoft.com/office/powerpoint/2012/main" userId="S::SLuce@wdgarch.com::a9fc6863-c9a2-43da-b3e0-d7d4854b99f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 autoAdjust="0"/>
    <p:restoredTop sz="80141" autoAdjust="0"/>
  </p:normalViewPr>
  <p:slideViewPr>
    <p:cSldViewPr snapToGrid="0">
      <p:cViewPr varScale="1">
        <p:scale>
          <a:sx n="91" d="100"/>
          <a:sy n="91" d="100"/>
        </p:scale>
        <p:origin x="15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81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5DF65B3-91AB-4D9A-843D-F864B4EF7B91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7038" y="1223963"/>
            <a:ext cx="2922587" cy="1644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57600" y="1200151"/>
            <a:ext cx="3169920" cy="1644945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F781F82A-D9AF-4B35-9329-7E0C94D971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Notes Placeholder 4">
            <a:extLst>
              <a:ext uri="{FF2B5EF4-FFF2-40B4-BE49-F238E27FC236}">
                <a16:creationId xmlns:a16="http://schemas.microsoft.com/office/drawing/2014/main" id="{34DBFB6F-F1F1-48EB-9526-D853C4FB604D}"/>
              </a:ext>
            </a:extLst>
          </p:cNvPr>
          <p:cNvSpPr txBox="1">
            <a:spLocks/>
          </p:cNvSpPr>
          <p:nvPr/>
        </p:nvSpPr>
        <p:spPr>
          <a:xfrm>
            <a:off x="3657600" y="3504906"/>
            <a:ext cx="3169920" cy="1644945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34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805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694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REMOVE PLAZA UNDER BUILDING ON ABERNETHY</a:t>
            </a:r>
          </a:p>
          <a:p>
            <a:pPr marL="171450" indent="-171450">
              <a:buFontTx/>
              <a:buChar char="-"/>
            </a:pPr>
            <a:r>
              <a:rPr lang="en-US" dirty="0"/>
              <a:t>REMOVE SINGLE UNIT ON RIVER PARKWAY</a:t>
            </a:r>
          </a:p>
          <a:p>
            <a:pPr marL="171450" indent="-171450">
              <a:buFontTx/>
              <a:buChar char="-"/>
            </a:pPr>
            <a:r>
              <a:rPr lang="en-US" dirty="0"/>
              <a:t>REWORK BUILDING SERVICES ALONG RIVER PARKWAY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908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DEVELOPED A SYSTEM OF CANOPIES THAT COMPLEMENT THE ARTICULATION OF THE BUILDING AND THE FUNCTION OF THE SPACES THEY SERVE.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06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LARGE GLASS CANOPY AT MAIN BUILDING ENTRANCE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TALK ABOUT RELOCATING THE TREES ALONG THE STREET</a:t>
            </a:r>
          </a:p>
          <a:p>
            <a:pPr marL="171450" indent="-171450">
              <a:buFontTx/>
              <a:buChar char="-"/>
            </a:pPr>
            <a:r>
              <a:rPr lang="en-US" dirty="0"/>
              <a:t>BENCHES OUTSIDE FOR SEATING OPPORTUNITIES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00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474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LOCATED ON PREDOMINANT MASSING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 CANOPIES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EXTERIOR LIGHTING BY ALL ENTRANCES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CONSISTENT STOREFRONT SIZES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SEATING OPPORTUNITIES ALONG SIDEWALKS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965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TYPICAL SECTION ALONG PUBLIC SIDEWALKS</a:t>
            </a:r>
          </a:p>
          <a:p>
            <a:pPr marL="171450" indent="-171450">
              <a:buFontTx/>
              <a:buChar char="-"/>
            </a:pPr>
            <a:r>
              <a:rPr lang="en-US" dirty="0"/>
              <a:t>BIKE RACKS / BENCHES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PEDESTRAIN SCALE CANOPIES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806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LOCATED ON RECESS MASSING – CONNECTING ELEMENT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LOWER SCALE AWNING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553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LOCATED ON RECESS MASSING – CONNECTING ELEMENT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LOWER SCALE AWNING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8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LOCATED ON RECESS MASSING – CONNECTING ELEMENT</a:t>
            </a:r>
          </a:p>
          <a:p>
            <a:pPr marL="171450" indent="-171450">
              <a:buFontTx/>
              <a:buChar char="-"/>
            </a:pPr>
            <a:r>
              <a:rPr lang="en-US" dirty="0"/>
              <a:t>LOWER SCALE AWNING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96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1EA8C4-D947-427E-8BB4-30EA88A22E9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73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82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SEATING AT RETAIL CORNER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TREE GRID TO PRESERVE CONDITION ON OPPOSITE SIDE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TRANSTITION LANDSCAPE TO RESIDENTIAL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PLANTER AND BRIDGE LAYERING FOR SEPARATION FROM WALKWAY TO PRIVATE PATIOS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154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SEATING AT RETAIL CORNER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TREE GRID TO PRESERVE CONDITION ON OPPOSITE SIDE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TRANSTITION LANDSCAPE TO RESIDENTIAL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PLANTER AND BRIDGE LAYERING FOR SEPARATION FROM WALKWAY TO PRIVATE PATIOS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81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SEATING AT RETAIL CORNER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TRANSTITION LANDSCAPE TO RESIDENTIAL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PLANTER AND BRIDGE LAYERING FOR SEPARATION FROM WALKWAY TO PRIVATE PATIOS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454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SEATING AT RETAIL CORNER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TRANSTITION LANDSCAPE TO RESIDENTIAL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PLANTER AND BRIDGE LAYERING FOR SEPARATION FROM WALKWAY TO PRIVATE PATIOS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8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SEATING AT RETAIL CORNER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TRANSTITION LANDSCAPE TO RESIDENTIAL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PLANTER AND BRIDGE LAYERING FOR SEPARATION FROM WALKWAY TO PRIVATE PATIOS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44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SEATING AT RETAIL CORNER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TRANSTITION LANDSCAPE TO RESIDENTIAL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PLANTER AND BRIDGE LAYERING FOR SEPARATION FROM WALKWAY TO PRIVATE PATIOS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7614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SEATING AT RETAIL CORNER</a:t>
            </a:r>
          </a:p>
          <a:p>
            <a:pPr marL="171450" indent="-171450">
              <a:buFontTx/>
              <a:buChar char="-"/>
            </a:pPr>
            <a:r>
              <a:rPr lang="en-US" dirty="0"/>
              <a:t>TRANSTITION LANDSCAPE TO RESIDENTIAL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PLANTER AND BRIDGE LAYERING FOR SEPARATION FROM WALKWAY TO PRIVATE PATIOS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7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486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37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195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646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8679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22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CONSISTENT 4FT RECESS PLANES BETWEEN BRICK MASSES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RESTRAINED MATERIAL PALETTE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 FLOOR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STRONGER BUILDING CORNERS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ADDED BALCONIES FOR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SCALED AWNINGS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INTERGRATED LOUVERS TO WINDOWS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41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CONSISTENT 4FT RECESS PLANES BETWEEN BRICK MASSES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RESTRAINED MATERIAL PALETTE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 FLOOR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STRONGER BUILDING CORNERS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ADDED BALCONIES FOR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SCALED AWNINGS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INTERGRATED LOUVERS TO WINDOWS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26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CONSISTENT 4FT RECESS PLANES BETWEEN BRICK MASSES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RESTRAINED MATERIAL PALETTE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 FLOOR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STRONGER BUILDING CORNERS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ADDED BALCONIES FOR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SCALED AWNINGS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INTERGRATED LOUVERS TO WINDOWS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6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CONSISTENT 4FT RECESS PLANES BETWEEN BRICK MASSES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RESTRAINED MATERIAL PALETTE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 FLOOR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STRONGER BUILDING CORNERS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ADDED BALCONIES FOR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SCALED AWNINGS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INTERGRATED LOUVERS TO WINDOWS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070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CONSISTENT 4FT RECESS PLANES BETWEEN BRICK MASSES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RESTRAINED MATERIAL PALETTE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 FLOOR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STRONGER BUILDING CORNERS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ADDED BALCONIES FOR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SCALED AWNINGS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INTERGRATED LOUVERS TO WINDOWS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65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CONSISTENT 4FT RECESS PLANES BETWEEN BRICK MASSES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RESTRAINED MATERIAL PALETTE</a:t>
            </a:r>
          </a:p>
          <a:p>
            <a:pPr marL="171450" indent="-171450">
              <a:buFontTx/>
              <a:buChar char="-"/>
            </a:pPr>
            <a:r>
              <a:rPr lang="en-US" dirty="0"/>
              <a:t>TOP FLOOR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STRONGER BUILDING CORNERS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ADDED BALCONIES FOR MASSING ARTICULATION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PEDESTRIAN SCALED AWNINGS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INTERGRATED LOUVERS TO WINDOWS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81F82A-D9AF-4B35-9329-7E0C94D971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099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59A60-D8F5-45F9-8073-552C25CE50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153D26-F968-4DBB-9836-FBFA9EA32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15075-C56E-4DAA-8348-426BCC3F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EE3C2-F47D-4A8F-9CA4-13A4E31DD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2E313-AEB4-41F2-A036-D0EDA2ED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88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1EF5F-F287-4A0E-9906-DD89D196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01169E-CFA7-424D-8803-E887616480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6DC3A-8E46-4AE6-ADEE-FB2402BA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51E8-48D5-440D-A26C-51B58C23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44C7C4-D5AA-448B-95AD-13C5F531A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7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604B62-DF7E-4735-B4AE-504ADFD05B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CC177-F32B-460F-94D1-36E3EF322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CDF20D-1D79-43B5-8C8D-012EE66FE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95FC6-F263-431D-96FE-27161AD7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B97C1-790B-47AF-A900-373350FF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14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8F3BB7F-7BE8-4CC4-BCCF-22CE175CC055}"/>
              </a:ext>
            </a:extLst>
          </p:cNvPr>
          <p:cNvSpPr/>
          <p:nvPr userDrawn="1"/>
        </p:nvSpPr>
        <p:spPr>
          <a:xfrm>
            <a:off x="8104912" y="52168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8E5A72-02D3-4FD0-9096-A19D6CE94C3A}"/>
              </a:ext>
            </a:extLst>
          </p:cNvPr>
          <p:cNvSpPr/>
          <p:nvPr userDrawn="1"/>
        </p:nvSpPr>
        <p:spPr>
          <a:xfrm>
            <a:off x="2594372" y="52167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304CBA8D-5F6D-460D-92D6-CB8B224BD2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8300" y="622299"/>
            <a:ext cx="5486400" cy="4572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13">
            <a:extLst>
              <a:ext uri="{FF2B5EF4-FFF2-40B4-BE49-F238E27FC236}">
                <a16:creationId xmlns:a16="http://schemas.microsoft.com/office/drawing/2014/main" id="{5BDB15FA-E4F5-4973-A371-B7A2841AAA2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37293" y="622299"/>
            <a:ext cx="5486400" cy="4572000"/>
          </a:xfrm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18F654E-179A-4D37-BB54-20D626F990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75" y="5334000"/>
            <a:ext cx="1915618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2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D245D-38AD-4071-A9D3-7F2D7AAFF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CE45F-8EBD-4CE3-AA59-43A8A4263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1248E-B441-4E00-B933-85F111A5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6AAAE-545B-4B1C-9529-38972EBD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A704DB-6FE1-4646-849D-858329C53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8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3EAD-2D32-4122-B172-B38B5DAAB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121E9-342D-4694-9C38-B6076AC37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061A8-5A26-48A6-A09C-BDE50C33E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12E3C-EEDC-4704-8DB2-86B26579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E0CCE9-4600-4B49-82DD-F767617F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FAF8B-C3C6-4C7D-8730-8626740B0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12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07A8-47F7-4D59-AC8D-70CEAC9BA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6F107-E8D0-4657-805F-0C6D146AD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BF08DD-0DF5-4853-97ED-88517166D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568A1C-BFBD-4370-B418-C664811A7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8170AC-272D-425D-B6B3-C8DBE807B2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D9C7D8-A86B-4522-88F9-115A86F0E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38CB89-97B3-4799-AB13-DB0A0ED5B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83B6C0-6E0E-4AD8-8D44-091519F51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2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67A9B-1DAB-4308-8406-81FD9AE9D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02E803-B3E0-410F-99EE-D11CD8F92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F644E7-C0A5-484B-950C-4F66011B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4FE791-55D0-41C4-A43A-A686BBE06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3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1A77A9-6460-4E91-A7AF-35F56A500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7087AF-BCEF-48E8-98F7-5C460F4B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54F1F-AAD1-445E-A1D5-D5C15F89C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55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43455-10D1-4F29-AB38-560F5539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7FE75-785C-445F-8C4F-465506E08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A795D3-C660-4EDF-B467-79A2AC2C1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3C585-3932-4B78-9D2D-0CE9FC676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6B6926-0B88-45E7-AE46-F0880F49B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E2E326-45BE-4742-9C88-7FB771417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7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D68C2-619B-4734-B33D-3A20E3B92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0E0664-97A6-465D-8D3F-A83E4FB8C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F575C-818C-42DC-8C00-FC2C769B2E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D2BD1-4F76-44EB-8DF2-8231FDD93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51F0E-F6C9-453E-AF21-AE5561055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D9C66-E007-4917-8D98-F4BC559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5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BC4718-94CB-4295-A553-EEBB1ACA8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DDEC5C-5047-441C-A82A-B05FF1053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974AD-49CD-498A-9F2B-C6DFC2C6C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EFF10-4C00-4283-A219-5180B989D43A}" type="datetimeFigureOut">
              <a:rPr lang="en-US" smtClean="0"/>
              <a:t>3/12/2020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1A973-86AD-4DDA-B024-59012CAC8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F2591-75FA-44CD-8661-41410541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EB2E0-B179-4E41-9980-DEC5113616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31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ll building in a city&#10;&#10;Description automatically generated">
            <a:extLst>
              <a:ext uri="{FF2B5EF4-FFF2-40B4-BE49-F238E27FC236}">
                <a16:creationId xmlns:a16="http://schemas.microsoft.com/office/drawing/2014/main" id="{E2FA0D9F-5601-44CB-8A57-FC9BD3813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CB0D3B-6BB4-4B3D-BFF0-F7C130A604EF}"/>
              </a:ext>
            </a:extLst>
          </p:cNvPr>
          <p:cNvSpPr/>
          <p:nvPr/>
        </p:nvSpPr>
        <p:spPr>
          <a:xfrm>
            <a:off x="8423019" y="5831882"/>
            <a:ext cx="37689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>
                    <a:alpha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BLOCK 42</a:t>
            </a:r>
          </a:p>
        </p:txBody>
      </p:sp>
    </p:spTree>
    <p:extLst>
      <p:ext uri="{BB962C8B-B14F-4D97-AF65-F5344CB8AC3E}">
        <p14:creationId xmlns:p14="http://schemas.microsoft.com/office/powerpoint/2010/main" val="2011596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tall building in a city&#10;&#10;Description automatically generated">
            <a:extLst>
              <a:ext uri="{FF2B5EF4-FFF2-40B4-BE49-F238E27FC236}">
                <a16:creationId xmlns:a16="http://schemas.microsoft.com/office/drawing/2014/main" id="{1AA4C379-C737-4257-A799-E949EBD411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85116F-AC04-4ED9-832F-BF154EA3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11500">
                <a:ln w="22225">
                  <a:solidFill>
                    <a:schemeClr val="tx1"/>
                  </a:solidFill>
                  <a:miter lim="800000"/>
                </a:ln>
                <a:noFill/>
                <a:latin typeface="Century Gothic" panose="020B0502020202020204" pitchFamily="34" charset="0"/>
              </a:rPr>
              <a:t>PUBLIC REALM</a:t>
            </a:r>
            <a:endParaRPr lang="en-US" sz="11500" dirty="0">
              <a:ln w="22225">
                <a:solidFill>
                  <a:schemeClr val="tx1"/>
                </a:solidFill>
                <a:miter lim="800000"/>
              </a:ln>
              <a:noFill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772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C312C60-D585-467B-BDE7-EDEEC1D8D9DB}"/>
              </a:ext>
            </a:extLst>
          </p:cNvPr>
          <p:cNvSpPr/>
          <p:nvPr/>
        </p:nvSpPr>
        <p:spPr>
          <a:xfrm>
            <a:off x="8104912" y="953755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6E7E4-D62F-4E0D-BA7A-2AE48673217E}"/>
              </a:ext>
            </a:extLst>
          </p:cNvPr>
          <p:cNvSpPr/>
          <p:nvPr/>
        </p:nvSpPr>
        <p:spPr>
          <a:xfrm>
            <a:off x="2594372" y="953754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7F8820CB-6465-45AE-A270-57F20C401E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5" t="13814" r="28778" b="18927"/>
          <a:stretch/>
        </p:blipFill>
        <p:spPr>
          <a:xfrm>
            <a:off x="707442" y="1504388"/>
            <a:ext cx="4918462" cy="4284804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0D876B8-1913-409F-BCFB-0F9D662616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t="13908" r="25903" b="13908"/>
          <a:stretch/>
        </p:blipFill>
        <p:spPr>
          <a:xfrm>
            <a:off x="6106510" y="1525407"/>
            <a:ext cx="5261071" cy="457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0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E9875BA-B595-4F22-A5C2-D71E6A0979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5" t="17984" r="5191" b="11628"/>
          <a:stretch/>
        </p:blipFill>
        <p:spPr>
          <a:xfrm>
            <a:off x="1401665" y="769769"/>
            <a:ext cx="9388670" cy="60632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FA98A70-1B50-48E2-8E6F-CC0DD09D4EE7}"/>
              </a:ext>
            </a:extLst>
          </p:cNvPr>
          <p:cNvSpPr/>
          <p:nvPr/>
        </p:nvSpPr>
        <p:spPr>
          <a:xfrm>
            <a:off x="3551078" y="123438"/>
            <a:ext cx="508985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WEATHER PROTECTION</a:t>
            </a:r>
          </a:p>
        </p:txBody>
      </p:sp>
    </p:spTree>
    <p:extLst>
      <p:ext uri="{BB962C8B-B14F-4D97-AF65-F5344CB8AC3E}">
        <p14:creationId xmlns:p14="http://schemas.microsoft.com/office/powerpoint/2010/main" val="4189600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59560" y="123438"/>
            <a:ext cx="28729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MAIN ENTRY</a:t>
            </a:r>
          </a:p>
        </p:txBody>
      </p:sp>
      <p:pic>
        <p:nvPicPr>
          <p:cNvPr id="4" name="Picture 3" descr="A screenshot of a building&#10;&#10;Description automatically generated">
            <a:extLst>
              <a:ext uri="{FF2B5EF4-FFF2-40B4-BE49-F238E27FC236}">
                <a16:creationId xmlns:a16="http://schemas.microsoft.com/office/drawing/2014/main" id="{4BBB0897-9098-4932-9F18-37E005A4E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5271" r="4790" b="12248"/>
          <a:stretch/>
        </p:blipFill>
        <p:spPr>
          <a:xfrm>
            <a:off x="1403499" y="769769"/>
            <a:ext cx="9484242" cy="56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716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empty road with trees on the side of a building&#10;&#10;Description automatically generated">
            <a:extLst>
              <a:ext uri="{FF2B5EF4-FFF2-40B4-BE49-F238E27FC236}">
                <a16:creationId xmlns:a16="http://schemas.microsoft.com/office/drawing/2014/main" id="{EE40187D-C224-4987-8885-B04B7F72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01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59560" y="123438"/>
            <a:ext cx="28729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MAIN ENTRY</a:t>
            </a:r>
            <a:endParaRPr lang="en-US" sz="3600" b="1" cap="none" spc="0" dirty="0">
              <a:ln w="0"/>
              <a:solidFill>
                <a:schemeClr val="bg2">
                  <a:lumMod val="50000"/>
                  <a:alpha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E586D85C-E4A8-4F83-8C1A-1CE5026826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23412" r="17430" b="10697"/>
          <a:stretch/>
        </p:blipFill>
        <p:spPr>
          <a:xfrm>
            <a:off x="966220" y="769769"/>
            <a:ext cx="10259560" cy="563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4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uilding&#10;&#10;Description automatically generated">
            <a:extLst>
              <a:ext uri="{FF2B5EF4-FFF2-40B4-BE49-F238E27FC236}">
                <a16:creationId xmlns:a16="http://schemas.microsoft.com/office/drawing/2014/main" id="{3D95900B-8640-45DE-AB1B-86C8766C6C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4961" r="5091" b="12713"/>
          <a:stretch/>
        </p:blipFill>
        <p:spPr>
          <a:xfrm>
            <a:off x="1382471" y="769770"/>
            <a:ext cx="9427057" cy="56308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C468F7-916C-4E96-8BD7-E3EF710C2E8E}"/>
              </a:ext>
            </a:extLst>
          </p:cNvPr>
          <p:cNvSpPr/>
          <p:nvPr/>
        </p:nvSpPr>
        <p:spPr>
          <a:xfrm>
            <a:off x="3536656" y="123438"/>
            <a:ext cx="5118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COMMERCIAL SPACES</a:t>
            </a:r>
          </a:p>
        </p:txBody>
      </p:sp>
    </p:spTree>
    <p:extLst>
      <p:ext uri="{BB962C8B-B14F-4D97-AF65-F5344CB8AC3E}">
        <p14:creationId xmlns:p14="http://schemas.microsoft.com/office/powerpoint/2010/main" val="1712881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building&#10;&#10;Description automatically generated">
            <a:extLst>
              <a:ext uri="{FF2B5EF4-FFF2-40B4-BE49-F238E27FC236}">
                <a16:creationId xmlns:a16="http://schemas.microsoft.com/office/drawing/2014/main" id="{4BED1F66-65A9-4022-8BBB-160C9C716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172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A420B05-A1D7-463A-A3D1-3F07AB80E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23721" r="25355" b="10698"/>
          <a:stretch/>
        </p:blipFill>
        <p:spPr>
          <a:xfrm>
            <a:off x="1509673" y="769769"/>
            <a:ext cx="9172653" cy="56069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80B827-8B92-46BC-8AFF-74325BBB7B62}"/>
              </a:ext>
            </a:extLst>
          </p:cNvPr>
          <p:cNvSpPr/>
          <p:nvPr/>
        </p:nvSpPr>
        <p:spPr>
          <a:xfrm>
            <a:off x="3536656" y="123438"/>
            <a:ext cx="5118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COMMERCIAL SPACES</a:t>
            </a:r>
          </a:p>
        </p:txBody>
      </p:sp>
    </p:spTree>
    <p:extLst>
      <p:ext uri="{BB962C8B-B14F-4D97-AF65-F5344CB8AC3E}">
        <p14:creationId xmlns:p14="http://schemas.microsoft.com/office/powerpoint/2010/main" val="943617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123360" y="123438"/>
            <a:ext cx="39453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AMENITY SPACES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4D0733-135D-4D5F-9E57-A13209B509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5116" r="5190" b="10233"/>
          <a:stretch/>
        </p:blipFill>
        <p:spPr>
          <a:xfrm>
            <a:off x="1403498" y="769769"/>
            <a:ext cx="9441711" cy="580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69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E10EFD8F-9B47-4ED0-A6B8-E649E40FB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8996" r="6378" b="10683"/>
          <a:stretch/>
        </p:blipFill>
        <p:spPr>
          <a:xfrm>
            <a:off x="1161691" y="0"/>
            <a:ext cx="1016355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ED74DC-A090-4960-BFE4-B7DD61815B64}"/>
              </a:ext>
            </a:extLst>
          </p:cNvPr>
          <p:cNvSpPr/>
          <p:nvPr/>
        </p:nvSpPr>
        <p:spPr>
          <a:xfrm>
            <a:off x="4172607" y="1124607"/>
            <a:ext cx="1713186" cy="154502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115DF2-18A4-4BCC-9C86-9C4DCDBD3AD4}"/>
              </a:ext>
            </a:extLst>
          </p:cNvPr>
          <p:cNvSpPr/>
          <p:nvPr/>
        </p:nvSpPr>
        <p:spPr>
          <a:xfrm>
            <a:off x="4624552" y="1566041"/>
            <a:ext cx="809296" cy="58858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building&#10;&#10;Description automatically generated">
            <a:extLst>
              <a:ext uri="{FF2B5EF4-FFF2-40B4-BE49-F238E27FC236}">
                <a16:creationId xmlns:a16="http://schemas.microsoft.com/office/drawing/2014/main" id="{0DF1E03F-24D6-4464-8322-08468C16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84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123360" y="123438"/>
            <a:ext cx="39453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AMENITY SPACES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0D5D27FC-75EE-4202-9D5B-2771FB0384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23721" r="59062" b="10542"/>
          <a:stretch/>
        </p:blipFill>
        <p:spPr>
          <a:xfrm>
            <a:off x="3743213" y="769769"/>
            <a:ext cx="4705574" cy="562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91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3942225" y="123438"/>
            <a:ext cx="43075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BULDING SERVICES</a:t>
            </a:r>
            <a:endParaRPr lang="en-US" sz="3600" b="1" cap="none" spc="0" dirty="0">
              <a:ln w="0"/>
              <a:solidFill>
                <a:schemeClr val="bg2">
                  <a:lumMod val="50000"/>
                  <a:alpha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4" name="Picture 3" descr="A screenshot of a building&#10;&#10;Description automatically generated">
            <a:extLst>
              <a:ext uri="{FF2B5EF4-FFF2-40B4-BE49-F238E27FC236}">
                <a16:creationId xmlns:a16="http://schemas.microsoft.com/office/drawing/2014/main" id="{A021291A-0D57-400B-BFF8-0ADD1B7B0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6202" b="10388"/>
          <a:stretch/>
        </p:blipFill>
        <p:spPr>
          <a:xfrm>
            <a:off x="1297172" y="769769"/>
            <a:ext cx="10098191" cy="57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91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C0B1A013-BE21-4610-A45F-B34263762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6560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3877303" y="123438"/>
            <a:ext cx="44374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BUILDING SERVICES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33C5556-4779-4A05-9124-99ED0E871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t="23908" r="17770" b="10498"/>
          <a:stretch/>
        </p:blipFill>
        <p:spPr>
          <a:xfrm>
            <a:off x="920304" y="769769"/>
            <a:ext cx="10351391" cy="560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58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86819" y="123438"/>
            <a:ext cx="28184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LANE STREET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920CFD-97B9-465B-8EC0-3FFAC8B953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0" b="13489"/>
          <a:stretch/>
        </p:blipFill>
        <p:spPr>
          <a:xfrm>
            <a:off x="0" y="769769"/>
            <a:ext cx="12192000" cy="53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02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86819" y="123438"/>
            <a:ext cx="28184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LANE STREET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CBC771-AB86-4657-BCF9-DCDCB2B99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6" t="5426" r="5090" b="12248"/>
          <a:stretch/>
        </p:blipFill>
        <p:spPr>
          <a:xfrm>
            <a:off x="1359195" y="769769"/>
            <a:ext cx="9473610" cy="564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2785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94486C5D-8613-47E7-B148-B74E503BB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4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city street&#10;&#10;Description automatically generated">
            <a:extLst>
              <a:ext uri="{FF2B5EF4-FFF2-40B4-BE49-F238E27FC236}">
                <a16:creationId xmlns:a16="http://schemas.microsoft.com/office/drawing/2014/main" id="{C2D91C15-D2F1-455C-B83E-AD04967356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31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B32E40DA-09C3-40FB-BD4A-1A0CF16F9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70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D04395B2-6CBB-4BC7-9E17-86C2FB0CF0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85116F-AC04-4ED9-832F-BF154EA3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 fontScale="90000"/>
          </a:bodyPr>
          <a:lstStyle/>
          <a:p>
            <a:pPr algn="l"/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Century Gothic" panose="020B0502020202020204" pitchFamily="34" charset="0"/>
              </a:rPr>
              <a:t>BUILDING SIMPLIFICATION</a:t>
            </a:r>
          </a:p>
        </p:txBody>
      </p:sp>
    </p:spTree>
    <p:extLst>
      <p:ext uri="{BB962C8B-B14F-4D97-AF65-F5344CB8AC3E}">
        <p14:creationId xmlns:p14="http://schemas.microsoft.com/office/powerpoint/2010/main" val="1302275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86819" y="123438"/>
            <a:ext cx="28184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LANE STREET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D785678F-E1CE-4CEF-9BB2-AF0F6542D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23256" r="2582" b="11163"/>
          <a:stretch/>
        </p:blipFill>
        <p:spPr>
          <a:xfrm>
            <a:off x="257435" y="769769"/>
            <a:ext cx="11677130" cy="527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58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BD43A60-4E8F-4D85-A6C4-0E65887D5C94}"/>
              </a:ext>
            </a:extLst>
          </p:cNvPr>
          <p:cNvSpPr/>
          <p:nvPr/>
        </p:nvSpPr>
        <p:spPr>
          <a:xfrm>
            <a:off x="4686819" y="123438"/>
            <a:ext cx="281840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LANE STREET</a:t>
            </a: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18C6F826-083F-4527-9D74-AA04CB3EB4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" t="23256" r="2281" b="10232"/>
          <a:stretch/>
        </p:blipFill>
        <p:spPr>
          <a:xfrm>
            <a:off x="195069" y="769769"/>
            <a:ext cx="11801861" cy="535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58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855CF2E9-A1B4-4D36-8A5A-DF1C02263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9302" r="3887" b="1162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304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tall building in a city&#10;&#10;Description automatically generated">
            <a:extLst>
              <a:ext uri="{FF2B5EF4-FFF2-40B4-BE49-F238E27FC236}">
                <a16:creationId xmlns:a16="http://schemas.microsoft.com/office/drawing/2014/main" id="{1AA4C379-C737-4257-A799-E949EBD411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85116F-AC04-4ED9-832F-BF154EA3A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1646565"/>
            <a:ext cx="10261600" cy="3564869"/>
          </a:xfrm>
        </p:spPr>
        <p:txBody>
          <a:bodyPr>
            <a:normAutofit/>
          </a:bodyPr>
          <a:lstStyle/>
          <a:p>
            <a:r>
              <a:rPr lang="en-US" sz="11500" dirty="0">
                <a:ln w="22225">
                  <a:solidFill>
                    <a:schemeClr val="tx1"/>
                  </a:solidFill>
                  <a:miter lim="800000"/>
                </a:ln>
                <a:noFill/>
                <a:latin typeface="Century Gothic" panose="020B0502020202020204" pitchFamily="34" charset="0"/>
              </a:rPr>
              <a:t>MATERIAL SAMPLES</a:t>
            </a:r>
          </a:p>
        </p:txBody>
      </p:sp>
    </p:spTree>
    <p:extLst>
      <p:ext uri="{BB962C8B-B14F-4D97-AF65-F5344CB8AC3E}">
        <p14:creationId xmlns:p14="http://schemas.microsoft.com/office/powerpoint/2010/main" val="768515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03A8018C-2C42-4E58-B36C-1EDE636FFC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0CB0D3B-6BB4-4B3D-BFF0-F7C130A604EF}"/>
              </a:ext>
            </a:extLst>
          </p:cNvPr>
          <p:cNvSpPr/>
          <p:nvPr/>
        </p:nvSpPr>
        <p:spPr>
          <a:xfrm>
            <a:off x="8423019" y="5831882"/>
            <a:ext cx="376898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0"/>
                <a:solidFill>
                  <a:schemeClr val="bg1">
                    <a:alpha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BLOCK 42</a:t>
            </a:r>
          </a:p>
        </p:txBody>
      </p:sp>
    </p:spTree>
    <p:extLst>
      <p:ext uri="{BB962C8B-B14F-4D97-AF65-F5344CB8AC3E}">
        <p14:creationId xmlns:p14="http://schemas.microsoft.com/office/powerpoint/2010/main" val="5639350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0749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tone building that has a bench in a garden&#10;&#10;Description automatically generated">
            <a:extLst>
              <a:ext uri="{FF2B5EF4-FFF2-40B4-BE49-F238E27FC236}">
                <a16:creationId xmlns:a16="http://schemas.microsoft.com/office/drawing/2014/main" id="{45CC2090-7185-4C8E-BD38-50684C6DEF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73" b="124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78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tall building in a city&#10;&#10;Description automatically generated">
            <a:extLst>
              <a:ext uri="{FF2B5EF4-FFF2-40B4-BE49-F238E27FC236}">
                <a16:creationId xmlns:a16="http://schemas.microsoft.com/office/drawing/2014/main" id="{20885054-5284-4ADE-BC88-72FAA09242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39860"/>
            <a:ext cx="5294716" cy="297827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tall building in a city&#10;&#10;Description automatically generated">
            <a:extLst>
              <a:ext uri="{FF2B5EF4-FFF2-40B4-BE49-F238E27FC236}">
                <a16:creationId xmlns:a16="http://schemas.microsoft.com/office/drawing/2014/main" id="{D27CF014-D344-42AE-8EA8-C5157C9582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97" y="1939861"/>
            <a:ext cx="5294715" cy="297827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C312C60-D585-467B-BDE7-EDEEC1D8D9DB}"/>
              </a:ext>
            </a:extLst>
          </p:cNvPr>
          <p:cNvSpPr/>
          <p:nvPr/>
        </p:nvSpPr>
        <p:spPr>
          <a:xfrm>
            <a:off x="8104912" y="953755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6E7E4-D62F-4E0D-BA7A-2AE48673217E}"/>
              </a:ext>
            </a:extLst>
          </p:cNvPr>
          <p:cNvSpPr/>
          <p:nvPr/>
        </p:nvSpPr>
        <p:spPr>
          <a:xfrm>
            <a:off x="2594372" y="953754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</p:spTree>
    <p:extLst>
      <p:ext uri="{BB962C8B-B14F-4D97-AF65-F5344CB8AC3E}">
        <p14:creationId xmlns:p14="http://schemas.microsoft.com/office/powerpoint/2010/main" val="3758486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C312C60-D585-467B-BDE7-EDEEC1D8D9DB}"/>
              </a:ext>
            </a:extLst>
          </p:cNvPr>
          <p:cNvSpPr/>
          <p:nvPr/>
        </p:nvSpPr>
        <p:spPr>
          <a:xfrm>
            <a:off x="8104912" y="953755"/>
            <a:ext cx="19511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REVISED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86E7E4-D62F-4E0D-BA7A-2AE48673217E}"/>
              </a:ext>
            </a:extLst>
          </p:cNvPr>
          <p:cNvSpPr/>
          <p:nvPr/>
        </p:nvSpPr>
        <p:spPr>
          <a:xfrm>
            <a:off x="2594372" y="953754"/>
            <a:ext cx="10342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 cap="none" spc="0" dirty="0">
                <a:ln w="0"/>
                <a:solidFill>
                  <a:schemeClr val="bg2">
                    <a:lumMod val="50000"/>
                    <a:alpha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DR1</a:t>
            </a:r>
          </a:p>
        </p:txBody>
      </p:sp>
      <p:pic>
        <p:nvPicPr>
          <p:cNvPr id="10" name="Picture 9" descr="A tall building in a city&#10;&#10;Description automatically generated">
            <a:extLst>
              <a:ext uri="{FF2B5EF4-FFF2-40B4-BE49-F238E27FC236}">
                <a16:creationId xmlns:a16="http://schemas.microsoft.com/office/drawing/2014/main" id="{7FC1F1B6-7E0D-45D2-AD96-0591F025C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939859"/>
            <a:ext cx="5294715" cy="2978277"/>
          </a:xfrm>
          <a:prstGeom prst="rect">
            <a:avLst/>
          </a:prstGeom>
        </p:spPr>
      </p:pic>
      <p:pic>
        <p:nvPicPr>
          <p:cNvPr id="13" name="Picture 12" descr="A tall building in a city&#10;&#10;Description automatically generated">
            <a:extLst>
              <a:ext uri="{FF2B5EF4-FFF2-40B4-BE49-F238E27FC236}">
                <a16:creationId xmlns:a16="http://schemas.microsoft.com/office/drawing/2014/main" id="{30D4A21A-0552-4949-803F-B5FBDA0FA8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97" y="1939859"/>
            <a:ext cx="5294713" cy="297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996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571C9B75-7367-45C7-8CE1-C1328901FF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B59B36-D003-42C1-B7B3-E15F51D129BB}"/>
              </a:ext>
            </a:extLst>
          </p:cNvPr>
          <p:cNvSpPr/>
          <p:nvPr/>
        </p:nvSpPr>
        <p:spPr>
          <a:xfrm>
            <a:off x="8623394" y="6396335"/>
            <a:ext cx="356860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BOND AND ABERNETHY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25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ll building in a city&#10;&#10;Description automatically generated">
            <a:extLst>
              <a:ext uri="{FF2B5EF4-FFF2-40B4-BE49-F238E27FC236}">
                <a16:creationId xmlns:a16="http://schemas.microsoft.com/office/drawing/2014/main" id="{EBA00913-C964-4F31-B36E-7C0DB2672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DEB4E2-2C2B-4C7A-A458-AFE6FA5ECC51}"/>
              </a:ext>
            </a:extLst>
          </p:cNvPr>
          <p:cNvSpPr/>
          <p:nvPr/>
        </p:nvSpPr>
        <p:spPr>
          <a:xfrm>
            <a:off x="7132603" y="6396335"/>
            <a:ext cx="50593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ABERNETHY AND RIVER PARKWAY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03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146D689E-64B2-46CA-B8F8-343416D5D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DC4483-E474-4282-9619-332E9B55C0F7}"/>
              </a:ext>
            </a:extLst>
          </p:cNvPr>
          <p:cNvSpPr/>
          <p:nvPr/>
        </p:nvSpPr>
        <p:spPr>
          <a:xfrm>
            <a:off x="8044711" y="6396335"/>
            <a:ext cx="414728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RIVER PARKWAY AND LANE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55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ll building in a city&#10;&#10;Description automatically generated">
            <a:extLst>
              <a:ext uri="{FF2B5EF4-FFF2-40B4-BE49-F238E27FC236}">
                <a16:creationId xmlns:a16="http://schemas.microsoft.com/office/drawing/2014/main" id="{46BC6CB2-306B-43A4-B244-2028BD48B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2E4C7F-2C84-4DC9-AFCF-0B1563665269}"/>
              </a:ext>
            </a:extLst>
          </p:cNvPr>
          <p:cNvSpPr/>
          <p:nvPr/>
        </p:nvSpPr>
        <p:spPr>
          <a:xfrm>
            <a:off x="9535504" y="6396335"/>
            <a:ext cx="26564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LANE AND BOND</a:t>
            </a:r>
            <a:endParaRPr lang="en-US" sz="6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391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537</Words>
  <Application>Microsoft Office PowerPoint</Application>
  <PresentationFormat>Widescreen</PresentationFormat>
  <Paragraphs>147</Paragraphs>
  <Slides>36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BUILDING SIMPLIFICATION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REALM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MATERIAL SAMPLES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Jeancarlo Saenz</dc:creator>
  <cp:lastModifiedBy>Jeancarlo Saenz</cp:lastModifiedBy>
  <cp:revision>28</cp:revision>
  <dcterms:created xsi:type="dcterms:W3CDTF">2020-03-10T16:17:25Z</dcterms:created>
  <dcterms:modified xsi:type="dcterms:W3CDTF">2020-03-12T21:16:23Z</dcterms:modified>
</cp:coreProperties>
</file>