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74" r:id="rId10"/>
    <p:sldId id="275" r:id="rId11"/>
    <p:sldId id="276" r:id="rId12"/>
    <p:sldId id="277" r:id="rId13"/>
    <p:sldId id="262" r:id="rId14"/>
    <p:sldId id="26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04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340AAC-0C74-477D-AA1C-383DE7C39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BC52E-DA08-473B-A416-D3217E1446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C4F4-20E6-4B55-AC48-29460BF45BA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F3D5C-D6A1-4B57-BB31-49E6004D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DE18-964A-41DE-9746-13EC4CE198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D22E-7C33-49B5-B275-48AA9894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63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21887" r="15714" b="2917"/>
          <a:stretch/>
        </p:blipFill>
        <p:spPr>
          <a:xfrm>
            <a:off x="0" y="-12700"/>
            <a:ext cx="9144000" cy="68759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-17925"/>
            <a:ext cx="9144000" cy="68759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53660"/>
            <a:ext cx="9144000" cy="409577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2101" y="6468174"/>
            <a:ext cx="815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1900 SW Fourth Avenue  |  Portland, Oregon 97201  |  www.portlandoregon.gov/bds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26330"/>
            <a:ext cx="5130800" cy="13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3" y="219122"/>
            <a:ext cx="2305316" cy="59259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034135"/>
            <a:ext cx="9144000" cy="1"/>
          </a:xfrm>
          <a:prstGeom prst="line">
            <a:avLst/>
          </a:prstGeom>
          <a:ln>
            <a:solidFill>
              <a:srgbClr val="000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2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3360-CDEB-4CD2-B030-B1251235E07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46A0-B6F6-4696-AB55-79982933E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06780" y="4122095"/>
            <a:ext cx="7330440" cy="0"/>
          </a:xfrm>
          <a:prstGeom prst="line">
            <a:avLst/>
          </a:prstGeom>
          <a:ln>
            <a:solidFill>
              <a:srgbClr val="000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" y="3046911"/>
            <a:ext cx="915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Arial" panose="020B0604020202020204" pitchFamily="34" charset="0"/>
              </a:rPr>
              <a:t>Residential Demolition Ordinance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4389166"/>
            <a:ext cx="9152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Arial" panose="020B0604020202020204" pitchFamily="34" charset="0"/>
              </a:rPr>
              <a:t>Report to City Council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Arial" panose="020B0604020202020204" pitchFamily="34" charset="0"/>
              </a:rPr>
              <a:t>February 26, 2020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877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4251F-BE37-0A42-A71E-AF3A04364726}"/>
              </a:ext>
            </a:extLst>
          </p:cNvPr>
          <p:cNvSpPr txBox="1"/>
          <p:nvPr/>
        </p:nvSpPr>
        <p:spPr>
          <a:xfrm>
            <a:off x="2622809" y="383933"/>
            <a:ext cx="497935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latin typeface="PT Sans Caption"/>
              </a:rPr>
              <a:t>Demolition Permit Highlights</a:t>
            </a:r>
            <a:endParaRPr lang="en-US" sz="2800" dirty="0">
              <a:ea typeface="+mn-lt"/>
              <a:cs typeface="+mn-lt"/>
            </a:endParaRPr>
          </a:p>
          <a:p>
            <a:endParaRPr lang="en-US" sz="2800" b="1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0B507-C408-4E6F-A50E-FB56383FA1DB}"/>
              </a:ext>
            </a:extLst>
          </p:cNvPr>
          <p:cNvSpPr/>
          <p:nvPr/>
        </p:nvSpPr>
        <p:spPr>
          <a:xfrm>
            <a:off x="4354505" y="48658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AB0CC-810C-49E3-80E9-308F2BE76F6B}"/>
              </a:ext>
            </a:extLst>
          </p:cNvPr>
          <p:cNvSpPr>
            <a:spLocks noGrp="1"/>
          </p:cNvSpPr>
          <p:nvPr/>
        </p:nvSpPr>
        <p:spPr>
          <a:xfrm>
            <a:off x="614266" y="1261106"/>
            <a:ext cx="7886700" cy="34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latin typeface="PT Sans Caption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78CCC1D-E06C-4D7E-8675-AB09AAA4F731}"/>
              </a:ext>
            </a:extLst>
          </p:cNvPr>
          <p:cNvSpPr/>
          <p:nvPr/>
        </p:nvSpPr>
        <p:spPr>
          <a:xfrm>
            <a:off x="4354504" y="4865884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2A419-76C9-448B-8EEF-F1FE97412018}"/>
              </a:ext>
            </a:extLst>
          </p:cNvPr>
          <p:cNvSpPr/>
          <p:nvPr/>
        </p:nvSpPr>
        <p:spPr>
          <a:xfrm>
            <a:off x="2697828" y="1675866"/>
            <a:ext cx="3719576" cy="31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35CB06-A5DF-4A69-A065-8C692C7642E8}"/>
              </a:ext>
            </a:extLst>
          </p:cNvPr>
          <p:cNvGrpSpPr/>
          <p:nvPr/>
        </p:nvGrpSpPr>
        <p:grpSpPr>
          <a:xfrm>
            <a:off x="6076508" y="4041748"/>
            <a:ext cx="4105360" cy="1642775"/>
            <a:chOff x="8102010" y="4245998"/>
            <a:chExt cx="5473813" cy="219036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CC56D7E-365D-41BB-A60B-5AA6B08A5523}"/>
                </a:ext>
              </a:extLst>
            </p:cNvPr>
            <p:cNvSpPr/>
            <p:nvPr/>
          </p:nvSpPr>
          <p:spPr>
            <a:xfrm>
              <a:off x="8102010" y="4245998"/>
              <a:ext cx="4089990" cy="2190366"/>
            </a:xfrm>
            <a:prstGeom prst="rect">
              <a:avLst/>
            </a:prstGeom>
            <a:solidFill>
              <a:srgbClr val="3A3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B53C3EF-046D-4C4D-80A2-95C70A05E96F}"/>
                </a:ext>
              </a:extLst>
            </p:cNvPr>
            <p:cNvSpPr/>
            <p:nvPr/>
          </p:nvSpPr>
          <p:spPr>
            <a:xfrm>
              <a:off x="9697525" y="5025870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INSPECTIONS</a:t>
              </a:r>
              <a:endParaRPr lang="en-US" sz="135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71DBC4C-F046-4747-8912-39AEFC813BCB}"/>
                </a:ext>
              </a:extLst>
            </p:cNvPr>
            <p:cNvSpPr/>
            <p:nvPr/>
          </p:nvSpPr>
          <p:spPr>
            <a:xfrm>
              <a:off x="8940210" y="502587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14528A"/>
                  </a:solidFill>
                  <a:latin typeface="PT Sans Caption" panose="020B0603020203020204" pitchFamily="34" charset="77"/>
                </a:rPr>
                <a:t>5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9F8BBA3-50CD-4BEB-A9F2-297173D5995A}"/>
                </a:ext>
              </a:extLst>
            </p:cNvPr>
            <p:cNvSpPr/>
            <p:nvPr/>
          </p:nvSpPr>
          <p:spPr>
            <a:xfrm>
              <a:off x="9697524" y="5344847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Three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57D583-0AC1-4763-9F8D-A74DBDD3D6AC}"/>
              </a:ext>
            </a:extLst>
          </p:cNvPr>
          <p:cNvGrpSpPr/>
          <p:nvPr/>
        </p:nvGrpSpPr>
        <p:grpSpPr>
          <a:xfrm>
            <a:off x="6075412" y="4044427"/>
            <a:ext cx="4105360" cy="1642775"/>
            <a:chOff x="8102010" y="4245998"/>
            <a:chExt cx="5473813" cy="2190366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26D81DB-5FEF-4666-A6F0-0484EE7ED14A}"/>
                </a:ext>
              </a:extLst>
            </p:cNvPr>
            <p:cNvSpPr/>
            <p:nvPr/>
          </p:nvSpPr>
          <p:spPr>
            <a:xfrm>
              <a:off x="8102010" y="4245998"/>
              <a:ext cx="4089990" cy="2190366"/>
            </a:xfrm>
            <a:prstGeom prst="rect">
              <a:avLst/>
            </a:prstGeom>
            <a:solidFill>
              <a:srgbClr val="145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FD45360-EC11-4198-AD89-EABFC7A9C6AC}"/>
                </a:ext>
              </a:extLst>
            </p:cNvPr>
            <p:cNvSpPr/>
            <p:nvPr/>
          </p:nvSpPr>
          <p:spPr>
            <a:xfrm>
              <a:off x="8940210" y="502587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14528A"/>
                  </a:solidFill>
                  <a:latin typeface="PT Sans Caption" panose="020B0603020203020204" pitchFamily="34" charset="77"/>
                </a:rPr>
                <a:t>5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5B48DAE-1957-4D45-9BF7-DB10D648ADEB}"/>
                </a:ext>
              </a:extLst>
            </p:cNvPr>
            <p:cNvSpPr/>
            <p:nvPr/>
          </p:nvSpPr>
          <p:spPr>
            <a:xfrm>
              <a:off x="9697525" y="5025870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INSPECTIONS</a:t>
              </a:r>
              <a:endParaRPr lang="en-US" sz="13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447B71E-FFF3-4B34-9769-561B1C5271CB}"/>
                </a:ext>
              </a:extLst>
            </p:cNvPr>
            <p:cNvSpPr/>
            <p:nvPr/>
          </p:nvSpPr>
          <p:spPr>
            <a:xfrm>
              <a:off x="9697524" y="5344847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One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79FB24-6E01-4DF9-AD8C-6A2DC5FAEA1A}"/>
              </a:ext>
            </a:extLst>
          </p:cNvPr>
          <p:cNvGrpSpPr/>
          <p:nvPr/>
        </p:nvGrpSpPr>
        <p:grpSpPr>
          <a:xfrm>
            <a:off x="4572000" y="2406993"/>
            <a:ext cx="4572000" cy="1642775"/>
            <a:chOff x="6096000" y="2066324"/>
            <a:chExt cx="6096000" cy="2190366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3E9F2DD-4B36-4000-9C45-02D13A5206F3}"/>
                </a:ext>
              </a:extLst>
            </p:cNvPr>
            <p:cNvGrpSpPr/>
            <p:nvPr/>
          </p:nvGrpSpPr>
          <p:grpSpPr>
            <a:xfrm>
              <a:off x="6096000" y="2066324"/>
              <a:ext cx="6096000" cy="2190366"/>
              <a:chOff x="6096000" y="2066324"/>
              <a:chExt cx="6096000" cy="2190366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7F425A6B-74AB-4CAE-9581-F5386DDD9E6A}"/>
                  </a:ext>
                </a:extLst>
              </p:cNvPr>
              <p:cNvSpPr/>
              <p:nvPr/>
            </p:nvSpPr>
            <p:spPr>
              <a:xfrm>
                <a:off x="6096000" y="2066324"/>
                <a:ext cx="6096000" cy="2190366"/>
              </a:xfrm>
              <a:prstGeom prst="rect">
                <a:avLst/>
              </a:prstGeom>
              <a:solidFill>
                <a:srgbClr val="3DBE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4DE83619-FBEA-4C93-9C12-0D10973AF33C}"/>
                  </a:ext>
                </a:extLst>
              </p:cNvPr>
              <p:cNvGrpSpPr/>
              <p:nvPr/>
            </p:nvGrpSpPr>
            <p:grpSpPr>
              <a:xfrm>
                <a:off x="7007772" y="2846196"/>
                <a:ext cx="4614135" cy="641283"/>
                <a:chOff x="7007772" y="2846196"/>
                <a:chExt cx="4614135" cy="641283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5C9C2548-FA99-4155-8CE4-3AA506CE5EAD}"/>
                    </a:ext>
                  </a:extLst>
                </p:cNvPr>
                <p:cNvSpPr/>
                <p:nvPr/>
              </p:nvSpPr>
              <p:spPr>
                <a:xfrm>
                  <a:off x="7007772" y="2846196"/>
                  <a:ext cx="630621" cy="6306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b="1">
                      <a:solidFill>
                        <a:srgbClr val="3DBEBE"/>
                      </a:solidFill>
                      <a:latin typeface="PT Sans Caption" panose="020B0603020203020204" pitchFamily="34" charset="77"/>
                    </a:rPr>
                    <a:t>2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DBED346-FE14-47F0-B55D-7EB2E442DCCD}"/>
                    </a:ext>
                  </a:extLst>
                </p:cNvPr>
                <p:cNvSpPr/>
                <p:nvPr/>
              </p:nvSpPr>
              <p:spPr>
                <a:xfrm>
                  <a:off x="7743609" y="2846196"/>
                  <a:ext cx="2296632" cy="3223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350" b="1" kern="0" spc="75">
                      <a:latin typeface="PT Sans Caption" panose="020B0603020203020204" pitchFamily="34" charset="77"/>
                    </a:rPr>
                    <a:t>DEMO DELAY</a:t>
                  </a:r>
                  <a:endParaRPr lang="en-US" sz="1350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851F73BD-8B0F-41AD-8278-C51C6FF92FDD}"/>
                    </a:ext>
                  </a:extLst>
                </p:cNvPr>
                <p:cNvSpPr/>
                <p:nvPr/>
              </p:nvSpPr>
              <p:spPr>
                <a:xfrm>
                  <a:off x="7743608" y="3165173"/>
                  <a:ext cx="3878299" cy="3223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00" kern="0">
                      <a:latin typeface="PT Sans Caption" panose="020B0603020203020204" pitchFamily="34" charset="77"/>
                    </a:rPr>
                    <a:t>35 Days</a:t>
                  </a:r>
                  <a:endParaRPr lang="en-US" sz="1200">
                    <a:latin typeface="PT Sans Caption" panose="020B0603020203020204" pitchFamily="34" charset="77"/>
                  </a:endParaRPr>
                </a:p>
              </p:txBody>
            </p:sp>
          </p:grp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7C524AB-894A-4707-86E6-0719C6B159C6}"/>
                </a:ext>
              </a:extLst>
            </p:cNvPr>
            <p:cNvSpPr/>
            <p:nvPr/>
          </p:nvSpPr>
          <p:spPr>
            <a:xfrm>
              <a:off x="7007772" y="2846196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3DBEBE"/>
                  </a:solidFill>
                  <a:latin typeface="PT Sans Caption" panose="020B0603020203020204" pitchFamily="34" charset="77"/>
                </a:rPr>
                <a:t>2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DE70CAD-AA12-47FF-B254-66ED22F19951}"/>
                </a:ext>
              </a:extLst>
            </p:cNvPr>
            <p:cNvSpPr/>
            <p:nvPr/>
          </p:nvSpPr>
          <p:spPr>
            <a:xfrm>
              <a:off x="7743609" y="2846196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DEMO DELAY</a:t>
              </a:r>
              <a:endParaRPr lang="en-US" sz="13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780FA33-A6DB-45B1-A0F2-59DFBB931F61}"/>
                </a:ext>
              </a:extLst>
            </p:cNvPr>
            <p:cNvSpPr/>
            <p:nvPr/>
          </p:nvSpPr>
          <p:spPr>
            <a:xfrm>
              <a:off x="7743608" y="3165173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35 Days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962A2-110E-4441-B4A0-4031779623B0}"/>
              </a:ext>
            </a:extLst>
          </p:cNvPr>
          <p:cNvGrpSpPr/>
          <p:nvPr/>
        </p:nvGrpSpPr>
        <p:grpSpPr>
          <a:xfrm>
            <a:off x="0" y="2406993"/>
            <a:ext cx="4730445" cy="1642775"/>
            <a:chOff x="0" y="2066324"/>
            <a:chExt cx="6307260" cy="2190366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2E7A644-179C-40AB-91D2-4E5663D313D2}"/>
                </a:ext>
              </a:extLst>
            </p:cNvPr>
            <p:cNvSpPr/>
            <p:nvPr/>
          </p:nvSpPr>
          <p:spPr>
            <a:xfrm>
              <a:off x="0" y="2066324"/>
              <a:ext cx="6096000" cy="2190366"/>
            </a:xfrm>
            <a:prstGeom prst="rect">
              <a:avLst/>
            </a:prstGeom>
            <a:solidFill>
              <a:srgbClr val="5A8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DD7DADB-D091-4C13-9BB3-36763199DEFB}"/>
                </a:ext>
              </a:extLst>
            </p:cNvPr>
            <p:cNvSpPr/>
            <p:nvPr/>
          </p:nvSpPr>
          <p:spPr>
            <a:xfrm>
              <a:off x="838200" y="2846196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5A81A5"/>
                  </a:solidFill>
                  <a:latin typeface="PT Sans Caption" panose="020B0603020203020204" pitchFamily="34" charset="77"/>
                </a:rPr>
                <a:t>1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4E14FF5-8722-4F63-8693-34FD7B6D3643}"/>
                </a:ext>
              </a:extLst>
            </p:cNvPr>
            <p:cNvSpPr/>
            <p:nvPr/>
          </p:nvSpPr>
          <p:spPr>
            <a:xfrm rot="2700000">
              <a:off x="5884739" y="2933704"/>
              <a:ext cx="422521" cy="422521"/>
            </a:xfrm>
            <a:prstGeom prst="rect">
              <a:avLst/>
            </a:prstGeom>
            <a:solidFill>
              <a:srgbClr val="5A8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DEB6A3C-F63E-4DD6-A62A-B437DE79B427}"/>
                </a:ext>
              </a:extLst>
            </p:cNvPr>
            <p:cNvSpPr/>
            <p:nvPr/>
          </p:nvSpPr>
          <p:spPr>
            <a:xfrm>
              <a:off x="1595515" y="2846196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APPLIES TO</a:t>
              </a:r>
              <a:endParaRPr lang="en-US" sz="135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21A2DD5-5B54-41CA-AD65-463B618A04E6}"/>
                </a:ext>
              </a:extLst>
            </p:cNvPr>
            <p:cNvSpPr/>
            <p:nvPr/>
          </p:nvSpPr>
          <p:spPr>
            <a:xfrm>
              <a:off x="1595514" y="3165173"/>
              <a:ext cx="3878299" cy="52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One to four dwelling units &amp; accessory structures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420785-76A5-4E1F-A7D8-0D4208BB1122}"/>
              </a:ext>
            </a:extLst>
          </p:cNvPr>
          <p:cNvGrpSpPr/>
          <p:nvPr/>
        </p:nvGrpSpPr>
        <p:grpSpPr>
          <a:xfrm>
            <a:off x="-1096" y="2405898"/>
            <a:ext cx="4730449" cy="1642776"/>
            <a:chOff x="0" y="2066324"/>
            <a:chExt cx="6307260" cy="2190366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E540D88-153B-485E-89DE-18757EE9F482}"/>
                </a:ext>
              </a:extLst>
            </p:cNvPr>
            <p:cNvSpPr/>
            <p:nvPr/>
          </p:nvSpPr>
          <p:spPr>
            <a:xfrm rot="2700000">
              <a:off x="5884739" y="2933704"/>
              <a:ext cx="422521" cy="422521"/>
            </a:xfrm>
            <a:prstGeom prst="rect">
              <a:avLst/>
            </a:prstGeom>
            <a:solidFill>
              <a:srgbClr val="48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750918B-F455-48A1-AEE9-9B012286FE71}"/>
                </a:ext>
              </a:extLst>
            </p:cNvPr>
            <p:cNvSpPr/>
            <p:nvPr/>
          </p:nvSpPr>
          <p:spPr>
            <a:xfrm>
              <a:off x="0" y="2066324"/>
              <a:ext cx="6096000" cy="2190366"/>
            </a:xfrm>
            <a:prstGeom prst="rect">
              <a:avLst/>
            </a:prstGeom>
            <a:solidFill>
              <a:srgbClr val="48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A7E28B0-373E-4F7C-80E8-5B5525BBFEAD}"/>
                </a:ext>
              </a:extLst>
            </p:cNvPr>
            <p:cNvSpPr/>
            <p:nvPr/>
          </p:nvSpPr>
          <p:spPr>
            <a:xfrm>
              <a:off x="838200" y="2846196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48A3A3"/>
                  </a:solidFill>
                  <a:latin typeface="PT Sans Caption" panose="020B0603020203020204" pitchFamily="34" charset="77"/>
                </a:rPr>
                <a:t>1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52375B1-668A-4B4B-B95C-D0A9FFEB9F8D}"/>
                </a:ext>
              </a:extLst>
            </p:cNvPr>
            <p:cNvSpPr/>
            <p:nvPr/>
          </p:nvSpPr>
          <p:spPr>
            <a:xfrm>
              <a:off x="1595515" y="2846196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APPLIES TO</a:t>
              </a:r>
              <a:endParaRPr lang="en-US" sz="135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F3E77AF-F1F7-4B75-B27C-54D9DE0B67BD}"/>
                </a:ext>
              </a:extLst>
            </p:cNvPr>
            <p:cNvSpPr/>
            <p:nvPr/>
          </p:nvSpPr>
          <p:spPr>
            <a:xfrm>
              <a:off x="1595514" y="3165173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One &amp; two family dwelling units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AFAAEB-60AF-420E-A396-829B42FF5C60}"/>
              </a:ext>
            </a:extLst>
          </p:cNvPr>
          <p:cNvGrpSpPr/>
          <p:nvPr/>
        </p:nvGrpSpPr>
        <p:grpSpPr>
          <a:xfrm>
            <a:off x="0" y="4041748"/>
            <a:ext cx="3197171" cy="1642775"/>
            <a:chOff x="0" y="4245998"/>
            <a:chExt cx="4262894" cy="2190366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EC68A7CB-B129-42F6-86CD-4A9A639C84D4}"/>
                </a:ext>
              </a:extLst>
            </p:cNvPr>
            <p:cNvSpPr/>
            <p:nvPr/>
          </p:nvSpPr>
          <p:spPr>
            <a:xfrm>
              <a:off x="0" y="4245998"/>
              <a:ext cx="4051635" cy="2190366"/>
            </a:xfrm>
            <a:prstGeom prst="rect">
              <a:avLst/>
            </a:prstGeom>
            <a:solidFill>
              <a:srgbClr val="417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09F65F9-B8B1-4B48-B297-63D596A14F13}"/>
                </a:ext>
              </a:extLst>
            </p:cNvPr>
            <p:cNvSpPr/>
            <p:nvPr/>
          </p:nvSpPr>
          <p:spPr>
            <a:xfrm>
              <a:off x="838200" y="502587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4171A6"/>
                  </a:solidFill>
                  <a:latin typeface="PT Sans Caption" panose="020B0603020203020204" pitchFamily="34" charset="77"/>
                </a:rPr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C44A4C1-787B-41E4-A13B-D7EBDC2ACE6E}"/>
                </a:ext>
              </a:extLst>
            </p:cNvPr>
            <p:cNvSpPr/>
            <p:nvPr/>
          </p:nvSpPr>
          <p:spPr>
            <a:xfrm rot="2700000">
              <a:off x="3840373" y="5113378"/>
              <a:ext cx="422521" cy="422521"/>
            </a:xfrm>
            <a:prstGeom prst="rect">
              <a:avLst/>
            </a:prstGeom>
            <a:solidFill>
              <a:srgbClr val="417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756A5E9-5599-44FE-82A5-44621A4E04BD}"/>
                </a:ext>
              </a:extLst>
            </p:cNvPr>
            <p:cNvSpPr/>
            <p:nvPr/>
          </p:nvSpPr>
          <p:spPr>
            <a:xfrm>
              <a:off x="1595515" y="5025870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PERMIT REVIEW</a:t>
              </a:r>
              <a:endParaRPr lang="en-US" sz="135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16ECF3C-8FF7-41E7-84FB-BA2DAA07025C}"/>
                </a:ext>
              </a:extLst>
            </p:cNvPr>
            <p:cNvSpPr/>
            <p:nvPr/>
          </p:nvSpPr>
          <p:spPr>
            <a:xfrm>
              <a:off x="1595514" y="5344847"/>
              <a:ext cx="216930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Taken in for review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83442B-F431-4E6A-9D89-23595342259A}"/>
              </a:ext>
            </a:extLst>
          </p:cNvPr>
          <p:cNvGrpSpPr/>
          <p:nvPr/>
        </p:nvGrpSpPr>
        <p:grpSpPr>
          <a:xfrm>
            <a:off x="0" y="4041748"/>
            <a:ext cx="4105359" cy="1642775"/>
            <a:chOff x="342823" y="1867760"/>
            <a:chExt cx="5473813" cy="2190366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260FBCCC-D29B-4223-9AED-0159DF7C3A2E}"/>
                </a:ext>
              </a:extLst>
            </p:cNvPr>
            <p:cNvSpPr/>
            <p:nvPr/>
          </p:nvSpPr>
          <p:spPr>
            <a:xfrm>
              <a:off x="342823" y="1867760"/>
              <a:ext cx="4051635" cy="2190366"/>
            </a:xfrm>
            <a:prstGeom prst="rect">
              <a:avLst/>
            </a:prstGeom>
            <a:solidFill>
              <a:srgbClr val="28A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D5E525AA-BE67-4EBB-8E52-0279C92C28EC}"/>
                </a:ext>
              </a:extLst>
            </p:cNvPr>
            <p:cNvSpPr/>
            <p:nvPr/>
          </p:nvSpPr>
          <p:spPr>
            <a:xfrm>
              <a:off x="1181023" y="2647632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28A4C3"/>
                  </a:solidFill>
                  <a:latin typeface="PT Sans Caption" panose="020B0603020203020204" pitchFamily="34" charset="77"/>
                </a:rPr>
                <a:t>3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7327C99-F8C1-4945-A375-D1840E900360}"/>
                </a:ext>
              </a:extLst>
            </p:cNvPr>
            <p:cNvSpPr/>
            <p:nvPr/>
          </p:nvSpPr>
          <p:spPr>
            <a:xfrm rot="2700000">
              <a:off x="4183196" y="2735140"/>
              <a:ext cx="422521" cy="422521"/>
            </a:xfrm>
            <a:prstGeom prst="rect">
              <a:avLst/>
            </a:prstGeom>
            <a:solidFill>
              <a:srgbClr val="28A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849FFF8-2D96-4C7F-BB44-D923164FA27F}"/>
                </a:ext>
              </a:extLst>
            </p:cNvPr>
            <p:cNvSpPr/>
            <p:nvPr/>
          </p:nvSpPr>
          <p:spPr>
            <a:xfrm>
              <a:off x="1938338" y="2647632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PERMIT REVIEW</a:t>
              </a:r>
              <a:endParaRPr lang="en-US" sz="135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C813012-11FE-4052-8FA6-333A74D8EA39}"/>
                </a:ext>
              </a:extLst>
            </p:cNvPr>
            <p:cNvSpPr/>
            <p:nvPr/>
          </p:nvSpPr>
          <p:spPr>
            <a:xfrm>
              <a:off x="1938337" y="2966609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Over-the-counter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2CDF44-6A9E-4DE0-9708-8BBA4DB626DE}"/>
              </a:ext>
            </a:extLst>
          </p:cNvPr>
          <p:cNvGrpSpPr/>
          <p:nvPr/>
        </p:nvGrpSpPr>
        <p:grpSpPr>
          <a:xfrm>
            <a:off x="3038253" y="4046511"/>
            <a:ext cx="3199551" cy="1638012"/>
            <a:chOff x="4051004" y="4252348"/>
            <a:chExt cx="4266069" cy="218401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8B697E7-5AEE-45FA-894A-B73F7800131C}"/>
                </a:ext>
              </a:extLst>
            </p:cNvPr>
            <p:cNvSpPr/>
            <p:nvPr/>
          </p:nvSpPr>
          <p:spPr>
            <a:xfrm>
              <a:off x="4051004" y="4252348"/>
              <a:ext cx="4051635" cy="2184016"/>
            </a:xfrm>
            <a:prstGeom prst="rect">
              <a:avLst/>
            </a:prstGeom>
            <a:solidFill>
              <a:srgbClr val="2C5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3857C813-AEC0-43E0-8469-06855D2D900B}"/>
                </a:ext>
              </a:extLst>
            </p:cNvPr>
            <p:cNvSpPr/>
            <p:nvPr/>
          </p:nvSpPr>
          <p:spPr>
            <a:xfrm>
              <a:off x="4889204" y="503222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2C5CA7"/>
                  </a:solidFill>
                  <a:latin typeface="PT Sans Caption" panose="020B0603020203020204" pitchFamily="34" charset="77"/>
                </a:rPr>
                <a:t>4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C889EB8-43D4-45BD-9790-A2B5CE5F1E03}"/>
                </a:ext>
              </a:extLst>
            </p:cNvPr>
            <p:cNvSpPr/>
            <p:nvPr/>
          </p:nvSpPr>
          <p:spPr>
            <a:xfrm>
              <a:off x="5646519" y="5032220"/>
              <a:ext cx="2658582" cy="564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NEIGHBORHOOD</a:t>
              </a:r>
            </a:p>
            <a:p>
              <a:r>
                <a:rPr lang="en-US" sz="1350" b="1" kern="0" spc="75">
                  <a:latin typeface="PT Sans Caption" panose="020B0603020203020204" pitchFamily="34" charset="77"/>
                </a:rPr>
                <a:t>NOTIFICATION</a:t>
              </a:r>
              <a:endParaRPr lang="en-US" sz="135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B914B14-183F-4E43-93D0-FC041BD8C8B9}"/>
                </a:ext>
              </a:extLst>
            </p:cNvPr>
            <p:cNvSpPr/>
            <p:nvPr/>
          </p:nvSpPr>
          <p:spPr>
            <a:xfrm rot="2700000">
              <a:off x="7894552" y="5119728"/>
              <a:ext cx="422521" cy="422521"/>
            </a:xfrm>
            <a:prstGeom prst="rect">
              <a:avLst/>
            </a:prstGeom>
            <a:solidFill>
              <a:srgbClr val="2C5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56E3573-4976-459A-99FA-60078B6F3218}"/>
                </a:ext>
              </a:extLst>
            </p:cNvPr>
            <p:cNvSpPr/>
            <p:nvPr/>
          </p:nvSpPr>
          <p:spPr>
            <a:xfrm>
              <a:off x="5646518" y="5589396"/>
              <a:ext cx="216930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Expanded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9E8A49C-B728-4429-885D-BF72E047A0CC}"/>
              </a:ext>
            </a:extLst>
          </p:cNvPr>
          <p:cNvSpPr/>
          <p:nvPr/>
        </p:nvSpPr>
        <p:spPr>
          <a:xfrm>
            <a:off x="4506905" y="50182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FF375-7754-4EAA-8C63-93067C88FA62}"/>
              </a:ext>
            </a:extLst>
          </p:cNvPr>
          <p:cNvSpPr txBox="1"/>
          <p:nvPr/>
        </p:nvSpPr>
        <p:spPr>
          <a:xfrm>
            <a:off x="2439050" y="1505910"/>
            <a:ext cx="4265912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100" b="1" dirty="0">
                <a:latin typeface="PT Sans Caption"/>
              </a:rPr>
              <a:t>July 1, 2018 – February 10, 2020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C300A1-8C04-4390-B179-B53BCD7D0C55}"/>
              </a:ext>
            </a:extLst>
          </p:cNvPr>
          <p:cNvGrpSpPr/>
          <p:nvPr/>
        </p:nvGrpSpPr>
        <p:grpSpPr>
          <a:xfrm>
            <a:off x="3020282" y="4043538"/>
            <a:ext cx="3215142" cy="1640985"/>
            <a:chOff x="4027043" y="4245998"/>
            <a:chExt cx="4286855" cy="2187980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D1EDA43-BE1C-4A60-8FD2-BE439BD1C7E2}"/>
                </a:ext>
              </a:extLst>
            </p:cNvPr>
            <p:cNvSpPr/>
            <p:nvPr/>
          </p:nvSpPr>
          <p:spPr>
            <a:xfrm>
              <a:off x="4027043" y="4245998"/>
              <a:ext cx="4075596" cy="2187980"/>
            </a:xfrm>
            <a:prstGeom prst="rect">
              <a:avLst/>
            </a:prstGeom>
            <a:solidFill>
              <a:srgbClr val="2C9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72F0671-0182-4861-9AC2-4B0113F5AF7C}"/>
                </a:ext>
              </a:extLst>
            </p:cNvPr>
            <p:cNvSpPr/>
            <p:nvPr/>
          </p:nvSpPr>
          <p:spPr>
            <a:xfrm>
              <a:off x="4889204" y="502587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2C92D6"/>
                  </a:solidFill>
                  <a:latin typeface="PT Sans Caption" panose="020B0603020203020204" pitchFamily="34" charset="77"/>
                </a:rPr>
                <a:t>4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FA7C3F9-9874-4139-A4BC-2F471E2BE780}"/>
                </a:ext>
              </a:extLst>
            </p:cNvPr>
            <p:cNvSpPr/>
            <p:nvPr/>
          </p:nvSpPr>
          <p:spPr>
            <a:xfrm rot="2700000">
              <a:off x="7891377" y="5113378"/>
              <a:ext cx="422521" cy="422521"/>
            </a:xfrm>
            <a:prstGeom prst="rect">
              <a:avLst/>
            </a:prstGeom>
            <a:solidFill>
              <a:srgbClr val="2C9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30EA6CB-4D15-4E6A-9246-F282FD781FBF}"/>
                </a:ext>
              </a:extLst>
            </p:cNvPr>
            <p:cNvSpPr/>
            <p:nvPr/>
          </p:nvSpPr>
          <p:spPr>
            <a:xfrm>
              <a:off x="5646517" y="5024211"/>
              <a:ext cx="2328166" cy="594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 dirty="0">
                  <a:latin typeface="PT Sans Caption" panose="020B0603020203020204" pitchFamily="34" charset="77"/>
                </a:rPr>
                <a:t>NEIGHBORHOOD</a:t>
              </a:r>
            </a:p>
            <a:p>
              <a:r>
                <a:rPr lang="en-US" sz="1350" b="1" kern="0" spc="75" dirty="0">
                  <a:latin typeface="PT Sans Caption" panose="020B0603020203020204" pitchFamily="34" charset="77"/>
                </a:rPr>
                <a:t>NOTIFICATION</a:t>
              </a: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8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4251F-BE37-0A42-A71E-AF3A04364726}"/>
              </a:ext>
            </a:extLst>
          </p:cNvPr>
          <p:cNvSpPr txBox="1"/>
          <p:nvPr/>
        </p:nvSpPr>
        <p:spPr>
          <a:xfrm>
            <a:off x="2622809" y="383933"/>
            <a:ext cx="497935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latin typeface="PT Sans Caption"/>
              </a:rPr>
              <a:t>Demolition Permit Highlights</a:t>
            </a:r>
            <a:endParaRPr lang="en-US" sz="2800" dirty="0">
              <a:ea typeface="+mn-lt"/>
              <a:cs typeface="+mn-lt"/>
            </a:endParaRPr>
          </a:p>
          <a:p>
            <a:endParaRPr lang="en-US" sz="2800" b="1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0B507-C408-4E6F-A50E-FB56383FA1DB}"/>
              </a:ext>
            </a:extLst>
          </p:cNvPr>
          <p:cNvSpPr/>
          <p:nvPr/>
        </p:nvSpPr>
        <p:spPr>
          <a:xfrm>
            <a:off x="4354505" y="48658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AB0CC-810C-49E3-80E9-308F2BE76F6B}"/>
              </a:ext>
            </a:extLst>
          </p:cNvPr>
          <p:cNvSpPr>
            <a:spLocks noGrp="1"/>
          </p:cNvSpPr>
          <p:nvPr/>
        </p:nvSpPr>
        <p:spPr>
          <a:xfrm>
            <a:off x="614266" y="1261106"/>
            <a:ext cx="7886700" cy="34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latin typeface="PT Sans Caption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78CCC1D-E06C-4D7E-8675-AB09AAA4F731}"/>
              </a:ext>
            </a:extLst>
          </p:cNvPr>
          <p:cNvSpPr/>
          <p:nvPr/>
        </p:nvSpPr>
        <p:spPr>
          <a:xfrm>
            <a:off x="4354504" y="4865884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2A419-76C9-448B-8EEF-F1FE97412018}"/>
              </a:ext>
            </a:extLst>
          </p:cNvPr>
          <p:cNvSpPr/>
          <p:nvPr/>
        </p:nvSpPr>
        <p:spPr>
          <a:xfrm>
            <a:off x="2697828" y="1675866"/>
            <a:ext cx="3719576" cy="31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E8A49C-B728-4429-885D-BF72E047A0CC}"/>
              </a:ext>
            </a:extLst>
          </p:cNvPr>
          <p:cNvSpPr/>
          <p:nvPr/>
        </p:nvSpPr>
        <p:spPr>
          <a:xfrm>
            <a:off x="4506905" y="50182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FF375-7754-4EAA-8C63-93067C88FA62}"/>
              </a:ext>
            </a:extLst>
          </p:cNvPr>
          <p:cNvSpPr txBox="1"/>
          <p:nvPr/>
        </p:nvSpPr>
        <p:spPr>
          <a:xfrm>
            <a:off x="2513589" y="1401135"/>
            <a:ext cx="4116833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100" b="1" dirty="0">
                <a:latin typeface="PT Sans Caption"/>
              </a:rPr>
              <a:t>July 1, 2018 – February 9, 2020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3DF3E49-5A20-4F95-8FCC-802015BE2540}"/>
              </a:ext>
            </a:extLst>
          </p:cNvPr>
          <p:cNvGrpSpPr/>
          <p:nvPr/>
        </p:nvGrpSpPr>
        <p:grpSpPr>
          <a:xfrm>
            <a:off x="1" y="2153519"/>
            <a:ext cx="10181867" cy="2507996"/>
            <a:chOff x="1" y="2153519"/>
            <a:chExt cx="13575823" cy="334399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332F06D-C1BA-4E19-9703-0318ECBEEF65}"/>
                </a:ext>
              </a:extLst>
            </p:cNvPr>
            <p:cNvGrpSpPr/>
            <p:nvPr/>
          </p:nvGrpSpPr>
          <p:grpSpPr>
            <a:xfrm>
              <a:off x="8102011" y="3555099"/>
              <a:ext cx="5473813" cy="1942415"/>
              <a:chOff x="8102011" y="3555099"/>
              <a:chExt cx="5473813" cy="194241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815B1BD-F93D-40D8-BADC-3C4EC737E51F}"/>
                  </a:ext>
                </a:extLst>
              </p:cNvPr>
              <p:cNvSpPr/>
              <p:nvPr/>
            </p:nvSpPr>
            <p:spPr>
              <a:xfrm>
                <a:off x="8102011" y="3555099"/>
                <a:ext cx="4089990" cy="1942415"/>
              </a:xfrm>
              <a:prstGeom prst="rect">
                <a:avLst/>
              </a:prstGeom>
              <a:solidFill>
                <a:srgbClr val="3A3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>
                    <a:solidFill>
                      <a:srgbClr val="28A4C3"/>
                    </a:solidFill>
                    <a:latin typeface="PT Sans Caption" panose="020B0603020203020204" pitchFamily="34" charset="77"/>
                  </a:rPr>
                  <a:t>                     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6AF3A2C-0D3D-457B-9B61-2B95D64C1ED1}"/>
                  </a:ext>
                </a:extLst>
              </p:cNvPr>
              <p:cNvSpPr/>
              <p:nvPr/>
            </p:nvSpPr>
            <p:spPr>
              <a:xfrm>
                <a:off x="9697526" y="4334971"/>
                <a:ext cx="2296632" cy="322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>
                    <a:latin typeface="PT Sans Caption" panose="020B0603020203020204" pitchFamily="34" charset="77"/>
                  </a:rPr>
                  <a:t>INSPECTIONS</a:t>
                </a:r>
                <a:endParaRPr lang="en-US" sz="135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F66D4F30-E3A6-4907-B95A-04E336C49004}"/>
                  </a:ext>
                </a:extLst>
              </p:cNvPr>
              <p:cNvSpPr/>
              <p:nvPr/>
            </p:nvSpPr>
            <p:spPr>
              <a:xfrm>
                <a:off x="8940211" y="4334971"/>
                <a:ext cx="630621" cy="6306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100" b="1">
                    <a:solidFill>
                      <a:srgbClr val="14528A"/>
                    </a:solidFill>
                    <a:latin typeface="PT Sans Caption" panose="020B0603020203020204" pitchFamily="34" charset="77"/>
                  </a:rPr>
                  <a:t>5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1C95691-0054-4FEA-89E3-24DAC2F377F5}"/>
                  </a:ext>
                </a:extLst>
              </p:cNvPr>
              <p:cNvSpPr/>
              <p:nvPr/>
            </p:nvSpPr>
            <p:spPr>
              <a:xfrm>
                <a:off x="9697525" y="4653948"/>
                <a:ext cx="3878299" cy="322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kern="0">
                    <a:latin typeface="PT Sans Caption" panose="020B0603020203020204" pitchFamily="34" charset="77"/>
                  </a:rPr>
                  <a:t>Three</a:t>
                </a:r>
                <a:endParaRPr lang="en-US" sz="1200">
                  <a:latin typeface="PT Sans Caption" panose="020B0603020203020204" pitchFamily="34" charset="77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EE052DE-BB2A-4E68-9E23-D70E678E4504}"/>
                </a:ext>
              </a:extLst>
            </p:cNvPr>
            <p:cNvGrpSpPr/>
            <p:nvPr/>
          </p:nvGrpSpPr>
          <p:grpSpPr>
            <a:xfrm>
              <a:off x="4051005" y="3564875"/>
              <a:ext cx="4266069" cy="1932639"/>
              <a:chOff x="4051005" y="3564875"/>
              <a:chExt cx="4266069" cy="1932639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B04C112-E165-470C-B8F8-387B5B52E209}"/>
                  </a:ext>
                </a:extLst>
              </p:cNvPr>
              <p:cNvSpPr/>
              <p:nvPr/>
            </p:nvSpPr>
            <p:spPr>
              <a:xfrm>
                <a:off x="4051005" y="3564875"/>
                <a:ext cx="4051635" cy="1932639"/>
              </a:xfrm>
              <a:prstGeom prst="rect">
                <a:avLst/>
              </a:prstGeom>
              <a:solidFill>
                <a:srgbClr val="2C5C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>
                    <a:solidFill>
                      <a:srgbClr val="28A4C3"/>
                    </a:solidFill>
                    <a:latin typeface="PT Sans Caption" panose="020B0603020203020204" pitchFamily="34" charset="77"/>
                  </a:rPr>
                  <a:t>                     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0AE77B5-6AA4-4715-9FDF-9E819364B74E}"/>
                  </a:ext>
                </a:extLst>
              </p:cNvPr>
              <p:cNvSpPr/>
              <p:nvPr/>
            </p:nvSpPr>
            <p:spPr>
              <a:xfrm>
                <a:off x="4889205" y="4344747"/>
                <a:ext cx="630621" cy="6306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100" b="1">
                    <a:solidFill>
                      <a:srgbClr val="2C5CA7"/>
                    </a:solidFill>
                    <a:latin typeface="PT Sans Caption" panose="020B0603020203020204" pitchFamily="34" charset="77"/>
                  </a:rPr>
                  <a:t>4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A134FE6-65D9-4696-B255-5D8ED3E4428D}"/>
                  </a:ext>
                </a:extLst>
              </p:cNvPr>
              <p:cNvSpPr/>
              <p:nvPr/>
            </p:nvSpPr>
            <p:spPr>
              <a:xfrm>
                <a:off x="5646520" y="4373099"/>
                <a:ext cx="2328797" cy="5644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 dirty="0">
                    <a:latin typeface="PT Sans Caption" panose="020B0603020203020204" pitchFamily="34" charset="77"/>
                  </a:rPr>
                  <a:t>NEIGHBORHOOD</a:t>
                </a:r>
              </a:p>
              <a:p>
                <a:r>
                  <a:rPr lang="en-US" sz="1350" b="1" kern="0" spc="75" dirty="0">
                    <a:latin typeface="PT Sans Caption" panose="020B0603020203020204" pitchFamily="34" charset="77"/>
                  </a:rPr>
                  <a:t>NOTIFICATION</a:t>
                </a:r>
                <a:endParaRPr lang="en-US" sz="135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AA4990D-42EC-4D87-8429-26C46B1C6A20}"/>
                  </a:ext>
                </a:extLst>
              </p:cNvPr>
              <p:cNvSpPr/>
              <p:nvPr/>
            </p:nvSpPr>
            <p:spPr>
              <a:xfrm rot="2700000">
                <a:off x="7894553" y="4432255"/>
                <a:ext cx="422521" cy="422521"/>
              </a:xfrm>
              <a:prstGeom prst="rect">
                <a:avLst/>
              </a:prstGeom>
              <a:solidFill>
                <a:srgbClr val="2C5C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60B93D2-A7BD-4443-BF7F-F5640D2B9394}"/>
                  </a:ext>
                </a:extLst>
              </p:cNvPr>
              <p:cNvSpPr/>
              <p:nvPr/>
            </p:nvSpPr>
            <p:spPr>
              <a:xfrm>
                <a:off x="5646519" y="4901923"/>
                <a:ext cx="2169309" cy="322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kern="0">
                    <a:latin typeface="PT Sans Caption" panose="020B0603020203020204" pitchFamily="34" charset="77"/>
                  </a:rPr>
                  <a:t>Expanded</a:t>
                </a:r>
                <a:endParaRPr lang="en-US" sz="1200">
                  <a:latin typeface="PT Sans Caption" panose="020B0603020203020204" pitchFamily="34" charset="77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4E5F42D-E240-42F6-8C2F-FEDCB027509C}"/>
                </a:ext>
              </a:extLst>
            </p:cNvPr>
            <p:cNvGrpSpPr/>
            <p:nvPr/>
          </p:nvGrpSpPr>
          <p:grpSpPr>
            <a:xfrm>
              <a:off x="1" y="3821618"/>
              <a:ext cx="4249677" cy="1675896"/>
              <a:chOff x="1" y="3821618"/>
              <a:chExt cx="4249677" cy="167589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C4F5C92-3BC1-469D-98FD-3E8D28108470}"/>
                  </a:ext>
                </a:extLst>
              </p:cNvPr>
              <p:cNvSpPr/>
              <p:nvPr/>
            </p:nvSpPr>
            <p:spPr>
              <a:xfrm>
                <a:off x="1" y="3821618"/>
                <a:ext cx="4051635" cy="1675896"/>
              </a:xfrm>
              <a:prstGeom prst="rect">
                <a:avLst/>
              </a:prstGeom>
              <a:solidFill>
                <a:srgbClr val="4171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>
                    <a:solidFill>
                      <a:srgbClr val="28A4C3"/>
                    </a:solidFill>
                    <a:latin typeface="PT Sans Caption" panose="020B0603020203020204" pitchFamily="34" charset="77"/>
                  </a:rPr>
                  <a:t>                     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2646206-11BC-45E2-A800-12FF828304D3}"/>
                  </a:ext>
                </a:extLst>
              </p:cNvPr>
              <p:cNvSpPr/>
              <p:nvPr/>
            </p:nvSpPr>
            <p:spPr>
              <a:xfrm>
                <a:off x="824984" y="4337906"/>
                <a:ext cx="630621" cy="6306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100" b="1">
                    <a:solidFill>
                      <a:srgbClr val="4171A6"/>
                    </a:solidFill>
                    <a:latin typeface="PT Sans Caption" panose="020B0603020203020204" pitchFamily="34" charset="77"/>
                  </a:rPr>
                  <a:t>3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CA7BD0E-0020-446A-9B2F-9DFD1DA757C1}"/>
                  </a:ext>
                </a:extLst>
              </p:cNvPr>
              <p:cNvSpPr/>
              <p:nvPr/>
            </p:nvSpPr>
            <p:spPr>
              <a:xfrm rot="2700000">
                <a:off x="3827157" y="4425414"/>
                <a:ext cx="422521" cy="422521"/>
              </a:xfrm>
              <a:prstGeom prst="rect">
                <a:avLst/>
              </a:prstGeom>
              <a:solidFill>
                <a:srgbClr val="4171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0543E88-7B87-4395-9BCF-240B9C3FABAE}"/>
                  </a:ext>
                </a:extLst>
              </p:cNvPr>
              <p:cNvSpPr/>
              <p:nvPr/>
            </p:nvSpPr>
            <p:spPr>
              <a:xfrm>
                <a:off x="1582299" y="4337906"/>
                <a:ext cx="2296632" cy="322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>
                    <a:latin typeface="PT Sans Caption" panose="020B0603020203020204" pitchFamily="34" charset="77"/>
                  </a:rPr>
                  <a:t>PERMIT REVIEW</a:t>
                </a:r>
                <a:endParaRPr lang="en-US" sz="135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6478426-5D83-48A6-B0E3-926B946D5857}"/>
                  </a:ext>
                </a:extLst>
              </p:cNvPr>
              <p:cNvSpPr/>
              <p:nvPr/>
            </p:nvSpPr>
            <p:spPr>
              <a:xfrm>
                <a:off x="1582298" y="4656883"/>
                <a:ext cx="2169309" cy="322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kern="0">
                    <a:latin typeface="PT Sans Caption" panose="020B0603020203020204" pitchFamily="34" charset="77"/>
                  </a:rPr>
                  <a:t>Taken in for review</a:t>
                </a:r>
                <a:endParaRPr lang="en-US" sz="1200">
                  <a:latin typeface="PT Sans Caption" panose="020B0603020203020204" pitchFamily="34" charset="77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281862F-6C0B-4A5C-AD0F-4E412E6FBA7A}"/>
                </a:ext>
              </a:extLst>
            </p:cNvPr>
            <p:cNvGrpSpPr/>
            <p:nvPr/>
          </p:nvGrpSpPr>
          <p:grpSpPr>
            <a:xfrm>
              <a:off x="6096001" y="2155753"/>
              <a:ext cx="6096000" cy="1674410"/>
              <a:chOff x="6096001" y="2155753"/>
              <a:chExt cx="6096000" cy="167441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45BA54D-DDE5-41BD-A243-A3D549DBEC4B}"/>
                  </a:ext>
                </a:extLst>
              </p:cNvPr>
              <p:cNvGrpSpPr/>
              <p:nvPr/>
            </p:nvGrpSpPr>
            <p:grpSpPr>
              <a:xfrm>
                <a:off x="6096001" y="2155753"/>
                <a:ext cx="6096000" cy="1674410"/>
                <a:chOff x="6096001" y="2155753"/>
                <a:chExt cx="6096000" cy="167441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4AC918-AE62-4C2E-9E53-63FDF4310839}"/>
                    </a:ext>
                  </a:extLst>
                </p:cNvPr>
                <p:cNvSpPr/>
                <p:nvPr/>
              </p:nvSpPr>
              <p:spPr>
                <a:xfrm>
                  <a:off x="6096001" y="2155753"/>
                  <a:ext cx="6096000" cy="1674410"/>
                </a:xfrm>
                <a:prstGeom prst="rect">
                  <a:avLst/>
                </a:prstGeom>
                <a:solidFill>
                  <a:srgbClr val="3DBE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A486A9FA-EC71-4BE6-A3F7-F0301B8B5B10}"/>
                    </a:ext>
                  </a:extLst>
                </p:cNvPr>
                <p:cNvGrpSpPr/>
                <p:nvPr/>
              </p:nvGrpSpPr>
              <p:grpSpPr>
                <a:xfrm>
                  <a:off x="7007773" y="2669810"/>
                  <a:ext cx="4614135" cy="641283"/>
                  <a:chOff x="7007773" y="2669810"/>
                  <a:chExt cx="4614135" cy="641283"/>
                </a:xfrm>
              </p:grpSpPr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10DF63B7-CC75-43C6-9BCA-B86BB0626F65}"/>
                      </a:ext>
                    </a:extLst>
                  </p:cNvPr>
                  <p:cNvSpPr/>
                  <p:nvPr/>
                </p:nvSpPr>
                <p:spPr>
                  <a:xfrm>
                    <a:off x="7007773" y="2669810"/>
                    <a:ext cx="630621" cy="63062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100" b="1">
                        <a:solidFill>
                          <a:srgbClr val="3DBEBE"/>
                        </a:solidFill>
                        <a:latin typeface="PT Sans Caption" panose="020B0603020203020204" pitchFamily="34" charset="77"/>
                      </a:rPr>
                      <a:t>2</a:t>
                    </a: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F4A580EA-AACF-4F83-8DA1-A1B4ABFD9F61}"/>
                      </a:ext>
                    </a:extLst>
                  </p:cNvPr>
                  <p:cNvSpPr/>
                  <p:nvPr/>
                </p:nvSpPr>
                <p:spPr>
                  <a:xfrm>
                    <a:off x="7743610" y="2669810"/>
                    <a:ext cx="2296632" cy="3223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50" b="1" kern="0" spc="75">
                        <a:latin typeface="PT Sans Caption" panose="020B0603020203020204" pitchFamily="34" charset="77"/>
                      </a:rPr>
                      <a:t>DEMO DELAY</a:t>
                    </a:r>
                    <a:endParaRPr lang="en-US" sz="1350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582ACD35-FDBF-43A9-82D8-15CF2F2B3D04}"/>
                      </a:ext>
                    </a:extLst>
                  </p:cNvPr>
                  <p:cNvSpPr/>
                  <p:nvPr/>
                </p:nvSpPr>
                <p:spPr>
                  <a:xfrm>
                    <a:off x="7743609" y="2988787"/>
                    <a:ext cx="3878299" cy="3223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kern="0">
                        <a:latin typeface="PT Sans Caption" panose="020B0603020203020204" pitchFamily="34" charset="77"/>
                      </a:rPr>
                      <a:t>35 Days</a:t>
                    </a:r>
                    <a:endParaRPr lang="en-US" sz="1200">
                      <a:latin typeface="PT Sans Caption" panose="020B0603020203020204" pitchFamily="34" charset="77"/>
                    </a:endParaRPr>
                  </a:p>
                </p:txBody>
              </p:sp>
            </p:grp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DC4A5A8-2FEA-43CF-9A20-A9B9C3C8D0E6}"/>
                  </a:ext>
                </a:extLst>
              </p:cNvPr>
              <p:cNvSpPr/>
              <p:nvPr/>
            </p:nvSpPr>
            <p:spPr>
              <a:xfrm>
                <a:off x="7007773" y="2669810"/>
                <a:ext cx="630621" cy="6306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100" b="1">
                    <a:solidFill>
                      <a:srgbClr val="3DBEBE"/>
                    </a:solidFill>
                    <a:latin typeface="PT Sans Caption" panose="020B0603020203020204" pitchFamily="34" charset="77"/>
                  </a:rPr>
                  <a:t>2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2BF1026-0280-4BE1-9480-B590415DCBAB}"/>
                  </a:ext>
                </a:extLst>
              </p:cNvPr>
              <p:cNvSpPr/>
              <p:nvPr/>
            </p:nvSpPr>
            <p:spPr>
              <a:xfrm>
                <a:off x="7743610" y="2669810"/>
                <a:ext cx="2296632" cy="322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>
                    <a:latin typeface="PT Sans Caption" panose="020B0603020203020204" pitchFamily="34" charset="77"/>
                  </a:rPr>
                  <a:t>DEMO DELAY</a:t>
                </a:r>
                <a:endParaRPr lang="en-US" sz="135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F65BF63-FAC1-4188-A5A1-E544F9ABFAC1}"/>
                  </a:ext>
                </a:extLst>
              </p:cNvPr>
              <p:cNvSpPr/>
              <p:nvPr/>
            </p:nvSpPr>
            <p:spPr>
              <a:xfrm>
                <a:off x="7743609" y="2988787"/>
                <a:ext cx="3878299" cy="322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kern="0">
                    <a:latin typeface="PT Sans Caption" panose="020B0603020203020204" pitchFamily="34" charset="77"/>
                  </a:rPr>
                  <a:t>35 Days</a:t>
                </a:r>
                <a:endParaRPr lang="en-US" sz="1200">
                  <a:latin typeface="PT Sans Caption" panose="020B0603020203020204" pitchFamily="34" charset="77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E6A103-3F07-48AB-9D56-E57683AAF6BD}"/>
                </a:ext>
              </a:extLst>
            </p:cNvPr>
            <p:cNvGrpSpPr/>
            <p:nvPr/>
          </p:nvGrpSpPr>
          <p:grpSpPr>
            <a:xfrm>
              <a:off x="1" y="2153519"/>
              <a:ext cx="6307260" cy="1676643"/>
              <a:chOff x="1" y="2153519"/>
              <a:chExt cx="6307260" cy="167664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8E996DA-1795-4321-B145-588B0BECBFCF}"/>
                  </a:ext>
                </a:extLst>
              </p:cNvPr>
              <p:cNvSpPr/>
              <p:nvPr/>
            </p:nvSpPr>
            <p:spPr>
              <a:xfrm>
                <a:off x="1" y="2153519"/>
                <a:ext cx="6096000" cy="1676643"/>
              </a:xfrm>
              <a:prstGeom prst="rect">
                <a:avLst/>
              </a:prstGeom>
              <a:solidFill>
                <a:srgbClr val="5A8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>
                    <a:latin typeface="PT Sans Caption" panose="020B0603020203020204" pitchFamily="34" charset="77"/>
                  </a:rPr>
                  <a:t>                     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ED6C0E9-A0C5-4918-A643-6124AA98449B}"/>
                  </a:ext>
                </a:extLst>
              </p:cNvPr>
              <p:cNvSpPr/>
              <p:nvPr/>
            </p:nvSpPr>
            <p:spPr>
              <a:xfrm>
                <a:off x="838201" y="2667577"/>
                <a:ext cx="630621" cy="6306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100" b="1">
                    <a:solidFill>
                      <a:srgbClr val="5A81A5"/>
                    </a:solidFill>
                    <a:latin typeface="PT Sans Caption" panose="020B0603020203020204" pitchFamily="34" charset="77"/>
                  </a:rPr>
                  <a:t>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AFA1C5-783B-4802-AE84-A09889CA0280}"/>
                  </a:ext>
                </a:extLst>
              </p:cNvPr>
              <p:cNvSpPr/>
              <p:nvPr/>
            </p:nvSpPr>
            <p:spPr>
              <a:xfrm rot="2700000">
                <a:off x="5884740" y="2755085"/>
                <a:ext cx="422521" cy="422521"/>
              </a:xfrm>
              <a:prstGeom prst="rect">
                <a:avLst/>
              </a:prstGeom>
              <a:solidFill>
                <a:srgbClr val="5A8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59A152F-A9C4-4C8A-8DC4-093ECE76D064}"/>
                  </a:ext>
                </a:extLst>
              </p:cNvPr>
              <p:cNvSpPr/>
              <p:nvPr/>
            </p:nvSpPr>
            <p:spPr>
              <a:xfrm>
                <a:off x="1595516" y="2667577"/>
                <a:ext cx="2296632" cy="322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50" b="1" kern="0" spc="75">
                    <a:latin typeface="PT Sans Caption" panose="020B0603020203020204" pitchFamily="34" charset="77"/>
                  </a:rPr>
                  <a:t>APPLIES TO</a:t>
                </a:r>
                <a:endParaRPr lang="en-US" sz="135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A2CACF3-C75D-46A9-B19B-EC79C4EB3948}"/>
                  </a:ext>
                </a:extLst>
              </p:cNvPr>
              <p:cNvSpPr/>
              <p:nvPr/>
            </p:nvSpPr>
            <p:spPr>
              <a:xfrm>
                <a:off x="1595515" y="2986554"/>
                <a:ext cx="3878299" cy="5243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kern="0">
                    <a:latin typeface="PT Sans Caption" panose="020B0603020203020204" pitchFamily="34" charset="77"/>
                  </a:rPr>
                  <a:t>One to four dwelling units &amp; accessory structures</a:t>
                </a:r>
                <a:endParaRPr lang="en-US" sz="1200">
                  <a:latin typeface="PT Sans Caption" panose="020B0603020203020204" pitchFamily="34" charset="77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CCDFA7F-9B26-4024-99EF-2C8B577DD4E3}"/>
              </a:ext>
            </a:extLst>
          </p:cNvPr>
          <p:cNvSpPr/>
          <p:nvPr/>
        </p:nvSpPr>
        <p:spPr>
          <a:xfrm>
            <a:off x="4354505" y="48658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PT Sans Caption" panose="020B0603020203020204" pitchFamily="34" charset="77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CF4B57-9A0F-445E-9CE6-E8BAFE65EF1C}"/>
              </a:ext>
            </a:extLst>
          </p:cNvPr>
          <p:cNvGrpSpPr/>
          <p:nvPr/>
        </p:nvGrpSpPr>
        <p:grpSpPr>
          <a:xfrm>
            <a:off x="6076507" y="4662972"/>
            <a:ext cx="3067493" cy="1244336"/>
            <a:chOff x="6076507" y="4662972"/>
            <a:chExt cx="4089990" cy="165911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5F302EA-FDBF-4072-B52F-964088ED69F5}"/>
                </a:ext>
              </a:extLst>
            </p:cNvPr>
            <p:cNvSpPr/>
            <p:nvPr/>
          </p:nvSpPr>
          <p:spPr>
            <a:xfrm>
              <a:off x="6076507" y="4662972"/>
              <a:ext cx="4089990" cy="1659114"/>
            </a:xfrm>
            <a:prstGeom prst="rect">
              <a:avLst/>
            </a:prstGeom>
            <a:solidFill>
              <a:srgbClr val="D38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71F9572-4F2A-42C0-B00D-972A3D6B709D}"/>
                </a:ext>
              </a:extLst>
            </p:cNvPr>
            <p:cNvSpPr/>
            <p:nvPr/>
          </p:nvSpPr>
          <p:spPr>
            <a:xfrm>
              <a:off x="6914707" y="5165374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>
                  <a:solidFill>
                    <a:srgbClr val="D38501"/>
                  </a:solidFill>
                  <a:latin typeface="PT Sans Caption" panose="020B0603020203020204" pitchFamily="34" charset="77"/>
                </a:rPr>
                <a:t>8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F690CC0-40BE-414D-BC9E-CC4DBD0B83CA}"/>
                </a:ext>
              </a:extLst>
            </p:cNvPr>
            <p:cNvSpPr/>
            <p:nvPr/>
          </p:nvSpPr>
          <p:spPr>
            <a:xfrm>
              <a:off x="7672022" y="4895954"/>
              <a:ext cx="2296632" cy="1190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latin typeface="PT Sans Caption" panose="020B0603020203020204" pitchFamily="34" charset="77"/>
                </a:rPr>
                <a:t>WETTING DURING</a:t>
              </a:r>
            </a:p>
            <a:p>
              <a:r>
                <a:rPr lang="en-US" sz="1350" b="1" kern="0" spc="75">
                  <a:latin typeface="PT Sans Caption" panose="020B0603020203020204" pitchFamily="34" charset="77"/>
                </a:rPr>
                <a:t>MECHANICAL DEMOLITION</a:t>
              </a:r>
              <a:endParaRPr lang="en-US" sz="135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B003C8-C4F4-4100-9740-11FEF701F9AE}"/>
              </a:ext>
            </a:extLst>
          </p:cNvPr>
          <p:cNvGrpSpPr/>
          <p:nvPr/>
        </p:nvGrpSpPr>
        <p:grpSpPr>
          <a:xfrm>
            <a:off x="3038253" y="4662973"/>
            <a:ext cx="3197171" cy="1244335"/>
            <a:chOff x="3038253" y="4662973"/>
            <a:chExt cx="4262894" cy="165911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1EE261-D401-47CF-9377-E60F4526666C}"/>
                </a:ext>
              </a:extLst>
            </p:cNvPr>
            <p:cNvSpPr/>
            <p:nvPr/>
          </p:nvSpPr>
          <p:spPr>
            <a:xfrm>
              <a:off x="3038253" y="4662973"/>
              <a:ext cx="4051635" cy="1659113"/>
            </a:xfrm>
            <a:prstGeom prst="rect">
              <a:avLst/>
            </a:prstGeom>
            <a:solidFill>
              <a:srgbClr val="D56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7706078-D450-47A7-8D3D-FD568FB4C1AC}"/>
                </a:ext>
              </a:extLst>
            </p:cNvPr>
            <p:cNvSpPr/>
            <p:nvPr/>
          </p:nvSpPr>
          <p:spPr>
            <a:xfrm>
              <a:off x="3876453" y="5168287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>
                  <a:solidFill>
                    <a:srgbClr val="D56E47"/>
                  </a:solidFill>
                  <a:latin typeface="PT Sans Caption" panose="020B0603020203020204" pitchFamily="34" charset="77"/>
                </a:rPr>
                <a:t>7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537C9B3-9D4C-46F1-BFF2-13AB714843C8}"/>
                </a:ext>
              </a:extLst>
            </p:cNvPr>
            <p:cNvSpPr/>
            <p:nvPr/>
          </p:nvSpPr>
          <p:spPr>
            <a:xfrm rot="2700000">
              <a:off x="6878626" y="5255795"/>
              <a:ext cx="422521" cy="422521"/>
            </a:xfrm>
            <a:prstGeom prst="rect">
              <a:avLst/>
            </a:prstGeom>
            <a:solidFill>
              <a:srgbClr val="D56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815FF04-A078-4661-9880-2524D1682C0E}"/>
                </a:ext>
              </a:extLst>
            </p:cNvPr>
            <p:cNvSpPr/>
            <p:nvPr/>
          </p:nvSpPr>
          <p:spPr>
            <a:xfrm>
              <a:off x="4633768" y="5168287"/>
              <a:ext cx="2296632" cy="564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latin typeface="PT Sans Caption" panose="020B0603020203020204" pitchFamily="34" charset="77"/>
                </a:rPr>
                <a:t>LEAD HAZARD</a:t>
              </a:r>
            </a:p>
            <a:p>
              <a:r>
                <a:rPr lang="en-US" sz="1350" b="1" kern="0" spc="75">
                  <a:latin typeface="PT Sans Caption" panose="020B0603020203020204" pitchFamily="34" charset="77"/>
                </a:rPr>
                <a:t>REDUCTIONS</a:t>
              </a:r>
              <a:endParaRPr lang="en-US" sz="135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1057A02-CA01-4C91-BACF-4DF70E935A52}"/>
              </a:ext>
            </a:extLst>
          </p:cNvPr>
          <p:cNvGrpSpPr/>
          <p:nvPr/>
        </p:nvGrpSpPr>
        <p:grpSpPr>
          <a:xfrm>
            <a:off x="0" y="4661515"/>
            <a:ext cx="3197171" cy="1245793"/>
            <a:chOff x="0" y="4661515"/>
            <a:chExt cx="4262894" cy="166105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73373D9-CC7A-4566-9FEE-37F48F4842D8}"/>
                </a:ext>
              </a:extLst>
            </p:cNvPr>
            <p:cNvSpPr/>
            <p:nvPr/>
          </p:nvSpPr>
          <p:spPr>
            <a:xfrm>
              <a:off x="0" y="4661515"/>
              <a:ext cx="4051635" cy="1661057"/>
            </a:xfrm>
            <a:prstGeom prst="rect">
              <a:avLst/>
            </a:prstGeom>
            <a:solidFill>
              <a:srgbClr val="F79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95D84A4-3FC6-49EE-BA75-7E0D44C37102}"/>
                </a:ext>
              </a:extLst>
            </p:cNvPr>
            <p:cNvSpPr/>
            <p:nvPr/>
          </p:nvSpPr>
          <p:spPr>
            <a:xfrm>
              <a:off x="838200" y="5175615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>
                  <a:solidFill>
                    <a:srgbClr val="F79A5D"/>
                  </a:solidFill>
                  <a:latin typeface="PT Sans Caption" panose="020B0603020203020204" pitchFamily="34" charset="77"/>
                </a:rPr>
                <a:t>6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F60F88-6DAC-4EB6-84AD-31043A287FB0}"/>
                </a:ext>
              </a:extLst>
            </p:cNvPr>
            <p:cNvSpPr/>
            <p:nvPr/>
          </p:nvSpPr>
          <p:spPr>
            <a:xfrm rot="2700000">
              <a:off x="3840373" y="5263123"/>
              <a:ext cx="422521" cy="422521"/>
            </a:xfrm>
            <a:prstGeom prst="rect">
              <a:avLst/>
            </a:prstGeom>
            <a:solidFill>
              <a:srgbClr val="F79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E619E2D-8C39-4974-B375-FFDC38475C79}"/>
                </a:ext>
              </a:extLst>
            </p:cNvPr>
            <p:cNvSpPr/>
            <p:nvPr/>
          </p:nvSpPr>
          <p:spPr>
            <a:xfrm>
              <a:off x="1595515" y="5175615"/>
              <a:ext cx="2296632" cy="564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latin typeface="PT Sans Caption" panose="020B0603020203020204" pitchFamily="34" charset="77"/>
                </a:rPr>
                <a:t>ASBESTOS ABATEMENT</a:t>
              </a:r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262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4251F-BE37-0A42-A71E-AF3A04364726}"/>
              </a:ext>
            </a:extLst>
          </p:cNvPr>
          <p:cNvSpPr txBox="1"/>
          <p:nvPr/>
        </p:nvSpPr>
        <p:spPr>
          <a:xfrm>
            <a:off x="2622809" y="383933"/>
            <a:ext cx="497935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latin typeface="PT Sans Caption"/>
              </a:rPr>
              <a:t>Demolition Permit Highlights</a:t>
            </a:r>
            <a:endParaRPr lang="en-US" sz="2800" dirty="0">
              <a:ea typeface="+mn-lt"/>
              <a:cs typeface="+mn-lt"/>
            </a:endParaRPr>
          </a:p>
          <a:p>
            <a:endParaRPr lang="en-US" sz="2800" b="1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0B507-C408-4E6F-A50E-FB56383FA1DB}"/>
              </a:ext>
            </a:extLst>
          </p:cNvPr>
          <p:cNvSpPr/>
          <p:nvPr/>
        </p:nvSpPr>
        <p:spPr>
          <a:xfrm>
            <a:off x="4354505" y="48658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78CCC1D-E06C-4D7E-8675-AB09AAA4F731}"/>
              </a:ext>
            </a:extLst>
          </p:cNvPr>
          <p:cNvSpPr/>
          <p:nvPr/>
        </p:nvSpPr>
        <p:spPr>
          <a:xfrm>
            <a:off x="4354504" y="4865884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2A419-76C9-448B-8EEF-F1FE97412018}"/>
              </a:ext>
            </a:extLst>
          </p:cNvPr>
          <p:cNvSpPr/>
          <p:nvPr/>
        </p:nvSpPr>
        <p:spPr>
          <a:xfrm>
            <a:off x="2697828" y="1675866"/>
            <a:ext cx="3719576" cy="31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E8A49C-B728-4429-885D-BF72E047A0CC}"/>
              </a:ext>
            </a:extLst>
          </p:cNvPr>
          <p:cNvSpPr/>
          <p:nvPr/>
        </p:nvSpPr>
        <p:spPr>
          <a:xfrm>
            <a:off x="4506905" y="50182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CDFA7F-9B26-4024-99EF-2C8B577DD4E3}"/>
              </a:ext>
            </a:extLst>
          </p:cNvPr>
          <p:cNvSpPr/>
          <p:nvPr/>
        </p:nvSpPr>
        <p:spPr>
          <a:xfrm>
            <a:off x="4354505" y="48658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FE5044-15A4-4998-8B47-CE7A88BD4706}"/>
              </a:ext>
            </a:extLst>
          </p:cNvPr>
          <p:cNvSpPr/>
          <p:nvPr/>
        </p:nvSpPr>
        <p:spPr>
          <a:xfrm>
            <a:off x="2850228" y="1828266"/>
            <a:ext cx="3719576" cy="31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15D321-364E-4C5A-86F8-E20BE966C165}"/>
              </a:ext>
            </a:extLst>
          </p:cNvPr>
          <p:cNvGrpSpPr/>
          <p:nvPr/>
        </p:nvGrpSpPr>
        <p:grpSpPr>
          <a:xfrm>
            <a:off x="6076508" y="3409275"/>
            <a:ext cx="4105360" cy="1257482"/>
            <a:chOff x="8107706" y="4007052"/>
            <a:chExt cx="5473813" cy="167664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A6A6114-B770-4C9E-9153-60C2D0969CC0}"/>
                </a:ext>
              </a:extLst>
            </p:cNvPr>
            <p:cNvSpPr/>
            <p:nvPr/>
          </p:nvSpPr>
          <p:spPr>
            <a:xfrm>
              <a:off x="8107706" y="4007052"/>
              <a:ext cx="4089990" cy="1676643"/>
            </a:xfrm>
            <a:prstGeom prst="rect">
              <a:avLst/>
            </a:prstGeom>
            <a:solidFill>
              <a:srgbClr val="58A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191EA3E-E0E6-4C9E-A8E7-74052E7A2CC6}"/>
                </a:ext>
              </a:extLst>
            </p:cNvPr>
            <p:cNvSpPr/>
            <p:nvPr/>
          </p:nvSpPr>
          <p:spPr>
            <a:xfrm>
              <a:off x="9703221" y="4521152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INSPECTIONS</a:t>
              </a:r>
              <a:endParaRPr lang="en-US" sz="135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83B44F-5096-4C90-B658-9768E75DE1FA}"/>
                </a:ext>
              </a:extLst>
            </p:cNvPr>
            <p:cNvSpPr/>
            <p:nvPr/>
          </p:nvSpPr>
          <p:spPr>
            <a:xfrm>
              <a:off x="8945906" y="4521152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58A755"/>
                  </a:solidFill>
                  <a:latin typeface="PT Sans Caption" panose="020B0603020203020204" pitchFamily="34" charset="77"/>
                </a:rPr>
                <a:t>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30E8145-E7DD-42A4-8E79-CBD818AE296F}"/>
                </a:ext>
              </a:extLst>
            </p:cNvPr>
            <p:cNvSpPr/>
            <p:nvPr/>
          </p:nvSpPr>
          <p:spPr>
            <a:xfrm>
              <a:off x="9703220" y="4840129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Four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75A959-8B06-4974-98DF-D41C529ED407}"/>
              </a:ext>
            </a:extLst>
          </p:cNvPr>
          <p:cNvGrpSpPr/>
          <p:nvPr/>
        </p:nvGrpSpPr>
        <p:grpSpPr>
          <a:xfrm>
            <a:off x="6076508" y="3404033"/>
            <a:ext cx="4105360" cy="1257482"/>
            <a:chOff x="8107706" y="4007052"/>
            <a:chExt cx="5473813" cy="1676643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9A0C2F7-3ED6-4CF0-B09D-79644AA681D1}"/>
                </a:ext>
              </a:extLst>
            </p:cNvPr>
            <p:cNvSpPr/>
            <p:nvPr/>
          </p:nvSpPr>
          <p:spPr>
            <a:xfrm>
              <a:off x="8107706" y="4007052"/>
              <a:ext cx="4089990" cy="1676643"/>
            </a:xfrm>
            <a:prstGeom prst="rect">
              <a:avLst/>
            </a:prstGeom>
            <a:solidFill>
              <a:srgbClr val="3A3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97BA0AB-C739-47B5-8E44-7322E671AAC6}"/>
                </a:ext>
              </a:extLst>
            </p:cNvPr>
            <p:cNvSpPr/>
            <p:nvPr/>
          </p:nvSpPr>
          <p:spPr>
            <a:xfrm>
              <a:off x="9703221" y="4521152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INSPECTIONS</a:t>
              </a:r>
              <a:endParaRPr lang="en-US" sz="135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F1480B2-4C87-4133-9276-D0D1EF2A95DF}"/>
                </a:ext>
              </a:extLst>
            </p:cNvPr>
            <p:cNvSpPr/>
            <p:nvPr/>
          </p:nvSpPr>
          <p:spPr>
            <a:xfrm>
              <a:off x="8945906" y="4521152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14528A"/>
                  </a:solidFill>
                  <a:latin typeface="PT Sans Caption" panose="020B0603020203020204" pitchFamily="34" charset="77"/>
                </a:rPr>
                <a:t>5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4CC0C8-F89A-4006-BDB0-BDC2CBB54372}"/>
                </a:ext>
              </a:extLst>
            </p:cNvPr>
            <p:cNvSpPr/>
            <p:nvPr/>
          </p:nvSpPr>
          <p:spPr>
            <a:xfrm>
              <a:off x="9703220" y="4840129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Three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42C6AF-C9F1-421F-80A2-39DE67ACE556}"/>
              </a:ext>
            </a:extLst>
          </p:cNvPr>
          <p:cNvGrpSpPr/>
          <p:nvPr/>
        </p:nvGrpSpPr>
        <p:grpSpPr>
          <a:xfrm>
            <a:off x="3038253" y="3212036"/>
            <a:ext cx="3199551" cy="1449479"/>
            <a:chOff x="4051004" y="3751056"/>
            <a:chExt cx="4266069" cy="1932639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C49C7F1-1861-46B0-B1EE-6325031A85D5}"/>
                </a:ext>
              </a:extLst>
            </p:cNvPr>
            <p:cNvSpPr/>
            <p:nvPr/>
          </p:nvSpPr>
          <p:spPr>
            <a:xfrm>
              <a:off x="4051004" y="3751056"/>
              <a:ext cx="4051635" cy="1932639"/>
            </a:xfrm>
            <a:prstGeom prst="rect">
              <a:avLst/>
            </a:prstGeom>
            <a:solidFill>
              <a:srgbClr val="2C5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06830D0-AC4C-4123-9E81-4620723E2436}"/>
                </a:ext>
              </a:extLst>
            </p:cNvPr>
            <p:cNvSpPr/>
            <p:nvPr/>
          </p:nvSpPr>
          <p:spPr>
            <a:xfrm>
              <a:off x="4889204" y="4530928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2C5CA7"/>
                  </a:solidFill>
                  <a:latin typeface="PT Sans Caption" panose="020B0603020203020204" pitchFamily="34" charset="77"/>
                </a:rPr>
                <a:t>4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6E37838-7401-40D1-A512-818B624586A4}"/>
                </a:ext>
              </a:extLst>
            </p:cNvPr>
            <p:cNvSpPr/>
            <p:nvPr/>
          </p:nvSpPr>
          <p:spPr>
            <a:xfrm>
              <a:off x="5646517" y="4530928"/>
              <a:ext cx="2328798" cy="564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 dirty="0">
                  <a:latin typeface="PT Sans Caption" panose="020B0603020203020204" pitchFamily="34" charset="77"/>
                </a:rPr>
                <a:t>NEIGHBORHOOD</a:t>
              </a:r>
            </a:p>
            <a:p>
              <a:r>
                <a:rPr lang="en-US" sz="1350" b="1" kern="0" spc="75" dirty="0">
                  <a:latin typeface="PT Sans Caption" panose="020B0603020203020204" pitchFamily="34" charset="77"/>
                </a:rPr>
                <a:t>NOTIFICATION</a:t>
              </a:r>
              <a:endParaRPr lang="en-US" sz="135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117F214-35A5-4656-AE4E-DD9D278F4009}"/>
                </a:ext>
              </a:extLst>
            </p:cNvPr>
            <p:cNvSpPr/>
            <p:nvPr/>
          </p:nvSpPr>
          <p:spPr>
            <a:xfrm rot="2700000">
              <a:off x="7894552" y="4618436"/>
              <a:ext cx="422521" cy="422521"/>
            </a:xfrm>
            <a:prstGeom prst="rect">
              <a:avLst/>
            </a:prstGeom>
            <a:solidFill>
              <a:srgbClr val="2C5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B17BDA2-17CA-43BE-939D-6671DEA21B75}"/>
                </a:ext>
              </a:extLst>
            </p:cNvPr>
            <p:cNvSpPr/>
            <p:nvPr/>
          </p:nvSpPr>
          <p:spPr>
            <a:xfrm>
              <a:off x="5646518" y="5088104"/>
              <a:ext cx="216930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Expanded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0FA55A-967B-4398-B2E0-B45A69DCE608}"/>
              </a:ext>
            </a:extLst>
          </p:cNvPr>
          <p:cNvGrpSpPr/>
          <p:nvPr/>
        </p:nvGrpSpPr>
        <p:grpSpPr>
          <a:xfrm>
            <a:off x="0" y="3404593"/>
            <a:ext cx="3187257" cy="1256922"/>
            <a:chOff x="0" y="4007799"/>
            <a:chExt cx="4249677" cy="1675896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B54853F-E71D-46D3-A843-63A28A358B8E}"/>
                </a:ext>
              </a:extLst>
            </p:cNvPr>
            <p:cNvSpPr/>
            <p:nvPr/>
          </p:nvSpPr>
          <p:spPr>
            <a:xfrm>
              <a:off x="0" y="4007799"/>
              <a:ext cx="4051635" cy="1675896"/>
            </a:xfrm>
            <a:prstGeom prst="rect">
              <a:avLst/>
            </a:prstGeom>
            <a:solidFill>
              <a:srgbClr val="417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CD1C46E-6873-4F1F-B9EB-13AFCB35A249}"/>
                </a:ext>
              </a:extLst>
            </p:cNvPr>
            <p:cNvSpPr/>
            <p:nvPr/>
          </p:nvSpPr>
          <p:spPr>
            <a:xfrm>
              <a:off x="824983" y="4524087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4171A6"/>
                  </a:solidFill>
                  <a:latin typeface="PT Sans Caption" panose="020B0603020203020204" pitchFamily="34" charset="77"/>
                </a:rPr>
                <a:t>3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1DD39BB-C496-4910-B345-5A38430EFA4E}"/>
                </a:ext>
              </a:extLst>
            </p:cNvPr>
            <p:cNvSpPr/>
            <p:nvPr/>
          </p:nvSpPr>
          <p:spPr>
            <a:xfrm rot="2700000">
              <a:off x="3827156" y="4611595"/>
              <a:ext cx="422521" cy="422521"/>
            </a:xfrm>
            <a:prstGeom prst="rect">
              <a:avLst/>
            </a:prstGeom>
            <a:solidFill>
              <a:srgbClr val="417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8E8515F-C71E-48B3-93C8-69C8AD11ED63}"/>
                </a:ext>
              </a:extLst>
            </p:cNvPr>
            <p:cNvSpPr/>
            <p:nvPr/>
          </p:nvSpPr>
          <p:spPr>
            <a:xfrm>
              <a:off x="1582298" y="4524087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PERMIT REVIEW</a:t>
              </a:r>
              <a:endParaRPr lang="en-US" sz="135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5EEB4D3-BDE1-428C-8217-34DDD80E0CC1}"/>
                </a:ext>
              </a:extLst>
            </p:cNvPr>
            <p:cNvSpPr/>
            <p:nvPr/>
          </p:nvSpPr>
          <p:spPr>
            <a:xfrm>
              <a:off x="1582297" y="4843064"/>
              <a:ext cx="216930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Taken in for review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966519-8BAC-46EE-924A-779D94893F04}"/>
              </a:ext>
            </a:extLst>
          </p:cNvPr>
          <p:cNvGrpSpPr/>
          <p:nvPr/>
        </p:nvGrpSpPr>
        <p:grpSpPr>
          <a:xfrm>
            <a:off x="4572000" y="2155194"/>
            <a:ext cx="4572000" cy="1255808"/>
            <a:chOff x="6096000" y="2332139"/>
            <a:chExt cx="6096000" cy="1674410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6BFCA34-53C5-4511-86A8-394F078F019B}"/>
                </a:ext>
              </a:extLst>
            </p:cNvPr>
            <p:cNvGrpSpPr/>
            <p:nvPr/>
          </p:nvGrpSpPr>
          <p:grpSpPr>
            <a:xfrm>
              <a:off x="6096000" y="2332139"/>
              <a:ext cx="6096000" cy="1674410"/>
              <a:chOff x="6096000" y="2332139"/>
              <a:chExt cx="6096000" cy="1674410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E6180DF-A6DD-4B2A-9C8A-E5297AF4B619}"/>
                  </a:ext>
                </a:extLst>
              </p:cNvPr>
              <p:cNvSpPr/>
              <p:nvPr/>
            </p:nvSpPr>
            <p:spPr>
              <a:xfrm>
                <a:off x="6096000" y="2332139"/>
                <a:ext cx="6096000" cy="1674410"/>
              </a:xfrm>
              <a:prstGeom prst="rect">
                <a:avLst/>
              </a:prstGeom>
              <a:solidFill>
                <a:srgbClr val="3DBE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22318526-E1D0-470C-BE8E-203F0FB3B81A}"/>
                  </a:ext>
                </a:extLst>
              </p:cNvPr>
              <p:cNvGrpSpPr/>
              <p:nvPr/>
            </p:nvGrpSpPr>
            <p:grpSpPr>
              <a:xfrm>
                <a:off x="7007772" y="2846196"/>
                <a:ext cx="4614135" cy="641283"/>
                <a:chOff x="7007772" y="2846196"/>
                <a:chExt cx="4614135" cy="641283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9E2CBE9B-E907-4FEC-BF7F-8AC4D580B6D2}"/>
                    </a:ext>
                  </a:extLst>
                </p:cNvPr>
                <p:cNvSpPr/>
                <p:nvPr/>
              </p:nvSpPr>
              <p:spPr>
                <a:xfrm>
                  <a:off x="7007772" y="2846196"/>
                  <a:ext cx="630621" cy="6306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b="1">
                      <a:solidFill>
                        <a:srgbClr val="3DBEBE"/>
                      </a:solidFill>
                      <a:latin typeface="PT Sans Caption" panose="020B0603020203020204" pitchFamily="34" charset="77"/>
                    </a:rPr>
                    <a:t>2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99C0335C-9390-4AD8-8985-1E23AE6810FB}"/>
                    </a:ext>
                  </a:extLst>
                </p:cNvPr>
                <p:cNvSpPr/>
                <p:nvPr/>
              </p:nvSpPr>
              <p:spPr>
                <a:xfrm>
                  <a:off x="7743609" y="2846196"/>
                  <a:ext cx="2296632" cy="3223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350" b="1" kern="0" spc="75">
                      <a:latin typeface="PT Sans Caption" panose="020B0603020203020204" pitchFamily="34" charset="77"/>
                    </a:rPr>
                    <a:t>DEMO DELAY</a:t>
                  </a:r>
                  <a:endParaRPr lang="en-US" sz="1350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3B7F3271-B0D3-4356-BF1D-14401FD1163B}"/>
                    </a:ext>
                  </a:extLst>
                </p:cNvPr>
                <p:cNvSpPr/>
                <p:nvPr/>
              </p:nvSpPr>
              <p:spPr>
                <a:xfrm>
                  <a:off x="7743608" y="3165173"/>
                  <a:ext cx="3878299" cy="3223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00" kern="0">
                      <a:latin typeface="PT Sans Caption" panose="020B0603020203020204" pitchFamily="34" charset="77"/>
                    </a:rPr>
                    <a:t>35 Days</a:t>
                  </a:r>
                  <a:endParaRPr lang="en-US" sz="1200">
                    <a:latin typeface="PT Sans Caption" panose="020B0603020203020204" pitchFamily="34" charset="77"/>
                  </a:endParaRPr>
                </a:p>
              </p:txBody>
            </p:sp>
          </p:grp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A0C2A17-DB5A-4621-8F54-CA27F7106F11}"/>
                </a:ext>
              </a:extLst>
            </p:cNvPr>
            <p:cNvSpPr/>
            <p:nvPr/>
          </p:nvSpPr>
          <p:spPr>
            <a:xfrm>
              <a:off x="7007772" y="2846196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3DBEBE"/>
                  </a:solidFill>
                  <a:latin typeface="PT Sans Caption" panose="020B0603020203020204" pitchFamily="34" charset="77"/>
                </a:rPr>
                <a:t>2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59DFB6E-5C7B-4542-8AC7-910A89ECE11B}"/>
                </a:ext>
              </a:extLst>
            </p:cNvPr>
            <p:cNvSpPr/>
            <p:nvPr/>
          </p:nvSpPr>
          <p:spPr>
            <a:xfrm>
              <a:off x="7743609" y="2846196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DEMO DELAY</a:t>
              </a:r>
              <a:endParaRPr lang="en-US" sz="13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61ECE91-ECB9-45EF-B212-51C87D8A8DD7}"/>
                </a:ext>
              </a:extLst>
            </p:cNvPr>
            <p:cNvSpPr/>
            <p:nvPr/>
          </p:nvSpPr>
          <p:spPr>
            <a:xfrm>
              <a:off x="7743608" y="3165173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35 Days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396E4-C7EC-410C-806B-56527B85D6A8}"/>
              </a:ext>
            </a:extLst>
          </p:cNvPr>
          <p:cNvGrpSpPr/>
          <p:nvPr/>
        </p:nvGrpSpPr>
        <p:grpSpPr>
          <a:xfrm>
            <a:off x="0" y="2153519"/>
            <a:ext cx="4730445" cy="1257482"/>
            <a:chOff x="0" y="2332138"/>
            <a:chExt cx="6307260" cy="167664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3A70E2C-11D8-48E3-BED1-D51D43C95A63}"/>
                </a:ext>
              </a:extLst>
            </p:cNvPr>
            <p:cNvSpPr/>
            <p:nvPr/>
          </p:nvSpPr>
          <p:spPr>
            <a:xfrm>
              <a:off x="0" y="2332138"/>
              <a:ext cx="6096000" cy="1676643"/>
            </a:xfrm>
            <a:prstGeom prst="rect">
              <a:avLst/>
            </a:prstGeom>
            <a:solidFill>
              <a:srgbClr val="5A8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3A39427-DA43-4132-95CF-8F840AEA9C09}"/>
                </a:ext>
              </a:extLst>
            </p:cNvPr>
            <p:cNvSpPr/>
            <p:nvPr/>
          </p:nvSpPr>
          <p:spPr>
            <a:xfrm>
              <a:off x="838200" y="2846196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5A81A5"/>
                  </a:solidFill>
                  <a:latin typeface="PT Sans Caption" panose="020B0603020203020204" pitchFamily="34" charset="77"/>
                </a:rPr>
                <a:t>1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6E6EF4F-5AFC-439B-A5D2-433056D4EBB7}"/>
                </a:ext>
              </a:extLst>
            </p:cNvPr>
            <p:cNvSpPr/>
            <p:nvPr/>
          </p:nvSpPr>
          <p:spPr>
            <a:xfrm rot="2700000">
              <a:off x="5884739" y="2933704"/>
              <a:ext cx="422521" cy="422521"/>
            </a:xfrm>
            <a:prstGeom prst="rect">
              <a:avLst/>
            </a:prstGeom>
            <a:solidFill>
              <a:srgbClr val="5A8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27B2526-90E9-434B-86BB-CEEB9F96C785}"/>
                </a:ext>
              </a:extLst>
            </p:cNvPr>
            <p:cNvSpPr/>
            <p:nvPr/>
          </p:nvSpPr>
          <p:spPr>
            <a:xfrm>
              <a:off x="1595515" y="2846196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APPLIES TO</a:t>
              </a:r>
              <a:endParaRPr lang="en-US" sz="13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A228B5F-A47B-4881-A679-4322CBA9D115}"/>
                </a:ext>
              </a:extLst>
            </p:cNvPr>
            <p:cNvSpPr/>
            <p:nvPr/>
          </p:nvSpPr>
          <p:spPr>
            <a:xfrm>
              <a:off x="1595514" y="3165173"/>
              <a:ext cx="3878299" cy="52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kern="0">
                  <a:latin typeface="PT Sans Caption" panose="020B0603020203020204" pitchFamily="34" charset="77"/>
                </a:rPr>
                <a:t>One to four dwelling units &amp; accessory structures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2652B-3009-401B-A2AB-17AC9D0474F1}"/>
              </a:ext>
            </a:extLst>
          </p:cNvPr>
          <p:cNvSpPr/>
          <p:nvPr/>
        </p:nvSpPr>
        <p:spPr>
          <a:xfrm>
            <a:off x="4659305" y="51706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F5D7DF-C685-4F3F-AE58-AFD8DFF7B096}"/>
              </a:ext>
            </a:extLst>
          </p:cNvPr>
          <p:cNvSpPr txBox="1"/>
          <p:nvPr/>
        </p:nvSpPr>
        <p:spPr>
          <a:xfrm>
            <a:off x="2890704" y="1363035"/>
            <a:ext cx="3362605" cy="42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100" b="1" dirty="0">
                <a:latin typeface="PT Sans Caption"/>
              </a:rPr>
              <a:t>Post February 10, 2020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4DF0E5-7F6A-47FC-88FF-D240F411C598}"/>
              </a:ext>
            </a:extLst>
          </p:cNvPr>
          <p:cNvGrpSpPr/>
          <p:nvPr/>
        </p:nvGrpSpPr>
        <p:grpSpPr>
          <a:xfrm>
            <a:off x="6076507" y="4662972"/>
            <a:ext cx="3067493" cy="1244336"/>
            <a:chOff x="8102010" y="6706808"/>
            <a:chExt cx="4089990" cy="1659114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EEF9166-5ABA-499F-94ED-BC9D0B5CC131}"/>
                </a:ext>
              </a:extLst>
            </p:cNvPr>
            <p:cNvSpPr/>
            <p:nvPr/>
          </p:nvSpPr>
          <p:spPr>
            <a:xfrm>
              <a:off x="8102010" y="6706808"/>
              <a:ext cx="4089990" cy="1659114"/>
            </a:xfrm>
            <a:prstGeom prst="rect">
              <a:avLst/>
            </a:prstGeom>
            <a:solidFill>
              <a:srgbClr val="D38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78164B5-B37C-427C-B833-93335E45A64B}"/>
                </a:ext>
              </a:extLst>
            </p:cNvPr>
            <p:cNvSpPr/>
            <p:nvPr/>
          </p:nvSpPr>
          <p:spPr>
            <a:xfrm>
              <a:off x="8940210" y="720921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D38501"/>
                  </a:solidFill>
                  <a:latin typeface="PT Sans Caption" panose="020B0603020203020204" pitchFamily="34" charset="77"/>
                </a:rPr>
                <a:t>8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4D0D46E-84A6-43B0-B405-E5928731063B}"/>
                </a:ext>
              </a:extLst>
            </p:cNvPr>
            <p:cNvSpPr/>
            <p:nvPr/>
          </p:nvSpPr>
          <p:spPr>
            <a:xfrm>
              <a:off x="9697525" y="6939790"/>
              <a:ext cx="2296632" cy="1190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WETTING DURING</a:t>
              </a:r>
            </a:p>
            <a:p>
              <a:r>
                <a:rPr lang="en-US" sz="1350" b="1" kern="0" spc="75">
                  <a:latin typeface="PT Sans Caption" panose="020B0603020203020204" pitchFamily="34" charset="77"/>
                </a:rPr>
                <a:t>MECHANICAL DEMOLITION</a:t>
              </a:r>
              <a:endParaRPr lang="en-US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D6E261-0191-48D1-BC14-F758D5358BF1}"/>
              </a:ext>
            </a:extLst>
          </p:cNvPr>
          <p:cNvGrpSpPr/>
          <p:nvPr/>
        </p:nvGrpSpPr>
        <p:grpSpPr>
          <a:xfrm>
            <a:off x="3038253" y="4662973"/>
            <a:ext cx="3197171" cy="1244335"/>
            <a:chOff x="4051004" y="6703896"/>
            <a:chExt cx="4262894" cy="1659113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3F9E475-E182-448A-9A1F-32303BA3A9D1}"/>
                </a:ext>
              </a:extLst>
            </p:cNvPr>
            <p:cNvSpPr/>
            <p:nvPr/>
          </p:nvSpPr>
          <p:spPr>
            <a:xfrm>
              <a:off x="4051004" y="6703896"/>
              <a:ext cx="4051635" cy="1659113"/>
            </a:xfrm>
            <a:prstGeom prst="rect">
              <a:avLst/>
            </a:prstGeom>
            <a:solidFill>
              <a:srgbClr val="D56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CFF6CFC-58B6-4C14-BCC5-708690DCDA82}"/>
                </a:ext>
              </a:extLst>
            </p:cNvPr>
            <p:cNvSpPr/>
            <p:nvPr/>
          </p:nvSpPr>
          <p:spPr>
            <a:xfrm>
              <a:off x="4889204" y="720921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D56E47"/>
                  </a:solidFill>
                  <a:latin typeface="PT Sans Caption" panose="020B0603020203020204" pitchFamily="34" charset="77"/>
                </a:rPr>
                <a:t>7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EE1A80D-3149-431E-BDBD-76A778661D64}"/>
                </a:ext>
              </a:extLst>
            </p:cNvPr>
            <p:cNvSpPr/>
            <p:nvPr/>
          </p:nvSpPr>
          <p:spPr>
            <a:xfrm rot="2700000">
              <a:off x="7891377" y="7296718"/>
              <a:ext cx="422521" cy="422521"/>
            </a:xfrm>
            <a:prstGeom prst="rect">
              <a:avLst/>
            </a:prstGeom>
            <a:solidFill>
              <a:srgbClr val="D56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1FE70CD8-4B6F-4D26-A88F-8DBE94C37810}"/>
                </a:ext>
              </a:extLst>
            </p:cNvPr>
            <p:cNvSpPr/>
            <p:nvPr/>
          </p:nvSpPr>
          <p:spPr>
            <a:xfrm>
              <a:off x="5646519" y="7209210"/>
              <a:ext cx="2296632" cy="564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LEAD HAZARD</a:t>
              </a:r>
            </a:p>
            <a:p>
              <a:r>
                <a:rPr lang="en-US" sz="1350" b="1" kern="0" spc="75">
                  <a:latin typeface="PT Sans Caption" panose="020B0603020203020204" pitchFamily="34" charset="77"/>
                </a:rPr>
                <a:t>REDUCTIONS</a:t>
              </a:r>
              <a:endParaRPr lang="en-US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BE3CFF-4338-43FD-A44D-87A340BC8E85}"/>
              </a:ext>
            </a:extLst>
          </p:cNvPr>
          <p:cNvGrpSpPr/>
          <p:nvPr/>
        </p:nvGrpSpPr>
        <p:grpSpPr>
          <a:xfrm>
            <a:off x="0" y="4661515"/>
            <a:ext cx="3197171" cy="1245793"/>
            <a:chOff x="0" y="6695110"/>
            <a:chExt cx="4262894" cy="1661057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B4B0461-B0D2-4498-80FA-EB26257699FE}"/>
                </a:ext>
              </a:extLst>
            </p:cNvPr>
            <p:cNvSpPr/>
            <p:nvPr/>
          </p:nvSpPr>
          <p:spPr>
            <a:xfrm>
              <a:off x="0" y="6695110"/>
              <a:ext cx="4051635" cy="1661057"/>
            </a:xfrm>
            <a:prstGeom prst="rect">
              <a:avLst/>
            </a:prstGeom>
            <a:solidFill>
              <a:srgbClr val="F79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E9A319B-B205-4169-A151-B737834FDD27}"/>
                </a:ext>
              </a:extLst>
            </p:cNvPr>
            <p:cNvSpPr/>
            <p:nvPr/>
          </p:nvSpPr>
          <p:spPr>
            <a:xfrm>
              <a:off x="838200" y="720921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rgbClr val="F79A5D"/>
                  </a:solidFill>
                  <a:latin typeface="PT Sans Caption" panose="020B0603020203020204" pitchFamily="34" charset="77"/>
                </a:rPr>
                <a:t>6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29E91AB-E5AF-4142-87E9-E9C5DE8962FD}"/>
                </a:ext>
              </a:extLst>
            </p:cNvPr>
            <p:cNvSpPr/>
            <p:nvPr/>
          </p:nvSpPr>
          <p:spPr>
            <a:xfrm rot="2700000">
              <a:off x="3840373" y="7296718"/>
              <a:ext cx="422521" cy="422521"/>
            </a:xfrm>
            <a:prstGeom prst="rect">
              <a:avLst/>
            </a:prstGeom>
            <a:solidFill>
              <a:srgbClr val="F79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BD61E3BC-4511-4B37-9AEE-D6DB57DA3698}"/>
                </a:ext>
              </a:extLst>
            </p:cNvPr>
            <p:cNvSpPr/>
            <p:nvPr/>
          </p:nvSpPr>
          <p:spPr>
            <a:xfrm>
              <a:off x="1595515" y="7209210"/>
              <a:ext cx="2296632" cy="564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kern="0" spc="75">
                  <a:latin typeface="PT Sans Caption" panose="020B0603020203020204" pitchFamily="34" charset="77"/>
                </a:rPr>
                <a:t>ASBESTOS ABATEMENT</a:t>
              </a:r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2573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AFDBC3-6163-3A48-B2DC-FA30420D1F26}"/>
              </a:ext>
            </a:extLst>
          </p:cNvPr>
          <p:cNvSpPr txBox="1"/>
          <p:nvPr/>
        </p:nvSpPr>
        <p:spPr>
          <a:xfrm>
            <a:off x="608836" y="1228403"/>
            <a:ext cx="7597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Amend Demolition Ordinance to move details to the administrative rules and clarify language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 anyone doing a demolition to have lead-based paint certifications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 all residential demolitions to have full asbestos abatement per DEQ regulations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9893" y="166058"/>
            <a:ext cx="428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Recommendations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A94B9-8152-5E4F-97DD-72DE2E5C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6" y="3303197"/>
            <a:ext cx="4203845" cy="31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9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AFDBC3-6163-3A48-B2DC-FA30420D1F26}"/>
              </a:ext>
            </a:extLst>
          </p:cNvPr>
          <p:cNvSpPr txBox="1"/>
          <p:nvPr/>
        </p:nvSpPr>
        <p:spPr>
          <a:xfrm>
            <a:off x="1089482" y="1558147"/>
            <a:ext cx="6606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Continue public outreach and engagement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Draft ordinance and present it to Council in approximately April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Continue monitoring program and recommending changes as necessary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450" y="220379"/>
            <a:ext cx="2536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Next Steps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ED9BC-2FAB-8148-9D14-232BAE37D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41" y="3429000"/>
            <a:ext cx="4132338" cy="27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8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8E2DC-AECB-4205-A5C1-88D1822C8166}"/>
              </a:ext>
            </a:extLst>
          </p:cNvPr>
          <p:cNvSpPr txBox="1"/>
          <p:nvPr/>
        </p:nvSpPr>
        <p:spPr>
          <a:xfrm>
            <a:off x="3449370" y="2833735"/>
            <a:ext cx="242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7582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670" y="154860"/>
            <a:ext cx="302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Background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80224-0EA9-254F-B9F1-6C3AECDEAB6D}"/>
              </a:ext>
            </a:extLst>
          </p:cNvPr>
          <p:cNvSpPr txBox="1"/>
          <p:nvPr/>
        </p:nvSpPr>
        <p:spPr>
          <a:xfrm>
            <a:off x="669956" y="1155700"/>
            <a:ext cx="7695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Purpose of Ordinance:</a:t>
            </a:r>
            <a:r>
              <a:rPr lang="en-US" sz="2000" dirty="0"/>
              <a:t> To protect surrounding properties from dust and debris generated from demolitions.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Regulations accomplish this by the following: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F5644-F41F-BB43-BF50-6A77D4292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9956" y="2787372"/>
            <a:ext cx="3913618" cy="2789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FEC358-810E-7746-9833-D137EA3268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3" y="2787370"/>
            <a:ext cx="3570241" cy="27895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DD217-0A9C-5346-9CDA-1781EB84115E}"/>
              </a:ext>
            </a:extLst>
          </p:cNvPr>
          <p:cNvSpPr txBox="1"/>
          <p:nvPr/>
        </p:nvSpPr>
        <p:spPr>
          <a:xfrm>
            <a:off x="995973" y="5885165"/>
            <a:ext cx="714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Laying plastic or geotextile fabric on the ground adjacent to the structure</a:t>
            </a:r>
          </a:p>
        </p:txBody>
      </p:sp>
    </p:spTree>
    <p:extLst>
      <p:ext uri="{BB962C8B-B14F-4D97-AF65-F5344CB8AC3E}">
        <p14:creationId xmlns:p14="http://schemas.microsoft.com/office/powerpoint/2010/main" val="115897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AFDBC3-6163-3A48-B2DC-FA30420D1F26}"/>
              </a:ext>
            </a:extLst>
          </p:cNvPr>
          <p:cNvSpPr txBox="1"/>
          <p:nvPr/>
        </p:nvSpPr>
        <p:spPr>
          <a:xfrm>
            <a:off x="1410200" y="5763194"/>
            <a:ext cx="632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Removing painted exterior (non-structural) materials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53B49-9F88-F14E-88AC-D1CE411761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00" y="1238604"/>
            <a:ext cx="5877840" cy="4329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63624" y="150739"/>
            <a:ext cx="281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259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661955-CF60-D54F-A1E5-78097559BC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98" y="1238604"/>
            <a:ext cx="5959570" cy="4465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1CED45-5447-B046-BEC0-7001138603F4}"/>
              </a:ext>
            </a:extLst>
          </p:cNvPr>
          <p:cNvSpPr txBox="1"/>
          <p:nvPr/>
        </p:nvSpPr>
        <p:spPr>
          <a:xfrm>
            <a:off x="2363829" y="5889290"/>
            <a:ext cx="441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Lining dumpster with plastic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1550" y="160445"/>
            <a:ext cx="274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400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24CD10-D55A-EB49-AFF0-470818AF0225}"/>
              </a:ext>
            </a:extLst>
          </p:cNvPr>
          <p:cNvSpPr txBox="1"/>
          <p:nvPr/>
        </p:nvSpPr>
        <p:spPr>
          <a:xfrm>
            <a:off x="81023" y="6116374"/>
            <a:ext cx="898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Wetting the structure, equipment, and debris to prevent dust from leaving site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095" y="160446"/>
            <a:ext cx="302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Background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111E67-79F8-1F4E-826B-105DCA774B14}"/>
              </a:ext>
            </a:extLst>
          </p:cNvPr>
          <p:cNvPicPr/>
          <p:nvPr/>
        </p:nvPicPr>
        <p:blipFill rotWithShape="1">
          <a:blip r:embed="rId2"/>
          <a:srcRect l="13389" t="2326" r="68047" b="29041"/>
          <a:stretch/>
        </p:blipFill>
        <p:spPr bwMode="auto">
          <a:xfrm>
            <a:off x="2515898" y="1238604"/>
            <a:ext cx="4112203" cy="4751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269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9EB679-6196-8244-917E-2C64EEC3FD38}"/>
              </a:ext>
            </a:extLst>
          </p:cNvPr>
          <p:cNvPicPr/>
          <p:nvPr/>
        </p:nvPicPr>
        <p:blipFill rotWithShape="1">
          <a:blip r:embed="rId2"/>
          <a:srcRect l="13422" t="24105" r="63339" b="13516"/>
          <a:stretch/>
        </p:blipFill>
        <p:spPr bwMode="auto">
          <a:xfrm>
            <a:off x="1742732" y="1238603"/>
            <a:ext cx="5309918" cy="4483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4276EB-2279-6340-909E-BFE29B86253C}"/>
              </a:ext>
            </a:extLst>
          </p:cNvPr>
          <p:cNvSpPr txBox="1"/>
          <p:nvPr/>
        </p:nvSpPr>
        <p:spPr>
          <a:xfrm>
            <a:off x="81023" y="5903297"/>
            <a:ext cx="898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Stopping mechanical demolition if wind speed exceeds 25 m.p.h.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4569" y="164544"/>
            <a:ext cx="28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011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622" y="169480"/>
            <a:ext cx="301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Background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2AAE2-C128-D34A-BBED-CE362039E8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03" y="1329137"/>
            <a:ext cx="6085623" cy="45465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E5B43E-0F4E-3C4C-B595-9847A8EED470}"/>
              </a:ext>
            </a:extLst>
          </p:cNvPr>
          <p:cNvSpPr txBox="1"/>
          <p:nvPr/>
        </p:nvSpPr>
        <p:spPr>
          <a:xfrm>
            <a:off x="81023" y="6116374"/>
            <a:ext cx="898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Containing demolition debris on-site, including any water</a:t>
            </a:r>
          </a:p>
        </p:txBody>
      </p:sp>
    </p:spTree>
    <p:extLst>
      <p:ext uri="{BB962C8B-B14F-4D97-AF65-F5344CB8AC3E}">
        <p14:creationId xmlns:p14="http://schemas.microsoft.com/office/powerpoint/2010/main" val="216636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4251F-BE37-0A42-A71E-AF3A04364726}"/>
              </a:ext>
            </a:extLst>
          </p:cNvPr>
          <p:cNvSpPr txBox="1"/>
          <p:nvPr/>
        </p:nvSpPr>
        <p:spPr>
          <a:xfrm>
            <a:off x="2622809" y="42471"/>
            <a:ext cx="368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Timeline for Residential</a:t>
            </a:r>
          </a:p>
          <a:p>
            <a:r>
              <a:rPr lang="en-US" sz="2800" b="1" dirty="0"/>
              <a:t>Demolition Regulations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80FD1-3BFE-E44C-B7E4-BE51C294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b="4004"/>
          <a:stretch/>
        </p:blipFill>
        <p:spPr>
          <a:xfrm>
            <a:off x="1" y="1817225"/>
            <a:ext cx="9144000" cy="32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7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4251F-BE37-0A42-A71E-AF3A04364726}"/>
              </a:ext>
            </a:extLst>
          </p:cNvPr>
          <p:cNvSpPr txBox="1"/>
          <p:nvPr/>
        </p:nvSpPr>
        <p:spPr>
          <a:xfrm>
            <a:off x="2622809" y="383933"/>
            <a:ext cx="497935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latin typeface="PT Sans Caption"/>
              </a:rPr>
              <a:t>Demolition Permit Highlights</a:t>
            </a:r>
            <a:endParaRPr lang="en-US" sz="2800" dirty="0">
              <a:ea typeface="+mn-lt"/>
              <a:cs typeface="+mn-lt"/>
            </a:endParaRPr>
          </a:p>
          <a:p>
            <a:endParaRPr lang="en-US" sz="2800" b="1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250F25-69EE-419C-B63F-123BF8C78573}"/>
              </a:ext>
            </a:extLst>
          </p:cNvPr>
          <p:cNvGrpSpPr/>
          <p:nvPr/>
        </p:nvGrpSpPr>
        <p:grpSpPr>
          <a:xfrm>
            <a:off x="6076508" y="4041748"/>
            <a:ext cx="4105360" cy="1642775"/>
            <a:chOff x="6076508" y="4041748"/>
            <a:chExt cx="5473813" cy="219036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C23EB38-80E2-4A32-A066-902C06026BDE}"/>
                </a:ext>
              </a:extLst>
            </p:cNvPr>
            <p:cNvSpPr/>
            <p:nvPr/>
          </p:nvSpPr>
          <p:spPr>
            <a:xfrm>
              <a:off x="6076508" y="4041748"/>
              <a:ext cx="4089990" cy="2190366"/>
            </a:xfrm>
            <a:prstGeom prst="rect">
              <a:avLst/>
            </a:prstGeom>
            <a:solidFill>
              <a:srgbClr val="145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B74E8E-0EED-4679-84E3-F0D2D988AB33}"/>
                </a:ext>
              </a:extLst>
            </p:cNvPr>
            <p:cNvSpPr/>
            <p:nvPr/>
          </p:nvSpPr>
          <p:spPr>
            <a:xfrm>
              <a:off x="6914708" y="482162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>
                  <a:solidFill>
                    <a:srgbClr val="14528A"/>
                  </a:solidFill>
                  <a:latin typeface="PT Sans Caption" panose="020B0603020203020204" pitchFamily="34" charset="77"/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EAD2F0-C4CC-4872-BF4D-E2AB3A9EC04F}"/>
                </a:ext>
              </a:extLst>
            </p:cNvPr>
            <p:cNvSpPr/>
            <p:nvPr/>
          </p:nvSpPr>
          <p:spPr>
            <a:xfrm>
              <a:off x="7672023" y="4821620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latin typeface="PT Sans Caption" panose="020B0603020203020204" pitchFamily="34" charset="77"/>
                </a:rPr>
                <a:t>INSPECTIONS</a:t>
              </a:r>
              <a:endParaRPr lang="en-US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29FE7A-E35C-4B3B-9465-D89C96799BE4}"/>
                </a:ext>
              </a:extLst>
            </p:cNvPr>
            <p:cNvSpPr/>
            <p:nvPr/>
          </p:nvSpPr>
          <p:spPr>
            <a:xfrm>
              <a:off x="7672022" y="5140597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kern="0">
                  <a:latin typeface="PT Sans Caption" panose="020B0603020203020204" pitchFamily="34" charset="77"/>
                </a:rPr>
                <a:t>One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768041-D36B-49EC-82DE-000315CFF42E}"/>
              </a:ext>
            </a:extLst>
          </p:cNvPr>
          <p:cNvGrpSpPr/>
          <p:nvPr/>
        </p:nvGrpSpPr>
        <p:grpSpPr>
          <a:xfrm>
            <a:off x="3038253" y="4041748"/>
            <a:ext cx="3197171" cy="1642775"/>
            <a:chOff x="3038253" y="4041748"/>
            <a:chExt cx="4262894" cy="219036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88FAE1-61CD-4915-89D6-83213C0EE632}"/>
                </a:ext>
              </a:extLst>
            </p:cNvPr>
            <p:cNvSpPr/>
            <p:nvPr/>
          </p:nvSpPr>
          <p:spPr>
            <a:xfrm>
              <a:off x="3038253" y="4041748"/>
              <a:ext cx="4051635" cy="2190366"/>
            </a:xfrm>
            <a:prstGeom prst="rect">
              <a:avLst/>
            </a:prstGeom>
            <a:solidFill>
              <a:srgbClr val="2C9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99478C-9108-46D7-981E-EE8EC796E508}"/>
                </a:ext>
              </a:extLst>
            </p:cNvPr>
            <p:cNvSpPr/>
            <p:nvPr/>
          </p:nvSpPr>
          <p:spPr>
            <a:xfrm>
              <a:off x="3876453" y="482162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>
                  <a:solidFill>
                    <a:srgbClr val="2C92D6"/>
                  </a:solidFill>
                  <a:latin typeface="PT Sans Caption" panose="020B0603020203020204" pitchFamily="34" charset="77"/>
                </a:rPr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DEAFB5-EA38-4C6E-87F2-CCED0A9CFB69}"/>
                </a:ext>
              </a:extLst>
            </p:cNvPr>
            <p:cNvSpPr/>
            <p:nvPr/>
          </p:nvSpPr>
          <p:spPr>
            <a:xfrm rot="2700000">
              <a:off x="6878626" y="4909128"/>
              <a:ext cx="422521" cy="422521"/>
            </a:xfrm>
            <a:prstGeom prst="rect">
              <a:avLst/>
            </a:prstGeom>
            <a:solidFill>
              <a:srgbClr val="2C9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64DDB5-46D3-4C43-83AA-9A989B61A9B2}"/>
                </a:ext>
              </a:extLst>
            </p:cNvPr>
            <p:cNvSpPr/>
            <p:nvPr/>
          </p:nvSpPr>
          <p:spPr>
            <a:xfrm>
              <a:off x="4633767" y="4821620"/>
              <a:ext cx="2342018" cy="564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 dirty="0">
                  <a:latin typeface="PT Sans Caption" panose="020B0603020203020204" pitchFamily="34" charset="77"/>
                </a:rPr>
                <a:t>NEIGHBORHOOD</a:t>
              </a:r>
            </a:p>
            <a:p>
              <a:r>
                <a:rPr lang="en-US" sz="1350" b="1" kern="0" spc="75" dirty="0">
                  <a:latin typeface="PT Sans Caption" panose="020B0603020203020204" pitchFamily="34" charset="77"/>
                </a:rPr>
                <a:t>NOTIFICATION</a:t>
              </a:r>
              <a:endParaRPr lang="en-US" sz="135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520B507-C408-4E6F-A50E-FB56383FA1DB}"/>
              </a:ext>
            </a:extLst>
          </p:cNvPr>
          <p:cNvSpPr/>
          <p:nvPr/>
        </p:nvSpPr>
        <p:spPr>
          <a:xfrm>
            <a:off x="4354505" y="4865885"/>
            <a:ext cx="2908724" cy="24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PT Sans Caption" panose="020B06030202030202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AB0CC-810C-49E3-80E9-308F2BE76F6B}"/>
              </a:ext>
            </a:extLst>
          </p:cNvPr>
          <p:cNvSpPr>
            <a:spLocks noGrp="1"/>
          </p:cNvSpPr>
          <p:nvPr/>
        </p:nvSpPr>
        <p:spPr>
          <a:xfrm>
            <a:off x="614266" y="1261106"/>
            <a:ext cx="7886700" cy="34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latin typeface="PT Sans Caption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89A670-4185-42D5-A073-582E900CD2F0}"/>
              </a:ext>
            </a:extLst>
          </p:cNvPr>
          <p:cNvGrpSpPr/>
          <p:nvPr/>
        </p:nvGrpSpPr>
        <p:grpSpPr>
          <a:xfrm>
            <a:off x="4572000" y="2406993"/>
            <a:ext cx="4572000" cy="1642775"/>
            <a:chOff x="4572000" y="2406993"/>
            <a:chExt cx="6096000" cy="21903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0FE82D-2BC4-4008-8777-68EE91E6F3B8}"/>
                </a:ext>
              </a:extLst>
            </p:cNvPr>
            <p:cNvSpPr/>
            <p:nvPr/>
          </p:nvSpPr>
          <p:spPr>
            <a:xfrm>
              <a:off x="4572000" y="2406993"/>
              <a:ext cx="6096000" cy="2190366"/>
            </a:xfrm>
            <a:prstGeom prst="rect">
              <a:avLst/>
            </a:prstGeom>
            <a:solidFill>
              <a:srgbClr val="3D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73E9EA-33E4-46FC-97FE-9D0FDDADAC0D}"/>
                </a:ext>
              </a:extLst>
            </p:cNvPr>
            <p:cNvSpPr/>
            <p:nvPr/>
          </p:nvSpPr>
          <p:spPr>
            <a:xfrm>
              <a:off x="5483772" y="3186865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>
                  <a:solidFill>
                    <a:srgbClr val="3DBEBE"/>
                  </a:solidFill>
                  <a:latin typeface="PT Sans Caption" panose="020B0603020203020204" pitchFamily="34" charset="77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2A849E-1B73-43A0-B6BD-A1D264C75570}"/>
                </a:ext>
              </a:extLst>
            </p:cNvPr>
            <p:cNvSpPr/>
            <p:nvPr/>
          </p:nvSpPr>
          <p:spPr>
            <a:xfrm>
              <a:off x="6219609" y="3186865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latin typeface="PT Sans Caption" panose="020B0603020203020204" pitchFamily="34" charset="77"/>
                </a:rPr>
                <a:t>DEMO DELAY</a:t>
              </a:r>
              <a:endParaRPr lang="en-US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23C782-6435-426A-B310-CEC8D990C6C7}"/>
                </a:ext>
              </a:extLst>
            </p:cNvPr>
            <p:cNvSpPr/>
            <p:nvPr/>
          </p:nvSpPr>
          <p:spPr>
            <a:xfrm>
              <a:off x="6219608" y="3505842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kern="0">
                  <a:latin typeface="PT Sans Caption" panose="020B0603020203020204" pitchFamily="34" charset="77"/>
                </a:rPr>
                <a:t>35 Days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0901A0-0854-4205-90E7-D4D3496E81F4}"/>
              </a:ext>
            </a:extLst>
          </p:cNvPr>
          <p:cNvGrpSpPr/>
          <p:nvPr/>
        </p:nvGrpSpPr>
        <p:grpSpPr>
          <a:xfrm>
            <a:off x="0" y="2406994"/>
            <a:ext cx="4730449" cy="1642776"/>
            <a:chOff x="0" y="2406993"/>
            <a:chExt cx="6307260" cy="219036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28BDBF-9516-443D-9C07-50C877768A4C}"/>
                </a:ext>
              </a:extLst>
            </p:cNvPr>
            <p:cNvSpPr/>
            <p:nvPr/>
          </p:nvSpPr>
          <p:spPr>
            <a:xfrm rot="2700000">
              <a:off x="5884739" y="3274373"/>
              <a:ext cx="422521" cy="422521"/>
            </a:xfrm>
            <a:prstGeom prst="rect">
              <a:avLst/>
            </a:prstGeom>
            <a:solidFill>
              <a:srgbClr val="48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482050-E857-43A7-BD62-CD8D8E87044B}"/>
                </a:ext>
              </a:extLst>
            </p:cNvPr>
            <p:cNvSpPr/>
            <p:nvPr/>
          </p:nvSpPr>
          <p:spPr>
            <a:xfrm>
              <a:off x="0" y="2406993"/>
              <a:ext cx="6096000" cy="2190366"/>
            </a:xfrm>
            <a:prstGeom prst="rect">
              <a:avLst/>
            </a:prstGeom>
            <a:solidFill>
              <a:srgbClr val="48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F2A170-78A6-48DF-B3E8-3297979CDCD0}"/>
                </a:ext>
              </a:extLst>
            </p:cNvPr>
            <p:cNvSpPr/>
            <p:nvPr/>
          </p:nvSpPr>
          <p:spPr>
            <a:xfrm>
              <a:off x="838200" y="3186865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>
                  <a:solidFill>
                    <a:srgbClr val="48A3A3"/>
                  </a:solidFill>
                  <a:latin typeface="PT Sans Caption" panose="020B0603020203020204" pitchFamily="34" charset="77"/>
                </a:rPr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63DB4E-5DE0-4F01-9CD1-BA96D34305A3}"/>
                </a:ext>
              </a:extLst>
            </p:cNvPr>
            <p:cNvSpPr/>
            <p:nvPr/>
          </p:nvSpPr>
          <p:spPr>
            <a:xfrm>
              <a:off x="1595515" y="3186865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latin typeface="PT Sans Caption" panose="020B0603020203020204" pitchFamily="34" charset="77"/>
                </a:rPr>
                <a:t>APPLIES TO</a:t>
              </a:r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31B68D-8194-4DE6-9B72-B63A5362283F}"/>
                </a:ext>
              </a:extLst>
            </p:cNvPr>
            <p:cNvSpPr/>
            <p:nvPr/>
          </p:nvSpPr>
          <p:spPr>
            <a:xfrm>
              <a:off x="1595514" y="3505842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kern="0">
                  <a:latin typeface="PT Sans Caption" panose="020B0603020203020204" pitchFamily="34" charset="77"/>
                </a:rPr>
                <a:t>One &amp; two family dwelling units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685FA-6F7D-4101-964A-C481CD21BAC2}"/>
              </a:ext>
            </a:extLst>
          </p:cNvPr>
          <p:cNvGrpSpPr/>
          <p:nvPr/>
        </p:nvGrpSpPr>
        <p:grpSpPr>
          <a:xfrm>
            <a:off x="0" y="4041748"/>
            <a:ext cx="4105359" cy="1642775"/>
            <a:chOff x="0" y="4041748"/>
            <a:chExt cx="5473813" cy="21903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06CB68-8009-43E2-A06F-EEC95D15B67D}"/>
                </a:ext>
              </a:extLst>
            </p:cNvPr>
            <p:cNvSpPr/>
            <p:nvPr/>
          </p:nvSpPr>
          <p:spPr>
            <a:xfrm>
              <a:off x="0" y="4041748"/>
              <a:ext cx="4051635" cy="2190366"/>
            </a:xfrm>
            <a:prstGeom prst="rect">
              <a:avLst/>
            </a:prstGeom>
            <a:solidFill>
              <a:srgbClr val="28A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solidFill>
                    <a:srgbClr val="28A4C3"/>
                  </a:solidFill>
                  <a:latin typeface="PT Sans Caption" panose="020B0603020203020204" pitchFamily="34" charset="77"/>
                </a:rPr>
                <a:t>                    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55C5B1-E411-4BB2-8C20-EB803521FABC}"/>
                </a:ext>
              </a:extLst>
            </p:cNvPr>
            <p:cNvSpPr/>
            <p:nvPr/>
          </p:nvSpPr>
          <p:spPr>
            <a:xfrm>
              <a:off x="838200" y="4821620"/>
              <a:ext cx="630621" cy="6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>
                  <a:solidFill>
                    <a:srgbClr val="28A4C3"/>
                  </a:solidFill>
                  <a:latin typeface="PT Sans Caption" panose="020B0603020203020204" pitchFamily="34" charset="77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3A7B04-4CF1-4372-9725-2E3D7537D5E8}"/>
                </a:ext>
              </a:extLst>
            </p:cNvPr>
            <p:cNvSpPr/>
            <p:nvPr/>
          </p:nvSpPr>
          <p:spPr>
            <a:xfrm rot="2700000">
              <a:off x="3840373" y="4909128"/>
              <a:ext cx="422521" cy="422521"/>
            </a:xfrm>
            <a:prstGeom prst="rect">
              <a:avLst/>
            </a:prstGeom>
            <a:solidFill>
              <a:srgbClr val="28A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41A635-02AD-4979-86CB-39265E056CAD}"/>
                </a:ext>
              </a:extLst>
            </p:cNvPr>
            <p:cNvSpPr/>
            <p:nvPr/>
          </p:nvSpPr>
          <p:spPr>
            <a:xfrm>
              <a:off x="1595515" y="4821620"/>
              <a:ext cx="2296632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kern="0" spc="75">
                  <a:latin typeface="PT Sans Caption" panose="020B0603020203020204" pitchFamily="34" charset="77"/>
                </a:rPr>
                <a:t>PERMIT REVIEW</a:t>
              </a:r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10795A-E476-4560-B1EB-E6B653593A67}"/>
                </a:ext>
              </a:extLst>
            </p:cNvPr>
            <p:cNvSpPr/>
            <p:nvPr/>
          </p:nvSpPr>
          <p:spPr>
            <a:xfrm>
              <a:off x="1595514" y="5140597"/>
              <a:ext cx="3878299" cy="322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kern="0">
                  <a:latin typeface="PT Sans Caption" panose="020B0603020203020204" pitchFamily="34" charset="77"/>
                </a:rPr>
                <a:t>Over-the-counter</a:t>
              </a:r>
              <a:endParaRPr lang="en-US" sz="1200">
                <a:latin typeface="PT Sans Caption" panose="020B0603020203020204" pitchFamily="34" charset="77"/>
              </a:endParaRPr>
            </a:p>
          </p:txBody>
        </p:sp>
      </p:grpSp>
      <p:sp>
        <p:nvSpPr>
          <p:cNvPr id="13" name="TextBox 30">
            <a:extLst>
              <a:ext uri="{FF2B5EF4-FFF2-40B4-BE49-F238E27FC236}">
                <a16:creationId xmlns:a16="http://schemas.microsoft.com/office/drawing/2014/main" id="{17DC58AE-5E1E-4A8B-B88B-DE812D4762C0}"/>
              </a:ext>
            </a:extLst>
          </p:cNvPr>
          <p:cNvSpPr txBox="1"/>
          <p:nvPr/>
        </p:nvSpPr>
        <p:spPr>
          <a:xfrm>
            <a:off x="3455026" y="1494318"/>
            <a:ext cx="2202847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latin typeface="PT Sans Caption"/>
              </a:rPr>
              <a:t>Pre July 1, 2018</a:t>
            </a:r>
            <a:endParaRPr lang="en-US" sz="1350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97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395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PT Sans Caption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Gonzalez, Aldo</dc:creator>
  <cp:lastModifiedBy>Thorington, Nancy</cp:lastModifiedBy>
  <cp:revision>15</cp:revision>
  <dcterms:created xsi:type="dcterms:W3CDTF">2017-07-26T17:00:07Z</dcterms:created>
  <dcterms:modified xsi:type="dcterms:W3CDTF">2020-02-26T16:25:36Z</dcterms:modified>
</cp:coreProperties>
</file>