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4" r:id="rId4"/>
  </p:sldMasterIdLst>
  <p:sldIdLst>
    <p:sldId id="261" r:id="rId5"/>
    <p:sldId id="270" r:id="rId6"/>
    <p:sldId id="280" r:id="rId7"/>
    <p:sldId id="279" r:id="rId8"/>
    <p:sldId id="281" r:id="rId9"/>
    <p:sldId id="282" r:id="rId10"/>
    <p:sldId id="283" r:id="rId11"/>
    <p:sldId id="284" r:id="rId12"/>
    <p:sldId id="285" r:id="rId13"/>
    <p:sldId id="286" r:id="rId14"/>
    <p:sldId id="287" r:id="rId15"/>
    <p:sldId id="288" r:id="rId16"/>
    <p:sldId id="289" r:id="rId17"/>
    <p:sldId id="290" r:id="rId18"/>
    <p:sldId id="294" r:id="rId19"/>
    <p:sldId id="291" r:id="rId20"/>
    <p:sldId id="292" r:id="rId21"/>
    <p:sldId id="293"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984" userDrawn="1">
          <p15:clr>
            <a:srgbClr val="A4A3A4"/>
          </p15:clr>
        </p15:guide>
        <p15:guide id="4" orient="horz" pos="624" userDrawn="1">
          <p15:clr>
            <a:srgbClr val="A4A3A4"/>
          </p15:clr>
        </p15:guide>
        <p15:guide id="5" orient="horz" pos="744" userDrawn="1">
          <p15:clr>
            <a:srgbClr val="A4A3A4"/>
          </p15:clr>
        </p15:guide>
        <p15:guide id="6" orient="horz" pos="384" userDrawn="1">
          <p15:clr>
            <a:srgbClr val="A4A3A4"/>
          </p15:clr>
        </p15:guide>
        <p15:guide id="7"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6741"/>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6"/>
  </p:normalViewPr>
  <p:slideViewPr>
    <p:cSldViewPr snapToGrid="0" snapToObjects="1">
      <p:cViewPr varScale="1">
        <p:scale>
          <a:sx n="100" d="100"/>
          <a:sy n="100" d="100"/>
        </p:scale>
        <p:origin x="90" y="2646"/>
      </p:cViewPr>
      <p:guideLst>
        <p:guide orient="horz" pos="984"/>
        <p:guide orient="horz" pos="624"/>
        <p:guide orient="horz" pos="744"/>
        <p:guide orient="horz" pos="384"/>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5D66749-6C78-2E4B-9891-91DB376D9021}"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FF7FF-3FA6-914F-B66C-63C57C34324A}" type="slidenum">
              <a:rPr lang="en-US" smtClean="0"/>
              <a:t>‹#›</a:t>
            </a:fld>
            <a:endParaRPr lang="en-US"/>
          </a:p>
        </p:txBody>
      </p:sp>
    </p:spTree>
    <p:extLst>
      <p:ext uri="{BB962C8B-B14F-4D97-AF65-F5344CB8AC3E}">
        <p14:creationId xmlns:p14="http://schemas.microsoft.com/office/powerpoint/2010/main" val="1775550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D66749-6C78-2E4B-9891-91DB376D9021}"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FF7FF-3FA6-914F-B66C-63C57C34324A}" type="slidenum">
              <a:rPr lang="en-US" smtClean="0"/>
              <a:t>‹#›</a:t>
            </a:fld>
            <a:endParaRPr lang="en-US"/>
          </a:p>
        </p:txBody>
      </p:sp>
    </p:spTree>
    <p:extLst>
      <p:ext uri="{BB962C8B-B14F-4D97-AF65-F5344CB8AC3E}">
        <p14:creationId xmlns:p14="http://schemas.microsoft.com/office/powerpoint/2010/main" val="70457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D66749-6C78-2E4B-9891-91DB376D9021}"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FF7FF-3FA6-914F-B66C-63C57C34324A}" type="slidenum">
              <a:rPr lang="en-US" smtClean="0"/>
              <a:t>‹#›</a:t>
            </a:fld>
            <a:endParaRPr lang="en-US"/>
          </a:p>
        </p:txBody>
      </p:sp>
    </p:spTree>
    <p:extLst>
      <p:ext uri="{BB962C8B-B14F-4D97-AF65-F5344CB8AC3E}">
        <p14:creationId xmlns:p14="http://schemas.microsoft.com/office/powerpoint/2010/main" val="2629885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0">
                <a:latin typeface="Open Sans" panose="020B0606030504020204" pitchFamily="34" charset="0"/>
                <a:ea typeface="Open Sans" panose="020B0606030504020204" pitchFamily="34" charset="0"/>
                <a:cs typeface="Open Sans" panose="020B0606030504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vl2pPr>
              <a:defRPr>
                <a:latin typeface="Open Sans" panose="020B0606030504020204" pitchFamily="34" charset="0"/>
                <a:ea typeface="Open Sans" panose="020B0606030504020204" pitchFamily="34" charset="0"/>
                <a:cs typeface="Open Sans" panose="020B0606030504020204" pitchFamily="34" charset="0"/>
              </a:defRPr>
            </a:lvl2pPr>
            <a:lvl3pPr>
              <a:defRPr>
                <a:latin typeface="Open Sans" panose="020B0606030504020204" pitchFamily="34" charset="0"/>
                <a:ea typeface="Open Sans" panose="020B0606030504020204" pitchFamily="34" charset="0"/>
                <a:cs typeface="Open Sans" panose="020B0606030504020204" pitchFamily="34" charset="0"/>
              </a:defRPr>
            </a:lvl3pPr>
            <a:lvl4pPr>
              <a:defRPr>
                <a:latin typeface="Open Sans" panose="020B0606030504020204" pitchFamily="34" charset="0"/>
                <a:ea typeface="Open Sans" panose="020B0606030504020204" pitchFamily="34" charset="0"/>
                <a:cs typeface="Open Sans" panose="020B0606030504020204" pitchFamily="34" charset="0"/>
              </a:defRPr>
            </a:lvl4pPr>
            <a:lvl5pPr>
              <a:defRPr>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01865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5D66749-6C78-2E4B-9891-91DB376D9021}" type="datetimeFigureOut">
              <a:rPr lang="en-US" smtClean="0"/>
              <a:t>2/12/2020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EFF7FF-3FA6-914F-B66C-63C57C34324A}" type="slidenum">
              <a:rPr lang="en-US" smtClean="0"/>
              <a:t>‹#›</a:t>
            </a:fld>
            <a:endParaRPr lang="en-US"/>
          </a:p>
        </p:txBody>
      </p:sp>
    </p:spTree>
    <p:extLst>
      <p:ext uri="{BB962C8B-B14F-4D97-AF65-F5344CB8AC3E}">
        <p14:creationId xmlns:p14="http://schemas.microsoft.com/office/powerpoint/2010/main" val="27262885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5D66749-6C78-2E4B-9891-91DB376D9021}" type="datetimeFigureOut">
              <a:rPr lang="en-US" smtClean="0"/>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EFF7FF-3FA6-914F-B66C-63C57C34324A}" type="slidenum">
              <a:rPr lang="en-US" smtClean="0"/>
              <a:t>‹#›</a:t>
            </a:fld>
            <a:endParaRPr lang="en-US"/>
          </a:p>
        </p:txBody>
      </p:sp>
    </p:spTree>
    <p:extLst>
      <p:ext uri="{BB962C8B-B14F-4D97-AF65-F5344CB8AC3E}">
        <p14:creationId xmlns:p14="http://schemas.microsoft.com/office/powerpoint/2010/main" val="1266863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5D66749-6C78-2E4B-9891-91DB376D9021}" type="datetimeFigureOut">
              <a:rPr lang="en-US" smtClean="0"/>
              <a:t>2/12/2020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EFF7FF-3FA6-914F-B66C-63C57C34324A}" type="slidenum">
              <a:rPr lang="en-US" smtClean="0"/>
              <a:t>‹#›</a:t>
            </a:fld>
            <a:endParaRPr lang="en-US"/>
          </a:p>
        </p:txBody>
      </p:sp>
    </p:spTree>
    <p:extLst>
      <p:ext uri="{BB962C8B-B14F-4D97-AF65-F5344CB8AC3E}">
        <p14:creationId xmlns:p14="http://schemas.microsoft.com/office/powerpoint/2010/main" val="1982416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5D66749-6C78-2E4B-9891-91DB376D9021}" type="datetimeFigureOut">
              <a:rPr lang="en-US" smtClean="0"/>
              <a:t>2/12/2020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EFF7FF-3FA6-914F-B66C-63C57C34324A}" type="slidenum">
              <a:rPr lang="en-US" smtClean="0"/>
              <a:t>‹#›</a:t>
            </a:fld>
            <a:endParaRPr lang="en-US"/>
          </a:p>
        </p:txBody>
      </p:sp>
    </p:spTree>
    <p:extLst>
      <p:ext uri="{BB962C8B-B14F-4D97-AF65-F5344CB8AC3E}">
        <p14:creationId xmlns:p14="http://schemas.microsoft.com/office/powerpoint/2010/main" val="3829534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D66749-6C78-2E4B-9891-91DB376D9021}" type="datetimeFigureOut">
              <a:rPr lang="en-US" smtClean="0"/>
              <a:t>2/12/2020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EFF7FF-3FA6-914F-B66C-63C57C34324A}" type="slidenum">
              <a:rPr lang="en-US" smtClean="0"/>
              <a:t>‹#›</a:t>
            </a:fld>
            <a:endParaRPr lang="en-US"/>
          </a:p>
        </p:txBody>
      </p:sp>
    </p:spTree>
    <p:extLst>
      <p:ext uri="{BB962C8B-B14F-4D97-AF65-F5344CB8AC3E}">
        <p14:creationId xmlns:p14="http://schemas.microsoft.com/office/powerpoint/2010/main" val="4041490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D66749-6C78-2E4B-9891-91DB376D9021}" type="datetimeFigureOut">
              <a:rPr lang="en-US" smtClean="0"/>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EFF7FF-3FA6-914F-B66C-63C57C34324A}" type="slidenum">
              <a:rPr lang="en-US" smtClean="0"/>
              <a:t>‹#›</a:t>
            </a:fld>
            <a:endParaRPr lang="en-US"/>
          </a:p>
        </p:txBody>
      </p:sp>
    </p:spTree>
    <p:extLst>
      <p:ext uri="{BB962C8B-B14F-4D97-AF65-F5344CB8AC3E}">
        <p14:creationId xmlns:p14="http://schemas.microsoft.com/office/powerpoint/2010/main" val="2529399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5D66749-6C78-2E4B-9891-91DB376D9021}" type="datetimeFigureOut">
              <a:rPr lang="en-US" smtClean="0"/>
              <a:t>2/12/2020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EFF7FF-3FA6-914F-B66C-63C57C34324A}" type="slidenum">
              <a:rPr lang="en-US" smtClean="0"/>
              <a:t>‹#›</a:t>
            </a:fld>
            <a:endParaRPr lang="en-US"/>
          </a:p>
        </p:txBody>
      </p:sp>
    </p:spTree>
    <p:extLst>
      <p:ext uri="{BB962C8B-B14F-4D97-AF65-F5344CB8AC3E}">
        <p14:creationId xmlns:p14="http://schemas.microsoft.com/office/powerpoint/2010/main" val="267435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D66749-6C78-2E4B-9891-91DB376D9021}" type="datetimeFigureOut">
              <a:rPr lang="en-US" smtClean="0"/>
              <a:t>2/12/2020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EFF7FF-3FA6-914F-B66C-63C57C34324A}" type="slidenum">
              <a:rPr lang="en-US" smtClean="0"/>
              <a:t>‹#›</a:t>
            </a:fld>
            <a:endParaRPr lang="en-US"/>
          </a:p>
        </p:txBody>
      </p:sp>
    </p:spTree>
    <p:extLst>
      <p:ext uri="{BB962C8B-B14F-4D97-AF65-F5344CB8AC3E}">
        <p14:creationId xmlns:p14="http://schemas.microsoft.com/office/powerpoint/2010/main" val="3514430269"/>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t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1552D33-4F59-4F08-8B4E-E385566948E2}"/>
              </a:ext>
            </a:extLst>
          </p:cNvPr>
          <p:cNvPicPr>
            <a:picLocks noChangeAspect="1"/>
          </p:cNvPicPr>
          <p:nvPr/>
        </p:nvPicPr>
        <p:blipFill rotWithShape="1">
          <a:blip r:embed="rId2"/>
          <a:srcRect l="68204"/>
          <a:stretch/>
        </p:blipFill>
        <p:spPr>
          <a:xfrm>
            <a:off x="2475723" y="-441647"/>
            <a:ext cx="3906416" cy="4086483"/>
          </a:xfrm>
          <a:prstGeom prst="rect">
            <a:avLst/>
          </a:prstGeom>
        </p:spPr>
      </p:pic>
      <p:sp>
        <p:nvSpPr>
          <p:cNvPr id="6" name="TextBox 5"/>
          <p:cNvSpPr txBox="1"/>
          <p:nvPr/>
        </p:nvSpPr>
        <p:spPr>
          <a:xfrm>
            <a:off x="429208" y="1505339"/>
            <a:ext cx="7238420" cy="4539704"/>
          </a:xfrm>
          <a:prstGeom prst="rect">
            <a:avLst/>
          </a:prstGeom>
          <a:noFill/>
        </p:spPr>
        <p:txBody>
          <a:bodyPr wrap="square" rtlCol="0">
            <a:spAutoFit/>
          </a:bodyPr>
          <a:lstStyle/>
          <a:p>
            <a:endParaRPr lang="en-US" sz="4800" dirty="0">
              <a:latin typeface="Open Sans" panose="020B0606030504020204" pitchFamily="34" charset="0"/>
              <a:ea typeface="Open Sans" panose="020B0606030504020204" pitchFamily="34" charset="0"/>
              <a:cs typeface="Open Sans" panose="020B0606030504020204" pitchFamily="34" charset="0"/>
            </a:endParaRPr>
          </a:p>
          <a:p>
            <a:r>
              <a:rPr lang="en-US" b="1" dirty="0">
                <a:solidFill>
                  <a:srgbClr val="BD6741"/>
                </a:solidFill>
                <a:latin typeface="Open Sans" panose="020B0606030504020204" pitchFamily="34" charset="0"/>
                <a:ea typeface="Open Sans" panose="020B0606030504020204" pitchFamily="34" charset="0"/>
                <a:cs typeface="Open Sans" panose="020B0606030504020204" pitchFamily="34" charset="0"/>
              </a:rPr>
              <a:t>FEBRUARY 12, 2020</a:t>
            </a:r>
          </a:p>
          <a:p>
            <a:br>
              <a:rPr lang="en-US" b="1" dirty="0">
                <a:solidFill>
                  <a:srgbClr val="BD6741"/>
                </a:solidFill>
                <a:latin typeface="Open Sans" panose="020B0606030504020204" pitchFamily="34" charset="0"/>
                <a:ea typeface="Open Sans" panose="020B0606030504020204" pitchFamily="34" charset="0"/>
                <a:cs typeface="Open Sans" panose="020B0606030504020204" pitchFamily="34" charset="0"/>
              </a:rPr>
            </a:br>
            <a:r>
              <a:rPr lang="en-US" sz="5400" b="1" dirty="0">
                <a:solidFill>
                  <a:srgbClr val="BD6741"/>
                </a:solidFill>
                <a:latin typeface="Open Sans" panose="020B0606030504020204" pitchFamily="34" charset="0"/>
                <a:ea typeface="Open Sans" panose="020B0606030504020204" pitchFamily="34" charset="0"/>
                <a:cs typeface="Open Sans" panose="020B0606030504020204" pitchFamily="34" charset="0"/>
              </a:rPr>
              <a:t>Stipends Taskforce</a:t>
            </a:r>
          </a:p>
          <a:p>
            <a:endParaRPr lang="en-US" sz="16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endParaRPr>
          </a:p>
          <a:p>
            <a:pPr>
              <a:spcAft>
                <a:spcPts val="1800"/>
              </a:spcAft>
            </a:pPr>
            <a:r>
              <a:rPr lang="en-US" sz="2400" dirty="0">
                <a:latin typeface="Myriad Pro" panose="020B0503030403020204" pitchFamily="34" charset="0"/>
                <a:ea typeface="Open Sans" panose="020B0606030504020204" pitchFamily="34" charset="0"/>
                <a:cs typeface="Open Sans" panose="020B0606030504020204" pitchFamily="34" charset="0"/>
              </a:rPr>
              <a:t>A partnership among Bureau of Human Resources, City Attorney’s Office, Office of Community &amp; Civic Life, and Office of Equity and Human Rights.</a:t>
            </a:r>
          </a:p>
          <a:p>
            <a:endParaRPr lang="en-US" sz="48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051125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726141" y="532185"/>
            <a:ext cx="7886700" cy="916829"/>
          </a:xfrm>
        </p:spPr>
        <p:txBody>
          <a:bodyPr>
            <a:noAutofit/>
          </a:bodyPr>
          <a:lstStyle/>
          <a:p>
            <a:pPr>
              <a:lnSpc>
                <a:spcPts val="3360"/>
              </a:lnSpc>
              <a:spcAft>
                <a:spcPts val="1200"/>
              </a:spcAft>
            </a:pPr>
            <a:r>
              <a:rPr lang="en-US" sz="2800" b="1" dirty="0">
                <a:solidFill>
                  <a:srgbClr val="BD6741"/>
                </a:solidFill>
              </a:rPr>
              <a:t>Department of Labor Regulations </a:t>
            </a:r>
            <a:br>
              <a:rPr lang="en-US" sz="2800" b="1" dirty="0">
                <a:solidFill>
                  <a:srgbClr val="BD6741"/>
                </a:solidFill>
              </a:rPr>
            </a:br>
            <a:r>
              <a:rPr lang="en-US" sz="2800" b="1" dirty="0">
                <a:solidFill>
                  <a:srgbClr val="BD6741"/>
                </a:solidFill>
              </a:rPr>
              <a:t>Volunteer Definition Under FLSA</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726141" y="1686118"/>
            <a:ext cx="8129778" cy="5358642"/>
          </a:xfrm>
        </p:spPr>
        <p:txBody>
          <a:bodyPr>
            <a:normAutofit/>
          </a:bodyPr>
          <a:lstStyle/>
          <a:p>
            <a:pPr marL="0" indent="0">
              <a:lnSpc>
                <a:spcPct val="100000"/>
              </a:lnSpc>
              <a:spcBef>
                <a:spcPts val="0"/>
              </a:spcBef>
              <a:spcAft>
                <a:spcPts val="1800"/>
              </a:spcAft>
              <a:buNone/>
            </a:pPr>
            <a:r>
              <a:rPr lang="en-US" sz="2400" dirty="0">
                <a:latin typeface="Myriad Pro" panose="020B0503030403020204" pitchFamily="34" charset="0"/>
              </a:rPr>
              <a:t>“An individual who performs hours of service for a public agency for civic, charitable, or humanitarian reasons, without promise, expectation or receipt of compensation for services rendered, is considered to be a volunteer during such hours.” </a:t>
            </a:r>
          </a:p>
          <a:p>
            <a:pPr marL="0" indent="0">
              <a:lnSpc>
                <a:spcPct val="100000"/>
              </a:lnSpc>
              <a:spcBef>
                <a:spcPts val="0"/>
              </a:spcBef>
              <a:spcAft>
                <a:spcPts val="1800"/>
              </a:spcAft>
              <a:buNone/>
            </a:pPr>
            <a:endParaRPr lang="en-US" dirty="0">
              <a:latin typeface="Myriad Pro" panose="020B0503030403020204" pitchFamily="34" charset="0"/>
            </a:endParaRPr>
          </a:p>
        </p:txBody>
      </p:sp>
      <p:cxnSp>
        <p:nvCxnSpPr>
          <p:cNvPr id="14" name="Straight Connector 13">
            <a:extLst>
              <a:ext uri="{FF2B5EF4-FFF2-40B4-BE49-F238E27FC236}">
                <a16:creationId xmlns:a16="http://schemas.microsoft.com/office/drawing/2014/main" id="{C8467003-09CB-4E00-A017-7243CDF9B2B7}"/>
              </a:ext>
            </a:extLst>
          </p:cNvPr>
          <p:cNvCxnSpPr>
            <a:cxnSpLocks/>
          </p:cNvCxnSpPr>
          <p:nvPr/>
        </p:nvCxnSpPr>
        <p:spPr>
          <a:xfrm>
            <a:off x="824753" y="1449014"/>
            <a:ext cx="5970494"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A5556F91-25F9-4CBF-A7C6-64AE10627432}"/>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spTree>
    <p:extLst>
      <p:ext uri="{BB962C8B-B14F-4D97-AF65-F5344CB8AC3E}">
        <p14:creationId xmlns:p14="http://schemas.microsoft.com/office/powerpoint/2010/main" val="658396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628650" y="601571"/>
            <a:ext cx="7886700" cy="782352"/>
          </a:xfrm>
        </p:spPr>
        <p:txBody>
          <a:bodyPr>
            <a:noAutofit/>
          </a:bodyPr>
          <a:lstStyle/>
          <a:p>
            <a:pPr>
              <a:lnSpc>
                <a:spcPts val="3360"/>
              </a:lnSpc>
              <a:spcAft>
                <a:spcPts val="2400"/>
              </a:spcAft>
            </a:pPr>
            <a:r>
              <a:rPr lang="en-US" sz="2800" b="1" dirty="0">
                <a:solidFill>
                  <a:srgbClr val="BD6741"/>
                </a:solidFill>
              </a:rPr>
              <a:t>How Can the City Recognize</a:t>
            </a:r>
            <a:br>
              <a:rPr lang="en-US" sz="2800" b="1" dirty="0">
                <a:solidFill>
                  <a:srgbClr val="BD6741"/>
                </a:solidFill>
              </a:rPr>
            </a:br>
            <a:r>
              <a:rPr lang="en-US" sz="2800" b="1" dirty="0">
                <a:solidFill>
                  <a:srgbClr val="BD6741"/>
                </a:solidFill>
              </a:rPr>
              <a:t>Volunteers Services?</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726141" y="1825624"/>
            <a:ext cx="8129778" cy="5095125"/>
          </a:xfrm>
        </p:spPr>
        <p:txBody>
          <a:bodyPr>
            <a:normAutofit/>
          </a:bodyPr>
          <a:lstStyle/>
          <a:p>
            <a:pPr marL="0" indent="0">
              <a:lnSpc>
                <a:spcPct val="100000"/>
              </a:lnSpc>
              <a:spcBef>
                <a:spcPts val="0"/>
              </a:spcBef>
              <a:spcAft>
                <a:spcPts val="1800"/>
              </a:spcAft>
              <a:buNone/>
            </a:pPr>
            <a:r>
              <a:rPr lang="en-US" dirty="0">
                <a:latin typeface="Myriad Pro" panose="020B0503030403020204" pitchFamily="34" charset="0"/>
              </a:rPr>
              <a:t>The FLSA permits the City to provide the following to volunteers:</a:t>
            </a:r>
          </a:p>
          <a:p>
            <a:pPr>
              <a:lnSpc>
                <a:spcPct val="100000"/>
              </a:lnSpc>
              <a:spcBef>
                <a:spcPts val="0"/>
              </a:spcBef>
              <a:spcAft>
                <a:spcPts val="1800"/>
              </a:spcAft>
            </a:pPr>
            <a:r>
              <a:rPr lang="en-US" sz="2400" dirty="0">
                <a:latin typeface="Myriad Pro" panose="020B0503030403020204" pitchFamily="34" charset="0"/>
              </a:rPr>
              <a:t>Reimburse actual expenses</a:t>
            </a:r>
          </a:p>
          <a:p>
            <a:pPr>
              <a:lnSpc>
                <a:spcPct val="100000"/>
              </a:lnSpc>
              <a:spcBef>
                <a:spcPts val="0"/>
              </a:spcBef>
              <a:spcAft>
                <a:spcPts val="1800"/>
              </a:spcAft>
            </a:pPr>
            <a:r>
              <a:rPr lang="en-US" sz="2400" dirty="0">
                <a:latin typeface="Myriad Pro" panose="020B0503030403020204" pitchFamily="34" charset="0"/>
              </a:rPr>
              <a:t>Reasonable benefits (e.g., food, transportation, day care)</a:t>
            </a:r>
          </a:p>
          <a:p>
            <a:pPr>
              <a:lnSpc>
                <a:spcPct val="100000"/>
              </a:lnSpc>
              <a:spcBef>
                <a:spcPts val="0"/>
              </a:spcBef>
              <a:spcAft>
                <a:spcPts val="1800"/>
              </a:spcAft>
            </a:pPr>
            <a:r>
              <a:rPr lang="en-US" sz="2400" dirty="0">
                <a:latin typeface="Myriad Pro" panose="020B0503030403020204" pitchFamily="34" charset="0"/>
              </a:rPr>
              <a:t>Nominal fee (stipend)</a:t>
            </a:r>
          </a:p>
          <a:p>
            <a:pPr marL="0" indent="0">
              <a:lnSpc>
                <a:spcPct val="100000"/>
              </a:lnSpc>
              <a:spcBef>
                <a:spcPts val="0"/>
              </a:spcBef>
              <a:spcAft>
                <a:spcPts val="1800"/>
              </a:spcAft>
              <a:buNone/>
            </a:pPr>
            <a:endParaRPr lang="en-US" dirty="0">
              <a:latin typeface="Myriad Pro" panose="020B0503030403020204" pitchFamily="34" charset="0"/>
            </a:endParaRPr>
          </a:p>
        </p:txBody>
      </p:sp>
      <p:cxnSp>
        <p:nvCxnSpPr>
          <p:cNvPr id="14" name="Straight Connector 13">
            <a:extLst>
              <a:ext uri="{FF2B5EF4-FFF2-40B4-BE49-F238E27FC236}">
                <a16:creationId xmlns:a16="http://schemas.microsoft.com/office/drawing/2014/main" id="{C8467003-09CB-4E00-A017-7243CDF9B2B7}"/>
              </a:ext>
            </a:extLst>
          </p:cNvPr>
          <p:cNvCxnSpPr>
            <a:cxnSpLocks/>
          </p:cNvCxnSpPr>
          <p:nvPr/>
        </p:nvCxnSpPr>
        <p:spPr>
          <a:xfrm>
            <a:off x="726141" y="1582459"/>
            <a:ext cx="4993341"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80A5B975-C40E-4F98-B746-E0DD8396C04A}"/>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spTree>
    <p:extLst>
      <p:ext uri="{BB962C8B-B14F-4D97-AF65-F5344CB8AC3E}">
        <p14:creationId xmlns:p14="http://schemas.microsoft.com/office/powerpoint/2010/main" val="2154257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726141" y="542746"/>
            <a:ext cx="7886700" cy="656850"/>
          </a:xfrm>
        </p:spPr>
        <p:txBody>
          <a:bodyPr>
            <a:noAutofit/>
          </a:bodyPr>
          <a:lstStyle/>
          <a:p>
            <a:pPr>
              <a:spcAft>
                <a:spcPts val="2400"/>
              </a:spcAft>
            </a:pPr>
            <a:r>
              <a:rPr lang="en-US" sz="2800" b="1" dirty="0">
                <a:solidFill>
                  <a:srgbClr val="BD6741"/>
                </a:solidFill>
              </a:rPr>
              <a:t>What Constitutes “Nominal Stipend”?</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726141" y="1562100"/>
            <a:ext cx="8129778" cy="5358649"/>
          </a:xfrm>
        </p:spPr>
        <p:txBody>
          <a:bodyPr>
            <a:normAutofit/>
          </a:bodyPr>
          <a:lstStyle/>
          <a:p>
            <a:pPr>
              <a:lnSpc>
                <a:spcPct val="100000"/>
              </a:lnSpc>
              <a:spcBef>
                <a:spcPts val="0"/>
              </a:spcBef>
              <a:spcAft>
                <a:spcPts val="1800"/>
              </a:spcAft>
            </a:pPr>
            <a:r>
              <a:rPr lang="en-US" sz="2400" dirty="0">
                <a:latin typeface="Myriad Pro" panose="020B0503030403020204" pitchFamily="34" charset="0"/>
              </a:rPr>
              <a:t>Cannot be a substitute for compensation</a:t>
            </a:r>
          </a:p>
          <a:p>
            <a:pPr>
              <a:lnSpc>
                <a:spcPct val="100000"/>
              </a:lnSpc>
              <a:spcBef>
                <a:spcPts val="0"/>
              </a:spcBef>
              <a:spcAft>
                <a:spcPts val="1800"/>
              </a:spcAft>
            </a:pPr>
            <a:r>
              <a:rPr lang="en-US" sz="2400" dirty="0">
                <a:latin typeface="Myriad Pro" panose="020B0503030403020204" pitchFamily="34" charset="0"/>
              </a:rPr>
              <a:t>Cannot be tied to productivity</a:t>
            </a:r>
          </a:p>
          <a:p>
            <a:pPr>
              <a:lnSpc>
                <a:spcPct val="100000"/>
              </a:lnSpc>
              <a:spcBef>
                <a:spcPts val="0"/>
              </a:spcBef>
              <a:spcAft>
                <a:spcPts val="600"/>
              </a:spcAft>
            </a:pPr>
            <a:r>
              <a:rPr lang="en-US" sz="2400" dirty="0">
                <a:latin typeface="Myriad Pro" panose="020B0503030403020204" pitchFamily="34" charset="0"/>
              </a:rPr>
              <a:t>Complies with DOL “20% Rule”</a:t>
            </a:r>
          </a:p>
          <a:p>
            <a:pPr lvl="1">
              <a:lnSpc>
                <a:spcPct val="100000"/>
              </a:lnSpc>
              <a:spcBef>
                <a:spcPts val="0"/>
              </a:spcBef>
              <a:spcAft>
                <a:spcPts val="1800"/>
              </a:spcAft>
            </a:pPr>
            <a:r>
              <a:rPr lang="en-US" sz="2000" dirty="0">
                <a:latin typeface="Myriad Pro" panose="020B0503030403020204" pitchFamily="34" charset="0"/>
              </a:rPr>
              <a:t>Stipend is at or below 20 percent of the prevailing wage for that job</a:t>
            </a:r>
          </a:p>
          <a:p>
            <a:pPr marL="0" indent="0">
              <a:lnSpc>
                <a:spcPct val="100000"/>
              </a:lnSpc>
              <a:spcBef>
                <a:spcPts val="0"/>
              </a:spcBef>
              <a:spcAft>
                <a:spcPts val="1800"/>
              </a:spcAft>
              <a:buNone/>
            </a:pPr>
            <a:endParaRPr lang="en-US" dirty="0">
              <a:latin typeface="Myriad Pro" panose="020B0503030403020204" pitchFamily="34" charset="0"/>
            </a:endParaRPr>
          </a:p>
        </p:txBody>
      </p:sp>
      <p:cxnSp>
        <p:nvCxnSpPr>
          <p:cNvPr id="14" name="Straight Connector 13">
            <a:extLst>
              <a:ext uri="{FF2B5EF4-FFF2-40B4-BE49-F238E27FC236}">
                <a16:creationId xmlns:a16="http://schemas.microsoft.com/office/drawing/2014/main" id="{C8467003-09CB-4E00-A017-7243CDF9B2B7}"/>
              </a:ext>
            </a:extLst>
          </p:cNvPr>
          <p:cNvCxnSpPr>
            <a:cxnSpLocks/>
          </p:cNvCxnSpPr>
          <p:nvPr/>
        </p:nvCxnSpPr>
        <p:spPr>
          <a:xfrm>
            <a:off x="726141" y="1181100"/>
            <a:ext cx="6615953"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26E94312-A835-4528-8BAC-7EABB0B41D7A}"/>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spTree>
    <p:extLst>
      <p:ext uri="{BB962C8B-B14F-4D97-AF65-F5344CB8AC3E}">
        <p14:creationId xmlns:p14="http://schemas.microsoft.com/office/powerpoint/2010/main" val="881607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628650" y="577479"/>
            <a:ext cx="7886700" cy="656850"/>
          </a:xfrm>
        </p:spPr>
        <p:txBody>
          <a:bodyPr>
            <a:normAutofit/>
          </a:bodyPr>
          <a:lstStyle/>
          <a:p>
            <a:r>
              <a:rPr lang="en-US" sz="3200" b="1" dirty="0">
                <a:solidFill>
                  <a:srgbClr val="BD6741"/>
                </a:solidFill>
              </a:rPr>
              <a:t>Volunteer Protection Act (VPA)</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726141" y="1562100"/>
            <a:ext cx="8129778" cy="5358649"/>
          </a:xfrm>
        </p:spPr>
        <p:txBody>
          <a:bodyPr>
            <a:normAutofit/>
          </a:bodyPr>
          <a:lstStyle/>
          <a:p>
            <a:pPr marL="0" indent="0">
              <a:lnSpc>
                <a:spcPct val="150000"/>
              </a:lnSpc>
              <a:buNone/>
            </a:pPr>
            <a:r>
              <a:rPr lang="en-US" sz="2400" dirty="0">
                <a:latin typeface="Myriad Pro" panose="020B0503030403020204" pitchFamily="34" charset="0"/>
              </a:rPr>
              <a:t>Volunteers are protected from personal liability if, among other requirements, they do not receive anything of value in lieu of compensation in excess of $500.</a:t>
            </a:r>
          </a:p>
          <a:p>
            <a:pPr marL="0" indent="0">
              <a:lnSpc>
                <a:spcPct val="100000"/>
              </a:lnSpc>
              <a:spcBef>
                <a:spcPts val="0"/>
              </a:spcBef>
              <a:spcAft>
                <a:spcPts val="1800"/>
              </a:spcAft>
              <a:buNone/>
            </a:pPr>
            <a:endParaRPr lang="en-US" dirty="0">
              <a:latin typeface="Myriad Pro" panose="020B0503030403020204" pitchFamily="34" charset="0"/>
            </a:endParaRPr>
          </a:p>
        </p:txBody>
      </p:sp>
      <p:cxnSp>
        <p:nvCxnSpPr>
          <p:cNvPr id="14" name="Straight Connector 13">
            <a:extLst>
              <a:ext uri="{FF2B5EF4-FFF2-40B4-BE49-F238E27FC236}">
                <a16:creationId xmlns:a16="http://schemas.microsoft.com/office/drawing/2014/main" id="{C8467003-09CB-4E00-A017-7243CDF9B2B7}"/>
              </a:ext>
            </a:extLst>
          </p:cNvPr>
          <p:cNvCxnSpPr>
            <a:cxnSpLocks/>
          </p:cNvCxnSpPr>
          <p:nvPr/>
        </p:nvCxnSpPr>
        <p:spPr>
          <a:xfrm>
            <a:off x="726141" y="1181100"/>
            <a:ext cx="6203577"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A052DD4B-47F3-4F02-8CF9-B55A543B84C5}"/>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spTree>
    <p:extLst>
      <p:ext uri="{BB962C8B-B14F-4D97-AF65-F5344CB8AC3E}">
        <p14:creationId xmlns:p14="http://schemas.microsoft.com/office/powerpoint/2010/main" val="1321281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726141" y="572997"/>
            <a:ext cx="7886700" cy="656850"/>
          </a:xfrm>
        </p:spPr>
        <p:txBody>
          <a:bodyPr>
            <a:normAutofit/>
          </a:bodyPr>
          <a:lstStyle/>
          <a:p>
            <a:r>
              <a:rPr lang="en-US" sz="3200" b="1" dirty="0">
                <a:solidFill>
                  <a:srgbClr val="BD6741"/>
                </a:solidFill>
              </a:rPr>
              <a:t>Initial Recommendations</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726141" y="1562100"/>
            <a:ext cx="8129778" cy="5358649"/>
          </a:xfrm>
        </p:spPr>
        <p:txBody>
          <a:bodyPr>
            <a:normAutofit/>
          </a:bodyPr>
          <a:lstStyle/>
          <a:p>
            <a:pPr>
              <a:lnSpc>
                <a:spcPct val="200000"/>
              </a:lnSpc>
            </a:pPr>
            <a:r>
              <a:rPr lang="en-US" sz="2400" dirty="0">
                <a:latin typeface="Myriad Pro" panose="020B0503030403020204" pitchFamily="34" charset="0"/>
              </a:rPr>
              <a:t>Develop a process</a:t>
            </a:r>
          </a:p>
          <a:p>
            <a:pPr>
              <a:lnSpc>
                <a:spcPct val="200000"/>
              </a:lnSpc>
            </a:pPr>
            <a:r>
              <a:rPr lang="en-US" sz="2400" dirty="0">
                <a:latin typeface="Myriad Pro" panose="020B0503030403020204" pitchFamily="34" charset="0"/>
              </a:rPr>
              <a:t>Basis for stipend</a:t>
            </a:r>
          </a:p>
          <a:p>
            <a:pPr>
              <a:lnSpc>
                <a:spcPct val="200000"/>
              </a:lnSpc>
            </a:pPr>
            <a:r>
              <a:rPr lang="en-US" sz="2400" dirty="0">
                <a:latin typeface="Myriad Pro" panose="020B0503030403020204" pitchFamily="34" charset="0"/>
              </a:rPr>
              <a:t>Track and report</a:t>
            </a:r>
          </a:p>
          <a:p>
            <a:pPr marL="0" indent="0">
              <a:lnSpc>
                <a:spcPct val="100000"/>
              </a:lnSpc>
              <a:spcBef>
                <a:spcPts val="0"/>
              </a:spcBef>
              <a:spcAft>
                <a:spcPts val="1800"/>
              </a:spcAft>
              <a:buNone/>
            </a:pPr>
            <a:endParaRPr lang="en-US" dirty="0">
              <a:latin typeface="Myriad Pro" panose="020B0503030403020204" pitchFamily="34" charset="0"/>
            </a:endParaRPr>
          </a:p>
        </p:txBody>
      </p:sp>
      <p:cxnSp>
        <p:nvCxnSpPr>
          <p:cNvPr id="14" name="Straight Connector 13">
            <a:extLst>
              <a:ext uri="{FF2B5EF4-FFF2-40B4-BE49-F238E27FC236}">
                <a16:creationId xmlns:a16="http://schemas.microsoft.com/office/drawing/2014/main" id="{C8467003-09CB-4E00-A017-7243CDF9B2B7}"/>
              </a:ext>
            </a:extLst>
          </p:cNvPr>
          <p:cNvCxnSpPr>
            <a:cxnSpLocks/>
          </p:cNvCxnSpPr>
          <p:nvPr/>
        </p:nvCxnSpPr>
        <p:spPr>
          <a:xfrm>
            <a:off x="726141" y="1181100"/>
            <a:ext cx="5145741"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A7901297-AD6F-44F6-84AD-AD0E68AFB314}"/>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spTree>
    <p:extLst>
      <p:ext uri="{BB962C8B-B14F-4D97-AF65-F5344CB8AC3E}">
        <p14:creationId xmlns:p14="http://schemas.microsoft.com/office/powerpoint/2010/main" val="3214365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726141" y="572997"/>
            <a:ext cx="7886700" cy="656850"/>
          </a:xfrm>
        </p:spPr>
        <p:txBody>
          <a:bodyPr>
            <a:normAutofit/>
          </a:bodyPr>
          <a:lstStyle/>
          <a:p>
            <a:r>
              <a:rPr lang="en-US" sz="3200" b="1" dirty="0">
                <a:solidFill>
                  <a:srgbClr val="BD6741"/>
                </a:solidFill>
              </a:rPr>
              <a:t>Initial Recommendations</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726141" y="1562100"/>
            <a:ext cx="8129778" cy="5358649"/>
          </a:xfrm>
        </p:spPr>
        <p:txBody>
          <a:bodyPr>
            <a:normAutofit/>
          </a:bodyPr>
          <a:lstStyle/>
          <a:p>
            <a:pPr>
              <a:lnSpc>
                <a:spcPct val="200000"/>
              </a:lnSpc>
            </a:pPr>
            <a:r>
              <a:rPr lang="en-US" sz="2400" dirty="0">
                <a:latin typeface="Myriad Pro" panose="020B0503030403020204" pitchFamily="34" charset="0"/>
              </a:rPr>
              <a:t>One-year pilot</a:t>
            </a:r>
          </a:p>
          <a:p>
            <a:pPr>
              <a:lnSpc>
                <a:spcPct val="200000"/>
              </a:lnSpc>
            </a:pPr>
            <a:r>
              <a:rPr lang="en-US" sz="2400" dirty="0">
                <a:latin typeface="Myriad Pro" panose="020B0503030403020204" pitchFamily="34" charset="0"/>
              </a:rPr>
              <a:t>Eligibility and priorities</a:t>
            </a:r>
          </a:p>
          <a:p>
            <a:pPr>
              <a:lnSpc>
                <a:spcPct val="200000"/>
              </a:lnSpc>
            </a:pPr>
            <a:r>
              <a:rPr lang="en-US" sz="2400" dirty="0">
                <a:latin typeface="Myriad Pro" panose="020B0503030403020204" pitchFamily="34" charset="0"/>
              </a:rPr>
              <a:t>Stipend fund</a:t>
            </a:r>
          </a:p>
        </p:txBody>
      </p:sp>
      <p:cxnSp>
        <p:nvCxnSpPr>
          <p:cNvPr id="14" name="Straight Connector 13">
            <a:extLst>
              <a:ext uri="{FF2B5EF4-FFF2-40B4-BE49-F238E27FC236}">
                <a16:creationId xmlns:a16="http://schemas.microsoft.com/office/drawing/2014/main" id="{C8467003-09CB-4E00-A017-7243CDF9B2B7}"/>
              </a:ext>
            </a:extLst>
          </p:cNvPr>
          <p:cNvCxnSpPr>
            <a:cxnSpLocks/>
          </p:cNvCxnSpPr>
          <p:nvPr/>
        </p:nvCxnSpPr>
        <p:spPr>
          <a:xfrm>
            <a:off x="726141" y="1181100"/>
            <a:ext cx="5145741"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A7901297-AD6F-44F6-84AD-AD0E68AFB314}"/>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spTree>
    <p:extLst>
      <p:ext uri="{BB962C8B-B14F-4D97-AF65-F5344CB8AC3E}">
        <p14:creationId xmlns:p14="http://schemas.microsoft.com/office/powerpoint/2010/main" val="8732808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726141" y="563378"/>
            <a:ext cx="7886700" cy="656850"/>
          </a:xfrm>
        </p:spPr>
        <p:txBody>
          <a:bodyPr>
            <a:normAutofit/>
          </a:bodyPr>
          <a:lstStyle/>
          <a:p>
            <a:r>
              <a:rPr lang="en-US" sz="3200" b="1" dirty="0">
                <a:solidFill>
                  <a:srgbClr val="BD6741"/>
                </a:solidFill>
              </a:rPr>
              <a:t>Budget Considerations</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726141" y="1550894"/>
            <a:ext cx="8129778" cy="5369855"/>
          </a:xfrm>
        </p:spPr>
        <p:txBody>
          <a:bodyPr>
            <a:normAutofit/>
          </a:bodyPr>
          <a:lstStyle/>
          <a:p>
            <a:pPr>
              <a:spcAft>
                <a:spcPts val="600"/>
              </a:spcAft>
            </a:pPr>
            <a:r>
              <a:rPr lang="en-US" sz="2200" dirty="0">
                <a:latin typeface="Myriad Pro" panose="020B0503030403020204" pitchFamily="34" charset="0"/>
              </a:rPr>
              <a:t>4,000 Advisory body positions Citywide</a:t>
            </a:r>
          </a:p>
          <a:p>
            <a:pPr>
              <a:spcAft>
                <a:spcPts val="600"/>
              </a:spcAft>
            </a:pPr>
            <a:r>
              <a:rPr lang="en-US" sz="2200" dirty="0">
                <a:latin typeface="Myriad Pro" panose="020B0503030403020204" pitchFamily="34" charset="0"/>
              </a:rPr>
              <a:t>Total value of stipend includes all reimbursements provided to an individual in a year for items such as food and transportation, in addition to the nominal stipend</a:t>
            </a:r>
          </a:p>
          <a:p>
            <a:pPr lvl="1">
              <a:spcAft>
                <a:spcPts val="600"/>
              </a:spcAft>
            </a:pPr>
            <a:r>
              <a:rPr lang="en-US" sz="2200" dirty="0">
                <a:latin typeface="Myriad Pro" panose="020B0503030403020204" pitchFamily="34" charset="0"/>
              </a:rPr>
              <a:t>Some bureaus have already budgeted for and provided food to advisory boards</a:t>
            </a:r>
          </a:p>
          <a:p>
            <a:pPr>
              <a:spcAft>
                <a:spcPts val="600"/>
              </a:spcAft>
            </a:pPr>
            <a:r>
              <a:rPr lang="en-US" sz="2200" dirty="0">
                <a:latin typeface="Myriad Pro" panose="020B0503030403020204" pitchFamily="34" charset="0"/>
              </a:rPr>
              <a:t>There may be restrictions on the use of a specific bureau’s funds for stipends (e.g. grants, fees,  bond covenants, or other restrictions)</a:t>
            </a:r>
          </a:p>
          <a:p>
            <a:pPr>
              <a:spcAft>
                <a:spcPts val="600"/>
              </a:spcAft>
            </a:pPr>
            <a:r>
              <a:rPr lang="en-US" sz="2200" dirty="0">
                <a:latin typeface="Myriad Pro" panose="020B0503030403020204" pitchFamily="34" charset="0"/>
              </a:rPr>
              <a:t>More information on the advisory bodies and stipends currently offered is being gathered     </a:t>
            </a:r>
          </a:p>
          <a:p>
            <a:pPr marL="0" indent="0">
              <a:lnSpc>
                <a:spcPct val="100000"/>
              </a:lnSpc>
              <a:spcBef>
                <a:spcPts val="0"/>
              </a:spcBef>
              <a:spcAft>
                <a:spcPts val="1800"/>
              </a:spcAft>
              <a:buNone/>
            </a:pPr>
            <a:endParaRPr lang="en-US" dirty="0">
              <a:latin typeface="Myriad Pro" panose="020B0503030403020204" pitchFamily="34" charset="0"/>
            </a:endParaRPr>
          </a:p>
        </p:txBody>
      </p:sp>
      <p:cxnSp>
        <p:nvCxnSpPr>
          <p:cNvPr id="14" name="Straight Connector 13">
            <a:extLst>
              <a:ext uri="{FF2B5EF4-FFF2-40B4-BE49-F238E27FC236}">
                <a16:creationId xmlns:a16="http://schemas.microsoft.com/office/drawing/2014/main" id="{C8467003-09CB-4E00-A017-7243CDF9B2B7}"/>
              </a:ext>
            </a:extLst>
          </p:cNvPr>
          <p:cNvCxnSpPr>
            <a:cxnSpLocks/>
          </p:cNvCxnSpPr>
          <p:nvPr/>
        </p:nvCxnSpPr>
        <p:spPr>
          <a:xfrm>
            <a:off x="824753" y="1184369"/>
            <a:ext cx="4652683"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61F2800B-E896-4C83-BD20-26A0462BEFBE}"/>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spTree>
    <p:extLst>
      <p:ext uri="{BB962C8B-B14F-4D97-AF65-F5344CB8AC3E}">
        <p14:creationId xmlns:p14="http://schemas.microsoft.com/office/powerpoint/2010/main" val="39899928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628650" y="503457"/>
            <a:ext cx="7886700" cy="722535"/>
          </a:xfrm>
        </p:spPr>
        <p:txBody>
          <a:bodyPr>
            <a:normAutofit/>
          </a:bodyPr>
          <a:lstStyle/>
          <a:p>
            <a:r>
              <a:rPr lang="en-US" sz="3200" b="1" dirty="0">
                <a:solidFill>
                  <a:srgbClr val="BD6741"/>
                </a:solidFill>
              </a:rPr>
              <a:t>Components of a Stipend Budget</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726141" y="1308847"/>
            <a:ext cx="8129778" cy="5585008"/>
          </a:xfrm>
        </p:spPr>
        <p:txBody>
          <a:bodyPr>
            <a:normAutofit/>
          </a:bodyPr>
          <a:lstStyle/>
          <a:p>
            <a:pPr marL="0" indent="0">
              <a:spcAft>
                <a:spcPts val="600"/>
              </a:spcAft>
              <a:buNone/>
            </a:pPr>
            <a:r>
              <a:rPr lang="en-US" sz="2200" dirty="0">
                <a:latin typeface="Myriad Pro" panose="020B0503030403020204" pitchFamily="34" charset="0"/>
              </a:rPr>
              <a:t>A Stipend Fund</a:t>
            </a:r>
          </a:p>
          <a:p>
            <a:pPr lvl="1">
              <a:lnSpc>
                <a:spcPts val="2640"/>
              </a:lnSpc>
              <a:spcBef>
                <a:spcPts val="0"/>
              </a:spcBef>
              <a:spcAft>
                <a:spcPts val="1200"/>
              </a:spcAft>
            </a:pPr>
            <a:r>
              <a:rPr lang="en-US" sz="2000" dirty="0">
                <a:latin typeface="Myriad Pro" panose="020B0503030403020204" pitchFamily="34" charset="0"/>
              </a:rPr>
              <a:t>A $500 maximum stipend to Citywide advisory members estimated to cost $2 million per year.</a:t>
            </a:r>
          </a:p>
          <a:p>
            <a:pPr lvl="1">
              <a:lnSpc>
                <a:spcPts val="2640"/>
              </a:lnSpc>
              <a:spcBef>
                <a:spcPts val="0"/>
              </a:spcBef>
            </a:pPr>
            <a:r>
              <a:rPr lang="en-US" sz="2000" dirty="0">
                <a:latin typeface="Myriad Pro" panose="020B0503030403020204" pitchFamily="34" charset="0"/>
              </a:rPr>
              <a:t>Portion of City’s total stipend costs are related to Non-General Fund bureaus. 49% of regular City employees currently work for General Fund bureaus.  </a:t>
            </a:r>
          </a:p>
          <a:p>
            <a:pPr marL="0" indent="0">
              <a:spcAft>
                <a:spcPts val="600"/>
              </a:spcAft>
              <a:buNone/>
            </a:pPr>
            <a:r>
              <a:rPr lang="en-US" sz="2200" dirty="0">
                <a:latin typeface="Myriad Pro" panose="020B0503030403020204" pitchFamily="34" charset="0"/>
              </a:rPr>
              <a:t>Resources for Operational Support Needed	</a:t>
            </a:r>
          </a:p>
          <a:p>
            <a:pPr lvl="1">
              <a:spcBef>
                <a:spcPts val="600"/>
              </a:spcBef>
              <a:spcAft>
                <a:spcPts val="1200"/>
              </a:spcAft>
            </a:pPr>
            <a:r>
              <a:rPr lang="en-US" sz="2000" dirty="0">
                <a:latin typeface="Myriad Pro" panose="020B0503030403020204" pitchFamily="34" charset="0"/>
              </a:rPr>
              <a:t>Dedicated staff to administer program</a:t>
            </a:r>
          </a:p>
          <a:p>
            <a:pPr lvl="1">
              <a:spcBef>
                <a:spcPts val="0"/>
              </a:spcBef>
              <a:spcAft>
                <a:spcPts val="1200"/>
              </a:spcAft>
            </a:pPr>
            <a:r>
              <a:rPr lang="en-US" sz="2000" dirty="0">
                <a:latin typeface="Myriad Pro" panose="020B0503030403020204" pitchFamily="34" charset="0"/>
              </a:rPr>
              <a:t>Stakeholder engagement-focus group facilitated feedback</a:t>
            </a:r>
          </a:p>
          <a:p>
            <a:pPr lvl="1">
              <a:lnSpc>
                <a:spcPts val="2400"/>
              </a:lnSpc>
              <a:spcBef>
                <a:spcPts val="0"/>
              </a:spcBef>
              <a:spcAft>
                <a:spcPts val="1200"/>
              </a:spcAft>
            </a:pPr>
            <a:r>
              <a:rPr lang="en-US" sz="2000" dirty="0">
                <a:latin typeface="Myriad Pro" panose="020B0503030403020204" pitchFamily="34" charset="0"/>
              </a:rPr>
              <a:t>Time and materials for initial and ongoing training City staff and volunteers </a:t>
            </a:r>
          </a:p>
          <a:p>
            <a:pPr lvl="1">
              <a:spcBef>
                <a:spcPts val="0"/>
              </a:spcBef>
              <a:spcAft>
                <a:spcPts val="1200"/>
              </a:spcAft>
            </a:pPr>
            <a:r>
              <a:rPr lang="en-US" sz="2000" dirty="0">
                <a:latin typeface="Myriad Pro" panose="020B0503030403020204" pitchFamily="34" charset="0"/>
              </a:rPr>
              <a:t>Software to manage stipends </a:t>
            </a:r>
          </a:p>
          <a:p>
            <a:pPr lvl="1">
              <a:spcBef>
                <a:spcPts val="0"/>
              </a:spcBef>
              <a:spcAft>
                <a:spcPts val="1200"/>
              </a:spcAft>
            </a:pPr>
            <a:r>
              <a:rPr lang="en-US" sz="2000" dirty="0">
                <a:latin typeface="Myriad Pro" panose="020B0503030403020204" pitchFamily="34" charset="0"/>
              </a:rPr>
              <a:t>Related office equipment costs (e.g. phone, computer) </a:t>
            </a:r>
          </a:p>
        </p:txBody>
      </p:sp>
      <p:pic>
        <p:nvPicPr>
          <p:cNvPr id="6" name="Picture 5">
            <a:extLst>
              <a:ext uri="{FF2B5EF4-FFF2-40B4-BE49-F238E27FC236}">
                <a16:creationId xmlns:a16="http://schemas.microsoft.com/office/drawing/2014/main" id="{7CDFA7F6-24F4-4A2A-8C15-34C6E29E8792}"/>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cxnSp>
        <p:nvCxnSpPr>
          <p:cNvPr id="14" name="Straight Connector 13">
            <a:extLst>
              <a:ext uri="{FF2B5EF4-FFF2-40B4-BE49-F238E27FC236}">
                <a16:creationId xmlns:a16="http://schemas.microsoft.com/office/drawing/2014/main" id="{C8467003-09CB-4E00-A017-7243CDF9B2B7}"/>
              </a:ext>
            </a:extLst>
          </p:cNvPr>
          <p:cNvCxnSpPr>
            <a:cxnSpLocks/>
          </p:cNvCxnSpPr>
          <p:nvPr/>
        </p:nvCxnSpPr>
        <p:spPr>
          <a:xfrm>
            <a:off x="726141" y="1193149"/>
            <a:ext cx="6696635"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4434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726141" y="549792"/>
            <a:ext cx="7886700" cy="656850"/>
          </a:xfrm>
        </p:spPr>
        <p:txBody>
          <a:bodyPr>
            <a:normAutofit/>
          </a:bodyPr>
          <a:lstStyle/>
          <a:p>
            <a:r>
              <a:rPr lang="en-US" sz="3200" b="1" dirty="0">
                <a:solidFill>
                  <a:srgbClr val="BD6741"/>
                </a:solidFill>
              </a:rPr>
              <a:t>Questions for Council</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726141" y="1461352"/>
            <a:ext cx="8129778" cy="5459397"/>
          </a:xfrm>
        </p:spPr>
        <p:txBody>
          <a:bodyPr>
            <a:normAutofit/>
          </a:bodyPr>
          <a:lstStyle/>
          <a:p>
            <a:pPr marL="457200" indent="-457200">
              <a:lnSpc>
                <a:spcPts val="2640"/>
              </a:lnSpc>
              <a:spcAft>
                <a:spcPts val="1200"/>
              </a:spcAft>
              <a:buFont typeface="+mj-lt"/>
              <a:buAutoNum type="arabicPeriod"/>
            </a:pPr>
            <a:r>
              <a:rPr lang="en-US" sz="2200" b="1" dirty="0">
                <a:latin typeface="Myriad Pro" panose="020B0503030403020204" pitchFamily="34" charset="0"/>
              </a:rPr>
              <a:t>Stipends</a:t>
            </a:r>
            <a:r>
              <a:rPr lang="en-US" sz="2200" dirty="0">
                <a:latin typeface="Myriad Pro" panose="020B0503030403020204" pitchFamily="34" charset="0"/>
              </a:rPr>
              <a:t>: Should the City of Portland offer a nominal stipend to volunteer members of advisory bodies?</a:t>
            </a:r>
          </a:p>
          <a:p>
            <a:pPr marL="457200" indent="-457200">
              <a:lnSpc>
                <a:spcPts val="2640"/>
              </a:lnSpc>
              <a:spcAft>
                <a:spcPts val="1200"/>
              </a:spcAft>
              <a:buFont typeface="+mj-lt"/>
              <a:buAutoNum type="arabicPeriod"/>
            </a:pPr>
            <a:r>
              <a:rPr lang="en-US" sz="2200" b="1" dirty="0">
                <a:latin typeface="Myriad Pro" panose="020B0503030403020204" pitchFamily="34" charset="0"/>
              </a:rPr>
              <a:t>Stipend Limit</a:t>
            </a:r>
            <a:r>
              <a:rPr lang="en-US" sz="2200" dirty="0">
                <a:latin typeface="Myriad Pro" panose="020B0503030403020204" pitchFamily="34" charset="0"/>
              </a:rPr>
              <a:t>: Should the stipend limit be set within the $500 limit to benefit from liability protection under the VPA, at least in the initial pilot year?</a:t>
            </a:r>
          </a:p>
          <a:p>
            <a:pPr marL="457200" indent="-457200">
              <a:lnSpc>
                <a:spcPts val="2640"/>
              </a:lnSpc>
              <a:spcAft>
                <a:spcPts val="1200"/>
              </a:spcAft>
              <a:buFont typeface="+mj-lt"/>
              <a:buAutoNum type="arabicPeriod"/>
            </a:pPr>
            <a:r>
              <a:rPr lang="en-US" sz="2200" b="1" dirty="0">
                <a:latin typeface="Myriad Pro" panose="020B0503030403020204" pitchFamily="34" charset="0"/>
              </a:rPr>
              <a:t>Priorities</a:t>
            </a:r>
            <a:r>
              <a:rPr lang="en-US" sz="2200" dirty="0">
                <a:latin typeface="Myriad Pro" panose="020B0503030403020204" pitchFamily="34" charset="0"/>
              </a:rPr>
              <a:t>: In addition to allowing bureaus to set additional priorities and eligibility frameworks, should City Council also establish strategic priorities and eligibility for stipends?</a:t>
            </a:r>
          </a:p>
          <a:p>
            <a:pPr marL="457200" indent="-457200">
              <a:lnSpc>
                <a:spcPts val="2640"/>
              </a:lnSpc>
              <a:spcAft>
                <a:spcPts val="1200"/>
              </a:spcAft>
              <a:buFont typeface="+mj-lt"/>
              <a:buAutoNum type="arabicPeriod"/>
            </a:pPr>
            <a:r>
              <a:rPr lang="en-US" sz="2200" b="1">
                <a:latin typeface="Myriad Pro" panose="020B0503030403020204" pitchFamily="34" charset="0"/>
              </a:rPr>
              <a:t>Citywide Fund</a:t>
            </a:r>
            <a:r>
              <a:rPr lang="en-US" sz="2200" dirty="0">
                <a:latin typeface="Myriad Pro" panose="020B0503030403020204" pitchFamily="34" charset="0"/>
              </a:rPr>
              <a:t>: Should the City develop a citywide stipend fund to be accessed by general fund bureaus without sources of revenue for stipends? What is the level of funding for an initial pilot year?</a:t>
            </a:r>
          </a:p>
          <a:p>
            <a:pPr marL="0" indent="0">
              <a:lnSpc>
                <a:spcPct val="100000"/>
              </a:lnSpc>
              <a:spcBef>
                <a:spcPts val="0"/>
              </a:spcBef>
              <a:spcAft>
                <a:spcPts val="1800"/>
              </a:spcAft>
              <a:buNone/>
            </a:pPr>
            <a:endParaRPr lang="en-US" dirty="0">
              <a:latin typeface="Myriad Pro" panose="020B0503030403020204" pitchFamily="34" charset="0"/>
            </a:endParaRPr>
          </a:p>
        </p:txBody>
      </p:sp>
      <p:pic>
        <p:nvPicPr>
          <p:cNvPr id="7" name="Picture 6">
            <a:extLst>
              <a:ext uri="{FF2B5EF4-FFF2-40B4-BE49-F238E27FC236}">
                <a16:creationId xmlns:a16="http://schemas.microsoft.com/office/drawing/2014/main" id="{69499291-0B88-4F0A-82AE-A623F5C9EBB2}"/>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cxnSp>
        <p:nvCxnSpPr>
          <p:cNvPr id="8" name="Straight Connector 7">
            <a:extLst>
              <a:ext uri="{FF2B5EF4-FFF2-40B4-BE49-F238E27FC236}">
                <a16:creationId xmlns:a16="http://schemas.microsoft.com/office/drawing/2014/main" id="{16A47D26-3CA1-4AA0-A5A2-378883CF0F2C}"/>
              </a:ext>
            </a:extLst>
          </p:cNvPr>
          <p:cNvCxnSpPr>
            <a:cxnSpLocks/>
          </p:cNvCxnSpPr>
          <p:nvPr/>
        </p:nvCxnSpPr>
        <p:spPr>
          <a:xfrm>
            <a:off x="726141" y="1193149"/>
            <a:ext cx="4580965"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4917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726141" y="460073"/>
            <a:ext cx="7886700" cy="803648"/>
          </a:xfrm>
        </p:spPr>
        <p:txBody>
          <a:bodyPr/>
          <a:lstStyle/>
          <a:p>
            <a:r>
              <a:rPr lang="en-US" b="1" dirty="0">
                <a:solidFill>
                  <a:srgbClr val="BD6741"/>
                </a:solidFill>
              </a:rPr>
              <a:t>Members</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969219" y="1562100"/>
            <a:ext cx="7886700" cy="4351338"/>
          </a:xfrm>
        </p:spPr>
        <p:txBody>
          <a:bodyPr>
            <a:normAutofit/>
          </a:bodyPr>
          <a:lstStyle/>
          <a:p>
            <a:pPr marL="0" indent="0">
              <a:lnSpc>
                <a:spcPct val="100000"/>
              </a:lnSpc>
              <a:spcBef>
                <a:spcPts val="0"/>
              </a:spcBef>
              <a:spcAft>
                <a:spcPts val="1800"/>
              </a:spcAft>
              <a:buNone/>
            </a:pPr>
            <a:r>
              <a:rPr lang="en-US" sz="2400" dirty="0">
                <a:latin typeface="Myriad Pro" panose="020B0503030403020204" pitchFamily="34" charset="0"/>
              </a:rPr>
              <a:t>Bureau of Human Resources</a:t>
            </a:r>
          </a:p>
          <a:p>
            <a:pPr marL="0" indent="0">
              <a:lnSpc>
                <a:spcPct val="100000"/>
              </a:lnSpc>
              <a:spcBef>
                <a:spcPts val="0"/>
              </a:spcBef>
              <a:spcAft>
                <a:spcPts val="1800"/>
              </a:spcAft>
              <a:buNone/>
            </a:pPr>
            <a:r>
              <a:rPr lang="en-US" sz="2400" dirty="0">
                <a:latin typeface="Myriad Pro" panose="020B0503030403020204" pitchFamily="34" charset="0"/>
              </a:rPr>
              <a:t>City Attorney’s Office</a:t>
            </a:r>
          </a:p>
          <a:p>
            <a:pPr marL="0" indent="0">
              <a:lnSpc>
                <a:spcPct val="100000"/>
              </a:lnSpc>
              <a:spcBef>
                <a:spcPts val="0"/>
              </a:spcBef>
              <a:spcAft>
                <a:spcPts val="1800"/>
              </a:spcAft>
              <a:buNone/>
            </a:pPr>
            <a:r>
              <a:rPr lang="en-US" sz="2400" dirty="0">
                <a:latin typeface="Myriad Pro" panose="020B0503030403020204" pitchFamily="34" charset="0"/>
              </a:rPr>
              <a:t>Office of Community &amp; Civic Life</a:t>
            </a:r>
          </a:p>
          <a:p>
            <a:pPr marL="0" indent="0">
              <a:lnSpc>
                <a:spcPct val="100000"/>
              </a:lnSpc>
              <a:spcBef>
                <a:spcPts val="0"/>
              </a:spcBef>
              <a:spcAft>
                <a:spcPts val="1800"/>
              </a:spcAft>
              <a:buNone/>
            </a:pPr>
            <a:r>
              <a:rPr lang="en-US" sz="2400" dirty="0">
                <a:latin typeface="Myriad Pro" panose="020B0503030403020204" pitchFamily="34" charset="0"/>
              </a:rPr>
              <a:t>Office of Equity and Human Rights</a:t>
            </a:r>
          </a:p>
        </p:txBody>
      </p:sp>
      <p:sp>
        <p:nvSpPr>
          <p:cNvPr id="9" name="Arrow: Chevron 8">
            <a:extLst>
              <a:ext uri="{FF2B5EF4-FFF2-40B4-BE49-F238E27FC236}">
                <a16:creationId xmlns:a16="http://schemas.microsoft.com/office/drawing/2014/main" id="{6A1DAB23-517F-4569-AF2A-852D36233331}"/>
              </a:ext>
            </a:extLst>
          </p:cNvPr>
          <p:cNvSpPr/>
          <p:nvPr/>
        </p:nvSpPr>
        <p:spPr>
          <a:xfrm>
            <a:off x="798239" y="1727688"/>
            <a:ext cx="144556" cy="179294"/>
          </a:xfrm>
          <a:prstGeom prst="chevron">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BD6741"/>
              </a:solidFill>
            </a:endParaRPr>
          </a:p>
        </p:txBody>
      </p:sp>
      <p:sp>
        <p:nvSpPr>
          <p:cNvPr id="10" name="Arrow: Chevron 9">
            <a:extLst>
              <a:ext uri="{FF2B5EF4-FFF2-40B4-BE49-F238E27FC236}">
                <a16:creationId xmlns:a16="http://schemas.microsoft.com/office/drawing/2014/main" id="{D151EE90-C1D2-4B69-8693-88AD76623204}"/>
              </a:ext>
            </a:extLst>
          </p:cNvPr>
          <p:cNvSpPr/>
          <p:nvPr/>
        </p:nvSpPr>
        <p:spPr>
          <a:xfrm>
            <a:off x="798239" y="2317584"/>
            <a:ext cx="144556" cy="179294"/>
          </a:xfrm>
          <a:prstGeom prst="chevron">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D6741"/>
              </a:solidFill>
            </a:endParaRPr>
          </a:p>
        </p:txBody>
      </p:sp>
      <p:sp>
        <p:nvSpPr>
          <p:cNvPr id="11" name="Arrow: Chevron 10">
            <a:extLst>
              <a:ext uri="{FF2B5EF4-FFF2-40B4-BE49-F238E27FC236}">
                <a16:creationId xmlns:a16="http://schemas.microsoft.com/office/drawing/2014/main" id="{D4315B3C-E6D9-4A73-9C0A-E3813373CC7C}"/>
              </a:ext>
            </a:extLst>
          </p:cNvPr>
          <p:cNvSpPr/>
          <p:nvPr/>
        </p:nvSpPr>
        <p:spPr>
          <a:xfrm>
            <a:off x="824663" y="2906687"/>
            <a:ext cx="144556" cy="179294"/>
          </a:xfrm>
          <a:prstGeom prst="chevron">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D6741"/>
              </a:solidFill>
            </a:endParaRPr>
          </a:p>
        </p:txBody>
      </p:sp>
      <p:sp>
        <p:nvSpPr>
          <p:cNvPr id="12" name="Arrow: Chevron 11">
            <a:extLst>
              <a:ext uri="{FF2B5EF4-FFF2-40B4-BE49-F238E27FC236}">
                <a16:creationId xmlns:a16="http://schemas.microsoft.com/office/drawing/2014/main" id="{AA27998D-F569-49E9-8934-72417D2E76C0}"/>
              </a:ext>
            </a:extLst>
          </p:cNvPr>
          <p:cNvSpPr/>
          <p:nvPr/>
        </p:nvSpPr>
        <p:spPr>
          <a:xfrm>
            <a:off x="807204" y="3495790"/>
            <a:ext cx="144556" cy="179294"/>
          </a:xfrm>
          <a:prstGeom prst="chevron">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D6741"/>
              </a:solidFill>
            </a:endParaRPr>
          </a:p>
        </p:txBody>
      </p:sp>
      <p:cxnSp>
        <p:nvCxnSpPr>
          <p:cNvPr id="14" name="Straight Connector 13">
            <a:extLst>
              <a:ext uri="{FF2B5EF4-FFF2-40B4-BE49-F238E27FC236}">
                <a16:creationId xmlns:a16="http://schemas.microsoft.com/office/drawing/2014/main" id="{C8467003-09CB-4E00-A017-7243CDF9B2B7}"/>
              </a:ext>
            </a:extLst>
          </p:cNvPr>
          <p:cNvCxnSpPr>
            <a:cxnSpLocks/>
          </p:cNvCxnSpPr>
          <p:nvPr/>
        </p:nvCxnSpPr>
        <p:spPr>
          <a:xfrm>
            <a:off x="798239" y="1183527"/>
            <a:ext cx="2205318"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373F01C0-67D8-4C20-8221-2387BCDF903E}"/>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spTree>
    <p:extLst>
      <p:ext uri="{BB962C8B-B14F-4D97-AF65-F5344CB8AC3E}">
        <p14:creationId xmlns:p14="http://schemas.microsoft.com/office/powerpoint/2010/main" val="2269703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726141" y="533215"/>
            <a:ext cx="7886700" cy="656850"/>
          </a:xfrm>
        </p:spPr>
        <p:txBody>
          <a:bodyPr/>
          <a:lstStyle/>
          <a:p>
            <a:r>
              <a:rPr lang="en-US" b="1" dirty="0">
                <a:solidFill>
                  <a:srgbClr val="BD6741"/>
                </a:solidFill>
              </a:rPr>
              <a:t>Reason for Taskforce</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726141" y="1562102"/>
            <a:ext cx="7886700" cy="5099428"/>
          </a:xfrm>
        </p:spPr>
        <p:txBody>
          <a:bodyPr>
            <a:normAutofit fontScale="47500" lnSpcReduction="20000"/>
          </a:bodyPr>
          <a:lstStyle/>
          <a:p>
            <a:pPr marL="0" indent="0">
              <a:lnSpc>
                <a:spcPct val="170000"/>
              </a:lnSpc>
              <a:spcBef>
                <a:spcPts val="0"/>
              </a:spcBef>
              <a:spcAft>
                <a:spcPts val="1800"/>
              </a:spcAft>
              <a:buNone/>
            </a:pPr>
            <a:r>
              <a:rPr lang="en-US" sz="4200" dirty="0">
                <a:latin typeface="Myriad Pro" panose="020B0503030403020204" pitchFamily="34" charset="0"/>
              </a:rPr>
              <a:t>“City Council directs the Office of Community &amp; Civic Life, working with the Office of Equity and Human Rights, Bureau of Human Resources, and City Attorney’s Office, to conduct a thorough analysis of current practices and policies for providing stipends to volunteer members of City advisory bodies, looking both at existing practice for City of Portland advisory bodies and examples of stipend policies and practices used by other jurisdictions. The bureaus shall present the findings of this analysis and a recommendation for a Citywide policy on stipends for advisory bodies to Council by January 2020.” </a:t>
            </a:r>
          </a:p>
          <a:p>
            <a:pPr marL="0" indent="0">
              <a:lnSpc>
                <a:spcPct val="100000"/>
              </a:lnSpc>
              <a:spcBef>
                <a:spcPts val="0"/>
              </a:spcBef>
              <a:spcAft>
                <a:spcPts val="1800"/>
              </a:spcAft>
              <a:buNone/>
            </a:pPr>
            <a:endParaRPr lang="en-US" dirty="0">
              <a:latin typeface="Myriad Pro" panose="020B0503030403020204" pitchFamily="34" charset="0"/>
            </a:endParaRPr>
          </a:p>
        </p:txBody>
      </p:sp>
      <p:cxnSp>
        <p:nvCxnSpPr>
          <p:cNvPr id="14" name="Straight Connector 13">
            <a:extLst>
              <a:ext uri="{FF2B5EF4-FFF2-40B4-BE49-F238E27FC236}">
                <a16:creationId xmlns:a16="http://schemas.microsoft.com/office/drawing/2014/main" id="{C8467003-09CB-4E00-A017-7243CDF9B2B7}"/>
              </a:ext>
            </a:extLst>
          </p:cNvPr>
          <p:cNvCxnSpPr>
            <a:cxnSpLocks/>
          </p:cNvCxnSpPr>
          <p:nvPr/>
        </p:nvCxnSpPr>
        <p:spPr>
          <a:xfrm>
            <a:off x="797859" y="1190065"/>
            <a:ext cx="4805083"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749C68EB-2E35-44DA-B86C-9E4784BAD2DA}"/>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spTree>
    <p:extLst>
      <p:ext uri="{BB962C8B-B14F-4D97-AF65-F5344CB8AC3E}">
        <p14:creationId xmlns:p14="http://schemas.microsoft.com/office/powerpoint/2010/main" val="3757245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726141" y="533215"/>
            <a:ext cx="7886700" cy="656850"/>
          </a:xfrm>
        </p:spPr>
        <p:txBody>
          <a:bodyPr/>
          <a:lstStyle/>
          <a:p>
            <a:r>
              <a:rPr lang="en-US" b="1" dirty="0">
                <a:solidFill>
                  <a:srgbClr val="BD6741"/>
                </a:solidFill>
              </a:rPr>
              <a:t>Introduction</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726141" y="1562100"/>
            <a:ext cx="7886700" cy="4614863"/>
          </a:xfrm>
        </p:spPr>
        <p:txBody>
          <a:bodyPr>
            <a:normAutofit/>
          </a:bodyPr>
          <a:lstStyle/>
          <a:p>
            <a:pPr>
              <a:lnSpc>
                <a:spcPct val="200000"/>
              </a:lnSpc>
              <a:spcBef>
                <a:spcPts val="0"/>
              </a:spcBef>
              <a:spcAft>
                <a:spcPts val="1800"/>
              </a:spcAft>
            </a:pPr>
            <a:r>
              <a:rPr lang="en-US" sz="2400" dirty="0">
                <a:latin typeface="Myriad Pro" panose="020B0503030403020204" pitchFamily="34" charset="0"/>
              </a:rPr>
              <a:t>Meaningful engagement in decision making</a:t>
            </a:r>
          </a:p>
          <a:p>
            <a:pPr>
              <a:lnSpc>
                <a:spcPct val="200000"/>
              </a:lnSpc>
              <a:spcBef>
                <a:spcPts val="0"/>
              </a:spcBef>
              <a:spcAft>
                <a:spcPts val="1800"/>
              </a:spcAft>
            </a:pPr>
            <a:r>
              <a:rPr lang="en-US" sz="2400" dirty="0">
                <a:latin typeface="Myriad Pro" panose="020B0503030403020204" pitchFamily="34" charset="0"/>
              </a:rPr>
              <a:t>Legally informed and responsible practices</a:t>
            </a:r>
          </a:p>
          <a:p>
            <a:pPr>
              <a:lnSpc>
                <a:spcPct val="200000"/>
              </a:lnSpc>
              <a:spcBef>
                <a:spcPts val="0"/>
              </a:spcBef>
              <a:spcAft>
                <a:spcPts val="1800"/>
              </a:spcAft>
            </a:pPr>
            <a:r>
              <a:rPr lang="en-US" sz="2400" dirty="0">
                <a:latin typeface="Myriad Pro" panose="020B0503030403020204" pitchFamily="34" charset="0"/>
              </a:rPr>
              <a:t>Bold recommendations and user testing</a:t>
            </a:r>
          </a:p>
        </p:txBody>
      </p:sp>
      <p:cxnSp>
        <p:nvCxnSpPr>
          <p:cNvPr id="14" name="Straight Connector 13">
            <a:extLst>
              <a:ext uri="{FF2B5EF4-FFF2-40B4-BE49-F238E27FC236}">
                <a16:creationId xmlns:a16="http://schemas.microsoft.com/office/drawing/2014/main" id="{C8467003-09CB-4E00-A017-7243CDF9B2B7}"/>
              </a:ext>
            </a:extLst>
          </p:cNvPr>
          <p:cNvCxnSpPr>
            <a:cxnSpLocks/>
          </p:cNvCxnSpPr>
          <p:nvPr/>
        </p:nvCxnSpPr>
        <p:spPr>
          <a:xfrm>
            <a:off x="726141" y="1183527"/>
            <a:ext cx="2940424"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ABF821E0-8982-42A1-9CBD-AF2B5B1B9A11}"/>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spTree>
    <p:extLst>
      <p:ext uri="{BB962C8B-B14F-4D97-AF65-F5344CB8AC3E}">
        <p14:creationId xmlns:p14="http://schemas.microsoft.com/office/powerpoint/2010/main" val="3652401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726141" y="537697"/>
            <a:ext cx="7886700" cy="656850"/>
          </a:xfrm>
        </p:spPr>
        <p:txBody>
          <a:bodyPr/>
          <a:lstStyle/>
          <a:p>
            <a:r>
              <a:rPr lang="en-US" b="1" dirty="0">
                <a:solidFill>
                  <a:srgbClr val="BD6741"/>
                </a:solidFill>
              </a:rPr>
              <a:t>Equity</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726141" y="1562100"/>
            <a:ext cx="8129778" cy="5224182"/>
          </a:xfrm>
        </p:spPr>
        <p:txBody>
          <a:bodyPr>
            <a:normAutofit fontScale="92500"/>
          </a:bodyPr>
          <a:lstStyle/>
          <a:p>
            <a:pPr marL="0" indent="0">
              <a:lnSpc>
                <a:spcPct val="100000"/>
              </a:lnSpc>
              <a:spcBef>
                <a:spcPts val="0"/>
              </a:spcBef>
              <a:spcAft>
                <a:spcPts val="1800"/>
              </a:spcAft>
              <a:buNone/>
            </a:pPr>
            <a:r>
              <a:rPr lang="en-US" dirty="0">
                <a:latin typeface="Myriad Pro" panose="020B0503030403020204" pitchFamily="34" charset="0"/>
              </a:rPr>
              <a:t>Disparities in Representation</a:t>
            </a:r>
          </a:p>
          <a:p>
            <a:pPr lvl="1">
              <a:lnSpc>
                <a:spcPct val="110000"/>
              </a:lnSpc>
              <a:spcBef>
                <a:spcPts val="0"/>
              </a:spcBef>
              <a:spcAft>
                <a:spcPts val="1800"/>
              </a:spcAft>
            </a:pPr>
            <a:r>
              <a:rPr lang="en-US" dirty="0">
                <a:latin typeface="Myriad Pro" panose="020B0503030403020204" pitchFamily="34" charset="0"/>
              </a:rPr>
              <a:t>Institutional barriers</a:t>
            </a:r>
          </a:p>
          <a:p>
            <a:pPr lvl="1">
              <a:lnSpc>
                <a:spcPct val="110000"/>
              </a:lnSpc>
              <a:spcBef>
                <a:spcPts val="0"/>
              </a:spcBef>
              <a:spcAft>
                <a:spcPts val="1800"/>
              </a:spcAft>
            </a:pPr>
            <a:r>
              <a:rPr lang="en-US" dirty="0">
                <a:latin typeface="Myriad Pro" panose="020B0503030403020204" pitchFamily="34" charset="0"/>
              </a:rPr>
              <a:t>Impacts of systemic racism on historically and currently oppressed community members</a:t>
            </a:r>
          </a:p>
          <a:p>
            <a:pPr lvl="1">
              <a:lnSpc>
                <a:spcPct val="110000"/>
              </a:lnSpc>
              <a:spcBef>
                <a:spcPts val="0"/>
              </a:spcBef>
              <a:spcAft>
                <a:spcPts val="1800"/>
              </a:spcAft>
            </a:pPr>
            <a:r>
              <a:rPr lang="en-US" dirty="0">
                <a:latin typeface="Myriad Pro" panose="020B0503030403020204" pitchFamily="34" charset="0"/>
              </a:rPr>
              <a:t>It takes resources and courage for members of non-dominant groups to participate and share their perspectives</a:t>
            </a:r>
          </a:p>
          <a:p>
            <a:pPr lvl="1">
              <a:lnSpc>
                <a:spcPct val="110000"/>
              </a:lnSpc>
              <a:spcBef>
                <a:spcPts val="0"/>
              </a:spcBef>
              <a:spcAft>
                <a:spcPts val="1800"/>
              </a:spcAft>
            </a:pPr>
            <a:r>
              <a:rPr lang="en-US" dirty="0">
                <a:latin typeface="Myriad Pro" panose="020B0503030403020204" pitchFamily="34" charset="0"/>
              </a:rPr>
              <a:t>“Nothing about us without us”: Meaningful engagement with and participation from a diverse mix of community members leads to more equitable policies and practices</a:t>
            </a:r>
          </a:p>
          <a:p>
            <a:pPr marL="0" indent="0">
              <a:lnSpc>
                <a:spcPct val="100000"/>
              </a:lnSpc>
              <a:spcBef>
                <a:spcPts val="0"/>
              </a:spcBef>
              <a:spcAft>
                <a:spcPts val="1800"/>
              </a:spcAft>
              <a:buNone/>
            </a:pPr>
            <a:endParaRPr lang="en-US" dirty="0">
              <a:latin typeface="Myriad Pro" panose="020B0503030403020204" pitchFamily="34" charset="0"/>
            </a:endParaRPr>
          </a:p>
        </p:txBody>
      </p:sp>
      <p:cxnSp>
        <p:nvCxnSpPr>
          <p:cNvPr id="14" name="Straight Connector 13">
            <a:extLst>
              <a:ext uri="{FF2B5EF4-FFF2-40B4-BE49-F238E27FC236}">
                <a16:creationId xmlns:a16="http://schemas.microsoft.com/office/drawing/2014/main" id="{C8467003-09CB-4E00-A017-7243CDF9B2B7}"/>
              </a:ext>
            </a:extLst>
          </p:cNvPr>
          <p:cNvCxnSpPr>
            <a:cxnSpLocks/>
          </p:cNvCxnSpPr>
          <p:nvPr/>
        </p:nvCxnSpPr>
        <p:spPr>
          <a:xfrm>
            <a:off x="726141" y="1181100"/>
            <a:ext cx="1559859"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E8E06B15-BDDD-4E48-AFFC-38F9BC784F62}"/>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spTree>
    <p:extLst>
      <p:ext uri="{BB962C8B-B14F-4D97-AF65-F5344CB8AC3E}">
        <p14:creationId xmlns:p14="http://schemas.microsoft.com/office/powerpoint/2010/main" val="2003664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726141" y="537697"/>
            <a:ext cx="7886700" cy="656850"/>
          </a:xfrm>
        </p:spPr>
        <p:txBody>
          <a:bodyPr/>
          <a:lstStyle/>
          <a:p>
            <a:r>
              <a:rPr lang="en-US" b="1" dirty="0">
                <a:solidFill>
                  <a:srgbClr val="BD6741"/>
                </a:solidFill>
              </a:rPr>
              <a:t>Equity</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726141" y="1562100"/>
            <a:ext cx="8129778" cy="4614863"/>
          </a:xfrm>
        </p:spPr>
        <p:txBody>
          <a:bodyPr>
            <a:normAutofit/>
          </a:bodyPr>
          <a:lstStyle/>
          <a:p>
            <a:pPr marL="0" indent="0">
              <a:lnSpc>
                <a:spcPct val="100000"/>
              </a:lnSpc>
              <a:spcBef>
                <a:spcPts val="0"/>
              </a:spcBef>
              <a:spcAft>
                <a:spcPts val="1800"/>
              </a:spcAft>
              <a:buNone/>
            </a:pPr>
            <a:r>
              <a:rPr lang="en-US" dirty="0">
                <a:latin typeface="Myriad Pro" panose="020B0503030403020204" pitchFamily="34" charset="0"/>
              </a:rPr>
              <a:t>Some Communities are Over-Tapped</a:t>
            </a:r>
          </a:p>
          <a:p>
            <a:pPr lvl="1">
              <a:lnSpc>
                <a:spcPct val="100000"/>
              </a:lnSpc>
              <a:spcBef>
                <a:spcPts val="0"/>
              </a:spcBef>
              <a:spcAft>
                <a:spcPts val="1800"/>
              </a:spcAft>
            </a:pPr>
            <a:r>
              <a:rPr lang="en-US" dirty="0">
                <a:latin typeface="Myriad Pro" panose="020B0503030403020204" pitchFamily="34" charset="0"/>
              </a:rPr>
              <a:t>Many of the same leaders from marginalized communities serve on advisory groups for multiple City bureaus and other regional government jurisdictions </a:t>
            </a:r>
          </a:p>
          <a:p>
            <a:pPr marL="0" indent="0">
              <a:lnSpc>
                <a:spcPct val="100000"/>
              </a:lnSpc>
              <a:spcBef>
                <a:spcPts val="0"/>
              </a:spcBef>
              <a:spcAft>
                <a:spcPts val="1800"/>
              </a:spcAft>
              <a:buNone/>
            </a:pPr>
            <a:endParaRPr lang="en-US" dirty="0">
              <a:latin typeface="Myriad Pro" panose="020B0503030403020204" pitchFamily="34" charset="0"/>
            </a:endParaRPr>
          </a:p>
        </p:txBody>
      </p:sp>
      <p:cxnSp>
        <p:nvCxnSpPr>
          <p:cNvPr id="11" name="Straight Connector 10">
            <a:extLst>
              <a:ext uri="{FF2B5EF4-FFF2-40B4-BE49-F238E27FC236}">
                <a16:creationId xmlns:a16="http://schemas.microsoft.com/office/drawing/2014/main" id="{3B73F5AA-5182-4FE7-A5B9-4E78FF60D90E}"/>
              </a:ext>
            </a:extLst>
          </p:cNvPr>
          <p:cNvCxnSpPr>
            <a:cxnSpLocks/>
          </p:cNvCxnSpPr>
          <p:nvPr/>
        </p:nvCxnSpPr>
        <p:spPr>
          <a:xfrm>
            <a:off x="726141" y="1194547"/>
            <a:ext cx="1559859"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40B699F7-C7ED-4D48-B1D1-E983556E2CB7}"/>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spTree>
    <p:extLst>
      <p:ext uri="{BB962C8B-B14F-4D97-AF65-F5344CB8AC3E}">
        <p14:creationId xmlns:p14="http://schemas.microsoft.com/office/powerpoint/2010/main" val="948330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726141" y="533215"/>
            <a:ext cx="7886700" cy="656850"/>
          </a:xfrm>
        </p:spPr>
        <p:txBody>
          <a:bodyPr/>
          <a:lstStyle/>
          <a:p>
            <a:r>
              <a:rPr lang="en-US" b="1" dirty="0">
                <a:solidFill>
                  <a:srgbClr val="BD6741"/>
                </a:solidFill>
              </a:rPr>
              <a:t>Equity</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726141" y="1562101"/>
            <a:ext cx="8129778" cy="4614862"/>
          </a:xfrm>
        </p:spPr>
        <p:txBody>
          <a:bodyPr>
            <a:normAutofit/>
          </a:bodyPr>
          <a:lstStyle/>
          <a:p>
            <a:pPr marL="0" indent="0">
              <a:lnSpc>
                <a:spcPct val="100000"/>
              </a:lnSpc>
              <a:spcBef>
                <a:spcPts val="0"/>
              </a:spcBef>
              <a:spcAft>
                <a:spcPts val="1800"/>
              </a:spcAft>
              <a:buNone/>
            </a:pPr>
            <a:r>
              <a:rPr lang="en-US" dirty="0">
                <a:latin typeface="Myriad Pro" panose="020B0503030403020204" pitchFamily="34" charset="0"/>
              </a:rPr>
              <a:t>Varying Resources Among Bureaus</a:t>
            </a:r>
          </a:p>
          <a:p>
            <a:pPr lvl="1">
              <a:lnSpc>
                <a:spcPct val="100000"/>
              </a:lnSpc>
              <a:spcBef>
                <a:spcPts val="0"/>
              </a:spcBef>
              <a:spcAft>
                <a:spcPts val="1800"/>
              </a:spcAft>
            </a:pPr>
            <a:r>
              <a:rPr lang="en-US" dirty="0">
                <a:latin typeface="Myriad Pro" panose="020B0503030403020204" pitchFamily="34" charset="0"/>
              </a:rPr>
              <a:t>26+ bureaus and offices</a:t>
            </a:r>
          </a:p>
          <a:p>
            <a:pPr lvl="1">
              <a:lnSpc>
                <a:spcPct val="100000"/>
              </a:lnSpc>
              <a:spcBef>
                <a:spcPts val="0"/>
              </a:spcBef>
              <a:spcAft>
                <a:spcPts val="1800"/>
              </a:spcAft>
            </a:pPr>
            <a:r>
              <a:rPr lang="en-US" dirty="0">
                <a:latin typeface="Myriad Pro" panose="020B0503030403020204" pitchFamily="34" charset="0"/>
              </a:rPr>
              <a:t>Different funding availability</a:t>
            </a:r>
          </a:p>
          <a:p>
            <a:pPr lvl="1">
              <a:lnSpc>
                <a:spcPct val="100000"/>
              </a:lnSpc>
              <a:spcBef>
                <a:spcPts val="0"/>
              </a:spcBef>
              <a:spcAft>
                <a:spcPts val="1800"/>
              </a:spcAft>
            </a:pPr>
            <a:r>
              <a:rPr lang="en-US" dirty="0">
                <a:latin typeface="Myriad Pro" panose="020B0503030403020204" pitchFamily="34" charset="0"/>
              </a:rPr>
              <a:t>Smaller offices need supportive toolkits trainings, and guidelines</a:t>
            </a:r>
          </a:p>
          <a:p>
            <a:pPr marL="0" indent="0">
              <a:lnSpc>
                <a:spcPct val="100000"/>
              </a:lnSpc>
              <a:spcBef>
                <a:spcPts val="0"/>
              </a:spcBef>
              <a:spcAft>
                <a:spcPts val="1800"/>
              </a:spcAft>
              <a:buNone/>
            </a:pPr>
            <a:endParaRPr lang="en-US" dirty="0">
              <a:latin typeface="Myriad Pro" panose="020B0503030403020204" pitchFamily="34" charset="0"/>
            </a:endParaRPr>
          </a:p>
        </p:txBody>
      </p:sp>
      <p:cxnSp>
        <p:nvCxnSpPr>
          <p:cNvPr id="9" name="Straight Connector 8">
            <a:extLst>
              <a:ext uri="{FF2B5EF4-FFF2-40B4-BE49-F238E27FC236}">
                <a16:creationId xmlns:a16="http://schemas.microsoft.com/office/drawing/2014/main" id="{B65B1268-9802-446A-BD73-0E584219C9BB}"/>
              </a:ext>
            </a:extLst>
          </p:cNvPr>
          <p:cNvCxnSpPr>
            <a:cxnSpLocks/>
          </p:cNvCxnSpPr>
          <p:nvPr/>
        </p:nvCxnSpPr>
        <p:spPr>
          <a:xfrm>
            <a:off x="726141" y="1190065"/>
            <a:ext cx="1559859"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DA810229-CB4C-44F0-B1DE-4E7F072D4BE2}"/>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spTree>
    <p:extLst>
      <p:ext uri="{BB962C8B-B14F-4D97-AF65-F5344CB8AC3E}">
        <p14:creationId xmlns:p14="http://schemas.microsoft.com/office/powerpoint/2010/main" val="1822875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628650" y="533216"/>
            <a:ext cx="7886700" cy="656850"/>
          </a:xfrm>
        </p:spPr>
        <p:txBody>
          <a:bodyPr/>
          <a:lstStyle/>
          <a:p>
            <a:r>
              <a:rPr lang="en-US" b="1" dirty="0">
                <a:solidFill>
                  <a:srgbClr val="BD6741"/>
                </a:solidFill>
              </a:rPr>
              <a:t>Legal Framework</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726141" y="1562103"/>
            <a:ext cx="8129778" cy="4614860"/>
          </a:xfrm>
        </p:spPr>
        <p:txBody>
          <a:bodyPr>
            <a:normAutofit/>
          </a:bodyPr>
          <a:lstStyle/>
          <a:p>
            <a:pPr marL="0" indent="0">
              <a:lnSpc>
                <a:spcPct val="100000"/>
              </a:lnSpc>
              <a:spcBef>
                <a:spcPts val="0"/>
              </a:spcBef>
              <a:spcAft>
                <a:spcPts val="1800"/>
              </a:spcAft>
              <a:buNone/>
            </a:pPr>
            <a:r>
              <a:rPr lang="en-US" dirty="0">
                <a:latin typeface="Myriad Pro" panose="020B0503030403020204" pitchFamily="34" charset="0"/>
              </a:rPr>
              <a:t>Two statutes primarily impact the analysis of providing stipends to volunteers</a:t>
            </a:r>
            <a:r>
              <a:rPr lang="en-US" sz="2400" dirty="0">
                <a:latin typeface="Myriad Pro" panose="020B0503030403020204" pitchFamily="34" charset="0"/>
              </a:rPr>
              <a:t>:</a:t>
            </a:r>
          </a:p>
          <a:p>
            <a:pPr marL="971550" lvl="1" indent="-514350">
              <a:lnSpc>
                <a:spcPct val="100000"/>
              </a:lnSpc>
              <a:spcBef>
                <a:spcPts val="0"/>
              </a:spcBef>
              <a:spcAft>
                <a:spcPts val="1800"/>
              </a:spcAft>
              <a:buFont typeface="+mj-lt"/>
              <a:buAutoNum type="arabicPeriod"/>
            </a:pPr>
            <a:r>
              <a:rPr lang="en-US" dirty="0">
                <a:latin typeface="Myriad Pro" panose="020B0503030403020204" pitchFamily="34" charset="0"/>
              </a:rPr>
              <a:t>The Fair Labor Standards Act (FLSA)</a:t>
            </a:r>
          </a:p>
          <a:p>
            <a:pPr marL="971550" lvl="1" indent="-514350">
              <a:lnSpc>
                <a:spcPct val="100000"/>
              </a:lnSpc>
              <a:spcBef>
                <a:spcPts val="0"/>
              </a:spcBef>
              <a:spcAft>
                <a:spcPts val="1800"/>
              </a:spcAft>
              <a:buFont typeface="+mj-lt"/>
              <a:buAutoNum type="arabicPeriod"/>
            </a:pPr>
            <a:r>
              <a:rPr lang="en-US" dirty="0">
                <a:latin typeface="Myriad Pro" panose="020B0503030403020204" pitchFamily="34" charset="0"/>
              </a:rPr>
              <a:t>The Volunteer Protection Act (VPA)</a:t>
            </a:r>
          </a:p>
          <a:p>
            <a:pPr marL="0" indent="0">
              <a:lnSpc>
                <a:spcPct val="100000"/>
              </a:lnSpc>
              <a:spcBef>
                <a:spcPts val="0"/>
              </a:spcBef>
              <a:spcAft>
                <a:spcPts val="1800"/>
              </a:spcAft>
              <a:buNone/>
            </a:pPr>
            <a:endParaRPr lang="en-US" dirty="0">
              <a:latin typeface="Myriad Pro" panose="020B0503030403020204" pitchFamily="34" charset="0"/>
            </a:endParaRPr>
          </a:p>
        </p:txBody>
      </p:sp>
      <p:cxnSp>
        <p:nvCxnSpPr>
          <p:cNvPr id="14" name="Straight Connector 13">
            <a:extLst>
              <a:ext uri="{FF2B5EF4-FFF2-40B4-BE49-F238E27FC236}">
                <a16:creationId xmlns:a16="http://schemas.microsoft.com/office/drawing/2014/main" id="{C8467003-09CB-4E00-A017-7243CDF9B2B7}"/>
              </a:ext>
            </a:extLst>
          </p:cNvPr>
          <p:cNvCxnSpPr>
            <a:cxnSpLocks/>
          </p:cNvCxnSpPr>
          <p:nvPr/>
        </p:nvCxnSpPr>
        <p:spPr>
          <a:xfrm>
            <a:off x="726141" y="1190066"/>
            <a:ext cx="3980330"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B8DEEE2D-00C0-44E7-8BE8-39973F78683A}"/>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spTree>
    <p:extLst>
      <p:ext uri="{BB962C8B-B14F-4D97-AF65-F5344CB8AC3E}">
        <p14:creationId xmlns:p14="http://schemas.microsoft.com/office/powerpoint/2010/main" val="4063275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F6CB-858F-4E8C-8AEB-F215B05D38ED}"/>
              </a:ext>
            </a:extLst>
          </p:cNvPr>
          <p:cNvSpPr>
            <a:spLocks noGrp="1"/>
          </p:cNvSpPr>
          <p:nvPr>
            <p:ph type="title"/>
          </p:nvPr>
        </p:nvSpPr>
        <p:spPr>
          <a:xfrm>
            <a:off x="726141" y="533215"/>
            <a:ext cx="7886700" cy="656850"/>
          </a:xfrm>
        </p:spPr>
        <p:txBody>
          <a:bodyPr/>
          <a:lstStyle/>
          <a:p>
            <a:r>
              <a:rPr lang="en-US" b="1" dirty="0">
                <a:solidFill>
                  <a:srgbClr val="BD6741"/>
                </a:solidFill>
              </a:rPr>
              <a:t>FLSA Volunteer Definition</a:t>
            </a:r>
          </a:p>
        </p:txBody>
      </p:sp>
      <p:sp>
        <p:nvSpPr>
          <p:cNvPr id="3" name="Content Placeholder 2">
            <a:extLst>
              <a:ext uri="{FF2B5EF4-FFF2-40B4-BE49-F238E27FC236}">
                <a16:creationId xmlns:a16="http://schemas.microsoft.com/office/drawing/2014/main" id="{D34F8E73-4C9D-4D01-9449-DDFC51EC0F93}"/>
              </a:ext>
            </a:extLst>
          </p:cNvPr>
          <p:cNvSpPr>
            <a:spLocks noGrp="1"/>
          </p:cNvSpPr>
          <p:nvPr>
            <p:ph idx="1"/>
          </p:nvPr>
        </p:nvSpPr>
        <p:spPr>
          <a:xfrm>
            <a:off x="726141" y="1562104"/>
            <a:ext cx="8129778" cy="5358646"/>
          </a:xfrm>
        </p:spPr>
        <p:txBody>
          <a:bodyPr>
            <a:normAutofit fontScale="85000" lnSpcReduction="20000"/>
          </a:bodyPr>
          <a:lstStyle/>
          <a:p>
            <a:pPr marL="0" indent="0">
              <a:lnSpc>
                <a:spcPct val="100000"/>
              </a:lnSpc>
              <a:spcBef>
                <a:spcPts val="0"/>
              </a:spcBef>
              <a:spcAft>
                <a:spcPts val="1800"/>
              </a:spcAft>
              <a:buNone/>
            </a:pPr>
            <a:r>
              <a:rPr lang="en-US" sz="3300" dirty="0">
                <a:latin typeface="Myriad Pro" panose="020B0503030403020204" pitchFamily="34" charset="0"/>
              </a:rPr>
              <a:t>Volunteer must meet ALL the following criteria: </a:t>
            </a:r>
          </a:p>
          <a:p>
            <a:pPr lvl="1">
              <a:lnSpc>
                <a:spcPct val="100000"/>
              </a:lnSpc>
              <a:spcBef>
                <a:spcPts val="0"/>
              </a:spcBef>
              <a:spcAft>
                <a:spcPts val="1800"/>
              </a:spcAft>
            </a:pPr>
            <a:r>
              <a:rPr lang="en-US" sz="2800" dirty="0">
                <a:latin typeface="Myriad Pro" panose="020B0503030403020204" pitchFamily="34" charset="0"/>
              </a:rPr>
              <a:t>Their service is benefiting either a non-profit or government agency; </a:t>
            </a:r>
          </a:p>
          <a:p>
            <a:pPr lvl="1">
              <a:lnSpc>
                <a:spcPct val="100000"/>
              </a:lnSpc>
              <a:spcBef>
                <a:spcPts val="0"/>
              </a:spcBef>
              <a:spcAft>
                <a:spcPts val="1800"/>
              </a:spcAft>
            </a:pPr>
            <a:r>
              <a:rPr lang="en-US" sz="2800" dirty="0">
                <a:latin typeface="Myriad Pro" panose="020B0503030403020204" pitchFamily="34" charset="0"/>
              </a:rPr>
              <a:t>Volunteers have not been coerced into providing those services; </a:t>
            </a:r>
          </a:p>
          <a:p>
            <a:pPr lvl="1">
              <a:lnSpc>
                <a:spcPct val="100000"/>
              </a:lnSpc>
              <a:spcBef>
                <a:spcPts val="0"/>
              </a:spcBef>
              <a:spcAft>
                <a:spcPts val="1800"/>
              </a:spcAft>
            </a:pPr>
            <a:r>
              <a:rPr lang="en-US" sz="2800" dirty="0">
                <a:latin typeface="Myriad Pro" panose="020B0503030403020204" pitchFamily="34" charset="0"/>
              </a:rPr>
              <a:t>Their services are typical of what is generally considered to be volunteer work; </a:t>
            </a:r>
          </a:p>
          <a:p>
            <a:pPr lvl="1">
              <a:lnSpc>
                <a:spcPct val="100000"/>
              </a:lnSpc>
              <a:spcBef>
                <a:spcPts val="0"/>
              </a:spcBef>
              <a:spcAft>
                <a:spcPts val="1800"/>
              </a:spcAft>
            </a:pPr>
            <a:r>
              <a:rPr lang="en-US" sz="2800" dirty="0">
                <a:latin typeface="Myriad Pro" panose="020B0503030403020204" pitchFamily="34" charset="0"/>
              </a:rPr>
              <a:t>Volunteers do not receive or expect to receive compensation; </a:t>
            </a:r>
          </a:p>
          <a:p>
            <a:pPr lvl="1">
              <a:lnSpc>
                <a:spcPct val="100000"/>
              </a:lnSpc>
              <a:spcBef>
                <a:spcPts val="0"/>
              </a:spcBef>
              <a:spcAft>
                <a:spcPts val="1800"/>
              </a:spcAft>
            </a:pPr>
            <a:r>
              <a:rPr lang="en-US" sz="2800" dirty="0">
                <a:latin typeface="Myriad Pro" panose="020B0503030403020204" pitchFamily="34" charset="0"/>
              </a:rPr>
              <a:t>Their service is less than full-time; and </a:t>
            </a:r>
          </a:p>
          <a:p>
            <a:pPr lvl="1">
              <a:lnSpc>
                <a:spcPct val="100000"/>
              </a:lnSpc>
              <a:spcBef>
                <a:spcPts val="0"/>
              </a:spcBef>
              <a:spcAft>
                <a:spcPts val="1800"/>
              </a:spcAft>
            </a:pPr>
            <a:r>
              <a:rPr lang="en-US" sz="2800" dirty="0">
                <a:latin typeface="Myriad Pro" panose="020B0503030403020204" pitchFamily="34" charset="0"/>
              </a:rPr>
              <a:t>Volunteer are not replacing employees.</a:t>
            </a:r>
          </a:p>
          <a:p>
            <a:pPr marL="0" indent="0">
              <a:lnSpc>
                <a:spcPct val="100000"/>
              </a:lnSpc>
              <a:spcBef>
                <a:spcPts val="0"/>
              </a:spcBef>
              <a:spcAft>
                <a:spcPts val="1800"/>
              </a:spcAft>
              <a:buNone/>
            </a:pPr>
            <a:endParaRPr lang="en-US" dirty="0">
              <a:latin typeface="Myriad Pro" panose="020B0503030403020204" pitchFamily="34" charset="0"/>
            </a:endParaRPr>
          </a:p>
        </p:txBody>
      </p:sp>
      <p:cxnSp>
        <p:nvCxnSpPr>
          <p:cNvPr id="14" name="Straight Connector 13">
            <a:extLst>
              <a:ext uri="{FF2B5EF4-FFF2-40B4-BE49-F238E27FC236}">
                <a16:creationId xmlns:a16="http://schemas.microsoft.com/office/drawing/2014/main" id="{C8467003-09CB-4E00-A017-7243CDF9B2B7}"/>
              </a:ext>
            </a:extLst>
          </p:cNvPr>
          <p:cNvCxnSpPr>
            <a:cxnSpLocks/>
          </p:cNvCxnSpPr>
          <p:nvPr/>
        </p:nvCxnSpPr>
        <p:spPr>
          <a:xfrm>
            <a:off x="797858" y="1190065"/>
            <a:ext cx="5916706" cy="0"/>
          </a:xfrm>
          <a:prstGeom prst="line">
            <a:avLst/>
          </a:prstGeom>
          <a:ln>
            <a:solidFill>
              <a:srgbClr val="BD6741"/>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A5DC4D96-4836-4B3F-B965-891910E78F37}"/>
              </a:ext>
            </a:extLst>
          </p:cNvPr>
          <p:cNvPicPr>
            <a:picLocks noChangeAspect="1"/>
          </p:cNvPicPr>
          <p:nvPr/>
        </p:nvPicPr>
        <p:blipFill>
          <a:blip r:embed="rId2">
            <a:alphaModFix amt="50000"/>
          </a:blip>
          <a:stretch>
            <a:fillRect/>
          </a:stretch>
        </p:blipFill>
        <p:spPr>
          <a:xfrm>
            <a:off x="7770525" y="295081"/>
            <a:ext cx="1013766" cy="1013766"/>
          </a:xfrm>
          <a:prstGeom prst="rect">
            <a:avLst/>
          </a:prstGeom>
        </p:spPr>
      </p:pic>
    </p:spTree>
    <p:extLst>
      <p:ext uri="{BB962C8B-B14F-4D97-AF65-F5344CB8AC3E}">
        <p14:creationId xmlns:p14="http://schemas.microsoft.com/office/powerpoint/2010/main" val="19599799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F3C8C4CF0F6346938CB221842C2028" ma:contentTypeVersion="10" ma:contentTypeDescription="Create a new document." ma:contentTypeScope="" ma:versionID="9b491a3af9b276c3a613fbf79eb80b02">
  <xsd:schema xmlns:xsd="http://www.w3.org/2001/XMLSchema" xmlns:xs="http://www.w3.org/2001/XMLSchema" xmlns:p="http://schemas.microsoft.com/office/2006/metadata/properties" xmlns:ns3="4f861534-91f1-4e1b-b77e-999c200a6f5e" xmlns:ns4="6114def5-33af-4a76-bf65-e40dff7ee85d" targetNamespace="http://schemas.microsoft.com/office/2006/metadata/properties" ma:root="true" ma:fieldsID="73f5c14b206a3bc03919d0512d29f85c" ns3:_="" ns4:_="">
    <xsd:import namespace="4f861534-91f1-4e1b-b77e-999c200a6f5e"/>
    <xsd:import namespace="6114def5-33af-4a76-bf65-e40dff7ee85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861534-91f1-4e1b-b77e-999c200a6f5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114def5-33af-4a76-bf65-e40dff7ee85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9D2292-20B3-41EB-B340-60B49B3937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861534-91f1-4e1b-b77e-999c200a6f5e"/>
    <ds:schemaRef ds:uri="6114def5-33af-4a76-bf65-e40dff7ee8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573B4DD-6B6B-45E5-ADC8-FAC310BBC492}">
  <ds:schemaRefs>
    <ds:schemaRef ds:uri="http://schemas.microsoft.com/office/2006/metadata/properties"/>
    <ds:schemaRef ds:uri="http://schemas.microsoft.com/office/infopath/2007/PartnerControls"/>
    <ds:schemaRef ds:uri="http://purl.org/dc/terms/"/>
    <ds:schemaRef ds:uri="6114def5-33af-4a76-bf65-e40dff7ee85d"/>
    <ds:schemaRef ds:uri="4f861534-91f1-4e1b-b77e-999c200a6f5e"/>
    <ds:schemaRef ds:uri="http://schemas.microsoft.com/office/2006/documentManagement/types"/>
    <ds:schemaRef ds:uri="http://purl.org/dc/elements/1.1/"/>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6A319693-2C60-4FDE-AE0D-3877C0F2813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503</TotalTime>
  <Words>762</Words>
  <Application>Microsoft Office PowerPoint</Application>
  <PresentationFormat>On-screen Show (4:3)</PresentationFormat>
  <Paragraphs>85</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Myriad Pro</vt:lpstr>
      <vt:lpstr>Open Sans</vt:lpstr>
      <vt:lpstr>Office Theme</vt:lpstr>
      <vt:lpstr>PowerPoint Presentation</vt:lpstr>
      <vt:lpstr>Members</vt:lpstr>
      <vt:lpstr>Reason for Taskforce</vt:lpstr>
      <vt:lpstr>Introduction</vt:lpstr>
      <vt:lpstr>Equity</vt:lpstr>
      <vt:lpstr>Equity</vt:lpstr>
      <vt:lpstr>Equity</vt:lpstr>
      <vt:lpstr>Legal Framework</vt:lpstr>
      <vt:lpstr>FLSA Volunteer Definition</vt:lpstr>
      <vt:lpstr>Department of Labor Regulations  Volunteer Definition Under FLSA</vt:lpstr>
      <vt:lpstr>How Can the City Recognize Volunteers Services?</vt:lpstr>
      <vt:lpstr>What Constitutes “Nominal Stipend”?</vt:lpstr>
      <vt:lpstr>Volunteer Protection Act (VPA)</vt:lpstr>
      <vt:lpstr>Initial Recommendations</vt:lpstr>
      <vt:lpstr>Initial Recommendations</vt:lpstr>
      <vt:lpstr>Budget Considerations</vt:lpstr>
      <vt:lpstr>Components of a Stipend Budget</vt:lpstr>
      <vt:lpstr>Questions for Council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 Wick</dc:creator>
  <cp:lastModifiedBy>Tjaden, Ashley</cp:lastModifiedBy>
  <cp:revision>47</cp:revision>
  <cp:lastPrinted>2018-06-06T15:31:51Z</cp:lastPrinted>
  <dcterms:created xsi:type="dcterms:W3CDTF">2017-07-07T22:29:54Z</dcterms:created>
  <dcterms:modified xsi:type="dcterms:W3CDTF">2020-02-12T17:33:38Z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0x0101000DF3C8C4CF0F6346938CB221842C2028</vt:lpwstr>
  </property>
</Properties>
</file>