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6"/>
  </p:notesMasterIdLst>
  <p:sldIdLst>
    <p:sldId id="1395" r:id="rId2"/>
    <p:sldId id="1400" r:id="rId3"/>
    <p:sldId id="1366" r:id="rId4"/>
    <p:sldId id="1401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76" autoAdjust="0"/>
    <p:restoredTop sz="94660"/>
  </p:normalViewPr>
  <p:slideViewPr>
    <p:cSldViewPr snapToGrid="0">
      <p:cViewPr varScale="1">
        <p:scale>
          <a:sx n="72" d="100"/>
          <a:sy n="72" d="100"/>
        </p:scale>
        <p:origin x="69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C662B-4DE9-429E-8695-174810AAA302}" type="datetimeFigureOut">
              <a:rPr lang="en-US" smtClean="0"/>
              <a:t>2/20/2020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ADAD98-4BE7-4403-A9AD-1DBFA0EF9C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73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57804F-5916-4B15-8345-9B249684BA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DDF6C0-AD4B-47CB-B65C-E53C5B5B24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64405A37-6B4F-49AF-A335-E7F393FB3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1BBDF48B-8C09-4F70-A702-9A613D5E2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DD0624C1-A6AB-4F22-9929-21CCAE8302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486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43D3C-8AFD-4F38-950C-3CD06D299D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21F06A-E9BE-4CD6-A8D6-7B2A73900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4C3A93-A4E1-41A6-9387-FA45C3F23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682E174-4FD2-49D8-B7A3-E633F492D4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B65F3FA-8E69-41C7-8E5C-C56FAC886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17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B69CC34-07FA-47BB-8EA2-FA9D34C67E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1C5A8CE-6405-465E-BE39-75F6A4D3AD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BDA00CB-3248-4805-90BA-9827614F5F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EBB5D28-303D-4DE6-9DF9-3DF9D5B1ED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B9E3398-C559-44F9-A084-31F8D6C6C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0028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44FF37-CEAE-4781-971F-6EFB604BB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2EC8F79D-4A0E-44AD-87C8-840085E6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12D98AB7-B51F-4762-B50B-C78674F26B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7C6B4A96-7AD3-4999-A719-30337E1B6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57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EB99BB-CFDF-4736-91C1-FCDA1F90FD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286CB-355F-4C43-86A7-6994E1E17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8D22D8B1-7917-43CB-9198-A77A220430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68A0CEE-25D1-446A-85F6-83D11DA91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2F93CC7-3FFB-453E-9417-87B30E90D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214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25EED-B05E-4B2D-82C2-D8D2ACC60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D35F99-333A-4DAC-AF8F-14035CAED4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Date Placeholder 9">
            <a:extLst>
              <a:ext uri="{FF2B5EF4-FFF2-40B4-BE49-F238E27FC236}">
                <a16:creationId xmlns:a16="http://schemas.microsoft.com/office/drawing/2014/main" id="{CAB5B359-15AE-4ECD-A6D6-DB94959C15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B4A3A8F8-6BFA-48E3-8C9B-77BBE26CA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830DD99F-9BC7-4B9B-A0BF-22D2FEB892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838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14318-7622-4A3F-9AC9-4358DE23E90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454249-1471-42B5-B6F7-04E77EDC8B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3">
            <a:extLst>
              <a:ext uri="{FF2B5EF4-FFF2-40B4-BE49-F238E27FC236}">
                <a16:creationId xmlns:a16="http://schemas.microsoft.com/office/drawing/2014/main" id="{AB5BB22C-D033-4D4B-A888-C990389B8E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F4595DBF-A8A3-4995-8FE1-582F0BCAC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D391D21-AD18-4FEE-B0BD-D6385CBF4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6A50917E-E4E2-4791-A580-08AB8A91B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0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78FE-3DF9-47FB-AB49-35A5A0EBA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FA21D-25C2-48A1-BD78-5166D18BA0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ADA7E43-9DAD-44C0-B250-E5C6A8AC86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4F463-CB1F-4D6F-97E8-7AB1B664F48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70728EE-56BB-484B-869E-D9C1E823F0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BD1DBD4C-D30A-48C1-9A74-7FEB4F57A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E048EFBE-6D3F-46A6-8501-6C9108A26B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4CD5587-8024-4872-9D78-44232DE14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156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00821-7352-4798-87A4-4E40E2925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B9A86011-22DA-48BC-A97C-1CCBDFC740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E182EED8-8D70-450C-8112-90984477E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D859FB9-6308-47EB-9783-84A5EE6C0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30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AE0A9308-A429-43C5-B1E6-54AF8FA8C9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AFA6B75C-3DBA-4249-AC8A-F484F4BE9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B6C20265-52D9-42C2-889F-B8CADD7282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26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E3BC99-27A5-4B6F-B006-14A74ADB80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DA21B5-09E9-45E5-B1A9-8A06A20C47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782C1F-1B86-4D4F-8697-4B71C42F90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07F49C5E-F5C9-4B93-A813-5FB812E0D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35653521-1169-4C90-8DF5-28B52DA94D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AAC69C06-178A-4189-9AC5-95FEF996E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601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726AD2-D5DA-452B-9182-98AC80193D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5961E4B-A7FF-4D20-A934-366F87BA0E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65D0D-69C5-4A68-B8B0-8CEFFFD1C8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D066EA5D-D462-4D2C-A069-5A4EE0BFE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67AAFE46-8BAB-4701-AE0C-52F19A18B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6912C5DA-278E-4A7B-918A-667CF3E6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72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A1BC414-7C01-45C9-A8AE-6A28472C8D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2BD0F5-BB49-4191-8DFF-1966B30017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B2A26B-6B97-4D4D-A04D-4C3B661415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7F1A83-7713-4D3C-B78E-BB32400101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139146-4491-47D6-BE57-7F1FE78D6D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C1A73-4164-441C-873D-8B26248371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227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8">
            <a:extLst>
              <a:ext uri="{FF2B5EF4-FFF2-40B4-BE49-F238E27FC236}">
                <a16:creationId xmlns:a16="http://schemas.microsoft.com/office/drawing/2014/main" id="{BAFBC035-1A38-4BFA-8191-8B6BC3242DB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2" r="12439"/>
          <a:stretch/>
        </p:blipFill>
        <p:spPr>
          <a:xfrm>
            <a:off x="-305" y="0"/>
            <a:ext cx="8003255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149D496-A538-4C10-9601-FA05D938EE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00501" y="3791540"/>
            <a:ext cx="5691499" cy="2558142"/>
          </a:xfrm>
        </p:spPr>
        <p:txBody>
          <a:bodyPr anchor="t">
            <a:normAutofit/>
          </a:bodyPr>
          <a:lstStyle/>
          <a:p>
            <a:pPr algn="l"/>
            <a:r>
              <a:rPr lang="en-US" sz="4000" dirty="0">
                <a:solidFill>
                  <a:schemeClr val="tx1"/>
                </a:solidFill>
              </a:rPr>
              <a:t>Work Session 5</a:t>
            </a:r>
            <a:br>
              <a:rPr lang="en-US" sz="40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Design Commission </a:t>
            </a: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br>
              <a:rPr lang="en-US" sz="2700" dirty="0">
                <a:solidFill>
                  <a:schemeClr val="tx1"/>
                </a:solidFill>
              </a:rPr>
            </a:br>
            <a:r>
              <a:rPr lang="en-US" sz="2700" dirty="0">
                <a:solidFill>
                  <a:schemeClr val="tx1"/>
                </a:solidFill>
              </a:rPr>
              <a:t>February 20, 2020</a:t>
            </a:r>
            <a:br>
              <a:rPr lang="en-US" sz="2700" dirty="0">
                <a:solidFill>
                  <a:schemeClr val="tx1"/>
                </a:solidFill>
              </a:rPr>
            </a:br>
            <a:endParaRPr lang="en-US" sz="2100" dirty="0">
              <a:solidFill>
                <a:srgbClr val="000000"/>
              </a:solidFill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A06F8549-375A-4737-B32A-C38820933491}"/>
              </a:ext>
            </a:extLst>
          </p:cNvPr>
          <p:cNvSpPr txBox="1">
            <a:spLocks/>
          </p:cNvSpPr>
          <p:nvPr/>
        </p:nvSpPr>
        <p:spPr>
          <a:xfrm>
            <a:off x="6436747" y="733471"/>
            <a:ext cx="5691499" cy="214388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900" b="1"/>
              <a:t>DOZA</a:t>
            </a:r>
          </a:p>
          <a:p>
            <a:pPr algn="l"/>
            <a:r>
              <a:rPr lang="en-US" sz="6400"/>
              <a:t>Design Overlay Zone Amendments </a:t>
            </a:r>
          </a:p>
          <a:p>
            <a:pPr algn="l"/>
            <a:r>
              <a:rPr lang="en-US" sz="2100">
                <a:solidFill>
                  <a:srgbClr val="000000"/>
                </a:solidFill>
              </a:rPr>
              <a:t> </a:t>
            </a:r>
            <a:endParaRPr lang="en-US" sz="21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3925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A6B93-35EF-45F1-8E65-93C75FBC5C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6525"/>
            <a:ext cx="10515600" cy="1325563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4464C7-D69A-4178-90AA-99F0EE6409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1637" y="1262064"/>
            <a:ext cx="11025187" cy="5280023"/>
          </a:xfrm>
        </p:spPr>
        <p:txBody>
          <a:bodyPr>
            <a:normAutofit/>
          </a:bodyPr>
          <a:lstStyle/>
          <a:p>
            <a:r>
              <a:rPr lang="en-US" sz="3600" dirty="0"/>
              <a:t>Intro and Disclosures</a:t>
            </a:r>
          </a:p>
          <a:p>
            <a:pPr marL="0" indent="0">
              <a:buNone/>
            </a:pPr>
            <a:r>
              <a:rPr lang="en-US" sz="3600" dirty="0"/>
              <a:t> </a:t>
            </a:r>
          </a:p>
          <a:p>
            <a:r>
              <a:rPr lang="en-US" sz="3600" b="1" dirty="0"/>
              <a:t>Proposal: Portland Citywide Design Guidelines</a:t>
            </a:r>
          </a:p>
          <a:p>
            <a:pPr marL="914400" lvl="2" indent="0">
              <a:buNone/>
            </a:pPr>
            <a:r>
              <a:rPr lang="en-US" sz="2400" dirty="0"/>
              <a:t>INTRODUCTION</a:t>
            </a:r>
          </a:p>
          <a:p>
            <a:pPr marL="914400" lvl="2" indent="0">
              <a:buNone/>
            </a:pPr>
            <a:r>
              <a:rPr lang="en-US" sz="2400" dirty="0"/>
              <a:t>PHOTOS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1E033A-0C58-473F-B691-9FA2CEEC6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2EF90-143D-4872-8074-9899CB9B6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95800" y="6356349"/>
            <a:ext cx="4114800" cy="365125"/>
          </a:xfrm>
        </p:spPr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97C7E2-87D6-477F-A39E-100EEC5F2D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2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12015B-145B-449E-934E-3673E62056D5}"/>
              </a:ext>
            </a:extLst>
          </p:cNvPr>
          <p:cNvSpPr txBox="1"/>
          <p:nvPr/>
        </p:nvSpPr>
        <p:spPr>
          <a:xfrm>
            <a:off x="125835" y="2587627"/>
            <a:ext cx="19338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(~ 3 </a:t>
            </a:r>
            <a:r>
              <a:rPr lang="en-US" dirty="0" err="1">
                <a:solidFill>
                  <a:srgbClr val="0070C0"/>
                </a:solidFill>
              </a:rPr>
              <a:t>hrs</a:t>
            </a:r>
            <a:r>
              <a:rPr lang="en-US" dirty="0">
                <a:solidFill>
                  <a:srgbClr val="0070C0"/>
                </a:solidFill>
              </a:rPr>
              <a:t> total)</a:t>
            </a:r>
            <a:r>
              <a:rPr lang="en-US" dirty="0"/>
              <a:t>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75D751-34EC-416A-B0C3-DD09C29EB1E2}"/>
              </a:ext>
            </a:extLst>
          </p:cNvPr>
          <p:cNvSpPr txBox="1"/>
          <p:nvPr/>
        </p:nvSpPr>
        <p:spPr>
          <a:xfrm>
            <a:off x="821487" y="3054661"/>
            <a:ext cx="16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55 min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1D9361F-1AE9-4B56-BA8E-CD8AE7EFF167}"/>
              </a:ext>
            </a:extLst>
          </p:cNvPr>
          <p:cNvSpPr txBox="1"/>
          <p:nvPr/>
        </p:nvSpPr>
        <p:spPr>
          <a:xfrm>
            <a:off x="711162" y="3471575"/>
            <a:ext cx="16954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/>
                </a:solidFill>
              </a:rPr>
              <a:t>120 min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2E31E08-5F10-4091-A756-2666D62A3273}"/>
              </a:ext>
            </a:extLst>
          </p:cNvPr>
          <p:cNvSpPr txBox="1"/>
          <p:nvPr/>
        </p:nvSpPr>
        <p:spPr>
          <a:xfrm>
            <a:off x="821487" y="1321243"/>
            <a:ext cx="9048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5 min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18723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D1999B41-B982-4B06-95A3-AEFD2A5727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38699" y="1662113"/>
            <a:ext cx="7248525" cy="4098414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1: </a:t>
            </a:r>
            <a:r>
              <a:rPr lang="en-US" sz="11200" dirty="0"/>
              <a:t>Staff Report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2: </a:t>
            </a:r>
            <a:r>
              <a:rPr lang="en-US" sz="11200" dirty="0"/>
              <a:t>Code and Map Amendments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3: </a:t>
            </a:r>
            <a:r>
              <a:rPr lang="en-US" sz="11200" dirty="0"/>
              <a:t>Portland Citywide Design Guidelines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1200" b="1" dirty="0"/>
              <a:t>Volume 4: </a:t>
            </a:r>
            <a:r>
              <a:rPr lang="en-US" sz="11200" dirty="0"/>
              <a:t>Appendices </a:t>
            </a:r>
            <a:r>
              <a:rPr lang="en-US" sz="8000" dirty="0"/>
              <a:t>(portlandoregon.gov/bps/</a:t>
            </a:r>
            <a:r>
              <a:rPr lang="en-US" sz="8000" dirty="0" err="1"/>
              <a:t>doza</a:t>
            </a:r>
            <a:r>
              <a:rPr lang="en-US" sz="8000" dirty="0"/>
              <a:t>)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A: BDS Administrative Improvements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B: Housing Affordability Memo (February 6, 2017)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C: What We Heard Report</a:t>
            </a:r>
          </a:p>
          <a:p>
            <a:pPr lvl="1">
              <a:lnSpc>
                <a:spcPct val="120000"/>
              </a:lnSpc>
            </a:pPr>
            <a:r>
              <a:rPr lang="en-US" sz="8000" dirty="0"/>
              <a:t>Appendix D: Consultant Testing of Draft Standards and Guidelines</a:t>
            </a:r>
          </a:p>
          <a:p>
            <a:pPr marL="0" indent="0">
              <a:buNone/>
            </a:pPr>
            <a:endParaRPr lang="en-US" b="1" dirty="0"/>
          </a:p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BBFCF22-E3E9-421C-8559-567A5BD56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in the DOZA Proposed Draft?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545ED-8E08-4996-B7BD-F1B66AF60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3FE248-870B-4093-B697-5981D1F93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CB8DF-5884-41C7-B84E-4F7AB9D6DA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3</a:t>
            </a:fld>
            <a:endParaRPr lang="en-US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60D2AAD-9D18-4FB6-A136-F2524D8EB75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960778" y="1504060"/>
            <a:ext cx="3444496" cy="446090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50800" dist="38100" dir="5400000" sx="101000" sy="101000" algn="t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DB6724DD-9800-45FB-B8FF-D020181181CA}"/>
              </a:ext>
            </a:extLst>
          </p:cNvPr>
          <p:cNvSpPr/>
          <p:nvPr/>
        </p:nvSpPr>
        <p:spPr>
          <a:xfrm>
            <a:off x="4756558" y="2793534"/>
            <a:ext cx="7088697" cy="49495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60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8">
            <a:extLst>
              <a:ext uri="{FF2B5EF4-FFF2-40B4-BE49-F238E27FC236}">
                <a16:creationId xmlns:a16="http://schemas.microsoft.com/office/drawing/2014/main" id="{57ECE171-2D10-4963-AAF9-3A6CF1EDA22A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910248190"/>
              </p:ext>
            </p:extLst>
          </p:nvPr>
        </p:nvGraphicFramePr>
        <p:xfrm>
          <a:off x="838200" y="1825625"/>
          <a:ext cx="10515600" cy="333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09675">
                  <a:extLst>
                    <a:ext uri="{9D8B030D-6E8A-4147-A177-3AD203B41FA5}">
                      <a16:colId xmlns:a16="http://schemas.microsoft.com/office/drawing/2014/main" val="3367370726"/>
                    </a:ext>
                  </a:extLst>
                </a:gridCol>
                <a:gridCol w="7905925">
                  <a:extLst>
                    <a:ext uri="{9D8B030D-6E8A-4147-A177-3AD203B41FA5}">
                      <a16:colId xmlns:a16="http://schemas.microsoft.com/office/drawing/2014/main" val="278753813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3374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TUESDAY, FEBRUARY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PSC Work Session #7 to confirm List of Amendments (Volume 2: Code and Map)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153494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THURSDAY, FEBRUARY 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BPS sends Design Commission List of Amendments (Volume 3: Design Guidelines)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75728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THURSDAY, MARCH 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Design Commission Work Session #6 to confirm List of Amendments (Volume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18654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TBD MONDAY, MARCH 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21033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TBD TUESDAY, MARCH 17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3x3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59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TBD MONDAY, APRIL 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BPS sends PSC, DC all Amendments (Volume 2, Volume 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89230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TUESDAY, APRIL 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PSC Work Session #8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21767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rgbClr val="FF0000"/>
                          </a:solidFill>
                        </a:rPr>
                        <a:t>TBD THURSDAY, MAY 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DC Work Session #7 to vote on Amendments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1710479"/>
                  </a:ext>
                </a:extLst>
              </a:tr>
            </a:tbl>
          </a:graphicData>
        </a:graphic>
      </p:graphicFrame>
      <p:sp>
        <p:nvSpPr>
          <p:cNvPr id="4" name="Title 3">
            <a:extLst>
              <a:ext uri="{FF2B5EF4-FFF2-40B4-BE49-F238E27FC236}">
                <a16:creationId xmlns:a16="http://schemas.microsoft.com/office/drawing/2014/main" id="{55523341-904A-4BDD-9CE3-A7F4CB7E0D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99FEA6-E981-407A-AED3-50A8B7730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2/20/20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C4890E-58DB-4879-8AA8-9167FB378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DOZA Design Commission Work Session 5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600DF0E-CE24-456C-B4BE-1DCF11E95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C1A73-4164-441C-873D-8B2624837197}" type="slidenum">
              <a:rPr lang="en-US" smtClean="0"/>
              <a:t>4</a:t>
            </a:fld>
            <a:endParaRPr lang="en-US"/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C91A00AC-B902-4475-B633-500FA1B42AC1}"/>
              </a:ext>
            </a:extLst>
          </p:cNvPr>
          <p:cNvSpPr/>
          <p:nvPr/>
        </p:nvSpPr>
        <p:spPr>
          <a:xfrm>
            <a:off x="470482" y="2567031"/>
            <a:ext cx="285226" cy="2852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tar: 5 Points 10">
            <a:extLst>
              <a:ext uri="{FF2B5EF4-FFF2-40B4-BE49-F238E27FC236}">
                <a16:creationId xmlns:a16="http://schemas.microsoft.com/office/drawing/2014/main" id="{8F690D7D-0712-4B41-9841-06145E181C86}"/>
              </a:ext>
            </a:extLst>
          </p:cNvPr>
          <p:cNvSpPr/>
          <p:nvPr/>
        </p:nvSpPr>
        <p:spPr>
          <a:xfrm>
            <a:off x="470482" y="2962712"/>
            <a:ext cx="285226" cy="2852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tar: 5 Points 11">
            <a:extLst>
              <a:ext uri="{FF2B5EF4-FFF2-40B4-BE49-F238E27FC236}">
                <a16:creationId xmlns:a16="http://schemas.microsoft.com/office/drawing/2014/main" id="{523AB283-6E01-406F-BBE0-E9CB722C125B}"/>
              </a:ext>
            </a:extLst>
          </p:cNvPr>
          <p:cNvSpPr/>
          <p:nvPr/>
        </p:nvSpPr>
        <p:spPr>
          <a:xfrm>
            <a:off x="470482" y="4078447"/>
            <a:ext cx="285226" cy="2852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tar: 5 Points 12">
            <a:extLst>
              <a:ext uri="{FF2B5EF4-FFF2-40B4-BE49-F238E27FC236}">
                <a16:creationId xmlns:a16="http://schemas.microsoft.com/office/drawing/2014/main" id="{EC78F44C-A9B2-4C2F-9C33-90F5D82978C7}"/>
              </a:ext>
            </a:extLst>
          </p:cNvPr>
          <p:cNvSpPr/>
          <p:nvPr/>
        </p:nvSpPr>
        <p:spPr>
          <a:xfrm>
            <a:off x="470482" y="4799901"/>
            <a:ext cx="285226" cy="2852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tar: 5 Points 13">
            <a:extLst>
              <a:ext uri="{FF2B5EF4-FFF2-40B4-BE49-F238E27FC236}">
                <a16:creationId xmlns:a16="http://schemas.microsoft.com/office/drawing/2014/main" id="{FF75E90F-9656-403D-8D60-1F4C29CD5F13}"/>
              </a:ext>
            </a:extLst>
          </p:cNvPr>
          <p:cNvSpPr/>
          <p:nvPr/>
        </p:nvSpPr>
        <p:spPr>
          <a:xfrm>
            <a:off x="1101055" y="5598416"/>
            <a:ext cx="285226" cy="285226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B7E0AD0-66A0-4098-AE5C-1EE69B06ADA0}"/>
              </a:ext>
            </a:extLst>
          </p:cNvPr>
          <p:cNvSpPr txBox="1"/>
          <p:nvPr/>
        </p:nvSpPr>
        <p:spPr>
          <a:xfrm>
            <a:off x="1386281" y="5566712"/>
            <a:ext cx="5343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Design Commission</a:t>
            </a:r>
          </a:p>
        </p:txBody>
      </p:sp>
    </p:spTree>
    <p:extLst>
      <p:ext uri="{BB962C8B-B14F-4D97-AF65-F5344CB8AC3E}">
        <p14:creationId xmlns:p14="http://schemas.microsoft.com/office/powerpoint/2010/main" val="3131645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3690</TotalTime>
  <Words>253</Words>
  <Application>Microsoft Office PowerPoint</Application>
  <PresentationFormat>Widescreen</PresentationFormat>
  <Paragraphs>51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Work Session 5 Design Commission    February 20, 2020 </vt:lpstr>
      <vt:lpstr>Agenda</vt:lpstr>
      <vt:lpstr>What’s in the DOZA Proposed Draft?</vt:lpstr>
      <vt:lpstr>WHAT’S NEXT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Joint Commission Briefing: Planning and Sustainability Commission  Design Commission</dc:title>
  <dc:creator>Wood, Sandra</dc:creator>
  <cp:lastModifiedBy>BDSLUShareBooths3</cp:lastModifiedBy>
  <cp:revision>74</cp:revision>
  <dcterms:created xsi:type="dcterms:W3CDTF">2019-10-08T00:25:45Z</dcterms:created>
  <dcterms:modified xsi:type="dcterms:W3CDTF">2020-02-20T23:56:45Z</dcterms:modified>
</cp:coreProperties>
</file>