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2" r:id="rId3"/>
  </p:sldMasterIdLst>
  <p:sldIdLst>
    <p:sldId id="291" r:id="rId4"/>
    <p:sldId id="310" r:id="rId5"/>
    <p:sldId id="294" r:id="rId6"/>
    <p:sldId id="295" r:id="rId7"/>
    <p:sldId id="662" r:id="rId8"/>
    <p:sldId id="263" r:id="rId9"/>
    <p:sldId id="663" r:id="rId10"/>
    <p:sldId id="664" r:id="rId11"/>
    <p:sldId id="665" r:id="rId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092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2001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2005</c:v>
                </c:pt>
                <c:pt idx="5">
                  <c:v> </c:v>
                </c:pt>
                <c:pt idx="6">
                  <c:v> </c:v>
                </c:pt>
                <c:pt idx="7">
                  <c:v> </c:v>
                </c:pt>
                <c:pt idx="8">
                  <c:v> </c:v>
                </c:pt>
                <c:pt idx="9">
                  <c:v>2010</c:v>
                </c:pt>
                <c:pt idx="10">
                  <c:v> </c:v>
                </c:pt>
                <c:pt idx="11">
                  <c:v> </c:v>
                </c:pt>
                <c:pt idx="12">
                  <c:v> </c:v>
                </c:pt>
                <c:pt idx="13">
                  <c:v> </c:v>
                </c:pt>
                <c:pt idx="14">
                  <c:v>2015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 </c:v>
                </c:pt>
                <c:pt idx="19">
                  <c:v>2020</c:v>
                </c:pt>
              </c:strCache>
            </c:strRef>
          </c:cat>
          <c:val>
            <c:numRef>
              <c:f>Sheet1!$B$2:$B$21</c:f>
              <c:numCache>
                <c:formatCode>_(* #,##0_);_(* \(#,##0\);_(* "-"??_);_(@_)</c:formatCode>
                <c:ptCount val="20"/>
                <c:pt idx="0">
                  <c:v>2855</c:v>
                </c:pt>
                <c:pt idx="1">
                  <c:v>3325</c:v>
                </c:pt>
                <c:pt idx="2">
                  <c:v>4209</c:v>
                </c:pt>
                <c:pt idx="3">
                  <c:v>6456</c:v>
                </c:pt>
                <c:pt idx="4">
                  <c:v>7767</c:v>
                </c:pt>
                <c:pt idx="5">
                  <c:v>8858</c:v>
                </c:pt>
                <c:pt idx="6">
                  <c:v>9572</c:v>
                </c:pt>
                <c:pt idx="7">
                  <c:v>10958</c:v>
                </c:pt>
                <c:pt idx="8">
                  <c:v>11629</c:v>
                </c:pt>
                <c:pt idx="9">
                  <c:v>12087</c:v>
                </c:pt>
                <c:pt idx="10">
                  <c:v>12903</c:v>
                </c:pt>
                <c:pt idx="11">
                  <c:v>13744</c:v>
                </c:pt>
                <c:pt idx="12">
                  <c:v>14141</c:v>
                </c:pt>
                <c:pt idx="13">
                  <c:v>14329</c:v>
                </c:pt>
                <c:pt idx="14">
                  <c:v>17236</c:v>
                </c:pt>
                <c:pt idx="15">
                  <c:v>18500</c:v>
                </c:pt>
                <c:pt idx="16">
                  <c:v>19700</c:v>
                </c:pt>
                <c:pt idx="17">
                  <c:v>20900</c:v>
                </c:pt>
                <c:pt idx="18">
                  <c:v>21100</c:v>
                </c:pt>
                <c:pt idx="19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2-4820-9C02-DE5D1A4D1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6567328"/>
        <c:axId val="-2013728592"/>
      </c:barChart>
      <c:catAx>
        <c:axId val="175656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13728592"/>
        <c:crosses val="autoZero"/>
        <c:auto val="1"/>
        <c:lblAlgn val="ctr"/>
        <c:lblOffset val="100"/>
        <c:noMultiLvlLbl val="0"/>
      </c:catAx>
      <c:valAx>
        <c:axId val="-2013728592"/>
        <c:scaling>
          <c:orientation val="minMax"/>
          <c:max val="2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75656732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2001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2005</c:v>
                </c:pt>
                <c:pt idx="5">
                  <c:v> </c:v>
                </c:pt>
                <c:pt idx="6">
                  <c:v> </c:v>
                </c:pt>
                <c:pt idx="7">
                  <c:v> </c:v>
                </c:pt>
                <c:pt idx="8">
                  <c:v> </c:v>
                </c:pt>
                <c:pt idx="9">
                  <c:v>2010</c:v>
                </c:pt>
                <c:pt idx="10">
                  <c:v> </c:v>
                </c:pt>
                <c:pt idx="11">
                  <c:v> </c:v>
                </c:pt>
                <c:pt idx="12">
                  <c:v> </c:v>
                </c:pt>
                <c:pt idx="13">
                  <c:v> </c:v>
                </c:pt>
                <c:pt idx="14">
                  <c:v>2015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 </c:v>
                </c:pt>
                <c:pt idx="19">
                  <c:v>2020</c:v>
                </c:pt>
              </c:strCache>
            </c:strRef>
          </c:cat>
          <c:val>
            <c:numRef>
              <c:f>Sheet1!$B$2:$B$21</c:f>
              <c:numCache>
                <c:formatCode>_(* #,##0_);_(* \(#,##0\);_(* "-"??_);_(@_)</c:formatCode>
                <c:ptCount val="20"/>
                <c:pt idx="0">
                  <c:v>2855</c:v>
                </c:pt>
                <c:pt idx="1">
                  <c:v>3325</c:v>
                </c:pt>
                <c:pt idx="2">
                  <c:v>4209</c:v>
                </c:pt>
                <c:pt idx="3">
                  <c:v>6456</c:v>
                </c:pt>
                <c:pt idx="4">
                  <c:v>7767</c:v>
                </c:pt>
                <c:pt idx="5">
                  <c:v>8858</c:v>
                </c:pt>
                <c:pt idx="6">
                  <c:v>9572</c:v>
                </c:pt>
                <c:pt idx="7">
                  <c:v>10958</c:v>
                </c:pt>
                <c:pt idx="8">
                  <c:v>11629</c:v>
                </c:pt>
                <c:pt idx="9">
                  <c:v>12087</c:v>
                </c:pt>
                <c:pt idx="10">
                  <c:v>12903</c:v>
                </c:pt>
                <c:pt idx="11">
                  <c:v>13744</c:v>
                </c:pt>
                <c:pt idx="12">
                  <c:v>14141</c:v>
                </c:pt>
                <c:pt idx="13">
                  <c:v>14329</c:v>
                </c:pt>
                <c:pt idx="14">
                  <c:v>17236</c:v>
                </c:pt>
                <c:pt idx="15">
                  <c:v>18500</c:v>
                </c:pt>
                <c:pt idx="16">
                  <c:v>19700</c:v>
                </c:pt>
                <c:pt idx="17">
                  <c:v>20900</c:v>
                </c:pt>
                <c:pt idx="18">
                  <c:v>21100</c:v>
                </c:pt>
                <c:pt idx="19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2-4820-9C02-DE5D1A4D1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6567328"/>
        <c:axId val="-2013728592"/>
      </c:barChart>
      <c:catAx>
        <c:axId val="175656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13728592"/>
        <c:crosses val="autoZero"/>
        <c:auto val="1"/>
        <c:lblAlgn val="ctr"/>
        <c:lblOffset val="100"/>
        <c:noMultiLvlLbl val="0"/>
      </c:catAx>
      <c:valAx>
        <c:axId val="-2013728592"/>
        <c:scaling>
          <c:orientation val="minMax"/>
          <c:max val="2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75656732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Halis R Regular" panose="02000505040000020004" pitchFamily="50" charset="0"/>
                <a:ea typeface="+mn-ea"/>
                <a:cs typeface="Times New Roman" panose="02020603050405020304" pitchFamily="18" charset="0"/>
              </a:defRPr>
            </a:pPr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Halis R Regular" panose="02000505040000020004" pitchFamily="50" charset="0"/>
                <a:cs typeface="Times New Roman" panose="02020603050405020304" pitchFamily="18" charset="0"/>
              </a:rPr>
              <a:t>Average</a:t>
            </a:r>
            <a:r>
              <a:rPr lang="en-US" sz="2400" b="1" baseline="0">
                <a:solidFill>
                  <a:schemeClr val="tx1">
                    <a:lumMod val="95000"/>
                    <a:lumOff val="5000"/>
                  </a:schemeClr>
                </a:solidFill>
                <a:latin typeface="Halis R Regular" panose="02000505040000020004" pitchFamily="50" charset="0"/>
                <a:cs typeface="Times New Roman" panose="02020603050405020304" pitchFamily="18" charset="0"/>
              </a:rPr>
              <a:t> Weekday Ridership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Halis R Regular" panose="02000505040000020004" pitchFamily="50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019810309377266"/>
          <c:y val="1.634102778782782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48176040440109E-2"/>
          <c:y val="9.9808255542499197E-2"/>
          <c:w val="0.91780082339205937"/>
          <c:h val="0.7350813000226822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'Ridership Data'!$AS$2</c:f>
              <c:strCache>
                <c:ptCount val="1"/>
                <c:pt idx="0">
                  <c:v>North|South</c:v>
                </c:pt>
              </c:strCache>
            </c:strRef>
          </c:tx>
          <c:spPr>
            <a:solidFill>
              <a:srgbClr val="8DC63F"/>
            </a:solidFill>
          </c:spPr>
          <c:invertIfNegative val="0"/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'Ridership Data'!$AX$2:$BJ$2</c:f>
              <c:numCache>
                <c:formatCode>#,##0</c:formatCode>
                <c:ptCount val="13"/>
                <c:pt idx="0">
                  <c:v>7287</c:v>
                </c:pt>
                <c:pt idx="1">
                  <c:v>8387</c:v>
                </c:pt>
                <c:pt idx="2">
                  <c:v>8688</c:v>
                </c:pt>
                <c:pt idx="3">
                  <c:v>8344</c:v>
                </c:pt>
                <c:pt idx="4">
                  <c:v>7820</c:v>
                </c:pt>
                <c:pt idx="5">
                  <c:v>7764</c:v>
                </c:pt>
                <c:pt idx="6">
                  <c:v>7159</c:v>
                </c:pt>
                <c:pt idx="7">
                  <c:v>5103</c:v>
                </c:pt>
                <c:pt idx="8">
                  <c:v>6188</c:v>
                </c:pt>
                <c:pt idx="9">
                  <c:v>6320</c:v>
                </c:pt>
                <c:pt idx="10">
                  <c:v>7669</c:v>
                </c:pt>
                <c:pt idx="11">
                  <c:v>7846</c:v>
                </c:pt>
                <c:pt idx="12">
                  <c:v>6682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5B-4083-8492-B9F5CD277A3F}"/>
            </c:ext>
          </c:extLst>
        </c:ser>
        <c:ser>
          <c:idx val="4"/>
          <c:order val="1"/>
          <c:tx>
            <c:strRef>
              <c:f>'Ridership Data'!$AS$3</c:f>
              <c:strCache>
                <c:ptCount val="1"/>
                <c:pt idx="0">
                  <c:v>A Loop</c:v>
                </c:pt>
              </c:strCache>
            </c:strRef>
          </c:tx>
          <c:spPr>
            <a:solidFill>
              <a:srgbClr val="DF2590"/>
            </a:solidFill>
          </c:spPr>
          <c:invertIfNegative val="0"/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'Ridership Data'!$AX$3:$BJ$3</c:f>
              <c:numCache>
                <c:formatCode>#,##0</c:formatCode>
                <c:ptCount val="13"/>
                <c:pt idx="0">
                  <c:v>2531</c:v>
                </c:pt>
                <c:pt idx="1">
                  <c:v>2892</c:v>
                </c:pt>
                <c:pt idx="2">
                  <c:v>3017</c:v>
                </c:pt>
                <c:pt idx="3">
                  <c:v>2904</c:v>
                </c:pt>
                <c:pt idx="4">
                  <c:v>2819</c:v>
                </c:pt>
                <c:pt idx="5">
                  <c:v>2642</c:v>
                </c:pt>
                <c:pt idx="6">
                  <c:v>2245</c:v>
                </c:pt>
                <c:pt idx="7">
                  <c:v>2499</c:v>
                </c:pt>
                <c:pt idx="8">
                  <c:v>2238</c:v>
                </c:pt>
                <c:pt idx="9">
                  <c:v>2684</c:v>
                </c:pt>
                <c:pt idx="10">
                  <c:v>2846</c:v>
                </c:pt>
                <c:pt idx="11">
                  <c:v>2967</c:v>
                </c:pt>
                <c:pt idx="12">
                  <c:v>2742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5B-4083-8492-B9F5CD277A3F}"/>
            </c:ext>
          </c:extLst>
        </c:ser>
        <c:ser>
          <c:idx val="5"/>
          <c:order val="2"/>
          <c:tx>
            <c:strRef>
              <c:f>'Ridership Data'!$AS$4</c:f>
              <c:strCache>
                <c:ptCount val="1"/>
                <c:pt idx="0">
                  <c:v>B Loop</c:v>
                </c:pt>
              </c:strCache>
            </c:strRef>
          </c:tx>
          <c:spPr>
            <a:solidFill>
              <a:srgbClr val="0091B3"/>
            </a:solidFill>
          </c:spPr>
          <c:invertIfNegative val="0"/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'Ridership Data'!$AX$4:$BJ$4</c:f>
              <c:numCache>
                <c:formatCode>#,##0</c:formatCode>
                <c:ptCount val="13"/>
                <c:pt idx="0">
                  <c:v>2286</c:v>
                </c:pt>
                <c:pt idx="1">
                  <c:v>2515</c:v>
                </c:pt>
                <c:pt idx="2">
                  <c:v>2709</c:v>
                </c:pt>
                <c:pt idx="3">
                  <c:v>2648</c:v>
                </c:pt>
                <c:pt idx="4">
                  <c:v>2524</c:v>
                </c:pt>
                <c:pt idx="5">
                  <c:v>2382</c:v>
                </c:pt>
                <c:pt idx="6">
                  <c:v>2214</c:v>
                </c:pt>
                <c:pt idx="7">
                  <c:v>2812</c:v>
                </c:pt>
                <c:pt idx="8">
                  <c:v>2128</c:v>
                </c:pt>
                <c:pt idx="9">
                  <c:v>2267</c:v>
                </c:pt>
                <c:pt idx="10">
                  <c:v>2525</c:v>
                </c:pt>
                <c:pt idx="11">
                  <c:v>2477</c:v>
                </c:pt>
                <c:pt idx="12">
                  <c:v>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5B-4083-8492-B9F5CD277A3F}"/>
            </c:ext>
          </c:extLst>
        </c:ser>
        <c:ser>
          <c:idx val="0"/>
          <c:order val="3"/>
          <c:tx>
            <c:v>#REF!</c:v>
          </c:tx>
          <c:spPr>
            <a:solidFill>
              <a:srgbClr val="8DC63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{}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AE5B-4083-8492-B9F5CD277A3F}"/>
            </c:ext>
          </c:extLst>
        </c:ser>
        <c:ser>
          <c:idx val="1"/>
          <c:order val="4"/>
          <c:tx>
            <c:v>#REF!</c:v>
          </c:tx>
          <c:spPr>
            <a:solidFill>
              <a:srgbClr val="DF25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{}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AE5B-4083-8492-B9F5CD277A3F}"/>
            </c:ext>
          </c:extLst>
        </c:ser>
        <c:ser>
          <c:idx val="2"/>
          <c:order val="5"/>
          <c:tx>
            <c:v>#REF!</c:v>
          </c:tx>
          <c:spPr>
            <a:solidFill>
              <a:srgbClr val="0091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'Ridership Data'!$AX$1:$BJ$1</c:f>
              <c:strCache>
                <c:ptCount val="13"/>
                <c:pt idx="0">
                  <c:v>Dec '18</c:v>
                </c:pt>
                <c:pt idx="1">
                  <c:v>Jan '19</c:v>
                </c:pt>
                <c:pt idx="2">
                  <c:v>Feb '19</c:v>
                </c:pt>
                <c:pt idx="3">
                  <c:v>Mar '19</c:v>
                </c:pt>
                <c:pt idx="4">
                  <c:v>Apr '19</c:v>
                </c:pt>
                <c:pt idx="5">
                  <c:v>May '19</c:v>
                </c:pt>
                <c:pt idx="6">
                  <c:v>June '19</c:v>
                </c:pt>
                <c:pt idx="7">
                  <c:v>July '19</c:v>
                </c:pt>
                <c:pt idx="8">
                  <c:v>Aug '19</c:v>
                </c:pt>
                <c:pt idx="9">
                  <c:v>Sept '19</c:v>
                </c:pt>
                <c:pt idx="10">
                  <c:v>Oct '19</c:v>
                </c:pt>
                <c:pt idx="11">
                  <c:v>Nov '19</c:v>
                </c:pt>
                <c:pt idx="12">
                  <c:v>Dec '19</c:v>
                </c:pt>
              </c:strCache>
            </c:strRef>
          </c:cat>
          <c:val>
            <c:numRef>
              <c:f>{}</c:f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AE5B-4083-8492-B9F5CD277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940432"/>
        <c:axId val="182943888"/>
        <c:extLst/>
      </c:barChart>
      <c:catAx>
        <c:axId val="18294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Halis R Regular" panose="02000505040000020004" pitchFamily="50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943888"/>
        <c:crosses val="autoZero"/>
        <c:auto val="1"/>
        <c:lblAlgn val="ctr"/>
        <c:lblOffset val="100"/>
        <c:noMultiLvlLbl val="0"/>
      </c:catAx>
      <c:valAx>
        <c:axId val="18294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in"/>
        <c:tickLblPos val="nextTo"/>
        <c:spPr>
          <a:noFill/>
          <a:ln>
            <a:solidFill>
              <a:schemeClr val="l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Halis R Regular" panose="02000505040000020004" pitchFamily="50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940432"/>
        <c:crosses val="autoZero"/>
        <c:crossBetween val="between"/>
        <c:majorUnit val="2500"/>
      </c:valAx>
    </c:plotArea>
    <c:legend>
      <c:legendPos val="b"/>
      <c:layout>
        <c:manualLayout>
          <c:xMode val="edge"/>
          <c:yMode val="edge"/>
          <c:x val="0.11079595336712919"/>
          <c:y val="0.93852443567906563"/>
          <c:w val="0.79635418678726033"/>
          <c:h val="4.7267011344886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alis R Regular" panose="02000505040000020004" pitchFamily="50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0.74336</cdr:x>
      <cdr:y>0.55393</cdr:y>
    </cdr:from>
    <cdr:to>
      <cdr:x>1</cdr:x>
      <cdr:y>0.6555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4A10310-B825-4B37-BA1E-65823157C1FA}"/>
            </a:ext>
          </a:extLst>
        </cdr:cNvPr>
        <cdr:cNvSpPr txBox="1"/>
      </cdr:nvSpPr>
      <cdr:spPr>
        <a:xfrm xmlns:a="http://schemas.openxmlformats.org/drawingml/2006/main">
          <a:off x="4800600" y="5038725"/>
          <a:ext cx="1657349" cy="923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0.74336</cdr:x>
      <cdr:y>0.55393</cdr:y>
    </cdr:from>
    <cdr:to>
      <cdr:x>1</cdr:x>
      <cdr:y>0.6555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94A10310-B825-4B37-BA1E-65823157C1FA}"/>
            </a:ext>
          </a:extLst>
        </cdr:cNvPr>
        <cdr:cNvSpPr txBox="1"/>
      </cdr:nvSpPr>
      <cdr:spPr>
        <a:xfrm xmlns:a="http://schemas.openxmlformats.org/drawingml/2006/main">
          <a:off x="4800600" y="5038725"/>
          <a:ext cx="1657349" cy="923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AE08-4283-4607-A0FE-DD8E0E868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81C15-5702-44DF-B6A2-FEAF381C1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141A-BCA8-411C-84DF-4E486A7F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97469-10EB-47AC-A796-06EDD4CD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200F8-060E-4743-89B4-0C9A43F7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66DF-9019-4AB3-BBA6-AF6FE265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DB223-8AA6-4C65-AAC6-42E7D1C74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EFA2-E41E-44EA-92A2-1039CDC2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439FE-E8F7-4404-98B6-7182B8D5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D4E0F-0A3C-43C9-BBD8-5B49095F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B4A1F-97CF-45B9-84F0-3CDFD7CBF5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D05FF-5546-4F34-8ACE-99D838BE5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3BE7B-DE8E-4938-9264-35E5B8D7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85517-DC7D-4719-BF32-BA774511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72B7-3234-46DE-A885-EDFCB069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673196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673196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8580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9" y="5359829"/>
            <a:ext cx="2272263" cy="60410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8655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73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hrt/table/photo and side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21843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2277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/>
          </p:nvPr>
        </p:nvSpPr>
        <p:spPr>
          <a:xfrm>
            <a:off x="4822825" y="496888"/>
            <a:ext cx="6597947" cy="5754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28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673196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673196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8580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9" y="5359829"/>
            <a:ext cx="2272263" cy="60410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8655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22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 flipH="1">
            <a:off x="4927002" y="349892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/>
          <p:cNvSpPr/>
          <p:nvPr userDrawn="1"/>
        </p:nvSpPr>
        <p:spPr>
          <a:xfrm rot="10800000" flipH="1">
            <a:off x="7673430" y="349895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5210613" y="659595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6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4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31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 rot="16200000" flipH="1" flipV="1">
            <a:off x="91028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 flipH="1" flipV="1">
            <a:off x="91028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6412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487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9" y="5359828"/>
            <a:ext cx="2272263" cy="6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 flipH="1">
            <a:off x="4927002" y="349892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/>
          <p:cNvSpPr/>
          <p:nvPr userDrawn="1"/>
        </p:nvSpPr>
        <p:spPr>
          <a:xfrm rot="10800000" flipH="1">
            <a:off x="7673430" y="349895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210613" y="659595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6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4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319247" y="1476453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 rot="5400000" flipH="1" flipV="1">
            <a:off x="817034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12720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Transports people</a:t>
            </a:r>
            <a:r>
              <a:rPr lang="en-US" sz="28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&amp; </a:t>
            </a: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transforms places.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12720" y="2354198"/>
            <a:ext cx="41705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Designed fo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urban circulation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</a:t>
            </a: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omplement to existing transit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Connects people to places</a:t>
            </a:r>
          </a:p>
        </p:txBody>
      </p:sp>
    </p:spTree>
    <p:extLst>
      <p:ext uri="{BB962C8B-B14F-4D97-AF65-F5344CB8AC3E}">
        <p14:creationId xmlns:p14="http://schemas.microsoft.com/office/powerpoint/2010/main" val="1963703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0" y="2245946"/>
            <a:ext cx="6940299" cy="4630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70" y="-1145028"/>
            <a:ext cx="6984930" cy="4619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6717" y="2245946"/>
            <a:ext cx="6940299" cy="4630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1257" y="-1145028"/>
            <a:ext cx="6984930" cy="461942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313107" y="2625945"/>
            <a:ext cx="192802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i="0">
                <a:solidFill>
                  <a:schemeClr val="accent3"/>
                </a:solidFill>
                <a:latin typeface="Halis GR Black" charset="0"/>
                <a:ea typeface="Halis GR Black" charset="0"/>
                <a:cs typeface="Halis GR Black" charset="0"/>
              </a:rPr>
              <a:t>2001</a:t>
            </a:r>
            <a:endParaRPr lang="en-US" sz="5700" b="1" i="0" dirty="0">
              <a:solidFill>
                <a:schemeClr val="accent3"/>
              </a:solidFill>
              <a:latin typeface="Halis GR Black" charset="0"/>
              <a:ea typeface="Halis GR Black" charset="0"/>
              <a:cs typeface="Halis GR Black" charset="0"/>
            </a:endParaRPr>
          </a:p>
        </p:txBody>
      </p:sp>
      <p:sp>
        <p:nvSpPr>
          <p:cNvPr id="11" name="Rectangle 6"/>
          <p:cNvSpPr/>
          <p:nvPr userDrawn="1"/>
        </p:nvSpPr>
        <p:spPr>
          <a:xfrm rot="16200000" flipH="1" flipV="1">
            <a:off x="319247" y="1476453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817034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64546" y="2478676"/>
            <a:ext cx="41705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businesses and storefronts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housing			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17,000 housing units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X,XXX affordable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new housing unit=one new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rider</a:t>
            </a: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17857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Powerful benefits</a:t>
            </a:r>
            <a:r>
              <a:rPr lang="en-US" sz="28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for</a:t>
            </a: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neighborhoods. </a:t>
            </a:r>
          </a:p>
        </p:txBody>
      </p:sp>
    </p:spTree>
    <p:extLst>
      <p:ext uri="{BB962C8B-B14F-4D97-AF65-F5344CB8AC3E}">
        <p14:creationId xmlns:p14="http://schemas.microsoft.com/office/powerpoint/2010/main" val="197749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780C-E840-46F9-A9EE-66CC6D58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E7AE-7699-43A4-ACB1-9C8186EDF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4990-0930-4DF0-A63E-EA6251B1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116D-C940-4063-B71C-8D0AB708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44B2-C154-4F09-BB3B-516D7C9D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pull 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rot="5400000" flipV="1">
            <a:off x="6895980" y="1563934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/>
          <p:nvPr userDrawn="1"/>
        </p:nvSpPr>
        <p:spPr>
          <a:xfrm rot="16200000" flipV="1">
            <a:off x="7393767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317569" y="496888"/>
            <a:ext cx="4090987" cy="12557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317568" y="1887538"/>
            <a:ext cx="4090987" cy="41420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54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ullets and 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11" y="0"/>
            <a:ext cx="4218432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</a:t>
            </a:r>
          </a:p>
        </p:txBody>
      </p:sp>
      <p:sp>
        <p:nvSpPr>
          <p:cNvPr id="7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56" y="497389"/>
            <a:ext cx="9357079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57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8" y="0"/>
            <a:ext cx="4218432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9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8941443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92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6" y="3160386"/>
            <a:ext cx="10572535" cy="2862042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60400" y="1772143"/>
            <a:ext cx="10571163" cy="1160462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18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2280798"/>
            <a:ext cx="5162974" cy="3866077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48248" y="2280745"/>
            <a:ext cx="5157826" cy="3865434"/>
          </a:xfrm>
        </p:spPr>
        <p:txBody>
          <a:bodyPr>
            <a:normAutofit/>
          </a:bodyPr>
          <a:lstStyle>
            <a:lvl1pPr>
              <a:defRPr sz="18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48248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today &amp;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057774" y="0"/>
            <a:ext cx="71342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25301" y="497389"/>
            <a:ext cx="6376505" cy="100279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525952" y="1771650"/>
            <a:ext cx="6376488" cy="4479925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0" y="-83667"/>
            <a:ext cx="5032881" cy="70253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92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973568" y="0"/>
            <a:ext cx="421843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475845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476488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" y="0"/>
            <a:ext cx="797356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84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21843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2277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/>
          </p:nvPr>
        </p:nvSpPr>
        <p:spPr>
          <a:xfrm>
            <a:off x="4822825" y="496888"/>
            <a:ext cx="6597947" cy="5754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0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/table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34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09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/photo/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10761014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634319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48CC-3A0A-4568-AF4D-7C7907B2E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76F49-4344-4D38-AE86-C226EEF7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54A3C-4A45-4007-9B3D-0E10CB72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C2121-BF82-4E68-AB84-58C8AA27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F4EDB-34BD-4C64-9111-308619FD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4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car fu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Streetcar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Funding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7" y="1746286"/>
            <a:ext cx="108281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TRIMET – CITY STREETCAR MASTER AGREEMENT </a:t>
            </a:r>
            <a:b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FY 2016/17 OPERATIONS FUNDING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821696" y="2888569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A/B LOOP OPERATIONS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19537" y="2888568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NORTH/SOUTH (NS) OPERATIONS</a:t>
            </a:r>
          </a:p>
        </p:txBody>
      </p:sp>
      <p:sp>
        <p:nvSpPr>
          <p:cNvPr id="13" name="Triangle 12"/>
          <p:cNvSpPr/>
          <p:nvPr userDrawn="1"/>
        </p:nvSpPr>
        <p:spPr>
          <a:xfrm>
            <a:off x="3287990" y="5216932"/>
            <a:ext cx="472720" cy="472720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 userDrawn="1"/>
        </p:nvSpPr>
        <p:spPr>
          <a:xfrm>
            <a:off x="2106189" y="5019020"/>
            <a:ext cx="2836321" cy="19160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2137704" y="3307143"/>
            <a:ext cx="1134528" cy="1689186"/>
            <a:chOff x="328974" y="768958"/>
            <a:chExt cx="1134528" cy="1689186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328974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 userDrawn="1"/>
          </p:nvSpPr>
          <p:spPr>
            <a:xfrm>
              <a:off x="384357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776467" y="3307143"/>
            <a:ext cx="1134528" cy="1689186"/>
            <a:chOff x="1967737" y="768958"/>
            <a:chExt cx="1134528" cy="1689186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1967737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8"/>
            <p:cNvSpPr/>
            <p:nvPr userDrawn="1"/>
          </p:nvSpPr>
          <p:spPr>
            <a:xfrm>
              <a:off x="2023120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2137705" y="3584940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3645766" y="3584939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3" name="Triangle 22"/>
          <p:cNvSpPr/>
          <p:nvPr userDrawn="1"/>
        </p:nvSpPr>
        <p:spPr>
          <a:xfrm>
            <a:off x="7900702" y="5197222"/>
            <a:ext cx="483814" cy="483814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 userDrawn="1"/>
        </p:nvSpPr>
        <p:spPr>
          <a:xfrm rot="748493">
            <a:off x="6685826" y="4993846"/>
            <a:ext cx="2913566" cy="20841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 userDrawn="1"/>
        </p:nvGrpSpPr>
        <p:grpSpPr>
          <a:xfrm>
            <a:off x="8389973" y="3253281"/>
            <a:ext cx="1161153" cy="1728828"/>
            <a:chOff x="2272266" y="797671"/>
            <a:chExt cx="1161153" cy="1728828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2272266" y="797671"/>
              <a:ext cx="1161153" cy="17288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8"/>
            <p:cNvSpPr/>
            <p:nvPr userDrawn="1"/>
          </p:nvSpPr>
          <p:spPr>
            <a:xfrm>
              <a:off x="2328949" y="854354"/>
              <a:ext cx="1047787" cy="1615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85%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827983" y="4052536"/>
            <a:ext cx="1166045" cy="589617"/>
            <a:chOff x="742562" y="1580735"/>
            <a:chExt cx="748723" cy="589617"/>
          </a:xfrm>
        </p:grpSpPr>
        <p:sp>
          <p:nvSpPr>
            <p:cNvPr id="32" name="Rounded Rectangle 31"/>
            <p:cNvSpPr/>
            <p:nvPr userDrawn="1"/>
          </p:nvSpPr>
          <p:spPr>
            <a:xfrm>
              <a:off x="742562" y="1580735"/>
              <a:ext cx="748723" cy="58961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6"/>
            <p:cNvSpPr/>
            <p:nvPr userDrawn="1"/>
          </p:nvSpPr>
          <p:spPr>
            <a:xfrm>
              <a:off x="771345" y="1609518"/>
              <a:ext cx="691157" cy="532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15%</a:t>
              </a:r>
            </a:p>
          </p:txBody>
        </p:sp>
      </p:grpSp>
      <p:sp>
        <p:nvSpPr>
          <p:cNvPr id="37" name="Rectangle 36"/>
          <p:cNvSpPr/>
          <p:nvPr userDrawn="1"/>
        </p:nvSpPr>
        <p:spPr>
          <a:xfrm>
            <a:off x="6852137" y="3721951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8277437" y="3596284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8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ser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Meeting Streetcar Service Needs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0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04243" y="3796719"/>
            <a:ext cx="2451590" cy="925483"/>
          </a:xfrm>
          <a:prstGeom prst="rect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92495" y="4551371"/>
            <a:ext cx="2475087" cy="11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690751" y="3204132"/>
            <a:ext cx="2475087" cy="2544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41624" y="4458949"/>
            <a:ext cx="2475087" cy="1289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41625" y="3282990"/>
            <a:ext cx="2475087" cy="122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800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22 cars</a:t>
            </a:r>
            <a:endParaRPr lang="en-US" sz="1800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Frequent service transit: </a:t>
            </a:r>
            <a:b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Every 15 minutes, all day on every line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690753" y="2013641"/>
            <a:ext cx="2475087" cy="1224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800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28 cars</a:t>
            </a:r>
            <a:endParaRPr lang="en-US" sz="1800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City goal: 10 minute services, all day on every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43369" y="4559847"/>
            <a:ext cx="2475087" cy="1190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Currently: 17 cars</a:t>
            </a:r>
          </a:p>
          <a:p>
            <a:pPr algn="ctr"/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From July 2016 to</a:t>
            </a:r>
            <a:r>
              <a:rPr lang="en-US" sz="1400" b="0" i="0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June 2017 service was cut 182 times due to a lack of available streetcar</a:t>
            </a:r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5834" y="4231149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EXISTING SERVICE</a:t>
            </a:r>
            <a:endParaRPr lang="en-US" sz="1400" b="1" i="0" dirty="0">
              <a:solidFill>
                <a:schemeClr val="tx1">
                  <a:lumMod val="75000"/>
                  <a:lumOff val="2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5834" y="2976331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PROMISED BASE SERVICE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45833" y="1706340"/>
            <a:ext cx="273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FUTURE PLANNED</a:t>
            </a:r>
            <a:r>
              <a:rPr lang="en-US" sz="14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SERVICE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3369" y="5793744"/>
            <a:ext cx="1021391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043369" y="4507488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043369" y="3238141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043369" y="1968794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45832" y="5781299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31809" y="5793744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2025</a:t>
            </a:r>
            <a:endParaRPr lang="en-US" sz="1400" b="1" i="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3565176" y="4503934"/>
            <a:ext cx="2475087" cy="13123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 20 cars</a:t>
            </a:r>
            <a:b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(17 available)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3 cars acquired to replace 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older cars being overhauled</a:t>
            </a:r>
          </a:p>
        </p:txBody>
      </p:sp>
    </p:spTree>
    <p:extLst>
      <p:ext uri="{BB962C8B-B14F-4D97-AF65-F5344CB8AC3E}">
        <p14:creationId xmlns:p14="http://schemas.microsoft.com/office/powerpoint/2010/main" val="424226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ca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>
          <a:xfrm>
            <a:off x="2102886" y="1877802"/>
            <a:ext cx="7118935" cy="4478548"/>
            <a:chOff x="2102886" y="1877802"/>
            <a:chExt cx="7118935" cy="4478548"/>
          </a:xfrm>
        </p:grpSpPr>
        <p:graphicFrame>
          <p:nvGraphicFramePr>
            <p:cNvPr id="40" name="Content Placeholder 5"/>
            <p:cNvGraphicFramePr>
              <a:graphicFrameLocks/>
            </p:cNvGraphicFramePr>
            <p:nvPr userDrawn="1"/>
          </p:nvGraphicFramePr>
          <p:xfrm>
            <a:off x="2432595" y="1877802"/>
            <a:ext cx="6789226" cy="44785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1" name="TextBox 40"/>
            <p:cNvSpPr txBox="1"/>
            <p:nvPr userDrawn="1"/>
          </p:nvSpPr>
          <p:spPr>
            <a:xfrm rot="16200000">
              <a:off x="1011371" y="3596060"/>
              <a:ext cx="2444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Total Number</a:t>
              </a:r>
              <a:r>
                <a:rPr lang="en-US" sz="1100" b="0" i="0" baseline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 of Housing Units</a:t>
              </a:r>
              <a:endParaRPr lang="en-US" sz="1100" b="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Path to More Cars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3199281" y="2636430"/>
            <a:ext cx="5785062" cy="2540632"/>
            <a:chOff x="3199280" y="2636430"/>
            <a:chExt cx="5954441" cy="2540632"/>
          </a:xfrm>
        </p:grpSpPr>
        <p:sp>
          <p:nvSpPr>
            <p:cNvPr id="45" name="Freeform 44"/>
            <p:cNvSpPr/>
            <p:nvPr userDrawn="1"/>
          </p:nvSpPr>
          <p:spPr>
            <a:xfrm>
              <a:off x="3199280" y="2636430"/>
              <a:ext cx="5954441" cy="2540632"/>
            </a:xfrm>
            <a:custGeom>
              <a:avLst/>
              <a:gdLst>
                <a:gd name="connsiteX0" fmla="*/ 0 w 6791739"/>
                <a:gd name="connsiteY0" fmla="*/ 1875183 h 1875183"/>
                <a:gd name="connsiteX1" fmla="*/ 364435 w 6791739"/>
                <a:gd name="connsiteY1" fmla="*/ 1808922 h 1875183"/>
                <a:gd name="connsiteX2" fmla="*/ 722244 w 6791739"/>
                <a:gd name="connsiteY2" fmla="*/ 1702905 h 1875183"/>
                <a:gd name="connsiteX3" fmla="*/ 1073426 w 6791739"/>
                <a:gd name="connsiteY3" fmla="*/ 1590261 h 1875183"/>
                <a:gd name="connsiteX4" fmla="*/ 1431235 w 6791739"/>
                <a:gd name="connsiteY4" fmla="*/ 1464366 h 1875183"/>
                <a:gd name="connsiteX5" fmla="*/ 1789044 w 6791739"/>
                <a:gd name="connsiteY5" fmla="*/ 1311966 h 1875183"/>
                <a:gd name="connsiteX6" fmla="*/ 2160105 w 6791739"/>
                <a:gd name="connsiteY6" fmla="*/ 1093305 h 1875183"/>
                <a:gd name="connsiteX7" fmla="*/ 2498035 w 6791739"/>
                <a:gd name="connsiteY7" fmla="*/ 934279 h 1875183"/>
                <a:gd name="connsiteX8" fmla="*/ 2862470 w 6791739"/>
                <a:gd name="connsiteY8" fmla="*/ 1020418 h 1875183"/>
                <a:gd name="connsiteX9" fmla="*/ 3220279 w 6791739"/>
                <a:gd name="connsiteY9" fmla="*/ 974035 h 1875183"/>
                <a:gd name="connsiteX10" fmla="*/ 3578087 w 6791739"/>
                <a:gd name="connsiteY10" fmla="*/ 1093305 h 1875183"/>
                <a:gd name="connsiteX11" fmla="*/ 3942522 w 6791739"/>
                <a:gd name="connsiteY11" fmla="*/ 974035 h 1875183"/>
                <a:gd name="connsiteX12" fmla="*/ 4287079 w 6791739"/>
                <a:gd name="connsiteY12" fmla="*/ 742122 h 1875183"/>
                <a:gd name="connsiteX13" fmla="*/ 4651513 w 6791739"/>
                <a:gd name="connsiteY13" fmla="*/ 682487 h 1875183"/>
                <a:gd name="connsiteX14" fmla="*/ 4996070 w 6791739"/>
                <a:gd name="connsiteY14" fmla="*/ 609600 h 1875183"/>
                <a:gd name="connsiteX15" fmla="*/ 6791739 w 6791739"/>
                <a:gd name="connsiteY15" fmla="*/ 0 h 18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91739" h="1875183">
                  <a:moveTo>
                    <a:pt x="0" y="1875183"/>
                  </a:moveTo>
                  <a:lnTo>
                    <a:pt x="364435" y="1808922"/>
                  </a:lnTo>
                  <a:lnTo>
                    <a:pt x="722244" y="1702905"/>
                  </a:lnTo>
                  <a:lnTo>
                    <a:pt x="1073426" y="1590261"/>
                  </a:lnTo>
                  <a:lnTo>
                    <a:pt x="1431235" y="1464366"/>
                  </a:lnTo>
                  <a:lnTo>
                    <a:pt x="1789044" y="1311966"/>
                  </a:lnTo>
                  <a:lnTo>
                    <a:pt x="2160105" y="1093305"/>
                  </a:lnTo>
                  <a:lnTo>
                    <a:pt x="2498035" y="934279"/>
                  </a:lnTo>
                  <a:lnTo>
                    <a:pt x="2862470" y="1020418"/>
                  </a:lnTo>
                  <a:lnTo>
                    <a:pt x="3220279" y="974035"/>
                  </a:lnTo>
                  <a:lnTo>
                    <a:pt x="3578087" y="1093305"/>
                  </a:lnTo>
                  <a:lnTo>
                    <a:pt x="3942522" y="974035"/>
                  </a:lnTo>
                  <a:lnTo>
                    <a:pt x="4287079" y="742122"/>
                  </a:lnTo>
                  <a:lnTo>
                    <a:pt x="4651513" y="682487"/>
                  </a:lnTo>
                  <a:lnTo>
                    <a:pt x="4996070" y="609600"/>
                  </a:lnTo>
                  <a:lnTo>
                    <a:pt x="6791739" y="0"/>
                  </a:lnTo>
                </a:path>
              </a:pathLst>
            </a:custGeom>
            <a:noFill/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911510" y="3413681"/>
              <a:ext cx="1889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Streetcar</a:t>
              </a:r>
              <a:r>
                <a:rPr lang="en-US" sz="1200" b="1" i="0" baseline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 Ridership</a:t>
              </a:r>
              <a:endParaRPr lang="en-US" sz="1200" b="1" i="0" dirty="0">
                <a:solidFill>
                  <a:schemeClr val="bg2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cxnSp>
          <p:nvCxnSpPr>
            <p:cNvPr id="48" name="Straight Arrow Connector 47"/>
            <p:cNvCxnSpPr/>
            <p:nvPr userDrawn="1"/>
          </p:nvCxnSpPr>
          <p:spPr>
            <a:xfrm>
              <a:off x="6729591" y="3563539"/>
              <a:ext cx="267629" cy="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0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 userDrawn="1"/>
        </p:nvSpPr>
        <p:spPr>
          <a:xfrm rot="16200000">
            <a:off x="7477855" y="3966846"/>
            <a:ext cx="370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Number of Streetcars</a:t>
            </a:r>
          </a:p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 Available for Service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9102175" y="5850499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0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9102174" y="1911878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22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3103702" y="4415722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2001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5 cars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3715000" y="4197849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2003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7 cars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4620445" y="3668170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2006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10 cars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6993530" y="2384408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2014</a:t>
            </a:r>
            <a:endParaRPr lang="en-US" sz="1100" b="1" i="0" dirty="0">
              <a:solidFill>
                <a:schemeClr val="accent5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17 cars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954888" y="3024113"/>
            <a:ext cx="100909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2019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14 cars</a:t>
            </a:r>
          </a:p>
        </p:txBody>
      </p:sp>
      <p:sp>
        <p:nvSpPr>
          <p:cNvPr id="60" name="Freeform 59"/>
          <p:cNvSpPr/>
          <p:nvPr userDrawn="1"/>
        </p:nvSpPr>
        <p:spPr>
          <a:xfrm>
            <a:off x="3197412" y="2743200"/>
            <a:ext cx="5779247" cy="2032000"/>
          </a:xfrm>
          <a:custGeom>
            <a:avLst/>
            <a:gdLst>
              <a:gd name="connsiteX0" fmla="*/ 0 w 5779247"/>
              <a:gd name="connsiteY0" fmla="*/ 2026024 h 2032000"/>
              <a:gd name="connsiteX1" fmla="*/ 615576 w 5779247"/>
              <a:gd name="connsiteY1" fmla="*/ 2032000 h 2032000"/>
              <a:gd name="connsiteX2" fmla="*/ 615576 w 5779247"/>
              <a:gd name="connsiteY2" fmla="*/ 1804894 h 2032000"/>
              <a:gd name="connsiteX3" fmla="*/ 1524000 w 5779247"/>
              <a:gd name="connsiteY3" fmla="*/ 1810871 h 2032000"/>
              <a:gd name="connsiteX4" fmla="*/ 1524000 w 5779247"/>
              <a:gd name="connsiteY4" fmla="*/ 1267012 h 2032000"/>
              <a:gd name="connsiteX5" fmla="*/ 3944470 w 5779247"/>
              <a:gd name="connsiteY5" fmla="*/ 1261035 h 2032000"/>
              <a:gd name="connsiteX6" fmla="*/ 3920564 w 5779247"/>
              <a:gd name="connsiteY6" fmla="*/ 0 h 2032000"/>
              <a:gd name="connsiteX7" fmla="*/ 5402729 w 5779247"/>
              <a:gd name="connsiteY7" fmla="*/ 5976 h 2032000"/>
              <a:gd name="connsiteX8" fmla="*/ 5402729 w 5779247"/>
              <a:gd name="connsiteY8" fmla="*/ 525929 h 2032000"/>
              <a:gd name="connsiteX9" fmla="*/ 5779247 w 5779247"/>
              <a:gd name="connsiteY9" fmla="*/ 525929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9247" h="2032000">
                <a:moveTo>
                  <a:pt x="0" y="2026024"/>
                </a:moveTo>
                <a:lnTo>
                  <a:pt x="615576" y="2032000"/>
                </a:lnTo>
                <a:lnTo>
                  <a:pt x="615576" y="1804894"/>
                </a:lnTo>
                <a:lnTo>
                  <a:pt x="1524000" y="1810871"/>
                </a:lnTo>
                <a:lnTo>
                  <a:pt x="1524000" y="1267012"/>
                </a:lnTo>
                <a:lnTo>
                  <a:pt x="3944470" y="1261035"/>
                </a:lnTo>
                <a:lnTo>
                  <a:pt x="3920564" y="0"/>
                </a:lnTo>
                <a:lnTo>
                  <a:pt x="5402729" y="5976"/>
                </a:lnTo>
                <a:lnTo>
                  <a:pt x="5402729" y="525929"/>
                </a:lnTo>
                <a:lnTo>
                  <a:pt x="5779247" y="525929"/>
                </a:lnTo>
              </a:path>
            </a:pathLst>
          </a:custGeom>
          <a:noFill/>
          <a:ln w="412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ing from ho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7" y="1966587"/>
            <a:ext cx="11058286" cy="4056236"/>
          </a:xfrm>
          <a:prstGeom prst="rect">
            <a:avLst/>
          </a:prstGeom>
        </p:spPr>
      </p:pic>
      <p:sp>
        <p:nvSpPr>
          <p:cNvPr id="5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Riding From Home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77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housing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6" y="550141"/>
            <a:ext cx="104654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Affordable Housing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23" y="1470249"/>
            <a:ext cx="8875137" cy="47950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37929"/>
            <a:ext cx="10364384" cy="4267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56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37644"/>
            <a:ext cx="10365766" cy="426776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</p:spTree>
    <p:extLst>
      <p:ext uri="{BB962C8B-B14F-4D97-AF65-F5344CB8AC3E}">
        <p14:creationId xmlns:p14="http://schemas.microsoft.com/office/powerpoint/2010/main" val="2713201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0305"/>
            <a:ext cx="10256962" cy="42224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71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4" y="1763824"/>
            <a:ext cx="10239863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7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D4E5-B137-47D9-993D-E8776A10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E69C-E68B-44E3-AE0C-64077E599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4A89A-BCDE-4582-927C-1F96D0CA8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7FC26-D7B3-436C-875D-9BA7B763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B9886-2235-4F9A-93D4-2F205FE2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E050C-48E9-493F-B7B6-E2921D5F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13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6731961" y="1544615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6731961" y="89457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8580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10" y="5359831"/>
            <a:ext cx="2272263" cy="60410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86551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087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 flipH="1">
            <a:off x="4927003" y="349894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3" name="Rectangle 6"/>
          <p:cNvSpPr/>
          <p:nvPr userDrawn="1"/>
        </p:nvSpPr>
        <p:spPr>
          <a:xfrm rot="10800000" flipH="1">
            <a:off x="7673431" y="349897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5210613" y="659597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8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1999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5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8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 rot="16200000" flipH="1" flipV="1">
            <a:off x="910281" y="1544615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Rectangle 6"/>
          <p:cNvSpPr/>
          <p:nvPr userDrawn="1"/>
        </p:nvSpPr>
        <p:spPr>
          <a:xfrm rot="5400000" flipH="1" flipV="1">
            <a:off x="910281" y="89457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6412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4871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0" y="5359828"/>
            <a:ext cx="2272263" cy="6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02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 flipH="1">
            <a:off x="4927003" y="349894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Rectangle 6"/>
          <p:cNvSpPr/>
          <p:nvPr userDrawn="1"/>
        </p:nvSpPr>
        <p:spPr>
          <a:xfrm rot="10800000" flipH="1">
            <a:off x="7673431" y="349897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210613" y="659597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3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8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99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5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1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319248" y="1476455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Rectangle 6"/>
          <p:cNvSpPr/>
          <p:nvPr userDrawn="1"/>
        </p:nvSpPr>
        <p:spPr>
          <a:xfrm rot="5400000" flipH="1" flipV="1">
            <a:off x="817035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12721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7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Transports people</a:t>
            </a:r>
            <a:r>
              <a:rPr lang="en-US" sz="27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&amp; </a:t>
            </a:r>
            <a:r>
              <a:rPr lang="en-US" sz="27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transforms places.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12721" y="2354198"/>
            <a:ext cx="41705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Designed fo</a:t>
            </a:r>
            <a:r>
              <a:rPr lang="en-US" sz="1899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urban circulation</a:t>
            </a: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899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99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</a:t>
            </a: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omplement to existing transit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Connects people to places</a:t>
            </a:r>
          </a:p>
        </p:txBody>
      </p:sp>
    </p:spTree>
    <p:extLst>
      <p:ext uri="{BB962C8B-B14F-4D97-AF65-F5344CB8AC3E}">
        <p14:creationId xmlns:p14="http://schemas.microsoft.com/office/powerpoint/2010/main" val="3922373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1" y="2245946"/>
            <a:ext cx="6940299" cy="4630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71" y="-1145028"/>
            <a:ext cx="6984930" cy="4619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6716" y="2245946"/>
            <a:ext cx="6940299" cy="4630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1256" y="-1145028"/>
            <a:ext cx="6984930" cy="461942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313107" y="2625945"/>
            <a:ext cx="192802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98" b="1" i="0">
                <a:solidFill>
                  <a:schemeClr val="accent3"/>
                </a:solidFill>
                <a:latin typeface="Halis GR Black" charset="0"/>
                <a:ea typeface="Halis GR Black" charset="0"/>
                <a:cs typeface="Halis GR Black" charset="0"/>
              </a:rPr>
              <a:t>2001</a:t>
            </a:r>
            <a:endParaRPr lang="en-US" sz="5698" b="1" i="0" dirty="0">
              <a:solidFill>
                <a:schemeClr val="accent3"/>
              </a:solidFill>
              <a:latin typeface="Halis GR Black" charset="0"/>
              <a:ea typeface="Halis GR Black" charset="0"/>
              <a:cs typeface="Halis GR Black" charset="0"/>
            </a:endParaRPr>
          </a:p>
        </p:txBody>
      </p:sp>
      <p:sp>
        <p:nvSpPr>
          <p:cNvPr id="11" name="Rectangle 6"/>
          <p:cNvSpPr/>
          <p:nvPr userDrawn="1"/>
        </p:nvSpPr>
        <p:spPr>
          <a:xfrm rot="16200000" flipH="1" flipV="1">
            <a:off x="319248" y="1476455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817035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64547" y="2478678"/>
            <a:ext cx="41705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businesses and storefronts </a:t>
            </a: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899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housing			</a:t>
            </a:r>
          </a:p>
          <a:p>
            <a:pPr marL="799860" marR="0" lvl="1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17,000 housing units </a:t>
            </a:r>
          </a:p>
          <a:p>
            <a:pPr marL="799860" marR="0" lvl="1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X,XXX affordable</a:t>
            </a: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899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797" marR="0" lvl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899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new housing unit=one new</a:t>
            </a:r>
            <a:r>
              <a:rPr lang="en-US" sz="1899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rider</a:t>
            </a:r>
            <a:endParaRPr lang="en-US" sz="1899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17858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7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Powerful benefits</a:t>
            </a:r>
            <a:r>
              <a:rPr lang="en-US" sz="27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for</a:t>
            </a:r>
            <a:r>
              <a:rPr lang="en-US" sz="27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neighborhoods. </a:t>
            </a:r>
          </a:p>
        </p:txBody>
      </p:sp>
    </p:spTree>
    <p:extLst>
      <p:ext uri="{BB962C8B-B14F-4D97-AF65-F5344CB8AC3E}">
        <p14:creationId xmlns:p14="http://schemas.microsoft.com/office/powerpoint/2010/main" val="1502532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pull 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rot="5400000" flipV="1">
            <a:off x="6895981" y="1563936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Rectangle 6"/>
          <p:cNvSpPr/>
          <p:nvPr userDrawn="1"/>
        </p:nvSpPr>
        <p:spPr>
          <a:xfrm rot="16200000" flipV="1">
            <a:off x="7393768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317570" y="496888"/>
            <a:ext cx="4090987" cy="12557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317569" y="1887538"/>
            <a:ext cx="4090987" cy="41420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799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1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ullets and 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11" y="0"/>
            <a:ext cx="4218432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664" indent="-285664" algn="l">
              <a:buFont typeface="Arial" charset="0"/>
              <a:buChar char="•"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bullet list</a:t>
            </a:r>
          </a:p>
        </p:txBody>
      </p:sp>
      <p:sp>
        <p:nvSpPr>
          <p:cNvPr id="7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9357079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72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9" y="0"/>
            <a:ext cx="4218432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664" indent="-285664" algn="l">
              <a:buFont typeface="Arial" charset="0"/>
              <a:buChar char="•"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9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59758" y="497389"/>
            <a:ext cx="8941443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2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820E-16B0-4A5A-80CC-F7A3E73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8E330-41EC-4558-9C94-CA575D6E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FF7D8-A907-420D-8E84-E266A237F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B2713-D747-46B6-AB3F-18A1BC03D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56FCD-A083-4D28-8C9A-8C76ED59A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7F836-6260-4E59-98D0-AA17DE4E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8313E-47D4-433B-9B99-E8C5CA37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78FDFC-9EDA-46F1-9F59-8AA3836D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185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8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3160386"/>
            <a:ext cx="10572535" cy="2862042"/>
          </a:xfrm>
        </p:spPr>
        <p:txBody>
          <a:bodyPr>
            <a:normAutofit/>
          </a:bodyPr>
          <a:lstStyle>
            <a:lvl1pPr marL="285664" indent="-285664" algn="l">
              <a:buFont typeface="Arial" charset="0"/>
              <a:buChar char="•"/>
              <a:defRPr sz="1799" b="0" i="0">
                <a:latin typeface="Arial" charset="0"/>
                <a:ea typeface="Arial" charset="0"/>
                <a:cs typeface="Arial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60401" y="1772143"/>
            <a:ext cx="10571163" cy="1160462"/>
          </a:xfrm>
        </p:spPr>
        <p:txBody>
          <a:bodyPr>
            <a:normAutofit/>
          </a:bodyPr>
          <a:lstStyle>
            <a:lvl1pPr marL="0" indent="0">
              <a:buNone/>
              <a:defRPr sz="2799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98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8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2280800"/>
            <a:ext cx="5162974" cy="3866077"/>
          </a:xfrm>
        </p:spPr>
        <p:txBody>
          <a:bodyPr>
            <a:normAutofit/>
          </a:bodyPr>
          <a:lstStyle>
            <a:lvl1pPr marL="285664" indent="-285664" algn="l">
              <a:buFont typeface="Arial" charset="0"/>
              <a:buChar char="•"/>
              <a:defRPr sz="1799" b="0" i="0">
                <a:latin typeface="Arial" charset="0"/>
                <a:ea typeface="Arial" charset="0"/>
                <a:cs typeface="Arial" charset="0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48249" y="2280745"/>
            <a:ext cx="5157826" cy="3865434"/>
          </a:xfrm>
        </p:spPr>
        <p:txBody>
          <a:bodyPr>
            <a:normAutofit/>
          </a:bodyPr>
          <a:lstStyle>
            <a:lvl1pPr>
              <a:defRPr sz="1799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799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48248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799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25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today &amp;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057775" y="0"/>
            <a:ext cx="71342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25302" y="497391"/>
            <a:ext cx="6376505" cy="1002799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525952" y="1771652"/>
            <a:ext cx="6376488" cy="4479925"/>
          </a:xfrm>
        </p:spPr>
        <p:txBody>
          <a:bodyPr>
            <a:normAutofit/>
          </a:bodyPr>
          <a:lstStyle>
            <a:lvl1pPr marL="342797" indent="-342797">
              <a:buFont typeface="Arial" charset="0"/>
              <a:buChar char="•"/>
              <a:defRPr sz="1799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126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0" y="-83667"/>
            <a:ext cx="5032881" cy="70253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87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973569" y="0"/>
            <a:ext cx="421843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475845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476488" y="2435225"/>
            <a:ext cx="3075305" cy="3816350"/>
          </a:xfrm>
        </p:spPr>
        <p:txBody>
          <a:bodyPr>
            <a:normAutofit/>
          </a:bodyPr>
          <a:lstStyle>
            <a:lvl1pPr marL="342797" indent="-342797">
              <a:buFont typeface="Arial" charset="0"/>
              <a:buChar char="•"/>
              <a:defRPr sz="1799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126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" y="0"/>
            <a:ext cx="797356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052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21843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2278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2435225"/>
            <a:ext cx="3075305" cy="3816350"/>
          </a:xfrm>
        </p:spPr>
        <p:txBody>
          <a:bodyPr>
            <a:normAutofit/>
          </a:bodyPr>
          <a:lstStyle>
            <a:lvl1pPr marL="342797" indent="-342797">
              <a:buFont typeface="Arial" charset="0"/>
              <a:buChar char="•"/>
              <a:defRPr sz="1799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126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/>
          </p:nvPr>
        </p:nvSpPr>
        <p:spPr>
          <a:xfrm>
            <a:off x="4822826" y="496890"/>
            <a:ext cx="6597947" cy="5754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08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/table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34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59758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04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/photo/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10761014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59758" y="497389"/>
            <a:ext cx="10634319" cy="707438"/>
          </a:xfrm>
        </p:spPr>
        <p:txBody>
          <a:bodyPr anchor="b">
            <a:noAutofit/>
          </a:bodyPr>
          <a:lstStyle>
            <a:lvl1pPr algn="l">
              <a:defRPr sz="35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45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car fu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Streetcar</a:t>
            </a:r>
            <a:r>
              <a:rPr lang="en-US" sz="35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Funding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7" y="1746286"/>
            <a:ext cx="108281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399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TRIMET – CITY STREETCAR MASTER AGREEMENT </a:t>
            </a:r>
            <a:br>
              <a:rPr lang="en-US" sz="2399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399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FY 2016/17 OPERATIONS FUNDING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821696" y="2888571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A/B LOOP OPERATIONS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19538" y="2888570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NORTH/SOUTH (NS) OPERATIONS</a:t>
            </a:r>
          </a:p>
        </p:txBody>
      </p:sp>
      <p:sp>
        <p:nvSpPr>
          <p:cNvPr id="13" name="Triangle 12"/>
          <p:cNvSpPr/>
          <p:nvPr userDrawn="1"/>
        </p:nvSpPr>
        <p:spPr>
          <a:xfrm>
            <a:off x="3287991" y="5216932"/>
            <a:ext cx="472720" cy="472720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 userDrawn="1"/>
        </p:nvSpPr>
        <p:spPr>
          <a:xfrm>
            <a:off x="2106189" y="5019022"/>
            <a:ext cx="2836321" cy="19160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2137704" y="3307143"/>
            <a:ext cx="1134528" cy="1689186"/>
            <a:chOff x="328974" y="768958"/>
            <a:chExt cx="1134528" cy="1689186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328974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 userDrawn="1"/>
          </p:nvSpPr>
          <p:spPr>
            <a:xfrm>
              <a:off x="384357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08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99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776467" y="3307143"/>
            <a:ext cx="1134528" cy="1689186"/>
            <a:chOff x="1967737" y="768958"/>
            <a:chExt cx="1134528" cy="1689186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1967737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8"/>
            <p:cNvSpPr/>
            <p:nvPr userDrawn="1"/>
          </p:nvSpPr>
          <p:spPr>
            <a:xfrm>
              <a:off x="2023120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084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99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2137705" y="3584940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9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3645767" y="3584939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9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3" name="Triangle 22"/>
          <p:cNvSpPr/>
          <p:nvPr userDrawn="1"/>
        </p:nvSpPr>
        <p:spPr>
          <a:xfrm>
            <a:off x="7900702" y="5197222"/>
            <a:ext cx="483814" cy="483814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 userDrawn="1"/>
        </p:nvSpPr>
        <p:spPr>
          <a:xfrm rot="748493">
            <a:off x="6685826" y="4993848"/>
            <a:ext cx="2913566" cy="20841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 userDrawn="1"/>
        </p:nvGrpSpPr>
        <p:grpSpPr>
          <a:xfrm>
            <a:off x="8389974" y="3253281"/>
            <a:ext cx="1161153" cy="1728828"/>
            <a:chOff x="2272266" y="797671"/>
            <a:chExt cx="1161153" cy="1728828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2272266" y="797671"/>
              <a:ext cx="1161153" cy="17288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8"/>
            <p:cNvSpPr/>
            <p:nvPr userDrawn="1"/>
          </p:nvSpPr>
          <p:spPr>
            <a:xfrm>
              <a:off x="2328949" y="854354"/>
              <a:ext cx="1047787" cy="1615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0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99" b="1" i="0" kern="1200" dirty="0">
                  <a:latin typeface="Arial Black" charset="0"/>
                  <a:ea typeface="Arial Black" charset="0"/>
                  <a:cs typeface="Arial Black" charset="0"/>
                </a:rPr>
                <a:t>85%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827984" y="4052538"/>
            <a:ext cx="1166045" cy="589617"/>
            <a:chOff x="742562" y="1580735"/>
            <a:chExt cx="748723" cy="589617"/>
          </a:xfrm>
        </p:grpSpPr>
        <p:sp>
          <p:nvSpPr>
            <p:cNvPr id="32" name="Rounded Rectangle 31"/>
            <p:cNvSpPr/>
            <p:nvPr userDrawn="1"/>
          </p:nvSpPr>
          <p:spPr>
            <a:xfrm>
              <a:off x="742562" y="1580735"/>
              <a:ext cx="748723" cy="58961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6"/>
            <p:cNvSpPr/>
            <p:nvPr userDrawn="1"/>
          </p:nvSpPr>
          <p:spPr>
            <a:xfrm>
              <a:off x="771345" y="1609518"/>
              <a:ext cx="691157" cy="532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0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99" b="1" i="0" kern="1200" dirty="0">
                  <a:latin typeface="Arial Black" charset="0"/>
                  <a:ea typeface="Arial Black" charset="0"/>
                  <a:cs typeface="Arial Black" charset="0"/>
                </a:rPr>
                <a:t>15%</a:t>
              </a:r>
            </a:p>
          </p:txBody>
        </p:sp>
      </p:grpSp>
      <p:sp>
        <p:nvSpPr>
          <p:cNvPr id="37" name="Rectangle 36"/>
          <p:cNvSpPr/>
          <p:nvPr userDrawn="1"/>
        </p:nvSpPr>
        <p:spPr>
          <a:xfrm>
            <a:off x="6852137" y="3721951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9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8277438" y="3596284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9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1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ser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Meeting Streetcar Service Needs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2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2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04243" y="3796721"/>
            <a:ext cx="2451590" cy="925483"/>
          </a:xfrm>
          <a:prstGeom prst="rect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92495" y="4551371"/>
            <a:ext cx="2475087" cy="11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690752" y="3204134"/>
            <a:ext cx="2475087" cy="2544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41624" y="4458951"/>
            <a:ext cx="2475087" cy="1289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41625" y="3282990"/>
            <a:ext cx="2475087" cy="122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799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22 cars</a:t>
            </a:r>
            <a:endParaRPr lang="en-US" sz="1799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Frequent service transit: </a:t>
            </a:r>
            <a:b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Every 15 minutes, all day on every line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690754" y="2013643"/>
            <a:ext cx="2475087" cy="1224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799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28 cars</a:t>
            </a:r>
            <a:endParaRPr lang="en-US" sz="1799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City goal: 10 minute services, all day on every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43369" y="4559849"/>
            <a:ext cx="2475087" cy="1190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Currently: 17 cars</a:t>
            </a:r>
          </a:p>
          <a:p>
            <a:pPr algn="ctr"/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From July 2016 to</a:t>
            </a:r>
            <a:r>
              <a:rPr lang="en-US" sz="1400" b="0" i="0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June 2017 service was cut 182 times due to a lack of available streetcar</a:t>
            </a:r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5834" y="4231151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EXISTING SERVICE</a:t>
            </a:r>
            <a:endParaRPr lang="en-US" sz="1400" b="1" i="0" dirty="0">
              <a:solidFill>
                <a:schemeClr val="tx1">
                  <a:lumMod val="75000"/>
                  <a:lumOff val="2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5834" y="2976333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PROMISED BASE SERVICE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45834" y="1706340"/>
            <a:ext cx="273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FUTURE PLANNED</a:t>
            </a:r>
            <a:r>
              <a:rPr lang="en-US" sz="14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SERVICE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3370" y="5793744"/>
            <a:ext cx="1021391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043370" y="4507488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043370" y="3238141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043370" y="1968794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45832" y="5781301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31809" y="5793746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2025</a:t>
            </a:r>
            <a:endParaRPr lang="en-US" sz="1400" b="1" i="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3565176" y="4503934"/>
            <a:ext cx="2475087" cy="13123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 20 cars</a:t>
            </a:r>
            <a:b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1799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(17 available)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3 cars acquired to replace 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older cars being overhauled</a:t>
            </a:r>
          </a:p>
        </p:txBody>
      </p:sp>
    </p:spTree>
    <p:extLst>
      <p:ext uri="{BB962C8B-B14F-4D97-AF65-F5344CB8AC3E}">
        <p14:creationId xmlns:p14="http://schemas.microsoft.com/office/powerpoint/2010/main" val="6591131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ca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>
          <a:xfrm>
            <a:off x="2102887" y="1877802"/>
            <a:ext cx="7118935" cy="4478548"/>
            <a:chOff x="2102886" y="1877802"/>
            <a:chExt cx="7118935" cy="4478548"/>
          </a:xfrm>
        </p:grpSpPr>
        <p:graphicFrame>
          <p:nvGraphicFramePr>
            <p:cNvPr id="40" name="Content Placeholder 5"/>
            <p:cNvGraphicFramePr>
              <a:graphicFrameLocks/>
            </p:cNvGraphicFramePr>
            <p:nvPr userDrawn="1"/>
          </p:nvGraphicFramePr>
          <p:xfrm>
            <a:off x="2432595" y="1877802"/>
            <a:ext cx="6789226" cy="44785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1" name="TextBox 40"/>
            <p:cNvSpPr txBox="1"/>
            <p:nvPr userDrawn="1"/>
          </p:nvSpPr>
          <p:spPr>
            <a:xfrm rot="16200000">
              <a:off x="1011371" y="3596060"/>
              <a:ext cx="2444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Total Number</a:t>
              </a:r>
              <a:r>
                <a:rPr lang="en-US" sz="1100" b="0" i="0" baseline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 of Housing Units</a:t>
              </a:r>
              <a:endParaRPr lang="en-US" sz="1100" b="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3" name="TextBox 42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Path to More Cars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3199281" y="2636430"/>
            <a:ext cx="5785062" cy="2540632"/>
            <a:chOff x="3199280" y="2636430"/>
            <a:chExt cx="5954441" cy="2540632"/>
          </a:xfrm>
        </p:grpSpPr>
        <p:sp>
          <p:nvSpPr>
            <p:cNvPr id="45" name="Freeform 44"/>
            <p:cNvSpPr/>
            <p:nvPr userDrawn="1"/>
          </p:nvSpPr>
          <p:spPr>
            <a:xfrm>
              <a:off x="3199280" y="2636430"/>
              <a:ext cx="5954441" cy="2540632"/>
            </a:xfrm>
            <a:custGeom>
              <a:avLst/>
              <a:gdLst>
                <a:gd name="connsiteX0" fmla="*/ 0 w 6791739"/>
                <a:gd name="connsiteY0" fmla="*/ 1875183 h 1875183"/>
                <a:gd name="connsiteX1" fmla="*/ 364435 w 6791739"/>
                <a:gd name="connsiteY1" fmla="*/ 1808922 h 1875183"/>
                <a:gd name="connsiteX2" fmla="*/ 722244 w 6791739"/>
                <a:gd name="connsiteY2" fmla="*/ 1702905 h 1875183"/>
                <a:gd name="connsiteX3" fmla="*/ 1073426 w 6791739"/>
                <a:gd name="connsiteY3" fmla="*/ 1590261 h 1875183"/>
                <a:gd name="connsiteX4" fmla="*/ 1431235 w 6791739"/>
                <a:gd name="connsiteY4" fmla="*/ 1464366 h 1875183"/>
                <a:gd name="connsiteX5" fmla="*/ 1789044 w 6791739"/>
                <a:gd name="connsiteY5" fmla="*/ 1311966 h 1875183"/>
                <a:gd name="connsiteX6" fmla="*/ 2160105 w 6791739"/>
                <a:gd name="connsiteY6" fmla="*/ 1093305 h 1875183"/>
                <a:gd name="connsiteX7" fmla="*/ 2498035 w 6791739"/>
                <a:gd name="connsiteY7" fmla="*/ 934279 h 1875183"/>
                <a:gd name="connsiteX8" fmla="*/ 2862470 w 6791739"/>
                <a:gd name="connsiteY8" fmla="*/ 1020418 h 1875183"/>
                <a:gd name="connsiteX9" fmla="*/ 3220279 w 6791739"/>
                <a:gd name="connsiteY9" fmla="*/ 974035 h 1875183"/>
                <a:gd name="connsiteX10" fmla="*/ 3578087 w 6791739"/>
                <a:gd name="connsiteY10" fmla="*/ 1093305 h 1875183"/>
                <a:gd name="connsiteX11" fmla="*/ 3942522 w 6791739"/>
                <a:gd name="connsiteY11" fmla="*/ 974035 h 1875183"/>
                <a:gd name="connsiteX12" fmla="*/ 4287079 w 6791739"/>
                <a:gd name="connsiteY12" fmla="*/ 742122 h 1875183"/>
                <a:gd name="connsiteX13" fmla="*/ 4651513 w 6791739"/>
                <a:gd name="connsiteY13" fmla="*/ 682487 h 1875183"/>
                <a:gd name="connsiteX14" fmla="*/ 4996070 w 6791739"/>
                <a:gd name="connsiteY14" fmla="*/ 609600 h 1875183"/>
                <a:gd name="connsiteX15" fmla="*/ 6791739 w 6791739"/>
                <a:gd name="connsiteY15" fmla="*/ 0 h 18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91739" h="1875183">
                  <a:moveTo>
                    <a:pt x="0" y="1875183"/>
                  </a:moveTo>
                  <a:lnTo>
                    <a:pt x="364435" y="1808922"/>
                  </a:lnTo>
                  <a:lnTo>
                    <a:pt x="722244" y="1702905"/>
                  </a:lnTo>
                  <a:lnTo>
                    <a:pt x="1073426" y="1590261"/>
                  </a:lnTo>
                  <a:lnTo>
                    <a:pt x="1431235" y="1464366"/>
                  </a:lnTo>
                  <a:lnTo>
                    <a:pt x="1789044" y="1311966"/>
                  </a:lnTo>
                  <a:lnTo>
                    <a:pt x="2160105" y="1093305"/>
                  </a:lnTo>
                  <a:lnTo>
                    <a:pt x="2498035" y="934279"/>
                  </a:lnTo>
                  <a:lnTo>
                    <a:pt x="2862470" y="1020418"/>
                  </a:lnTo>
                  <a:lnTo>
                    <a:pt x="3220279" y="974035"/>
                  </a:lnTo>
                  <a:lnTo>
                    <a:pt x="3578087" y="1093305"/>
                  </a:lnTo>
                  <a:lnTo>
                    <a:pt x="3942522" y="974035"/>
                  </a:lnTo>
                  <a:lnTo>
                    <a:pt x="4287079" y="742122"/>
                  </a:lnTo>
                  <a:lnTo>
                    <a:pt x="4651513" y="682487"/>
                  </a:lnTo>
                  <a:lnTo>
                    <a:pt x="4996070" y="609600"/>
                  </a:lnTo>
                  <a:lnTo>
                    <a:pt x="6791739" y="0"/>
                  </a:lnTo>
                </a:path>
              </a:pathLst>
            </a:custGeom>
            <a:noFill/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911510" y="3413681"/>
              <a:ext cx="1889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Streetcar</a:t>
              </a:r>
              <a:r>
                <a:rPr lang="en-US" sz="1200" b="1" i="0" baseline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 Ridership</a:t>
              </a:r>
              <a:endParaRPr lang="en-US" sz="1200" b="1" i="0" dirty="0">
                <a:solidFill>
                  <a:schemeClr val="bg2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cxnSp>
          <p:nvCxnSpPr>
            <p:cNvPr id="48" name="Straight Arrow Connector 47"/>
            <p:cNvCxnSpPr/>
            <p:nvPr userDrawn="1"/>
          </p:nvCxnSpPr>
          <p:spPr>
            <a:xfrm>
              <a:off x="6729591" y="3563539"/>
              <a:ext cx="267629" cy="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2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2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 userDrawn="1"/>
        </p:nvSpPr>
        <p:spPr>
          <a:xfrm rot="16200000">
            <a:off x="7477855" y="3966846"/>
            <a:ext cx="370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Number of Streetcars</a:t>
            </a:r>
          </a:p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 Available for Service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9102175" y="5850499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0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9102174" y="1911878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22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3103702" y="4415722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2001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5 cars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3715001" y="4197849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2003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7 cars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4620445" y="3668170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2006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10 cars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6993530" y="2384408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2014</a:t>
            </a:r>
            <a:endParaRPr lang="en-US" sz="1100" b="1" i="0" dirty="0">
              <a:solidFill>
                <a:schemeClr val="accent5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17 cars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954888" y="3024113"/>
            <a:ext cx="100909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2019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14 cars</a:t>
            </a:r>
          </a:p>
        </p:txBody>
      </p:sp>
      <p:sp>
        <p:nvSpPr>
          <p:cNvPr id="60" name="Freeform 59"/>
          <p:cNvSpPr/>
          <p:nvPr userDrawn="1"/>
        </p:nvSpPr>
        <p:spPr>
          <a:xfrm>
            <a:off x="3197413" y="2743200"/>
            <a:ext cx="5779247" cy="2032000"/>
          </a:xfrm>
          <a:custGeom>
            <a:avLst/>
            <a:gdLst>
              <a:gd name="connsiteX0" fmla="*/ 0 w 5779247"/>
              <a:gd name="connsiteY0" fmla="*/ 2026024 h 2032000"/>
              <a:gd name="connsiteX1" fmla="*/ 615576 w 5779247"/>
              <a:gd name="connsiteY1" fmla="*/ 2032000 h 2032000"/>
              <a:gd name="connsiteX2" fmla="*/ 615576 w 5779247"/>
              <a:gd name="connsiteY2" fmla="*/ 1804894 h 2032000"/>
              <a:gd name="connsiteX3" fmla="*/ 1524000 w 5779247"/>
              <a:gd name="connsiteY3" fmla="*/ 1810871 h 2032000"/>
              <a:gd name="connsiteX4" fmla="*/ 1524000 w 5779247"/>
              <a:gd name="connsiteY4" fmla="*/ 1267012 h 2032000"/>
              <a:gd name="connsiteX5" fmla="*/ 3944470 w 5779247"/>
              <a:gd name="connsiteY5" fmla="*/ 1261035 h 2032000"/>
              <a:gd name="connsiteX6" fmla="*/ 3920564 w 5779247"/>
              <a:gd name="connsiteY6" fmla="*/ 0 h 2032000"/>
              <a:gd name="connsiteX7" fmla="*/ 5402729 w 5779247"/>
              <a:gd name="connsiteY7" fmla="*/ 5976 h 2032000"/>
              <a:gd name="connsiteX8" fmla="*/ 5402729 w 5779247"/>
              <a:gd name="connsiteY8" fmla="*/ 525929 h 2032000"/>
              <a:gd name="connsiteX9" fmla="*/ 5779247 w 5779247"/>
              <a:gd name="connsiteY9" fmla="*/ 525929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9247" h="2032000">
                <a:moveTo>
                  <a:pt x="0" y="2026024"/>
                </a:moveTo>
                <a:lnTo>
                  <a:pt x="615576" y="2032000"/>
                </a:lnTo>
                <a:lnTo>
                  <a:pt x="615576" y="1804894"/>
                </a:lnTo>
                <a:lnTo>
                  <a:pt x="1524000" y="1810871"/>
                </a:lnTo>
                <a:lnTo>
                  <a:pt x="1524000" y="1267012"/>
                </a:lnTo>
                <a:lnTo>
                  <a:pt x="3944470" y="1261035"/>
                </a:lnTo>
                <a:lnTo>
                  <a:pt x="3920564" y="0"/>
                </a:lnTo>
                <a:lnTo>
                  <a:pt x="5402729" y="5976"/>
                </a:lnTo>
                <a:lnTo>
                  <a:pt x="5402729" y="525929"/>
                </a:lnTo>
                <a:lnTo>
                  <a:pt x="5779247" y="525929"/>
                </a:lnTo>
              </a:path>
            </a:pathLst>
          </a:custGeom>
          <a:noFill/>
          <a:ln w="412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3063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823-84BB-4B63-8192-A2C0C288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D6D8C-F12E-4C5D-B722-8B809269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D10CE-EE76-4FCA-B70B-3484265A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72492-1D44-49CE-B0CA-4CFD01AF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2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ing from ho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8" y="1966587"/>
            <a:ext cx="11058286" cy="4056236"/>
          </a:xfrm>
          <a:prstGeom prst="rect">
            <a:avLst/>
          </a:prstGeom>
        </p:spPr>
      </p:pic>
      <p:sp>
        <p:nvSpPr>
          <p:cNvPr id="5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Riding From Home</a:t>
            </a:r>
            <a:endParaRPr lang="en-US" sz="3599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07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housing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7" y="550141"/>
            <a:ext cx="10465443" cy="54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Affordable Housing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24" y="1470251"/>
            <a:ext cx="8875137" cy="47950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5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37929"/>
            <a:ext cx="10364384" cy="4267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59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7" y="1737646"/>
            <a:ext cx="10365766" cy="426776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7" y="497391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</p:spTree>
    <p:extLst>
      <p:ext uri="{BB962C8B-B14F-4D97-AF65-F5344CB8AC3E}">
        <p14:creationId xmlns:p14="http://schemas.microsoft.com/office/powerpoint/2010/main" val="322383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7" y="497391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5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599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0305"/>
            <a:ext cx="10256962" cy="42224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25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4" y="1763824"/>
            <a:ext cx="10239863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7" y="497391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5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599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5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7" y="497391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5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599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0286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1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7" y="497391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599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599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47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35220" y="2610803"/>
            <a:ext cx="66533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97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Thank</a:t>
            </a:r>
            <a:r>
              <a:rPr lang="en-US" sz="8797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you</a:t>
            </a:r>
            <a:endParaRPr lang="en-US" sz="8797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7" y="5580447"/>
            <a:ext cx="2638255" cy="70140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123461" y="5580447"/>
            <a:ext cx="7437090" cy="701404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Name Name, Job Title</a:t>
            </a:r>
          </a:p>
          <a:p>
            <a:pPr lvl="0"/>
            <a:r>
              <a:rPr lang="en-US" dirty="0"/>
              <a:t>Dan Bower, PSI Executive Director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40235" y="5580447"/>
            <a:ext cx="0" cy="7014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290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B8D8A-44F6-4881-8330-D81D2B5056B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9FBA-D93D-4ED9-A229-F23DB22F6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173BB-7B06-487C-B623-CDFDC1D1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07B1-0791-4FE3-90EC-EF4E08C5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17FC-E511-484B-8957-7796CB3B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8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algn="ctr"/>
            <a:fld id="{C0404625-E29C-4CB8-A741-78730FA43786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2575CA6C-6FC7-45EB-89D5-EB34560EB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15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rgbClr val="333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B3B8-A9C4-49BD-BDE2-CF030BFBB728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51DB3-3688-4CB3-8B2B-4F1B7F224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4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1089-E337-4BA2-9FFA-CD886A1B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B9A3-4A5C-458F-A74B-FAED75BC5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AC011-2DFD-43F1-9454-5ADAD5CD1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5E5C9-D11B-4533-A64A-0E1130F9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4CB-7CB7-41D0-9251-9618029E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BCA0F-5109-4B17-86AF-4671AD5F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681D-EC14-4680-82CE-9234B064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0584F-B8B8-4362-BD65-4FB20220D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16896-E2D0-4D2C-B8AC-F66A450B5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5388B-2403-41F7-9AF9-F9F7A614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4FFF7-FFC9-48D9-8A70-A7E7DCE9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4E05A-74E1-4C9C-8A3A-5EA68977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3C17E-7D2F-46A0-9B62-3265AF55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5CB66-4FB3-43CB-A59B-B02CAF4D0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C69E4-2CE4-4AFA-88AD-208562F5E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56679-E6D7-4882-B10F-292D76D01F19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A61-2D20-4EF8-BD9A-81E187FA6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0F4C-E2F1-4599-AED5-1239EA74F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791" y="365125"/>
            <a:ext cx="11493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791" y="1825625"/>
            <a:ext cx="114936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7240" y="6356350"/>
            <a:ext cx="6833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 dirty="0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  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7884" y="6356350"/>
            <a:ext cx="414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8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792" y="365127"/>
            <a:ext cx="11493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792" y="1825625"/>
            <a:ext cx="114936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7240" y="6356352"/>
            <a:ext cx="6833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 dirty="0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  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7884" y="6356352"/>
            <a:ext cx="414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8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5808" y="938152"/>
            <a:ext cx="4681275" cy="2174858"/>
          </a:xfrm>
        </p:spPr>
        <p:txBody>
          <a:bodyPr/>
          <a:lstStyle/>
          <a:p>
            <a:r>
              <a:rPr lang="en-US" sz="3600" dirty="0">
                <a:latin typeface="Halis R Bold" panose="02000505030000020004" pitchFamily="50" charset="0"/>
              </a:rPr>
              <a:t>Portland Streetcar</a:t>
            </a:r>
            <a:br>
              <a:rPr lang="en-US" sz="3600" dirty="0">
                <a:latin typeface="Halis R Bold" panose="02000505030000020004" pitchFamily="50" charset="0"/>
              </a:rPr>
            </a:br>
            <a:r>
              <a:rPr lang="en-US" sz="3600" dirty="0">
                <a:latin typeface="Halis R Bold" panose="02000505030000020004" pitchFamily="50" charset="0"/>
              </a:rPr>
              <a:t>2019 Annual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Halis R Regular" panose="02000505040000020004" pitchFamily="50" charset="0"/>
              </a:rPr>
              <a:t>Presentation to City Council</a:t>
            </a:r>
          </a:p>
          <a:p>
            <a:r>
              <a:rPr lang="en-US" dirty="0">
                <a:latin typeface="Halis R Regular" panose="02000505040000020004" pitchFamily="50" charset="0"/>
              </a:rPr>
              <a:t>Dan Bower, PSI Executive Director</a:t>
            </a:r>
          </a:p>
          <a:p>
            <a:r>
              <a:rPr lang="en-US" dirty="0">
                <a:latin typeface="Halis R Regular" panose="02000505040000020004" pitchFamily="50" charset="0"/>
              </a:rPr>
              <a:t>February 5,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862F6D-5409-451B-B565-7F79318F67E5}"/>
              </a:ext>
            </a:extLst>
          </p:cNvPr>
          <p:cNvSpPr/>
          <p:nvPr/>
        </p:nvSpPr>
        <p:spPr>
          <a:xfrm>
            <a:off x="228601" y="609600"/>
            <a:ext cx="4572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“…the Portland Streetcar is one of the most successful and cost-effective economic development drivers anywhere in America in the new millennium.” – Congress for New Urbanism</a:t>
            </a:r>
          </a:p>
        </p:txBody>
      </p:sp>
      <p:pic>
        <p:nvPicPr>
          <p:cNvPr id="4" name="Picture 3" descr="A yellow school bus driving down a street&#10;&#10;Description automatically generated">
            <a:extLst>
              <a:ext uri="{FF2B5EF4-FFF2-40B4-BE49-F238E27FC236}">
                <a16:creationId xmlns:a16="http://schemas.microsoft.com/office/drawing/2014/main" id="{BCA4A914-D446-403D-9C34-92D82FA12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4572000" cy="3429000"/>
          </a:xfrm>
          <a:prstGeom prst="rect">
            <a:avLst/>
          </a:prstGeom>
        </p:spPr>
      </p:pic>
      <p:pic>
        <p:nvPicPr>
          <p:cNvPr id="6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24C789C3-5188-4ACC-BE51-6AD61206C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11" y="609600"/>
            <a:ext cx="4572000" cy="343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0254DB-CAB3-4660-B3D3-6B0934C81FDF}"/>
              </a:ext>
            </a:extLst>
          </p:cNvPr>
          <p:cNvSpPr txBox="1"/>
          <p:nvPr/>
        </p:nvSpPr>
        <p:spPr>
          <a:xfrm>
            <a:off x="5388292" y="4191001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100% Renewable Energy</a:t>
            </a:r>
          </a:p>
          <a:p>
            <a:pPr marL="342900" indent="-342900">
              <a:buFontTx/>
              <a:buChar char="-"/>
            </a:pPr>
            <a:r>
              <a:rPr lang="en-US" dirty="0"/>
              <a:t>13,000 - 14,000 daily riders </a:t>
            </a:r>
          </a:p>
          <a:p>
            <a:pPr marL="342900" indent="-342900">
              <a:buFontTx/>
              <a:buChar char="-"/>
            </a:pPr>
            <a:r>
              <a:rPr lang="en-US" dirty="0"/>
              <a:t>Zero fatalities in 19 years of operations</a:t>
            </a:r>
          </a:p>
          <a:p>
            <a:pPr marL="342900" indent="-342900">
              <a:buFontTx/>
              <a:buChar char="-"/>
            </a:pPr>
            <a:r>
              <a:rPr lang="en-US" dirty="0"/>
              <a:t>50% of ALL housing in Portland built since 2001 is on the streetcar line</a:t>
            </a:r>
          </a:p>
          <a:p>
            <a:pPr marL="342900" indent="-342900">
              <a:buFontTx/>
              <a:buChar char="-"/>
            </a:pPr>
            <a:r>
              <a:rPr lang="en-US" dirty="0"/>
              <a:t>39% of subsidized affordable housing is on the streetcar line.  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2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on a bus&#10;&#10;Description automatically generated">
            <a:extLst>
              <a:ext uri="{FF2B5EF4-FFF2-40B4-BE49-F238E27FC236}">
                <a16:creationId xmlns:a16="http://schemas.microsoft.com/office/drawing/2014/main" id="{AE821D73-7191-4BB5-A21C-DDB23CD8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28" y="-498328"/>
            <a:ext cx="9753601" cy="6511048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7412BC-7CD9-46A6-B2FB-4DE712F44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85" y="4013200"/>
            <a:ext cx="109093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9756" y="6356350"/>
            <a:ext cx="10761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" charset="0"/>
                <a:ea typeface="Halis GR" charset="0"/>
                <a:cs typeface="Halis GR" charset="0"/>
              </a:rPr>
              <a:t>PORTLAND STREETCAR 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 Book" charset="0"/>
                <a:ea typeface="Halis GR Book" charset="0"/>
                <a:cs typeface="Halis GR Book" charset="0"/>
              </a:rPr>
              <a:t>|   Presentation Name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975D1-D3AE-8746-8006-A965D8A5F3E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6F48D-1DB8-4224-B747-D41B98DFA585}"/>
              </a:ext>
            </a:extLst>
          </p:cNvPr>
          <p:cNvSpPr/>
          <p:nvPr/>
        </p:nvSpPr>
        <p:spPr>
          <a:xfrm>
            <a:off x="8920065" y="6484776"/>
            <a:ext cx="2982375" cy="16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9CAEA-D7DE-4D15-96B6-09234A8954B4}"/>
              </a:ext>
            </a:extLst>
          </p:cNvPr>
          <p:cNvSpPr/>
          <p:nvPr/>
        </p:nvSpPr>
        <p:spPr>
          <a:xfrm>
            <a:off x="659756" y="570451"/>
            <a:ext cx="8081572" cy="51172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A5EBB-C585-4496-B230-12BE1C53596F}"/>
              </a:ext>
            </a:extLst>
          </p:cNvPr>
          <p:cNvSpPr/>
          <p:nvPr/>
        </p:nvSpPr>
        <p:spPr>
          <a:xfrm>
            <a:off x="528908" y="434781"/>
            <a:ext cx="7859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alis R Bold" panose="02000505030000020004" pitchFamily="50" charset="0"/>
              </a:rPr>
              <a:t>A System that Serves Everyone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FD00C3-2E71-4175-A930-134E2AE5C941}"/>
              </a:ext>
            </a:extLst>
          </p:cNvPr>
          <p:cNvSpPr/>
          <p:nvPr/>
        </p:nvSpPr>
        <p:spPr>
          <a:xfrm>
            <a:off x="0" y="1869804"/>
            <a:ext cx="12192000" cy="497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6B7A6-E79E-4347-B07E-DE19C0B5F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1" y="2267829"/>
            <a:ext cx="10896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AFCB-9A1B-4EF4-935E-244EB6247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" y="381000"/>
            <a:ext cx="10803405" cy="707254"/>
          </a:xfrm>
        </p:spPr>
        <p:txBody>
          <a:bodyPr/>
          <a:lstStyle/>
          <a:p>
            <a:r>
              <a:rPr lang="en-US" dirty="0"/>
              <a:t>          Streetcar Operations- NE Grand Ave</a:t>
            </a:r>
            <a:endParaRPr lang="en-US" sz="1799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452AB-B099-4BDB-AFD7-ED2A6C29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45" y="1506700"/>
            <a:ext cx="3472330" cy="5189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4A4B5-2D15-4298-A410-790783E7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686" y="1506700"/>
            <a:ext cx="3473647" cy="5189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7BC368-FF4E-402A-8BD1-CBC43EBF3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45" y="1506701"/>
            <a:ext cx="7163196" cy="5189047"/>
          </a:xfrm>
          <a:prstGeom prst="rect">
            <a:avLst/>
          </a:prstGeom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682EFB46-7AB7-4C72-86EC-C08873A2D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42" y="1981200"/>
            <a:ext cx="4629682" cy="41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0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0" y="-27993"/>
            <a:ext cx="4301412" cy="6951306"/>
          </a:xfrm>
          <a:prstGeom prst="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2277" y="-335130"/>
            <a:ext cx="3075313" cy="1628592"/>
          </a:xfrm>
        </p:spPr>
        <p:txBody>
          <a:bodyPr>
            <a:normAutofit/>
          </a:bodyPr>
          <a:lstStyle/>
          <a:p>
            <a:r>
              <a:rPr lang="en-US" dirty="0">
                <a:latin typeface="Halis R Bold" panose="02000505030000020004" pitchFamily="50" charset="0"/>
              </a:rPr>
              <a:t>Ridership</a:t>
            </a:r>
            <a:br>
              <a:rPr lang="en-US" dirty="0">
                <a:latin typeface="Halis R Bold" panose="02000505030000020004" pitchFamily="50" charset="0"/>
              </a:rPr>
            </a:br>
            <a:r>
              <a:rPr lang="en-US" dirty="0">
                <a:latin typeface="Halis R Bold" panose="02000505030000020004" pitchFamily="50" charset="0"/>
              </a:rPr>
              <a:t>&amp;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02285" y="1683186"/>
            <a:ext cx="3075305" cy="41255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alis R Bold" panose="02000505030000020004" pitchFamily="50" charset="0"/>
              </a:rPr>
              <a:t>Service reduced to 20-minutes on eastside – Fall 2018</a:t>
            </a:r>
          </a:p>
          <a:p>
            <a:r>
              <a:rPr lang="en-US" sz="2400" dirty="0">
                <a:latin typeface="Halis R Bold" panose="02000505030000020004" pitchFamily="50" charset="0"/>
              </a:rPr>
              <a:t>Decrease in ridership through Sept. 19</a:t>
            </a:r>
          </a:p>
          <a:p>
            <a:r>
              <a:rPr lang="en-US" sz="2400" dirty="0">
                <a:latin typeface="Halis R Bold" panose="02000505030000020004" pitchFamily="50" charset="0"/>
              </a:rPr>
              <a:t>Full service to be restored Sept. 2020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118694"/>
              </p:ext>
            </p:extLst>
          </p:nvPr>
        </p:nvGraphicFramePr>
        <p:xfrm>
          <a:off x="4518773" y="299417"/>
          <a:ext cx="7170307" cy="391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DD65B59-17B3-4A8A-9E85-55059A4578C4}"/>
              </a:ext>
            </a:extLst>
          </p:cNvPr>
          <p:cNvSpPr/>
          <p:nvPr/>
        </p:nvSpPr>
        <p:spPr>
          <a:xfrm>
            <a:off x="9733779" y="1345147"/>
            <a:ext cx="1661020" cy="65434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6B11C-2E2C-4A03-80C0-52F6AFC78452}"/>
              </a:ext>
            </a:extLst>
          </p:cNvPr>
          <p:cNvSpPr txBox="1"/>
          <p:nvPr/>
        </p:nvSpPr>
        <p:spPr>
          <a:xfrm>
            <a:off x="9789734" y="1083537"/>
            <a:ext cx="1752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Partial Service Restoration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5109D-AD04-4216-9149-5C21A9687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74" y="4324958"/>
            <a:ext cx="7002506" cy="23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0" y="-27993"/>
            <a:ext cx="4301412" cy="6951306"/>
          </a:xfrm>
          <a:prstGeom prst="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2277" y="-335130"/>
            <a:ext cx="3075313" cy="1628592"/>
          </a:xfrm>
        </p:spPr>
        <p:txBody>
          <a:bodyPr>
            <a:normAutofit/>
          </a:bodyPr>
          <a:lstStyle/>
          <a:p>
            <a:r>
              <a:rPr lang="en-US" dirty="0">
                <a:latin typeface="Halis R Bold" panose="02000505030000020004" pitchFamily="50" charset="0"/>
              </a:rPr>
              <a:t>Safety and Security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9283" y="1523016"/>
            <a:ext cx="3075305" cy="41255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alis R Bold" panose="02000505030000020004" pitchFamily="50" charset="0"/>
              </a:rPr>
              <a:t>45% Reduction in Collisions since FY 2017/18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33A2BCC-E888-4C46-AC1B-15840185B104}"/>
              </a:ext>
            </a:extLst>
          </p:cNvPr>
          <p:cNvCxnSpPr/>
          <p:nvPr/>
        </p:nvCxnSpPr>
        <p:spPr>
          <a:xfrm flipV="1">
            <a:off x="8458072" y="5648610"/>
            <a:ext cx="0" cy="32034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F13209-D243-4A65-A89E-4C055A99B4BF}"/>
              </a:ext>
            </a:extLst>
          </p:cNvPr>
          <p:cNvSpPr txBox="1"/>
          <p:nvPr/>
        </p:nvSpPr>
        <p:spPr>
          <a:xfrm>
            <a:off x="459283" y="2675996"/>
            <a:ext cx="33828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Most Common Collisions: 2019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Private vehicle lane change in- to streetcar (26%)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Parking of private vehicles (24%)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Private vehicle turning right in front of streetcar from middle lane (17%)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Significant improvement in rear-end collisions since 2018 due to operator training. </a:t>
            </a:r>
          </a:p>
        </p:txBody>
      </p:sp>
      <p:pic>
        <p:nvPicPr>
          <p:cNvPr id="16" name="Picture 15" descr="A close up of a street&#10;&#10;Description automatically generated">
            <a:extLst>
              <a:ext uri="{FF2B5EF4-FFF2-40B4-BE49-F238E27FC236}">
                <a16:creationId xmlns:a16="http://schemas.microsoft.com/office/drawing/2014/main" id="{E6BA1197-90EF-437E-BA8A-A7443EA11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89"/>
          <a:stretch/>
        </p:blipFill>
        <p:spPr>
          <a:xfrm rot="5400000">
            <a:off x="5257168" y="1391469"/>
            <a:ext cx="5551190" cy="499736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EE83280-C2F9-443C-A510-5B530E059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342562"/>
              </p:ext>
            </p:extLst>
          </p:nvPr>
        </p:nvGraphicFramePr>
        <p:xfrm>
          <a:off x="4479166" y="97420"/>
          <a:ext cx="7291751" cy="893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2304">
                  <a:extLst>
                    <a:ext uri="{9D8B030D-6E8A-4147-A177-3AD203B41FA5}">
                      <a16:colId xmlns:a16="http://schemas.microsoft.com/office/drawing/2014/main" val="2189612622"/>
                    </a:ext>
                  </a:extLst>
                </a:gridCol>
                <a:gridCol w="875790">
                  <a:extLst>
                    <a:ext uri="{9D8B030D-6E8A-4147-A177-3AD203B41FA5}">
                      <a16:colId xmlns:a16="http://schemas.microsoft.com/office/drawing/2014/main" val="1024626511"/>
                    </a:ext>
                  </a:extLst>
                </a:gridCol>
                <a:gridCol w="1278981">
                  <a:extLst>
                    <a:ext uri="{9D8B030D-6E8A-4147-A177-3AD203B41FA5}">
                      <a16:colId xmlns:a16="http://schemas.microsoft.com/office/drawing/2014/main" val="885551090"/>
                    </a:ext>
                  </a:extLst>
                </a:gridCol>
                <a:gridCol w="1412338">
                  <a:extLst>
                    <a:ext uri="{9D8B030D-6E8A-4147-A177-3AD203B41FA5}">
                      <a16:colId xmlns:a16="http://schemas.microsoft.com/office/drawing/2014/main" val="3678875050"/>
                    </a:ext>
                  </a:extLst>
                </a:gridCol>
                <a:gridCol w="1412338">
                  <a:extLst>
                    <a:ext uri="{9D8B030D-6E8A-4147-A177-3AD203B41FA5}">
                      <a16:colId xmlns:a16="http://schemas.microsoft.com/office/drawing/2014/main" val="3255180889"/>
                    </a:ext>
                  </a:extLst>
                </a:gridCol>
              </a:tblGrid>
              <a:tr h="2979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2016 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9218573"/>
                  </a:ext>
                </a:extLst>
              </a:tr>
              <a:tr h="2979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Collisions Per Year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51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61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45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34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4282763"/>
                  </a:ext>
                </a:extLst>
              </a:tr>
              <a:tr h="2979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% +/- prior year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+68%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+20%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-26%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-24%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19904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5745707-5C6A-4174-A93E-3D75214D02EA}"/>
              </a:ext>
            </a:extLst>
          </p:cNvPr>
          <p:cNvSpPr txBox="1"/>
          <p:nvPr/>
        </p:nvSpPr>
        <p:spPr>
          <a:xfrm>
            <a:off x="7265665" y="1153684"/>
            <a:ext cx="222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Safety Officer Hired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386301-EF00-4338-88C8-B12ABBF2337F}"/>
              </a:ext>
            </a:extLst>
          </p:cNvPr>
          <p:cNvCxnSpPr>
            <a:cxnSpLocks/>
          </p:cNvCxnSpPr>
          <p:nvPr/>
        </p:nvCxnSpPr>
        <p:spPr>
          <a:xfrm flipV="1">
            <a:off x="8679210" y="696752"/>
            <a:ext cx="0" cy="45693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8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6B6C-AA78-4896-97EE-41667759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83649-3094-4218-BDEB-B6DDFD9C7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9636" y="2494534"/>
            <a:ext cx="5162974" cy="3866077"/>
          </a:xfrm>
        </p:spPr>
        <p:txBody>
          <a:bodyPr/>
          <a:lstStyle/>
          <a:p>
            <a:r>
              <a:rPr lang="en-US" dirty="0"/>
              <a:t>Procurement and installation of CCTV on all cars</a:t>
            </a:r>
          </a:p>
          <a:p>
            <a:r>
              <a:rPr lang="en-US" dirty="0"/>
              <a:t>Continued partnership with Rose Lane projects to improve operations</a:t>
            </a:r>
          </a:p>
          <a:p>
            <a:r>
              <a:rPr lang="en-US" dirty="0"/>
              <a:t>Customer amenities such as new seats, platform upgrades, new signage</a:t>
            </a:r>
          </a:p>
          <a:p>
            <a:r>
              <a:rPr lang="en-US" dirty="0"/>
              <a:t>Transit Asset Management (TAM) Plan</a:t>
            </a:r>
          </a:p>
          <a:p>
            <a:r>
              <a:rPr lang="en-US" dirty="0"/>
              <a:t>Condition assessment for Cars 01 – 10 </a:t>
            </a:r>
          </a:p>
          <a:p>
            <a:pPr marL="0" indent="0">
              <a:buNone/>
            </a:pPr>
            <a:r>
              <a:rPr lang="en-US" dirty="0"/>
              <a:t>	-   Rebuild, or buy new? </a:t>
            </a:r>
          </a:p>
          <a:p>
            <a:r>
              <a:rPr lang="en-US" dirty="0"/>
              <a:t>Accepting 3 new streetcars from Brookville in 2021 will allow for improved and more reliable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1D78D-5B40-4C1E-A6D0-17C7280388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621" y="2495177"/>
            <a:ext cx="5157826" cy="3865434"/>
          </a:xfrm>
        </p:spPr>
        <p:txBody>
          <a:bodyPr/>
          <a:lstStyle/>
          <a:p>
            <a:r>
              <a:rPr lang="en-US" dirty="0"/>
              <a:t>PBOT/BPS and Prosper Portland managing FTA Transit Oriented Development grant for NW Portland and Hollywood. </a:t>
            </a:r>
          </a:p>
          <a:p>
            <a:pPr lvl="1"/>
            <a:r>
              <a:rPr lang="en-US" sz="1600" b="0" dirty="0"/>
              <a:t>Considering land use and transportation investments in developing neighborhoods</a:t>
            </a:r>
          </a:p>
          <a:p>
            <a:r>
              <a:rPr lang="en-US" b="0" dirty="0"/>
              <a:t>Preliminary engineering for future alignments to better understand cost, opportunities and constraints</a:t>
            </a:r>
          </a:p>
          <a:p>
            <a:r>
              <a:rPr lang="en-US" dirty="0"/>
              <a:t>Coordination with partners on I-5 Rose Quarter project, other major regional projects</a:t>
            </a:r>
            <a:endParaRPr lang="en-US" b="0" dirty="0"/>
          </a:p>
          <a:p>
            <a:endParaRPr lang="en-US" b="0" dirty="0"/>
          </a:p>
          <a:p>
            <a:pPr lvl="1"/>
            <a:endParaRPr lang="en-US" sz="16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7E3C3-30FD-4832-9132-9F9B85C85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0060" y="1874891"/>
            <a:ext cx="5162550" cy="378209"/>
          </a:xfrm>
        </p:spPr>
        <p:txBody>
          <a:bodyPr/>
          <a:lstStyle/>
          <a:p>
            <a:r>
              <a:rPr lang="en-US" dirty="0"/>
              <a:t>Improving Existing Service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3E3EB2-B382-4AAD-92AF-93BCB80810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897" y="1874891"/>
            <a:ext cx="5162550" cy="378209"/>
          </a:xfrm>
        </p:spPr>
        <p:txBody>
          <a:bodyPr/>
          <a:lstStyle/>
          <a:p>
            <a:r>
              <a:rPr lang="en-US" dirty="0"/>
              <a:t>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92202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BFFD-12C1-409A-9806-9E5712ED1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8E75E-A242-43B4-B279-610DAFA406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Kathryn Levine,  PBOT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Dennis Allen, PSI Board Chair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 Bower, PSI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February 5, 2020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EF37FB-B0DE-4EA1-BFF7-83219B3F34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907" r="140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961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treetcar Brand">
      <a:dk1>
        <a:srgbClr val="000000"/>
      </a:dk1>
      <a:lt1>
        <a:srgbClr val="FFFFFF"/>
      </a:lt1>
      <a:dk2>
        <a:srgbClr val="333092"/>
      </a:dk2>
      <a:lt2>
        <a:srgbClr val="8DC63F"/>
      </a:lt2>
      <a:accent1>
        <a:srgbClr val="333092"/>
      </a:accent1>
      <a:accent2>
        <a:srgbClr val="8DC63F"/>
      </a:accent2>
      <a:accent3>
        <a:srgbClr val="DB0962"/>
      </a:accent3>
      <a:accent4>
        <a:srgbClr val="FBB034"/>
      </a:accent4>
      <a:accent5>
        <a:srgbClr val="F15B40"/>
      </a:accent5>
      <a:accent6>
        <a:srgbClr val="003E7E"/>
      </a:accent6>
      <a:hlink>
        <a:srgbClr val="8DC63F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Streetcar Brand">
      <a:dk1>
        <a:srgbClr val="000000"/>
      </a:dk1>
      <a:lt1>
        <a:srgbClr val="FFFFFF"/>
      </a:lt1>
      <a:dk2>
        <a:srgbClr val="333092"/>
      </a:dk2>
      <a:lt2>
        <a:srgbClr val="8DC63F"/>
      </a:lt2>
      <a:accent1>
        <a:srgbClr val="333092"/>
      </a:accent1>
      <a:accent2>
        <a:srgbClr val="8DC63F"/>
      </a:accent2>
      <a:accent3>
        <a:srgbClr val="DB0962"/>
      </a:accent3>
      <a:accent4>
        <a:srgbClr val="FBB034"/>
      </a:accent4>
      <a:accent5>
        <a:srgbClr val="F15B40"/>
      </a:accent5>
      <a:accent6>
        <a:srgbClr val="003E7E"/>
      </a:accent6>
      <a:hlink>
        <a:srgbClr val="8DC63F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</TotalTime>
  <Words>351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Arial Black</vt:lpstr>
      <vt:lpstr>Arial Hebrew</vt:lpstr>
      <vt:lpstr>Calibri</vt:lpstr>
      <vt:lpstr>Calibri Light</vt:lpstr>
      <vt:lpstr>Courier New</vt:lpstr>
      <vt:lpstr>Halis GR</vt:lpstr>
      <vt:lpstr>Halis GR Black</vt:lpstr>
      <vt:lpstr>Halis GR Book</vt:lpstr>
      <vt:lpstr>Halis R Bold</vt:lpstr>
      <vt:lpstr>Halis R Regular</vt:lpstr>
      <vt:lpstr>Office Theme</vt:lpstr>
      <vt:lpstr>1_Office Theme</vt:lpstr>
      <vt:lpstr>2_Office Theme</vt:lpstr>
      <vt:lpstr>Portland Streetcar 2019 Annual Report</vt:lpstr>
      <vt:lpstr>PowerPoint Presentation</vt:lpstr>
      <vt:lpstr>PowerPoint Presentation</vt:lpstr>
      <vt:lpstr>PowerPoint Presentation</vt:lpstr>
      <vt:lpstr>          Streetcar Operations- NE Grand Ave</vt:lpstr>
      <vt:lpstr>Ridership &amp; Service</vt:lpstr>
      <vt:lpstr>Safety and Security</vt:lpstr>
      <vt:lpstr>On the Horizon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Portland Streetcar 2018 Annual Report</dc:title>
  <dc:creator>Andrew Plambeck</dc:creator>
  <cp:lastModifiedBy>CACOUNCIL</cp:lastModifiedBy>
  <cp:revision>38</cp:revision>
  <cp:lastPrinted>2020-02-05T04:42:13Z</cp:lastPrinted>
  <dcterms:created xsi:type="dcterms:W3CDTF">2019-02-19T22:08:37Z</dcterms:created>
  <dcterms:modified xsi:type="dcterms:W3CDTF">2020-02-05T18:06:43Z</dcterms:modified>
</cp:coreProperties>
</file>