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
  </p:notesMasterIdLst>
  <p:handoutMasterIdLst>
    <p:handoutMasterId r:id="rId8"/>
  </p:handoutMasterIdLst>
  <p:sldIdLst>
    <p:sldId id="273" r:id="rId2"/>
    <p:sldId id="374" r:id="rId3"/>
    <p:sldId id="368" r:id="rId4"/>
    <p:sldId id="369" r:id="rId5"/>
    <p:sldId id="372" r:id="rId6"/>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B45B6D8-62DF-6549-8FC7-D033C3B5C85B}">
          <p14:sldIdLst>
            <p14:sldId id="273"/>
            <p14:sldId id="374"/>
            <p14:sldId id="368"/>
            <p14:sldId id="369"/>
            <p14:sldId id="3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en, Sarah" initials="PS" lastIdx="0" clrIdx="0">
    <p:extLst/>
  </p:cmAuthor>
  <p:cmAuthor id="2" name="Yamamoto, Gene" initials="YG" lastIdx="8" clrIdx="1">
    <p:extLst>
      <p:ext uri="{19B8F6BF-5375-455C-9EA6-DF929625EA0E}">
        <p15:presenceInfo xmlns:p15="http://schemas.microsoft.com/office/powerpoint/2012/main" userId="Yamamoto, G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8307" autoAdjust="0"/>
  </p:normalViewPr>
  <p:slideViewPr>
    <p:cSldViewPr snapToGrid="0" snapToObjects="1">
      <p:cViewPr>
        <p:scale>
          <a:sx n="125" d="100"/>
          <a:sy n="125" d="100"/>
        </p:scale>
        <p:origin x="15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7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9235A-2DBB-409C-9DE6-AF7CD20B0AF2}" type="doc">
      <dgm:prSet loTypeId="urn:microsoft.com/office/officeart/2005/8/layout/process1" loCatId="process" qsTypeId="urn:microsoft.com/office/officeart/2005/8/quickstyle/simple1" qsCatId="simple" csTypeId="urn:microsoft.com/office/officeart/2005/8/colors/accent1_2" csCatId="accent1" phldr="1"/>
      <dgm:spPr/>
    </dgm:pt>
    <dgm:pt modelId="{37E2EE1E-D1E8-4083-99CD-88931BD047A4}">
      <dgm:prSet phldrT="[Text]"/>
      <dgm:spPr/>
      <dgm:t>
        <a:bodyPr/>
        <a:lstStyle/>
        <a:p>
          <a:r>
            <a:rPr lang="en-US" dirty="0"/>
            <a:t>Sidewalk repair work completed by City contractor</a:t>
          </a:r>
        </a:p>
      </dgm:t>
    </dgm:pt>
    <dgm:pt modelId="{FE121E1E-4CF6-47DA-ABF2-1A9484229A8B}" type="parTrans" cxnId="{9DCC4CF8-B0C7-407C-9AEE-D00CFCADA687}">
      <dgm:prSet/>
      <dgm:spPr/>
      <dgm:t>
        <a:bodyPr/>
        <a:lstStyle/>
        <a:p>
          <a:endParaRPr lang="en-US"/>
        </a:p>
      </dgm:t>
    </dgm:pt>
    <dgm:pt modelId="{B3D83B46-E7BE-4D0A-AEE9-E39C81035F13}" type="sibTrans" cxnId="{9DCC4CF8-B0C7-407C-9AEE-D00CFCADA687}">
      <dgm:prSet/>
      <dgm:spPr/>
      <dgm:t>
        <a:bodyPr/>
        <a:lstStyle/>
        <a:p>
          <a:endParaRPr lang="en-US"/>
        </a:p>
      </dgm:t>
    </dgm:pt>
    <dgm:pt modelId="{7C7FB35D-C2F1-4D71-BA53-FE25D402500E}">
      <dgm:prSet phldrT="[Text]"/>
      <dgm:spPr/>
      <dgm:t>
        <a:bodyPr/>
        <a:lstStyle/>
        <a:p>
          <a:r>
            <a:rPr lang="en-US" dirty="0"/>
            <a:t>Property owner sends remonstrance to PBOT </a:t>
          </a:r>
        </a:p>
      </dgm:t>
    </dgm:pt>
    <dgm:pt modelId="{1E8BEB67-6D96-42D8-8A2B-DA23CECF02E1}" type="parTrans" cxnId="{52FE6717-5EEA-4701-ABC1-A821133F5F86}">
      <dgm:prSet/>
      <dgm:spPr/>
      <dgm:t>
        <a:bodyPr/>
        <a:lstStyle/>
        <a:p>
          <a:endParaRPr lang="en-US"/>
        </a:p>
      </dgm:t>
    </dgm:pt>
    <dgm:pt modelId="{C93C2403-F827-4E7A-9229-8DB8DC994F41}" type="sibTrans" cxnId="{52FE6717-5EEA-4701-ABC1-A821133F5F86}">
      <dgm:prSet/>
      <dgm:spPr/>
      <dgm:t>
        <a:bodyPr/>
        <a:lstStyle/>
        <a:p>
          <a:endParaRPr lang="en-US"/>
        </a:p>
      </dgm:t>
    </dgm:pt>
    <dgm:pt modelId="{A365985C-CA94-4B45-8DB2-A171434FAEB5}">
      <dgm:prSet phldrT="[Text]"/>
      <dgm:spPr/>
      <dgm:t>
        <a:bodyPr/>
        <a:lstStyle/>
        <a:p>
          <a:r>
            <a:rPr lang="en-US" dirty="0"/>
            <a:t>PBOT staff investigate case to determine any changes to the assessment </a:t>
          </a:r>
        </a:p>
      </dgm:t>
    </dgm:pt>
    <dgm:pt modelId="{72F9AA76-2E80-4BCA-BF83-DC09CE219EE8}" type="parTrans" cxnId="{19CF98B5-C3B2-4A00-AD9A-C011B2FB5CE9}">
      <dgm:prSet/>
      <dgm:spPr/>
      <dgm:t>
        <a:bodyPr/>
        <a:lstStyle/>
        <a:p>
          <a:endParaRPr lang="en-US"/>
        </a:p>
      </dgm:t>
    </dgm:pt>
    <dgm:pt modelId="{DFCD4999-D4C6-499E-9949-D2DF8A0B013D}" type="sibTrans" cxnId="{19CF98B5-C3B2-4A00-AD9A-C011B2FB5CE9}">
      <dgm:prSet/>
      <dgm:spPr/>
      <dgm:t>
        <a:bodyPr/>
        <a:lstStyle/>
        <a:p>
          <a:endParaRPr lang="en-US"/>
        </a:p>
      </dgm:t>
    </dgm:pt>
    <dgm:pt modelId="{540C2B3F-F878-4947-86BD-38202D60A39F}">
      <dgm:prSet phldrT="[Text]"/>
      <dgm:spPr/>
      <dgm:t>
        <a:bodyPr/>
        <a:lstStyle/>
        <a:p>
          <a:r>
            <a:rPr lang="en-US" dirty="0"/>
            <a:t>“Notice of Proposed Assessment” sent to property owner</a:t>
          </a:r>
        </a:p>
      </dgm:t>
    </dgm:pt>
    <dgm:pt modelId="{8CDE59C4-E7B5-40F2-BD7F-88D3F1225BA3}" type="parTrans" cxnId="{04A509D8-462C-4DD2-9238-58FBBEDEFCE5}">
      <dgm:prSet/>
      <dgm:spPr/>
      <dgm:t>
        <a:bodyPr/>
        <a:lstStyle/>
        <a:p>
          <a:endParaRPr lang="en-US"/>
        </a:p>
      </dgm:t>
    </dgm:pt>
    <dgm:pt modelId="{85F1460A-79A6-424F-B097-A8FC9B538759}" type="sibTrans" cxnId="{04A509D8-462C-4DD2-9238-58FBBEDEFCE5}">
      <dgm:prSet/>
      <dgm:spPr/>
      <dgm:t>
        <a:bodyPr/>
        <a:lstStyle/>
        <a:p>
          <a:endParaRPr lang="en-US"/>
        </a:p>
      </dgm:t>
    </dgm:pt>
    <dgm:pt modelId="{7423DE19-9881-4F9E-9C17-3759FC87912A}">
      <dgm:prSet phldrT="[Text]"/>
      <dgm:spPr/>
      <dgm:t>
        <a:bodyPr/>
        <a:lstStyle/>
        <a:p>
          <a:r>
            <a:rPr lang="en-US" dirty="0"/>
            <a:t>Property owner notified of PBOT decision </a:t>
          </a:r>
        </a:p>
      </dgm:t>
    </dgm:pt>
    <dgm:pt modelId="{EA401DE6-EAD2-4C66-BE53-10DF3935B01F}" type="parTrans" cxnId="{F1E0513F-1DF7-4CA0-8304-394217679105}">
      <dgm:prSet/>
      <dgm:spPr/>
      <dgm:t>
        <a:bodyPr/>
        <a:lstStyle/>
        <a:p>
          <a:endParaRPr lang="en-US"/>
        </a:p>
      </dgm:t>
    </dgm:pt>
    <dgm:pt modelId="{C4727130-B303-4B51-9F35-ECC718146761}" type="sibTrans" cxnId="{F1E0513F-1DF7-4CA0-8304-394217679105}">
      <dgm:prSet/>
      <dgm:spPr/>
      <dgm:t>
        <a:bodyPr/>
        <a:lstStyle/>
        <a:p>
          <a:endParaRPr lang="en-US"/>
        </a:p>
      </dgm:t>
    </dgm:pt>
    <dgm:pt modelId="{9E95394A-1226-405D-9C16-36794741A7DC}">
      <dgm:prSet phldrT="[Text]"/>
      <dgm:spPr/>
      <dgm:t>
        <a:bodyPr/>
        <a:lstStyle/>
        <a:p>
          <a:r>
            <a:rPr lang="en-US" dirty="0"/>
            <a:t>Property owner may appeal this determination to City Council </a:t>
          </a:r>
        </a:p>
      </dgm:t>
    </dgm:pt>
    <dgm:pt modelId="{2F33B41D-9129-4341-AAEB-8A7DAB2DDA5D}" type="parTrans" cxnId="{4B50107A-5409-4E27-A2FE-5CF7EB7075A9}">
      <dgm:prSet/>
      <dgm:spPr/>
      <dgm:t>
        <a:bodyPr/>
        <a:lstStyle/>
        <a:p>
          <a:endParaRPr lang="en-US"/>
        </a:p>
      </dgm:t>
    </dgm:pt>
    <dgm:pt modelId="{8B56D44D-F2BD-442E-9814-1BD6CDD79ECE}" type="sibTrans" cxnId="{4B50107A-5409-4E27-A2FE-5CF7EB7075A9}">
      <dgm:prSet/>
      <dgm:spPr/>
      <dgm:t>
        <a:bodyPr/>
        <a:lstStyle/>
        <a:p>
          <a:endParaRPr lang="en-US"/>
        </a:p>
      </dgm:t>
    </dgm:pt>
    <dgm:pt modelId="{95D011A3-5C21-4F9A-AD02-0B0CEF37179D}" type="pres">
      <dgm:prSet presAssocID="{4A59235A-2DBB-409C-9DE6-AF7CD20B0AF2}" presName="Name0" presStyleCnt="0">
        <dgm:presLayoutVars>
          <dgm:dir/>
          <dgm:resizeHandles val="exact"/>
        </dgm:presLayoutVars>
      </dgm:prSet>
      <dgm:spPr/>
    </dgm:pt>
    <dgm:pt modelId="{74141ED3-4358-4C3F-B713-36FB43775E58}" type="pres">
      <dgm:prSet presAssocID="{37E2EE1E-D1E8-4083-99CD-88931BD047A4}" presName="node" presStyleLbl="node1" presStyleIdx="0" presStyleCnt="6" custLinFactNeighborY="-3679">
        <dgm:presLayoutVars>
          <dgm:bulletEnabled val="1"/>
        </dgm:presLayoutVars>
      </dgm:prSet>
      <dgm:spPr/>
    </dgm:pt>
    <dgm:pt modelId="{5668E992-4A6E-4FFC-98E2-DB46BACE899E}" type="pres">
      <dgm:prSet presAssocID="{B3D83B46-E7BE-4D0A-AEE9-E39C81035F13}" presName="sibTrans" presStyleLbl="sibTrans2D1" presStyleIdx="0" presStyleCnt="5"/>
      <dgm:spPr/>
    </dgm:pt>
    <dgm:pt modelId="{084E4E68-B792-4C96-AD39-B5789BC0123A}" type="pres">
      <dgm:prSet presAssocID="{B3D83B46-E7BE-4D0A-AEE9-E39C81035F13}" presName="connectorText" presStyleLbl="sibTrans2D1" presStyleIdx="0" presStyleCnt="5"/>
      <dgm:spPr/>
    </dgm:pt>
    <dgm:pt modelId="{8C54D110-6181-4DDC-9BE4-48DF94A9FF9E}" type="pres">
      <dgm:prSet presAssocID="{540C2B3F-F878-4947-86BD-38202D60A39F}" presName="node" presStyleLbl="node1" presStyleIdx="1" presStyleCnt="6">
        <dgm:presLayoutVars>
          <dgm:bulletEnabled val="1"/>
        </dgm:presLayoutVars>
      </dgm:prSet>
      <dgm:spPr/>
    </dgm:pt>
    <dgm:pt modelId="{3CDE8426-7583-4373-8A22-14DDE895D5AA}" type="pres">
      <dgm:prSet presAssocID="{85F1460A-79A6-424F-B097-A8FC9B538759}" presName="sibTrans" presStyleLbl="sibTrans2D1" presStyleIdx="1" presStyleCnt="5"/>
      <dgm:spPr/>
    </dgm:pt>
    <dgm:pt modelId="{51D412A9-EE4D-4F60-B48C-1E190DF7F9BC}" type="pres">
      <dgm:prSet presAssocID="{85F1460A-79A6-424F-B097-A8FC9B538759}" presName="connectorText" presStyleLbl="sibTrans2D1" presStyleIdx="1" presStyleCnt="5"/>
      <dgm:spPr/>
    </dgm:pt>
    <dgm:pt modelId="{129BCD08-37FA-4289-8699-D4B128E1957B}" type="pres">
      <dgm:prSet presAssocID="{7C7FB35D-C2F1-4D71-BA53-FE25D402500E}" presName="node" presStyleLbl="node1" presStyleIdx="2" presStyleCnt="6">
        <dgm:presLayoutVars>
          <dgm:bulletEnabled val="1"/>
        </dgm:presLayoutVars>
      </dgm:prSet>
      <dgm:spPr/>
    </dgm:pt>
    <dgm:pt modelId="{6046113D-14D4-45A1-9CDD-4390623B777E}" type="pres">
      <dgm:prSet presAssocID="{C93C2403-F827-4E7A-9229-8DB8DC994F41}" presName="sibTrans" presStyleLbl="sibTrans2D1" presStyleIdx="2" presStyleCnt="5"/>
      <dgm:spPr/>
    </dgm:pt>
    <dgm:pt modelId="{3E27A2F7-A158-4D0B-B925-B4826552CFCD}" type="pres">
      <dgm:prSet presAssocID="{C93C2403-F827-4E7A-9229-8DB8DC994F41}" presName="connectorText" presStyleLbl="sibTrans2D1" presStyleIdx="2" presStyleCnt="5"/>
      <dgm:spPr/>
    </dgm:pt>
    <dgm:pt modelId="{055C8553-D76E-417D-AEB3-CC985CC2BB5D}" type="pres">
      <dgm:prSet presAssocID="{A365985C-CA94-4B45-8DB2-A171434FAEB5}" presName="node" presStyleLbl="node1" presStyleIdx="3" presStyleCnt="6">
        <dgm:presLayoutVars>
          <dgm:bulletEnabled val="1"/>
        </dgm:presLayoutVars>
      </dgm:prSet>
      <dgm:spPr/>
    </dgm:pt>
    <dgm:pt modelId="{D9C399C3-0B56-4616-A1E2-541854181FD0}" type="pres">
      <dgm:prSet presAssocID="{DFCD4999-D4C6-499E-9949-D2DF8A0B013D}" presName="sibTrans" presStyleLbl="sibTrans2D1" presStyleIdx="3" presStyleCnt="5"/>
      <dgm:spPr/>
    </dgm:pt>
    <dgm:pt modelId="{8B3CF626-7A2E-4539-9551-4F4A4BAA0E28}" type="pres">
      <dgm:prSet presAssocID="{DFCD4999-D4C6-499E-9949-D2DF8A0B013D}" presName="connectorText" presStyleLbl="sibTrans2D1" presStyleIdx="3" presStyleCnt="5"/>
      <dgm:spPr/>
    </dgm:pt>
    <dgm:pt modelId="{2EA78287-2565-4BA4-B7C9-F7326EFB9043}" type="pres">
      <dgm:prSet presAssocID="{7423DE19-9881-4F9E-9C17-3759FC87912A}" presName="node" presStyleLbl="node1" presStyleIdx="4" presStyleCnt="6">
        <dgm:presLayoutVars>
          <dgm:bulletEnabled val="1"/>
        </dgm:presLayoutVars>
      </dgm:prSet>
      <dgm:spPr/>
    </dgm:pt>
    <dgm:pt modelId="{0C3634B0-F387-4AE7-AEA3-0992F123F602}" type="pres">
      <dgm:prSet presAssocID="{C4727130-B303-4B51-9F35-ECC718146761}" presName="sibTrans" presStyleLbl="sibTrans2D1" presStyleIdx="4" presStyleCnt="5"/>
      <dgm:spPr/>
    </dgm:pt>
    <dgm:pt modelId="{0E86539B-4CA1-40AB-874D-2661D959217D}" type="pres">
      <dgm:prSet presAssocID="{C4727130-B303-4B51-9F35-ECC718146761}" presName="connectorText" presStyleLbl="sibTrans2D1" presStyleIdx="4" presStyleCnt="5"/>
      <dgm:spPr/>
    </dgm:pt>
    <dgm:pt modelId="{89A10616-EB63-42A0-B62D-86B47257EC43}" type="pres">
      <dgm:prSet presAssocID="{9E95394A-1226-405D-9C16-36794741A7DC}" presName="node" presStyleLbl="node1" presStyleIdx="5" presStyleCnt="6">
        <dgm:presLayoutVars>
          <dgm:bulletEnabled val="1"/>
        </dgm:presLayoutVars>
      </dgm:prSet>
      <dgm:spPr/>
    </dgm:pt>
  </dgm:ptLst>
  <dgm:cxnLst>
    <dgm:cxn modelId="{E02C350B-DC91-4C9B-B082-C6E84B85DE08}" type="presOf" srcId="{C93C2403-F827-4E7A-9229-8DB8DC994F41}" destId="{6046113D-14D4-45A1-9CDD-4390623B777E}" srcOrd="0" destOrd="0" presId="urn:microsoft.com/office/officeart/2005/8/layout/process1"/>
    <dgm:cxn modelId="{52FE6717-5EEA-4701-ABC1-A821133F5F86}" srcId="{4A59235A-2DBB-409C-9DE6-AF7CD20B0AF2}" destId="{7C7FB35D-C2F1-4D71-BA53-FE25D402500E}" srcOrd="2" destOrd="0" parTransId="{1E8BEB67-6D96-42D8-8A2B-DA23CECF02E1}" sibTransId="{C93C2403-F827-4E7A-9229-8DB8DC994F41}"/>
    <dgm:cxn modelId="{78BE1524-910E-4E26-B9D9-EBE3DA8859EE}" type="presOf" srcId="{37E2EE1E-D1E8-4083-99CD-88931BD047A4}" destId="{74141ED3-4358-4C3F-B713-36FB43775E58}" srcOrd="0" destOrd="0" presId="urn:microsoft.com/office/officeart/2005/8/layout/process1"/>
    <dgm:cxn modelId="{FACCA02D-840C-4E1F-9463-8F27D85D7C5B}" type="presOf" srcId="{85F1460A-79A6-424F-B097-A8FC9B538759}" destId="{3CDE8426-7583-4373-8A22-14DDE895D5AA}" srcOrd="0" destOrd="0" presId="urn:microsoft.com/office/officeart/2005/8/layout/process1"/>
    <dgm:cxn modelId="{5C3EBF31-CF37-4192-AD2C-0C7BF5F7D0F7}" type="presOf" srcId="{540C2B3F-F878-4947-86BD-38202D60A39F}" destId="{8C54D110-6181-4DDC-9BE4-48DF94A9FF9E}" srcOrd="0" destOrd="0" presId="urn:microsoft.com/office/officeart/2005/8/layout/process1"/>
    <dgm:cxn modelId="{04C6DE33-C70F-469F-BC9B-CCA61F7D1F15}" type="presOf" srcId="{85F1460A-79A6-424F-B097-A8FC9B538759}" destId="{51D412A9-EE4D-4F60-B48C-1E190DF7F9BC}" srcOrd="1" destOrd="0" presId="urn:microsoft.com/office/officeart/2005/8/layout/process1"/>
    <dgm:cxn modelId="{F074863C-2A65-4989-9B54-49BD97D24013}" type="presOf" srcId="{B3D83B46-E7BE-4D0A-AEE9-E39C81035F13}" destId="{084E4E68-B792-4C96-AD39-B5789BC0123A}" srcOrd="1" destOrd="0" presId="urn:microsoft.com/office/officeart/2005/8/layout/process1"/>
    <dgm:cxn modelId="{6739AB3D-A34F-4F6E-89E0-4CB06B2BEFC4}" type="presOf" srcId="{DFCD4999-D4C6-499E-9949-D2DF8A0B013D}" destId="{8B3CF626-7A2E-4539-9551-4F4A4BAA0E28}" srcOrd="1" destOrd="0" presId="urn:microsoft.com/office/officeart/2005/8/layout/process1"/>
    <dgm:cxn modelId="{F1E0513F-1DF7-4CA0-8304-394217679105}" srcId="{4A59235A-2DBB-409C-9DE6-AF7CD20B0AF2}" destId="{7423DE19-9881-4F9E-9C17-3759FC87912A}" srcOrd="4" destOrd="0" parTransId="{EA401DE6-EAD2-4C66-BE53-10DF3935B01F}" sibTransId="{C4727130-B303-4B51-9F35-ECC718146761}"/>
    <dgm:cxn modelId="{4280206D-CE08-4884-8DDE-2926734BC710}" type="presOf" srcId="{9E95394A-1226-405D-9C16-36794741A7DC}" destId="{89A10616-EB63-42A0-B62D-86B47257EC43}" srcOrd="0" destOrd="0" presId="urn:microsoft.com/office/officeart/2005/8/layout/process1"/>
    <dgm:cxn modelId="{4B50107A-5409-4E27-A2FE-5CF7EB7075A9}" srcId="{4A59235A-2DBB-409C-9DE6-AF7CD20B0AF2}" destId="{9E95394A-1226-405D-9C16-36794741A7DC}" srcOrd="5" destOrd="0" parTransId="{2F33B41D-9129-4341-AAEB-8A7DAB2DDA5D}" sibTransId="{8B56D44D-F2BD-442E-9814-1BD6CDD79ECE}"/>
    <dgm:cxn modelId="{41C68C7F-8050-4EAA-8625-F266E02D0739}" type="presOf" srcId="{C93C2403-F827-4E7A-9229-8DB8DC994F41}" destId="{3E27A2F7-A158-4D0B-B925-B4826552CFCD}" srcOrd="1" destOrd="0" presId="urn:microsoft.com/office/officeart/2005/8/layout/process1"/>
    <dgm:cxn modelId="{F1400885-15CC-4099-83EB-C0CE750B1EAA}" type="presOf" srcId="{DFCD4999-D4C6-499E-9949-D2DF8A0B013D}" destId="{D9C399C3-0B56-4616-A1E2-541854181FD0}" srcOrd="0" destOrd="0" presId="urn:microsoft.com/office/officeart/2005/8/layout/process1"/>
    <dgm:cxn modelId="{3078188B-A81C-4DD6-B11E-0003392F58B9}" type="presOf" srcId="{7423DE19-9881-4F9E-9C17-3759FC87912A}" destId="{2EA78287-2565-4BA4-B7C9-F7326EFB9043}" srcOrd="0" destOrd="0" presId="urn:microsoft.com/office/officeart/2005/8/layout/process1"/>
    <dgm:cxn modelId="{393E4B93-2103-4D66-BADD-2469DEE1E837}" type="presOf" srcId="{4A59235A-2DBB-409C-9DE6-AF7CD20B0AF2}" destId="{95D011A3-5C21-4F9A-AD02-0B0CEF37179D}" srcOrd="0" destOrd="0" presId="urn:microsoft.com/office/officeart/2005/8/layout/process1"/>
    <dgm:cxn modelId="{2B5A73AF-8AEF-4EBA-960C-D4522E2DC396}" type="presOf" srcId="{A365985C-CA94-4B45-8DB2-A171434FAEB5}" destId="{055C8553-D76E-417D-AEB3-CC985CC2BB5D}" srcOrd="0" destOrd="0" presId="urn:microsoft.com/office/officeart/2005/8/layout/process1"/>
    <dgm:cxn modelId="{19CF98B5-C3B2-4A00-AD9A-C011B2FB5CE9}" srcId="{4A59235A-2DBB-409C-9DE6-AF7CD20B0AF2}" destId="{A365985C-CA94-4B45-8DB2-A171434FAEB5}" srcOrd="3" destOrd="0" parTransId="{72F9AA76-2E80-4BCA-BF83-DC09CE219EE8}" sibTransId="{DFCD4999-D4C6-499E-9949-D2DF8A0B013D}"/>
    <dgm:cxn modelId="{71BC97B8-04D9-4E03-A6B3-87CF9BCAF71D}" type="presOf" srcId="{7C7FB35D-C2F1-4D71-BA53-FE25D402500E}" destId="{129BCD08-37FA-4289-8699-D4B128E1957B}" srcOrd="0" destOrd="0" presId="urn:microsoft.com/office/officeart/2005/8/layout/process1"/>
    <dgm:cxn modelId="{E56BD0CA-4DE6-4CB9-A527-CAD6F551E71B}" type="presOf" srcId="{C4727130-B303-4B51-9F35-ECC718146761}" destId="{0E86539B-4CA1-40AB-874D-2661D959217D}" srcOrd="1" destOrd="0" presId="urn:microsoft.com/office/officeart/2005/8/layout/process1"/>
    <dgm:cxn modelId="{04A509D8-462C-4DD2-9238-58FBBEDEFCE5}" srcId="{4A59235A-2DBB-409C-9DE6-AF7CD20B0AF2}" destId="{540C2B3F-F878-4947-86BD-38202D60A39F}" srcOrd="1" destOrd="0" parTransId="{8CDE59C4-E7B5-40F2-BD7F-88D3F1225BA3}" sibTransId="{85F1460A-79A6-424F-B097-A8FC9B538759}"/>
    <dgm:cxn modelId="{8D179CE0-2C45-434D-B71C-FCD5950BBBC0}" type="presOf" srcId="{B3D83B46-E7BE-4D0A-AEE9-E39C81035F13}" destId="{5668E992-4A6E-4FFC-98E2-DB46BACE899E}" srcOrd="0" destOrd="0" presId="urn:microsoft.com/office/officeart/2005/8/layout/process1"/>
    <dgm:cxn modelId="{7C7E99F3-CEE8-426E-943B-131E367DC866}" type="presOf" srcId="{C4727130-B303-4B51-9F35-ECC718146761}" destId="{0C3634B0-F387-4AE7-AEA3-0992F123F602}" srcOrd="0" destOrd="0" presId="urn:microsoft.com/office/officeart/2005/8/layout/process1"/>
    <dgm:cxn modelId="{9DCC4CF8-B0C7-407C-9AEE-D00CFCADA687}" srcId="{4A59235A-2DBB-409C-9DE6-AF7CD20B0AF2}" destId="{37E2EE1E-D1E8-4083-99CD-88931BD047A4}" srcOrd="0" destOrd="0" parTransId="{FE121E1E-4CF6-47DA-ABF2-1A9484229A8B}" sibTransId="{B3D83B46-E7BE-4D0A-AEE9-E39C81035F13}"/>
    <dgm:cxn modelId="{0ADF2329-D9CC-4C31-B647-5810C4C25698}" type="presParOf" srcId="{95D011A3-5C21-4F9A-AD02-0B0CEF37179D}" destId="{74141ED3-4358-4C3F-B713-36FB43775E58}" srcOrd="0" destOrd="0" presId="urn:microsoft.com/office/officeart/2005/8/layout/process1"/>
    <dgm:cxn modelId="{A012104B-6D83-4006-9E5F-3992D41C6ED4}" type="presParOf" srcId="{95D011A3-5C21-4F9A-AD02-0B0CEF37179D}" destId="{5668E992-4A6E-4FFC-98E2-DB46BACE899E}" srcOrd="1" destOrd="0" presId="urn:microsoft.com/office/officeart/2005/8/layout/process1"/>
    <dgm:cxn modelId="{505138A8-995C-4833-B8F6-B6A8E214D396}" type="presParOf" srcId="{5668E992-4A6E-4FFC-98E2-DB46BACE899E}" destId="{084E4E68-B792-4C96-AD39-B5789BC0123A}" srcOrd="0" destOrd="0" presId="urn:microsoft.com/office/officeart/2005/8/layout/process1"/>
    <dgm:cxn modelId="{4B1C0061-CDEF-4F55-8042-EC15B286F485}" type="presParOf" srcId="{95D011A3-5C21-4F9A-AD02-0B0CEF37179D}" destId="{8C54D110-6181-4DDC-9BE4-48DF94A9FF9E}" srcOrd="2" destOrd="0" presId="urn:microsoft.com/office/officeart/2005/8/layout/process1"/>
    <dgm:cxn modelId="{273786F9-06C5-4DC0-AF4F-8F42622E2C3A}" type="presParOf" srcId="{95D011A3-5C21-4F9A-AD02-0B0CEF37179D}" destId="{3CDE8426-7583-4373-8A22-14DDE895D5AA}" srcOrd="3" destOrd="0" presId="urn:microsoft.com/office/officeart/2005/8/layout/process1"/>
    <dgm:cxn modelId="{0B6B121A-F542-4C53-9734-56F61E8A6274}" type="presParOf" srcId="{3CDE8426-7583-4373-8A22-14DDE895D5AA}" destId="{51D412A9-EE4D-4F60-B48C-1E190DF7F9BC}" srcOrd="0" destOrd="0" presId="urn:microsoft.com/office/officeart/2005/8/layout/process1"/>
    <dgm:cxn modelId="{893A5EF3-39C5-473C-B375-581FF06D22C5}" type="presParOf" srcId="{95D011A3-5C21-4F9A-AD02-0B0CEF37179D}" destId="{129BCD08-37FA-4289-8699-D4B128E1957B}" srcOrd="4" destOrd="0" presId="urn:microsoft.com/office/officeart/2005/8/layout/process1"/>
    <dgm:cxn modelId="{D991DB35-1B52-4DA1-BF57-C35267D15EF5}" type="presParOf" srcId="{95D011A3-5C21-4F9A-AD02-0B0CEF37179D}" destId="{6046113D-14D4-45A1-9CDD-4390623B777E}" srcOrd="5" destOrd="0" presId="urn:microsoft.com/office/officeart/2005/8/layout/process1"/>
    <dgm:cxn modelId="{F4DD9EB1-DB51-4BB4-BC24-DC04DB0083DA}" type="presParOf" srcId="{6046113D-14D4-45A1-9CDD-4390623B777E}" destId="{3E27A2F7-A158-4D0B-B925-B4826552CFCD}" srcOrd="0" destOrd="0" presId="urn:microsoft.com/office/officeart/2005/8/layout/process1"/>
    <dgm:cxn modelId="{328FF730-84EB-420B-939D-99C2AAB23218}" type="presParOf" srcId="{95D011A3-5C21-4F9A-AD02-0B0CEF37179D}" destId="{055C8553-D76E-417D-AEB3-CC985CC2BB5D}" srcOrd="6" destOrd="0" presId="urn:microsoft.com/office/officeart/2005/8/layout/process1"/>
    <dgm:cxn modelId="{98C0180B-B00F-4F3D-BD2A-D4FBEEAED67F}" type="presParOf" srcId="{95D011A3-5C21-4F9A-AD02-0B0CEF37179D}" destId="{D9C399C3-0B56-4616-A1E2-541854181FD0}" srcOrd="7" destOrd="0" presId="urn:microsoft.com/office/officeart/2005/8/layout/process1"/>
    <dgm:cxn modelId="{FB4CDF8E-7ACF-48A7-B325-EBD0E12D797B}" type="presParOf" srcId="{D9C399C3-0B56-4616-A1E2-541854181FD0}" destId="{8B3CF626-7A2E-4539-9551-4F4A4BAA0E28}" srcOrd="0" destOrd="0" presId="urn:microsoft.com/office/officeart/2005/8/layout/process1"/>
    <dgm:cxn modelId="{9F54F6E6-E67F-4CB5-A185-C5C6C27B5EFA}" type="presParOf" srcId="{95D011A3-5C21-4F9A-AD02-0B0CEF37179D}" destId="{2EA78287-2565-4BA4-B7C9-F7326EFB9043}" srcOrd="8" destOrd="0" presId="urn:microsoft.com/office/officeart/2005/8/layout/process1"/>
    <dgm:cxn modelId="{26BB2571-CBAA-4A64-9503-080BEA36F7B4}" type="presParOf" srcId="{95D011A3-5C21-4F9A-AD02-0B0CEF37179D}" destId="{0C3634B0-F387-4AE7-AEA3-0992F123F602}" srcOrd="9" destOrd="0" presId="urn:microsoft.com/office/officeart/2005/8/layout/process1"/>
    <dgm:cxn modelId="{CF985FA6-9212-4801-AE94-D685395DC8D0}" type="presParOf" srcId="{0C3634B0-F387-4AE7-AEA3-0992F123F602}" destId="{0E86539B-4CA1-40AB-874D-2661D959217D}" srcOrd="0" destOrd="0" presId="urn:microsoft.com/office/officeart/2005/8/layout/process1"/>
    <dgm:cxn modelId="{E2D4650A-69B6-456C-AC21-5C3744A605B6}" type="presParOf" srcId="{95D011A3-5C21-4F9A-AD02-0B0CEF37179D}" destId="{89A10616-EB63-42A0-B62D-86B47257EC4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9235A-2DBB-409C-9DE6-AF7CD20B0AF2}" type="doc">
      <dgm:prSet loTypeId="urn:microsoft.com/office/officeart/2005/8/layout/process1" loCatId="process" qsTypeId="urn:microsoft.com/office/officeart/2005/8/quickstyle/simple1" qsCatId="simple" csTypeId="urn:microsoft.com/office/officeart/2005/8/colors/accent1_2" csCatId="accent1" phldr="1"/>
      <dgm:spPr/>
    </dgm:pt>
    <dgm:pt modelId="{37E2EE1E-D1E8-4083-99CD-88931BD047A4}">
      <dgm:prSet phldrT="[Text]"/>
      <dgm:spPr/>
      <dgm:t>
        <a:bodyPr/>
        <a:lstStyle/>
        <a:p>
          <a:r>
            <a:rPr lang="en-US" dirty="0"/>
            <a:t>Sidewalk repair work completed by City contractor</a:t>
          </a:r>
        </a:p>
      </dgm:t>
    </dgm:pt>
    <dgm:pt modelId="{FE121E1E-4CF6-47DA-ABF2-1A9484229A8B}" type="parTrans" cxnId="{9DCC4CF8-B0C7-407C-9AEE-D00CFCADA687}">
      <dgm:prSet/>
      <dgm:spPr/>
      <dgm:t>
        <a:bodyPr/>
        <a:lstStyle/>
        <a:p>
          <a:endParaRPr lang="en-US"/>
        </a:p>
      </dgm:t>
    </dgm:pt>
    <dgm:pt modelId="{B3D83B46-E7BE-4D0A-AEE9-E39C81035F13}" type="sibTrans" cxnId="{9DCC4CF8-B0C7-407C-9AEE-D00CFCADA687}">
      <dgm:prSet/>
      <dgm:spPr/>
      <dgm:t>
        <a:bodyPr/>
        <a:lstStyle/>
        <a:p>
          <a:endParaRPr lang="en-US"/>
        </a:p>
      </dgm:t>
    </dgm:pt>
    <dgm:pt modelId="{7C7FB35D-C2F1-4D71-BA53-FE25D402500E}">
      <dgm:prSet phldrT="[Text]"/>
      <dgm:spPr/>
      <dgm:t>
        <a:bodyPr/>
        <a:lstStyle/>
        <a:p>
          <a:r>
            <a:rPr lang="en-US" dirty="0"/>
            <a:t>Property owner sends remonstrance to PBOT </a:t>
          </a:r>
        </a:p>
      </dgm:t>
    </dgm:pt>
    <dgm:pt modelId="{1E8BEB67-6D96-42D8-8A2B-DA23CECF02E1}" type="parTrans" cxnId="{52FE6717-5EEA-4701-ABC1-A821133F5F86}">
      <dgm:prSet/>
      <dgm:spPr/>
      <dgm:t>
        <a:bodyPr/>
        <a:lstStyle/>
        <a:p>
          <a:endParaRPr lang="en-US"/>
        </a:p>
      </dgm:t>
    </dgm:pt>
    <dgm:pt modelId="{C93C2403-F827-4E7A-9229-8DB8DC994F41}" type="sibTrans" cxnId="{52FE6717-5EEA-4701-ABC1-A821133F5F86}">
      <dgm:prSet/>
      <dgm:spPr/>
      <dgm:t>
        <a:bodyPr/>
        <a:lstStyle/>
        <a:p>
          <a:endParaRPr lang="en-US"/>
        </a:p>
      </dgm:t>
    </dgm:pt>
    <dgm:pt modelId="{A365985C-CA94-4B45-8DB2-A171434FAEB5}">
      <dgm:prSet phldrT="[Text]"/>
      <dgm:spPr/>
      <dgm:t>
        <a:bodyPr/>
        <a:lstStyle/>
        <a:p>
          <a:r>
            <a:rPr lang="en-US" dirty="0"/>
            <a:t>PBOT staff investigate case to determine any changes to the assessment </a:t>
          </a:r>
        </a:p>
      </dgm:t>
    </dgm:pt>
    <dgm:pt modelId="{72F9AA76-2E80-4BCA-BF83-DC09CE219EE8}" type="parTrans" cxnId="{19CF98B5-C3B2-4A00-AD9A-C011B2FB5CE9}">
      <dgm:prSet/>
      <dgm:spPr/>
      <dgm:t>
        <a:bodyPr/>
        <a:lstStyle/>
        <a:p>
          <a:endParaRPr lang="en-US"/>
        </a:p>
      </dgm:t>
    </dgm:pt>
    <dgm:pt modelId="{DFCD4999-D4C6-499E-9949-D2DF8A0B013D}" type="sibTrans" cxnId="{19CF98B5-C3B2-4A00-AD9A-C011B2FB5CE9}">
      <dgm:prSet/>
      <dgm:spPr/>
      <dgm:t>
        <a:bodyPr/>
        <a:lstStyle/>
        <a:p>
          <a:endParaRPr lang="en-US"/>
        </a:p>
      </dgm:t>
    </dgm:pt>
    <dgm:pt modelId="{540C2B3F-F878-4947-86BD-38202D60A39F}">
      <dgm:prSet phldrT="[Text]"/>
      <dgm:spPr/>
      <dgm:t>
        <a:bodyPr/>
        <a:lstStyle/>
        <a:p>
          <a:r>
            <a:rPr lang="en-US" dirty="0"/>
            <a:t>“Notice of Proposed Assessment” sent to property owner</a:t>
          </a:r>
        </a:p>
      </dgm:t>
    </dgm:pt>
    <dgm:pt modelId="{8CDE59C4-E7B5-40F2-BD7F-88D3F1225BA3}" type="parTrans" cxnId="{04A509D8-462C-4DD2-9238-58FBBEDEFCE5}">
      <dgm:prSet/>
      <dgm:spPr/>
      <dgm:t>
        <a:bodyPr/>
        <a:lstStyle/>
        <a:p>
          <a:endParaRPr lang="en-US"/>
        </a:p>
      </dgm:t>
    </dgm:pt>
    <dgm:pt modelId="{85F1460A-79A6-424F-B097-A8FC9B538759}" type="sibTrans" cxnId="{04A509D8-462C-4DD2-9238-58FBBEDEFCE5}">
      <dgm:prSet/>
      <dgm:spPr/>
      <dgm:t>
        <a:bodyPr/>
        <a:lstStyle/>
        <a:p>
          <a:endParaRPr lang="en-US"/>
        </a:p>
      </dgm:t>
    </dgm:pt>
    <dgm:pt modelId="{7423DE19-9881-4F9E-9C17-3759FC87912A}">
      <dgm:prSet phldrT="[Text]"/>
      <dgm:spPr/>
      <dgm:t>
        <a:bodyPr/>
        <a:lstStyle/>
        <a:p>
          <a:r>
            <a:rPr lang="en-US" dirty="0"/>
            <a:t>Property owner notified of PBOT decision </a:t>
          </a:r>
        </a:p>
      </dgm:t>
    </dgm:pt>
    <dgm:pt modelId="{EA401DE6-EAD2-4C66-BE53-10DF3935B01F}" type="parTrans" cxnId="{F1E0513F-1DF7-4CA0-8304-394217679105}">
      <dgm:prSet/>
      <dgm:spPr/>
      <dgm:t>
        <a:bodyPr/>
        <a:lstStyle/>
        <a:p>
          <a:endParaRPr lang="en-US"/>
        </a:p>
      </dgm:t>
    </dgm:pt>
    <dgm:pt modelId="{C4727130-B303-4B51-9F35-ECC718146761}" type="sibTrans" cxnId="{F1E0513F-1DF7-4CA0-8304-394217679105}">
      <dgm:prSet/>
      <dgm:spPr/>
      <dgm:t>
        <a:bodyPr/>
        <a:lstStyle/>
        <a:p>
          <a:endParaRPr lang="en-US"/>
        </a:p>
      </dgm:t>
    </dgm:pt>
    <dgm:pt modelId="{9E95394A-1226-405D-9C16-36794741A7DC}">
      <dgm:prSet phldrT="[Text]"/>
      <dgm:spPr/>
      <dgm:t>
        <a:bodyPr/>
        <a:lstStyle/>
        <a:p>
          <a:r>
            <a:rPr lang="en-US" dirty="0"/>
            <a:t>Property owner may appeal this determination to the City Hearings Officer</a:t>
          </a:r>
        </a:p>
      </dgm:t>
    </dgm:pt>
    <dgm:pt modelId="{2F33B41D-9129-4341-AAEB-8A7DAB2DDA5D}" type="parTrans" cxnId="{4B50107A-5409-4E27-A2FE-5CF7EB7075A9}">
      <dgm:prSet/>
      <dgm:spPr/>
      <dgm:t>
        <a:bodyPr/>
        <a:lstStyle/>
        <a:p>
          <a:endParaRPr lang="en-US"/>
        </a:p>
      </dgm:t>
    </dgm:pt>
    <dgm:pt modelId="{8B56D44D-F2BD-442E-9814-1BD6CDD79ECE}" type="sibTrans" cxnId="{4B50107A-5409-4E27-A2FE-5CF7EB7075A9}">
      <dgm:prSet/>
      <dgm:spPr/>
      <dgm:t>
        <a:bodyPr/>
        <a:lstStyle/>
        <a:p>
          <a:endParaRPr lang="en-US"/>
        </a:p>
      </dgm:t>
    </dgm:pt>
    <dgm:pt modelId="{95D011A3-5C21-4F9A-AD02-0B0CEF37179D}" type="pres">
      <dgm:prSet presAssocID="{4A59235A-2DBB-409C-9DE6-AF7CD20B0AF2}" presName="Name0" presStyleCnt="0">
        <dgm:presLayoutVars>
          <dgm:dir/>
          <dgm:resizeHandles val="exact"/>
        </dgm:presLayoutVars>
      </dgm:prSet>
      <dgm:spPr/>
    </dgm:pt>
    <dgm:pt modelId="{74141ED3-4358-4C3F-B713-36FB43775E58}" type="pres">
      <dgm:prSet presAssocID="{37E2EE1E-D1E8-4083-99CD-88931BD047A4}" presName="node" presStyleLbl="node1" presStyleIdx="0" presStyleCnt="6">
        <dgm:presLayoutVars>
          <dgm:bulletEnabled val="1"/>
        </dgm:presLayoutVars>
      </dgm:prSet>
      <dgm:spPr/>
    </dgm:pt>
    <dgm:pt modelId="{5668E992-4A6E-4FFC-98E2-DB46BACE899E}" type="pres">
      <dgm:prSet presAssocID="{B3D83B46-E7BE-4D0A-AEE9-E39C81035F13}" presName="sibTrans" presStyleLbl="sibTrans2D1" presStyleIdx="0" presStyleCnt="5"/>
      <dgm:spPr/>
    </dgm:pt>
    <dgm:pt modelId="{084E4E68-B792-4C96-AD39-B5789BC0123A}" type="pres">
      <dgm:prSet presAssocID="{B3D83B46-E7BE-4D0A-AEE9-E39C81035F13}" presName="connectorText" presStyleLbl="sibTrans2D1" presStyleIdx="0" presStyleCnt="5"/>
      <dgm:spPr/>
    </dgm:pt>
    <dgm:pt modelId="{8C54D110-6181-4DDC-9BE4-48DF94A9FF9E}" type="pres">
      <dgm:prSet presAssocID="{540C2B3F-F878-4947-86BD-38202D60A39F}" presName="node" presStyleLbl="node1" presStyleIdx="1" presStyleCnt="6">
        <dgm:presLayoutVars>
          <dgm:bulletEnabled val="1"/>
        </dgm:presLayoutVars>
      </dgm:prSet>
      <dgm:spPr/>
    </dgm:pt>
    <dgm:pt modelId="{3CDE8426-7583-4373-8A22-14DDE895D5AA}" type="pres">
      <dgm:prSet presAssocID="{85F1460A-79A6-424F-B097-A8FC9B538759}" presName="sibTrans" presStyleLbl="sibTrans2D1" presStyleIdx="1" presStyleCnt="5"/>
      <dgm:spPr/>
    </dgm:pt>
    <dgm:pt modelId="{51D412A9-EE4D-4F60-B48C-1E190DF7F9BC}" type="pres">
      <dgm:prSet presAssocID="{85F1460A-79A6-424F-B097-A8FC9B538759}" presName="connectorText" presStyleLbl="sibTrans2D1" presStyleIdx="1" presStyleCnt="5"/>
      <dgm:spPr/>
    </dgm:pt>
    <dgm:pt modelId="{129BCD08-37FA-4289-8699-D4B128E1957B}" type="pres">
      <dgm:prSet presAssocID="{7C7FB35D-C2F1-4D71-BA53-FE25D402500E}" presName="node" presStyleLbl="node1" presStyleIdx="2" presStyleCnt="6">
        <dgm:presLayoutVars>
          <dgm:bulletEnabled val="1"/>
        </dgm:presLayoutVars>
      </dgm:prSet>
      <dgm:spPr/>
    </dgm:pt>
    <dgm:pt modelId="{6046113D-14D4-45A1-9CDD-4390623B777E}" type="pres">
      <dgm:prSet presAssocID="{C93C2403-F827-4E7A-9229-8DB8DC994F41}" presName="sibTrans" presStyleLbl="sibTrans2D1" presStyleIdx="2" presStyleCnt="5"/>
      <dgm:spPr/>
    </dgm:pt>
    <dgm:pt modelId="{3E27A2F7-A158-4D0B-B925-B4826552CFCD}" type="pres">
      <dgm:prSet presAssocID="{C93C2403-F827-4E7A-9229-8DB8DC994F41}" presName="connectorText" presStyleLbl="sibTrans2D1" presStyleIdx="2" presStyleCnt="5"/>
      <dgm:spPr/>
    </dgm:pt>
    <dgm:pt modelId="{055C8553-D76E-417D-AEB3-CC985CC2BB5D}" type="pres">
      <dgm:prSet presAssocID="{A365985C-CA94-4B45-8DB2-A171434FAEB5}" presName="node" presStyleLbl="node1" presStyleIdx="3" presStyleCnt="6">
        <dgm:presLayoutVars>
          <dgm:bulletEnabled val="1"/>
        </dgm:presLayoutVars>
      </dgm:prSet>
      <dgm:spPr/>
    </dgm:pt>
    <dgm:pt modelId="{D9C399C3-0B56-4616-A1E2-541854181FD0}" type="pres">
      <dgm:prSet presAssocID="{DFCD4999-D4C6-499E-9949-D2DF8A0B013D}" presName="sibTrans" presStyleLbl="sibTrans2D1" presStyleIdx="3" presStyleCnt="5"/>
      <dgm:spPr/>
    </dgm:pt>
    <dgm:pt modelId="{8B3CF626-7A2E-4539-9551-4F4A4BAA0E28}" type="pres">
      <dgm:prSet presAssocID="{DFCD4999-D4C6-499E-9949-D2DF8A0B013D}" presName="connectorText" presStyleLbl="sibTrans2D1" presStyleIdx="3" presStyleCnt="5"/>
      <dgm:spPr/>
    </dgm:pt>
    <dgm:pt modelId="{2EA78287-2565-4BA4-B7C9-F7326EFB9043}" type="pres">
      <dgm:prSet presAssocID="{7423DE19-9881-4F9E-9C17-3759FC87912A}" presName="node" presStyleLbl="node1" presStyleIdx="4" presStyleCnt="6">
        <dgm:presLayoutVars>
          <dgm:bulletEnabled val="1"/>
        </dgm:presLayoutVars>
      </dgm:prSet>
      <dgm:spPr/>
    </dgm:pt>
    <dgm:pt modelId="{0C3634B0-F387-4AE7-AEA3-0992F123F602}" type="pres">
      <dgm:prSet presAssocID="{C4727130-B303-4B51-9F35-ECC718146761}" presName="sibTrans" presStyleLbl="sibTrans2D1" presStyleIdx="4" presStyleCnt="5"/>
      <dgm:spPr/>
    </dgm:pt>
    <dgm:pt modelId="{0E86539B-4CA1-40AB-874D-2661D959217D}" type="pres">
      <dgm:prSet presAssocID="{C4727130-B303-4B51-9F35-ECC718146761}" presName="connectorText" presStyleLbl="sibTrans2D1" presStyleIdx="4" presStyleCnt="5"/>
      <dgm:spPr/>
    </dgm:pt>
    <dgm:pt modelId="{89A10616-EB63-42A0-B62D-86B47257EC43}" type="pres">
      <dgm:prSet presAssocID="{9E95394A-1226-405D-9C16-36794741A7DC}" presName="node" presStyleLbl="node1" presStyleIdx="5" presStyleCnt="6">
        <dgm:presLayoutVars>
          <dgm:bulletEnabled val="1"/>
        </dgm:presLayoutVars>
      </dgm:prSet>
      <dgm:spPr/>
    </dgm:pt>
  </dgm:ptLst>
  <dgm:cxnLst>
    <dgm:cxn modelId="{E02C350B-DC91-4C9B-B082-C6E84B85DE08}" type="presOf" srcId="{C93C2403-F827-4E7A-9229-8DB8DC994F41}" destId="{6046113D-14D4-45A1-9CDD-4390623B777E}" srcOrd="0" destOrd="0" presId="urn:microsoft.com/office/officeart/2005/8/layout/process1"/>
    <dgm:cxn modelId="{52FE6717-5EEA-4701-ABC1-A821133F5F86}" srcId="{4A59235A-2DBB-409C-9DE6-AF7CD20B0AF2}" destId="{7C7FB35D-C2F1-4D71-BA53-FE25D402500E}" srcOrd="2" destOrd="0" parTransId="{1E8BEB67-6D96-42D8-8A2B-DA23CECF02E1}" sibTransId="{C93C2403-F827-4E7A-9229-8DB8DC994F41}"/>
    <dgm:cxn modelId="{78BE1524-910E-4E26-B9D9-EBE3DA8859EE}" type="presOf" srcId="{37E2EE1E-D1E8-4083-99CD-88931BD047A4}" destId="{74141ED3-4358-4C3F-B713-36FB43775E58}" srcOrd="0" destOrd="0" presId="urn:microsoft.com/office/officeart/2005/8/layout/process1"/>
    <dgm:cxn modelId="{FACCA02D-840C-4E1F-9463-8F27D85D7C5B}" type="presOf" srcId="{85F1460A-79A6-424F-B097-A8FC9B538759}" destId="{3CDE8426-7583-4373-8A22-14DDE895D5AA}" srcOrd="0" destOrd="0" presId="urn:microsoft.com/office/officeart/2005/8/layout/process1"/>
    <dgm:cxn modelId="{5C3EBF31-CF37-4192-AD2C-0C7BF5F7D0F7}" type="presOf" srcId="{540C2B3F-F878-4947-86BD-38202D60A39F}" destId="{8C54D110-6181-4DDC-9BE4-48DF94A9FF9E}" srcOrd="0" destOrd="0" presId="urn:microsoft.com/office/officeart/2005/8/layout/process1"/>
    <dgm:cxn modelId="{04C6DE33-C70F-469F-BC9B-CCA61F7D1F15}" type="presOf" srcId="{85F1460A-79A6-424F-B097-A8FC9B538759}" destId="{51D412A9-EE4D-4F60-B48C-1E190DF7F9BC}" srcOrd="1" destOrd="0" presId="urn:microsoft.com/office/officeart/2005/8/layout/process1"/>
    <dgm:cxn modelId="{F074863C-2A65-4989-9B54-49BD97D24013}" type="presOf" srcId="{B3D83B46-E7BE-4D0A-AEE9-E39C81035F13}" destId="{084E4E68-B792-4C96-AD39-B5789BC0123A}" srcOrd="1" destOrd="0" presId="urn:microsoft.com/office/officeart/2005/8/layout/process1"/>
    <dgm:cxn modelId="{6739AB3D-A34F-4F6E-89E0-4CB06B2BEFC4}" type="presOf" srcId="{DFCD4999-D4C6-499E-9949-D2DF8A0B013D}" destId="{8B3CF626-7A2E-4539-9551-4F4A4BAA0E28}" srcOrd="1" destOrd="0" presId="urn:microsoft.com/office/officeart/2005/8/layout/process1"/>
    <dgm:cxn modelId="{F1E0513F-1DF7-4CA0-8304-394217679105}" srcId="{4A59235A-2DBB-409C-9DE6-AF7CD20B0AF2}" destId="{7423DE19-9881-4F9E-9C17-3759FC87912A}" srcOrd="4" destOrd="0" parTransId="{EA401DE6-EAD2-4C66-BE53-10DF3935B01F}" sibTransId="{C4727130-B303-4B51-9F35-ECC718146761}"/>
    <dgm:cxn modelId="{4280206D-CE08-4884-8DDE-2926734BC710}" type="presOf" srcId="{9E95394A-1226-405D-9C16-36794741A7DC}" destId="{89A10616-EB63-42A0-B62D-86B47257EC43}" srcOrd="0" destOrd="0" presId="urn:microsoft.com/office/officeart/2005/8/layout/process1"/>
    <dgm:cxn modelId="{4B50107A-5409-4E27-A2FE-5CF7EB7075A9}" srcId="{4A59235A-2DBB-409C-9DE6-AF7CD20B0AF2}" destId="{9E95394A-1226-405D-9C16-36794741A7DC}" srcOrd="5" destOrd="0" parTransId="{2F33B41D-9129-4341-AAEB-8A7DAB2DDA5D}" sibTransId="{8B56D44D-F2BD-442E-9814-1BD6CDD79ECE}"/>
    <dgm:cxn modelId="{41C68C7F-8050-4EAA-8625-F266E02D0739}" type="presOf" srcId="{C93C2403-F827-4E7A-9229-8DB8DC994F41}" destId="{3E27A2F7-A158-4D0B-B925-B4826552CFCD}" srcOrd="1" destOrd="0" presId="urn:microsoft.com/office/officeart/2005/8/layout/process1"/>
    <dgm:cxn modelId="{F1400885-15CC-4099-83EB-C0CE750B1EAA}" type="presOf" srcId="{DFCD4999-D4C6-499E-9949-D2DF8A0B013D}" destId="{D9C399C3-0B56-4616-A1E2-541854181FD0}" srcOrd="0" destOrd="0" presId="urn:microsoft.com/office/officeart/2005/8/layout/process1"/>
    <dgm:cxn modelId="{3078188B-A81C-4DD6-B11E-0003392F58B9}" type="presOf" srcId="{7423DE19-9881-4F9E-9C17-3759FC87912A}" destId="{2EA78287-2565-4BA4-B7C9-F7326EFB9043}" srcOrd="0" destOrd="0" presId="urn:microsoft.com/office/officeart/2005/8/layout/process1"/>
    <dgm:cxn modelId="{393E4B93-2103-4D66-BADD-2469DEE1E837}" type="presOf" srcId="{4A59235A-2DBB-409C-9DE6-AF7CD20B0AF2}" destId="{95D011A3-5C21-4F9A-AD02-0B0CEF37179D}" srcOrd="0" destOrd="0" presId="urn:microsoft.com/office/officeart/2005/8/layout/process1"/>
    <dgm:cxn modelId="{2B5A73AF-8AEF-4EBA-960C-D4522E2DC396}" type="presOf" srcId="{A365985C-CA94-4B45-8DB2-A171434FAEB5}" destId="{055C8553-D76E-417D-AEB3-CC985CC2BB5D}" srcOrd="0" destOrd="0" presId="urn:microsoft.com/office/officeart/2005/8/layout/process1"/>
    <dgm:cxn modelId="{19CF98B5-C3B2-4A00-AD9A-C011B2FB5CE9}" srcId="{4A59235A-2DBB-409C-9DE6-AF7CD20B0AF2}" destId="{A365985C-CA94-4B45-8DB2-A171434FAEB5}" srcOrd="3" destOrd="0" parTransId="{72F9AA76-2E80-4BCA-BF83-DC09CE219EE8}" sibTransId="{DFCD4999-D4C6-499E-9949-D2DF8A0B013D}"/>
    <dgm:cxn modelId="{71BC97B8-04D9-4E03-A6B3-87CF9BCAF71D}" type="presOf" srcId="{7C7FB35D-C2F1-4D71-BA53-FE25D402500E}" destId="{129BCD08-37FA-4289-8699-D4B128E1957B}" srcOrd="0" destOrd="0" presId="urn:microsoft.com/office/officeart/2005/8/layout/process1"/>
    <dgm:cxn modelId="{E56BD0CA-4DE6-4CB9-A527-CAD6F551E71B}" type="presOf" srcId="{C4727130-B303-4B51-9F35-ECC718146761}" destId="{0E86539B-4CA1-40AB-874D-2661D959217D}" srcOrd="1" destOrd="0" presId="urn:microsoft.com/office/officeart/2005/8/layout/process1"/>
    <dgm:cxn modelId="{04A509D8-462C-4DD2-9238-58FBBEDEFCE5}" srcId="{4A59235A-2DBB-409C-9DE6-AF7CD20B0AF2}" destId="{540C2B3F-F878-4947-86BD-38202D60A39F}" srcOrd="1" destOrd="0" parTransId="{8CDE59C4-E7B5-40F2-BD7F-88D3F1225BA3}" sibTransId="{85F1460A-79A6-424F-B097-A8FC9B538759}"/>
    <dgm:cxn modelId="{8D179CE0-2C45-434D-B71C-FCD5950BBBC0}" type="presOf" srcId="{B3D83B46-E7BE-4D0A-AEE9-E39C81035F13}" destId="{5668E992-4A6E-4FFC-98E2-DB46BACE899E}" srcOrd="0" destOrd="0" presId="urn:microsoft.com/office/officeart/2005/8/layout/process1"/>
    <dgm:cxn modelId="{7C7E99F3-CEE8-426E-943B-131E367DC866}" type="presOf" srcId="{C4727130-B303-4B51-9F35-ECC718146761}" destId="{0C3634B0-F387-4AE7-AEA3-0992F123F602}" srcOrd="0" destOrd="0" presId="urn:microsoft.com/office/officeart/2005/8/layout/process1"/>
    <dgm:cxn modelId="{9DCC4CF8-B0C7-407C-9AEE-D00CFCADA687}" srcId="{4A59235A-2DBB-409C-9DE6-AF7CD20B0AF2}" destId="{37E2EE1E-D1E8-4083-99CD-88931BD047A4}" srcOrd="0" destOrd="0" parTransId="{FE121E1E-4CF6-47DA-ABF2-1A9484229A8B}" sibTransId="{B3D83B46-E7BE-4D0A-AEE9-E39C81035F13}"/>
    <dgm:cxn modelId="{0ADF2329-D9CC-4C31-B647-5810C4C25698}" type="presParOf" srcId="{95D011A3-5C21-4F9A-AD02-0B0CEF37179D}" destId="{74141ED3-4358-4C3F-B713-36FB43775E58}" srcOrd="0" destOrd="0" presId="urn:microsoft.com/office/officeart/2005/8/layout/process1"/>
    <dgm:cxn modelId="{A012104B-6D83-4006-9E5F-3992D41C6ED4}" type="presParOf" srcId="{95D011A3-5C21-4F9A-AD02-0B0CEF37179D}" destId="{5668E992-4A6E-4FFC-98E2-DB46BACE899E}" srcOrd="1" destOrd="0" presId="urn:microsoft.com/office/officeart/2005/8/layout/process1"/>
    <dgm:cxn modelId="{505138A8-995C-4833-B8F6-B6A8E214D396}" type="presParOf" srcId="{5668E992-4A6E-4FFC-98E2-DB46BACE899E}" destId="{084E4E68-B792-4C96-AD39-B5789BC0123A}" srcOrd="0" destOrd="0" presId="urn:microsoft.com/office/officeart/2005/8/layout/process1"/>
    <dgm:cxn modelId="{4B1C0061-CDEF-4F55-8042-EC15B286F485}" type="presParOf" srcId="{95D011A3-5C21-4F9A-AD02-0B0CEF37179D}" destId="{8C54D110-6181-4DDC-9BE4-48DF94A9FF9E}" srcOrd="2" destOrd="0" presId="urn:microsoft.com/office/officeart/2005/8/layout/process1"/>
    <dgm:cxn modelId="{273786F9-06C5-4DC0-AF4F-8F42622E2C3A}" type="presParOf" srcId="{95D011A3-5C21-4F9A-AD02-0B0CEF37179D}" destId="{3CDE8426-7583-4373-8A22-14DDE895D5AA}" srcOrd="3" destOrd="0" presId="urn:microsoft.com/office/officeart/2005/8/layout/process1"/>
    <dgm:cxn modelId="{0B6B121A-F542-4C53-9734-56F61E8A6274}" type="presParOf" srcId="{3CDE8426-7583-4373-8A22-14DDE895D5AA}" destId="{51D412A9-EE4D-4F60-B48C-1E190DF7F9BC}" srcOrd="0" destOrd="0" presId="urn:microsoft.com/office/officeart/2005/8/layout/process1"/>
    <dgm:cxn modelId="{893A5EF3-39C5-473C-B375-581FF06D22C5}" type="presParOf" srcId="{95D011A3-5C21-4F9A-AD02-0B0CEF37179D}" destId="{129BCD08-37FA-4289-8699-D4B128E1957B}" srcOrd="4" destOrd="0" presId="urn:microsoft.com/office/officeart/2005/8/layout/process1"/>
    <dgm:cxn modelId="{D991DB35-1B52-4DA1-BF57-C35267D15EF5}" type="presParOf" srcId="{95D011A3-5C21-4F9A-AD02-0B0CEF37179D}" destId="{6046113D-14D4-45A1-9CDD-4390623B777E}" srcOrd="5" destOrd="0" presId="urn:microsoft.com/office/officeart/2005/8/layout/process1"/>
    <dgm:cxn modelId="{F4DD9EB1-DB51-4BB4-BC24-DC04DB0083DA}" type="presParOf" srcId="{6046113D-14D4-45A1-9CDD-4390623B777E}" destId="{3E27A2F7-A158-4D0B-B925-B4826552CFCD}" srcOrd="0" destOrd="0" presId="urn:microsoft.com/office/officeart/2005/8/layout/process1"/>
    <dgm:cxn modelId="{328FF730-84EB-420B-939D-99C2AAB23218}" type="presParOf" srcId="{95D011A3-5C21-4F9A-AD02-0B0CEF37179D}" destId="{055C8553-D76E-417D-AEB3-CC985CC2BB5D}" srcOrd="6" destOrd="0" presId="urn:microsoft.com/office/officeart/2005/8/layout/process1"/>
    <dgm:cxn modelId="{98C0180B-B00F-4F3D-BD2A-D4FBEEAED67F}" type="presParOf" srcId="{95D011A3-5C21-4F9A-AD02-0B0CEF37179D}" destId="{D9C399C3-0B56-4616-A1E2-541854181FD0}" srcOrd="7" destOrd="0" presId="urn:microsoft.com/office/officeart/2005/8/layout/process1"/>
    <dgm:cxn modelId="{FB4CDF8E-7ACF-48A7-B325-EBD0E12D797B}" type="presParOf" srcId="{D9C399C3-0B56-4616-A1E2-541854181FD0}" destId="{8B3CF626-7A2E-4539-9551-4F4A4BAA0E28}" srcOrd="0" destOrd="0" presId="urn:microsoft.com/office/officeart/2005/8/layout/process1"/>
    <dgm:cxn modelId="{9F54F6E6-E67F-4CB5-A185-C5C6C27B5EFA}" type="presParOf" srcId="{95D011A3-5C21-4F9A-AD02-0B0CEF37179D}" destId="{2EA78287-2565-4BA4-B7C9-F7326EFB9043}" srcOrd="8" destOrd="0" presId="urn:microsoft.com/office/officeart/2005/8/layout/process1"/>
    <dgm:cxn modelId="{26BB2571-CBAA-4A64-9503-080BEA36F7B4}" type="presParOf" srcId="{95D011A3-5C21-4F9A-AD02-0B0CEF37179D}" destId="{0C3634B0-F387-4AE7-AEA3-0992F123F602}" srcOrd="9" destOrd="0" presId="urn:microsoft.com/office/officeart/2005/8/layout/process1"/>
    <dgm:cxn modelId="{CF985FA6-9212-4801-AE94-D685395DC8D0}" type="presParOf" srcId="{0C3634B0-F387-4AE7-AEA3-0992F123F602}" destId="{0E86539B-4CA1-40AB-874D-2661D959217D}" srcOrd="0" destOrd="0" presId="urn:microsoft.com/office/officeart/2005/8/layout/process1"/>
    <dgm:cxn modelId="{E2D4650A-69B6-456C-AC21-5C3744A605B6}" type="presParOf" srcId="{95D011A3-5C21-4F9A-AD02-0B0CEF37179D}" destId="{89A10616-EB63-42A0-B62D-86B47257EC43}" srcOrd="1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41ED3-4358-4C3F-B713-36FB43775E58}">
      <dsp:nvSpPr>
        <dsp:cNvPr id="0" name=""/>
        <dsp:cNvSpPr/>
      </dsp:nvSpPr>
      <dsp:spPr>
        <a:xfrm>
          <a:off x="0" y="670290"/>
          <a:ext cx="1075333" cy="1170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Sidewalk repair work completed by City contractor</a:t>
          </a:r>
        </a:p>
      </dsp:txBody>
      <dsp:txXfrm>
        <a:off x="31495" y="701785"/>
        <a:ext cx="1012343" cy="1107694"/>
      </dsp:txXfrm>
    </dsp:sp>
    <dsp:sp modelId="{5668E992-4A6E-4FFC-98E2-DB46BACE899E}">
      <dsp:nvSpPr>
        <dsp:cNvPr id="0" name=""/>
        <dsp:cNvSpPr/>
      </dsp:nvSpPr>
      <dsp:spPr>
        <a:xfrm rot="98323">
          <a:off x="1182819" y="1144010"/>
          <a:ext cx="228063"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82833" y="1196368"/>
        <a:ext cx="159644" cy="160010"/>
      </dsp:txXfrm>
    </dsp:sp>
    <dsp:sp modelId="{8C54D110-6181-4DDC-9BE4-48DF94A9FF9E}">
      <dsp:nvSpPr>
        <dsp:cNvPr id="0" name=""/>
        <dsp:cNvSpPr/>
      </dsp:nvSpPr>
      <dsp:spPr>
        <a:xfrm>
          <a:off x="1505466" y="713359"/>
          <a:ext cx="1075333" cy="1170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“Notice of Proposed Assessment” sent to property owner</a:t>
          </a:r>
        </a:p>
      </dsp:txBody>
      <dsp:txXfrm>
        <a:off x="1536961" y="744854"/>
        <a:ext cx="1012343" cy="1107694"/>
      </dsp:txXfrm>
    </dsp:sp>
    <dsp:sp modelId="{3CDE8426-7583-4373-8A22-14DDE895D5AA}">
      <dsp:nvSpPr>
        <dsp:cNvPr id="0" name=""/>
        <dsp:cNvSpPr/>
      </dsp:nvSpPr>
      <dsp:spPr>
        <a:xfrm>
          <a:off x="2688332"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688332" y="1218696"/>
        <a:ext cx="159579" cy="160010"/>
      </dsp:txXfrm>
    </dsp:sp>
    <dsp:sp modelId="{129BCD08-37FA-4289-8699-D4B128E1957B}">
      <dsp:nvSpPr>
        <dsp:cNvPr id="0" name=""/>
        <dsp:cNvSpPr/>
      </dsp:nvSpPr>
      <dsp:spPr>
        <a:xfrm>
          <a:off x="3010932" y="713359"/>
          <a:ext cx="1075333" cy="1170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Property owner sends remonstrance to PBOT </a:t>
          </a:r>
        </a:p>
      </dsp:txBody>
      <dsp:txXfrm>
        <a:off x="3042427" y="744854"/>
        <a:ext cx="1012343" cy="1107694"/>
      </dsp:txXfrm>
    </dsp:sp>
    <dsp:sp modelId="{6046113D-14D4-45A1-9CDD-4390623B777E}">
      <dsp:nvSpPr>
        <dsp:cNvPr id="0" name=""/>
        <dsp:cNvSpPr/>
      </dsp:nvSpPr>
      <dsp:spPr>
        <a:xfrm>
          <a:off x="4193798"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193798" y="1218696"/>
        <a:ext cx="159579" cy="160010"/>
      </dsp:txXfrm>
    </dsp:sp>
    <dsp:sp modelId="{055C8553-D76E-417D-AEB3-CC985CC2BB5D}">
      <dsp:nvSpPr>
        <dsp:cNvPr id="0" name=""/>
        <dsp:cNvSpPr/>
      </dsp:nvSpPr>
      <dsp:spPr>
        <a:xfrm>
          <a:off x="4516398" y="713359"/>
          <a:ext cx="1075333" cy="1170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PBOT staff investigate case to determine any changes to the assessment </a:t>
          </a:r>
        </a:p>
      </dsp:txBody>
      <dsp:txXfrm>
        <a:off x="4547893" y="744854"/>
        <a:ext cx="1012343" cy="1107694"/>
      </dsp:txXfrm>
    </dsp:sp>
    <dsp:sp modelId="{D9C399C3-0B56-4616-A1E2-541854181FD0}">
      <dsp:nvSpPr>
        <dsp:cNvPr id="0" name=""/>
        <dsp:cNvSpPr/>
      </dsp:nvSpPr>
      <dsp:spPr>
        <a:xfrm>
          <a:off x="5699264"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699264" y="1218696"/>
        <a:ext cx="159579" cy="160010"/>
      </dsp:txXfrm>
    </dsp:sp>
    <dsp:sp modelId="{2EA78287-2565-4BA4-B7C9-F7326EFB9043}">
      <dsp:nvSpPr>
        <dsp:cNvPr id="0" name=""/>
        <dsp:cNvSpPr/>
      </dsp:nvSpPr>
      <dsp:spPr>
        <a:xfrm>
          <a:off x="6021864" y="713359"/>
          <a:ext cx="1075333" cy="1170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Property owner notified of PBOT decision </a:t>
          </a:r>
        </a:p>
      </dsp:txBody>
      <dsp:txXfrm>
        <a:off x="6053359" y="744854"/>
        <a:ext cx="1012343" cy="1107694"/>
      </dsp:txXfrm>
    </dsp:sp>
    <dsp:sp modelId="{0C3634B0-F387-4AE7-AEA3-0992F123F602}">
      <dsp:nvSpPr>
        <dsp:cNvPr id="0" name=""/>
        <dsp:cNvSpPr/>
      </dsp:nvSpPr>
      <dsp:spPr>
        <a:xfrm>
          <a:off x="7204731"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204731" y="1218696"/>
        <a:ext cx="159579" cy="160010"/>
      </dsp:txXfrm>
    </dsp:sp>
    <dsp:sp modelId="{89A10616-EB63-42A0-B62D-86B47257EC43}">
      <dsp:nvSpPr>
        <dsp:cNvPr id="0" name=""/>
        <dsp:cNvSpPr/>
      </dsp:nvSpPr>
      <dsp:spPr>
        <a:xfrm>
          <a:off x="7527331" y="713359"/>
          <a:ext cx="1075333" cy="1170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Property owner may appeal this determination to City Council </a:t>
          </a:r>
        </a:p>
      </dsp:txBody>
      <dsp:txXfrm>
        <a:off x="7558826" y="744854"/>
        <a:ext cx="1012343" cy="1107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41ED3-4358-4C3F-B713-36FB43775E58}">
      <dsp:nvSpPr>
        <dsp:cNvPr id="0" name=""/>
        <dsp:cNvSpPr/>
      </dsp:nvSpPr>
      <dsp:spPr>
        <a:xfrm>
          <a:off x="0" y="630425"/>
          <a:ext cx="1075333" cy="1336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Sidewalk repair work completed by City contractor</a:t>
          </a:r>
        </a:p>
      </dsp:txBody>
      <dsp:txXfrm>
        <a:off x="31495" y="661920"/>
        <a:ext cx="1012343" cy="1273562"/>
      </dsp:txXfrm>
    </dsp:sp>
    <dsp:sp modelId="{5668E992-4A6E-4FFC-98E2-DB46BACE899E}">
      <dsp:nvSpPr>
        <dsp:cNvPr id="0" name=""/>
        <dsp:cNvSpPr/>
      </dsp:nvSpPr>
      <dsp:spPr>
        <a:xfrm>
          <a:off x="1182866"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82866" y="1218696"/>
        <a:ext cx="159579" cy="160010"/>
      </dsp:txXfrm>
    </dsp:sp>
    <dsp:sp modelId="{8C54D110-6181-4DDC-9BE4-48DF94A9FF9E}">
      <dsp:nvSpPr>
        <dsp:cNvPr id="0" name=""/>
        <dsp:cNvSpPr/>
      </dsp:nvSpPr>
      <dsp:spPr>
        <a:xfrm>
          <a:off x="1505466" y="630425"/>
          <a:ext cx="1075333" cy="1336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“Notice of Proposed Assessment” sent to property owner</a:t>
          </a:r>
        </a:p>
      </dsp:txBody>
      <dsp:txXfrm>
        <a:off x="1536961" y="661920"/>
        <a:ext cx="1012343" cy="1273562"/>
      </dsp:txXfrm>
    </dsp:sp>
    <dsp:sp modelId="{3CDE8426-7583-4373-8A22-14DDE895D5AA}">
      <dsp:nvSpPr>
        <dsp:cNvPr id="0" name=""/>
        <dsp:cNvSpPr/>
      </dsp:nvSpPr>
      <dsp:spPr>
        <a:xfrm>
          <a:off x="2688332"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688332" y="1218696"/>
        <a:ext cx="159579" cy="160010"/>
      </dsp:txXfrm>
    </dsp:sp>
    <dsp:sp modelId="{129BCD08-37FA-4289-8699-D4B128E1957B}">
      <dsp:nvSpPr>
        <dsp:cNvPr id="0" name=""/>
        <dsp:cNvSpPr/>
      </dsp:nvSpPr>
      <dsp:spPr>
        <a:xfrm>
          <a:off x="3010932" y="630425"/>
          <a:ext cx="1075333" cy="1336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Property owner sends remonstrance to PBOT </a:t>
          </a:r>
        </a:p>
      </dsp:txBody>
      <dsp:txXfrm>
        <a:off x="3042427" y="661920"/>
        <a:ext cx="1012343" cy="1273562"/>
      </dsp:txXfrm>
    </dsp:sp>
    <dsp:sp modelId="{6046113D-14D4-45A1-9CDD-4390623B777E}">
      <dsp:nvSpPr>
        <dsp:cNvPr id="0" name=""/>
        <dsp:cNvSpPr/>
      </dsp:nvSpPr>
      <dsp:spPr>
        <a:xfrm>
          <a:off x="4193798"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193798" y="1218696"/>
        <a:ext cx="159579" cy="160010"/>
      </dsp:txXfrm>
    </dsp:sp>
    <dsp:sp modelId="{055C8553-D76E-417D-AEB3-CC985CC2BB5D}">
      <dsp:nvSpPr>
        <dsp:cNvPr id="0" name=""/>
        <dsp:cNvSpPr/>
      </dsp:nvSpPr>
      <dsp:spPr>
        <a:xfrm>
          <a:off x="4516398" y="630425"/>
          <a:ext cx="1075333" cy="1336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PBOT staff investigate case to determine any changes to the assessment </a:t>
          </a:r>
        </a:p>
      </dsp:txBody>
      <dsp:txXfrm>
        <a:off x="4547893" y="661920"/>
        <a:ext cx="1012343" cy="1273562"/>
      </dsp:txXfrm>
    </dsp:sp>
    <dsp:sp modelId="{D9C399C3-0B56-4616-A1E2-541854181FD0}">
      <dsp:nvSpPr>
        <dsp:cNvPr id="0" name=""/>
        <dsp:cNvSpPr/>
      </dsp:nvSpPr>
      <dsp:spPr>
        <a:xfrm>
          <a:off x="5699264"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699264" y="1218696"/>
        <a:ext cx="159579" cy="160010"/>
      </dsp:txXfrm>
    </dsp:sp>
    <dsp:sp modelId="{2EA78287-2565-4BA4-B7C9-F7326EFB9043}">
      <dsp:nvSpPr>
        <dsp:cNvPr id="0" name=""/>
        <dsp:cNvSpPr/>
      </dsp:nvSpPr>
      <dsp:spPr>
        <a:xfrm>
          <a:off x="6021864" y="630425"/>
          <a:ext cx="1075333" cy="1336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Property owner notified of PBOT decision </a:t>
          </a:r>
        </a:p>
      </dsp:txBody>
      <dsp:txXfrm>
        <a:off x="6053359" y="661920"/>
        <a:ext cx="1012343" cy="1273562"/>
      </dsp:txXfrm>
    </dsp:sp>
    <dsp:sp modelId="{0C3634B0-F387-4AE7-AEA3-0992F123F602}">
      <dsp:nvSpPr>
        <dsp:cNvPr id="0" name=""/>
        <dsp:cNvSpPr/>
      </dsp:nvSpPr>
      <dsp:spPr>
        <a:xfrm>
          <a:off x="7204731" y="1165360"/>
          <a:ext cx="227970" cy="266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204731" y="1218696"/>
        <a:ext cx="159579" cy="160010"/>
      </dsp:txXfrm>
    </dsp:sp>
    <dsp:sp modelId="{89A10616-EB63-42A0-B62D-86B47257EC43}">
      <dsp:nvSpPr>
        <dsp:cNvPr id="0" name=""/>
        <dsp:cNvSpPr/>
      </dsp:nvSpPr>
      <dsp:spPr>
        <a:xfrm>
          <a:off x="7527331" y="630425"/>
          <a:ext cx="1075333" cy="1336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Property owner may appeal this determination to the City Hearings Officer</a:t>
          </a:r>
        </a:p>
      </dsp:txBody>
      <dsp:txXfrm>
        <a:off x="7558826" y="661920"/>
        <a:ext cx="1012343" cy="1273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C5E27-A296-F44B-84B0-AC952D0BE94C}" type="datetimeFigureOut">
              <a:rPr lang="en-US" smtClean="0"/>
              <a:t>1/21/2020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2E4944-764F-5B40-8338-5CA4132B518B}" type="slidenum">
              <a:rPr lang="en-US" smtClean="0"/>
              <a:t>‹#›</a:t>
            </a:fld>
            <a:endParaRPr lang="en-US"/>
          </a:p>
        </p:txBody>
      </p:sp>
    </p:spTree>
    <p:extLst>
      <p:ext uri="{BB962C8B-B14F-4D97-AF65-F5344CB8AC3E}">
        <p14:creationId xmlns:p14="http://schemas.microsoft.com/office/powerpoint/2010/main" val="453389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58D72-C327-EF43-A0EF-8BF1F3816E5F}" type="datetimeFigureOut">
              <a:rPr lang="en-US" smtClean="0"/>
              <a:t>1/21/2020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2A989-EC45-0845-9225-6BBE81AD33E9}" type="slidenum">
              <a:rPr lang="en-US" smtClean="0"/>
              <a:t>‹#›</a:t>
            </a:fld>
            <a:endParaRPr lang="en-US"/>
          </a:p>
        </p:txBody>
      </p:sp>
    </p:spTree>
    <p:extLst>
      <p:ext uri="{BB962C8B-B14F-4D97-AF65-F5344CB8AC3E}">
        <p14:creationId xmlns:p14="http://schemas.microsoft.com/office/powerpoint/2010/main" val="9908346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dirty="0">
                <a:solidFill>
                  <a:schemeClr val="tx1"/>
                </a:solidFill>
              </a:rPr>
              <a:t>The majority of property owner complaints about Sidewalk Assessments are addressed at the Remonstrance level.</a:t>
            </a:r>
          </a:p>
          <a:p>
            <a:pPr marL="171450" indent="-171450">
              <a:buFont typeface="Arial" panose="020B0604020202020204" pitchFamily="34" charset="0"/>
              <a:buChar char="•"/>
            </a:pPr>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Property owners rarely wish to appeal the remonstrance determination. City Council currently hears the appeals.</a:t>
            </a:r>
          </a:p>
          <a:p>
            <a:pPr marL="171450" indent="-171450">
              <a:buFont typeface="Arial" panose="020B0604020202020204" pitchFamily="34" charset="0"/>
              <a:buChar char="•"/>
            </a:pPr>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For City-wide consistency, and so that the City Council can focus on more pressing issues, the Hearings Office will be better suited to hear these appeals. It will also be less onerous for property owners to appear before a Hearings Officer instead of Council.</a:t>
            </a:r>
          </a:p>
          <a:p>
            <a:endParaRPr lang="en-US" dirty="0"/>
          </a:p>
        </p:txBody>
      </p:sp>
      <p:sp>
        <p:nvSpPr>
          <p:cNvPr id="4" name="Slide Number Placeholder 3"/>
          <p:cNvSpPr>
            <a:spLocks noGrp="1"/>
          </p:cNvSpPr>
          <p:nvPr>
            <p:ph type="sldNum" sz="quarter" idx="5"/>
          </p:nvPr>
        </p:nvSpPr>
        <p:spPr/>
        <p:txBody>
          <a:bodyPr/>
          <a:lstStyle/>
          <a:p>
            <a:fld id="{F9C2A989-EC45-0845-9225-6BBE81AD33E9}" type="slidenum">
              <a:rPr lang="en-US" smtClean="0"/>
              <a:t>4</a:t>
            </a:fld>
            <a:endParaRPr lang="en-US"/>
          </a:p>
        </p:txBody>
      </p:sp>
    </p:spTree>
    <p:extLst>
      <p:ext uri="{BB962C8B-B14F-4D97-AF65-F5344CB8AC3E}">
        <p14:creationId xmlns:p14="http://schemas.microsoft.com/office/powerpoint/2010/main" val="427201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dirty="0">
                <a:solidFill>
                  <a:schemeClr val="tx1"/>
                </a:solidFill>
              </a:rPr>
              <a:t>Sidewalk repair work is completed, either by request or as an enforcement action. </a:t>
            </a:r>
          </a:p>
          <a:p>
            <a:pPr marL="171450" indent="-171450">
              <a:buFont typeface="Arial" panose="020B0604020202020204" pitchFamily="34" charset="0"/>
              <a:buChar char="•"/>
            </a:pPr>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Revenue Division sends a “Notice of Proposed Assessment” to property owner. The notice includes t</a:t>
            </a:r>
            <a:r>
              <a:rPr lang="en-US" sz="900" dirty="0"/>
              <a:t>he manner and deadline for filing a written remonstrance to the proposed assessment amount.</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solidFill>
                  <a:schemeClr val="tx1"/>
                </a:solidFill>
              </a:rPr>
              <a:t>PBOT investigates and sends the remonstrating property owner a determination letter either affirming, modifying, or cancelling the Assessment.</a:t>
            </a:r>
          </a:p>
          <a:p>
            <a:pPr marL="171450" indent="-171450">
              <a:buFont typeface="Arial" panose="020B0604020202020204" pitchFamily="34" charset="0"/>
              <a:buChar char="•"/>
            </a:pPr>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Included in the letter is </a:t>
            </a:r>
            <a:r>
              <a:rPr lang="en-US" sz="900" dirty="0"/>
              <a:t>a statement that the property owner may appeal the determination to the </a:t>
            </a:r>
            <a:r>
              <a:rPr lang="en-US" sz="900" dirty="0">
                <a:solidFill>
                  <a:srgbClr val="FF0000"/>
                </a:solidFill>
              </a:rPr>
              <a:t>Council</a:t>
            </a:r>
            <a:r>
              <a:rPr lang="en-US" sz="900" dirty="0"/>
              <a:t>.</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solidFill>
                  <a:schemeClr val="tx1"/>
                </a:solidFill>
              </a:rPr>
              <a:t>This ordinance will change Code so that property owners will be able to appeal the remonstrance determination to the City Hearings Office.</a:t>
            </a:r>
          </a:p>
          <a:p>
            <a:endParaRPr lang="en-US" dirty="0"/>
          </a:p>
        </p:txBody>
      </p:sp>
      <p:sp>
        <p:nvSpPr>
          <p:cNvPr id="4" name="Slide Number Placeholder 3"/>
          <p:cNvSpPr>
            <a:spLocks noGrp="1"/>
          </p:cNvSpPr>
          <p:nvPr>
            <p:ph type="sldNum" sz="quarter" idx="5"/>
          </p:nvPr>
        </p:nvSpPr>
        <p:spPr/>
        <p:txBody>
          <a:bodyPr/>
          <a:lstStyle/>
          <a:p>
            <a:fld id="{F9C2A989-EC45-0845-9225-6BBE81AD33E9}" type="slidenum">
              <a:rPr lang="en-US" smtClean="0"/>
              <a:t>5</a:t>
            </a:fld>
            <a:endParaRPr lang="en-US"/>
          </a:p>
        </p:txBody>
      </p:sp>
    </p:spTree>
    <p:extLst>
      <p:ext uri="{BB962C8B-B14F-4D97-AF65-F5344CB8AC3E}">
        <p14:creationId xmlns:p14="http://schemas.microsoft.com/office/powerpoint/2010/main" val="2677964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537542" y="5377443"/>
            <a:ext cx="519004" cy="519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6546" y="5317210"/>
            <a:ext cx="1729314" cy="6394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10"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12" name="TextBox 11"/>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13" name="Straight Connector 12"/>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537542" y="5377443"/>
            <a:ext cx="519004" cy="519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6546" y="5317210"/>
            <a:ext cx="1729314" cy="6394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a:xfrm>
            <a:off x="238651" y="273686"/>
            <a:ext cx="8623296" cy="5858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hasCustomPrompt="1"/>
          </p:nvPr>
        </p:nvSpPr>
        <p:spPr/>
        <p:txBody>
          <a:bodyPr/>
          <a:lstStyle/>
          <a:p>
            <a:r>
              <a:rPr lang="en-US" dirty="0">
                <a:solidFill>
                  <a:schemeClr val="bg2">
                    <a:lumMod val="50000"/>
                  </a:schemeClr>
                </a:solidFill>
                <a:latin typeface="Trebuchet MS" charset="0"/>
                <a:ea typeface="Trebuchet MS" charset="0"/>
                <a:cs typeface="Trebuchet MS" charset="0"/>
              </a:rPr>
              <a:t>CATEGORY HERE</a:t>
            </a:r>
          </a:p>
        </p:txBody>
      </p:sp>
      <p:sp>
        <p:nvSpPr>
          <p:cNvPr id="3" name="Content Placeholder 2"/>
          <p:cNvSpPr>
            <a:spLocks noGrp="1"/>
          </p:cNvSpPr>
          <p:nvPr>
            <p:ph idx="1"/>
          </p:nvPr>
        </p:nvSpPr>
        <p:spPr>
          <a:xfrm>
            <a:off x="256939" y="1234440"/>
            <a:ext cx="3638405" cy="4942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Placeholder 1"/>
          <p:cNvSpPr>
            <a:spLocks noGrp="1"/>
          </p:cNvSpPr>
          <p:nvPr>
            <p:ph type="title"/>
          </p:nvPr>
        </p:nvSpPr>
        <p:spPr>
          <a:xfrm>
            <a:off x="238651" y="273686"/>
            <a:ext cx="8258412" cy="5401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6939" y="1426464"/>
            <a:ext cx="3638405" cy="47504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sp>
        <p:nvSpPr>
          <p:cNvPr id="10" name="TextBox 9"/>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12" name="Straight Connector 11"/>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cxnSp>
        <p:nvCxnSpPr>
          <p:cNvPr id="19" name="Straight Connector 18"/>
          <p:cNvCxnSpPr/>
          <p:nvPr userDrawn="1"/>
        </p:nvCxnSpPr>
        <p:spPr>
          <a:xfrm>
            <a:off x="319176" y="751742"/>
            <a:ext cx="8494776"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203398"/>
      </p:ext>
    </p:extLst>
  </p:cSld>
  <p:clrMap bg1="lt1" tx1="dk1" bg2="lt2" tx2="dk2" accent1="accent1" accent2="accent2" accent3="accent3" accent4="accent4" accent5="accent5" accent6="accent6" hlink="hlink" folHlink="folHlink"/>
  <p:sldLayoutIdLst>
    <p:sldLayoutId id="2147483678" r:id="rId1"/>
    <p:sldLayoutId id="2147483688" r:id="rId2"/>
    <p:sldLayoutId id="2147483674"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79" r:id="rId12"/>
  </p:sldLayoutIdLst>
  <p:hf hdr="0" ftr="0" dt="0"/>
  <p:txStyles>
    <p:titleStyle>
      <a:lvl1pPr algn="l" defTabSz="914400" rtl="0" eaLnBrk="1" latinLnBrk="0" hangingPunct="1">
        <a:lnSpc>
          <a:spcPct val="90000"/>
        </a:lnSpc>
        <a:spcBef>
          <a:spcPct val="0"/>
        </a:spcBef>
        <a:buNone/>
        <a:defRPr sz="2400" b="1" i="0" kern="1200">
          <a:solidFill>
            <a:schemeClr val="bg2">
              <a:lumMod val="25000"/>
            </a:schemeClr>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273686"/>
            <a:ext cx="8915399" cy="1609978"/>
          </a:xfrm>
        </p:spPr>
        <p:txBody>
          <a:bodyPr>
            <a:normAutofit/>
          </a:bodyPr>
          <a:lstStyle/>
          <a:p>
            <a:r>
              <a:rPr lang="en-US" sz="4800" dirty="0"/>
              <a:t>PBOT Sidewalk Repair Program Code Changes</a:t>
            </a:r>
          </a:p>
        </p:txBody>
      </p:sp>
      <p:sp>
        <p:nvSpPr>
          <p:cNvPr id="4" name="Title 1"/>
          <p:cNvSpPr txBox="1">
            <a:spLocks/>
          </p:cNvSpPr>
          <p:nvPr/>
        </p:nvSpPr>
        <p:spPr>
          <a:xfrm>
            <a:off x="256939" y="5129150"/>
            <a:ext cx="8258412" cy="540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bg1"/>
                </a:solidFill>
                <a:latin typeface="Trebuchet MS" charset="0"/>
                <a:ea typeface="Trebuchet MS" charset="0"/>
                <a:cs typeface="Trebuchet MS" charset="0"/>
              </a:defRPr>
            </a:lvl1pPr>
          </a:lstStyle>
          <a:p>
            <a:r>
              <a:rPr lang="en-US" b="0" i="1" dirty="0"/>
              <a:t>1-22-20 City Council Hearing</a:t>
            </a:r>
          </a:p>
        </p:txBody>
      </p:sp>
    </p:spTree>
    <p:extLst>
      <p:ext uri="{BB962C8B-B14F-4D97-AF65-F5344CB8AC3E}">
        <p14:creationId xmlns:p14="http://schemas.microsoft.com/office/powerpoint/2010/main" val="131086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2233-91C5-4215-BAAA-51712CE4EC69}"/>
              </a:ext>
            </a:extLst>
          </p:cNvPr>
          <p:cNvSpPr>
            <a:spLocks noGrp="1"/>
          </p:cNvSpPr>
          <p:nvPr>
            <p:ph type="title"/>
          </p:nvPr>
        </p:nvSpPr>
        <p:spPr/>
        <p:txBody>
          <a:bodyPr/>
          <a:lstStyle/>
          <a:p>
            <a:r>
              <a:rPr lang="en-US" dirty="0"/>
              <a:t>Sidewalk Repair Program</a:t>
            </a:r>
          </a:p>
        </p:txBody>
      </p:sp>
      <p:sp>
        <p:nvSpPr>
          <p:cNvPr id="4" name="Content Placeholder 2">
            <a:extLst>
              <a:ext uri="{FF2B5EF4-FFF2-40B4-BE49-F238E27FC236}">
                <a16:creationId xmlns:a16="http://schemas.microsoft.com/office/drawing/2014/main" id="{BBD1C0BE-9845-464D-B4D0-49C43AB614B4}"/>
              </a:ext>
            </a:extLst>
          </p:cNvPr>
          <p:cNvSpPr txBox="1">
            <a:spLocks/>
          </p:cNvSpPr>
          <p:nvPr/>
        </p:nvSpPr>
        <p:spPr>
          <a:xfrm>
            <a:off x="238650" y="961668"/>
            <a:ext cx="8432909" cy="4341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City of Portland is committed to providing safe sidewalks for all</a:t>
            </a:r>
          </a:p>
          <a:p>
            <a:endParaRPr lang="en-US" sz="2000" dirty="0"/>
          </a:p>
          <a:p>
            <a:r>
              <a:rPr lang="en-US" sz="2000" dirty="0"/>
              <a:t>PBOT Sidewalk Repair Program staff are responsible for:</a:t>
            </a:r>
          </a:p>
          <a:p>
            <a:pPr lvl="1"/>
            <a:r>
              <a:rPr lang="en-US" sz="2000" dirty="0"/>
              <a:t>Investigating possible sidewalk hazards</a:t>
            </a:r>
          </a:p>
          <a:p>
            <a:pPr lvl="1"/>
            <a:r>
              <a:rPr lang="en-US" sz="2000" dirty="0"/>
              <a:t>Directing City contractors to make sidewalk repairs (if necessary)</a:t>
            </a:r>
          </a:p>
          <a:p>
            <a:pPr lvl="1"/>
            <a:r>
              <a:rPr lang="en-US" sz="2000" dirty="0"/>
              <a:t>Processing and investigating remonstrances </a:t>
            </a:r>
          </a:p>
          <a:p>
            <a:endParaRPr lang="en-US" sz="2000" dirty="0"/>
          </a:p>
          <a:p>
            <a:r>
              <a:rPr lang="en-US" sz="2000" dirty="0"/>
              <a:t>If sidewalk repairs are completed by a City contractor, any work done is guaranteed for 3 years</a:t>
            </a:r>
          </a:p>
          <a:p>
            <a:endParaRPr lang="en-US" sz="2000" dirty="0"/>
          </a:p>
          <a:p>
            <a:r>
              <a:rPr lang="en-US" sz="2000" dirty="0"/>
              <a:t>Financing options available through the City Revenue Liens Section</a:t>
            </a:r>
            <a:endParaRPr lang="en-US" dirty="0"/>
          </a:p>
        </p:txBody>
      </p:sp>
    </p:spTree>
    <p:extLst>
      <p:ext uri="{BB962C8B-B14F-4D97-AF65-F5344CB8AC3E}">
        <p14:creationId xmlns:p14="http://schemas.microsoft.com/office/powerpoint/2010/main" val="388145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5ED8-5166-411B-952D-77E1F353E438}"/>
              </a:ext>
            </a:extLst>
          </p:cNvPr>
          <p:cNvSpPr>
            <a:spLocks noGrp="1"/>
          </p:cNvSpPr>
          <p:nvPr>
            <p:ph type="title"/>
          </p:nvPr>
        </p:nvSpPr>
        <p:spPr/>
        <p:txBody>
          <a:bodyPr/>
          <a:lstStyle/>
          <a:p>
            <a:r>
              <a:rPr lang="en-US" dirty="0"/>
              <a:t>Percentage of Assessments Remonstrated</a:t>
            </a:r>
          </a:p>
        </p:txBody>
      </p:sp>
      <p:sp>
        <p:nvSpPr>
          <p:cNvPr id="3" name="Content Placeholder 2">
            <a:extLst>
              <a:ext uri="{FF2B5EF4-FFF2-40B4-BE49-F238E27FC236}">
                <a16:creationId xmlns:a16="http://schemas.microsoft.com/office/drawing/2014/main" id="{9BFF44E7-B5C9-46E8-928E-7411F022E70B}"/>
              </a:ext>
            </a:extLst>
          </p:cNvPr>
          <p:cNvSpPr>
            <a:spLocks noGrp="1"/>
          </p:cNvSpPr>
          <p:nvPr>
            <p:ph idx="1"/>
          </p:nvPr>
        </p:nvSpPr>
        <p:spPr>
          <a:xfrm>
            <a:off x="238651" y="952991"/>
            <a:ext cx="8504812" cy="3017717"/>
          </a:xfrm>
        </p:spPr>
        <p:txBody>
          <a:bodyPr/>
          <a:lstStyle/>
          <a:p>
            <a:r>
              <a:rPr lang="en-US" sz="2000" dirty="0">
                <a:solidFill>
                  <a:schemeClr val="tx1"/>
                </a:solidFill>
              </a:rPr>
              <a:t>FY 2014-15 334 total Assessments 16 Remonstrances		4.8%</a:t>
            </a:r>
          </a:p>
          <a:p>
            <a:r>
              <a:rPr lang="en-US" sz="2000" dirty="0">
                <a:solidFill>
                  <a:schemeClr val="tx1"/>
                </a:solidFill>
              </a:rPr>
              <a:t>FY 2015-16 162 total Assessments 11 Remonstrances		6.8%</a:t>
            </a:r>
          </a:p>
          <a:p>
            <a:r>
              <a:rPr lang="en-US" sz="2000" dirty="0">
                <a:solidFill>
                  <a:schemeClr val="tx1"/>
                </a:solidFill>
              </a:rPr>
              <a:t>FY 2016-17 173 total Assessments 7 Remonstrances		4.0%</a:t>
            </a:r>
          </a:p>
          <a:p>
            <a:r>
              <a:rPr lang="en-US" sz="2000" dirty="0">
                <a:solidFill>
                  <a:schemeClr val="tx1"/>
                </a:solidFill>
              </a:rPr>
              <a:t>FY 2017-18 423 total Assessments 8 Remonstrances		2.1%</a:t>
            </a:r>
          </a:p>
          <a:p>
            <a:r>
              <a:rPr lang="en-US" sz="2000" dirty="0">
                <a:solidFill>
                  <a:schemeClr val="tx1"/>
                </a:solidFill>
              </a:rPr>
              <a:t>FY 2018-19 336 total Assessments 5 Remonstrances 		1.5%</a:t>
            </a:r>
          </a:p>
          <a:p>
            <a:r>
              <a:rPr lang="en-US" sz="2000" dirty="0">
                <a:solidFill>
                  <a:schemeClr val="tx1"/>
                </a:solidFill>
              </a:rPr>
              <a:t>FY 2019-20 (YTD) 182 total Assessments 4 Remonstrances	2.2%</a:t>
            </a:r>
          </a:p>
          <a:p>
            <a:r>
              <a:rPr lang="en-US" sz="2000" b="1" dirty="0">
                <a:solidFill>
                  <a:srgbClr val="FF0000"/>
                </a:solidFill>
              </a:rPr>
              <a:t>Overall							3.2%</a:t>
            </a:r>
          </a:p>
        </p:txBody>
      </p:sp>
      <p:sp>
        <p:nvSpPr>
          <p:cNvPr id="5" name="Content Placeholder 2">
            <a:extLst>
              <a:ext uri="{FF2B5EF4-FFF2-40B4-BE49-F238E27FC236}">
                <a16:creationId xmlns:a16="http://schemas.microsoft.com/office/drawing/2014/main" id="{EA7B2846-B37D-4EA2-B005-DD47E05548F9}"/>
              </a:ext>
            </a:extLst>
          </p:cNvPr>
          <p:cNvSpPr txBox="1">
            <a:spLocks/>
          </p:cNvSpPr>
          <p:nvPr/>
        </p:nvSpPr>
        <p:spPr>
          <a:xfrm>
            <a:off x="2451532" y="4018700"/>
            <a:ext cx="4079049" cy="18764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Sidewalk Repair Notices by location</a:t>
            </a:r>
          </a:p>
          <a:p>
            <a:pPr lvl="1"/>
            <a:r>
              <a:rPr lang="en-US" sz="2000" dirty="0"/>
              <a:t>Northeast		42%</a:t>
            </a:r>
          </a:p>
          <a:p>
            <a:pPr lvl="1"/>
            <a:r>
              <a:rPr lang="en-US" sz="2000" dirty="0"/>
              <a:t>Southeast		32%</a:t>
            </a:r>
          </a:p>
          <a:p>
            <a:pPr lvl="1"/>
            <a:r>
              <a:rPr lang="en-US" sz="2000" dirty="0"/>
              <a:t>North		13%</a:t>
            </a:r>
          </a:p>
          <a:p>
            <a:pPr lvl="1"/>
            <a:r>
              <a:rPr lang="en-US" sz="2000" dirty="0"/>
              <a:t>Northwest	  	  7%</a:t>
            </a:r>
          </a:p>
          <a:p>
            <a:pPr lvl="1"/>
            <a:r>
              <a:rPr lang="en-US" sz="2000" dirty="0"/>
              <a:t>Southwest	 	  6%</a:t>
            </a:r>
          </a:p>
          <a:p>
            <a:pPr lvl="1"/>
            <a:endParaRPr lang="en-US" sz="2000"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15485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5ED8-5166-411B-952D-77E1F353E438}"/>
              </a:ext>
            </a:extLst>
          </p:cNvPr>
          <p:cNvSpPr>
            <a:spLocks noGrp="1"/>
          </p:cNvSpPr>
          <p:nvPr>
            <p:ph type="title"/>
          </p:nvPr>
        </p:nvSpPr>
        <p:spPr/>
        <p:txBody>
          <a:bodyPr>
            <a:normAutofit/>
          </a:bodyPr>
          <a:lstStyle/>
          <a:p>
            <a:r>
              <a:rPr lang="en-US" dirty="0"/>
              <a:t>Proposed Code Changes </a:t>
            </a:r>
          </a:p>
        </p:txBody>
      </p:sp>
      <p:sp>
        <p:nvSpPr>
          <p:cNvPr id="3" name="Content Placeholder 2">
            <a:extLst>
              <a:ext uri="{FF2B5EF4-FFF2-40B4-BE49-F238E27FC236}">
                <a16:creationId xmlns:a16="http://schemas.microsoft.com/office/drawing/2014/main" id="{9BFF44E7-B5C9-46E8-928E-7411F022E70B}"/>
              </a:ext>
            </a:extLst>
          </p:cNvPr>
          <p:cNvSpPr>
            <a:spLocks noGrp="1"/>
          </p:cNvSpPr>
          <p:nvPr>
            <p:ph idx="1"/>
          </p:nvPr>
        </p:nvSpPr>
        <p:spPr>
          <a:xfrm>
            <a:off x="256939" y="1426464"/>
            <a:ext cx="8504812" cy="4750499"/>
          </a:xfrm>
        </p:spPr>
        <p:txBody>
          <a:bodyPr>
            <a:normAutofit/>
          </a:bodyPr>
          <a:lstStyle/>
          <a:p>
            <a:r>
              <a:rPr lang="en-US" sz="2400" dirty="0">
                <a:solidFill>
                  <a:schemeClr val="tx1"/>
                </a:solidFill>
              </a:rPr>
              <a:t>Code changes to sections of Title 17 regarding the Sidewalk Repair Program</a:t>
            </a:r>
          </a:p>
          <a:p>
            <a:endParaRPr lang="en-US" sz="2400" dirty="0">
              <a:solidFill>
                <a:schemeClr val="tx1"/>
              </a:solidFill>
            </a:endParaRPr>
          </a:p>
          <a:p>
            <a:r>
              <a:rPr lang="en-US" sz="2400" dirty="0">
                <a:solidFill>
                  <a:schemeClr val="tx1"/>
                </a:solidFill>
              </a:rPr>
              <a:t>Updating code allows for City-wide consistency as most similar appeals are heard by the City Hearings Officer</a:t>
            </a:r>
          </a:p>
          <a:p>
            <a:endParaRPr lang="en-US" sz="2400" dirty="0">
              <a:solidFill>
                <a:schemeClr val="tx1"/>
              </a:solidFill>
            </a:endParaRPr>
          </a:p>
          <a:p>
            <a:r>
              <a:rPr lang="en-US" sz="2400" dirty="0">
                <a:solidFill>
                  <a:schemeClr val="tx1"/>
                </a:solidFill>
              </a:rPr>
              <a:t>This new process will be less onerous for all those involved</a:t>
            </a:r>
          </a:p>
        </p:txBody>
      </p:sp>
    </p:spTree>
    <p:extLst>
      <p:ext uri="{BB962C8B-B14F-4D97-AF65-F5344CB8AC3E}">
        <p14:creationId xmlns:p14="http://schemas.microsoft.com/office/powerpoint/2010/main" val="20199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A4E1-95A5-4881-8014-7E0FB5450B88}"/>
              </a:ext>
            </a:extLst>
          </p:cNvPr>
          <p:cNvSpPr>
            <a:spLocks noGrp="1"/>
          </p:cNvSpPr>
          <p:nvPr>
            <p:ph type="title"/>
          </p:nvPr>
        </p:nvSpPr>
        <p:spPr>
          <a:xfrm>
            <a:off x="238651" y="273686"/>
            <a:ext cx="8258412" cy="540129"/>
          </a:xfrm>
        </p:spPr>
        <p:txBody>
          <a:bodyPr/>
          <a:lstStyle/>
          <a:p>
            <a:r>
              <a:rPr lang="en-US" dirty="0"/>
              <a:t>Remonstrance Appeals Process</a:t>
            </a:r>
          </a:p>
        </p:txBody>
      </p:sp>
      <p:graphicFrame>
        <p:nvGraphicFramePr>
          <p:cNvPr id="4" name="Content Placeholder 3">
            <a:extLst>
              <a:ext uri="{FF2B5EF4-FFF2-40B4-BE49-F238E27FC236}">
                <a16:creationId xmlns:a16="http://schemas.microsoft.com/office/drawing/2014/main" id="{502B8741-5F25-4DAE-84C2-324C890790EE}"/>
              </a:ext>
            </a:extLst>
          </p:cNvPr>
          <p:cNvGraphicFramePr>
            <a:graphicFrameLocks noGrp="1"/>
          </p:cNvGraphicFramePr>
          <p:nvPr>
            <p:ph idx="1"/>
            <p:extLst>
              <p:ext uri="{D42A27DB-BD31-4B8C-83A1-F6EECF244321}">
                <p14:modId xmlns:p14="http://schemas.microsoft.com/office/powerpoint/2010/main" val="3825272613"/>
              </p:ext>
            </p:extLst>
          </p:nvPr>
        </p:nvGraphicFramePr>
        <p:xfrm>
          <a:off x="271370" y="819501"/>
          <a:ext cx="8602664" cy="2597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EE490342-53F3-4EBF-89A3-2F258D6A92F9}"/>
              </a:ext>
            </a:extLst>
          </p:cNvPr>
          <p:cNvSpPr txBox="1"/>
          <p:nvPr/>
        </p:nvSpPr>
        <p:spPr>
          <a:xfrm>
            <a:off x="271370" y="938551"/>
            <a:ext cx="1847850" cy="300082"/>
          </a:xfrm>
          <a:prstGeom prst="rect">
            <a:avLst/>
          </a:prstGeom>
          <a:noFill/>
        </p:spPr>
        <p:txBody>
          <a:bodyPr wrap="square" rtlCol="0">
            <a:spAutoFit/>
          </a:bodyPr>
          <a:lstStyle/>
          <a:p>
            <a:r>
              <a:rPr lang="en-US" dirty="0"/>
              <a:t>Old Process</a:t>
            </a:r>
          </a:p>
        </p:txBody>
      </p:sp>
      <p:graphicFrame>
        <p:nvGraphicFramePr>
          <p:cNvPr id="17" name="Content Placeholder 3">
            <a:extLst>
              <a:ext uri="{FF2B5EF4-FFF2-40B4-BE49-F238E27FC236}">
                <a16:creationId xmlns:a16="http://schemas.microsoft.com/office/drawing/2014/main" id="{6F97366D-FD31-4ECC-B891-0B8E5D3B248D}"/>
              </a:ext>
            </a:extLst>
          </p:cNvPr>
          <p:cNvGraphicFramePr>
            <a:graphicFrameLocks/>
          </p:cNvGraphicFramePr>
          <p:nvPr>
            <p:extLst>
              <p:ext uri="{D42A27DB-BD31-4B8C-83A1-F6EECF244321}">
                <p14:modId xmlns:p14="http://schemas.microsoft.com/office/powerpoint/2010/main" val="2523763373"/>
              </p:ext>
            </p:extLst>
          </p:nvPr>
        </p:nvGraphicFramePr>
        <p:xfrm>
          <a:off x="271370" y="3190863"/>
          <a:ext cx="8602664" cy="2597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TextBox 17">
            <a:extLst>
              <a:ext uri="{FF2B5EF4-FFF2-40B4-BE49-F238E27FC236}">
                <a16:creationId xmlns:a16="http://schemas.microsoft.com/office/drawing/2014/main" id="{E9CAE781-0A90-48BF-BF66-AC8E12783607}"/>
              </a:ext>
            </a:extLst>
          </p:cNvPr>
          <p:cNvSpPr txBox="1"/>
          <p:nvPr/>
        </p:nvSpPr>
        <p:spPr>
          <a:xfrm>
            <a:off x="271370" y="3315599"/>
            <a:ext cx="1847850" cy="300082"/>
          </a:xfrm>
          <a:prstGeom prst="rect">
            <a:avLst/>
          </a:prstGeom>
          <a:noFill/>
        </p:spPr>
        <p:txBody>
          <a:bodyPr wrap="square" rtlCol="0">
            <a:spAutoFit/>
          </a:bodyPr>
          <a:lstStyle/>
          <a:p>
            <a:r>
              <a:rPr lang="en-US" dirty="0"/>
              <a:t>New Process</a:t>
            </a:r>
          </a:p>
        </p:txBody>
      </p:sp>
      <p:sp>
        <p:nvSpPr>
          <p:cNvPr id="19" name="Oval 18">
            <a:extLst>
              <a:ext uri="{FF2B5EF4-FFF2-40B4-BE49-F238E27FC236}">
                <a16:creationId xmlns:a16="http://schemas.microsoft.com/office/drawing/2014/main" id="{AC5073B2-30CB-406D-9BB2-629F5F1F50AE}"/>
              </a:ext>
            </a:extLst>
          </p:cNvPr>
          <p:cNvSpPr/>
          <p:nvPr/>
        </p:nvSpPr>
        <p:spPr>
          <a:xfrm>
            <a:off x="7822406" y="4545805"/>
            <a:ext cx="1031174" cy="5276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8E7974D8-605D-4AA1-A5D3-38D8CFBC3268}"/>
              </a:ext>
            </a:extLst>
          </p:cNvPr>
          <p:cNvCxnSpPr/>
          <p:nvPr/>
        </p:nvCxnSpPr>
        <p:spPr>
          <a:xfrm>
            <a:off x="8039100" y="2530475"/>
            <a:ext cx="76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9804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4558</TotalTime>
  <Words>440</Words>
  <Application>Microsoft Office PowerPoint</Application>
  <PresentationFormat>On-screen Show (4:3)</PresentationFormat>
  <Paragraphs>64</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Trebuchet MS</vt:lpstr>
      <vt:lpstr>Office Theme</vt:lpstr>
      <vt:lpstr>PBOT Sidewalk Repair Program Code Changes</vt:lpstr>
      <vt:lpstr>Sidewalk Repair Program</vt:lpstr>
      <vt:lpstr>Percentage of Assessments Remonstrated</vt:lpstr>
      <vt:lpstr>Proposed Code Changes </vt:lpstr>
      <vt:lpstr>Remonstrance Appeals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Petersen, Sarah</dc:creator>
  <cp:lastModifiedBy>Yamamoto, Gene</cp:lastModifiedBy>
  <cp:revision>124</cp:revision>
  <dcterms:created xsi:type="dcterms:W3CDTF">2017-03-28T20:10:46Z</dcterms:created>
  <dcterms:modified xsi:type="dcterms:W3CDTF">2020-01-21T23:32:52Z</dcterms:modified>
</cp:coreProperties>
</file>