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 id="2147483667" r:id="rId5"/>
    <p:sldMasterId id="2147483680" r:id="rId6"/>
    <p:sldMasterId id="2147483743" r:id="rId7"/>
    <p:sldMasterId id="2147483800" r:id="rId8"/>
    <p:sldMasterId id="2147483823" r:id="rId9"/>
    <p:sldMasterId id="2147483833" r:id="rId10"/>
  </p:sldMasterIdLst>
  <p:notesMasterIdLst>
    <p:notesMasterId r:id="rId44"/>
  </p:notesMasterIdLst>
  <p:handoutMasterIdLst>
    <p:handoutMasterId r:id="rId45"/>
  </p:handoutMasterIdLst>
  <p:sldIdLst>
    <p:sldId id="990" r:id="rId11"/>
    <p:sldId id="1121" r:id="rId12"/>
    <p:sldId id="1098" r:id="rId13"/>
    <p:sldId id="1099" r:id="rId14"/>
    <p:sldId id="1110" r:id="rId15"/>
    <p:sldId id="1068" r:id="rId16"/>
    <p:sldId id="1111" r:id="rId17"/>
    <p:sldId id="1100" r:id="rId18"/>
    <p:sldId id="1105" r:id="rId19"/>
    <p:sldId id="1109" r:id="rId20"/>
    <p:sldId id="742" r:id="rId21"/>
    <p:sldId id="1101" r:id="rId22"/>
    <p:sldId id="1090" r:id="rId23"/>
    <p:sldId id="1092" r:id="rId24"/>
    <p:sldId id="1089" r:id="rId25"/>
    <p:sldId id="1091" r:id="rId26"/>
    <p:sldId id="1102" r:id="rId27"/>
    <p:sldId id="904" r:id="rId28"/>
    <p:sldId id="976" r:id="rId29"/>
    <p:sldId id="1097" r:id="rId30"/>
    <p:sldId id="1112" r:id="rId31"/>
    <p:sldId id="1120" r:id="rId32"/>
    <p:sldId id="1104" r:id="rId33"/>
    <p:sldId id="1037" r:id="rId34"/>
    <p:sldId id="1128" r:id="rId35"/>
    <p:sldId id="1129" r:id="rId36"/>
    <p:sldId id="1130" r:id="rId37"/>
    <p:sldId id="1131" r:id="rId38"/>
    <p:sldId id="1117" r:id="rId39"/>
    <p:sldId id="1122" r:id="rId40"/>
    <p:sldId id="1038" r:id="rId41"/>
    <p:sldId id="1108" r:id="rId42"/>
    <p:sldId id="1123" r:id="rId43"/>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72"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E77"/>
    <a:srgbClr val="00B7BD"/>
    <a:srgbClr val="F56600"/>
    <a:srgbClr val="FFFFFF"/>
    <a:srgbClr val="EC67BC"/>
    <a:srgbClr val="CBC5B6"/>
    <a:srgbClr val="F5FAA2"/>
    <a:srgbClr val="CCCCCC"/>
    <a:srgbClr val="FF2B2C"/>
    <a:srgbClr val="C3D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5FB4A-A21B-455C-937B-6D513827C612}" v="8" dt="2020-01-30T03:30:28.911"/>
    <p1510:client id="{50C8CDE1-E8E1-749B-6F83-88CC5B6EA728}" v="2" dt="2020-01-30T19:36:45.005"/>
    <p1510:client id="{8497F67C-F35B-749E-BB2A-FD8575C73938}" v="2" dt="2020-01-30T15:24:14.919"/>
    <p1510:client id="{8B517E01-EF82-5564-646E-B4C182D47C04}" v="32" dt="2020-01-30T20:00:17.610"/>
    <p1510:client id="{AA454D66-907A-CAE2-1D8D-0A8E85B0D339}" v="103" dt="2020-01-30T03:39:14.190"/>
    <p1510:client id="{C44D64AA-11B9-4766-8316-DA9F51A18292}" v="10" dt="2020-01-30T19:53:20.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62" autoAdjust="0"/>
    <p:restoredTop sz="45951" autoAdjust="0"/>
  </p:normalViewPr>
  <p:slideViewPr>
    <p:cSldViewPr snapToGrid="0">
      <p:cViewPr varScale="1">
        <p:scale>
          <a:sx n="49" d="100"/>
          <a:sy n="49" d="100"/>
        </p:scale>
        <p:origin x="1440" y="36"/>
      </p:cViewPr>
      <p:guideLst>
        <p:guide orient="horz" pos="2160"/>
        <p:guide pos="3432"/>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2456"/>
    </p:cViewPr>
  </p:sorterViewPr>
  <p:notesViewPr>
    <p:cSldViewPr snapToGrid="0">
      <p:cViewPr varScale="1">
        <p:scale>
          <a:sx n="83" d="100"/>
          <a:sy n="83" d="100"/>
        </p:scale>
        <p:origin x="3810" y="96"/>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effectLst/>
          </c:spPr>
          <c:dPt>
            <c:idx val="0"/>
            <c:bubble3D val="0"/>
            <c:spPr>
              <a:solidFill>
                <a:schemeClr val="accent4"/>
              </a:solidFill>
              <a:ln>
                <a:noFill/>
              </a:ln>
              <a:effectLst/>
            </c:spPr>
            <c:extLst>
              <c:ext xmlns:c16="http://schemas.microsoft.com/office/drawing/2014/chart" uri="{C3380CC4-5D6E-409C-BE32-E72D297353CC}">
                <c16:uniqueId val="{00000002-CE97-440D-B7F1-90999BE42887}"/>
              </c:ext>
            </c:extLst>
          </c:dPt>
          <c:dPt>
            <c:idx val="1"/>
            <c:bubble3D val="0"/>
            <c:spPr>
              <a:solidFill>
                <a:srgbClr val="00B7BD"/>
              </a:solidFill>
              <a:ln>
                <a:noFill/>
              </a:ln>
              <a:effectLst/>
            </c:spPr>
            <c:extLst>
              <c:ext xmlns:c16="http://schemas.microsoft.com/office/drawing/2014/chart" uri="{C3380CC4-5D6E-409C-BE32-E72D297353CC}">
                <c16:uniqueId val="{00000003-CE97-440D-B7F1-90999BE42887}"/>
              </c:ext>
            </c:extLst>
          </c:dPt>
          <c:dPt>
            <c:idx val="2"/>
            <c:bubble3D val="0"/>
            <c:spPr>
              <a:solidFill>
                <a:srgbClr val="F56600"/>
              </a:solidFill>
              <a:ln>
                <a:noFill/>
              </a:ln>
              <a:effectLst/>
            </c:spPr>
            <c:extLst>
              <c:ext xmlns:c16="http://schemas.microsoft.com/office/drawing/2014/chart" uri="{C3380CC4-5D6E-409C-BE32-E72D297353CC}">
                <c16:uniqueId val="{00000004-CE97-440D-B7F1-90999BE42887}"/>
              </c:ext>
            </c:extLst>
          </c:dPt>
          <c:dPt>
            <c:idx val="3"/>
            <c:bubble3D val="0"/>
            <c:spPr>
              <a:solidFill>
                <a:schemeClr val="bg1">
                  <a:lumMod val="85000"/>
                </a:schemeClr>
              </a:solidFill>
              <a:ln>
                <a:noFill/>
              </a:ln>
              <a:effectLst/>
            </c:spPr>
            <c:extLst>
              <c:ext xmlns:c16="http://schemas.microsoft.com/office/drawing/2014/chart" uri="{C3380CC4-5D6E-409C-BE32-E72D297353CC}">
                <c16:uniqueId val="{00000005-CE97-440D-B7F1-90999BE42887}"/>
              </c:ext>
            </c:extLst>
          </c:dPt>
          <c:cat>
            <c:strRef>
              <c:f>Sheet1!$A$2:$A$5</c:f>
              <c:strCache>
                <c:ptCount val="4"/>
                <c:pt idx="0">
                  <c:v>Community Benefits $TBD</c:v>
                </c:pt>
                <c:pt idx="1">
                  <c:v>Streets, Open Space, Utilities $76.5M</c:v>
                </c:pt>
                <c:pt idx="2">
                  <c:v>Private Development $1B</c:v>
                </c:pt>
                <c:pt idx="3">
                  <c:v>Acquisition &amp; Site Prep $128M</c:v>
                </c:pt>
              </c:strCache>
            </c:strRef>
          </c:cat>
          <c:val>
            <c:numRef>
              <c:f>Sheet1!$B$2:$B$5</c:f>
              <c:numCache>
                <c:formatCode>General</c:formatCode>
                <c:ptCount val="4"/>
                <c:pt idx="0">
                  <c:v>50</c:v>
                </c:pt>
                <c:pt idx="1">
                  <c:v>76.5</c:v>
                </c:pt>
                <c:pt idx="2">
                  <c:v>1000</c:v>
                </c:pt>
                <c:pt idx="3">
                  <c:v>128</c:v>
                </c:pt>
              </c:numCache>
            </c:numRef>
          </c:val>
          <c:extLst>
            <c:ext xmlns:c16="http://schemas.microsoft.com/office/drawing/2014/chart" uri="{C3380CC4-5D6E-409C-BE32-E72D297353CC}">
              <c16:uniqueId val="{00000000-CE97-440D-B7F1-90999BE42887}"/>
            </c:ext>
          </c:extLst>
        </c:ser>
        <c:dLbls>
          <c:dLblPos val="bestFit"/>
          <c:showLegendKey val="0"/>
          <c:showVal val="0"/>
          <c:showCatName val="0"/>
          <c:showSerName val="0"/>
          <c:showPercent val="0"/>
          <c:showBubbleSize val="0"/>
          <c:showLeaderLines val="0"/>
        </c:dLbls>
        <c:firstSliceAng val="35"/>
      </c:pieChart>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4911075111736893"/>
          <c:y val="0.13946696274842107"/>
          <c:w val="0.33918527105076379"/>
          <c:h val="0.522076377106257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1600" b="1" i="0" dirty="0">
                <a:solidFill>
                  <a:schemeClr val="bg1">
                    <a:lumMod val="50000"/>
                  </a:schemeClr>
                </a:solidFill>
                <a:latin typeface="Century Gothic" panose="020B0502020202020204" pitchFamily="34" charset="0"/>
              </a:rPr>
              <a:t>Sources of Funds to Meet Goals</a:t>
            </a:r>
          </a:p>
        </c:rich>
      </c:tx>
      <c:layout>
        <c:manualLayout>
          <c:xMode val="edge"/>
          <c:yMode val="edge"/>
          <c:x val="0.19467329469780112"/>
          <c:y val="7.0488734845615799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Sources of Funds to Meet Goals</c:v>
                </c:pt>
              </c:strCache>
            </c:strRef>
          </c:tx>
          <c:dPt>
            <c:idx val="0"/>
            <c:bubble3D val="0"/>
            <c:spPr>
              <a:solidFill>
                <a:srgbClr val="00B7BD"/>
              </a:solidFill>
              <a:ln w="19050">
                <a:solidFill>
                  <a:schemeClr val="lt1"/>
                </a:solidFill>
              </a:ln>
              <a:effectLst/>
            </c:spPr>
            <c:extLst>
              <c:ext xmlns:c16="http://schemas.microsoft.com/office/drawing/2014/chart" uri="{C3380CC4-5D6E-409C-BE32-E72D297353CC}">
                <c16:uniqueId val="{00000001-6EF6-E844-95B9-8E1858C0FBB9}"/>
              </c:ext>
            </c:extLst>
          </c:dPt>
          <c:dPt>
            <c:idx val="1"/>
            <c:bubble3D val="0"/>
            <c:spPr>
              <a:solidFill>
                <a:srgbClr val="F56600"/>
              </a:solidFill>
              <a:ln w="19050">
                <a:solidFill>
                  <a:schemeClr val="lt1"/>
                </a:solidFill>
              </a:ln>
              <a:effectLst/>
            </c:spPr>
            <c:extLst>
              <c:ext xmlns:c16="http://schemas.microsoft.com/office/drawing/2014/chart" uri="{C3380CC4-5D6E-409C-BE32-E72D297353CC}">
                <c16:uniqueId val="{00000003-6EF6-E844-95B9-8E1858C0FBB9}"/>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EF6-E844-95B9-8E1858C0FBB9}"/>
              </c:ext>
            </c:extLst>
          </c:dPt>
          <c:dLbls>
            <c:dLbl>
              <c:idx val="0"/>
              <c:layout>
                <c:manualLayout>
                  <c:x val="-0.22635010456390697"/>
                  <c:y val="0.1435182093123204"/>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fld id="{9ED2F4E7-2907-A04B-A19C-04C716B0E83E}" type="VALUE">
                      <a:rPr lang="en-US" b="1" i="0" smtClean="0">
                        <a:latin typeface="Century Gothic" panose="020B0502020202020204" pitchFamily="34" charset="0"/>
                      </a:rPr>
                      <a:pPr>
                        <a:defRPr sz="1400">
                          <a:solidFill>
                            <a:schemeClr val="bg1"/>
                          </a:solidFill>
                        </a:defRPr>
                      </a:pPr>
                      <a:t>[VALUE]</a:t>
                    </a:fld>
                    <a:r>
                      <a:rPr lang="en-US" baseline="0" dirty="0"/>
                      <a:t> </a:t>
                    </a:r>
                    <a:fld id="{3FE1C395-2138-E944-AEE3-E219FAEB74FB}" type="PERCENTAGE">
                      <a:rPr lang="en-US" baseline="0"/>
                      <a:pPr>
                        <a:defRPr sz="1400">
                          <a:solidFill>
                            <a:schemeClr val="bg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26879074916963958"/>
                      <c:h val="0.12570491047468149"/>
                    </c:manualLayout>
                  </c15:layout>
                  <c15:dlblFieldTable/>
                  <c15:showDataLabelsRange val="0"/>
                </c:ext>
                <c:ext xmlns:c16="http://schemas.microsoft.com/office/drawing/2014/chart" uri="{C3380CC4-5D6E-409C-BE32-E72D297353CC}">
                  <c16:uniqueId val="{00000001-6EF6-E844-95B9-8E1858C0FBB9}"/>
                </c:ext>
              </c:extLst>
            </c:dLbl>
            <c:dLbl>
              <c:idx val="1"/>
              <c:layout>
                <c:manualLayout>
                  <c:x val="0.21165875455136318"/>
                  <c:y val="-0.17333272403438296"/>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fld id="{1B302838-0518-724E-AB87-7668792A1522}" type="VALUE">
                      <a:rPr lang="en-US" b="1" i="0" smtClean="0">
                        <a:solidFill>
                          <a:schemeClr val="bg1"/>
                        </a:solidFill>
                        <a:latin typeface="Century Gothic" panose="020B0502020202020204" pitchFamily="34" charset="0"/>
                      </a:rPr>
                      <a:pPr>
                        <a:defRPr sz="1400">
                          <a:solidFill>
                            <a:schemeClr val="bg1"/>
                          </a:solidFill>
                        </a:defRPr>
                      </a:pPr>
                      <a:t>[VALUE]</a:t>
                    </a:fld>
                    <a:r>
                      <a:rPr lang="en-US" baseline="0" dirty="0">
                        <a:solidFill>
                          <a:schemeClr val="bg1"/>
                        </a:solidFill>
                      </a:rPr>
                      <a:t> </a:t>
                    </a:r>
                    <a:fld id="{3437765E-426E-E04C-ACCC-7A8B5E06A0D0}" type="PERCENTAGE">
                      <a:rPr lang="en-US" baseline="0">
                        <a:solidFill>
                          <a:schemeClr val="bg1"/>
                        </a:solidFill>
                      </a:rPr>
                      <a:pPr>
                        <a:defRPr sz="1400">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26287375906034871"/>
                      <c:h val="8.7359038718666515E-2"/>
                    </c:manualLayout>
                  </c15:layout>
                  <c15:dlblFieldTable/>
                  <c15:showDataLabelsRange val="0"/>
                </c:ext>
                <c:ext xmlns:c16="http://schemas.microsoft.com/office/drawing/2014/chart" uri="{C3380CC4-5D6E-409C-BE32-E72D297353CC}">
                  <c16:uniqueId val="{00000003-6EF6-E844-95B9-8E1858C0FBB9}"/>
                </c:ext>
              </c:extLst>
            </c:dLbl>
            <c:dLbl>
              <c:idx val="2"/>
              <c:layout>
                <c:manualLayout>
                  <c:x val="-4.9206544470414681E-3"/>
                  <c:y val="5.8578913803747891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CDAFE1A9-3328-924C-9347-058A7A89830B}" type="VALUE">
                      <a:rPr lang="en-US" b="1" i="0" smtClean="0">
                        <a:solidFill>
                          <a:schemeClr val="bg1">
                            <a:lumMod val="50000"/>
                          </a:schemeClr>
                        </a:solidFill>
                        <a:latin typeface="Century Gothic" panose="020B0502020202020204" pitchFamily="34" charset="0"/>
                      </a:rPr>
                      <a:pPr>
                        <a:defRPr sz="1400"/>
                      </a:pPr>
                      <a:t>[VALUE]</a:t>
                    </a:fld>
                    <a:r>
                      <a:rPr lang="en-US" baseline="0" dirty="0"/>
                      <a:t> </a:t>
                    </a:r>
                    <a:fld id="{8210F101-1AB5-7747-99FF-3DBF3DC92ABA}" type="PERCENTAGE">
                      <a:rPr lang="en-US" baseline="0"/>
                      <a:pPr>
                        <a:defRPr sz="1400"/>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28047730348136302"/>
                      <c:h val="0.1274671288458219"/>
                    </c:manualLayout>
                  </c15:layout>
                  <c15:dlblFieldTable/>
                  <c15:showDataLabelsRange val="0"/>
                </c:ext>
                <c:ext xmlns:c16="http://schemas.microsoft.com/office/drawing/2014/chart" uri="{C3380CC4-5D6E-409C-BE32-E72D297353CC}">
                  <c16:uniqueId val="{00000005-6EF6-E844-95B9-8E1858C0FBB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Public Subsidy</c:v>
                </c:pt>
                <c:pt idx="1">
                  <c:v>Private Capital In PHB-Financed Projects</c:v>
                </c:pt>
                <c:pt idx="2">
                  <c:v>Private Capital Leveraged for IH Units</c:v>
                </c:pt>
              </c:strCache>
            </c:strRef>
          </c:cat>
          <c:val>
            <c:numRef>
              <c:f>Sheet1!$B$2:$B$4</c:f>
              <c:numCache>
                <c:formatCode>"$"#,##0</c:formatCode>
                <c:ptCount val="3"/>
                <c:pt idx="0">
                  <c:v>96000000</c:v>
                </c:pt>
                <c:pt idx="1">
                  <c:v>178000000</c:v>
                </c:pt>
                <c:pt idx="2">
                  <c:v>34000000</c:v>
                </c:pt>
              </c:numCache>
            </c:numRef>
          </c:val>
          <c:extLst>
            <c:ext xmlns:c16="http://schemas.microsoft.com/office/drawing/2014/chart" uri="{C3380CC4-5D6E-409C-BE32-E72D297353CC}">
              <c16:uniqueId val="{00000006-6EF6-E844-95B9-8E1858C0FBB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31ADE9-F60C-4AD8-B0E6-50FAFB6F2FE2}"/>
              </a:ext>
            </a:extLst>
          </p:cNvPr>
          <p:cNvSpPr>
            <a:spLocks noGrp="1"/>
          </p:cNvSpPr>
          <p:nvPr>
            <p:ph type="hdr" sz="quarter"/>
          </p:nvPr>
        </p:nvSpPr>
        <p:spPr>
          <a:xfrm>
            <a:off x="1" y="8"/>
            <a:ext cx="4252974" cy="1163056"/>
          </a:xfrm>
          <a:prstGeom prst="rect">
            <a:avLst/>
          </a:prstGeom>
        </p:spPr>
        <p:txBody>
          <a:bodyPr vert="horz" lIns="159998" tIns="80002" rIns="159998" bIns="80002" rtlCol="0"/>
          <a:lstStyle>
            <a:lvl1pPr algn="l">
              <a:defRPr sz="2100"/>
            </a:lvl1pPr>
          </a:lstStyle>
          <a:p>
            <a:endParaRPr lang="en-US" dirty="0"/>
          </a:p>
        </p:txBody>
      </p:sp>
      <p:sp>
        <p:nvSpPr>
          <p:cNvPr id="4" name="Footer Placeholder 3">
            <a:extLst>
              <a:ext uri="{FF2B5EF4-FFF2-40B4-BE49-F238E27FC236}">
                <a16:creationId xmlns:a16="http://schemas.microsoft.com/office/drawing/2014/main" id="{92D803F5-E6F6-4619-A6F2-7436B6DC4513}"/>
              </a:ext>
            </a:extLst>
          </p:cNvPr>
          <p:cNvSpPr>
            <a:spLocks noGrp="1"/>
          </p:cNvSpPr>
          <p:nvPr>
            <p:ph type="ftr" sz="quarter" idx="2"/>
          </p:nvPr>
        </p:nvSpPr>
        <p:spPr>
          <a:xfrm>
            <a:off x="1" y="22017589"/>
            <a:ext cx="4252974" cy="1163054"/>
          </a:xfrm>
          <a:prstGeom prst="rect">
            <a:avLst/>
          </a:prstGeom>
        </p:spPr>
        <p:txBody>
          <a:bodyPr vert="horz" lIns="159998" tIns="80002" rIns="159998" bIns="80002" rtlCol="0" anchor="b"/>
          <a:lstStyle>
            <a:lvl1pPr algn="l">
              <a:defRPr sz="2100"/>
            </a:lvl1pPr>
          </a:lstStyle>
          <a:p>
            <a:endParaRPr lang="en-US" dirty="0"/>
          </a:p>
        </p:txBody>
      </p:sp>
      <p:sp>
        <p:nvSpPr>
          <p:cNvPr id="5" name="Slide Number Placeholder 4">
            <a:extLst>
              <a:ext uri="{FF2B5EF4-FFF2-40B4-BE49-F238E27FC236}">
                <a16:creationId xmlns:a16="http://schemas.microsoft.com/office/drawing/2014/main" id="{244E471B-A9D9-4013-BA5D-CBF0F2F25928}"/>
              </a:ext>
            </a:extLst>
          </p:cNvPr>
          <p:cNvSpPr>
            <a:spLocks noGrp="1"/>
          </p:cNvSpPr>
          <p:nvPr>
            <p:ph type="sldNum" sz="quarter" idx="3"/>
          </p:nvPr>
        </p:nvSpPr>
        <p:spPr>
          <a:xfrm>
            <a:off x="5559314" y="22017589"/>
            <a:ext cx="4252974" cy="1163054"/>
          </a:xfrm>
          <a:prstGeom prst="rect">
            <a:avLst/>
          </a:prstGeom>
        </p:spPr>
        <p:txBody>
          <a:bodyPr vert="horz" lIns="159998" tIns="80002" rIns="159998" bIns="80002" rtlCol="0" anchor="b"/>
          <a:lstStyle>
            <a:lvl1pPr algn="r">
              <a:defRPr sz="2100"/>
            </a:lvl1pPr>
          </a:lstStyle>
          <a:p>
            <a:fld id="{C2E5F4F0-FB18-456F-A9DB-B9B2A5CD1115}" type="slidenum">
              <a:rPr lang="en-US" smtClean="0"/>
              <a:t>‹#›</a:t>
            </a:fld>
            <a:endParaRPr lang="en-US" dirty="0"/>
          </a:p>
        </p:txBody>
      </p:sp>
    </p:spTree>
    <p:extLst>
      <p:ext uri="{BB962C8B-B14F-4D97-AF65-F5344CB8AC3E}">
        <p14:creationId xmlns:p14="http://schemas.microsoft.com/office/powerpoint/2010/main" val="55316204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a:extLst>
              <a:ext uri="{FF2B5EF4-FFF2-40B4-BE49-F238E27FC236}">
                <a16:creationId xmlns:a16="http://schemas.microsoft.com/office/drawing/2014/main" id="{D4F885E2-E7F4-488C-9132-60285426E23B}"/>
              </a:ext>
            </a:extLst>
          </p:cNvPr>
          <p:cNvSpPr>
            <a:spLocks noGrp="1"/>
          </p:cNvSpPr>
          <p:nvPr>
            <p:ph type="hdr" sz="quarter"/>
          </p:nvPr>
        </p:nvSpPr>
        <p:spPr>
          <a:xfrm>
            <a:off x="0" y="2"/>
            <a:ext cx="4160520" cy="1143990"/>
          </a:xfrm>
          <a:prstGeom prst="rect">
            <a:avLst/>
          </a:prstGeom>
        </p:spPr>
        <p:txBody>
          <a:bodyPr vert="horz" lIns="157947" tIns="78974" rIns="157947" bIns="78974" rtlCol="0"/>
          <a:lstStyle>
            <a:lvl1pPr algn="l">
              <a:defRPr sz="2100"/>
            </a:lvl1pPr>
          </a:lstStyle>
          <a:p>
            <a:endParaRPr lang="en-US" dirty="0"/>
          </a:p>
        </p:txBody>
      </p:sp>
      <p:sp>
        <p:nvSpPr>
          <p:cNvPr id="8" name="Date Placeholder 2">
            <a:extLst>
              <a:ext uri="{FF2B5EF4-FFF2-40B4-BE49-F238E27FC236}">
                <a16:creationId xmlns:a16="http://schemas.microsoft.com/office/drawing/2014/main" id="{BAF37349-FB5E-42ED-8F4E-2BE4005D1083}"/>
              </a:ext>
            </a:extLst>
          </p:cNvPr>
          <p:cNvSpPr>
            <a:spLocks noGrp="1"/>
          </p:cNvSpPr>
          <p:nvPr>
            <p:ph type="dt" idx="1"/>
          </p:nvPr>
        </p:nvSpPr>
        <p:spPr>
          <a:xfrm>
            <a:off x="5438457" y="2"/>
            <a:ext cx="4160520" cy="1143990"/>
          </a:xfrm>
          <a:prstGeom prst="rect">
            <a:avLst/>
          </a:prstGeom>
        </p:spPr>
        <p:txBody>
          <a:bodyPr vert="horz" lIns="157947" tIns="78974" rIns="157947" bIns="78974" rtlCol="0"/>
          <a:lstStyle>
            <a:lvl1pPr algn="r">
              <a:defRPr sz="2100"/>
            </a:lvl1pPr>
          </a:lstStyle>
          <a:p>
            <a:fld id="{47B3B7F1-D36A-4804-BB12-A17620692429}" type="datetimeFigureOut">
              <a:rPr lang="en-US" smtClean="0"/>
              <a:t>1/30/2020</a:t>
            </a:fld>
            <a:endParaRPr lang="en-US" dirty="0"/>
          </a:p>
        </p:txBody>
      </p:sp>
      <p:sp>
        <p:nvSpPr>
          <p:cNvPr id="9" name="Slide Image Placeholder 3">
            <a:extLst>
              <a:ext uri="{FF2B5EF4-FFF2-40B4-BE49-F238E27FC236}">
                <a16:creationId xmlns:a16="http://schemas.microsoft.com/office/drawing/2014/main" id="{0BBC8175-272B-45B2-A9D0-EB4A3813F682}"/>
              </a:ext>
            </a:extLst>
          </p:cNvPr>
          <p:cNvSpPr>
            <a:spLocks noGrp="1" noRot="1" noChangeAspect="1"/>
          </p:cNvSpPr>
          <p:nvPr>
            <p:ph type="sldImg" idx="2"/>
          </p:nvPr>
        </p:nvSpPr>
        <p:spPr>
          <a:xfrm>
            <a:off x="-330200" y="2849563"/>
            <a:ext cx="10261600" cy="7696200"/>
          </a:xfrm>
          <a:prstGeom prst="rect">
            <a:avLst/>
          </a:prstGeom>
          <a:noFill/>
          <a:ln w="12700">
            <a:solidFill>
              <a:prstClr val="black"/>
            </a:solidFill>
          </a:ln>
        </p:spPr>
        <p:txBody>
          <a:bodyPr vert="horz" lIns="157947" tIns="78974" rIns="157947" bIns="78974" rtlCol="0" anchor="ctr"/>
          <a:lstStyle/>
          <a:p>
            <a:endParaRPr lang="en-US" dirty="0"/>
          </a:p>
        </p:txBody>
      </p:sp>
      <p:sp>
        <p:nvSpPr>
          <p:cNvPr id="10" name="Notes Placeholder 4">
            <a:extLst>
              <a:ext uri="{FF2B5EF4-FFF2-40B4-BE49-F238E27FC236}">
                <a16:creationId xmlns:a16="http://schemas.microsoft.com/office/drawing/2014/main" id="{F0E0405B-E102-439F-B89F-DE4E1D867554}"/>
              </a:ext>
            </a:extLst>
          </p:cNvPr>
          <p:cNvSpPr>
            <a:spLocks noGrp="1"/>
          </p:cNvSpPr>
          <p:nvPr>
            <p:ph type="body" sz="quarter" idx="3"/>
          </p:nvPr>
        </p:nvSpPr>
        <p:spPr>
          <a:xfrm>
            <a:off x="960120" y="10972800"/>
            <a:ext cx="7680960" cy="8977746"/>
          </a:xfrm>
          <a:prstGeom prst="rect">
            <a:avLst/>
          </a:prstGeom>
        </p:spPr>
        <p:txBody>
          <a:bodyPr vert="horz" lIns="157947" tIns="78974" rIns="157947" bIns="7897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5">
            <a:extLst>
              <a:ext uri="{FF2B5EF4-FFF2-40B4-BE49-F238E27FC236}">
                <a16:creationId xmlns:a16="http://schemas.microsoft.com/office/drawing/2014/main" id="{258A1F91-062B-4587-8224-7623AB00C6D6}"/>
              </a:ext>
            </a:extLst>
          </p:cNvPr>
          <p:cNvSpPr>
            <a:spLocks noGrp="1"/>
          </p:cNvSpPr>
          <p:nvPr>
            <p:ph type="ftr" sz="quarter" idx="4"/>
          </p:nvPr>
        </p:nvSpPr>
        <p:spPr>
          <a:xfrm>
            <a:off x="0" y="21656640"/>
            <a:ext cx="4160520" cy="1143988"/>
          </a:xfrm>
          <a:prstGeom prst="rect">
            <a:avLst/>
          </a:prstGeom>
        </p:spPr>
        <p:txBody>
          <a:bodyPr vert="horz" lIns="157947" tIns="78974" rIns="157947" bIns="78974" rtlCol="0" anchor="b"/>
          <a:lstStyle>
            <a:lvl1pPr algn="l">
              <a:defRPr sz="2100"/>
            </a:lvl1pPr>
          </a:lstStyle>
          <a:p>
            <a:endParaRPr lang="en-US" dirty="0"/>
          </a:p>
        </p:txBody>
      </p:sp>
      <p:sp>
        <p:nvSpPr>
          <p:cNvPr id="12" name="Slide Number Placeholder 6">
            <a:extLst>
              <a:ext uri="{FF2B5EF4-FFF2-40B4-BE49-F238E27FC236}">
                <a16:creationId xmlns:a16="http://schemas.microsoft.com/office/drawing/2014/main" id="{C93777F0-4A20-479A-A175-49399A750D45}"/>
              </a:ext>
            </a:extLst>
          </p:cNvPr>
          <p:cNvSpPr>
            <a:spLocks noGrp="1"/>
          </p:cNvSpPr>
          <p:nvPr>
            <p:ph type="sldNum" sz="quarter" idx="5"/>
          </p:nvPr>
        </p:nvSpPr>
        <p:spPr>
          <a:xfrm>
            <a:off x="5438457" y="21656640"/>
            <a:ext cx="4160520" cy="1143988"/>
          </a:xfrm>
          <a:prstGeom prst="rect">
            <a:avLst/>
          </a:prstGeom>
        </p:spPr>
        <p:txBody>
          <a:bodyPr vert="horz" lIns="157947" tIns="78974" rIns="157947" bIns="78974" rtlCol="0" anchor="b"/>
          <a:lstStyle>
            <a:lvl1pPr algn="r">
              <a:defRPr sz="2100"/>
            </a:lvl1pPr>
          </a:lstStyle>
          <a:p>
            <a:fld id="{7482D096-9477-43B5-9CFD-0298B696057C}" type="slidenum">
              <a:rPr lang="en-US" smtClean="0"/>
              <a:t>‹#›</a:t>
            </a:fld>
            <a:endParaRPr lang="en-US" dirty="0"/>
          </a:p>
        </p:txBody>
      </p:sp>
    </p:spTree>
    <p:extLst>
      <p:ext uri="{BB962C8B-B14F-4D97-AF65-F5344CB8AC3E}">
        <p14:creationId xmlns:p14="http://schemas.microsoft.com/office/powerpoint/2010/main" val="291232912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1036"/>
              </a:spcBef>
              <a:spcAft>
                <a:spcPts val="1036"/>
              </a:spcAft>
            </a:pPr>
            <a:r>
              <a:rPr lang="en-US" dirty="0"/>
              <a:t>Good afternoon, Mayor Wheeler and Commissioners.</a:t>
            </a:r>
          </a:p>
          <a:p>
            <a:pPr>
              <a:lnSpc>
                <a:spcPct val="114999"/>
              </a:lnSpc>
              <a:spcBef>
                <a:spcPts val="1036"/>
              </a:spcBef>
              <a:spcAft>
                <a:spcPts val="1036"/>
              </a:spcAft>
            </a:pPr>
            <a:endParaRPr lang="en-US" dirty="0"/>
          </a:p>
          <a:p>
            <a:pPr>
              <a:lnSpc>
                <a:spcPct val="114999"/>
              </a:lnSpc>
              <a:spcBef>
                <a:spcPts val="1036"/>
              </a:spcBef>
              <a:spcAft>
                <a:spcPts val="1036"/>
              </a:spcAft>
            </a:pPr>
            <a:r>
              <a:rPr lang="en-US" dirty="0"/>
              <a:t>I'm Kimberly Branam, Executive director of Prosper Portland. </a:t>
            </a:r>
          </a:p>
          <a:p>
            <a:pPr>
              <a:lnSpc>
                <a:spcPct val="114999"/>
              </a:lnSpc>
              <a:spcBef>
                <a:spcPts val="1036"/>
              </a:spcBef>
              <a:spcAft>
                <a:spcPts val="1036"/>
              </a:spcAft>
            </a:pPr>
            <a:endParaRPr lang="en-US" dirty="0"/>
          </a:p>
          <a:p>
            <a:pPr>
              <a:lnSpc>
                <a:spcPct val="114999"/>
              </a:lnSpc>
              <a:spcBef>
                <a:spcPts val="1036"/>
              </a:spcBef>
              <a:spcAft>
                <a:spcPts val="1036"/>
              </a:spcAft>
            </a:pPr>
            <a:r>
              <a:rPr lang="en-US" dirty="0"/>
              <a:t>I'm joined by Shannon Callahan, Director of the Portland Housing Bureau, Vivian Satterfield, with the Healthy Communities Coalition, and Mark Falcone, CEO  of Continuum Partners.</a:t>
            </a:r>
            <a:endParaRPr lang="en-US" dirty="0">
              <a:cs typeface="Calibri"/>
            </a:endParaRPr>
          </a:p>
          <a:p>
            <a:pPr>
              <a:lnSpc>
                <a:spcPct val="114999"/>
              </a:lnSpc>
              <a:spcBef>
                <a:spcPts val="1036"/>
              </a:spcBef>
              <a:spcAft>
                <a:spcPts val="1036"/>
              </a:spcAft>
            </a:pPr>
            <a:endParaRPr lang="en-US" dirty="0"/>
          </a:p>
          <a:p>
            <a:r>
              <a:rPr lang="en-US" dirty="0"/>
              <a:t>We are excited to be here with you this afternoon at a pivotal moment for the Broadway Corridor project.</a:t>
            </a:r>
          </a:p>
          <a:p>
            <a:endParaRPr lang="en-US" dirty="0"/>
          </a:p>
          <a:p>
            <a:r>
              <a:rPr lang="en-US" dirty="0"/>
              <a:t>We have two goals for our time together today:</a:t>
            </a:r>
          </a:p>
          <a:p>
            <a:pPr marL="394888" indent="-394888">
              <a:buAutoNum type="arabicPeriod"/>
            </a:pPr>
            <a:r>
              <a:rPr lang="en-US" dirty="0"/>
              <a:t>to provide Council with an overview of the progress we've made in planning for the development of the Broadway Corridor from multiple perspectives</a:t>
            </a:r>
          </a:p>
          <a:p>
            <a:pPr marL="394888" indent="-394888">
              <a:buAutoNum type="arabicPeriod"/>
            </a:pPr>
            <a:r>
              <a:rPr lang="en-US" dirty="0"/>
              <a:t>to understand City Council's key priorities and values as we prepare to bring forward legal agreements with our city, private and community partners later this Spring</a:t>
            </a:r>
          </a:p>
          <a:p>
            <a:endParaRPr lang="en-US" dirty="0"/>
          </a:p>
          <a:p>
            <a:r>
              <a:rPr lang="en-US" dirty="0"/>
              <a:t>There are two areas that we're not going to address today:</a:t>
            </a:r>
          </a:p>
          <a:p>
            <a:pPr marL="394888" indent="-394888">
              <a:buAutoNum type="arabicPeriod"/>
            </a:pPr>
            <a:r>
              <a:rPr lang="en-US" dirty="0"/>
              <a:t>We are not seeking a pre-determination of any Master Plan approval issue for the USPS site currently being considered by Design Commission. </a:t>
            </a:r>
          </a:p>
          <a:p>
            <a:pPr marL="394888" indent="-394888">
              <a:buAutoNum type="arabicPeriod"/>
            </a:pPr>
            <a:r>
              <a:rPr lang="en-US" dirty="0"/>
              <a:t>We are not planning to dig into the details of project funding or the draft legal agreements with our partners. </a:t>
            </a:r>
          </a:p>
          <a:p>
            <a:pPr>
              <a:lnSpc>
                <a:spcPct val="114999"/>
              </a:lnSpc>
              <a:spcBef>
                <a:spcPts val="1036"/>
              </a:spcBef>
              <a:spcAft>
                <a:spcPts val="1036"/>
              </a:spcAft>
            </a:pPr>
            <a:endParaRPr lang="en-US" dirty="0">
              <a:solidFill>
                <a:srgbClr val="000000"/>
              </a:solidFill>
              <a:latin typeface="Century Gothic"/>
              <a:ea typeface="Calibri" panose="020F0502020204030204" pitchFamily="34" charset="0"/>
              <a:cs typeface="Calibri"/>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EE1C3ACF-4A3D-C94F-9B20-0C843A4E91CE}"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a:t>
            </a:fld>
            <a:endParaRPr lang="en-US" dirty="0"/>
          </a:p>
        </p:txBody>
      </p:sp>
    </p:spTree>
    <p:extLst>
      <p:ext uri="{BB962C8B-B14F-4D97-AF65-F5344CB8AC3E}">
        <p14:creationId xmlns:p14="http://schemas.microsoft.com/office/powerpoint/2010/main" val="344655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79549">
              <a:defRPr/>
            </a:pPr>
            <a:r>
              <a:rPr lang="en-US" dirty="0">
                <a:cs typeface="Calibri" panose="020F0502020204030204"/>
              </a:rPr>
              <a:t>Alongside the Steering Committee process, </a:t>
            </a:r>
            <a:r>
              <a:rPr lang="en-US" dirty="0"/>
              <a:t>we sought to engage a diversity of community members in a meaningful way.  </a:t>
            </a:r>
          </a:p>
          <a:p>
            <a:pPr defTabSz="1579549">
              <a:defRPr/>
            </a:pPr>
            <a:endParaRPr lang="en-US" dirty="0">
              <a:cs typeface="Calibri" panose="020F0502020204030204"/>
            </a:endParaRPr>
          </a:p>
          <a:p>
            <a:r>
              <a:rPr lang="en-US" dirty="0"/>
              <a:t>Over the course of 18 months we:  </a:t>
            </a:r>
          </a:p>
          <a:p>
            <a:pPr marL="296166" indent="-296166">
              <a:buFont typeface="Arial"/>
              <a:buChar char="•"/>
            </a:pPr>
            <a:r>
              <a:rPr lang="en-US" dirty="0"/>
              <a:t>Held 5 Open Houses and</a:t>
            </a:r>
          </a:p>
          <a:p>
            <a:pPr marL="296166" indent="-296166" defTabSz="1579549">
              <a:buFont typeface="Arial"/>
              <a:buChar char="•"/>
              <a:defRPr/>
            </a:pPr>
            <a:r>
              <a:rPr lang="en-US" dirty="0"/>
              <a:t>6 pop-up events (from Union Station to Rosewood). </a:t>
            </a:r>
          </a:p>
          <a:p>
            <a:pPr marL="296166" indent="-296166">
              <a:buFont typeface="Arial"/>
              <a:buChar char="•"/>
            </a:pPr>
            <a:r>
              <a:rPr lang="en-US" dirty="0">
                <a:cs typeface="Calibri" panose="020F0502020204030204"/>
              </a:rPr>
              <a:t>We h</a:t>
            </a:r>
            <a:r>
              <a:rPr lang="en-US" dirty="0"/>
              <a:t>osted 4 online forums to solicit input from community members not able to join in person.  And we </a:t>
            </a:r>
            <a:endParaRPr lang="en-US" dirty="0">
              <a:cs typeface="Calibri" panose="020F0502020204030204"/>
            </a:endParaRPr>
          </a:p>
          <a:p>
            <a:pPr marL="296166" indent="-296166" defTabSz="1579549">
              <a:buFont typeface="Arial"/>
              <a:buChar char="•"/>
              <a:defRPr/>
            </a:pPr>
            <a:r>
              <a:rPr lang="en-US" dirty="0"/>
              <a:t>Facilitated 10 focus groups in partnership with Lara Media and JLA Public Involvement with important groups like low-income residents of the Broadway Corridor, individuals with disabilities, faith leaders, the Japanese-American community.</a:t>
            </a:r>
            <a:endParaRPr lang="en-US" dirty="0">
              <a:cs typeface="Calibri" panose="020F0502020204030204"/>
            </a:endParaRPr>
          </a:p>
          <a:p>
            <a:endParaRPr lang="en-US" dirty="0">
              <a:cs typeface="Calibri" panose="020F0502020204030204"/>
            </a:endParaRPr>
          </a:p>
          <a:p>
            <a:r>
              <a:rPr lang="en-US" dirty="0"/>
              <a:t>Through this engagement more than 1000 people provided meaningful input.</a:t>
            </a:r>
          </a:p>
          <a:p>
            <a:endParaRPr lang="en-US" dirty="0"/>
          </a:p>
          <a:p>
            <a:r>
              <a:rPr lang="en-US" dirty="0"/>
              <a:t>Recognize June Reyes, Mayra Arreola, Victoria Lara and everyone who helped shape this engagement and encouraged robust participation.</a:t>
            </a:r>
          </a:p>
          <a:p>
            <a:endParaRPr lang="en-US" dirty="0"/>
          </a:p>
          <a:p>
            <a:r>
              <a:rPr lang="en-US" i="1" dirty="0"/>
              <a:t>and with a disproportionately high participation from people of color. </a:t>
            </a:r>
          </a:p>
          <a:p>
            <a:pPr marL="296166" indent="-296166">
              <a:buFont typeface="Arial" panose="020B0604020202020204" pitchFamily="34" charset="0"/>
              <a:buChar char="•"/>
            </a:pPr>
            <a:r>
              <a:rPr lang="en-US" i="1" dirty="0"/>
              <a:t>13% AA, 13% </a:t>
            </a:r>
            <a:r>
              <a:rPr lang="en-US" i="1" dirty="0" err="1"/>
              <a:t>latinx</a:t>
            </a:r>
            <a:r>
              <a:rPr lang="en-US" i="1" dirty="0"/>
              <a:t>; 7% API; 55% White vs. City as a whole at 77%</a:t>
            </a:r>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ACC8888C-8A21-CD45-B0DB-35D44E5FBC7D}"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10</a:t>
            </a:fld>
            <a:endParaRPr lang="en-US" dirty="0"/>
          </a:p>
        </p:txBody>
      </p:sp>
    </p:spTree>
    <p:extLst>
      <p:ext uri="{BB962C8B-B14F-4D97-AF65-F5344CB8AC3E}">
        <p14:creationId xmlns:p14="http://schemas.microsoft.com/office/powerpoint/2010/main" val="191560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692675" y="2058988"/>
            <a:ext cx="113785650" cy="85339237"/>
          </a:xfrm>
          <a:prstGeom prst="rect">
            <a:avLst/>
          </a:prstGeom>
        </p:spPr>
      </p:sp>
      <p:sp>
        <p:nvSpPr>
          <p:cNvPr id="3" name="Notes Placeholder 2"/>
          <p:cNvSpPr>
            <a:spLocks noGrp="1"/>
          </p:cNvSpPr>
          <p:nvPr>
            <p:ph type="body" idx="1"/>
          </p:nvPr>
        </p:nvSpPr>
        <p:spPr/>
        <p:txBody>
          <a:bodyPr lIns="152253" tIns="76127" rIns="152253" bIns="76127"/>
          <a:lstStyle/>
          <a:p>
            <a:pPr defTabSz="1184662">
              <a:defRPr/>
            </a:pPr>
            <a:r>
              <a:rPr lang="en-US" dirty="0"/>
              <a:t>Through this engagement we heard specific recommendations – like those you see reflected here – for affordable housing or active community space. (Find more in the report)</a:t>
            </a:r>
          </a:p>
          <a:p>
            <a:pPr defTabSz="1184662">
              <a:defRPr/>
            </a:pPr>
            <a:r>
              <a:rPr lang="en-US" dirty="0"/>
              <a:t> </a:t>
            </a:r>
          </a:p>
          <a:p>
            <a:pPr defTabSz="1184662">
              <a:defRPr/>
            </a:pPr>
            <a:r>
              <a:rPr lang="en-US" dirty="0"/>
              <a:t>The Steering Committee helped us digest the feedback we received and established a set of guiding principles that became our collective north star. The guiding principles included ensuring the project fostered accountability, connections, equity, prosperity, resilience and vibrancy.</a:t>
            </a:r>
          </a:p>
          <a:p>
            <a:pPr defTabSz="1184662">
              <a:defRPr/>
            </a:pPr>
            <a:endParaRPr lang="en-US" dirty="0"/>
          </a:p>
          <a:p>
            <a:pPr defTabSz="1184662">
              <a:defRPr/>
            </a:pPr>
            <a:r>
              <a:rPr lang="en-US" dirty="0"/>
              <a:t>We deeply appreciate the Steering Committee for their commitment of time and expertise to the project; look forward to having Council have the opportunity to hear from some of those partners shortly.</a:t>
            </a:r>
          </a:p>
          <a:p>
            <a:pPr defTabSz="1184662">
              <a:defRPr/>
            </a:pPr>
            <a:endParaRPr lang="en-US" dirty="0"/>
          </a:p>
          <a:p>
            <a:pPr marL="749189" indent="-789774" defTabSz="1579549">
              <a:spcAft>
                <a:spcPts val="1036"/>
              </a:spcAft>
              <a:buClr>
                <a:schemeClr val="accent1"/>
              </a:buClr>
              <a:buSzPct val="100000"/>
              <a:buFont typeface="Arial" panose="020B0604020202020204" pitchFamily="34" charset="0"/>
              <a:buChar char="•"/>
              <a:defRPr/>
            </a:pPr>
            <a:endParaRPr lang="en-US" spc="-104" dirty="0">
              <a:solidFill>
                <a:schemeClr val="tx1">
                  <a:lumMod val="75000"/>
                </a:schemeClr>
              </a:solidFill>
              <a:cs typeface="Rubik" panose="00000500000000000000" pitchFamily="2" charset="-79"/>
              <a:sym typeface="Rubik"/>
            </a:endParaRPr>
          </a:p>
        </p:txBody>
      </p:sp>
      <p:sp>
        <p:nvSpPr>
          <p:cNvPr id="4" name="Slide Number Placeholder 3"/>
          <p:cNvSpPr>
            <a:spLocks noGrp="1"/>
          </p:cNvSpPr>
          <p:nvPr>
            <p:ph type="sldNum" sz="quarter" idx="10"/>
          </p:nvPr>
        </p:nvSpPr>
        <p:spPr>
          <a:xfrm>
            <a:off x="1256526" y="88817759"/>
            <a:ext cx="1039618" cy="4757947"/>
          </a:xfrm>
          <a:prstGeom prst="rect">
            <a:avLst/>
          </a:prstGeom>
        </p:spPr>
        <p:txBody>
          <a:bodyPr/>
          <a:lstStyle/>
          <a:p>
            <a:pPr defTabSz="761263"/>
            <a:fld id="{7482D096-9477-43B5-9CFD-0298B696057C}" type="slidenum">
              <a:rPr lang="en-US" sz="2300">
                <a:solidFill>
                  <a:prstClr val="black"/>
                </a:solidFill>
                <a:latin typeface="Calibri" panose="020F0502020204030204"/>
              </a:rPr>
              <a:pPr defTabSz="761263"/>
              <a:t>11</a:t>
            </a:fld>
            <a:endParaRPr lang="en-US" sz="2300" dirty="0">
              <a:solidFill>
                <a:prstClr val="black"/>
              </a:solidFill>
              <a:latin typeface="Calibri" panose="020F0502020204030204"/>
            </a:endParaRPr>
          </a:p>
        </p:txBody>
      </p:sp>
    </p:spTree>
    <p:extLst>
      <p:ext uri="{BB962C8B-B14F-4D97-AF65-F5344CB8AC3E}">
        <p14:creationId xmlns:p14="http://schemas.microsoft.com/office/powerpoint/2010/main" val="1381092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keeping with these aspirations and values – we envision Broadway Corridor as Portland’s next great place. </a:t>
            </a:r>
          </a:p>
          <a:p>
            <a:endParaRPr lang="en-US" dirty="0"/>
          </a:p>
          <a:p>
            <a:pPr lvl="1"/>
            <a:r>
              <a:rPr lang="en-US" dirty="0"/>
              <a:t>A place that holds a</a:t>
            </a:r>
            <a:r>
              <a:rPr lang="en-US" baseline="0" dirty="0"/>
              <a:t> significant </a:t>
            </a:r>
            <a:r>
              <a:rPr lang="en-US" dirty="0"/>
              <a:t>role in the hearts</a:t>
            </a:r>
            <a:r>
              <a:rPr lang="en-US" baseline="0" dirty="0"/>
              <a:t> of </a:t>
            </a:r>
            <a:r>
              <a:rPr lang="en-US" dirty="0"/>
              <a:t>Portlanders - alongside Pioneer Square, Peninsula Park, the Gateway Discovery Park, or the Portland Mercado – and is meaningful to those who call the neighborhood home, their place of employment, or the location to open their first retail shop.</a:t>
            </a:r>
            <a:endParaRPr lang="en-US" dirty="0">
              <a:cs typeface="Calibri"/>
            </a:endParaRPr>
          </a:p>
          <a:p>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C75D91D3-730C-4103-9456-D5E556D5764E}"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12</a:t>
            </a:fld>
            <a:endParaRPr lang="en-US" dirty="0"/>
          </a:p>
        </p:txBody>
      </p:sp>
    </p:spTree>
    <p:extLst>
      <p:ext uri="{BB962C8B-B14F-4D97-AF65-F5344CB8AC3E}">
        <p14:creationId xmlns:p14="http://schemas.microsoft.com/office/powerpoint/2010/main" val="3193797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692675" y="2058988"/>
            <a:ext cx="113785650" cy="85339237"/>
          </a:xfrm>
          <a:prstGeom prst="rect">
            <a:avLst/>
          </a:prstGeom>
        </p:spPr>
      </p:sp>
      <p:sp>
        <p:nvSpPr>
          <p:cNvPr id="3" name="Notes Placeholder 2"/>
          <p:cNvSpPr>
            <a:spLocks noGrp="1"/>
          </p:cNvSpPr>
          <p:nvPr>
            <p:ph type="body" idx="1"/>
          </p:nvPr>
        </p:nvSpPr>
        <p:spPr/>
        <p:txBody>
          <a:bodyPr lIns="152253" tIns="76127" rIns="152253" bIns="76127"/>
          <a:lstStyle/>
          <a:p>
            <a:pPr>
              <a:defRPr/>
            </a:pPr>
            <a:r>
              <a:rPr lang="en-US" dirty="0"/>
              <a:t>As envisioned, this project will foster economic opportunity for people of color and women, through quality jobs, small business opportunities, and from construction through</a:t>
            </a:r>
            <a:r>
              <a:rPr lang="en-US" baseline="0" dirty="0"/>
              <a:t> </a:t>
            </a:r>
            <a:r>
              <a:rPr lang="en-US" dirty="0"/>
              <a:t>operations.</a:t>
            </a:r>
          </a:p>
          <a:p>
            <a:pPr marL="296166" indent="-296166">
              <a:buFont typeface="Arial" panose="020B0604020202020204" pitchFamily="34" charset="0"/>
              <a:buChar char="•"/>
              <a:defRPr/>
            </a:pPr>
            <a:r>
              <a:rPr lang="en-US" dirty="0"/>
              <a:t>This map shows the site plan with anticipated uses -including prioritizing small business opportunities along the Main Street – NW Johnson.</a:t>
            </a:r>
          </a:p>
          <a:p>
            <a:pPr marL="296166" indent="-296166">
              <a:buFont typeface="Arial" panose="020B0604020202020204" pitchFamily="34" charset="0"/>
              <a:buChar char="•"/>
              <a:defRPr/>
            </a:pPr>
            <a:r>
              <a:rPr lang="en-US" dirty="0"/>
              <a:t>The Northern end will provide opportunities for anchor employers and a diversity of office and retail uses.</a:t>
            </a:r>
          </a:p>
          <a:p>
            <a:pPr marL="296166" indent="-296166">
              <a:buFont typeface="Arial" panose="020B0604020202020204" pitchFamily="34" charset="0"/>
              <a:buChar char="•"/>
              <a:defRPr/>
            </a:pPr>
            <a:r>
              <a:rPr lang="en-US" dirty="0"/>
              <a:t>The private development will create approximately 6,000 construction jobs and include workforce diversity and apprenticeship requirements as well as the use of at least 20% MWDBE firms.</a:t>
            </a:r>
            <a:endParaRPr lang="en-US" dirty="0">
              <a:cs typeface="Calibri" panose="020F0502020204030204"/>
            </a:endParaRPr>
          </a:p>
          <a:p>
            <a:pPr marL="296166" indent="-296166">
              <a:buFont typeface="Arial" panose="020B0604020202020204" pitchFamily="34" charset="0"/>
              <a:buChar char="•"/>
              <a:defRPr/>
            </a:pPr>
            <a:r>
              <a:rPr lang="en-US" dirty="0"/>
              <a:t>The City’s infrastructure work and </a:t>
            </a:r>
            <a:r>
              <a:rPr lang="en-US" dirty="0" err="1"/>
              <a:t>Prosper's</a:t>
            </a:r>
            <a:r>
              <a:rPr lang="en-US" dirty="0"/>
              <a:t> demolition of the USPS facility will align with the City’s CBA standards – normally reserved for projects over $25M -  and will result in augmented COEP 1% contributions to support business technical assistance &amp; workforce development.</a:t>
            </a:r>
            <a:endParaRPr lang="en-US" dirty="0">
              <a:cs typeface="Calibri"/>
            </a:endParaRPr>
          </a:p>
          <a:p>
            <a:pPr marL="296166" indent="-296166">
              <a:buFont typeface="Arial" panose="020B0604020202020204" pitchFamily="34" charset="0"/>
              <a:buChar char="•"/>
              <a:defRPr/>
            </a:pPr>
            <a:r>
              <a:rPr lang="en-US" dirty="0"/>
              <a:t>I’ll also highlight Continuum’s willingness to the use of responsible contractors in all commercial buildings for janitorial and security services on site </a:t>
            </a:r>
          </a:p>
          <a:p>
            <a:pPr marL="1085940" lvl="1" indent="-296166">
              <a:buFont typeface="Arial" panose="020B0604020202020204" pitchFamily="34" charset="0"/>
              <a:buChar char="•"/>
              <a:defRPr/>
            </a:pPr>
            <a:r>
              <a:rPr lang="en-US" dirty="0"/>
              <a:t>This designation ensures they provide good wages and benefits, prioritize worker safety, and allow for employees to have a voice on the job.</a:t>
            </a:r>
            <a:endParaRPr lang="en-US" dirty="0">
              <a:cs typeface="Calibri"/>
            </a:endParaRPr>
          </a:p>
          <a:p>
            <a:pPr>
              <a:defRPr/>
            </a:pPr>
            <a:endParaRPr lang="en-US" dirty="0">
              <a:cs typeface="Calibri"/>
            </a:endParaRPr>
          </a:p>
          <a:p>
            <a:pPr fontAlgn="base">
              <a:spcBef>
                <a:spcPts val="2073"/>
              </a:spcBef>
            </a:pPr>
            <a:endParaRPr lang="en-US" baseline="0" dirty="0">
              <a:cs typeface="Calibri" panose="020F0502020204030204"/>
            </a:endParaRPr>
          </a:p>
        </p:txBody>
      </p:sp>
      <p:sp>
        <p:nvSpPr>
          <p:cNvPr id="4" name="Slide Number Placeholder 3"/>
          <p:cNvSpPr>
            <a:spLocks noGrp="1"/>
          </p:cNvSpPr>
          <p:nvPr>
            <p:ph type="sldNum" sz="quarter" idx="10"/>
          </p:nvPr>
        </p:nvSpPr>
        <p:spPr>
          <a:xfrm>
            <a:off x="1256526" y="88817759"/>
            <a:ext cx="1039618" cy="4757947"/>
          </a:xfrm>
          <a:prstGeom prst="rect">
            <a:avLst/>
          </a:prstGeom>
        </p:spPr>
        <p:txBody>
          <a:bodyPr/>
          <a:lstStyle/>
          <a:p>
            <a:fld id="{DD0515D9-9B54-4161-B4F6-0D6EABA9FE5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68041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692675" y="2058988"/>
            <a:ext cx="113785650" cy="85339237"/>
          </a:xfrm>
          <a:prstGeom prst="rect">
            <a:avLst/>
          </a:prstGeom>
        </p:spPr>
      </p:sp>
      <p:sp>
        <p:nvSpPr>
          <p:cNvPr id="3" name="Notes Placeholder 2"/>
          <p:cNvSpPr>
            <a:spLocks noGrp="1"/>
          </p:cNvSpPr>
          <p:nvPr>
            <p:ph type="body" idx="1"/>
          </p:nvPr>
        </p:nvSpPr>
        <p:spPr/>
        <p:txBody>
          <a:bodyPr lIns="152253" tIns="76127" rIns="152253" bIns="76127"/>
          <a:lstStyle/>
          <a:p>
            <a:pPr>
              <a:defRPr/>
            </a:pPr>
            <a:r>
              <a:rPr lang="en-US" dirty="0"/>
              <a:t>The Broadway Corridor site is at the heart of a transportation network that includes light rail, streetcar, and bus, as well as </a:t>
            </a:r>
            <a:r>
              <a:rPr lang="en-US" baseline="0" dirty="0"/>
              <a:t>the </a:t>
            </a:r>
            <a:r>
              <a:rPr lang="en-US" dirty="0"/>
              <a:t>Union Station.</a:t>
            </a:r>
            <a:endParaRPr lang="en-US" dirty="0">
              <a:cs typeface="Calibri"/>
            </a:endParaRPr>
          </a:p>
          <a:p>
            <a:pPr>
              <a:defRPr/>
            </a:pPr>
            <a:endParaRPr lang="en-US" dirty="0">
              <a:cs typeface="Calibri"/>
            </a:endParaRPr>
          </a:p>
          <a:p>
            <a:pPr>
              <a:defRPr/>
            </a:pPr>
            <a:r>
              <a:rPr lang="en-US" dirty="0"/>
              <a:t>Our vision builds on this infrastructure to create a unique, accessible, diverse and stunning space that increases connections to people across the region.</a:t>
            </a:r>
            <a:endParaRPr lang="en-US" dirty="0">
              <a:cs typeface="Calibri"/>
            </a:endParaRPr>
          </a:p>
          <a:p>
            <a:pPr>
              <a:defRPr/>
            </a:pPr>
            <a:endParaRPr lang="en-US" dirty="0">
              <a:cs typeface="Calibri"/>
            </a:endParaRPr>
          </a:p>
          <a:p>
            <a:pPr>
              <a:defRPr/>
            </a:pPr>
            <a:r>
              <a:rPr lang="en-US" dirty="0"/>
              <a:t>We</a:t>
            </a:r>
            <a:r>
              <a:rPr lang="en-US" baseline="0" dirty="0"/>
              <a:t> foresee a new terminus to the </a:t>
            </a:r>
            <a:r>
              <a:rPr lang="en-US" dirty="0"/>
              <a:t>North Park Blocks with a large gathering area that feels welcoming to all ages and abilities, fosters a space for community interaction, and allows for different activities and needs. </a:t>
            </a:r>
            <a:endParaRPr lang="en-US" dirty="0">
              <a:cs typeface="Calibri"/>
            </a:endParaRPr>
          </a:p>
          <a:p>
            <a:pPr>
              <a:defRPr/>
            </a:pPr>
            <a:endParaRPr lang="en-US" dirty="0">
              <a:cs typeface="Calibri"/>
            </a:endParaRPr>
          </a:p>
          <a:p>
            <a:pPr>
              <a:defRPr/>
            </a:pPr>
            <a:r>
              <a:rPr lang="en-US" dirty="0"/>
              <a:t>We envision a people- and pedestrian-friendly public realm</a:t>
            </a:r>
            <a:r>
              <a:rPr lang="en-US" baseline="0" dirty="0"/>
              <a:t> </a:t>
            </a:r>
            <a:r>
              <a:rPr lang="en-US" dirty="0"/>
              <a:t>with the extension of NW Kearney, Park Ave and Johnson, which will encourage east-west ped and</a:t>
            </a:r>
            <a:r>
              <a:rPr lang="en-US" baseline="0" dirty="0"/>
              <a:t> bike traffic</a:t>
            </a:r>
            <a:r>
              <a:rPr lang="en-US" dirty="0"/>
              <a:t>.</a:t>
            </a:r>
            <a:endParaRPr lang="en-US" dirty="0">
              <a:cs typeface="Calibri" panose="020F0502020204030204"/>
            </a:endParaRPr>
          </a:p>
          <a:p>
            <a:pPr>
              <a:defRPr/>
            </a:pPr>
            <a:endParaRPr lang="en-US" dirty="0">
              <a:cs typeface="Calibri" panose="020F0502020204030204"/>
            </a:endParaRPr>
          </a:p>
          <a:p>
            <a:pPr>
              <a:defRPr/>
            </a:pPr>
            <a:r>
              <a:rPr lang="en-US" dirty="0"/>
              <a:t>A similar north-south connection via the Green Loop that climbs</a:t>
            </a:r>
            <a:r>
              <a:rPr lang="en-US" baseline="0" dirty="0"/>
              <a:t> from street grade to the Broadway/Lovejoy ramp </a:t>
            </a:r>
            <a:r>
              <a:rPr lang="en-US" dirty="0"/>
              <a:t>will help meet </a:t>
            </a:r>
            <a:r>
              <a:rPr lang="en-US" baseline="0" dirty="0"/>
              <a:t>a goal of </a:t>
            </a:r>
            <a:r>
              <a:rPr lang="en-US" dirty="0"/>
              <a:t>70-85% non-single-occupancy-vehicle trips by 2035</a:t>
            </a:r>
            <a:endParaRPr lang="en-US" baseline="0" dirty="0"/>
          </a:p>
          <a:p>
            <a:pPr marL="296166" indent="-296166">
              <a:buFont typeface="Arial" panose="020B0604020202020204" pitchFamily="34" charset="0"/>
              <a:buChar char="•"/>
              <a:defRPr/>
            </a:pPr>
            <a:r>
              <a:rPr lang="en-US" baseline="0" dirty="0"/>
              <a:t>while </a:t>
            </a:r>
            <a:r>
              <a:rPr lang="en-US" dirty="0"/>
              <a:t>creating a signature Portland</a:t>
            </a:r>
            <a:r>
              <a:rPr lang="en-US" baseline="0" dirty="0"/>
              <a:t> </a:t>
            </a:r>
            <a:r>
              <a:rPr lang="en-US" dirty="0"/>
              <a:t>element that</a:t>
            </a:r>
            <a:r>
              <a:rPr lang="en-US" baseline="0" dirty="0"/>
              <a:t> connects east Portland and the Broadway Bridge directly into the North Park Blocks.</a:t>
            </a:r>
            <a:r>
              <a:rPr lang="en-US" dirty="0"/>
              <a:t> </a:t>
            </a:r>
            <a:endParaRPr lang="en-US" dirty="0">
              <a:cs typeface="Calibri" panose="020F0502020204030204"/>
            </a:endParaRPr>
          </a:p>
          <a:p>
            <a:pPr marL="296166" indent="-296166">
              <a:spcBef>
                <a:spcPts val="2073"/>
              </a:spcBef>
              <a:buFont typeface="Arial"/>
              <a:buChar char="•"/>
              <a:defRPr/>
            </a:pPr>
            <a:endParaRPr lang="en-US"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10"/>
          </p:nvPr>
        </p:nvSpPr>
        <p:spPr>
          <a:xfrm>
            <a:off x="1256526" y="88817759"/>
            <a:ext cx="1039618" cy="4757947"/>
          </a:xfrm>
          <a:prstGeom prst="rect">
            <a:avLst/>
          </a:prstGeom>
        </p:spPr>
        <p:txBody>
          <a:bodyPr/>
          <a:lstStyle/>
          <a:p>
            <a:fld id="{DD0515D9-9B54-4161-B4F6-0D6EABA9FE5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310571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692675" y="2058988"/>
            <a:ext cx="113785650" cy="85339237"/>
          </a:xfrm>
          <a:prstGeom prst="rect">
            <a:avLst/>
          </a:prstGeom>
        </p:spPr>
      </p:sp>
      <p:sp>
        <p:nvSpPr>
          <p:cNvPr id="3" name="Notes Placeholder 2"/>
          <p:cNvSpPr>
            <a:spLocks noGrp="1"/>
          </p:cNvSpPr>
          <p:nvPr>
            <p:ph type="body" idx="1"/>
          </p:nvPr>
        </p:nvSpPr>
        <p:spPr/>
        <p:txBody>
          <a:bodyPr lIns="152253" tIns="76127" rIns="152253" bIns="76127"/>
          <a:lstStyle/>
          <a:p>
            <a:r>
              <a:rPr lang="en-US" dirty="0"/>
              <a:t>We have also thought long and hard about the</a:t>
            </a:r>
            <a:r>
              <a:rPr lang="en-US" baseline="0" dirty="0"/>
              <a:t> people that will live, work and play in this place.</a:t>
            </a:r>
          </a:p>
          <a:p>
            <a:endParaRPr lang="en-US" baseline="0" dirty="0"/>
          </a:p>
          <a:p>
            <a:r>
              <a:rPr lang="en-US" baseline="0" dirty="0"/>
              <a:t>And how to ensure that it is intentionally and overtly welcoming and accessible to people of different races, ages, household sizes, and incomes.</a:t>
            </a:r>
          </a:p>
          <a:p>
            <a:endParaRPr lang="en-US" baseline="0" dirty="0"/>
          </a:p>
          <a:p>
            <a:r>
              <a:rPr lang="en-US" dirty="0"/>
              <a:t>Building on the Framework Plan, our vision includes a</a:t>
            </a:r>
            <a:r>
              <a:rPr lang="en-US" baseline="0" dirty="0"/>
              <a:t> firm commitment to </a:t>
            </a:r>
            <a:r>
              <a:rPr lang="en-US" dirty="0"/>
              <a:t>720 affordable housing units – at site adjacent to the district’s central amenities.</a:t>
            </a:r>
            <a:endParaRPr lang="en-US" dirty="0">
              <a:cs typeface="Calibri"/>
            </a:endParaRPr>
          </a:p>
          <a:p>
            <a:endParaRPr lang="en-US" dirty="0"/>
          </a:p>
          <a:p>
            <a:r>
              <a:rPr lang="en-US" dirty="0"/>
              <a:t>We have planned for community space for programming and for public art that will honor and reflect the history of this neighborhood while celebrating and empowering diverse communities.</a:t>
            </a:r>
          </a:p>
          <a:p>
            <a:endParaRPr lang="en-US" dirty="0"/>
          </a:p>
          <a:p>
            <a:r>
              <a:rPr lang="en-US" dirty="0"/>
              <a:t>We’ve committed to creating opportunities that foster wealth creation for diverse, local businesses; and to pursuing property investment and ownership structures to increase asset development for communities of color.</a:t>
            </a:r>
            <a:endParaRPr lang="en-US" dirty="0">
              <a:cs typeface="Calibri"/>
            </a:endParaRPr>
          </a:p>
          <a:p>
            <a:endParaRPr lang="en-US" dirty="0"/>
          </a:p>
          <a:p>
            <a:r>
              <a:rPr lang="en-US" dirty="0"/>
              <a:t>And,</a:t>
            </a:r>
            <a:r>
              <a:rPr lang="en-US" baseline="0" dirty="0"/>
              <a:t> i</a:t>
            </a:r>
            <a:r>
              <a:rPr lang="en-US" dirty="0"/>
              <a:t>n a less visible – put equally important way, our approach to development and accountability will model partnership and inclusion. </a:t>
            </a:r>
          </a:p>
          <a:p>
            <a:endParaRPr lang="en-US" dirty="0"/>
          </a:p>
          <a:p>
            <a:r>
              <a:rPr lang="en-US" dirty="0"/>
              <a:t>We intend to create an oversight model that supports implementation of this plan and includes community voices along side developers and contractors through construction and build out of the site.</a:t>
            </a:r>
          </a:p>
          <a:p>
            <a:pPr marL="296166" indent="-296166">
              <a:buFont typeface="Arial,Sans-Serif"/>
              <a:buChar char="•"/>
            </a:pPr>
            <a:endParaRPr lang="en-US" dirty="0"/>
          </a:p>
          <a:p>
            <a:pPr marL="296166" indent="-296166">
              <a:buFont typeface="Arial,Sans-Serif"/>
              <a:buChar char="•"/>
            </a:pPr>
            <a:r>
              <a:rPr lang="en-US" i="1" dirty="0"/>
              <a:t>Photos: Summer 2019 My People’s Market at the USPS site. </a:t>
            </a:r>
            <a:br>
              <a:rPr lang="en-US" i="1" dirty="0">
                <a:cs typeface="+mn-lt"/>
              </a:rPr>
            </a:br>
            <a:r>
              <a:rPr lang="en-US" i="1" dirty="0"/>
              <a:t>Top: kids mural project; bottom L: Lee </a:t>
            </a:r>
            <a:r>
              <a:rPr lang="en-US" i="1" dirty="0" err="1"/>
              <a:t>Hedgmon</a:t>
            </a:r>
            <a:r>
              <a:rPr lang="en-US" i="1" dirty="0"/>
              <a:t>, Barreled Bee Honey; bottom R: Troy Douglass, Cultural Blends streetwear brand (&amp; friend?)</a:t>
            </a:r>
            <a:endParaRPr lang="en-US" dirty="0"/>
          </a:p>
          <a:p>
            <a:endParaRPr lang="en-US" sz="2100" dirty="0">
              <a:solidFill>
                <a:srgbClr val="383A35"/>
              </a:solidFill>
              <a:cs typeface="Calibri"/>
            </a:endParaRPr>
          </a:p>
          <a:p>
            <a:endParaRPr lang="en-US" b="0" dirty="0"/>
          </a:p>
        </p:txBody>
      </p:sp>
      <p:sp>
        <p:nvSpPr>
          <p:cNvPr id="4" name="Slide Number Placeholder 3"/>
          <p:cNvSpPr>
            <a:spLocks noGrp="1"/>
          </p:cNvSpPr>
          <p:nvPr>
            <p:ph type="sldNum" sz="quarter" idx="10"/>
          </p:nvPr>
        </p:nvSpPr>
        <p:spPr>
          <a:xfrm>
            <a:off x="1256526" y="88817759"/>
            <a:ext cx="1039618" cy="4757947"/>
          </a:xfrm>
          <a:prstGeom prst="rect">
            <a:avLst/>
          </a:prstGeom>
        </p:spPr>
        <p:txBody>
          <a:bodyPr/>
          <a:lstStyle/>
          <a:p>
            <a:fld id="{DD0515D9-9B54-4161-B4F6-0D6EABA9FE50}"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607959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692675" y="2058988"/>
            <a:ext cx="113785650" cy="85339237"/>
          </a:xfrm>
          <a:prstGeom prst="rect">
            <a:avLst/>
          </a:prstGeom>
        </p:spPr>
      </p:sp>
      <p:sp>
        <p:nvSpPr>
          <p:cNvPr id="3" name="Notes Placeholder 2"/>
          <p:cNvSpPr>
            <a:spLocks noGrp="1"/>
          </p:cNvSpPr>
          <p:nvPr>
            <p:ph type="body" idx="1"/>
          </p:nvPr>
        </p:nvSpPr>
        <p:spPr/>
        <p:txBody>
          <a:bodyPr lIns="152253" tIns="76127" rIns="152253" bIns="76127"/>
          <a:lstStyle/>
          <a:p>
            <a:r>
              <a:rPr lang="en-US" dirty="0"/>
              <a:t>And, finally, this project will further the City’s climate action and resilience objectives through high environmental standards in project design, construction and development.</a:t>
            </a:r>
          </a:p>
          <a:p>
            <a:pPr marL="296166" indent="-296166">
              <a:buFont typeface="Arial" panose="020B0604020202020204" pitchFamily="34" charset="0"/>
              <a:buChar char="•"/>
            </a:pPr>
            <a:endParaRPr lang="en-US" dirty="0"/>
          </a:p>
          <a:p>
            <a:pPr marL="296166" indent="-296166">
              <a:buFont typeface="Arial" panose="020B0604020202020204" pitchFamily="34" charset="0"/>
              <a:buChar char="•"/>
            </a:pPr>
            <a:r>
              <a:rPr lang="en-US" dirty="0"/>
              <a:t>Starting</a:t>
            </a:r>
            <a:r>
              <a:rPr lang="en-US" baseline="0" dirty="0"/>
              <a:t> with a requirement that all new development achieve LEED Gold standards or better</a:t>
            </a:r>
          </a:p>
          <a:p>
            <a:pPr marL="296166" indent="-296166">
              <a:buFont typeface="Arial" panose="020B0604020202020204" pitchFamily="34" charset="0"/>
              <a:buChar char="•"/>
            </a:pPr>
            <a:r>
              <a:rPr lang="en-US" baseline="0" dirty="0"/>
              <a:t>We are working to identify alternative energy strategies that strive for 100% renewables with the long range Climate Action Target of net zero carbon,</a:t>
            </a:r>
          </a:p>
          <a:p>
            <a:pPr marL="296166" indent="-296166">
              <a:buFont typeface="Arial" panose="020B0604020202020204" pitchFamily="34" charset="0"/>
              <a:buChar char="•"/>
            </a:pPr>
            <a:r>
              <a:rPr lang="en-US" dirty="0"/>
              <a:t>And we know transportation demand management</a:t>
            </a:r>
            <a:r>
              <a:rPr lang="en-US" baseline="0" dirty="0"/>
              <a:t> – from parking pricing or transit incentives - will be an important compliment to the infrastructure investments.</a:t>
            </a:r>
            <a:endParaRPr lang="en-US" baseline="0" dirty="0">
              <a:cs typeface="Calibri"/>
            </a:endParaRPr>
          </a:p>
          <a:p>
            <a:pPr marL="296166" indent="-296166">
              <a:buFont typeface="Arial" panose="020B0604020202020204" pitchFamily="34" charset="0"/>
              <a:buChar char="•"/>
            </a:pPr>
            <a:endParaRPr lang="en-US" dirty="0"/>
          </a:p>
          <a:p>
            <a:r>
              <a:rPr lang="en-US" dirty="0"/>
              <a:t>Photo: </a:t>
            </a:r>
            <a:r>
              <a:rPr lang="en-US" dirty="0" err="1"/>
              <a:t>Hassalo</a:t>
            </a:r>
            <a:r>
              <a:rPr lang="en-US" dirty="0"/>
              <a:t> on Eighth</a:t>
            </a:r>
            <a:endParaRPr lang="en-US" dirty="0">
              <a:cs typeface="Calibri"/>
            </a:endParaRPr>
          </a:p>
        </p:txBody>
      </p:sp>
      <p:sp>
        <p:nvSpPr>
          <p:cNvPr id="4" name="Slide Number Placeholder 3"/>
          <p:cNvSpPr>
            <a:spLocks noGrp="1"/>
          </p:cNvSpPr>
          <p:nvPr>
            <p:ph type="sldNum" sz="quarter" idx="10"/>
          </p:nvPr>
        </p:nvSpPr>
        <p:spPr>
          <a:xfrm>
            <a:off x="1256526" y="88817759"/>
            <a:ext cx="1039618" cy="4757947"/>
          </a:xfrm>
          <a:prstGeom prst="rect">
            <a:avLst/>
          </a:prstGeom>
        </p:spPr>
        <p:txBody>
          <a:bodyPr/>
          <a:lstStyle/>
          <a:p>
            <a:fld id="{DD0515D9-9B54-4161-B4F6-0D6EABA9FE50}"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816377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1036"/>
              </a:spcBef>
              <a:spcAft>
                <a:spcPts val="1036"/>
              </a:spcAft>
            </a:pPr>
            <a:r>
              <a:rPr lang="en-US" dirty="0"/>
              <a:t>With a vision so</a:t>
            </a:r>
            <a:r>
              <a:rPr lang="en-US" baseline="0" dirty="0"/>
              <a:t> large, w</a:t>
            </a:r>
            <a:r>
              <a:rPr lang="en-US" dirty="0"/>
              <a:t>e know </a:t>
            </a:r>
            <a:r>
              <a:rPr lang="en-US" baseline="0" dirty="0"/>
              <a:t>that no one entity </a:t>
            </a:r>
            <a:r>
              <a:rPr lang="en-US" dirty="0"/>
              <a:t>can bring it to life.</a:t>
            </a:r>
          </a:p>
          <a:p>
            <a:pPr>
              <a:lnSpc>
                <a:spcPct val="114999"/>
              </a:lnSpc>
              <a:spcBef>
                <a:spcPts val="1036"/>
              </a:spcBef>
              <a:spcAft>
                <a:spcPts val="1036"/>
              </a:spcAft>
            </a:pPr>
            <a:endParaRPr lang="en-US" dirty="0"/>
          </a:p>
          <a:p>
            <a:pPr defTabSz="1579549">
              <a:lnSpc>
                <a:spcPct val="114999"/>
              </a:lnSpc>
              <a:spcBef>
                <a:spcPts val="1036"/>
              </a:spcBef>
              <a:spcAft>
                <a:spcPts val="1036"/>
              </a:spcAft>
              <a:defRPr/>
            </a:pPr>
            <a:r>
              <a:rPr lang="en-US" dirty="0"/>
              <a:t>Partnership and collaboration have been essential to get us to this point – and, I think it’s safe to say – an even broader team will be needed to deliver on that plan over the next 20 years.</a:t>
            </a:r>
          </a:p>
          <a:p>
            <a:pPr>
              <a:lnSpc>
                <a:spcPct val="114999"/>
              </a:lnSpc>
              <a:spcBef>
                <a:spcPts val="1036"/>
              </a:spcBef>
              <a:spcAft>
                <a:spcPts val="1036"/>
              </a:spcAft>
            </a:pPr>
            <a:endParaRPr lang="en-US" dirty="0"/>
          </a:p>
          <a:p>
            <a:pPr marL="592330" indent="-592330">
              <a:lnSpc>
                <a:spcPct val="114999"/>
              </a:lnSpc>
              <a:spcBef>
                <a:spcPts val="1036"/>
              </a:spcBef>
              <a:spcAft>
                <a:spcPts val="1036"/>
              </a:spcAft>
              <a:buFont typeface="Calibri,Sans-Serif"/>
              <a:buChar char="•"/>
            </a:pPr>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D41E2F42-9C01-1849-872D-AD3B1166815A}"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17</a:t>
            </a:fld>
            <a:endParaRPr lang="en-US" dirty="0"/>
          </a:p>
        </p:txBody>
      </p:sp>
    </p:spTree>
    <p:extLst>
      <p:ext uri="{BB962C8B-B14F-4D97-AF65-F5344CB8AC3E}">
        <p14:creationId xmlns:p14="http://schemas.microsoft.com/office/powerpoint/2010/main" val="3650947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We are deeply appreciative of the partners that have walked with us thus far. </a:t>
            </a:r>
          </a:p>
          <a:p>
            <a:endParaRPr lang="en-US" sz="2100" dirty="0"/>
          </a:p>
          <a:p>
            <a:r>
              <a:rPr lang="en-US" sz="2100" dirty="0"/>
              <a:t>We want to recognize the enormous investment of time and talent by our City Partners from PHB and PBOT to BPS, BDS, Parks, BES, Water and OMF.</a:t>
            </a:r>
          </a:p>
          <a:p>
            <a:pPr marL="789774" lvl="1" defTabSz="1579549">
              <a:defRPr/>
            </a:pPr>
            <a:r>
              <a:rPr lang="en-US" sz="2100" dirty="0"/>
              <a:t>From an Affordable Housing Strategy to planning for open space, Green Loop, or street designs to detailed engineering and financing discussions about utility upgrades, construction, or procurement for the City’s infrastructure investments, each of these Bureaus have contributed creativity and commitment to create a shared City approach.</a:t>
            </a:r>
            <a:endParaRPr lang="en-US" sz="2100" dirty="0">
              <a:cs typeface="Calibri"/>
            </a:endParaRPr>
          </a:p>
          <a:p>
            <a:pPr lvl="1"/>
            <a:endParaRPr lang="en-US" sz="2100" dirty="0"/>
          </a:p>
          <a:p>
            <a:r>
              <a:rPr lang="en-US" sz="2100" dirty="0"/>
              <a:t>We want to acknowledge and appreciate the instrumental role Heathy Communities Coalition has played to setting our path.</a:t>
            </a:r>
          </a:p>
          <a:p>
            <a:pPr lvl="1"/>
            <a:r>
              <a:rPr lang="en-US" sz="2100" dirty="0"/>
              <a:t>HCC let us know early on in the process that they intended to negotiate a CBA for this development so we've been on this journey together for three years</a:t>
            </a:r>
          </a:p>
          <a:p>
            <a:pPr lvl="1"/>
            <a:r>
              <a:rPr lang="en-US" sz="2100" dirty="0"/>
              <a:t>They've made a positive difference at each step along the way and we appreciate their partnership – and Vivian’s leadership throughout</a:t>
            </a:r>
          </a:p>
          <a:p>
            <a:pPr lvl="1"/>
            <a:r>
              <a:rPr lang="en-US" sz="2100" dirty="0"/>
              <a:t>. </a:t>
            </a:r>
          </a:p>
          <a:p>
            <a:pPr lvl="0"/>
            <a:r>
              <a:rPr lang="en-US" sz="2100" dirty="0"/>
              <a:t>Continuum Partners was selected as our development advisor based on their experience and commitment to triple-bottom line development.</a:t>
            </a:r>
          </a:p>
          <a:p>
            <a:pPr lvl="1"/>
            <a:r>
              <a:rPr lang="en-US" sz="2100" dirty="0"/>
              <a:t>They have been at and stayed at the table over the past two years. </a:t>
            </a:r>
          </a:p>
          <a:p>
            <a:pPr lvl="1"/>
            <a:r>
              <a:rPr lang="en-US" sz="2100" dirty="0"/>
              <a:t>Their advice has been invaluable in the process working through issues from truing up costs to design solutions.</a:t>
            </a:r>
          </a:p>
          <a:p>
            <a:pPr lvl="1"/>
            <a:r>
              <a:rPr lang="en-US" sz="2100" dirty="0"/>
              <a:t>We appreciate their commitment to finding implementable ways for the private sector to push the envelope on community benefit outcomes. </a:t>
            </a:r>
          </a:p>
          <a:p>
            <a:pPr lvl="0"/>
            <a:endParaRPr lang="en-US" sz="2100" dirty="0"/>
          </a:p>
          <a:p>
            <a:pPr lvl="0"/>
            <a:r>
              <a:rPr lang="en-US" sz="2100" dirty="0"/>
              <a:t>We appreciate the ingenuity that PGE, </a:t>
            </a:r>
            <a:r>
              <a:rPr lang="en-US" dirty="0"/>
              <a:t>NWN</a:t>
            </a:r>
            <a:r>
              <a:rPr lang="en-US" sz="2100" dirty="0"/>
              <a:t> and BPS have brought to the table to together identify a market-based approach to reducing carbon reliance.</a:t>
            </a:r>
            <a:endParaRPr lang="en-US" sz="2100" dirty="0">
              <a:cs typeface="Calibri"/>
            </a:endParaRPr>
          </a:p>
          <a:p>
            <a:pPr lvl="0"/>
            <a:endParaRPr lang="en-US" sz="2100" dirty="0"/>
          </a:p>
          <a:p>
            <a:pPr lvl="0"/>
            <a:r>
              <a:rPr lang="en-US" sz="2100" dirty="0"/>
              <a:t>And we’ve been supported by a mighty team of consultants - listed here – that has presented and spoken to Portland’s many neighborhoods, encouraged and digested public feedback, created beautiful renderings, investigated the history, advised us on feasibility and brought their unique design talents and vision to this project.</a:t>
            </a:r>
          </a:p>
          <a:p>
            <a:endParaRPr lang="en-US" dirty="0">
              <a:cs typeface="Calibri"/>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A07EA0C9-0537-FF49-9094-4C2DD308E9D6}"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18</a:t>
            </a:fld>
            <a:endParaRPr lang="en-US" dirty="0"/>
          </a:p>
        </p:txBody>
      </p:sp>
    </p:spTree>
    <p:extLst>
      <p:ext uri="{BB962C8B-B14F-4D97-AF65-F5344CB8AC3E}">
        <p14:creationId xmlns:p14="http://schemas.microsoft.com/office/powerpoint/2010/main" val="348092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7444">
              <a:spcAft>
                <a:spcPts val="3110"/>
              </a:spcAft>
            </a:pPr>
            <a:r>
              <a:rPr lang="en-US" dirty="0"/>
              <a:t>As we’ve briefed you and your staff, we’ve often used the analogy of trying to land four airplanes at once as we prepare to kick off implementation of the vision.</a:t>
            </a:r>
          </a:p>
          <a:p>
            <a:pPr marL="197444">
              <a:spcAft>
                <a:spcPts val="3110"/>
              </a:spcAft>
            </a:pPr>
            <a:endParaRPr lang="en-US" dirty="0">
              <a:cs typeface="Calibri"/>
            </a:endParaRPr>
          </a:p>
          <a:p>
            <a:pPr marL="197444">
              <a:spcAft>
                <a:spcPts val="3110"/>
              </a:spcAft>
            </a:pPr>
            <a:r>
              <a:rPr lang="en-US" dirty="0"/>
              <a:t>Because we’re in active negotiations – meaning we haven't yet fully landed on some key terms - I’ll just touch on the scope of the agreements.</a:t>
            </a:r>
          </a:p>
          <a:p>
            <a:pPr marL="197444">
              <a:spcAft>
                <a:spcPts val="3110"/>
              </a:spcAft>
            </a:pPr>
            <a:endParaRPr lang="en-US" dirty="0"/>
          </a:p>
          <a:p>
            <a:pPr marL="197444">
              <a:spcAft>
                <a:spcPts val="3110"/>
              </a:spcAft>
            </a:pPr>
            <a:r>
              <a:rPr lang="en-US" dirty="0">
                <a:cs typeface="Calibri"/>
              </a:rPr>
              <a:t>The Master Plan is currently in for review by Design Commission and will establish</a:t>
            </a:r>
            <a:r>
              <a:rPr lang="en-US" dirty="0"/>
              <a:t> infrastructure standards </a:t>
            </a:r>
            <a:r>
              <a:rPr lang="en-US" dirty="0">
                <a:cs typeface="Calibri"/>
              </a:rPr>
              <a:t>and building envelopes within which development can occur.</a:t>
            </a:r>
            <a:endParaRPr lang="en-US" dirty="0"/>
          </a:p>
          <a:p>
            <a:pPr marL="197444">
              <a:spcAft>
                <a:spcPts val="3110"/>
              </a:spcAft>
            </a:pPr>
            <a:endParaRPr lang="en-US" dirty="0"/>
          </a:p>
          <a:p>
            <a:pPr marL="197444">
              <a:spcAft>
                <a:spcPts val="3110"/>
              </a:spcAft>
            </a:pPr>
            <a:r>
              <a:rPr lang="en-US" baseline="0" dirty="0"/>
              <a:t>The Disposition and Development</a:t>
            </a:r>
            <a:r>
              <a:rPr lang="en-US" dirty="0"/>
              <a:t> between Continuum and Prosper will focus on the sale of the properties of the northern end of the USPS site over the next decade together with related development, infrastructure and CBA requirements. </a:t>
            </a:r>
            <a:endParaRPr lang="en-US" dirty="0">
              <a:cs typeface="Calibri"/>
            </a:endParaRPr>
          </a:p>
          <a:p>
            <a:pPr marL="197444">
              <a:spcAft>
                <a:spcPts val="3110"/>
              </a:spcAft>
            </a:pPr>
            <a:endParaRPr lang="en-US" dirty="0"/>
          </a:p>
          <a:p>
            <a:pPr>
              <a:spcAft>
                <a:spcPts val="3110"/>
              </a:spcAft>
            </a:pPr>
            <a:r>
              <a:rPr lang="en-US" dirty="0"/>
              <a:t>Since summer 2019, Prosper, HCC, and Continuum have met to negotiate a Community Benefits Agreement (CBA) that will reflect both public and private commitments – some of which will be carried on to the DDA and IGAs. </a:t>
            </a:r>
          </a:p>
          <a:p>
            <a:pPr marL="1283384" lvl="1" indent="-493609">
              <a:spcAft>
                <a:spcPts val="3110"/>
              </a:spcAft>
              <a:buFont typeface="Arial,Sans-Serif"/>
              <a:buChar char="•"/>
            </a:pPr>
            <a:r>
              <a:rPr lang="en-US" dirty="0"/>
              <a:t>We are currently working on reaching tentative agreement on a term sheet that would speak to:</a:t>
            </a:r>
            <a:endParaRPr lang="en-US" dirty="0">
              <a:cs typeface="Calibri"/>
            </a:endParaRPr>
          </a:p>
          <a:p>
            <a:pPr marL="1678270" lvl="2" indent="-592330">
              <a:spcAft>
                <a:spcPts val="3110"/>
              </a:spcAft>
              <a:buAutoNum type="romanUcPeriod"/>
            </a:pPr>
            <a:r>
              <a:rPr lang="en-US" dirty="0"/>
              <a:t>Construction equity </a:t>
            </a:r>
          </a:p>
          <a:p>
            <a:pPr marL="1678270" lvl="2" indent="-592330">
              <a:spcAft>
                <a:spcPts val="3110"/>
              </a:spcAft>
              <a:buAutoNum type="romanUcPeriod"/>
            </a:pPr>
            <a:r>
              <a:rPr lang="en-US" dirty="0"/>
              <a:t>Operations </a:t>
            </a:r>
          </a:p>
          <a:p>
            <a:pPr marL="1678270" lvl="2" indent="-592330">
              <a:spcAft>
                <a:spcPts val="3110"/>
              </a:spcAft>
              <a:buAutoNum type="romanUcPeriod"/>
            </a:pPr>
            <a:r>
              <a:rPr lang="en-US" dirty="0"/>
              <a:t>Affordable housing </a:t>
            </a:r>
          </a:p>
          <a:p>
            <a:pPr marL="1678270" lvl="2" indent="-592330">
              <a:spcAft>
                <a:spcPts val="3110"/>
              </a:spcAft>
              <a:buAutoNum type="romanUcPeriod"/>
            </a:pPr>
            <a:r>
              <a:rPr lang="en-US" dirty="0"/>
              <a:t>Sustainability</a:t>
            </a:r>
          </a:p>
          <a:p>
            <a:pPr marL="1678270" lvl="2" indent="-592330">
              <a:spcAft>
                <a:spcPts val="3110"/>
              </a:spcAft>
              <a:buAutoNum type="romanUcPeriod"/>
            </a:pPr>
            <a:r>
              <a:rPr lang="en-US" dirty="0"/>
              <a:t>Business equity</a:t>
            </a:r>
          </a:p>
          <a:p>
            <a:pPr marL="1678270" lvl="2" indent="-592330">
              <a:spcAft>
                <a:spcPts val="3110"/>
              </a:spcAft>
              <a:buAutoNum type="romanUcPeriod"/>
            </a:pPr>
            <a:r>
              <a:rPr lang="en-US" dirty="0"/>
              <a:t>Tenanting and </a:t>
            </a:r>
          </a:p>
          <a:p>
            <a:pPr marL="1678270" lvl="2" indent="-592330">
              <a:spcAft>
                <a:spcPts val="3110"/>
              </a:spcAft>
              <a:buAutoNum type="romanUcPeriod"/>
            </a:pPr>
            <a:r>
              <a:rPr lang="en-US" dirty="0"/>
              <a:t>Oversight</a:t>
            </a:r>
          </a:p>
          <a:p>
            <a:pPr marL="1085940" lvl="2">
              <a:spcAft>
                <a:spcPts val="3110"/>
              </a:spcAft>
            </a:pPr>
            <a:endParaRPr lang="en-US" dirty="0"/>
          </a:p>
          <a:p>
            <a:pPr>
              <a:spcAft>
                <a:spcPts val="3110"/>
              </a:spcAft>
            </a:pPr>
            <a:r>
              <a:rPr lang="en-US" dirty="0"/>
              <a:t>And finally, public infrastructure and affordable housing land transfer commitments will be executed</a:t>
            </a:r>
            <a:r>
              <a:rPr lang="en-US" baseline="0" dirty="0"/>
              <a:t> via individual Intergovernmental Agreements (</a:t>
            </a:r>
            <a:r>
              <a:rPr lang="en-US" dirty="0"/>
              <a:t>IGAs)– with </a:t>
            </a:r>
            <a:r>
              <a:rPr lang="en-US" dirty="0" err="1"/>
              <a:t>pHB</a:t>
            </a:r>
            <a:r>
              <a:rPr lang="en-US" dirty="0"/>
              <a:t>, PBOT, Parks, BES and Water.</a:t>
            </a:r>
            <a:endParaRPr lang="en-US" dirty="0">
              <a:cs typeface="Calibri"/>
            </a:endParaRPr>
          </a:p>
          <a:p>
            <a:pPr marL="789774" lvl="1">
              <a:spcAft>
                <a:spcPts val="3110"/>
              </a:spcAft>
            </a:pPr>
            <a:r>
              <a:rPr lang="en-US" dirty="0"/>
              <a:t>These agreements will detail funding and finance responsibilities by public and private parties, relevant elements of the CBA, and delivery expectations.</a:t>
            </a:r>
          </a:p>
          <a:p>
            <a:pPr marL="493609" indent="-493609">
              <a:spcAft>
                <a:spcPts val="3110"/>
              </a:spcAft>
              <a:buFont typeface="Arial,Sans-Serif"/>
              <a:buChar char="•"/>
            </a:pPr>
            <a:endParaRPr lang="en-US" dirty="0"/>
          </a:p>
          <a:p>
            <a:pPr marL="197444">
              <a:spcAft>
                <a:spcPts val="3110"/>
              </a:spcAft>
            </a:pPr>
            <a:endParaRPr lang="en-US" sz="2800" dirty="0">
              <a:latin typeface="Century Gothic"/>
              <a:cs typeface="Calibri"/>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9BD6688C-0D20-7943-BC5B-C2159E85D50F}"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19</a:t>
            </a:fld>
            <a:endParaRPr lang="en-US" dirty="0"/>
          </a:p>
        </p:txBody>
      </p:sp>
    </p:spTree>
    <p:extLst>
      <p:ext uri="{BB962C8B-B14F-4D97-AF65-F5344CB8AC3E}">
        <p14:creationId xmlns:p14="http://schemas.microsoft.com/office/powerpoint/2010/main" val="183561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I'm going to take about 20-25 minutes to give an overview of the project and process to date.</a:t>
            </a:r>
          </a:p>
          <a:p>
            <a:endParaRPr lang="en-US" dirty="0">
              <a:cs typeface="Calibri"/>
            </a:endParaRPr>
          </a:p>
          <a:p>
            <a:r>
              <a:rPr lang="en-US" dirty="0">
                <a:cs typeface="Calibri"/>
              </a:rPr>
              <a:t>Shannon, Vivian and Mark will each share their perspective and priorities with you.</a:t>
            </a:r>
          </a:p>
          <a:p>
            <a:endParaRPr lang="en-US" dirty="0">
              <a:cs typeface="Calibri"/>
            </a:endParaRPr>
          </a:p>
          <a:p>
            <a:r>
              <a:rPr lang="en-US" dirty="0">
                <a:cs typeface="Calibri"/>
              </a:rPr>
              <a:t>And then we’ll hear from key partners who have helped shape the project before you – including, representatives from our public partners, steering committee members and the Healthy Communities Coalition.  </a:t>
            </a:r>
          </a:p>
          <a:p>
            <a:endParaRPr lang="en-US" dirty="0">
              <a:cs typeface="Calibri"/>
            </a:endParaRPr>
          </a:p>
          <a:p>
            <a:r>
              <a:rPr lang="en-US" dirty="0">
                <a:cs typeface="Calibri"/>
              </a:rPr>
              <a:t>Everyone has agreed to keep their comments focused to ensure we have time at the end to hear your questions and priorities. </a:t>
            </a:r>
          </a:p>
          <a:p>
            <a:endParaRPr lang="en-US" dirty="0"/>
          </a:p>
          <a:p>
            <a:pPr marL="1085940" lvl="1" indent="-296166">
              <a:buFont typeface="Arial"/>
              <a:buChar char="•"/>
            </a:pPr>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C39E429F-D6AC-C04D-9F85-B3B0D1975C54}"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a:t>
            </a:fld>
            <a:endParaRPr lang="en-US" dirty="0"/>
          </a:p>
        </p:txBody>
      </p:sp>
    </p:spTree>
    <p:extLst>
      <p:ext uri="{BB962C8B-B14F-4D97-AF65-F5344CB8AC3E}">
        <p14:creationId xmlns:p14="http://schemas.microsoft.com/office/powerpoint/2010/main" val="187262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31475" y="7335838"/>
            <a:ext cx="48968025" cy="36725225"/>
          </a:xfrm>
        </p:spPr>
      </p:sp>
      <p:sp>
        <p:nvSpPr>
          <p:cNvPr id="3" name="Notes Placeholder 2"/>
          <p:cNvSpPr>
            <a:spLocks noGrp="1"/>
          </p:cNvSpPr>
          <p:nvPr>
            <p:ph type="body" idx="1"/>
          </p:nvPr>
        </p:nvSpPr>
        <p:spPr/>
        <p:txBody>
          <a:bodyPr>
            <a:normAutofit lnSpcReduction="10000"/>
          </a:bodyPr>
          <a:lstStyle/>
          <a:p>
            <a:r>
              <a:rPr lang="en-US" sz="2100" dirty="0"/>
              <a:t>As a true public/private/community partnership, the elements of the agreement are closely tied to and must align with one another.</a:t>
            </a:r>
          </a:p>
          <a:p>
            <a:endParaRPr lang="en-US" sz="2100" dirty="0"/>
          </a:p>
          <a:p>
            <a:pPr defTabSz="1579549">
              <a:defRPr/>
            </a:pPr>
            <a:r>
              <a:rPr lang="en-US" dirty="0"/>
              <a:t>We cannot accomplish the vision we’ve set forth</a:t>
            </a:r>
            <a:r>
              <a:rPr lang="en-US" baseline="0" dirty="0"/>
              <a:t> today without significant private commitment and capital to execute on those outcomes. </a:t>
            </a:r>
          </a:p>
          <a:p>
            <a:r>
              <a:rPr lang="en-US" sz="2100" dirty="0"/>
              <a:t>We anticipate that our development partners will need to secure about $1B in outside capital to deliver on this project over the next 15-20 years.</a:t>
            </a:r>
          </a:p>
          <a:p>
            <a:endParaRPr lang="en-US" sz="2100" dirty="0"/>
          </a:p>
          <a:p>
            <a:r>
              <a:rPr lang="en-US" sz="2100" dirty="0"/>
              <a:t>Public investment in site acquisition and preparation is around $125M – which is essentially supported by River District Tax Increment</a:t>
            </a:r>
          </a:p>
          <a:p>
            <a:endParaRPr lang="en-US" sz="2100" dirty="0"/>
          </a:p>
          <a:p>
            <a:r>
              <a:rPr lang="en-US" sz="2100" dirty="0"/>
              <a:t>Future public and private investments in streets, open space and utilities will be about $75M. And are working with Bureau partners to align public infrastructure financing – like SDCs - to public infrastructure priorities, as well as to identify private infrastructure financing mechanisms like Local Improvement Districts.</a:t>
            </a:r>
          </a:p>
          <a:p>
            <a:endParaRPr lang="en-US" sz="2100" dirty="0"/>
          </a:p>
          <a:p>
            <a:r>
              <a:rPr lang="en-US" sz="2100" dirty="0"/>
              <a:t>Shannon will speak separately about the capital required to deliver on </a:t>
            </a:r>
            <a:r>
              <a:rPr lang="en-US" dirty="0"/>
              <a:t>affordable</a:t>
            </a:r>
            <a:r>
              <a:rPr lang="en-US" sz="2100" dirty="0"/>
              <a:t> housing so </a:t>
            </a:r>
            <a:r>
              <a:rPr lang="en-US" dirty="0"/>
              <a:t>that is</a:t>
            </a:r>
            <a:r>
              <a:rPr lang="en-US" sz="2100" dirty="0"/>
              <a:t> not included in this chart.</a:t>
            </a:r>
            <a:endParaRPr lang="en-US" sz="2100" dirty="0">
              <a:cs typeface="Calibri"/>
            </a:endParaRPr>
          </a:p>
          <a:p>
            <a:endParaRPr lang="en-US" sz="2100" dirty="0"/>
          </a:p>
          <a:p>
            <a:r>
              <a:rPr lang="en-US" sz="2100" dirty="0"/>
              <a:t>The yellow portion – currently TBD – represents those particular community benefits that will require additional investment with tools outside of the City or private sector’s conventional means and will need to be found from land sales or bringing other additional resources to bear.</a:t>
            </a:r>
          </a:p>
          <a:p>
            <a:endParaRPr lang="en-US" sz="2100" dirty="0"/>
          </a:p>
          <a:p>
            <a:r>
              <a:rPr lang="en-US" sz="2100" dirty="0"/>
              <a:t>We look forward to engaging with Council further at the Feb 4 work session to review agreement negotiations and investment scenarios in further detail and to receive direction from Council.</a:t>
            </a:r>
          </a:p>
          <a:p>
            <a:endParaRPr lang="en-US" b="0" dirty="0"/>
          </a:p>
        </p:txBody>
      </p:sp>
      <p:sp>
        <p:nvSpPr>
          <p:cNvPr id="4" name="Slide Number Placeholder 3"/>
          <p:cNvSpPr>
            <a:spLocks noGrp="1"/>
          </p:cNvSpPr>
          <p:nvPr>
            <p:ph type="sldNum" sz="quarter" idx="10"/>
          </p:nvPr>
        </p:nvSpPr>
        <p:spPr/>
        <p:txBody>
          <a:bodyPr/>
          <a:lstStyle/>
          <a:p>
            <a:pPr defTabSz="789774">
              <a:defRPr/>
            </a:pPr>
            <a:fld id="{73675E8A-E2B8-4C79-9B07-7330B26EAAF3}" type="slidenum">
              <a:rPr lang="en-US">
                <a:solidFill>
                  <a:prstClr val="black"/>
                </a:solidFill>
                <a:latin typeface="Calibri" panose="020F0502020204030204"/>
              </a:rPr>
              <a:pPr defTabSz="789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53935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close our section today with some specifics around immediate next steps that Council</a:t>
            </a:r>
            <a:r>
              <a:rPr lang="en-US" baseline="0" dirty="0"/>
              <a:t> and the community can expect on the project. </a:t>
            </a:r>
          </a:p>
          <a:p>
            <a:endParaRPr lang="en-US" baseline="0"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6470432D-1C49-3445-AB33-4095D4AA8866}"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21</a:t>
            </a:fld>
            <a:endParaRPr lang="en-US" dirty="0"/>
          </a:p>
        </p:txBody>
      </p:sp>
    </p:spTree>
    <p:extLst>
      <p:ext uri="{BB962C8B-B14F-4D97-AF65-F5344CB8AC3E}">
        <p14:creationId xmlns:p14="http://schemas.microsoft.com/office/powerpoint/2010/main" val="3864862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a:t>We'll be back to discuss the negotiations in an executive session on Feb 4 with you - when we’ll be seeking input on key terms of the agreements. </a:t>
            </a:r>
            <a:endParaRPr lang="en-US" dirty="0">
              <a:solidFill>
                <a:srgbClr val="383A35"/>
              </a:solidFill>
              <a:latin typeface="Century Gothic" panose="020B0502020202020204" pitchFamily="34" charset="0"/>
              <a:cs typeface="Rubik" panose="00000500000000000000" pitchFamily="2" charset="-79"/>
            </a:endParaRPr>
          </a:p>
          <a:p>
            <a:pPr defTabSz="1579549">
              <a:defRPr/>
            </a:pPr>
            <a:endParaRPr lang="en-US" sz="1800" dirty="0">
              <a:solidFill>
                <a:srgbClr val="000000"/>
              </a:solidFill>
              <a:latin typeface="Calibri"/>
              <a:cs typeface="Calibri"/>
            </a:endParaRPr>
          </a:p>
          <a:p>
            <a:pPr>
              <a:defRPr/>
            </a:pPr>
            <a:r>
              <a:rPr lang="en-US" sz="1800" dirty="0">
                <a:solidFill>
                  <a:srgbClr val="000000"/>
                </a:solidFill>
                <a:latin typeface="Calibri"/>
                <a:cs typeface="Calibri"/>
              </a:rPr>
              <a:t>This spring, Design Commission will hold hearings on the master plan and we'll bring the </a:t>
            </a:r>
            <a:r>
              <a:rPr lang="en-US"/>
              <a:t>key DDA, CBA and IGA terms sheet to you for your consideration.</a:t>
            </a:r>
            <a:endParaRPr lang="en-US">
              <a:cs typeface="Calibri"/>
            </a:endParaRPr>
          </a:p>
          <a:p>
            <a:pPr>
              <a:defRPr/>
            </a:pPr>
            <a:endParaRPr lang="en-US"/>
          </a:p>
          <a:p>
            <a:pPr>
              <a:defRPr/>
            </a:pPr>
            <a:r>
              <a:rPr lang="en-US" sz="1800" b="1" dirty="0">
                <a:solidFill>
                  <a:srgbClr val="7F7F7F"/>
                </a:solidFill>
                <a:latin typeface="Century Gothic"/>
                <a:cs typeface="Rubik" panose="00000500000000000000" pitchFamily="2" charset="-79"/>
              </a:rPr>
              <a:t>We're also moving forward with interim activation plan, re locating the USPS retail to the adjacent garage and </a:t>
            </a:r>
            <a:r>
              <a:rPr lang="en-US" sz="1800" b="1" dirty="0" err="1">
                <a:solidFill>
                  <a:srgbClr val="7F7F7F"/>
                </a:solidFill>
                <a:latin typeface="Century Gothic"/>
                <a:cs typeface="Rubik" panose="00000500000000000000" pitchFamily="2" charset="-79"/>
              </a:rPr>
              <a:t>pursusing</a:t>
            </a:r>
            <a:r>
              <a:rPr lang="en-US" sz="1800" b="1" dirty="0">
                <a:solidFill>
                  <a:srgbClr val="7F7F7F"/>
                </a:solidFill>
                <a:latin typeface="Century Gothic"/>
                <a:cs typeface="Rubik" panose="00000500000000000000" pitchFamily="2" charset="-79"/>
              </a:rPr>
              <a:t> demolition of the vacant buildings.</a:t>
            </a:r>
            <a:endParaRPr lang="en-US" sz="1800" b="1" dirty="0">
              <a:solidFill>
                <a:srgbClr val="7F7F7F"/>
              </a:solidFill>
              <a:latin typeface="Century Gothic" panose="020B0502020202020204" pitchFamily="34" charset="0"/>
              <a:cs typeface="Rubik" panose="00000500000000000000" pitchFamily="2" charset="-79"/>
            </a:endParaRPr>
          </a:p>
          <a:p>
            <a:pPr defTabSz="1579549">
              <a:defRPr/>
            </a:pPr>
            <a:endParaRPr lang="en-US" sz="1800" b="1" dirty="0">
              <a:solidFill>
                <a:srgbClr val="7F7F7F"/>
              </a:solidFill>
              <a:latin typeface="Century Gothic"/>
            </a:endParaRPr>
          </a:p>
          <a:p>
            <a:r>
              <a:rPr lang="en-US" sz="1800" b="1">
                <a:solidFill>
                  <a:srgbClr val="7F7F7F"/>
                </a:solidFill>
                <a:latin typeface="Century Gothic"/>
              </a:rPr>
              <a:t>So, with that, I'd like to hand it over to Shannon to discuss the affordable housing strategy for the site.</a:t>
            </a:r>
            <a:endParaRPr lang="en-US" sz="1800" b="1" dirty="0">
              <a:solidFill>
                <a:srgbClr val="7F7F7F"/>
              </a:solidFill>
              <a:latin typeface="Century Gothic"/>
            </a:endParaRPr>
          </a:p>
          <a:p>
            <a:pPr marL="296166" indent="-296166">
              <a:buFont typeface="Arial" panose="020B0604020202020204" pitchFamily="34" charset="0"/>
              <a:buChar char="•"/>
            </a:pPr>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1B5E07E5-D890-40ED-8C47-F56DD15466A1}"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22</a:t>
            </a:fld>
            <a:endParaRPr lang="en-US" dirty="0"/>
          </a:p>
        </p:txBody>
      </p:sp>
    </p:spTree>
    <p:extLst>
      <p:ext uri="{BB962C8B-B14F-4D97-AF65-F5344CB8AC3E}">
        <p14:creationId xmlns:p14="http://schemas.microsoft.com/office/powerpoint/2010/main" val="313339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22E3CCE8-94F6-40E1-9067-0FC93BA98C2E}"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23</a:t>
            </a:fld>
            <a:endParaRPr lang="en-US" dirty="0"/>
          </a:p>
        </p:txBody>
      </p:sp>
    </p:spTree>
    <p:extLst>
      <p:ext uri="{BB962C8B-B14F-4D97-AF65-F5344CB8AC3E}">
        <p14:creationId xmlns:p14="http://schemas.microsoft.com/office/powerpoint/2010/main" val="4229195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PHB</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BEB6C5B3-A344-42EE-BD19-163CBD440BA3}"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24</a:t>
            </a:fld>
            <a:endParaRPr lang="en-US" dirty="0"/>
          </a:p>
        </p:txBody>
      </p:sp>
    </p:spTree>
    <p:extLst>
      <p:ext uri="{BB962C8B-B14F-4D97-AF65-F5344CB8AC3E}">
        <p14:creationId xmlns:p14="http://schemas.microsoft.com/office/powerpoint/2010/main" val="1648591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PHB</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BEB6C5B3-A344-42EE-BD19-163CBD440BA3}"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25</a:t>
            </a:fld>
            <a:endParaRPr lang="en-US" dirty="0"/>
          </a:p>
        </p:txBody>
      </p:sp>
    </p:spTree>
    <p:extLst>
      <p:ext uri="{BB962C8B-B14F-4D97-AF65-F5344CB8AC3E}">
        <p14:creationId xmlns:p14="http://schemas.microsoft.com/office/powerpoint/2010/main" val="2511852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PHB</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BEB6C5B3-A344-42EE-BD19-163CBD440BA3}"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26</a:t>
            </a:fld>
            <a:endParaRPr lang="en-US" dirty="0"/>
          </a:p>
        </p:txBody>
      </p:sp>
    </p:spTree>
    <p:extLst>
      <p:ext uri="{BB962C8B-B14F-4D97-AF65-F5344CB8AC3E}">
        <p14:creationId xmlns:p14="http://schemas.microsoft.com/office/powerpoint/2010/main" val="436157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PHB</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BEB6C5B3-A344-42EE-BD19-163CBD440BA3}"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27</a:t>
            </a:fld>
            <a:endParaRPr lang="en-US" dirty="0"/>
          </a:p>
        </p:txBody>
      </p:sp>
    </p:spTree>
    <p:extLst>
      <p:ext uri="{BB962C8B-B14F-4D97-AF65-F5344CB8AC3E}">
        <p14:creationId xmlns:p14="http://schemas.microsoft.com/office/powerpoint/2010/main" val="2968204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PHB </a:t>
            </a:r>
            <a:endParaRPr lang="en-US">
              <a:cs typeface="Calibri" panose="020F0502020204030204"/>
            </a:endParaRPr>
          </a:p>
          <a:p>
            <a:endParaRPr lang="en-US" dirty="0">
              <a:cs typeface="Calibri" panose="020F0502020204030204"/>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BEB6C5B3-A344-42EE-BD19-163CBD440BA3}"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28</a:t>
            </a:fld>
            <a:endParaRPr lang="en-US" dirty="0"/>
          </a:p>
        </p:txBody>
      </p:sp>
    </p:spTree>
    <p:extLst>
      <p:ext uri="{BB962C8B-B14F-4D97-AF65-F5344CB8AC3E}">
        <p14:creationId xmlns:p14="http://schemas.microsoft.com/office/powerpoint/2010/main" val="830285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302FBDA6-DF00-4003-A4D4-E0259AD063DB}"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29</a:t>
            </a:fld>
            <a:endParaRPr lang="en-US" dirty="0"/>
          </a:p>
        </p:txBody>
      </p:sp>
    </p:spTree>
    <p:extLst>
      <p:ext uri="{BB962C8B-B14F-4D97-AF65-F5344CB8AC3E}">
        <p14:creationId xmlns:p14="http://schemas.microsoft.com/office/powerpoint/2010/main" val="86022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79549">
              <a:defRPr/>
            </a:pPr>
            <a:r>
              <a:rPr lang="en-US" dirty="0"/>
              <a:t>So, what do we mean when we say “Broadway Corridor”?</a:t>
            </a:r>
          </a:p>
          <a:p>
            <a:pPr defTabSz="1579549">
              <a:defRPr/>
            </a:pPr>
            <a:endParaRPr lang="en-US" dirty="0"/>
          </a:p>
          <a:p>
            <a:pPr>
              <a:defRPr/>
            </a:pPr>
            <a:r>
              <a:rPr lang="en-US" sz="2100" dirty="0"/>
              <a:t>The Broadway Corridor is a 34-acre district – in green on the slide – that</a:t>
            </a:r>
            <a:r>
              <a:rPr lang="en-US" dirty="0"/>
              <a:t> </a:t>
            </a:r>
            <a:r>
              <a:rPr lang="en-US" sz="2100" dirty="0"/>
              <a:t>includes</a:t>
            </a:r>
            <a:r>
              <a:rPr lang="en-US" dirty="0"/>
              <a:t>:</a:t>
            </a:r>
            <a:endParaRPr lang="en-US" sz="2100" dirty="0"/>
          </a:p>
          <a:p>
            <a:pPr marL="296166" indent="-296166">
              <a:buFont typeface="Arial" panose="020B0604020202020204" pitchFamily="34" charset="0"/>
              <a:buChar char="•"/>
              <a:defRPr/>
            </a:pPr>
            <a:r>
              <a:rPr lang="en-US" sz="2100" dirty="0"/>
              <a:t>The </a:t>
            </a:r>
            <a:r>
              <a:rPr lang="en-US" dirty="0"/>
              <a:t>14 acre USPS site – jointly owned by Prosper Portland the Portland Housing bureau</a:t>
            </a:r>
          </a:p>
          <a:p>
            <a:pPr marL="296166" indent="-296166">
              <a:buFont typeface="Arial" panose="020B0604020202020204" pitchFamily="34" charset="0"/>
              <a:buChar char="•"/>
              <a:defRPr/>
            </a:pPr>
            <a:r>
              <a:rPr lang="en-US" dirty="0"/>
              <a:t>As well as Prosper</a:t>
            </a:r>
            <a:r>
              <a:rPr lang="en-US" sz="2100" dirty="0"/>
              <a:t> Portland owned development opportunities on Block R and the Broadway Bridge Site, where the Oregon Harbor of Hope is currently located</a:t>
            </a:r>
          </a:p>
          <a:p>
            <a:pPr marL="296166" indent="-296166">
              <a:buFont typeface="Arial" panose="020B0604020202020204" pitchFamily="34" charset="0"/>
              <a:buChar char="•"/>
              <a:defRPr/>
            </a:pPr>
            <a:r>
              <a:rPr lang="en-US" sz="2100" dirty="0"/>
              <a:t>It also includes Union Station</a:t>
            </a:r>
            <a:r>
              <a:rPr lang="en-US" dirty="0"/>
              <a:t> – owned by Prosper Portland</a:t>
            </a:r>
          </a:p>
          <a:p>
            <a:pPr marL="296166" indent="-296166">
              <a:buFont typeface="Arial" panose="020B0604020202020204" pitchFamily="34" charset="0"/>
              <a:buChar char="•"/>
              <a:defRPr/>
            </a:pPr>
            <a:r>
              <a:rPr lang="en-US" dirty="0"/>
              <a:t>The</a:t>
            </a:r>
            <a:r>
              <a:rPr lang="en-US" sz="2100" dirty="0"/>
              <a:t> former Greyhound Bus Terminal, PNCA and </a:t>
            </a:r>
          </a:p>
          <a:p>
            <a:pPr marL="296166" indent="-296166">
              <a:buFont typeface="Arial" panose="020B0604020202020204" pitchFamily="34" charset="0"/>
              <a:buChar char="•"/>
              <a:defRPr/>
            </a:pPr>
            <a:r>
              <a:rPr lang="en-US" sz="2100" dirty="0"/>
              <a:t>The adjacent future park block owned by Portland Parks &amp; Recreation.</a:t>
            </a:r>
          </a:p>
          <a:p>
            <a:pPr>
              <a:defRPr/>
            </a:pPr>
            <a:endParaRPr lang="en-US" sz="2100" dirty="0">
              <a:cs typeface="Calibri"/>
            </a:endParaRPr>
          </a:p>
          <a:p>
            <a:pPr>
              <a:defRPr/>
            </a:pPr>
            <a:r>
              <a:rPr lang="en-US" sz="2100" dirty="0">
                <a:cs typeface="Calibri"/>
              </a:rPr>
              <a:t>So – this is a site with a lot of development potential – in the heart of our city.</a:t>
            </a:r>
          </a:p>
          <a:p>
            <a:pPr defTabSz="1579549">
              <a:defRPr/>
            </a:pPr>
            <a:endParaRPr lang="en-US" sz="2100" dirty="0"/>
          </a:p>
          <a:p>
            <a:endParaRPr lang="en-US" dirty="0"/>
          </a:p>
          <a:p>
            <a:pPr defTabSz="1579549">
              <a:defRPr/>
            </a:pPr>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AA95DDDE-758E-A14B-92E3-B1C7EA38F8BF}"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3</a:t>
            </a:fld>
            <a:endParaRPr lang="en-US" dirty="0"/>
          </a:p>
        </p:txBody>
      </p:sp>
    </p:spTree>
    <p:extLst>
      <p:ext uri="{BB962C8B-B14F-4D97-AF65-F5344CB8AC3E}">
        <p14:creationId xmlns:p14="http://schemas.microsoft.com/office/powerpoint/2010/main" val="2413875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don’t need to invest 100% of the resources today.</a:t>
            </a:r>
          </a:p>
          <a:p>
            <a:endParaRPr lang="en-US" sz="2800" dirty="0">
              <a:latin typeface="Century Gothic"/>
              <a:cs typeface="Calibri"/>
            </a:endParaRPr>
          </a:p>
          <a:p>
            <a:r>
              <a:rPr lang="en-US" sz="2800" dirty="0">
                <a:latin typeface="Century Gothic"/>
                <a:cs typeface="Calibri"/>
              </a:rPr>
              <a:t>The project will build out in 2-3 phases after we first move the USPS function into the on-site parking garage and demolish the vacant buildings.</a:t>
            </a:r>
          </a:p>
          <a:p>
            <a:endParaRPr lang="en-US" dirty="0"/>
          </a:p>
          <a:p>
            <a:r>
              <a:rPr lang="en-US" dirty="0"/>
              <a:t>The first phase will build out over about 10 years and include key street and utility infrastructure as well as accommodate the final location of the USPS retail. </a:t>
            </a:r>
          </a:p>
          <a:p>
            <a:endParaRPr lang="en-US" dirty="0"/>
          </a:p>
          <a:p>
            <a:r>
              <a:rPr lang="en-US" dirty="0"/>
              <a:t>Build out of the west zone includes the central park space and completion of the green loop and requires demolition of the parking structure.</a:t>
            </a:r>
          </a:p>
          <a:p>
            <a:endParaRPr lang="en-US" dirty="0"/>
          </a:p>
          <a:p>
            <a:r>
              <a:rPr lang="en-US" dirty="0"/>
              <a:t>We anticipate the East zone will be built out concurrent to the central park space as well within the next 15 years.</a:t>
            </a:r>
          </a:p>
          <a:p>
            <a:endParaRPr lang="en-US" dirty="0"/>
          </a:p>
          <a:p>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7282C2D3-00F6-6948-B341-55F3B67531EF}"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30</a:t>
            </a:fld>
            <a:endParaRPr lang="en-US" dirty="0"/>
          </a:p>
        </p:txBody>
      </p:sp>
    </p:spTree>
    <p:extLst>
      <p:ext uri="{BB962C8B-B14F-4D97-AF65-F5344CB8AC3E}">
        <p14:creationId xmlns:p14="http://schemas.microsoft.com/office/powerpoint/2010/main" val="2423201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22527">
              <a:defRPr/>
            </a:pPr>
            <a:r>
              <a:rPr lang="en-US" b="0" dirty="0"/>
              <a:t>PHB</a:t>
            </a:r>
          </a:p>
          <a:p>
            <a:endParaRPr lang="en-US" dirty="0"/>
          </a:p>
        </p:txBody>
      </p:sp>
      <p:sp>
        <p:nvSpPr>
          <p:cNvPr id="4" name="Slide Number Placeholder 3"/>
          <p:cNvSpPr>
            <a:spLocks noGrp="1"/>
          </p:cNvSpPr>
          <p:nvPr>
            <p:ph type="sldNum" sz="quarter" idx="10"/>
          </p:nvPr>
        </p:nvSpPr>
        <p:spPr/>
        <p:txBody>
          <a:bodyPr/>
          <a:lstStyle/>
          <a:p>
            <a:pPr defTabSz="789774">
              <a:defRPr/>
            </a:pPr>
            <a:fld id="{7482D096-9477-43B5-9CFD-0298B696057C}" type="slidenum">
              <a:rPr lang="en-US">
                <a:solidFill>
                  <a:prstClr val="black"/>
                </a:solidFill>
                <a:latin typeface="Calibri" panose="020F0502020204030204"/>
              </a:rPr>
              <a:pPr defTabSz="78977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44976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ACC8888C-8A21-CD45-B0DB-35D44E5FBC7D}"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32</a:t>
            </a:fld>
            <a:endParaRPr lang="en-US" dirty="0"/>
          </a:p>
        </p:txBody>
      </p:sp>
    </p:spTree>
    <p:extLst>
      <p:ext uri="{BB962C8B-B14F-4D97-AF65-F5344CB8AC3E}">
        <p14:creationId xmlns:p14="http://schemas.microsoft.com/office/powerpoint/2010/main" val="3338286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3384" lvl="1" indent="-493609">
              <a:spcAft>
                <a:spcPts val="3110"/>
              </a:spcAft>
              <a:buFont typeface="Arial"/>
              <a:buChar char="•"/>
            </a:pPr>
            <a:r>
              <a:rPr lang="en-US" sz="2800" dirty="0">
                <a:latin typeface="Century Gothic"/>
                <a:cs typeface="Calibri"/>
              </a:rPr>
              <a:t>. , which will involve compromise.</a:t>
            </a:r>
          </a:p>
          <a:p>
            <a:pPr marL="1283384" lvl="1" indent="-493609">
              <a:spcAft>
                <a:spcPts val="3110"/>
              </a:spcAft>
              <a:buFont typeface="Arial"/>
              <a:buChar char="•"/>
            </a:pPr>
            <a:r>
              <a:rPr lang="en-US" sz="2800" dirty="0">
                <a:latin typeface="Century Gothic"/>
                <a:cs typeface="Calibri"/>
              </a:rPr>
              <a:t>HCC has conveyed they want to see the CBA 1) apply to the entire Broadway Corridor, 2) include a workforce agreement on all elements of construction (including prevailing wage) and ensure specified job standards for janitors, security, and building engineers, 3) include the City and Continuum a signatories, and 4) contain a legal framework for enforcement and accountability. </a:t>
            </a:r>
          </a:p>
          <a:p>
            <a:pPr marL="1283384" lvl="1" indent="-493609">
              <a:spcAft>
                <a:spcPts val="3110"/>
              </a:spcAft>
              <a:buFont typeface="Arial"/>
              <a:buChar char="•"/>
            </a:pPr>
            <a:r>
              <a:rPr lang="en-US" sz="2800" dirty="0">
                <a:latin typeface="Century Gothic"/>
                <a:cs typeface="Calibri"/>
              </a:rPr>
              <a:t>Prosper and Continuum have been working diligently to be responsive to these points from the coalition and many of their requests are captured within the draft term sheet all parties are working on. </a:t>
            </a:r>
          </a:p>
          <a:p>
            <a:pPr marL="1283384" lvl="1" indent="-493609">
              <a:spcAft>
                <a:spcPts val="3110"/>
              </a:spcAft>
              <a:buFont typeface="Arial"/>
              <a:buChar char="•"/>
            </a:pPr>
            <a:r>
              <a:rPr lang="en-US" sz="2800" dirty="0">
                <a:latin typeface="Century Gothic"/>
                <a:cs typeface="Calibri"/>
              </a:rPr>
              <a:t>We have a few negotiations remaining and are committed to reaching tentative agreement on a CBA term sheet that will deliver equitable outcomes for our community, allows for financially viable development, balances the many interests and desires for this site, and recognizes the current uncertainty of elements of the development that will occur on the site. </a:t>
            </a:r>
          </a:p>
          <a:p>
            <a:pPr marL="1283384" lvl="1" indent="-493609">
              <a:spcAft>
                <a:spcPts val="3110"/>
              </a:spcAft>
              <a:buFont typeface="Arial"/>
              <a:buChar char="•"/>
            </a:pPr>
            <a:endParaRPr lang="en-US" sz="2800" dirty="0">
              <a:latin typeface="Century Gothic"/>
              <a:cs typeface="Calibri"/>
            </a:endParaRPr>
          </a:p>
          <a:p>
            <a:pPr marL="1085940" lvl="2">
              <a:spcAft>
                <a:spcPts val="3110"/>
              </a:spcAft>
            </a:pPr>
            <a:endParaRPr lang="en-US" sz="2800" dirty="0">
              <a:latin typeface="Century Gothic"/>
              <a:cs typeface="Calibri"/>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2F45968C-7E77-464C-9485-1E8C3B3C561E}"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33</a:t>
            </a:fld>
            <a:endParaRPr lang="en-US" dirty="0"/>
          </a:p>
        </p:txBody>
      </p:sp>
    </p:spTree>
    <p:extLst>
      <p:ext uri="{BB962C8B-B14F-4D97-AF65-F5344CB8AC3E}">
        <p14:creationId xmlns:p14="http://schemas.microsoft.com/office/powerpoint/2010/main" val="2194517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1036"/>
              </a:spcBef>
              <a:spcAft>
                <a:spcPts val="1036"/>
              </a:spcAft>
            </a:pPr>
            <a:r>
              <a:rPr lang="en-US" dirty="0"/>
              <a:t>The project’s vision statement notes that we have a "once in a generation opportunity"</a:t>
            </a:r>
            <a:endParaRPr lang="en-US" sz="2100" dirty="0">
              <a:solidFill>
                <a:schemeClr val="bg1"/>
              </a:solidFill>
              <a:latin typeface="Segoe Print" panose="02000600000000000000" pitchFamily="2" charset="0"/>
            </a:endParaRPr>
          </a:p>
          <a:p>
            <a:pPr>
              <a:lnSpc>
                <a:spcPct val="114999"/>
              </a:lnSpc>
              <a:spcBef>
                <a:spcPts val="1036"/>
              </a:spcBef>
              <a:spcAft>
                <a:spcPts val="1036"/>
              </a:spcAft>
            </a:pPr>
            <a:endParaRPr lang="en-US" sz="2100" dirty="0">
              <a:solidFill>
                <a:srgbClr val="000000"/>
              </a:solidFill>
              <a:latin typeface="Calibri"/>
              <a:cs typeface="Calibri"/>
            </a:endParaRPr>
          </a:p>
          <a:p>
            <a:pPr>
              <a:lnSpc>
                <a:spcPct val="114999"/>
              </a:lnSpc>
              <a:spcBef>
                <a:spcPts val="1036"/>
              </a:spcBef>
              <a:spcAft>
                <a:spcPts val="1036"/>
              </a:spcAft>
            </a:pPr>
            <a:r>
              <a:rPr lang="en-US" dirty="0">
                <a:solidFill>
                  <a:srgbClr val="000000"/>
                </a:solidFill>
                <a:latin typeface="Calibri"/>
                <a:cs typeface="Calibri"/>
              </a:rPr>
              <a:t>And speaks to the our desire to create a uniquely Portland, vibrant, forward-looking, mixed-use, dense urban district that</a:t>
            </a:r>
            <a:r>
              <a:rPr lang="en-US" baseline="0" dirty="0">
                <a:solidFill>
                  <a:srgbClr val="000000"/>
                </a:solidFill>
                <a:latin typeface="Calibri"/>
                <a:cs typeface="Calibri"/>
              </a:rPr>
              <a:t> has</a:t>
            </a:r>
            <a:endParaRPr lang="en-US" dirty="0">
              <a:solidFill>
                <a:srgbClr val="000000"/>
              </a:solidFill>
              <a:latin typeface="Calibri"/>
              <a:cs typeface="Calibri"/>
            </a:endParaRPr>
          </a:p>
          <a:p>
            <a:pPr marL="296166" indent="-296166">
              <a:lnSpc>
                <a:spcPct val="114999"/>
              </a:lnSpc>
              <a:spcBef>
                <a:spcPts val="1036"/>
              </a:spcBef>
              <a:spcAft>
                <a:spcPts val="1036"/>
              </a:spcAft>
              <a:buFontTx/>
              <a:buChar char="-"/>
            </a:pPr>
            <a:r>
              <a:rPr lang="en-US" dirty="0">
                <a:solidFill>
                  <a:srgbClr val="000000"/>
                </a:solidFill>
                <a:latin typeface="Calibri"/>
                <a:cs typeface="Calibri"/>
              </a:rPr>
              <a:t>history and culture</a:t>
            </a:r>
          </a:p>
          <a:p>
            <a:pPr marL="296166" indent="-296166">
              <a:lnSpc>
                <a:spcPct val="114999"/>
              </a:lnSpc>
              <a:spcBef>
                <a:spcPts val="1036"/>
              </a:spcBef>
              <a:spcAft>
                <a:spcPts val="1036"/>
              </a:spcAft>
              <a:buFontTx/>
              <a:buChar char="-"/>
            </a:pPr>
            <a:r>
              <a:rPr lang="en-US" baseline="0" dirty="0">
                <a:solidFill>
                  <a:srgbClr val="000000"/>
                </a:solidFill>
                <a:latin typeface="Calibri"/>
                <a:cs typeface="Calibri"/>
              </a:rPr>
              <a:t>smart growth and</a:t>
            </a:r>
          </a:p>
          <a:p>
            <a:pPr marL="296166" indent="-296166">
              <a:lnSpc>
                <a:spcPct val="114999"/>
              </a:lnSpc>
              <a:spcBef>
                <a:spcPts val="1036"/>
              </a:spcBef>
              <a:spcAft>
                <a:spcPts val="1036"/>
              </a:spcAft>
              <a:buFontTx/>
              <a:buChar char="-"/>
            </a:pPr>
            <a:r>
              <a:rPr lang="en-US" dirty="0">
                <a:solidFill>
                  <a:srgbClr val="000000"/>
                </a:solidFill>
                <a:latin typeface="Calibri"/>
                <a:cs typeface="Calibri"/>
              </a:rPr>
              <a:t>social equity and inclusion at its core.</a:t>
            </a:r>
          </a:p>
          <a:p>
            <a:pPr marL="296166" indent="-296166">
              <a:lnSpc>
                <a:spcPct val="114999"/>
              </a:lnSpc>
              <a:spcBef>
                <a:spcPts val="1036"/>
              </a:spcBef>
              <a:spcAft>
                <a:spcPts val="1036"/>
              </a:spcAft>
              <a:buFontTx/>
              <a:buChar char="-"/>
            </a:pPr>
            <a:endParaRPr lang="en-US" dirty="0">
              <a:solidFill>
                <a:srgbClr val="000000"/>
              </a:solidFill>
              <a:latin typeface="Calibri"/>
              <a:cs typeface="Calibri"/>
            </a:endParaRPr>
          </a:p>
          <a:p>
            <a:pPr>
              <a:lnSpc>
                <a:spcPct val="114999"/>
              </a:lnSpc>
              <a:spcBef>
                <a:spcPts val="1036"/>
              </a:spcBef>
              <a:spcAft>
                <a:spcPts val="1036"/>
              </a:spcAft>
            </a:pPr>
            <a:endParaRPr lang="en-US" sz="2100" i="1" dirty="0">
              <a:solidFill>
                <a:schemeClr val="bg1"/>
              </a:solidFill>
              <a:latin typeface="Segoe Print" panose="02000600000000000000" pitchFamily="2" charset="0"/>
            </a:endParaRPr>
          </a:p>
          <a:p>
            <a:pPr>
              <a:lnSpc>
                <a:spcPct val="114999"/>
              </a:lnSpc>
              <a:spcBef>
                <a:spcPts val="1036"/>
              </a:spcBef>
              <a:spcAft>
                <a:spcPts val="1036"/>
              </a:spcAft>
            </a:pPr>
            <a:endParaRPr lang="en-US" sz="2100" dirty="0">
              <a:solidFill>
                <a:schemeClr val="bg1"/>
              </a:solidFill>
              <a:latin typeface="Segoe Print" panose="02000600000000000000" pitchFamily="2" charset="0"/>
            </a:endParaRPr>
          </a:p>
          <a:p>
            <a:pPr defTabSz="1575275">
              <a:defRPr/>
            </a:pPr>
            <a:endParaRPr lang="en-US" sz="2100" dirty="0">
              <a:solidFill>
                <a:schemeClr val="bg1"/>
              </a:solidFill>
              <a:latin typeface="Segoe Print" panose="02000600000000000000" pitchFamily="2" charset="0"/>
            </a:endParaRPr>
          </a:p>
          <a:p>
            <a:pPr>
              <a:lnSpc>
                <a:spcPct val="114999"/>
              </a:lnSpc>
              <a:spcBef>
                <a:spcPts val="1036"/>
              </a:spcBef>
              <a:spcAft>
                <a:spcPts val="1036"/>
              </a:spcAft>
            </a:pPr>
            <a:endParaRPr lang="en-US" dirty="0">
              <a:cs typeface="Calibri"/>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47B3B7F1-D36A-4804-BB12-A17620692429}" type="datetimeFigureOut">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4</a:t>
            </a:fld>
            <a:endParaRPr lang="en-US" dirty="0"/>
          </a:p>
        </p:txBody>
      </p:sp>
    </p:spTree>
    <p:extLst>
      <p:ext uri="{BB962C8B-B14F-4D97-AF65-F5344CB8AC3E}">
        <p14:creationId xmlns:p14="http://schemas.microsoft.com/office/powerpoint/2010/main" val="253746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From 1964-2019, Broadway Corridor was home to the main US Postal Service processing facility for all of Oregon and southwestern Washington. </a:t>
            </a:r>
          </a:p>
          <a:p>
            <a:r>
              <a:rPr lang="en-US" sz="2100" dirty="0"/>
              <a:t> </a:t>
            </a:r>
          </a:p>
          <a:p>
            <a:r>
              <a:rPr lang="en-US" sz="2100" dirty="0"/>
              <a:t>But Broadway Corridor and adjacent blocks have a longer history as a center of commerce and a landing port for new Portlanders. This includes:</a:t>
            </a:r>
          </a:p>
          <a:p>
            <a:pPr marL="296166" indent="-296166">
              <a:buFont typeface="Arial" panose="020B0604020202020204" pitchFamily="34" charset="0"/>
              <a:buChar char="•"/>
            </a:pPr>
            <a:r>
              <a:rPr lang="en-US" sz="2100" dirty="0"/>
              <a:t>a Chinookan center of commerce and home to Wapato Valley people; </a:t>
            </a:r>
          </a:p>
          <a:p>
            <a:pPr marL="296166" indent="-296166">
              <a:buFont typeface="Arial" panose="020B0604020202020204" pitchFamily="34" charset="0"/>
              <a:buChar char="•"/>
            </a:pPr>
            <a:r>
              <a:rPr lang="en-US" sz="2100" dirty="0"/>
              <a:t>Chinese-American rail workers and a train station once envisioned to be the largest rail terminal in the nation; </a:t>
            </a:r>
          </a:p>
          <a:p>
            <a:pPr marL="296166" indent="-296166">
              <a:buFont typeface="Arial" panose="020B0604020202020204" pitchFamily="34" charset="0"/>
              <a:buChar char="•"/>
            </a:pPr>
            <a:r>
              <a:rPr lang="en-US" sz="2100" dirty="0"/>
              <a:t>the site of the first performance of jazz in the city at the Golden West Hotel; </a:t>
            </a:r>
          </a:p>
          <a:p>
            <a:pPr marL="296166" indent="-296166">
              <a:buFont typeface="Arial" panose="020B0604020202020204" pitchFamily="34" charset="0"/>
              <a:buChar char="•"/>
            </a:pPr>
            <a:r>
              <a:rPr lang="en-US" sz="2100" dirty="0"/>
              <a:t>and a thriving Japantown before Japanese-American residents were </a:t>
            </a:r>
            <a:r>
              <a:rPr lang="en-US" dirty="0"/>
              <a:t>forced</a:t>
            </a:r>
            <a:r>
              <a:rPr lang="en-US" sz="2100" dirty="0"/>
              <a:t> into internment camps during WWII</a:t>
            </a:r>
            <a:endParaRPr lang="en-US" sz="2100" dirty="0">
              <a:cs typeface="Calibri"/>
            </a:endParaRPr>
          </a:p>
          <a:p>
            <a:r>
              <a:rPr lang="en-US" sz="2100" dirty="0"/>
              <a:t> </a:t>
            </a:r>
          </a:p>
          <a:p>
            <a:r>
              <a:rPr lang="en-US" sz="2100" dirty="0"/>
              <a:t>BACKGROUND</a:t>
            </a:r>
          </a:p>
          <a:p>
            <a:pPr lvl="0"/>
            <a:r>
              <a:rPr lang="en-US" sz="2100" i="1" dirty="0"/>
              <a:t>Golden West Hotel – launched in 1906;  provided "all the conveniences of home" for Black workers denied accommodation in Portland's white owned hotels, and was a center of African American social life until the hotel's closure in 1931.</a:t>
            </a:r>
            <a:endParaRPr lang="en-US" sz="2100" dirty="0"/>
          </a:p>
          <a:p>
            <a:pPr lvl="0"/>
            <a:r>
              <a:rPr lang="en-US" sz="2100" i="1" dirty="0"/>
              <a:t>Chinese New Year Parade – year? Unknown</a:t>
            </a:r>
            <a:endParaRPr lang="en-US" sz="2100" dirty="0"/>
          </a:p>
          <a:p>
            <a:pPr lvl="0"/>
            <a:r>
              <a:rPr lang="en-US" sz="2100" i="1" dirty="0"/>
              <a:t>Japanese School on NW 5</a:t>
            </a:r>
            <a:r>
              <a:rPr lang="en-US" sz="2100" i="1" baseline="30000" dirty="0"/>
              <a:t>th</a:t>
            </a:r>
            <a:r>
              <a:rPr lang="en-US" sz="2100" i="1" dirty="0"/>
              <a:t> &amp; Flanders – Year/</a:t>
            </a:r>
            <a:endParaRPr lang="en-US" sz="2100" dirty="0"/>
          </a:p>
          <a:p>
            <a:pPr lvl="0"/>
            <a:r>
              <a:rPr lang="en-US" sz="2100" i="1" dirty="0"/>
              <a:t>The </a:t>
            </a:r>
            <a:r>
              <a:rPr lang="en-US" sz="2100" i="1" dirty="0" err="1"/>
              <a:t>Tokio</a:t>
            </a:r>
            <a:r>
              <a:rPr lang="en-US" sz="2100" i="1" dirty="0"/>
              <a:t> Sukiyaki House restaurant at 228 NW 4th Avenue (between Davis and Everett) in Portland's Japantown, was operated by </a:t>
            </a:r>
            <a:r>
              <a:rPr lang="en-US" sz="2100" i="1" dirty="0" err="1"/>
              <a:t>Tomhei</a:t>
            </a:r>
            <a:r>
              <a:rPr lang="en-US" sz="2100" i="1" dirty="0"/>
              <a:t> Kawasaki.</a:t>
            </a:r>
            <a:endParaRPr lang="en-US" sz="2100" dirty="0"/>
          </a:p>
          <a:p>
            <a:pPr lvl="0"/>
            <a:r>
              <a:rPr lang="en-US" sz="2100" i="1" dirty="0"/>
              <a:t>(left to right) Sue Kawasaki, </a:t>
            </a:r>
            <a:r>
              <a:rPr lang="en-US" sz="2100" i="1" dirty="0" err="1"/>
              <a:t>Kusuno</a:t>
            </a:r>
            <a:r>
              <a:rPr lang="en-US" sz="2100" i="1" dirty="0"/>
              <a:t> Kawasaki, Margie Kawasaki, circa 1939. Courtesy Oregon Nikkei Endowment</a:t>
            </a:r>
            <a:endParaRPr lang="en-US" sz="2100" dirty="0"/>
          </a:p>
          <a:p>
            <a:endParaRPr lang="en-US" dirty="0">
              <a:cs typeface="Calibri" panose="020F0502020204030204"/>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DCC71EF0-7FB6-C242-9D25-963549512AFF}"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5</a:t>
            </a:fld>
            <a:endParaRPr lang="en-US" dirty="0"/>
          </a:p>
        </p:txBody>
      </p:sp>
    </p:spTree>
    <p:extLst>
      <p:ext uri="{BB962C8B-B14F-4D97-AF65-F5344CB8AC3E}">
        <p14:creationId xmlns:p14="http://schemas.microsoft.com/office/powerpoint/2010/main" val="230451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104" dirty="0"/>
              <a:t>The USPS site provides us with the opportunity  to reimagine to central portion of Broadway Corridor into a 21st century center of commerce as a welcoming place for new Portlanders and those whose families and communities have long ties to the district . </a:t>
            </a:r>
          </a:p>
          <a:p>
            <a:pPr>
              <a:defRPr/>
            </a:pPr>
            <a:endParaRPr lang="en-US" spc="-104" dirty="0"/>
          </a:p>
          <a:p>
            <a:pPr>
              <a:defRPr/>
            </a:pPr>
            <a:r>
              <a:rPr lang="en-US" spc="-104" dirty="0"/>
              <a:t>Connecting the Pearl and Old Town/Chinatown,</a:t>
            </a:r>
            <a:r>
              <a:rPr lang="en-US" spc="-104" dirty="0">
                <a:cs typeface="+mn-lt"/>
              </a:rPr>
              <a:t> d</a:t>
            </a:r>
            <a:r>
              <a:rPr lang="en-US" spc="-104" dirty="0"/>
              <a:t>evelopment of the USPS Property could house between 1,800 to 2,400 new households and support between 4,000 and 8,800 jobs.</a:t>
            </a:r>
          </a:p>
          <a:p>
            <a:pPr lvl="1">
              <a:defRPr/>
            </a:pPr>
            <a:r>
              <a:rPr lang="en-US" spc="-104" dirty="0"/>
              <a:t>This reflects nearly 10% of the jobs and residence projected to be added to the Central City by 2035</a:t>
            </a:r>
            <a:endParaRPr lang="en-US" dirty="0"/>
          </a:p>
          <a:p>
            <a:pPr>
              <a:defRPr/>
            </a:pPr>
            <a:endParaRPr lang="en-US" spc="-104" dirty="0"/>
          </a:p>
          <a:p>
            <a:pPr>
              <a:defRPr/>
            </a:pPr>
            <a:r>
              <a:rPr lang="en-US" spc="-104" dirty="0"/>
              <a:t>If this growth needed to be absorbed into other locations in our region, it could take 400 acres of land and hundreds of millions of dollars of infrastructure investments to serve this same number of jobs and families with greater climate and transportation impacts for our region.</a:t>
            </a:r>
          </a:p>
          <a:p>
            <a:pPr>
              <a:defRPr/>
            </a:pPr>
            <a:endParaRPr lang="en-US" spc="-104" dirty="0"/>
          </a:p>
          <a:p>
            <a:pPr>
              <a:defRPr/>
            </a:pPr>
            <a:endParaRPr lang="en-US" sz="2100" spc="-104" dirty="0">
              <a:solidFill>
                <a:srgbClr val="4472C4"/>
              </a:solidFill>
              <a:latin typeface="Century Gothic" charset="0"/>
            </a:endParaRPr>
          </a:p>
          <a:p>
            <a:pPr defTabSz="1579549">
              <a:defRPr/>
            </a:pPr>
            <a:endParaRPr lang="en-US" sz="2100" spc="-104" dirty="0">
              <a:solidFill>
                <a:schemeClr val="accent1"/>
              </a:solidFill>
              <a:latin typeface="Century Gothic"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D1122D7D-6C92-564F-B185-056326B059D6}"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6</a:t>
            </a:fld>
            <a:endParaRPr lang="en-US" dirty="0"/>
          </a:p>
        </p:txBody>
      </p:sp>
    </p:spTree>
    <p:extLst>
      <p:ext uri="{BB962C8B-B14F-4D97-AF65-F5344CB8AC3E}">
        <p14:creationId xmlns:p14="http://schemas.microsoft.com/office/powerpoint/2010/main" val="308774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Redeveloping the Post Office site has long been  a goal of the City of Portland – going back to at least the 1988 central city plan. In the West Quadrant and Central City 2035 plans the site was identified as perhaps the most significant opportunity within Portland’s Central City.</a:t>
            </a:r>
          </a:p>
          <a:p>
            <a:endParaRPr lang="en-US" sz="2100" dirty="0"/>
          </a:p>
          <a:p>
            <a:r>
              <a:rPr lang="en-US" sz="2100" dirty="0"/>
              <a:t>In October of 2015, as negotiations with the USPS showed promise, City Council approved the Broadway Corridor Framework Plan, which provided information on the financial viability of acquisition and public investment.</a:t>
            </a:r>
          </a:p>
          <a:p>
            <a:endParaRPr lang="en-US" sz="2100" dirty="0"/>
          </a:p>
          <a:p>
            <a:pPr lvl="0"/>
            <a:r>
              <a:rPr lang="en-US" sz="2100" dirty="0"/>
              <a:t>To execute on the acquisition and the Framework Plan, Council authorized an up to $40 million line of credit backed by River District income which includes USPS land sales as the first line of repayment - anticipated to be repaid in 2021 or 2022 </a:t>
            </a:r>
          </a:p>
          <a:p>
            <a:r>
              <a:rPr lang="en-US" sz="2100" dirty="0"/>
              <a:t> </a:t>
            </a:r>
          </a:p>
          <a:p>
            <a:pPr lvl="0"/>
            <a:r>
              <a:rPr lang="en-US" sz="2100" dirty="0"/>
              <a:t>At that time, Council action also established high-level expectations for the site – including that 30% of the residential units would be affordable </a:t>
            </a:r>
          </a:p>
          <a:p>
            <a:endParaRPr lang="en-US" sz="2100" dirty="0"/>
          </a:p>
          <a:p>
            <a:r>
              <a:rPr lang="en-US" sz="2100" dirty="0"/>
              <a:t>In partnership with Portland Housing Bureau, Prosper Portland then acquired the site in 2016 for an acquisition price of $88M, which was used by USPS for relocation to </a:t>
            </a:r>
            <a:r>
              <a:rPr lang="en-US" sz="2100" dirty="0" err="1"/>
              <a:t>Collwood</a:t>
            </a:r>
            <a:r>
              <a:rPr lang="en-US" sz="2100" dirty="0"/>
              <a:t> Industrial Park</a:t>
            </a:r>
          </a:p>
          <a:p>
            <a:endParaRPr lang="en-US" sz="2100" dirty="0"/>
          </a:p>
          <a:p>
            <a:r>
              <a:rPr lang="en-US" sz="2100" dirty="0"/>
              <a:t>Pursuant to the 2015 Framework Plan, City Council also approved increased height and FAR entitlements on the site.  </a:t>
            </a:r>
          </a:p>
          <a:p>
            <a:pPr lvl="1"/>
            <a:r>
              <a:rPr lang="en-US" sz="2100" dirty="0"/>
              <a:t>With those changes, the site can accommodate </a:t>
            </a:r>
            <a:r>
              <a:rPr lang="en-US" dirty="0"/>
              <a:t> </a:t>
            </a:r>
            <a:r>
              <a:rPr lang="en-US" sz="2100" dirty="0"/>
              <a:t>4M sf of mixed use development</a:t>
            </a:r>
            <a:r>
              <a:rPr lang="en-US" dirty="0"/>
              <a:t> </a:t>
            </a:r>
            <a:endParaRPr lang="en-US" sz="2100" dirty="0">
              <a:cs typeface="Calibri"/>
            </a:endParaRPr>
          </a:p>
          <a:p>
            <a:r>
              <a:rPr lang="en-US" sz="2100" dirty="0"/>
              <a:t> </a:t>
            </a:r>
          </a:p>
          <a:p>
            <a:endParaRPr lang="en-US" dirty="0"/>
          </a:p>
          <a:p>
            <a:endParaRPr lang="en-US" dirty="0"/>
          </a:p>
          <a:p>
            <a:endParaRPr lang="en-US" sz="2100" dirty="0">
              <a:latin typeface="Century Gothic" panose="020B0502020202020204" pitchFamily="34" charset="0"/>
              <a:cs typeface="Rubik"/>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1B5E07E5-D890-40ED-8C47-F56DD15466A1}"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7</a:t>
            </a:fld>
            <a:endParaRPr lang="en-US" dirty="0"/>
          </a:p>
        </p:txBody>
      </p:sp>
    </p:spTree>
    <p:extLst>
      <p:ext uri="{BB962C8B-B14F-4D97-AF65-F5344CB8AC3E}">
        <p14:creationId xmlns:p14="http://schemas.microsoft.com/office/powerpoint/2010/main" val="196346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gained ownership of the site, we set out to </a:t>
            </a:r>
            <a:r>
              <a:rPr lang="en-US" baseline="0" dirty="0"/>
              <a:t>approach this project differently than past major development opportunities that Prosper and the City have been involved with. </a:t>
            </a:r>
          </a:p>
          <a:p>
            <a:endParaRPr lang="en-US" dirty="0"/>
          </a:p>
          <a:p>
            <a:r>
              <a:rPr lang="en-US" dirty="0"/>
              <a:t>We undertook an Racial Equity Impact Assessment, where we examined ways Prosper previously engaged in large development agreements and identified ways to interrupt the status quo and bring about more equitable outcomes. </a:t>
            </a:r>
            <a:endParaRPr lang="en-US" dirty="0">
              <a:cs typeface="Calibri"/>
            </a:endParaRPr>
          </a:p>
          <a:p>
            <a:endParaRPr lang="en-US" dirty="0"/>
          </a:p>
          <a:p>
            <a:r>
              <a:rPr lang="en-US" dirty="0"/>
              <a:t>As a result we engaged diverse stakeholders through a steering committee and our community engagement process very early in the project – even before we selected our development partner – and committed to engaging in a community benefits agreement.</a:t>
            </a:r>
            <a:endParaRPr lang="en-US" dirty="0">
              <a:cs typeface="Calibri"/>
            </a:endParaRPr>
          </a:p>
          <a:p>
            <a:endParaRPr lang="en-US" dirty="0">
              <a:cs typeface="Calibri"/>
            </a:endParaRPr>
          </a:p>
          <a:p>
            <a:endParaRPr lang="en-US" dirty="0">
              <a:cs typeface="Calibri"/>
            </a:endParaRPr>
          </a:p>
          <a:p>
            <a:r>
              <a:rPr lang="en-US" dirty="0"/>
              <a:t>  </a:t>
            </a:r>
            <a:endParaRPr lang="en-US" dirty="0">
              <a:cs typeface="Calibri"/>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42EB1177-49EF-FC42-8EF1-14710F6E126A}"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8</a:t>
            </a:fld>
            <a:endParaRPr lang="en-US" dirty="0"/>
          </a:p>
        </p:txBody>
      </p:sp>
    </p:spTree>
    <p:extLst>
      <p:ext uri="{BB962C8B-B14F-4D97-AF65-F5344CB8AC3E}">
        <p14:creationId xmlns:p14="http://schemas.microsoft.com/office/powerpoint/2010/main" val="106337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Broadway Corridor Steering committee was comprised of </a:t>
            </a:r>
            <a:r>
              <a:rPr lang="en-US" dirty="0"/>
              <a:t>37</a:t>
            </a:r>
            <a:r>
              <a:rPr lang="en-US" dirty="0">
                <a:effectLst/>
              </a:rPr>
              <a:t> people representing a diversity of community, private and non-profit organizations, geographies and lived experiences.</a:t>
            </a:r>
          </a:p>
          <a:p>
            <a:endParaRPr lang="en-US" dirty="0">
              <a:effectLst/>
            </a:endParaRPr>
          </a:p>
          <a:p>
            <a:r>
              <a:rPr lang="en-US" dirty="0"/>
              <a:t>From Spring 2017 to Summer 2019, </a:t>
            </a:r>
            <a:r>
              <a:rPr lang="en-US" dirty="0">
                <a:effectLst/>
              </a:rPr>
              <a:t>the Steering Committee advised Prosper Portland and the Portland Housing Bureau on goals for the project including:</a:t>
            </a:r>
            <a:endParaRPr lang="en-US" dirty="0">
              <a:cs typeface="Calibri"/>
            </a:endParaRPr>
          </a:p>
          <a:p>
            <a:endParaRPr lang="en-US" dirty="0"/>
          </a:p>
          <a:p>
            <a:pPr marL="296166" indent="-296166">
              <a:buFont typeface="Arial" panose="020B0604020202020204" pitchFamily="34" charset="0"/>
              <a:buChar char="•"/>
            </a:pPr>
            <a:r>
              <a:rPr lang="en-US" dirty="0">
                <a:effectLst/>
              </a:rPr>
              <a:t>Criteria for and selection of a development partner(s) ;</a:t>
            </a:r>
          </a:p>
          <a:p>
            <a:pPr marL="296166" indent="-296166">
              <a:buFont typeface="Arial" panose="020B0604020202020204" pitchFamily="34" charset="0"/>
              <a:buChar char="•"/>
            </a:pPr>
            <a:r>
              <a:rPr lang="en-US" dirty="0">
                <a:effectLst/>
              </a:rPr>
              <a:t>Priorities for mix of uses, equitable engagement, and community benefits</a:t>
            </a:r>
            <a:r>
              <a:rPr lang="en-US" dirty="0"/>
              <a:t>; and</a:t>
            </a:r>
            <a:endParaRPr lang="en-US" dirty="0">
              <a:effectLst/>
              <a:cs typeface="Calibri"/>
            </a:endParaRPr>
          </a:p>
          <a:p>
            <a:pPr marL="296166" indent="-296166" defTabSz="1579549">
              <a:buFont typeface="Arial" panose="020B0604020202020204" pitchFamily="34" charset="0"/>
              <a:buChar char="•"/>
              <a:defRPr/>
            </a:pPr>
            <a:r>
              <a:rPr lang="en-US" dirty="0">
                <a:effectLst/>
              </a:rPr>
              <a:t>The physical configuration of streets, parks, </a:t>
            </a:r>
            <a:r>
              <a:rPr lang="en-US" dirty="0" err="1">
                <a:effectLst/>
              </a:rPr>
              <a:t>greenry</a:t>
            </a:r>
            <a:r>
              <a:rPr lang="en-US" dirty="0">
                <a:effectLst/>
              </a:rPr>
              <a:t> and s</a:t>
            </a:r>
            <a:r>
              <a:rPr lang="en-US" dirty="0">
                <a:cs typeface="Calibri" panose="020F0502020204030204"/>
              </a:rPr>
              <a:t>ustainable practices.</a:t>
            </a:r>
          </a:p>
          <a:p>
            <a:endParaRPr lang="en-US" dirty="0">
              <a:cs typeface="Calibri" panose="020F0502020204030204"/>
            </a:endParaRPr>
          </a:p>
          <a:p>
            <a:pPr defTabSz="1579549">
              <a:defRPr/>
            </a:pP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E74B4D83-6FAD-CD46-8791-DE38FDA0D620}" type="datetime1">
              <a:rPr lang="en-US" smtClean="0"/>
              <a:t>1/30/2020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9</a:t>
            </a:fld>
            <a:endParaRPr lang="en-US" dirty="0"/>
          </a:p>
        </p:txBody>
      </p:sp>
    </p:spTree>
    <p:extLst>
      <p:ext uri="{BB962C8B-B14F-4D97-AF65-F5344CB8AC3E}">
        <p14:creationId xmlns:p14="http://schemas.microsoft.com/office/powerpoint/2010/main" val="408926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15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58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6798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dirty="0"/>
          </a:p>
        </p:txBody>
      </p:sp>
    </p:spTree>
    <p:extLst>
      <p:ext uri="{BB962C8B-B14F-4D97-AF65-F5344CB8AC3E}">
        <p14:creationId xmlns:p14="http://schemas.microsoft.com/office/powerpoint/2010/main" val="2560468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dirty="0"/>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148173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8648700" cy="149765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183199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1/30/2020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4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 Full Slide">
  <p:cSld name="2_Text : Full Slide">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304800" y="304800"/>
            <a:ext cx="8534400" cy="685800"/>
          </a:xfrm>
          <a:prstGeom prst="rect">
            <a:avLst/>
          </a:prstGeom>
          <a:noFill/>
          <a:ln>
            <a:noFill/>
          </a:ln>
        </p:spPr>
        <p:txBody>
          <a:bodyPr spcFirstLastPara="1" wrap="square" lIns="274300" tIns="182875" rIns="91425" bIns="45700" anchor="t" anchorCtr="0"/>
          <a:lstStyle>
            <a:lvl1pPr marR="0" lvl="0" algn="l" rtl="0">
              <a:lnSpc>
                <a:spcPct val="80000"/>
              </a:lnSpc>
              <a:spcBef>
                <a:spcPts val="600"/>
              </a:spcBef>
              <a:spcAft>
                <a:spcPts val="0"/>
              </a:spcAft>
              <a:buClr>
                <a:schemeClr val="accent1"/>
              </a:buClr>
              <a:buSzPts val="4400"/>
              <a:buFont typeface="Rubik"/>
              <a:buNone/>
              <a:defRPr sz="4400" b="1" i="0" u="none" strike="noStrike" cap="none">
                <a:solidFill>
                  <a:schemeClr val="accent1"/>
                </a:solidFill>
                <a:latin typeface="Rubik"/>
                <a:ea typeface="Rubik"/>
                <a:cs typeface="Rubik"/>
                <a:sym typeface="Rubi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0" name="Google Shape;50;p8"/>
          <p:cNvSpPr txBox="1">
            <a:spLocks noGrp="1"/>
          </p:cNvSpPr>
          <p:nvPr>
            <p:ph type="subTitle" idx="1"/>
          </p:nvPr>
        </p:nvSpPr>
        <p:spPr>
          <a:xfrm>
            <a:off x="304800" y="998220"/>
            <a:ext cx="8534400" cy="602100"/>
          </a:xfrm>
          <a:prstGeom prst="rect">
            <a:avLst/>
          </a:prstGeom>
          <a:noFill/>
          <a:ln>
            <a:noFill/>
          </a:ln>
        </p:spPr>
        <p:txBody>
          <a:bodyPr spcFirstLastPara="1" wrap="square" lIns="274300" tIns="45700" rIns="91425" bIns="45700" anchor="b" anchorCtr="0"/>
          <a:lstStyle>
            <a:lvl1pPr marR="0" lvl="0" algn="l" rtl="0">
              <a:lnSpc>
                <a:spcPct val="90000"/>
              </a:lnSpc>
              <a:spcBef>
                <a:spcPts val="1000"/>
              </a:spcBef>
              <a:spcAft>
                <a:spcPts val="0"/>
              </a:spcAft>
              <a:buClr>
                <a:schemeClr val="accent1"/>
              </a:buClr>
              <a:buSzPts val="2200"/>
              <a:buFont typeface="Arial"/>
              <a:buNone/>
              <a:defRPr sz="2200" b="0" i="0" u="none" strike="noStrike" cap="none">
                <a:solidFill>
                  <a:schemeClr val="accent1"/>
                </a:solidFill>
                <a:latin typeface="Rubik"/>
                <a:ea typeface="Rubik"/>
                <a:cs typeface="Rubik"/>
                <a:sym typeface="Rubik"/>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ubik"/>
                <a:ea typeface="Rubik"/>
                <a:cs typeface="Rubik"/>
                <a:sym typeface="Rubik"/>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ubik"/>
                <a:ea typeface="Rubik"/>
                <a:cs typeface="Rubik"/>
                <a:sym typeface="Rubik"/>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9pPr>
          </a:lstStyle>
          <a:p>
            <a:endParaRPr/>
          </a:p>
        </p:txBody>
      </p:sp>
      <p:sp>
        <p:nvSpPr>
          <p:cNvPr id="51" name="Google Shape;51;p8"/>
          <p:cNvSpPr txBox="1">
            <a:spLocks noGrp="1"/>
          </p:cNvSpPr>
          <p:nvPr>
            <p:ph type="body" idx="2"/>
          </p:nvPr>
        </p:nvSpPr>
        <p:spPr>
          <a:xfrm>
            <a:off x="304800" y="1714500"/>
            <a:ext cx="8534400" cy="4191000"/>
          </a:xfrm>
          <a:prstGeom prst="rect">
            <a:avLst/>
          </a:prstGeom>
          <a:noFill/>
          <a:ln>
            <a:noFill/>
          </a:ln>
        </p:spPr>
        <p:txBody>
          <a:bodyPr spcFirstLastPara="1" wrap="square" lIns="274300" tIns="45700" rIns="91425" bIns="45700" anchor="t" anchorCtr="0"/>
          <a:lstStyle>
            <a:lvl1pPr marL="457200" marR="0" lvl="0" indent="-228600" algn="l" rtl="0">
              <a:lnSpc>
                <a:spcPct val="100000"/>
              </a:lnSpc>
              <a:spcBef>
                <a:spcPts val="1000"/>
              </a:spcBef>
              <a:spcAft>
                <a:spcPts val="0"/>
              </a:spcAft>
              <a:buClr>
                <a:schemeClr val="accent1"/>
              </a:buClr>
              <a:buSzPts val="2800"/>
              <a:buFont typeface="Arial"/>
              <a:buNone/>
              <a:defRPr sz="2800" b="0" i="0" u="none" strike="noStrike" cap="none">
                <a:solidFill>
                  <a:srgbClr val="2A2B27"/>
                </a:solidFill>
                <a:latin typeface="Rubik"/>
                <a:ea typeface="Rubik"/>
                <a:cs typeface="Rubik"/>
                <a:sym typeface="Rubik"/>
              </a:defRPr>
            </a:lvl1pPr>
            <a:lvl2pPr marL="914400" marR="0" lvl="1" indent="-228600" algn="l" rtl="0">
              <a:lnSpc>
                <a:spcPct val="100000"/>
              </a:lnSpc>
              <a:spcBef>
                <a:spcPts val="500"/>
              </a:spcBef>
              <a:spcAft>
                <a:spcPts val="0"/>
              </a:spcAft>
              <a:buClr>
                <a:schemeClr val="accent1"/>
              </a:buClr>
              <a:buSzPts val="2400"/>
              <a:buFont typeface="Arial"/>
              <a:buNone/>
              <a:defRPr sz="2400" b="0" i="0" u="none" strike="noStrike" cap="none">
                <a:solidFill>
                  <a:srgbClr val="2A2B27"/>
                </a:solidFill>
                <a:latin typeface="Rubik"/>
                <a:ea typeface="Rubik"/>
                <a:cs typeface="Rubik"/>
                <a:sym typeface="Rubik"/>
              </a:defRPr>
            </a:lvl2pPr>
            <a:lvl3pPr marL="1371600" marR="0" lvl="2" indent="-228600" algn="l" rtl="0">
              <a:lnSpc>
                <a:spcPct val="100000"/>
              </a:lnSpc>
              <a:spcBef>
                <a:spcPts val="500"/>
              </a:spcBef>
              <a:spcAft>
                <a:spcPts val="0"/>
              </a:spcAft>
              <a:buClr>
                <a:schemeClr val="accent1"/>
              </a:buClr>
              <a:buSzPts val="2000"/>
              <a:buFont typeface="Arial"/>
              <a:buNone/>
              <a:defRPr sz="2000" b="0" i="0" u="none" strike="noStrike" cap="none">
                <a:solidFill>
                  <a:srgbClr val="2A2B27"/>
                </a:solidFill>
                <a:latin typeface="Rubik"/>
                <a:ea typeface="Rubik"/>
                <a:cs typeface="Rubik"/>
                <a:sym typeface="Rubik"/>
              </a:defRPr>
            </a:lvl3pPr>
            <a:lvl4pPr marL="1828800" marR="0" lvl="3" indent="-228600" algn="l" rtl="0">
              <a:lnSpc>
                <a:spcPct val="100000"/>
              </a:lnSpc>
              <a:spcBef>
                <a:spcPts val="500"/>
              </a:spcBef>
              <a:spcAft>
                <a:spcPts val="0"/>
              </a:spcAft>
              <a:buClr>
                <a:schemeClr val="accent1"/>
              </a:buClr>
              <a:buSzPts val="1800"/>
              <a:buFont typeface="Arial"/>
              <a:buNone/>
              <a:defRPr sz="1800" b="0" i="0" u="none" strike="noStrike" cap="none">
                <a:solidFill>
                  <a:srgbClr val="2A2B27"/>
                </a:solidFill>
                <a:latin typeface="Rubik"/>
                <a:ea typeface="Rubik"/>
                <a:cs typeface="Rubik"/>
                <a:sym typeface="Rubik"/>
              </a:defRPr>
            </a:lvl4pPr>
            <a:lvl5pPr marL="2286000" marR="0" lvl="4" indent="-228600" algn="l" rtl="0">
              <a:lnSpc>
                <a:spcPct val="100000"/>
              </a:lnSpc>
              <a:spcBef>
                <a:spcPts val="500"/>
              </a:spcBef>
              <a:spcAft>
                <a:spcPts val="0"/>
              </a:spcAft>
              <a:buClr>
                <a:schemeClr val="accent1"/>
              </a:buClr>
              <a:buSzPts val="1800"/>
              <a:buFont typeface="Arial"/>
              <a:buNone/>
              <a:defRPr sz="1800" b="0" i="0" u="none" strike="noStrike" cap="none">
                <a:solidFill>
                  <a:srgbClr val="2A2B27"/>
                </a:solidFill>
                <a:latin typeface="Rubik"/>
                <a:ea typeface="Rubik"/>
                <a:cs typeface="Rubik"/>
                <a:sym typeface="Rubi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9pPr>
          </a:lstStyle>
          <a:p>
            <a:endParaRPr/>
          </a:p>
        </p:txBody>
      </p:sp>
    </p:spTree>
    <p:extLst>
      <p:ext uri="{BB962C8B-B14F-4D97-AF65-F5344CB8AC3E}">
        <p14:creationId xmlns:p14="http://schemas.microsoft.com/office/powerpoint/2010/main" val="2797512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5671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76070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3976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79586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2582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0849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21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11154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ssets : Logos">
    <p:bg>
      <p:bgPr>
        <a:solidFill>
          <a:schemeClr val="bg1"/>
        </a:solidFill>
        <a:effectLst/>
      </p:bgPr>
    </p:bg>
    <p:spTree>
      <p:nvGrpSpPr>
        <p:cNvPr id="1" name=""/>
        <p:cNvGrpSpPr/>
        <p:nvPr/>
      </p:nvGrpSpPr>
      <p:grpSpPr>
        <a:xfrm>
          <a:off x="0" y="0"/>
          <a:ext cx="0" cy="0"/>
          <a:chOff x="0" y="0"/>
          <a:chExt cx="0" cy="0"/>
        </a:xfrm>
      </p:grpSpPr>
      <p:sp>
        <p:nvSpPr>
          <p:cNvPr id="323" name="Rectangle 322">
            <a:extLst>
              <a:ext uri="{FF2B5EF4-FFF2-40B4-BE49-F238E27FC236}">
                <a16:creationId xmlns:a16="http://schemas.microsoft.com/office/drawing/2014/main" id="{342BFF91-C8B1-4C7C-A6F4-58A22E757EF1}"/>
              </a:ext>
            </a:extLst>
          </p:cNvPr>
          <p:cNvSpPr/>
          <p:nvPr userDrawn="1"/>
        </p:nvSpPr>
        <p:spPr>
          <a:xfrm>
            <a:off x="1879472" y="3980422"/>
            <a:ext cx="1624480" cy="1917735"/>
          </a:xfrm>
          <a:prstGeom prst="rect">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ubik"/>
              <a:ea typeface="+mn-ea"/>
              <a:cs typeface="+mn-cs"/>
            </a:endParaRPr>
          </a:p>
        </p:txBody>
      </p:sp>
      <p:sp>
        <p:nvSpPr>
          <p:cNvPr id="324" name="Rectangle 323">
            <a:extLst>
              <a:ext uri="{FF2B5EF4-FFF2-40B4-BE49-F238E27FC236}">
                <a16:creationId xmlns:a16="http://schemas.microsoft.com/office/drawing/2014/main" id="{E8D4861C-DCC9-417A-81A8-7CEE84C4FA54}"/>
              </a:ext>
            </a:extLst>
          </p:cNvPr>
          <p:cNvSpPr/>
          <p:nvPr userDrawn="1"/>
        </p:nvSpPr>
        <p:spPr>
          <a:xfrm>
            <a:off x="304800" y="2514600"/>
            <a:ext cx="3199152" cy="1340146"/>
          </a:xfrm>
          <a:prstGeom prst="rect">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ubik"/>
              <a:ea typeface="+mn-ea"/>
              <a:cs typeface="+mn-cs"/>
            </a:endParaRPr>
          </a:p>
        </p:txBody>
      </p:sp>
      <p:sp>
        <p:nvSpPr>
          <p:cNvPr id="325" name="Title 3">
            <a:extLst>
              <a:ext uri="{FF2B5EF4-FFF2-40B4-BE49-F238E27FC236}">
                <a16:creationId xmlns:a16="http://schemas.microsoft.com/office/drawing/2014/main" id="{86612FB3-1247-4790-861D-2B2A4199C604}"/>
              </a:ext>
            </a:extLst>
          </p:cNvPr>
          <p:cNvSpPr txBox="1">
            <a:spLocks/>
          </p:cNvSpPr>
          <p:nvPr userDrawn="1"/>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sz="4400" b="1" i="0" u="none" strike="noStrike" kern="1200" cap="none" spc="-60" normalizeH="0" baseline="0" noProof="0" dirty="0">
                <a:ln>
                  <a:noFill/>
                </a:ln>
                <a:solidFill>
                  <a:srgbClr val="F56600"/>
                </a:solidFill>
                <a:effectLst/>
                <a:uLnTx/>
                <a:uFillTx/>
                <a:latin typeface="Rubik" panose="00000500000000000000" pitchFamily="2" charset="-79"/>
                <a:ea typeface="+mj-ea"/>
                <a:cs typeface="Rubik" panose="00000500000000000000" pitchFamily="2" charset="-79"/>
              </a:rPr>
              <a:t>LOGOS</a:t>
            </a:r>
          </a:p>
        </p:txBody>
      </p:sp>
      <p:grpSp>
        <p:nvGrpSpPr>
          <p:cNvPr id="326" name="Group 325">
            <a:extLst>
              <a:ext uri="{FF2B5EF4-FFF2-40B4-BE49-F238E27FC236}">
                <a16:creationId xmlns:a16="http://schemas.microsoft.com/office/drawing/2014/main" id="{1C969D27-4506-4B9F-B382-97C6AFC894DB}"/>
              </a:ext>
            </a:extLst>
          </p:cNvPr>
          <p:cNvGrpSpPr/>
          <p:nvPr userDrawn="1"/>
        </p:nvGrpSpPr>
        <p:grpSpPr>
          <a:xfrm>
            <a:off x="288824" y="4050164"/>
            <a:ext cx="1447006" cy="493092"/>
            <a:chOff x="6973888" y="1004888"/>
            <a:chExt cx="1779587" cy="606425"/>
          </a:xfrm>
        </p:grpSpPr>
        <p:sp>
          <p:nvSpPr>
            <p:cNvPr id="327" name="Freeform 57">
              <a:extLst>
                <a:ext uri="{FF2B5EF4-FFF2-40B4-BE49-F238E27FC236}">
                  <a16:creationId xmlns:a16="http://schemas.microsoft.com/office/drawing/2014/main" id="{CFA24B9D-CB0F-4D09-80C4-694EA83E4CB6}"/>
                </a:ext>
              </a:extLst>
            </p:cNvPr>
            <p:cNvSpPr>
              <a:spLocks noEditPoints="1"/>
            </p:cNvSpPr>
            <p:nvPr/>
          </p:nvSpPr>
          <p:spPr bwMode="auto">
            <a:xfrm>
              <a:off x="7667625" y="1093788"/>
              <a:ext cx="103188" cy="150813"/>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1"/>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28" name="Freeform 58">
              <a:extLst>
                <a:ext uri="{FF2B5EF4-FFF2-40B4-BE49-F238E27FC236}">
                  <a16:creationId xmlns:a16="http://schemas.microsoft.com/office/drawing/2014/main" id="{5A7881DA-C571-4CAB-AB5C-43A8996D5A2B}"/>
                </a:ext>
              </a:extLst>
            </p:cNvPr>
            <p:cNvSpPr>
              <a:spLocks noEditPoints="1"/>
            </p:cNvSpPr>
            <p:nvPr/>
          </p:nvSpPr>
          <p:spPr bwMode="auto">
            <a:xfrm>
              <a:off x="7821613" y="1093788"/>
              <a:ext cx="112713" cy="150813"/>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1"/>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29" name="Freeform 59">
              <a:extLst>
                <a:ext uri="{FF2B5EF4-FFF2-40B4-BE49-F238E27FC236}">
                  <a16:creationId xmlns:a16="http://schemas.microsoft.com/office/drawing/2014/main" id="{BBA42339-199F-423A-90EF-5215CA09F9A8}"/>
                </a:ext>
              </a:extLst>
            </p:cNvPr>
            <p:cNvSpPr>
              <a:spLocks noEditPoints="1"/>
            </p:cNvSpPr>
            <p:nvPr/>
          </p:nvSpPr>
          <p:spPr bwMode="auto">
            <a:xfrm>
              <a:off x="7980363" y="1092200"/>
              <a:ext cx="153988" cy="153988"/>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0" name="Freeform 60">
              <a:extLst>
                <a:ext uri="{FF2B5EF4-FFF2-40B4-BE49-F238E27FC236}">
                  <a16:creationId xmlns:a16="http://schemas.microsoft.com/office/drawing/2014/main" id="{6FF08195-B9A4-4C97-A0E1-305F9C529722}"/>
                </a:ext>
              </a:extLst>
            </p:cNvPr>
            <p:cNvSpPr>
              <a:spLocks/>
            </p:cNvSpPr>
            <p:nvPr/>
          </p:nvSpPr>
          <p:spPr bwMode="auto">
            <a:xfrm>
              <a:off x="8178800" y="1092200"/>
              <a:ext cx="100013" cy="153988"/>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4"/>
                    <a:pt x="50" y="23"/>
                  </a:cubicBezTo>
                  <a:cubicBezTo>
                    <a:pt x="49" y="23"/>
                    <a:pt x="39" y="16"/>
                    <a:pt x="31" y="16"/>
                  </a:cubicBezTo>
                  <a:cubicBezTo>
                    <a:pt x="23" y="16"/>
                    <a:pt x="19" y="21"/>
                    <a:pt x="19" y="25"/>
                  </a:cubicBezTo>
                  <a:cubicBezTo>
                    <a:pt x="19" y="32"/>
                    <a:pt x="24" y="36"/>
                    <a:pt x="35" y="41"/>
                  </a:cubicBezTo>
                  <a:cubicBezTo>
                    <a:pt x="49" y="46"/>
                    <a:pt x="64" y="54"/>
                    <a:pt x="64" y="72"/>
                  </a:cubicBezTo>
                  <a:cubicBezTo>
                    <a:pt x="64" y="87"/>
                    <a:pt x="52" y="100"/>
                    <a:pt x="32" y="100"/>
                  </a:cubicBezTo>
                  <a:cubicBezTo>
                    <a:pt x="15" y="100"/>
                    <a:pt x="5" y="92"/>
                    <a:pt x="2" y="89"/>
                  </a:cubicBezTo>
                  <a:cubicBezTo>
                    <a:pt x="0" y="88"/>
                    <a:pt x="0" y="87"/>
                    <a:pt x="1" y="8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1" name="Freeform 61">
              <a:extLst>
                <a:ext uri="{FF2B5EF4-FFF2-40B4-BE49-F238E27FC236}">
                  <a16:creationId xmlns:a16="http://schemas.microsoft.com/office/drawing/2014/main" id="{A2F72F88-F382-432F-A593-C98A26A7D5A5}"/>
                </a:ext>
              </a:extLst>
            </p:cNvPr>
            <p:cNvSpPr>
              <a:spLocks noEditPoints="1"/>
            </p:cNvSpPr>
            <p:nvPr/>
          </p:nvSpPr>
          <p:spPr bwMode="auto">
            <a:xfrm>
              <a:off x="8334375" y="1093788"/>
              <a:ext cx="101600" cy="150813"/>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1"/>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2" name="Freeform 62">
              <a:extLst>
                <a:ext uri="{FF2B5EF4-FFF2-40B4-BE49-F238E27FC236}">
                  <a16:creationId xmlns:a16="http://schemas.microsoft.com/office/drawing/2014/main" id="{9BE14900-4686-4D97-912D-9E8E9584A7F9}"/>
                </a:ext>
              </a:extLst>
            </p:cNvPr>
            <p:cNvSpPr>
              <a:spLocks/>
            </p:cNvSpPr>
            <p:nvPr/>
          </p:nvSpPr>
          <p:spPr bwMode="auto">
            <a:xfrm>
              <a:off x="8486775" y="1093788"/>
              <a:ext cx="95250" cy="150813"/>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1"/>
                    <a:pt x="1" y="0"/>
                    <a:pt x="3" y="0"/>
                  </a:cubicBezTo>
                  <a:cubicBezTo>
                    <a:pt x="60" y="0"/>
                    <a:pt x="60" y="0"/>
                    <a:pt x="60" y="0"/>
                  </a:cubicBezTo>
                  <a:cubicBezTo>
                    <a:pt x="61" y="0"/>
                    <a:pt x="62" y="1"/>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3" name="Freeform 63">
              <a:extLst>
                <a:ext uri="{FF2B5EF4-FFF2-40B4-BE49-F238E27FC236}">
                  <a16:creationId xmlns:a16="http://schemas.microsoft.com/office/drawing/2014/main" id="{D82AD44B-98F0-4923-9721-2C1712FEDF8C}"/>
                </a:ext>
              </a:extLst>
            </p:cNvPr>
            <p:cNvSpPr>
              <a:spLocks noEditPoints="1"/>
            </p:cNvSpPr>
            <p:nvPr/>
          </p:nvSpPr>
          <p:spPr bwMode="auto">
            <a:xfrm>
              <a:off x="8640763" y="1093788"/>
              <a:ext cx="111125" cy="150813"/>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1"/>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4" name="Freeform 64">
              <a:extLst>
                <a:ext uri="{FF2B5EF4-FFF2-40B4-BE49-F238E27FC236}">
                  <a16:creationId xmlns:a16="http://schemas.microsoft.com/office/drawing/2014/main" id="{1AC29B14-F078-45AD-A72C-45224F7F514F}"/>
                </a:ext>
              </a:extLst>
            </p:cNvPr>
            <p:cNvSpPr>
              <a:spLocks noEditPoints="1"/>
            </p:cNvSpPr>
            <p:nvPr/>
          </p:nvSpPr>
          <p:spPr bwMode="auto">
            <a:xfrm>
              <a:off x="7667625" y="1296988"/>
              <a:ext cx="96838" cy="149225"/>
            </a:xfrm>
            <a:custGeom>
              <a:avLst/>
              <a:gdLst>
                <a:gd name="T0" fmla="*/ 0 w 63"/>
                <a:gd name="T1" fmla="*/ 2 h 97"/>
                <a:gd name="T2" fmla="*/ 2 w 63"/>
                <a:gd name="T3" fmla="*/ 0 h 97"/>
                <a:gd name="T4" fmla="*/ 32 w 63"/>
                <a:gd name="T5" fmla="*/ 0 h 97"/>
                <a:gd name="T6" fmla="*/ 63 w 63"/>
                <a:gd name="T7" fmla="*/ 31 h 97"/>
                <a:gd name="T8" fmla="*/ 32 w 63"/>
                <a:gd name="T9" fmla="*/ 63 h 97"/>
                <a:gd name="T10" fmla="*/ 7 w 63"/>
                <a:gd name="T11" fmla="*/ 63 h 97"/>
                <a:gd name="T12" fmla="*/ 7 w 63"/>
                <a:gd name="T13" fmla="*/ 96 h 97"/>
                <a:gd name="T14" fmla="*/ 4 w 63"/>
                <a:gd name="T15" fmla="*/ 97 h 97"/>
                <a:gd name="T16" fmla="*/ 2 w 63"/>
                <a:gd name="T17" fmla="*/ 97 h 97"/>
                <a:gd name="T18" fmla="*/ 0 w 63"/>
                <a:gd name="T19" fmla="*/ 96 h 97"/>
                <a:gd name="T20" fmla="*/ 0 w 63"/>
                <a:gd name="T21" fmla="*/ 2 h 97"/>
                <a:gd name="T22" fmla="*/ 32 w 63"/>
                <a:gd name="T23" fmla="*/ 56 h 97"/>
                <a:gd name="T24" fmla="*/ 57 w 63"/>
                <a:gd name="T25" fmla="*/ 31 h 97"/>
                <a:gd name="T26" fmla="*/ 31 w 63"/>
                <a:gd name="T27" fmla="*/ 7 h 97"/>
                <a:gd name="T28" fmla="*/ 7 w 63"/>
                <a:gd name="T29" fmla="*/ 7 h 97"/>
                <a:gd name="T30" fmla="*/ 7 w 63"/>
                <a:gd name="T31" fmla="*/ 56 h 97"/>
                <a:gd name="T32" fmla="*/ 32 w 63"/>
                <a:gd name="T33"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7">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7"/>
                    <a:pt x="4" y="97"/>
                  </a:cubicBezTo>
                  <a:cubicBezTo>
                    <a:pt x="2" y="97"/>
                    <a:pt x="2" y="97"/>
                    <a:pt x="2" y="97"/>
                  </a:cubicBezTo>
                  <a:cubicBezTo>
                    <a:pt x="1" y="97"/>
                    <a:pt x="0" y="97"/>
                    <a:pt x="0" y="96"/>
                  </a:cubicBezTo>
                  <a:lnTo>
                    <a:pt x="0" y="2"/>
                  </a:lnTo>
                  <a:close/>
                  <a:moveTo>
                    <a:pt x="32" y="56"/>
                  </a:moveTo>
                  <a:cubicBezTo>
                    <a:pt x="45" y="56"/>
                    <a:pt x="57" y="45"/>
                    <a:pt x="57" y="31"/>
                  </a:cubicBezTo>
                  <a:cubicBezTo>
                    <a:pt x="57" y="18"/>
                    <a:pt x="45" y="7"/>
                    <a:pt x="31" y="7"/>
                  </a:cubicBezTo>
                  <a:cubicBezTo>
                    <a:pt x="7" y="7"/>
                    <a:pt x="7" y="7"/>
                    <a:pt x="7" y="7"/>
                  </a:cubicBezTo>
                  <a:cubicBezTo>
                    <a:pt x="7" y="56"/>
                    <a:pt x="7" y="56"/>
                    <a:pt x="7" y="56"/>
                  </a:cubicBezTo>
                  <a:lnTo>
                    <a:pt x="32" y="5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5" name="Freeform 65">
              <a:extLst>
                <a:ext uri="{FF2B5EF4-FFF2-40B4-BE49-F238E27FC236}">
                  <a16:creationId xmlns:a16="http://schemas.microsoft.com/office/drawing/2014/main" id="{6D83EF4A-2F06-4304-A946-E0877C228740}"/>
                </a:ext>
              </a:extLst>
            </p:cNvPr>
            <p:cNvSpPr>
              <a:spLocks noEditPoints="1"/>
            </p:cNvSpPr>
            <p:nvPr/>
          </p:nvSpPr>
          <p:spPr bwMode="auto">
            <a:xfrm>
              <a:off x="7783513" y="1295400"/>
              <a:ext cx="155575" cy="153988"/>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6" name="Freeform 66">
              <a:extLst>
                <a:ext uri="{FF2B5EF4-FFF2-40B4-BE49-F238E27FC236}">
                  <a16:creationId xmlns:a16="http://schemas.microsoft.com/office/drawing/2014/main" id="{F522FC31-E5E4-4C23-9151-4491A865B28C}"/>
                </a:ext>
              </a:extLst>
            </p:cNvPr>
            <p:cNvSpPr>
              <a:spLocks noEditPoints="1"/>
            </p:cNvSpPr>
            <p:nvPr/>
          </p:nvSpPr>
          <p:spPr bwMode="auto">
            <a:xfrm>
              <a:off x="7974013" y="1296988"/>
              <a:ext cx="103188" cy="149225"/>
            </a:xfrm>
            <a:custGeom>
              <a:avLst/>
              <a:gdLst>
                <a:gd name="T0" fmla="*/ 0 w 67"/>
                <a:gd name="T1" fmla="*/ 2 h 97"/>
                <a:gd name="T2" fmla="*/ 1 w 67"/>
                <a:gd name="T3" fmla="*/ 0 h 97"/>
                <a:gd name="T4" fmla="*/ 36 w 67"/>
                <a:gd name="T5" fmla="*/ 0 h 97"/>
                <a:gd name="T6" fmla="*/ 67 w 67"/>
                <a:gd name="T7" fmla="*/ 30 h 97"/>
                <a:gd name="T8" fmla="*/ 44 w 67"/>
                <a:gd name="T9" fmla="*/ 59 h 97"/>
                <a:gd name="T10" fmla="*/ 64 w 67"/>
                <a:gd name="T11" fmla="*/ 95 h 97"/>
                <a:gd name="T12" fmla="*/ 63 w 67"/>
                <a:gd name="T13" fmla="*/ 97 h 97"/>
                <a:gd name="T14" fmla="*/ 59 w 67"/>
                <a:gd name="T15" fmla="*/ 97 h 97"/>
                <a:gd name="T16" fmla="*/ 57 w 67"/>
                <a:gd name="T17" fmla="*/ 96 h 97"/>
                <a:gd name="T18" fmla="*/ 37 w 67"/>
                <a:gd name="T19" fmla="*/ 60 h 97"/>
                <a:gd name="T20" fmla="*/ 32 w 67"/>
                <a:gd name="T21" fmla="*/ 60 h 97"/>
                <a:gd name="T22" fmla="*/ 6 w 67"/>
                <a:gd name="T23" fmla="*/ 60 h 97"/>
                <a:gd name="T24" fmla="*/ 6 w 67"/>
                <a:gd name="T25" fmla="*/ 96 h 97"/>
                <a:gd name="T26" fmla="*/ 4 w 67"/>
                <a:gd name="T27" fmla="*/ 97 h 97"/>
                <a:gd name="T28" fmla="*/ 1 w 67"/>
                <a:gd name="T29" fmla="*/ 97 h 97"/>
                <a:gd name="T30" fmla="*/ 0 w 67"/>
                <a:gd name="T31" fmla="*/ 96 h 97"/>
                <a:gd name="T32" fmla="*/ 0 w 67"/>
                <a:gd name="T33" fmla="*/ 2 h 97"/>
                <a:gd name="T34" fmla="*/ 36 w 67"/>
                <a:gd name="T35" fmla="*/ 54 h 97"/>
                <a:gd name="T36" fmla="*/ 60 w 67"/>
                <a:gd name="T37" fmla="*/ 30 h 97"/>
                <a:gd name="T38" fmla="*/ 35 w 67"/>
                <a:gd name="T39" fmla="*/ 7 h 97"/>
                <a:gd name="T40" fmla="*/ 6 w 67"/>
                <a:gd name="T41" fmla="*/ 7 h 97"/>
                <a:gd name="T42" fmla="*/ 6 w 67"/>
                <a:gd name="T43" fmla="*/ 54 h 97"/>
                <a:gd name="T44" fmla="*/ 36 w 67"/>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7">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7"/>
                    <a:pt x="63" y="97"/>
                  </a:cubicBezTo>
                  <a:cubicBezTo>
                    <a:pt x="59" y="97"/>
                    <a:pt x="59" y="97"/>
                    <a:pt x="59" y="97"/>
                  </a:cubicBezTo>
                  <a:cubicBezTo>
                    <a:pt x="58" y="97"/>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7"/>
                    <a:pt x="4" y="97"/>
                  </a:cubicBezTo>
                  <a:cubicBezTo>
                    <a:pt x="1" y="97"/>
                    <a:pt x="1" y="97"/>
                    <a:pt x="1" y="97"/>
                  </a:cubicBezTo>
                  <a:cubicBezTo>
                    <a:pt x="0" y="97"/>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7" name="Freeform 67">
              <a:extLst>
                <a:ext uri="{FF2B5EF4-FFF2-40B4-BE49-F238E27FC236}">
                  <a16:creationId xmlns:a16="http://schemas.microsoft.com/office/drawing/2014/main" id="{8D8BC22D-1FD6-48F3-BF3C-BEE5B0D8E6CC}"/>
                </a:ext>
              </a:extLst>
            </p:cNvPr>
            <p:cNvSpPr>
              <a:spLocks/>
            </p:cNvSpPr>
            <p:nvPr/>
          </p:nvSpPr>
          <p:spPr bwMode="auto">
            <a:xfrm>
              <a:off x="8091488" y="1296988"/>
              <a:ext cx="96838" cy="149225"/>
            </a:xfrm>
            <a:custGeom>
              <a:avLst/>
              <a:gdLst>
                <a:gd name="T0" fmla="*/ 28 w 63"/>
                <a:gd name="T1" fmla="*/ 6 h 97"/>
                <a:gd name="T2" fmla="*/ 2 w 63"/>
                <a:gd name="T3" fmla="*/ 6 h 97"/>
                <a:gd name="T4" fmla="*/ 0 w 63"/>
                <a:gd name="T5" fmla="*/ 4 h 97"/>
                <a:gd name="T6" fmla="*/ 0 w 63"/>
                <a:gd name="T7" fmla="*/ 2 h 97"/>
                <a:gd name="T8" fmla="*/ 2 w 63"/>
                <a:gd name="T9" fmla="*/ 0 h 97"/>
                <a:gd name="T10" fmla="*/ 61 w 63"/>
                <a:gd name="T11" fmla="*/ 0 h 97"/>
                <a:gd name="T12" fmla="*/ 63 w 63"/>
                <a:gd name="T13" fmla="*/ 2 h 97"/>
                <a:gd name="T14" fmla="*/ 63 w 63"/>
                <a:gd name="T15" fmla="*/ 4 h 97"/>
                <a:gd name="T16" fmla="*/ 61 w 63"/>
                <a:gd name="T17" fmla="*/ 6 h 97"/>
                <a:gd name="T18" fmla="*/ 35 w 63"/>
                <a:gd name="T19" fmla="*/ 6 h 97"/>
                <a:gd name="T20" fmla="*/ 35 w 63"/>
                <a:gd name="T21" fmla="*/ 96 h 97"/>
                <a:gd name="T22" fmla="*/ 32 w 63"/>
                <a:gd name="T23" fmla="*/ 97 h 97"/>
                <a:gd name="T24" fmla="*/ 30 w 63"/>
                <a:gd name="T25" fmla="*/ 97 h 97"/>
                <a:gd name="T26" fmla="*/ 28 w 63"/>
                <a:gd name="T27" fmla="*/ 96 h 97"/>
                <a:gd name="T28" fmla="*/ 28 w 63"/>
                <a:gd name="T29" fmla="*/ 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7">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7"/>
                    <a:pt x="32" y="97"/>
                  </a:cubicBezTo>
                  <a:cubicBezTo>
                    <a:pt x="30" y="97"/>
                    <a:pt x="30" y="97"/>
                    <a:pt x="30" y="97"/>
                  </a:cubicBezTo>
                  <a:cubicBezTo>
                    <a:pt x="29" y="97"/>
                    <a:pt x="28" y="97"/>
                    <a:pt x="28" y="96"/>
                  </a:cubicBezTo>
                  <a:lnTo>
                    <a:pt x="28" y="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8" name="Freeform 68">
              <a:extLst>
                <a:ext uri="{FF2B5EF4-FFF2-40B4-BE49-F238E27FC236}">
                  <a16:creationId xmlns:a16="http://schemas.microsoft.com/office/drawing/2014/main" id="{ADADF201-643E-4DD2-9FD1-C8D9ED4666AA}"/>
                </a:ext>
              </a:extLst>
            </p:cNvPr>
            <p:cNvSpPr>
              <a:spLocks/>
            </p:cNvSpPr>
            <p:nvPr/>
          </p:nvSpPr>
          <p:spPr bwMode="auto">
            <a:xfrm>
              <a:off x="8213725" y="1296988"/>
              <a:ext cx="80963" cy="149225"/>
            </a:xfrm>
            <a:custGeom>
              <a:avLst/>
              <a:gdLst>
                <a:gd name="T0" fmla="*/ 0 w 53"/>
                <a:gd name="T1" fmla="*/ 2 h 97"/>
                <a:gd name="T2" fmla="*/ 2 w 53"/>
                <a:gd name="T3" fmla="*/ 0 h 97"/>
                <a:gd name="T4" fmla="*/ 5 w 53"/>
                <a:gd name="T5" fmla="*/ 0 h 97"/>
                <a:gd name="T6" fmla="*/ 7 w 53"/>
                <a:gd name="T7" fmla="*/ 2 h 97"/>
                <a:gd name="T8" fmla="*/ 7 w 53"/>
                <a:gd name="T9" fmla="*/ 92 h 97"/>
                <a:gd name="T10" fmla="*/ 51 w 53"/>
                <a:gd name="T11" fmla="*/ 92 h 97"/>
                <a:gd name="T12" fmla="*/ 53 w 53"/>
                <a:gd name="T13" fmla="*/ 93 h 97"/>
                <a:gd name="T14" fmla="*/ 53 w 53"/>
                <a:gd name="T15" fmla="*/ 96 h 97"/>
                <a:gd name="T16" fmla="*/ 51 w 53"/>
                <a:gd name="T17" fmla="*/ 97 h 97"/>
                <a:gd name="T18" fmla="*/ 2 w 53"/>
                <a:gd name="T19" fmla="*/ 97 h 97"/>
                <a:gd name="T20" fmla="*/ 0 w 53"/>
                <a:gd name="T21" fmla="*/ 96 h 97"/>
                <a:gd name="T22" fmla="*/ 0 w 53"/>
                <a:gd name="T23"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7">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2"/>
                    <a:pt x="53" y="93"/>
                  </a:cubicBezTo>
                  <a:cubicBezTo>
                    <a:pt x="53" y="96"/>
                    <a:pt x="53" y="96"/>
                    <a:pt x="53" y="96"/>
                  </a:cubicBezTo>
                  <a:cubicBezTo>
                    <a:pt x="53" y="97"/>
                    <a:pt x="52" y="97"/>
                    <a:pt x="51" y="97"/>
                  </a:cubicBezTo>
                  <a:cubicBezTo>
                    <a:pt x="2" y="97"/>
                    <a:pt x="2" y="97"/>
                    <a:pt x="2" y="97"/>
                  </a:cubicBezTo>
                  <a:cubicBezTo>
                    <a:pt x="1" y="97"/>
                    <a:pt x="0" y="97"/>
                    <a:pt x="0" y="96"/>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9" name="Freeform 69">
              <a:extLst>
                <a:ext uri="{FF2B5EF4-FFF2-40B4-BE49-F238E27FC236}">
                  <a16:creationId xmlns:a16="http://schemas.microsoft.com/office/drawing/2014/main" id="{6EE680E5-5243-461F-9151-04216C314FB8}"/>
                </a:ext>
              </a:extLst>
            </p:cNvPr>
            <p:cNvSpPr>
              <a:spLocks noEditPoints="1"/>
            </p:cNvSpPr>
            <p:nvPr/>
          </p:nvSpPr>
          <p:spPr bwMode="auto">
            <a:xfrm>
              <a:off x="8302625" y="1293813"/>
              <a:ext cx="139700" cy="152400"/>
            </a:xfrm>
            <a:custGeom>
              <a:avLst/>
              <a:gdLst>
                <a:gd name="T0" fmla="*/ 1 w 90"/>
                <a:gd name="T1" fmla="*/ 98 h 99"/>
                <a:gd name="T2" fmla="*/ 43 w 90"/>
                <a:gd name="T3" fmla="*/ 1 h 99"/>
                <a:gd name="T4" fmla="*/ 45 w 90"/>
                <a:gd name="T5" fmla="*/ 0 h 99"/>
                <a:gd name="T6" fmla="*/ 45 w 90"/>
                <a:gd name="T7" fmla="*/ 0 h 99"/>
                <a:gd name="T8" fmla="*/ 47 w 90"/>
                <a:gd name="T9" fmla="*/ 1 h 99"/>
                <a:gd name="T10" fmla="*/ 90 w 90"/>
                <a:gd name="T11" fmla="*/ 98 h 99"/>
                <a:gd name="T12" fmla="*/ 88 w 90"/>
                <a:gd name="T13" fmla="*/ 99 h 99"/>
                <a:gd name="T14" fmla="*/ 85 w 90"/>
                <a:gd name="T15" fmla="*/ 99 h 99"/>
                <a:gd name="T16" fmla="*/ 83 w 90"/>
                <a:gd name="T17" fmla="*/ 98 h 99"/>
                <a:gd name="T18" fmla="*/ 72 w 90"/>
                <a:gd name="T19" fmla="*/ 73 h 99"/>
                <a:gd name="T20" fmla="*/ 18 w 90"/>
                <a:gd name="T21" fmla="*/ 73 h 99"/>
                <a:gd name="T22" fmla="*/ 7 w 90"/>
                <a:gd name="T23" fmla="*/ 98 h 99"/>
                <a:gd name="T24" fmla="*/ 5 w 90"/>
                <a:gd name="T25" fmla="*/ 99 h 99"/>
                <a:gd name="T26" fmla="*/ 2 w 90"/>
                <a:gd name="T27" fmla="*/ 99 h 99"/>
                <a:gd name="T28" fmla="*/ 1 w 90"/>
                <a:gd name="T29" fmla="*/ 98 h 99"/>
                <a:gd name="T30" fmla="*/ 69 w 90"/>
                <a:gd name="T31" fmla="*/ 67 h 99"/>
                <a:gd name="T32" fmla="*/ 45 w 90"/>
                <a:gd name="T33" fmla="*/ 11 h 99"/>
                <a:gd name="T34" fmla="*/ 45 w 90"/>
                <a:gd name="T35" fmla="*/ 11 h 99"/>
                <a:gd name="T36" fmla="*/ 21 w 90"/>
                <a:gd name="T37" fmla="*/ 67 h 99"/>
                <a:gd name="T38" fmla="*/ 69 w 90"/>
                <a:gd name="T39" fmla="*/ 6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9">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99"/>
                    <a:pt x="88" y="99"/>
                  </a:cubicBezTo>
                  <a:cubicBezTo>
                    <a:pt x="85" y="99"/>
                    <a:pt x="85" y="99"/>
                    <a:pt x="85" y="99"/>
                  </a:cubicBezTo>
                  <a:cubicBezTo>
                    <a:pt x="84" y="99"/>
                    <a:pt x="83" y="99"/>
                    <a:pt x="83" y="98"/>
                  </a:cubicBezTo>
                  <a:cubicBezTo>
                    <a:pt x="72" y="73"/>
                    <a:pt x="72" y="73"/>
                    <a:pt x="72" y="73"/>
                  </a:cubicBezTo>
                  <a:cubicBezTo>
                    <a:pt x="18" y="73"/>
                    <a:pt x="18" y="73"/>
                    <a:pt x="18" y="73"/>
                  </a:cubicBezTo>
                  <a:cubicBezTo>
                    <a:pt x="7" y="98"/>
                    <a:pt x="7" y="98"/>
                    <a:pt x="7" y="98"/>
                  </a:cubicBezTo>
                  <a:cubicBezTo>
                    <a:pt x="7" y="99"/>
                    <a:pt x="6" y="99"/>
                    <a:pt x="5" y="99"/>
                  </a:cubicBezTo>
                  <a:cubicBezTo>
                    <a:pt x="2" y="99"/>
                    <a:pt x="2" y="99"/>
                    <a:pt x="2" y="99"/>
                  </a:cubicBezTo>
                  <a:cubicBezTo>
                    <a:pt x="1" y="99"/>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0" name="Freeform 70">
              <a:extLst>
                <a:ext uri="{FF2B5EF4-FFF2-40B4-BE49-F238E27FC236}">
                  <a16:creationId xmlns:a16="http://schemas.microsoft.com/office/drawing/2014/main" id="{86E28332-05E0-470B-820C-9781542146D8}"/>
                </a:ext>
              </a:extLst>
            </p:cNvPr>
            <p:cNvSpPr>
              <a:spLocks/>
            </p:cNvSpPr>
            <p:nvPr/>
          </p:nvSpPr>
          <p:spPr bwMode="auto">
            <a:xfrm>
              <a:off x="8464550" y="1295400"/>
              <a:ext cx="120650" cy="153988"/>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8 h 100"/>
                <a:gd name="T32" fmla="*/ 2 w 78"/>
                <a:gd name="T33" fmla="*/ 98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0"/>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8"/>
                    <a:pt x="5" y="98"/>
                  </a:cubicBezTo>
                  <a:cubicBezTo>
                    <a:pt x="2" y="98"/>
                    <a:pt x="2" y="98"/>
                    <a:pt x="2" y="98"/>
                  </a:cubicBezTo>
                  <a:cubicBezTo>
                    <a:pt x="1" y="98"/>
                    <a:pt x="0" y="98"/>
                    <a:pt x="0" y="97"/>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1" name="Freeform 71">
              <a:extLst>
                <a:ext uri="{FF2B5EF4-FFF2-40B4-BE49-F238E27FC236}">
                  <a16:creationId xmlns:a16="http://schemas.microsoft.com/office/drawing/2014/main" id="{41189DDC-4C63-494D-80C5-E140AC43039B}"/>
                </a:ext>
              </a:extLst>
            </p:cNvPr>
            <p:cNvSpPr>
              <a:spLocks noEditPoints="1"/>
            </p:cNvSpPr>
            <p:nvPr/>
          </p:nvSpPr>
          <p:spPr bwMode="auto">
            <a:xfrm>
              <a:off x="8629650" y="1296988"/>
              <a:ext cx="123825" cy="149225"/>
            </a:xfrm>
            <a:custGeom>
              <a:avLst/>
              <a:gdLst>
                <a:gd name="T0" fmla="*/ 0 w 80"/>
                <a:gd name="T1" fmla="*/ 2 h 97"/>
                <a:gd name="T2" fmla="*/ 2 w 80"/>
                <a:gd name="T3" fmla="*/ 0 h 97"/>
                <a:gd name="T4" fmla="*/ 32 w 80"/>
                <a:gd name="T5" fmla="*/ 0 h 97"/>
                <a:gd name="T6" fmla="*/ 80 w 80"/>
                <a:gd name="T7" fmla="*/ 49 h 97"/>
                <a:gd name="T8" fmla="*/ 32 w 80"/>
                <a:gd name="T9" fmla="*/ 97 h 97"/>
                <a:gd name="T10" fmla="*/ 2 w 80"/>
                <a:gd name="T11" fmla="*/ 97 h 97"/>
                <a:gd name="T12" fmla="*/ 0 w 80"/>
                <a:gd name="T13" fmla="*/ 96 h 97"/>
                <a:gd name="T14" fmla="*/ 0 w 80"/>
                <a:gd name="T15" fmla="*/ 2 h 97"/>
                <a:gd name="T16" fmla="*/ 30 w 80"/>
                <a:gd name="T17" fmla="*/ 91 h 97"/>
                <a:gd name="T18" fmla="*/ 73 w 80"/>
                <a:gd name="T19" fmla="*/ 49 h 97"/>
                <a:gd name="T20" fmla="*/ 30 w 80"/>
                <a:gd name="T21" fmla="*/ 6 h 97"/>
                <a:gd name="T22" fmla="*/ 7 w 80"/>
                <a:gd name="T23" fmla="*/ 6 h 97"/>
                <a:gd name="T24" fmla="*/ 7 w 80"/>
                <a:gd name="T25" fmla="*/ 91 h 97"/>
                <a:gd name="T26" fmla="*/ 30 w 80"/>
                <a:gd name="T27"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7">
                  <a:moveTo>
                    <a:pt x="0" y="2"/>
                  </a:moveTo>
                  <a:cubicBezTo>
                    <a:pt x="0" y="1"/>
                    <a:pt x="1" y="0"/>
                    <a:pt x="2" y="0"/>
                  </a:cubicBezTo>
                  <a:cubicBezTo>
                    <a:pt x="32" y="0"/>
                    <a:pt x="32" y="0"/>
                    <a:pt x="32" y="0"/>
                  </a:cubicBezTo>
                  <a:cubicBezTo>
                    <a:pt x="58" y="0"/>
                    <a:pt x="80" y="22"/>
                    <a:pt x="80" y="49"/>
                  </a:cubicBezTo>
                  <a:cubicBezTo>
                    <a:pt x="80" y="76"/>
                    <a:pt x="58" y="97"/>
                    <a:pt x="32" y="97"/>
                  </a:cubicBezTo>
                  <a:cubicBezTo>
                    <a:pt x="2" y="97"/>
                    <a:pt x="2" y="97"/>
                    <a:pt x="2" y="97"/>
                  </a:cubicBezTo>
                  <a:cubicBezTo>
                    <a:pt x="1" y="97"/>
                    <a:pt x="0" y="97"/>
                    <a:pt x="0" y="96"/>
                  </a:cubicBezTo>
                  <a:lnTo>
                    <a:pt x="0" y="2"/>
                  </a:lnTo>
                  <a:close/>
                  <a:moveTo>
                    <a:pt x="30" y="91"/>
                  </a:moveTo>
                  <a:cubicBezTo>
                    <a:pt x="55" y="91"/>
                    <a:pt x="73" y="73"/>
                    <a:pt x="73" y="49"/>
                  </a:cubicBezTo>
                  <a:cubicBezTo>
                    <a:pt x="73" y="25"/>
                    <a:pt x="55" y="6"/>
                    <a:pt x="30" y="6"/>
                  </a:cubicBezTo>
                  <a:cubicBezTo>
                    <a:pt x="7" y="6"/>
                    <a:pt x="7" y="6"/>
                    <a:pt x="7" y="6"/>
                  </a:cubicBezTo>
                  <a:cubicBezTo>
                    <a:pt x="7" y="91"/>
                    <a:pt x="7" y="91"/>
                    <a:pt x="7" y="91"/>
                  </a:cubicBezTo>
                  <a:lnTo>
                    <a:pt x="30" y="9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2" name="Freeform 72">
              <a:extLst>
                <a:ext uri="{FF2B5EF4-FFF2-40B4-BE49-F238E27FC236}">
                  <a16:creationId xmlns:a16="http://schemas.microsoft.com/office/drawing/2014/main" id="{A5B4AAA7-9DB6-4BE5-A526-5263E1E9A4C8}"/>
                </a:ext>
              </a:extLst>
            </p:cNvPr>
            <p:cNvSpPr>
              <a:spLocks/>
            </p:cNvSpPr>
            <p:nvPr/>
          </p:nvSpPr>
          <p:spPr bwMode="auto">
            <a:xfrm>
              <a:off x="7199313" y="1220788"/>
              <a:ext cx="47625" cy="53975"/>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3" name="Freeform 73">
              <a:extLst>
                <a:ext uri="{FF2B5EF4-FFF2-40B4-BE49-F238E27FC236}">
                  <a16:creationId xmlns:a16="http://schemas.microsoft.com/office/drawing/2014/main" id="{7029A528-33EB-4781-A658-7BC61C72A0DB}"/>
                </a:ext>
              </a:extLst>
            </p:cNvPr>
            <p:cNvSpPr>
              <a:spLocks/>
            </p:cNvSpPr>
            <p:nvPr/>
          </p:nvSpPr>
          <p:spPr bwMode="auto">
            <a:xfrm>
              <a:off x="7212013" y="1274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4" name="Freeform 74">
              <a:extLst>
                <a:ext uri="{FF2B5EF4-FFF2-40B4-BE49-F238E27FC236}">
                  <a16:creationId xmlns:a16="http://schemas.microsoft.com/office/drawing/2014/main" id="{C709FD2E-54C9-48C1-8791-27E1A4A6F0C6}"/>
                </a:ext>
              </a:extLst>
            </p:cNvPr>
            <p:cNvSpPr>
              <a:spLocks/>
            </p:cNvSpPr>
            <p:nvPr/>
          </p:nvSpPr>
          <p:spPr bwMode="auto">
            <a:xfrm>
              <a:off x="7304088" y="1220788"/>
              <a:ext cx="46038" cy="52388"/>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5" name="Freeform 75">
              <a:extLst>
                <a:ext uri="{FF2B5EF4-FFF2-40B4-BE49-F238E27FC236}">
                  <a16:creationId xmlns:a16="http://schemas.microsoft.com/office/drawing/2014/main" id="{7C714A7C-025B-4CB1-A4D0-42F445081D5A}"/>
                </a:ext>
              </a:extLst>
            </p:cNvPr>
            <p:cNvSpPr>
              <a:spLocks/>
            </p:cNvSpPr>
            <p:nvPr/>
          </p:nvSpPr>
          <p:spPr bwMode="auto">
            <a:xfrm>
              <a:off x="7304088" y="12446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6" name="Freeform 76">
              <a:extLst>
                <a:ext uri="{FF2B5EF4-FFF2-40B4-BE49-F238E27FC236}">
                  <a16:creationId xmlns:a16="http://schemas.microsoft.com/office/drawing/2014/main" id="{783F4AB5-8EC7-41A4-B727-31D1A1BC5467}"/>
                </a:ext>
              </a:extLst>
            </p:cNvPr>
            <p:cNvSpPr>
              <a:spLocks/>
            </p:cNvSpPr>
            <p:nvPr/>
          </p:nvSpPr>
          <p:spPr bwMode="auto">
            <a:xfrm>
              <a:off x="7335838" y="1325563"/>
              <a:ext cx="61913" cy="42863"/>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7" name="Freeform 77">
              <a:extLst>
                <a:ext uri="{FF2B5EF4-FFF2-40B4-BE49-F238E27FC236}">
                  <a16:creationId xmlns:a16="http://schemas.microsoft.com/office/drawing/2014/main" id="{A9FF91E4-0C1B-4ED4-A6C8-4B8917805D5B}"/>
                </a:ext>
              </a:extLst>
            </p:cNvPr>
            <p:cNvSpPr>
              <a:spLocks/>
            </p:cNvSpPr>
            <p:nvPr/>
          </p:nvSpPr>
          <p:spPr bwMode="auto">
            <a:xfrm>
              <a:off x="7256463" y="1385888"/>
              <a:ext cx="42863" cy="63500"/>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8" name="Freeform 78">
              <a:extLst>
                <a:ext uri="{FF2B5EF4-FFF2-40B4-BE49-F238E27FC236}">
                  <a16:creationId xmlns:a16="http://schemas.microsoft.com/office/drawing/2014/main" id="{7EB51DA9-333D-418C-9FF1-E473CF15897D}"/>
                </a:ext>
              </a:extLst>
            </p:cNvPr>
            <p:cNvSpPr>
              <a:spLocks/>
            </p:cNvSpPr>
            <p:nvPr/>
          </p:nvSpPr>
          <p:spPr bwMode="auto">
            <a:xfrm>
              <a:off x="7158038" y="1328738"/>
              <a:ext cx="60325" cy="41275"/>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9" name="Freeform 79">
              <a:extLst>
                <a:ext uri="{FF2B5EF4-FFF2-40B4-BE49-F238E27FC236}">
                  <a16:creationId xmlns:a16="http://schemas.microsoft.com/office/drawing/2014/main" id="{50C74824-93A1-4100-938C-724269C9A3C7}"/>
                </a:ext>
              </a:extLst>
            </p:cNvPr>
            <p:cNvSpPr>
              <a:spLocks noEditPoints="1"/>
            </p:cNvSpPr>
            <p:nvPr/>
          </p:nvSpPr>
          <p:spPr bwMode="auto">
            <a:xfrm>
              <a:off x="6973888" y="1004888"/>
              <a:ext cx="606425" cy="581025"/>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0" name="Freeform 80">
              <a:extLst>
                <a:ext uri="{FF2B5EF4-FFF2-40B4-BE49-F238E27FC236}">
                  <a16:creationId xmlns:a16="http://schemas.microsoft.com/office/drawing/2014/main" id="{3BDF934F-B79B-4F5B-93F9-DF1880A0C34C}"/>
                </a:ext>
              </a:extLst>
            </p:cNvPr>
            <p:cNvSpPr>
              <a:spLocks noEditPoints="1"/>
            </p:cNvSpPr>
            <p:nvPr/>
          </p:nvSpPr>
          <p:spPr bwMode="auto">
            <a:xfrm>
              <a:off x="7667625" y="1520825"/>
              <a:ext cx="42863" cy="63500"/>
            </a:xfrm>
            <a:custGeom>
              <a:avLst/>
              <a:gdLst>
                <a:gd name="T0" fmla="*/ 0 w 28"/>
                <a:gd name="T1" fmla="*/ 2 h 41"/>
                <a:gd name="T2" fmla="*/ 1 w 28"/>
                <a:gd name="T3" fmla="*/ 0 h 41"/>
                <a:gd name="T4" fmla="*/ 15 w 28"/>
                <a:gd name="T5" fmla="*/ 0 h 41"/>
                <a:gd name="T6" fmla="*/ 27 w 28"/>
                <a:gd name="T7" fmla="*/ 11 h 41"/>
                <a:gd name="T8" fmla="*/ 20 w 28"/>
                <a:gd name="T9" fmla="*/ 20 h 41"/>
                <a:gd name="T10" fmla="*/ 28 w 28"/>
                <a:gd name="T11" fmla="*/ 29 h 41"/>
                <a:gd name="T12" fmla="*/ 15 w 28"/>
                <a:gd name="T13" fmla="*/ 41 h 41"/>
                <a:gd name="T14" fmla="*/ 1 w 28"/>
                <a:gd name="T15" fmla="*/ 41 h 41"/>
                <a:gd name="T16" fmla="*/ 0 w 28"/>
                <a:gd name="T17" fmla="*/ 39 h 41"/>
                <a:gd name="T18" fmla="*/ 0 w 28"/>
                <a:gd name="T19" fmla="*/ 2 h 41"/>
                <a:gd name="T20" fmla="*/ 14 w 28"/>
                <a:gd name="T21" fmla="*/ 17 h 41"/>
                <a:gd name="T22" fmla="*/ 19 w 28"/>
                <a:gd name="T23" fmla="*/ 12 h 41"/>
                <a:gd name="T24" fmla="*/ 14 w 28"/>
                <a:gd name="T25" fmla="*/ 7 h 41"/>
                <a:gd name="T26" fmla="*/ 8 w 28"/>
                <a:gd name="T27" fmla="*/ 7 h 41"/>
                <a:gd name="T28" fmla="*/ 8 w 28"/>
                <a:gd name="T29" fmla="*/ 17 h 41"/>
                <a:gd name="T30" fmla="*/ 14 w 28"/>
                <a:gd name="T31" fmla="*/ 17 h 41"/>
                <a:gd name="T32" fmla="*/ 15 w 28"/>
                <a:gd name="T33" fmla="*/ 34 h 41"/>
                <a:gd name="T34" fmla="*/ 20 w 28"/>
                <a:gd name="T35" fmla="*/ 29 h 41"/>
                <a:gd name="T36" fmla="*/ 14 w 28"/>
                <a:gd name="T37" fmla="*/ 24 h 41"/>
                <a:gd name="T38" fmla="*/ 8 w 28"/>
                <a:gd name="T39" fmla="*/ 24 h 41"/>
                <a:gd name="T40" fmla="*/ 8 w 28"/>
                <a:gd name="T41" fmla="*/ 34 h 41"/>
                <a:gd name="T42" fmla="*/ 15 w 28"/>
                <a:gd name="T43"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1">
                  <a:moveTo>
                    <a:pt x="0" y="2"/>
                  </a:moveTo>
                  <a:cubicBezTo>
                    <a:pt x="0" y="1"/>
                    <a:pt x="1" y="0"/>
                    <a:pt x="1" y="0"/>
                  </a:cubicBezTo>
                  <a:cubicBezTo>
                    <a:pt x="15" y="0"/>
                    <a:pt x="15" y="0"/>
                    <a:pt x="15" y="0"/>
                  </a:cubicBezTo>
                  <a:cubicBezTo>
                    <a:pt x="21" y="0"/>
                    <a:pt x="27" y="5"/>
                    <a:pt x="27" y="11"/>
                  </a:cubicBezTo>
                  <a:cubicBezTo>
                    <a:pt x="27" y="15"/>
                    <a:pt x="23" y="19"/>
                    <a:pt x="20" y="20"/>
                  </a:cubicBezTo>
                  <a:cubicBezTo>
                    <a:pt x="23" y="21"/>
                    <a:pt x="28" y="24"/>
                    <a:pt x="28" y="29"/>
                  </a:cubicBezTo>
                  <a:cubicBezTo>
                    <a:pt x="28" y="36"/>
                    <a:pt x="22" y="41"/>
                    <a:pt x="15" y="41"/>
                  </a:cubicBezTo>
                  <a:cubicBezTo>
                    <a:pt x="1" y="41"/>
                    <a:pt x="1" y="41"/>
                    <a:pt x="1" y="41"/>
                  </a:cubicBezTo>
                  <a:cubicBezTo>
                    <a:pt x="1" y="41"/>
                    <a:pt x="0" y="40"/>
                    <a:pt x="0" y="39"/>
                  </a:cubicBezTo>
                  <a:lnTo>
                    <a:pt x="0" y="2"/>
                  </a:lnTo>
                  <a:close/>
                  <a:moveTo>
                    <a:pt x="14" y="17"/>
                  </a:moveTo>
                  <a:cubicBezTo>
                    <a:pt x="17" y="17"/>
                    <a:pt x="19" y="15"/>
                    <a:pt x="19" y="12"/>
                  </a:cubicBezTo>
                  <a:cubicBezTo>
                    <a:pt x="19" y="9"/>
                    <a:pt x="17" y="7"/>
                    <a:pt x="14" y="7"/>
                  </a:cubicBezTo>
                  <a:cubicBezTo>
                    <a:pt x="8" y="7"/>
                    <a:pt x="8" y="7"/>
                    <a:pt x="8" y="7"/>
                  </a:cubicBezTo>
                  <a:cubicBezTo>
                    <a:pt x="8" y="17"/>
                    <a:pt x="8" y="17"/>
                    <a:pt x="8" y="17"/>
                  </a:cubicBezTo>
                  <a:lnTo>
                    <a:pt x="14" y="17"/>
                  </a:lnTo>
                  <a:close/>
                  <a:moveTo>
                    <a:pt x="15" y="34"/>
                  </a:moveTo>
                  <a:cubicBezTo>
                    <a:pt x="18" y="34"/>
                    <a:pt x="20" y="32"/>
                    <a:pt x="20" y="29"/>
                  </a:cubicBezTo>
                  <a:cubicBezTo>
                    <a:pt x="20" y="26"/>
                    <a:pt x="17" y="24"/>
                    <a:pt x="14" y="24"/>
                  </a:cubicBezTo>
                  <a:cubicBezTo>
                    <a:pt x="8" y="24"/>
                    <a:pt x="8" y="24"/>
                    <a:pt x="8" y="24"/>
                  </a:cubicBezTo>
                  <a:cubicBezTo>
                    <a:pt x="8" y="34"/>
                    <a:pt x="8" y="34"/>
                    <a:pt x="8" y="34"/>
                  </a:cubicBezTo>
                  <a:lnTo>
                    <a:pt x="15" y="3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1" name="Freeform 81">
              <a:extLst>
                <a:ext uri="{FF2B5EF4-FFF2-40B4-BE49-F238E27FC236}">
                  <a16:creationId xmlns:a16="http://schemas.microsoft.com/office/drawing/2014/main" id="{0DA1E71A-8D99-4E8B-A5A5-E599BF5BE34B}"/>
                </a:ext>
              </a:extLst>
            </p:cNvPr>
            <p:cNvSpPr>
              <a:spLocks/>
            </p:cNvSpPr>
            <p:nvPr/>
          </p:nvSpPr>
          <p:spPr bwMode="auto">
            <a:xfrm>
              <a:off x="7718425" y="1549400"/>
              <a:ext cx="33338" cy="34925"/>
            </a:xfrm>
            <a:custGeom>
              <a:avLst/>
              <a:gdLst>
                <a:gd name="T0" fmla="*/ 0 w 22"/>
                <a:gd name="T1" fmla="*/ 1 h 23"/>
                <a:gd name="T2" fmla="*/ 1 w 22"/>
                <a:gd name="T3" fmla="*/ 0 h 23"/>
                <a:gd name="T4" fmla="*/ 5 w 22"/>
                <a:gd name="T5" fmla="*/ 0 h 23"/>
                <a:gd name="T6" fmla="*/ 6 w 22"/>
                <a:gd name="T7" fmla="*/ 1 h 23"/>
                <a:gd name="T8" fmla="*/ 6 w 22"/>
                <a:gd name="T9" fmla="*/ 12 h 23"/>
                <a:gd name="T10" fmla="*/ 11 w 22"/>
                <a:gd name="T11" fmla="*/ 17 h 23"/>
                <a:gd name="T12" fmla="*/ 15 w 22"/>
                <a:gd name="T13" fmla="*/ 13 h 23"/>
                <a:gd name="T14" fmla="*/ 15 w 22"/>
                <a:gd name="T15" fmla="*/ 1 h 23"/>
                <a:gd name="T16" fmla="*/ 16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5" y="0"/>
                    <a:pt x="5" y="0"/>
                    <a:pt x="5" y="0"/>
                  </a:cubicBezTo>
                  <a:cubicBezTo>
                    <a:pt x="6" y="0"/>
                    <a:pt x="6" y="0"/>
                    <a:pt x="6" y="1"/>
                  </a:cubicBezTo>
                  <a:cubicBezTo>
                    <a:pt x="6" y="12"/>
                    <a:pt x="6" y="12"/>
                    <a:pt x="6" y="12"/>
                  </a:cubicBezTo>
                  <a:cubicBezTo>
                    <a:pt x="6" y="15"/>
                    <a:pt x="8" y="17"/>
                    <a:pt x="11" y="17"/>
                  </a:cubicBezTo>
                  <a:cubicBezTo>
                    <a:pt x="13" y="17"/>
                    <a:pt x="15" y="15"/>
                    <a:pt x="15" y="13"/>
                  </a:cubicBezTo>
                  <a:cubicBezTo>
                    <a:pt x="15" y="1"/>
                    <a:pt x="15" y="1"/>
                    <a:pt x="15" y="1"/>
                  </a:cubicBezTo>
                  <a:cubicBezTo>
                    <a:pt x="15" y="0"/>
                    <a:pt x="16" y="0"/>
                    <a:pt x="16" y="0"/>
                  </a:cubicBezTo>
                  <a:cubicBezTo>
                    <a:pt x="21" y="0"/>
                    <a:pt x="21" y="0"/>
                    <a:pt x="21" y="0"/>
                  </a:cubicBezTo>
                  <a:cubicBezTo>
                    <a:pt x="21" y="0"/>
                    <a:pt x="22" y="0"/>
                    <a:pt x="22" y="1"/>
                  </a:cubicBezTo>
                  <a:cubicBezTo>
                    <a:pt x="22" y="21"/>
                    <a:pt x="22" y="21"/>
                    <a:pt x="22" y="21"/>
                  </a:cubicBezTo>
                  <a:cubicBezTo>
                    <a:pt x="22" y="22"/>
                    <a:pt x="21"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2" name="Freeform 82">
              <a:extLst>
                <a:ext uri="{FF2B5EF4-FFF2-40B4-BE49-F238E27FC236}">
                  <a16:creationId xmlns:a16="http://schemas.microsoft.com/office/drawing/2014/main" id="{8D460F08-D6EC-4734-BBC3-007F075CE948}"/>
                </a:ext>
              </a:extLst>
            </p:cNvPr>
            <p:cNvSpPr>
              <a:spLocks noEditPoints="1"/>
            </p:cNvSpPr>
            <p:nvPr/>
          </p:nvSpPr>
          <p:spPr bwMode="auto">
            <a:xfrm>
              <a:off x="7761288" y="1524000"/>
              <a:ext cx="12700" cy="60325"/>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6" y="0"/>
                    <a:pt x="8" y="1"/>
                    <a:pt x="8" y="4"/>
                  </a:cubicBezTo>
                  <a:cubicBezTo>
                    <a:pt x="8" y="6"/>
                    <a:pt x="6"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3" name="Freeform 83">
              <a:extLst>
                <a:ext uri="{FF2B5EF4-FFF2-40B4-BE49-F238E27FC236}">
                  <a16:creationId xmlns:a16="http://schemas.microsoft.com/office/drawing/2014/main" id="{FA2F6DB3-9E1C-49F9-AAC3-BB63117DF788}"/>
                </a:ext>
              </a:extLst>
            </p:cNvPr>
            <p:cNvSpPr>
              <a:spLocks/>
            </p:cNvSpPr>
            <p:nvPr/>
          </p:nvSpPr>
          <p:spPr bwMode="auto">
            <a:xfrm>
              <a:off x="7781925" y="1520825"/>
              <a:ext cx="11113" cy="63500"/>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4" name="Freeform 84">
              <a:extLst>
                <a:ext uri="{FF2B5EF4-FFF2-40B4-BE49-F238E27FC236}">
                  <a16:creationId xmlns:a16="http://schemas.microsoft.com/office/drawing/2014/main" id="{A41164A0-EE5F-451A-8DEC-D3095B710708}"/>
                </a:ext>
              </a:extLst>
            </p:cNvPr>
            <p:cNvSpPr>
              <a:spLocks noEditPoints="1"/>
            </p:cNvSpPr>
            <p:nvPr/>
          </p:nvSpPr>
          <p:spPr bwMode="auto">
            <a:xfrm>
              <a:off x="7802563" y="1520825"/>
              <a:ext cx="34925" cy="63500"/>
            </a:xfrm>
            <a:custGeom>
              <a:avLst/>
              <a:gdLst>
                <a:gd name="T0" fmla="*/ 11 w 23"/>
                <a:gd name="T1" fmla="*/ 17 h 41"/>
                <a:gd name="T2" fmla="*/ 16 w 23"/>
                <a:gd name="T3" fmla="*/ 18 h 41"/>
                <a:gd name="T4" fmla="*/ 16 w 23"/>
                <a:gd name="T5" fmla="*/ 2 h 41"/>
                <a:gd name="T6" fmla="*/ 17 w 23"/>
                <a:gd name="T7" fmla="*/ 0 h 41"/>
                <a:gd name="T8" fmla="*/ 22 w 23"/>
                <a:gd name="T9" fmla="*/ 0 h 41"/>
                <a:gd name="T10" fmla="*/ 23 w 23"/>
                <a:gd name="T11" fmla="*/ 2 h 41"/>
                <a:gd name="T12" fmla="*/ 23 w 23"/>
                <a:gd name="T13" fmla="*/ 39 h 41"/>
                <a:gd name="T14" fmla="*/ 22 w 23"/>
                <a:gd name="T15" fmla="*/ 41 h 41"/>
                <a:gd name="T16" fmla="*/ 20 w 23"/>
                <a:gd name="T17" fmla="*/ 41 h 41"/>
                <a:gd name="T18" fmla="*/ 19 w 23"/>
                <a:gd name="T19" fmla="*/ 39 h 41"/>
                <a:gd name="T20" fmla="*/ 18 w 23"/>
                <a:gd name="T21" fmla="*/ 38 h 41"/>
                <a:gd name="T22" fmla="*/ 11 w 23"/>
                <a:gd name="T23" fmla="*/ 41 h 41"/>
                <a:gd name="T24" fmla="*/ 0 w 23"/>
                <a:gd name="T25" fmla="*/ 29 h 41"/>
                <a:gd name="T26" fmla="*/ 11 w 23"/>
                <a:gd name="T27" fmla="*/ 17 h 41"/>
                <a:gd name="T28" fmla="*/ 11 w 23"/>
                <a:gd name="T29" fmla="*/ 35 h 41"/>
                <a:gd name="T30" fmla="*/ 16 w 23"/>
                <a:gd name="T31" fmla="*/ 31 h 41"/>
                <a:gd name="T32" fmla="*/ 16 w 23"/>
                <a:gd name="T33" fmla="*/ 25 h 41"/>
                <a:gd name="T34" fmla="*/ 12 w 23"/>
                <a:gd name="T35" fmla="*/ 23 h 41"/>
                <a:gd name="T36" fmla="*/ 6 w 23"/>
                <a:gd name="T37" fmla="*/ 29 h 41"/>
                <a:gd name="T38" fmla="*/ 11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17"/>
                  </a:moveTo>
                  <a:cubicBezTo>
                    <a:pt x="13" y="17"/>
                    <a:pt x="15" y="18"/>
                    <a:pt x="16" y="18"/>
                  </a:cubicBezTo>
                  <a:cubicBezTo>
                    <a:pt x="16" y="2"/>
                    <a:pt x="16" y="2"/>
                    <a:pt x="16" y="2"/>
                  </a:cubicBezTo>
                  <a:cubicBezTo>
                    <a:pt x="16" y="1"/>
                    <a:pt x="17" y="0"/>
                    <a:pt x="17" y="0"/>
                  </a:cubicBezTo>
                  <a:cubicBezTo>
                    <a:pt x="22" y="0"/>
                    <a:pt x="22" y="0"/>
                    <a:pt x="22" y="0"/>
                  </a:cubicBezTo>
                  <a:cubicBezTo>
                    <a:pt x="23" y="0"/>
                    <a:pt x="23" y="1"/>
                    <a:pt x="23" y="2"/>
                  </a:cubicBezTo>
                  <a:cubicBezTo>
                    <a:pt x="23" y="39"/>
                    <a:pt x="23" y="39"/>
                    <a:pt x="23" y="39"/>
                  </a:cubicBezTo>
                  <a:cubicBezTo>
                    <a:pt x="23" y="40"/>
                    <a:pt x="23" y="41"/>
                    <a:pt x="22" y="41"/>
                  </a:cubicBezTo>
                  <a:cubicBezTo>
                    <a:pt x="20" y="41"/>
                    <a:pt x="20" y="41"/>
                    <a:pt x="20" y="41"/>
                  </a:cubicBezTo>
                  <a:cubicBezTo>
                    <a:pt x="19" y="41"/>
                    <a:pt x="19" y="40"/>
                    <a:pt x="19" y="39"/>
                  </a:cubicBezTo>
                  <a:cubicBezTo>
                    <a:pt x="18" y="38"/>
                    <a:pt x="18" y="38"/>
                    <a:pt x="18" y="38"/>
                  </a:cubicBezTo>
                  <a:cubicBezTo>
                    <a:pt x="18" y="38"/>
                    <a:pt x="15" y="41"/>
                    <a:pt x="11" y="41"/>
                  </a:cubicBezTo>
                  <a:cubicBezTo>
                    <a:pt x="4" y="41"/>
                    <a:pt x="0" y="36"/>
                    <a:pt x="0" y="29"/>
                  </a:cubicBezTo>
                  <a:cubicBezTo>
                    <a:pt x="0" y="22"/>
                    <a:pt x="4" y="17"/>
                    <a:pt x="11" y="17"/>
                  </a:cubicBezTo>
                  <a:close/>
                  <a:moveTo>
                    <a:pt x="11" y="35"/>
                  </a:moveTo>
                  <a:cubicBezTo>
                    <a:pt x="14" y="35"/>
                    <a:pt x="16" y="33"/>
                    <a:pt x="16" y="31"/>
                  </a:cubicBezTo>
                  <a:cubicBezTo>
                    <a:pt x="16" y="25"/>
                    <a:pt x="16" y="25"/>
                    <a:pt x="16" y="25"/>
                  </a:cubicBezTo>
                  <a:cubicBezTo>
                    <a:pt x="16" y="25"/>
                    <a:pt x="15" y="23"/>
                    <a:pt x="12" y="23"/>
                  </a:cubicBezTo>
                  <a:cubicBezTo>
                    <a:pt x="9" y="23"/>
                    <a:pt x="6" y="26"/>
                    <a:pt x="6" y="29"/>
                  </a:cubicBezTo>
                  <a:cubicBezTo>
                    <a:pt x="6" y="32"/>
                    <a:pt x="8" y="35"/>
                    <a:pt x="11" y="3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5" name="Freeform 85">
              <a:extLst>
                <a:ext uri="{FF2B5EF4-FFF2-40B4-BE49-F238E27FC236}">
                  <a16:creationId xmlns:a16="http://schemas.microsoft.com/office/drawing/2014/main" id="{E881091C-928A-4F2C-93E6-ABEAFF60C3A5}"/>
                </a:ext>
              </a:extLst>
            </p:cNvPr>
            <p:cNvSpPr>
              <a:spLocks noEditPoints="1"/>
            </p:cNvSpPr>
            <p:nvPr/>
          </p:nvSpPr>
          <p:spPr bwMode="auto">
            <a:xfrm>
              <a:off x="7847013" y="1524000"/>
              <a:ext cx="12700" cy="60325"/>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6" name="Freeform 86">
              <a:extLst>
                <a:ext uri="{FF2B5EF4-FFF2-40B4-BE49-F238E27FC236}">
                  <a16:creationId xmlns:a16="http://schemas.microsoft.com/office/drawing/2014/main" id="{F7E7E7CB-E901-41B4-8D52-7991EC4AC891}"/>
                </a:ext>
              </a:extLst>
            </p:cNvPr>
            <p:cNvSpPr>
              <a:spLocks/>
            </p:cNvSpPr>
            <p:nvPr/>
          </p:nvSpPr>
          <p:spPr bwMode="auto">
            <a:xfrm>
              <a:off x="7870825" y="1547813"/>
              <a:ext cx="34925" cy="36513"/>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6 w 23"/>
                <a:gd name="T27" fmla="*/ 10 h 24"/>
                <a:gd name="T28" fmla="*/ 6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3" y="1"/>
                    <a:pt x="4" y="1"/>
                    <a:pt x="4" y="1"/>
                  </a:cubicBezTo>
                  <a:cubicBezTo>
                    <a:pt x="5" y="3"/>
                    <a:pt x="5" y="3"/>
                    <a:pt x="5" y="3"/>
                  </a:cubicBezTo>
                  <a:cubicBezTo>
                    <a:pt x="6" y="3"/>
                    <a:pt x="8" y="0"/>
                    <a:pt x="13" y="0"/>
                  </a:cubicBezTo>
                  <a:cubicBezTo>
                    <a:pt x="20" y="0"/>
                    <a:pt x="23" y="6"/>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6" y="10"/>
                  </a:cubicBezTo>
                  <a:cubicBezTo>
                    <a:pt x="6" y="22"/>
                    <a:pt x="6" y="22"/>
                    <a:pt x="6" y="22"/>
                  </a:cubicBezTo>
                  <a:cubicBezTo>
                    <a:pt x="6" y="23"/>
                    <a:pt x="6" y="24"/>
                    <a:pt x="5" y="24"/>
                  </a:cubicBezTo>
                  <a:cubicBezTo>
                    <a:pt x="1" y="24"/>
                    <a:pt x="1" y="24"/>
                    <a:pt x="1" y="24"/>
                  </a:cubicBezTo>
                  <a:cubicBezTo>
                    <a:pt x="0"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7" name="Freeform 87">
              <a:extLst>
                <a:ext uri="{FF2B5EF4-FFF2-40B4-BE49-F238E27FC236}">
                  <a16:creationId xmlns:a16="http://schemas.microsoft.com/office/drawing/2014/main" id="{958CE3CD-D550-4DDC-BB72-E70027403BCE}"/>
                </a:ext>
              </a:extLst>
            </p:cNvPr>
            <p:cNvSpPr>
              <a:spLocks noEditPoints="1"/>
            </p:cNvSpPr>
            <p:nvPr/>
          </p:nvSpPr>
          <p:spPr bwMode="auto">
            <a:xfrm>
              <a:off x="7912100" y="1547813"/>
              <a:ext cx="38100" cy="63500"/>
            </a:xfrm>
            <a:custGeom>
              <a:avLst/>
              <a:gdLst>
                <a:gd name="T0" fmla="*/ 4 w 25"/>
                <a:gd name="T1" fmla="*/ 15 h 41"/>
                <a:gd name="T2" fmla="*/ 3 w 25"/>
                <a:gd name="T3" fmla="*/ 10 h 41"/>
                <a:gd name="T4" fmla="*/ 12 w 25"/>
                <a:gd name="T5" fmla="*/ 0 h 41"/>
                <a:gd name="T6" fmla="*/ 23 w 25"/>
                <a:gd name="T7" fmla="*/ 0 h 41"/>
                <a:gd name="T8" fmla="*/ 24 w 25"/>
                <a:gd name="T9" fmla="*/ 1 h 41"/>
                <a:gd name="T10" fmla="*/ 24 w 25"/>
                <a:gd name="T11" fmla="*/ 3 h 41"/>
                <a:gd name="T12" fmla="*/ 23 w 25"/>
                <a:gd name="T13" fmla="*/ 4 h 41"/>
                <a:gd name="T14" fmla="*/ 20 w 25"/>
                <a:gd name="T15" fmla="*/ 5 h 41"/>
                <a:gd name="T16" fmla="*/ 22 w 25"/>
                <a:gd name="T17" fmla="*/ 11 h 41"/>
                <a:gd name="T18" fmla="*/ 13 w 25"/>
                <a:gd name="T19" fmla="*/ 20 h 41"/>
                <a:gd name="T20" fmla="*/ 8 w 25"/>
                <a:gd name="T21" fmla="*/ 19 h 41"/>
                <a:gd name="T22" fmla="*/ 6 w 25"/>
                <a:gd name="T23" fmla="*/ 22 h 41"/>
                <a:gd name="T24" fmla="*/ 8 w 25"/>
                <a:gd name="T25" fmla="*/ 24 h 41"/>
                <a:gd name="T26" fmla="*/ 16 w 25"/>
                <a:gd name="T27" fmla="*/ 24 h 41"/>
                <a:gd name="T28" fmla="*/ 25 w 25"/>
                <a:gd name="T29" fmla="*/ 32 h 41"/>
                <a:gd name="T30" fmla="*/ 12 w 25"/>
                <a:gd name="T31" fmla="*/ 41 h 41"/>
                <a:gd name="T32" fmla="*/ 1 w 25"/>
                <a:gd name="T33" fmla="*/ 33 h 41"/>
                <a:gd name="T34" fmla="*/ 4 w 25"/>
                <a:gd name="T35" fmla="*/ 28 h 41"/>
                <a:gd name="T36" fmla="*/ 4 w 25"/>
                <a:gd name="T37" fmla="*/ 28 h 41"/>
                <a:gd name="T38" fmla="*/ 0 w 25"/>
                <a:gd name="T39" fmla="*/ 22 h 41"/>
                <a:gd name="T40" fmla="*/ 4 w 25"/>
                <a:gd name="T41" fmla="*/ 15 h 41"/>
                <a:gd name="T42" fmla="*/ 12 w 25"/>
                <a:gd name="T43" fmla="*/ 36 h 41"/>
                <a:gd name="T44" fmla="*/ 18 w 25"/>
                <a:gd name="T45" fmla="*/ 32 h 41"/>
                <a:gd name="T46" fmla="*/ 14 w 25"/>
                <a:gd name="T47" fmla="*/ 29 h 41"/>
                <a:gd name="T48" fmla="*/ 10 w 25"/>
                <a:gd name="T49" fmla="*/ 29 h 41"/>
                <a:gd name="T50" fmla="*/ 7 w 25"/>
                <a:gd name="T51" fmla="*/ 32 h 41"/>
                <a:gd name="T52" fmla="*/ 12 w 25"/>
                <a:gd name="T53" fmla="*/ 36 h 41"/>
                <a:gd name="T54" fmla="*/ 13 w 25"/>
                <a:gd name="T55" fmla="*/ 14 h 41"/>
                <a:gd name="T56" fmla="*/ 17 w 25"/>
                <a:gd name="T57" fmla="*/ 10 h 41"/>
                <a:gd name="T58" fmla="*/ 13 w 25"/>
                <a:gd name="T59" fmla="*/ 6 h 41"/>
                <a:gd name="T60" fmla="*/ 9 w 25"/>
                <a:gd name="T61" fmla="*/ 10 h 41"/>
                <a:gd name="T62" fmla="*/ 13 w 25"/>
                <a:gd name="T63"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41">
                  <a:moveTo>
                    <a:pt x="4" y="15"/>
                  </a:moveTo>
                  <a:cubicBezTo>
                    <a:pt x="4" y="15"/>
                    <a:pt x="3" y="13"/>
                    <a:pt x="3" y="10"/>
                  </a:cubicBezTo>
                  <a:cubicBezTo>
                    <a:pt x="3" y="5"/>
                    <a:pt x="7" y="0"/>
                    <a:pt x="12" y="0"/>
                  </a:cubicBezTo>
                  <a:cubicBezTo>
                    <a:pt x="23" y="0"/>
                    <a:pt x="23" y="0"/>
                    <a:pt x="23" y="0"/>
                  </a:cubicBezTo>
                  <a:cubicBezTo>
                    <a:pt x="24" y="0"/>
                    <a:pt x="24" y="1"/>
                    <a:pt x="24" y="1"/>
                  </a:cubicBezTo>
                  <a:cubicBezTo>
                    <a:pt x="24" y="3"/>
                    <a:pt x="24" y="3"/>
                    <a:pt x="24" y="3"/>
                  </a:cubicBezTo>
                  <a:cubicBezTo>
                    <a:pt x="24" y="3"/>
                    <a:pt x="24" y="4"/>
                    <a:pt x="23" y="4"/>
                  </a:cubicBezTo>
                  <a:cubicBezTo>
                    <a:pt x="20" y="5"/>
                    <a:pt x="20" y="5"/>
                    <a:pt x="20" y="5"/>
                  </a:cubicBezTo>
                  <a:cubicBezTo>
                    <a:pt x="20" y="5"/>
                    <a:pt x="22" y="7"/>
                    <a:pt x="22" y="11"/>
                  </a:cubicBezTo>
                  <a:cubicBezTo>
                    <a:pt x="22" y="15"/>
                    <a:pt x="19" y="20"/>
                    <a:pt x="13" y="20"/>
                  </a:cubicBezTo>
                  <a:cubicBezTo>
                    <a:pt x="10" y="20"/>
                    <a:pt x="9" y="19"/>
                    <a:pt x="8" y="19"/>
                  </a:cubicBezTo>
                  <a:cubicBezTo>
                    <a:pt x="7" y="19"/>
                    <a:pt x="6" y="20"/>
                    <a:pt x="6" y="22"/>
                  </a:cubicBezTo>
                  <a:cubicBezTo>
                    <a:pt x="6" y="23"/>
                    <a:pt x="7" y="24"/>
                    <a:pt x="8" y="24"/>
                  </a:cubicBezTo>
                  <a:cubicBezTo>
                    <a:pt x="16" y="24"/>
                    <a:pt x="16" y="24"/>
                    <a:pt x="16" y="24"/>
                  </a:cubicBezTo>
                  <a:cubicBezTo>
                    <a:pt x="21" y="24"/>
                    <a:pt x="25" y="26"/>
                    <a:pt x="25" y="32"/>
                  </a:cubicBezTo>
                  <a:cubicBezTo>
                    <a:pt x="25" y="37"/>
                    <a:pt x="21" y="41"/>
                    <a:pt x="12" y="41"/>
                  </a:cubicBezTo>
                  <a:cubicBezTo>
                    <a:pt x="4" y="41"/>
                    <a:pt x="1" y="37"/>
                    <a:pt x="1" y="33"/>
                  </a:cubicBezTo>
                  <a:cubicBezTo>
                    <a:pt x="1" y="30"/>
                    <a:pt x="4" y="28"/>
                    <a:pt x="4" y="28"/>
                  </a:cubicBezTo>
                  <a:cubicBezTo>
                    <a:pt x="4" y="28"/>
                    <a:pt x="4" y="28"/>
                    <a:pt x="4" y="28"/>
                  </a:cubicBezTo>
                  <a:cubicBezTo>
                    <a:pt x="3" y="28"/>
                    <a:pt x="0" y="26"/>
                    <a:pt x="0" y="22"/>
                  </a:cubicBezTo>
                  <a:cubicBezTo>
                    <a:pt x="0" y="17"/>
                    <a:pt x="4" y="15"/>
                    <a:pt x="4" y="15"/>
                  </a:cubicBezTo>
                  <a:close/>
                  <a:moveTo>
                    <a:pt x="12" y="36"/>
                  </a:moveTo>
                  <a:cubicBezTo>
                    <a:pt x="16" y="36"/>
                    <a:pt x="18" y="34"/>
                    <a:pt x="18" y="32"/>
                  </a:cubicBezTo>
                  <a:cubicBezTo>
                    <a:pt x="18" y="31"/>
                    <a:pt x="17" y="29"/>
                    <a:pt x="14" y="29"/>
                  </a:cubicBezTo>
                  <a:cubicBezTo>
                    <a:pt x="12" y="29"/>
                    <a:pt x="11" y="29"/>
                    <a:pt x="10" y="29"/>
                  </a:cubicBezTo>
                  <a:cubicBezTo>
                    <a:pt x="9" y="30"/>
                    <a:pt x="7" y="30"/>
                    <a:pt x="7" y="32"/>
                  </a:cubicBezTo>
                  <a:cubicBezTo>
                    <a:pt x="7" y="34"/>
                    <a:pt x="9" y="36"/>
                    <a:pt x="12" y="36"/>
                  </a:cubicBezTo>
                  <a:close/>
                  <a:moveTo>
                    <a:pt x="13" y="14"/>
                  </a:moveTo>
                  <a:cubicBezTo>
                    <a:pt x="15" y="14"/>
                    <a:pt x="17" y="13"/>
                    <a:pt x="17" y="10"/>
                  </a:cubicBezTo>
                  <a:cubicBezTo>
                    <a:pt x="17" y="8"/>
                    <a:pt x="15" y="6"/>
                    <a:pt x="13" y="6"/>
                  </a:cubicBezTo>
                  <a:cubicBezTo>
                    <a:pt x="10" y="6"/>
                    <a:pt x="9" y="8"/>
                    <a:pt x="9" y="10"/>
                  </a:cubicBezTo>
                  <a:cubicBezTo>
                    <a:pt x="9" y="13"/>
                    <a:pt x="10" y="14"/>
                    <a:pt x="13" y="14"/>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8" name="Freeform 88">
              <a:extLst>
                <a:ext uri="{FF2B5EF4-FFF2-40B4-BE49-F238E27FC236}">
                  <a16:creationId xmlns:a16="http://schemas.microsoft.com/office/drawing/2014/main" id="{FE47688A-3889-4769-880B-7221FB083B80}"/>
                </a:ext>
              </a:extLst>
            </p:cNvPr>
            <p:cNvSpPr>
              <a:spLocks noEditPoints="1"/>
            </p:cNvSpPr>
            <p:nvPr/>
          </p:nvSpPr>
          <p:spPr bwMode="auto">
            <a:xfrm>
              <a:off x="7974013" y="1547813"/>
              <a:ext cx="28575" cy="36513"/>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0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4 w 19"/>
                <a:gd name="T27" fmla="*/ 21 h 24"/>
                <a:gd name="T28" fmla="*/ 7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0"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4" y="21"/>
                    <a:pt x="14" y="21"/>
                    <a:pt x="14" y="21"/>
                  </a:cubicBezTo>
                  <a:cubicBezTo>
                    <a:pt x="13" y="22"/>
                    <a:pt x="11" y="24"/>
                    <a:pt x="7"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9" name="Freeform 89">
              <a:extLst>
                <a:ext uri="{FF2B5EF4-FFF2-40B4-BE49-F238E27FC236}">
                  <a16:creationId xmlns:a16="http://schemas.microsoft.com/office/drawing/2014/main" id="{4D2CEF50-328C-4800-A90E-09E8850D1690}"/>
                </a:ext>
              </a:extLst>
            </p:cNvPr>
            <p:cNvSpPr>
              <a:spLocks/>
            </p:cNvSpPr>
            <p:nvPr/>
          </p:nvSpPr>
          <p:spPr bwMode="auto">
            <a:xfrm>
              <a:off x="8013700" y="1547813"/>
              <a:ext cx="36513" cy="36513"/>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0"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0" name="Freeform 90">
              <a:extLst>
                <a:ext uri="{FF2B5EF4-FFF2-40B4-BE49-F238E27FC236}">
                  <a16:creationId xmlns:a16="http://schemas.microsoft.com/office/drawing/2014/main" id="{259E9299-6E6A-4688-AEC1-C069150B42CA}"/>
                </a:ext>
              </a:extLst>
            </p:cNvPr>
            <p:cNvSpPr>
              <a:spLocks/>
            </p:cNvSpPr>
            <p:nvPr/>
          </p:nvSpPr>
          <p:spPr bwMode="auto">
            <a:xfrm>
              <a:off x="8081963" y="1520825"/>
              <a:ext cx="38100" cy="63500"/>
            </a:xfrm>
            <a:custGeom>
              <a:avLst/>
              <a:gdLst>
                <a:gd name="T0" fmla="*/ 0 w 25"/>
                <a:gd name="T1" fmla="*/ 2 h 41"/>
                <a:gd name="T2" fmla="*/ 1 w 25"/>
                <a:gd name="T3" fmla="*/ 0 h 41"/>
                <a:gd name="T4" fmla="*/ 24 w 25"/>
                <a:gd name="T5" fmla="*/ 0 h 41"/>
                <a:gd name="T6" fmla="*/ 25 w 25"/>
                <a:gd name="T7" fmla="*/ 2 h 41"/>
                <a:gd name="T8" fmla="*/ 25 w 25"/>
                <a:gd name="T9" fmla="*/ 6 h 41"/>
                <a:gd name="T10" fmla="*/ 24 w 25"/>
                <a:gd name="T11" fmla="*/ 7 h 41"/>
                <a:gd name="T12" fmla="*/ 7 w 25"/>
                <a:gd name="T13" fmla="*/ 7 h 41"/>
                <a:gd name="T14" fmla="*/ 7 w 25"/>
                <a:gd name="T15" fmla="*/ 17 h 41"/>
                <a:gd name="T16" fmla="*/ 21 w 25"/>
                <a:gd name="T17" fmla="*/ 17 h 41"/>
                <a:gd name="T18" fmla="*/ 23 w 25"/>
                <a:gd name="T19" fmla="*/ 18 h 41"/>
                <a:gd name="T20" fmla="*/ 23 w 25"/>
                <a:gd name="T21" fmla="*/ 23 h 41"/>
                <a:gd name="T22" fmla="*/ 21 w 25"/>
                <a:gd name="T23" fmla="*/ 24 h 41"/>
                <a:gd name="T24" fmla="*/ 7 w 25"/>
                <a:gd name="T25" fmla="*/ 24 h 41"/>
                <a:gd name="T26" fmla="*/ 7 w 25"/>
                <a:gd name="T27" fmla="*/ 34 h 41"/>
                <a:gd name="T28" fmla="*/ 24 w 25"/>
                <a:gd name="T29" fmla="*/ 34 h 41"/>
                <a:gd name="T30" fmla="*/ 25 w 25"/>
                <a:gd name="T31" fmla="*/ 35 h 41"/>
                <a:gd name="T32" fmla="*/ 25 w 25"/>
                <a:gd name="T33" fmla="*/ 39 h 41"/>
                <a:gd name="T34" fmla="*/ 24 w 25"/>
                <a:gd name="T35" fmla="*/ 41 h 41"/>
                <a:gd name="T36" fmla="*/ 1 w 25"/>
                <a:gd name="T37" fmla="*/ 41 h 41"/>
                <a:gd name="T38" fmla="*/ 0 w 25"/>
                <a:gd name="T39" fmla="*/ 39 h 41"/>
                <a:gd name="T40" fmla="*/ 0 w 25"/>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41">
                  <a:moveTo>
                    <a:pt x="0" y="2"/>
                  </a:moveTo>
                  <a:cubicBezTo>
                    <a:pt x="0" y="1"/>
                    <a:pt x="0" y="0"/>
                    <a:pt x="1" y="0"/>
                  </a:cubicBezTo>
                  <a:cubicBezTo>
                    <a:pt x="24" y="0"/>
                    <a:pt x="24" y="0"/>
                    <a:pt x="24" y="0"/>
                  </a:cubicBezTo>
                  <a:cubicBezTo>
                    <a:pt x="25" y="0"/>
                    <a:pt x="25" y="1"/>
                    <a:pt x="25" y="2"/>
                  </a:cubicBezTo>
                  <a:cubicBezTo>
                    <a:pt x="25" y="6"/>
                    <a:pt x="25" y="6"/>
                    <a:pt x="25" y="6"/>
                  </a:cubicBezTo>
                  <a:cubicBezTo>
                    <a:pt x="25" y="7"/>
                    <a:pt x="25" y="7"/>
                    <a:pt x="24" y="7"/>
                  </a:cubicBezTo>
                  <a:cubicBezTo>
                    <a:pt x="7" y="7"/>
                    <a:pt x="7" y="7"/>
                    <a:pt x="7" y="7"/>
                  </a:cubicBezTo>
                  <a:cubicBezTo>
                    <a:pt x="7" y="17"/>
                    <a:pt x="7" y="17"/>
                    <a:pt x="7" y="17"/>
                  </a:cubicBezTo>
                  <a:cubicBezTo>
                    <a:pt x="21" y="17"/>
                    <a:pt x="21" y="17"/>
                    <a:pt x="21" y="17"/>
                  </a:cubicBezTo>
                  <a:cubicBezTo>
                    <a:pt x="22" y="17"/>
                    <a:pt x="23" y="17"/>
                    <a:pt x="23" y="18"/>
                  </a:cubicBezTo>
                  <a:cubicBezTo>
                    <a:pt x="23" y="23"/>
                    <a:pt x="23" y="23"/>
                    <a:pt x="23" y="23"/>
                  </a:cubicBezTo>
                  <a:cubicBezTo>
                    <a:pt x="23" y="23"/>
                    <a:pt x="22" y="24"/>
                    <a:pt x="21" y="24"/>
                  </a:cubicBezTo>
                  <a:cubicBezTo>
                    <a:pt x="7" y="24"/>
                    <a:pt x="7" y="24"/>
                    <a:pt x="7" y="24"/>
                  </a:cubicBezTo>
                  <a:cubicBezTo>
                    <a:pt x="7" y="34"/>
                    <a:pt x="7" y="34"/>
                    <a:pt x="7" y="34"/>
                  </a:cubicBezTo>
                  <a:cubicBezTo>
                    <a:pt x="24" y="34"/>
                    <a:pt x="24" y="34"/>
                    <a:pt x="24" y="34"/>
                  </a:cubicBezTo>
                  <a:cubicBezTo>
                    <a:pt x="25" y="34"/>
                    <a:pt x="25" y="34"/>
                    <a:pt x="25" y="35"/>
                  </a:cubicBezTo>
                  <a:cubicBezTo>
                    <a:pt x="25" y="39"/>
                    <a:pt x="25" y="39"/>
                    <a:pt x="25" y="39"/>
                  </a:cubicBezTo>
                  <a:cubicBezTo>
                    <a:pt x="25" y="40"/>
                    <a:pt x="25" y="41"/>
                    <a:pt x="24" y="41"/>
                  </a:cubicBezTo>
                  <a:cubicBezTo>
                    <a:pt x="1" y="41"/>
                    <a:pt x="1" y="41"/>
                    <a:pt x="1" y="41"/>
                  </a:cubicBezTo>
                  <a:cubicBezTo>
                    <a:pt x="0"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1" name="Freeform 91">
              <a:extLst>
                <a:ext uri="{FF2B5EF4-FFF2-40B4-BE49-F238E27FC236}">
                  <a16:creationId xmlns:a16="http://schemas.microsoft.com/office/drawing/2014/main" id="{7825250F-65CD-4A95-B79A-DC2898CAB04A}"/>
                </a:ext>
              </a:extLst>
            </p:cNvPr>
            <p:cNvSpPr>
              <a:spLocks noEditPoints="1"/>
            </p:cNvSpPr>
            <p:nvPr/>
          </p:nvSpPr>
          <p:spPr bwMode="auto">
            <a:xfrm>
              <a:off x="8126413" y="1547813"/>
              <a:ext cx="36513" cy="63500"/>
            </a:xfrm>
            <a:custGeom>
              <a:avLst/>
              <a:gdLst>
                <a:gd name="T0" fmla="*/ 11 w 23"/>
                <a:gd name="T1" fmla="*/ 0 h 41"/>
                <a:gd name="T2" fmla="*/ 18 w 23"/>
                <a:gd name="T3" fmla="*/ 3 h 41"/>
                <a:gd name="T4" fmla="*/ 19 w 23"/>
                <a:gd name="T5" fmla="*/ 1 h 41"/>
                <a:gd name="T6" fmla="*/ 20 w 23"/>
                <a:gd name="T7" fmla="*/ 1 h 41"/>
                <a:gd name="T8" fmla="*/ 22 w 23"/>
                <a:gd name="T9" fmla="*/ 1 h 41"/>
                <a:gd name="T10" fmla="*/ 23 w 23"/>
                <a:gd name="T11" fmla="*/ 2 h 41"/>
                <a:gd name="T12" fmla="*/ 23 w 23"/>
                <a:gd name="T13" fmla="*/ 40 h 41"/>
                <a:gd name="T14" fmla="*/ 22 w 23"/>
                <a:gd name="T15" fmla="*/ 41 h 41"/>
                <a:gd name="T16" fmla="*/ 18 w 23"/>
                <a:gd name="T17" fmla="*/ 41 h 41"/>
                <a:gd name="T18" fmla="*/ 16 w 23"/>
                <a:gd name="T19" fmla="*/ 40 h 41"/>
                <a:gd name="T20" fmla="*/ 16 w 23"/>
                <a:gd name="T21" fmla="*/ 23 h 41"/>
                <a:gd name="T22" fmla="*/ 11 w 23"/>
                <a:gd name="T23" fmla="*/ 24 h 41"/>
                <a:gd name="T24" fmla="*/ 0 w 23"/>
                <a:gd name="T25" fmla="*/ 12 h 41"/>
                <a:gd name="T26" fmla="*/ 11 w 23"/>
                <a:gd name="T27" fmla="*/ 0 h 41"/>
                <a:gd name="T28" fmla="*/ 12 w 23"/>
                <a:gd name="T29" fmla="*/ 18 h 41"/>
                <a:gd name="T30" fmla="*/ 17 w 23"/>
                <a:gd name="T31" fmla="*/ 17 h 41"/>
                <a:gd name="T32" fmla="*/ 17 w 23"/>
                <a:gd name="T33" fmla="*/ 10 h 41"/>
                <a:gd name="T34" fmla="*/ 12 w 23"/>
                <a:gd name="T35" fmla="*/ 6 h 41"/>
                <a:gd name="T36" fmla="*/ 7 w 23"/>
                <a:gd name="T37" fmla="*/ 12 h 41"/>
                <a:gd name="T38" fmla="*/ 12 w 23"/>
                <a:gd name="T3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0"/>
                  </a:moveTo>
                  <a:cubicBezTo>
                    <a:pt x="15" y="0"/>
                    <a:pt x="17" y="2"/>
                    <a:pt x="18" y="3"/>
                  </a:cubicBezTo>
                  <a:cubicBezTo>
                    <a:pt x="19" y="1"/>
                    <a:pt x="19" y="1"/>
                    <a:pt x="19" y="1"/>
                  </a:cubicBezTo>
                  <a:cubicBezTo>
                    <a:pt x="19" y="1"/>
                    <a:pt x="20" y="1"/>
                    <a:pt x="20" y="1"/>
                  </a:cubicBezTo>
                  <a:cubicBezTo>
                    <a:pt x="22" y="1"/>
                    <a:pt x="22" y="1"/>
                    <a:pt x="22" y="1"/>
                  </a:cubicBezTo>
                  <a:cubicBezTo>
                    <a:pt x="23" y="1"/>
                    <a:pt x="23" y="1"/>
                    <a:pt x="23" y="2"/>
                  </a:cubicBezTo>
                  <a:cubicBezTo>
                    <a:pt x="23" y="40"/>
                    <a:pt x="23" y="40"/>
                    <a:pt x="23" y="40"/>
                  </a:cubicBezTo>
                  <a:cubicBezTo>
                    <a:pt x="23" y="40"/>
                    <a:pt x="23" y="41"/>
                    <a:pt x="22" y="41"/>
                  </a:cubicBezTo>
                  <a:cubicBezTo>
                    <a:pt x="18" y="41"/>
                    <a:pt x="18" y="41"/>
                    <a:pt x="18" y="41"/>
                  </a:cubicBezTo>
                  <a:cubicBezTo>
                    <a:pt x="17" y="41"/>
                    <a:pt x="16" y="40"/>
                    <a:pt x="16" y="40"/>
                  </a:cubicBezTo>
                  <a:cubicBezTo>
                    <a:pt x="16" y="23"/>
                    <a:pt x="16" y="23"/>
                    <a:pt x="16" y="23"/>
                  </a:cubicBezTo>
                  <a:cubicBezTo>
                    <a:pt x="16" y="23"/>
                    <a:pt x="13" y="24"/>
                    <a:pt x="11" y="24"/>
                  </a:cubicBezTo>
                  <a:cubicBezTo>
                    <a:pt x="5" y="24"/>
                    <a:pt x="0" y="19"/>
                    <a:pt x="0" y="12"/>
                  </a:cubicBezTo>
                  <a:cubicBezTo>
                    <a:pt x="0" y="6"/>
                    <a:pt x="5" y="0"/>
                    <a:pt x="11" y="0"/>
                  </a:cubicBezTo>
                  <a:close/>
                  <a:moveTo>
                    <a:pt x="12" y="18"/>
                  </a:moveTo>
                  <a:cubicBezTo>
                    <a:pt x="15" y="18"/>
                    <a:pt x="17" y="17"/>
                    <a:pt x="17" y="17"/>
                  </a:cubicBezTo>
                  <a:cubicBezTo>
                    <a:pt x="17" y="10"/>
                    <a:pt x="17" y="10"/>
                    <a:pt x="17" y="10"/>
                  </a:cubicBezTo>
                  <a:cubicBezTo>
                    <a:pt x="16" y="9"/>
                    <a:pt x="15" y="6"/>
                    <a:pt x="12" y="6"/>
                  </a:cubicBezTo>
                  <a:cubicBezTo>
                    <a:pt x="9" y="6"/>
                    <a:pt x="7" y="9"/>
                    <a:pt x="7" y="12"/>
                  </a:cubicBezTo>
                  <a:cubicBezTo>
                    <a:pt x="7" y="15"/>
                    <a:pt x="9" y="18"/>
                    <a:pt x="12" y="18"/>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2" name="Freeform 92">
              <a:extLst>
                <a:ext uri="{FF2B5EF4-FFF2-40B4-BE49-F238E27FC236}">
                  <a16:creationId xmlns:a16="http://schemas.microsoft.com/office/drawing/2014/main" id="{E80A1D66-FF7B-45E1-98D6-CC9A731073AA}"/>
                </a:ext>
              </a:extLst>
            </p:cNvPr>
            <p:cNvSpPr>
              <a:spLocks/>
            </p:cNvSpPr>
            <p:nvPr/>
          </p:nvSpPr>
          <p:spPr bwMode="auto">
            <a:xfrm>
              <a:off x="8172450" y="1549400"/>
              <a:ext cx="34925" cy="34925"/>
            </a:xfrm>
            <a:custGeom>
              <a:avLst/>
              <a:gdLst>
                <a:gd name="T0" fmla="*/ 0 w 22"/>
                <a:gd name="T1" fmla="*/ 1 h 23"/>
                <a:gd name="T2" fmla="*/ 1 w 22"/>
                <a:gd name="T3" fmla="*/ 0 h 23"/>
                <a:gd name="T4" fmla="*/ 6 w 22"/>
                <a:gd name="T5" fmla="*/ 0 h 23"/>
                <a:gd name="T6" fmla="*/ 7 w 22"/>
                <a:gd name="T7" fmla="*/ 1 h 23"/>
                <a:gd name="T8" fmla="*/ 7 w 22"/>
                <a:gd name="T9" fmla="*/ 12 h 23"/>
                <a:gd name="T10" fmla="*/ 11 w 22"/>
                <a:gd name="T11" fmla="*/ 17 h 23"/>
                <a:gd name="T12" fmla="*/ 15 w 22"/>
                <a:gd name="T13" fmla="*/ 13 h 23"/>
                <a:gd name="T14" fmla="*/ 15 w 22"/>
                <a:gd name="T15" fmla="*/ 1 h 23"/>
                <a:gd name="T16" fmla="*/ 17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6" y="0"/>
                    <a:pt x="6" y="0"/>
                    <a:pt x="6" y="0"/>
                  </a:cubicBezTo>
                  <a:cubicBezTo>
                    <a:pt x="6" y="0"/>
                    <a:pt x="7" y="0"/>
                    <a:pt x="7" y="1"/>
                  </a:cubicBezTo>
                  <a:cubicBezTo>
                    <a:pt x="7" y="12"/>
                    <a:pt x="7" y="12"/>
                    <a:pt x="7" y="12"/>
                  </a:cubicBezTo>
                  <a:cubicBezTo>
                    <a:pt x="7" y="15"/>
                    <a:pt x="8" y="17"/>
                    <a:pt x="11" y="17"/>
                  </a:cubicBezTo>
                  <a:cubicBezTo>
                    <a:pt x="13" y="17"/>
                    <a:pt x="15" y="15"/>
                    <a:pt x="15" y="13"/>
                  </a:cubicBezTo>
                  <a:cubicBezTo>
                    <a:pt x="15" y="1"/>
                    <a:pt x="15" y="1"/>
                    <a:pt x="15" y="1"/>
                  </a:cubicBezTo>
                  <a:cubicBezTo>
                    <a:pt x="15" y="0"/>
                    <a:pt x="16" y="0"/>
                    <a:pt x="17" y="0"/>
                  </a:cubicBezTo>
                  <a:cubicBezTo>
                    <a:pt x="21" y="0"/>
                    <a:pt x="21" y="0"/>
                    <a:pt x="21" y="0"/>
                  </a:cubicBezTo>
                  <a:cubicBezTo>
                    <a:pt x="22" y="0"/>
                    <a:pt x="22" y="0"/>
                    <a:pt x="22" y="1"/>
                  </a:cubicBezTo>
                  <a:cubicBezTo>
                    <a:pt x="22" y="21"/>
                    <a:pt x="22" y="21"/>
                    <a:pt x="22" y="21"/>
                  </a:cubicBezTo>
                  <a:cubicBezTo>
                    <a:pt x="22" y="22"/>
                    <a:pt x="22"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3" name="Freeform 93">
              <a:extLst>
                <a:ext uri="{FF2B5EF4-FFF2-40B4-BE49-F238E27FC236}">
                  <a16:creationId xmlns:a16="http://schemas.microsoft.com/office/drawing/2014/main" id="{1CEEB89E-2B15-4217-95E6-17756C0056B3}"/>
                </a:ext>
              </a:extLst>
            </p:cNvPr>
            <p:cNvSpPr>
              <a:spLocks noEditPoints="1"/>
            </p:cNvSpPr>
            <p:nvPr/>
          </p:nvSpPr>
          <p:spPr bwMode="auto">
            <a:xfrm>
              <a:off x="8216900" y="1524000"/>
              <a:ext cx="11113" cy="60325"/>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4" name="Freeform 94">
              <a:extLst>
                <a:ext uri="{FF2B5EF4-FFF2-40B4-BE49-F238E27FC236}">
                  <a16:creationId xmlns:a16="http://schemas.microsoft.com/office/drawing/2014/main" id="{B9B3DC0F-07FD-45E2-94BD-D9C87858B803}"/>
                </a:ext>
              </a:extLst>
            </p:cNvPr>
            <p:cNvSpPr>
              <a:spLocks/>
            </p:cNvSpPr>
            <p:nvPr/>
          </p:nvSpPr>
          <p:spPr bwMode="auto">
            <a:xfrm>
              <a:off x="8235950" y="1536700"/>
              <a:ext cx="26988" cy="47625"/>
            </a:xfrm>
            <a:custGeom>
              <a:avLst/>
              <a:gdLst>
                <a:gd name="T0" fmla="*/ 3 w 17"/>
                <a:gd name="T1" fmla="*/ 14 h 31"/>
                <a:gd name="T2" fmla="*/ 1 w 17"/>
                <a:gd name="T3" fmla="*/ 14 h 31"/>
                <a:gd name="T4" fmla="*/ 0 w 17"/>
                <a:gd name="T5" fmla="*/ 13 h 31"/>
                <a:gd name="T6" fmla="*/ 0 w 17"/>
                <a:gd name="T7" fmla="*/ 9 h 31"/>
                <a:gd name="T8" fmla="*/ 1 w 17"/>
                <a:gd name="T9" fmla="*/ 8 h 31"/>
                <a:gd name="T10" fmla="*/ 3 w 17"/>
                <a:gd name="T11" fmla="*/ 8 h 31"/>
                <a:gd name="T12" fmla="*/ 3 w 17"/>
                <a:gd name="T13" fmla="*/ 1 h 31"/>
                <a:gd name="T14" fmla="*/ 4 w 17"/>
                <a:gd name="T15" fmla="*/ 0 h 31"/>
                <a:gd name="T16" fmla="*/ 9 w 17"/>
                <a:gd name="T17" fmla="*/ 0 h 31"/>
                <a:gd name="T18" fmla="*/ 10 w 17"/>
                <a:gd name="T19" fmla="*/ 1 h 31"/>
                <a:gd name="T20" fmla="*/ 10 w 17"/>
                <a:gd name="T21" fmla="*/ 8 h 31"/>
                <a:gd name="T22" fmla="*/ 15 w 17"/>
                <a:gd name="T23" fmla="*/ 8 h 31"/>
                <a:gd name="T24" fmla="*/ 16 w 17"/>
                <a:gd name="T25" fmla="*/ 9 h 31"/>
                <a:gd name="T26" fmla="*/ 16 w 17"/>
                <a:gd name="T27" fmla="*/ 13 h 31"/>
                <a:gd name="T28" fmla="*/ 15 w 17"/>
                <a:gd name="T29" fmla="*/ 14 h 31"/>
                <a:gd name="T30" fmla="*/ 10 w 17"/>
                <a:gd name="T31" fmla="*/ 14 h 31"/>
                <a:gd name="T32" fmla="*/ 10 w 17"/>
                <a:gd name="T33" fmla="*/ 23 h 31"/>
                <a:gd name="T34" fmla="*/ 12 w 17"/>
                <a:gd name="T35" fmla="*/ 25 h 31"/>
                <a:gd name="T36" fmla="*/ 14 w 17"/>
                <a:gd name="T37" fmla="*/ 24 h 31"/>
                <a:gd name="T38" fmla="*/ 16 w 17"/>
                <a:gd name="T39" fmla="*/ 25 h 31"/>
                <a:gd name="T40" fmla="*/ 17 w 17"/>
                <a:gd name="T41" fmla="*/ 28 h 31"/>
                <a:gd name="T42" fmla="*/ 16 w 17"/>
                <a:gd name="T43" fmla="*/ 30 h 31"/>
                <a:gd name="T44" fmla="*/ 9 w 17"/>
                <a:gd name="T45" fmla="*/ 31 h 31"/>
                <a:gd name="T46" fmla="*/ 3 w 17"/>
                <a:gd name="T47" fmla="*/ 24 h 31"/>
                <a:gd name="T48" fmla="*/ 3 w 17"/>
                <a:gd name="T4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31">
                  <a:moveTo>
                    <a:pt x="3" y="14"/>
                  </a:moveTo>
                  <a:cubicBezTo>
                    <a:pt x="1" y="14"/>
                    <a:pt x="1" y="14"/>
                    <a:pt x="1" y="14"/>
                  </a:cubicBezTo>
                  <a:cubicBezTo>
                    <a:pt x="0" y="14"/>
                    <a:pt x="0" y="13"/>
                    <a:pt x="0" y="13"/>
                  </a:cubicBezTo>
                  <a:cubicBezTo>
                    <a:pt x="0" y="9"/>
                    <a:pt x="0" y="9"/>
                    <a:pt x="0" y="9"/>
                  </a:cubicBezTo>
                  <a:cubicBezTo>
                    <a:pt x="0" y="8"/>
                    <a:pt x="0" y="8"/>
                    <a:pt x="1" y="8"/>
                  </a:cubicBezTo>
                  <a:cubicBezTo>
                    <a:pt x="3" y="8"/>
                    <a:pt x="3" y="8"/>
                    <a:pt x="3" y="8"/>
                  </a:cubicBezTo>
                  <a:cubicBezTo>
                    <a:pt x="3" y="1"/>
                    <a:pt x="3" y="1"/>
                    <a:pt x="3" y="1"/>
                  </a:cubicBezTo>
                  <a:cubicBezTo>
                    <a:pt x="3" y="1"/>
                    <a:pt x="3" y="0"/>
                    <a:pt x="4" y="0"/>
                  </a:cubicBezTo>
                  <a:cubicBezTo>
                    <a:pt x="9" y="0"/>
                    <a:pt x="9" y="0"/>
                    <a:pt x="9" y="0"/>
                  </a:cubicBezTo>
                  <a:cubicBezTo>
                    <a:pt x="9" y="0"/>
                    <a:pt x="10" y="1"/>
                    <a:pt x="10" y="1"/>
                  </a:cubicBezTo>
                  <a:cubicBezTo>
                    <a:pt x="10" y="8"/>
                    <a:pt x="10" y="8"/>
                    <a:pt x="10" y="8"/>
                  </a:cubicBezTo>
                  <a:cubicBezTo>
                    <a:pt x="15" y="8"/>
                    <a:pt x="15" y="8"/>
                    <a:pt x="15" y="8"/>
                  </a:cubicBezTo>
                  <a:cubicBezTo>
                    <a:pt x="15" y="8"/>
                    <a:pt x="16" y="8"/>
                    <a:pt x="16" y="9"/>
                  </a:cubicBezTo>
                  <a:cubicBezTo>
                    <a:pt x="16" y="13"/>
                    <a:pt x="16" y="13"/>
                    <a:pt x="16" y="13"/>
                  </a:cubicBezTo>
                  <a:cubicBezTo>
                    <a:pt x="16" y="13"/>
                    <a:pt x="15" y="14"/>
                    <a:pt x="15" y="14"/>
                  </a:cubicBezTo>
                  <a:cubicBezTo>
                    <a:pt x="10" y="14"/>
                    <a:pt x="10" y="14"/>
                    <a:pt x="10" y="14"/>
                  </a:cubicBezTo>
                  <a:cubicBezTo>
                    <a:pt x="10" y="23"/>
                    <a:pt x="10" y="23"/>
                    <a:pt x="10" y="23"/>
                  </a:cubicBezTo>
                  <a:cubicBezTo>
                    <a:pt x="10" y="24"/>
                    <a:pt x="11" y="25"/>
                    <a:pt x="12" y="25"/>
                  </a:cubicBezTo>
                  <a:cubicBezTo>
                    <a:pt x="13" y="25"/>
                    <a:pt x="14" y="24"/>
                    <a:pt x="14" y="24"/>
                  </a:cubicBezTo>
                  <a:cubicBezTo>
                    <a:pt x="15" y="24"/>
                    <a:pt x="15" y="24"/>
                    <a:pt x="16" y="25"/>
                  </a:cubicBezTo>
                  <a:cubicBezTo>
                    <a:pt x="17" y="28"/>
                    <a:pt x="17" y="28"/>
                    <a:pt x="17" y="28"/>
                  </a:cubicBezTo>
                  <a:cubicBezTo>
                    <a:pt x="17" y="29"/>
                    <a:pt x="17" y="29"/>
                    <a:pt x="16" y="30"/>
                  </a:cubicBezTo>
                  <a:cubicBezTo>
                    <a:pt x="16" y="30"/>
                    <a:pt x="12" y="31"/>
                    <a:pt x="9" y="31"/>
                  </a:cubicBezTo>
                  <a:cubicBezTo>
                    <a:pt x="5" y="31"/>
                    <a:pt x="3" y="28"/>
                    <a:pt x="3" y="24"/>
                  </a:cubicBezTo>
                  <a:lnTo>
                    <a:pt x="3" y="1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5" name="Freeform 95">
              <a:extLst>
                <a:ext uri="{FF2B5EF4-FFF2-40B4-BE49-F238E27FC236}">
                  <a16:creationId xmlns:a16="http://schemas.microsoft.com/office/drawing/2014/main" id="{7A3922F6-708B-4AB9-93F5-B38B770661B7}"/>
                </a:ext>
              </a:extLst>
            </p:cNvPr>
            <p:cNvSpPr>
              <a:spLocks noEditPoints="1"/>
            </p:cNvSpPr>
            <p:nvPr/>
          </p:nvSpPr>
          <p:spPr bwMode="auto">
            <a:xfrm>
              <a:off x="8267700" y="1547813"/>
              <a:ext cx="28575" cy="36513"/>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1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5 w 19"/>
                <a:gd name="T27" fmla="*/ 21 h 24"/>
                <a:gd name="T28" fmla="*/ 8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1"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5" y="21"/>
                    <a:pt x="15" y="21"/>
                    <a:pt x="15" y="21"/>
                  </a:cubicBezTo>
                  <a:cubicBezTo>
                    <a:pt x="13" y="22"/>
                    <a:pt x="11" y="24"/>
                    <a:pt x="8"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6" name="Freeform 96">
              <a:extLst>
                <a:ext uri="{FF2B5EF4-FFF2-40B4-BE49-F238E27FC236}">
                  <a16:creationId xmlns:a16="http://schemas.microsoft.com/office/drawing/2014/main" id="{920CA54B-DC36-4EB8-93D3-02053CE29C13}"/>
                </a:ext>
              </a:extLst>
            </p:cNvPr>
            <p:cNvSpPr>
              <a:spLocks noEditPoints="1"/>
            </p:cNvSpPr>
            <p:nvPr/>
          </p:nvSpPr>
          <p:spPr bwMode="auto">
            <a:xfrm>
              <a:off x="8307388" y="1520825"/>
              <a:ext cx="34925" cy="63500"/>
            </a:xfrm>
            <a:custGeom>
              <a:avLst/>
              <a:gdLst>
                <a:gd name="T0" fmla="*/ 0 w 23"/>
                <a:gd name="T1" fmla="*/ 2 h 41"/>
                <a:gd name="T2" fmla="*/ 1 w 23"/>
                <a:gd name="T3" fmla="*/ 0 h 41"/>
                <a:gd name="T4" fmla="*/ 6 w 23"/>
                <a:gd name="T5" fmla="*/ 0 h 41"/>
                <a:gd name="T6" fmla="*/ 7 w 23"/>
                <a:gd name="T7" fmla="*/ 2 h 41"/>
                <a:gd name="T8" fmla="*/ 7 w 23"/>
                <a:gd name="T9" fmla="*/ 18 h 41"/>
                <a:gd name="T10" fmla="*/ 12 w 23"/>
                <a:gd name="T11" fmla="*/ 17 h 41"/>
                <a:gd name="T12" fmla="*/ 23 w 23"/>
                <a:gd name="T13" fmla="*/ 29 h 41"/>
                <a:gd name="T14" fmla="*/ 12 w 23"/>
                <a:gd name="T15" fmla="*/ 41 h 41"/>
                <a:gd name="T16" fmla="*/ 5 w 23"/>
                <a:gd name="T17" fmla="*/ 38 h 41"/>
                <a:gd name="T18" fmla="*/ 4 w 23"/>
                <a:gd name="T19" fmla="*/ 39 h 41"/>
                <a:gd name="T20" fmla="*/ 3 w 23"/>
                <a:gd name="T21" fmla="*/ 41 h 41"/>
                <a:gd name="T22" fmla="*/ 1 w 23"/>
                <a:gd name="T23" fmla="*/ 41 h 41"/>
                <a:gd name="T24" fmla="*/ 0 w 23"/>
                <a:gd name="T25" fmla="*/ 39 h 41"/>
                <a:gd name="T26" fmla="*/ 0 w 23"/>
                <a:gd name="T27" fmla="*/ 2 h 41"/>
                <a:gd name="T28" fmla="*/ 12 w 23"/>
                <a:gd name="T29" fmla="*/ 35 h 41"/>
                <a:gd name="T30" fmla="*/ 17 w 23"/>
                <a:gd name="T31" fmla="*/ 29 h 41"/>
                <a:gd name="T32" fmla="*/ 11 w 23"/>
                <a:gd name="T33" fmla="*/ 23 h 41"/>
                <a:gd name="T34" fmla="*/ 7 w 23"/>
                <a:gd name="T35" fmla="*/ 25 h 41"/>
                <a:gd name="T36" fmla="*/ 7 w 23"/>
                <a:gd name="T37" fmla="*/ 31 h 41"/>
                <a:gd name="T38" fmla="*/ 12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0" y="2"/>
                  </a:moveTo>
                  <a:cubicBezTo>
                    <a:pt x="0" y="1"/>
                    <a:pt x="0" y="0"/>
                    <a:pt x="1" y="0"/>
                  </a:cubicBezTo>
                  <a:cubicBezTo>
                    <a:pt x="6" y="0"/>
                    <a:pt x="6" y="0"/>
                    <a:pt x="6" y="0"/>
                  </a:cubicBezTo>
                  <a:cubicBezTo>
                    <a:pt x="6" y="0"/>
                    <a:pt x="7" y="1"/>
                    <a:pt x="7" y="2"/>
                  </a:cubicBezTo>
                  <a:cubicBezTo>
                    <a:pt x="7" y="18"/>
                    <a:pt x="7" y="18"/>
                    <a:pt x="7" y="18"/>
                  </a:cubicBezTo>
                  <a:cubicBezTo>
                    <a:pt x="8" y="18"/>
                    <a:pt x="10" y="17"/>
                    <a:pt x="12" y="17"/>
                  </a:cubicBezTo>
                  <a:cubicBezTo>
                    <a:pt x="19" y="17"/>
                    <a:pt x="23" y="22"/>
                    <a:pt x="23" y="29"/>
                  </a:cubicBezTo>
                  <a:cubicBezTo>
                    <a:pt x="23" y="36"/>
                    <a:pt x="19" y="41"/>
                    <a:pt x="12" y="41"/>
                  </a:cubicBezTo>
                  <a:cubicBezTo>
                    <a:pt x="8" y="41"/>
                    <a:pt x="5" y="38"/>
                    <a:pt x="5" y="38"/>
                  </a:cubicBezTo>
                  <a:cubicBezTo>
                    <a:pt x="4" y="39"/>
                    <a:pt x="4" y="39"/>
                    <a:pt x="4" y="39"/>
                  </a:cubicBezTo>
                  <a:cubicBezTo>
                    <a:pt x="4" y="40"/>
                    <a:pt x="4" y="41"/>
                    <a:pt x="3" y="41"/>
                  </a:cubicBezTo>
                  <a:cubicBezTo>
                    <a:pt x="1" y="41"/>
                    <a:pt x="1" y="41"/>
                    <a:pt x="1" y="41"/>
                  </a:cubicBezTo>
                  <a:cubicBezTo>
                    <a:pt x="0" y="41"/>
                    <a:pt x="0" y="40"/>
                    <a:pt x="0" y="39"/>
                  </a:cubicBezTo>
                  <a:lnTo>
                    <a:pt x="0" y="2"/>
                  </a:lnTo>
                  <a:close/>
                  <a:moveTo>
                    <a:pt x="12" y="35"/>
                  </a:moveTo>
                  <a:cubicBezTo>
                    <a:pt x="15" y="35"/>
                    <a:pt x="17" y="32"/>
                    <a:pt x="17" y="29"/>
                  </a:cubicBezTo>
                  <a:cubicBezTo>
                    <a:pt x="17" y="26"/>
                    <a:pt x="14" y="23"/>
                    <a:pt x="11" y="23"/>
                  </a:cubicBezTo>
                  <a:cubicBezTo>
                    <a:pt x="8" y="23"/>
                    <a:pt x="7" y="25"/>
                    <a:pt x="7" y="25"/>
                  </a:cubicBezTo>
                  <a:cubicBezTo>
                    <a:pt x="7" y="31"/>
                    <a:pt x="7" y="31"/>
                    <a:pt x="7" y="31"/>
                  </a:cubicBezTo>
                  <a:cubicBezTo>
                    <a:pt x="7" y="33"/>
                    <a:pt x="8" y="35"/>
                    <a:pt x="12" y="3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7" name="Freeform 97">
              <a:extLst>
                <a:ext uri="{FF2B5EF4-FFF2-40B4-BE49-F238E27FC236}">
                  <a16:creationId xmlns:a16="http://schemas.microsoft.com/office/drawing/2014/main" id="{ED401EFA-1E47-4520-8D16-666A2683159D}"/>
                </a:ext>
              </a:extLst>
            </p:cNvPr>
            <p:cNvSpPr>
              <a:spLocks/>
            </p:cNvSpPr>
            <p:nvPr/>
          </p:nvSpPr>
          <p:spPr bwMode="auto">
            <a:xfrm>
              <a:off x="8350250" y="1520825"/>
              <a:ext cx="11113" cy="63500"/>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8" name="Freeform 98">
              <a:extLst>
                <a:ext uri="{FF2B5EF4-FFF2-40B4-BE49-F238E27FC236}">
                  <a16:creationId xmlns:a16="http://schemas.microsoft.com/office/drawing/2014/main" id="{1E5379FB-26FE-4B04-8EAE-9912DB6DE6C4}"/>
                </a:ext>
              </a:extLst>
            </p:cNvPr>
            <p:cNvSpPr>
              <a:spLocks noEditPoints="1"/>
            </p:cNvSpPr>
            <p:nvPr/>
          </p:nvSpPr>
          <p:spPr bwMode="auto">
            <a:xfrm>
              <a:off x="8370888" y="1547813"/>
              <a:ext cx="33338" cy="36513"/>
            </a:xfrm>
            <a:custGeom>
              <a:avLst/>
              <a:gdLst>
                <a:gd name="T0" fmla="*/ 11 w 22"/>
                <a:gd name="T1" fmla="*/ 0 h 24"/>
                <a:gd name="T2" fmla="*/ 22 w 22"/>
                <a:gd name="T3" fmla="*/ 11 h 24"/>
                <a:gd name="T4" fmla="*/ 22 w 22"/>
                <a:gd name="T5" fmla="*/ 12 h 24"/>
                <a:gd name="T6" fmla="*/ 21 w 22"/>
                <a:gd name="T7" fmla="*/ 13 h 24"/>
                <a:gd name="T8" fmla="*/ 6 w 22"/>
                <a:gd name="T9" fmla="*/ 13 h 24"/>
                <a:gd name="T10" fmla="*/ 12 w 22"/>
                <a:gd name="T11" fmla="*/ 18 h 24"/>
                <a:gd name="T12" fmla="*/ 16 w 22"/>
                <a:gd name="T13" fmla="*/ 17 h 24"/>
                <a:gd name="T14" fmla="*/ 18 w 22"/>
                <a:gd name="T15" fmla="*/ 17 h 24"/>
                <a:gd name="T16" fmla="*/ 20 w 22"/>
                <a:gd name="T17" fmla="*/ 19 h 24"/>
                <a:gd name="T18" fmla="*/ 20 w 22"/>
                <a:gd name="T19" fmla="*/ 21 h 24"/>
                <a:gd name="T20" fmla="*/ 11 w 22"/>
                <a:gd name="T21" fmla="*/ 24 h 24"/>
                <a:gd name="T22" fmla="*/ 0 w 22"/>
                <a:gd name="T23" fmla="*/ 12 h 24"/>
                <a:gd name="T24" fmla="*/ 11 w 22"/>
                <a:gd name="T25" fmla="*/ 0 h 24"/>
                <a:gd name="T26" fmla="*/ 15 w 22"/>
                <a:gd name="T27" fmla="*/ 9 h 24"/>
                <a:gd name="T28" fmla="*/ 11 w 22"/>
                <a:gd name="T29" fmla="*/ 5 h 24"/>
                <a:gd name="T30" fmla="*/ 7 w 22"/>
                <a:gd name="T31" fmla="*/ 9 h 24"/>
                <a:gd name="T32" fmla="*/ 15 w 22"/>
                <a:gd name="T3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4">
                  <a:moveTo>
                    <a:pt x="11" y="0"/>
                  </a:moveTo>
                  <a:cubicBezTo>
                    <a:pt x="17" y="0"/>
                    <a:pt x="22" y="5"/>
                    <a:pt x="22" y="11"/>
                  </a:cubicBezTo>
                  <a:cubicBezTo>
                    <a:pt x="22" y="11"/>
                    <a:pt x="22" y="12"/>
                    <a:pt x="22" y="12"/>
                  </a:cubicBezTo>
                  <a:cubicBezTo>
                    <a:pt x="22" y="13"/>
                    <a:pt x="21" y="13"/>
                    <a:pt x="21" y="13"/>
                  </a:cubicBezTo>
                  <a:cubicBezTo>
                    <a:pt x="6" y="13"/>
                    <a:pt x="6" y="13"/>
                    <a:pt x="6" y="13"/>
                  </a:cubicBezTo>
                  <a:cubicBezTo>
                    <a:pt x="6" y="16"/>
                    <a:pt x="8" y="18"/>
                    <a:pt x="12" y="18"/>
                  </a:cubicBezTo>
                  <a:cubicBezTo>
                    <a:pt x="13" y="18"/>
                    <a:pt x="15" y="18"/>
                    <a:pt x="16" y="17"/>
                  </a:cubicBezTo>
                  <a:cubicBezTo>
                    <a:pt x="17" y="16"/>
                    <a:pt x="17" y="16"/>
                    <a:pt x="18" y="17"/>
                  </a:cubicBezTo>
                  <a:cubicBezTo>
                    <a:pt x="20" y="19"/>
                    <a:pt x="20" y="19"/>
                    <a:pt x="20" y="19"/>
                  </a:cubicBezTo>
                  <a:cubicBezTo>
                    <a:pt x="20" y="20"/>
                    <a:pt x="20" y="20"/>
                    <a:pt x="20" y="21"/>
                  </a:cubicBezTo>
                  <a:cubicBezTo>
                    <a:pt x="18" y="23"/>
                    <a:pt x="15" y="24"/>
                    <a:pt x="11" y="24"/>
                  </a:cubicBezTo>
                  <a:cubicBezTo>
                    <a:pt x="4" y="24"/>
                    <a:pt x="0" y="19"/>
                    <a:pt x="0" y="12"/>
                  </a:cubicBezTo>
                  <a:cubicBezTo>
                    <a:pt x="0" y="6"/>
                    <a:pt x="4" y="0"/>
                    <a:pt x="11" y="0"/>
                  </a:cubicBezTo>
                  <a:close/>
                  <a:moveTo>
                    <a:pt x="15" y="9"/>
                  </a:moveTo>
                  <a:cubicBezTo>
                    <a:pt x="15" y="7"/>
                    <a:pt x="13" y="5"/>
                    <a:pt x="11" y="5"/>
                  </a:cubicBezTo>
                  <a:cubicBezTo>
                    <a:pt x="9" y="5"/>
                    <a:pt x="7" y="7"/>
                    <a:pt x="7" y="9"/>
                  </a:cubicBezTo>
                  <a:lnTo>
                    <a:pt x="15" y="9"/>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9" name="Freeform 99">
              <a:extLst>
                <a:ext uri="{FF2B5EF4-FFF2-40B4-BE49-F238E27FC236}">
                  <a16:creationId xmlns:a16="http://schemas.microsoft.com/office/drawing/2014/main" id="{E4747D52-6EB7-42E9-A968-6E7CF2211B9E}"/>
                </a:ext>
              </a:extLst>
            </p:cNvPr>
            <p:cNvSpPr>
              <a:spLocks/>
            </p:cNvSpPr>
            <p:nvPr/>
          </p:nvSpPr>
          <p:spPr bwMode="auto">
            <a:xfrm>
              <a:off x="8434388" y="1520825"/>
              <a:ext cx="39688" cy="63500"/>
            </a:xfrm>
            <a:custGeom>
              <a:avLst/>
              <a:gdLst>
                <a:gd name="T0" fmla="*/ 0 w 26"/>
                <a:gd name="T1" fmla="*/ 2 h 41"/>
                <a:gd name="T2" fmla="*/ 1 w 26"/>
                <a:gd name="T3" fmla="*/ 0 h 41"/>
                <a:gd name="T4" fmla="*/ 25 w 26"/>
                <a:gd name="T5" fmla="*/ 0 h 41"/>
                <a:gd name="T6" fmla="*/ 26 w 26"/>
                <a:gd name="T7" fmla="*/ 2 h 41"/>
                <a:gd name="T8" fmla="*/ 26 w 26"/>
                <a:gd name="T9" fmla="*/ 6 h 41"/>
                <a:gd name="T10" fmla="*/ 25 w 26"/>
                <a:gd name="T11" fmla="*/ 7 h 41"/>
                <a:gd name="T12" fmla="*/ 8 w 26"/>
                <a:gd name="T13" fmla="*/ 7 h 41"/>
                <a:gd name="T14" fmla="*/ 8 w 26"/>
                <a:gd name="T15" fmla="*/ 17 h 41"/>
                <a:gd name="T16" fmla="*/ 22 w 26"/>
                <a:gd name="T17" fmla="*/ 17 h 41"/>
                <a:gd name="T18" fmla="*/ 23 w 26"/>
                <a:gd name="T19" fmla="*/ 18 h 41"/>
                <a:gd name="T20" fmla="*/ 23 w 26"/>
                <a:gd name="T21" fmla="*/ 23 h 41"/>
                <a:gd name="T22" fmla="*/ 22 w 26"/>
                <a:gd name="T23" fmla="*/ 24 h 41"/>
                <a:gd name="T24" fmla="*/ 8 w 26"/>
                <a:gd name="T25" fmla="*/ 24 h 41"/>
                <a:gd name="T26" fmla="*/ 8 w 26"/>
                <a:gd name="T27" fmla="*/ 34 h 41"/>
                <a:gd name="T28" fmla="*/ 25 w 26"/>
                <a:gd name="T29" fmla="*/ 34 h 41"/>
                <a:gd name="T30" fmla="*/ 26 w 26"/>
                <a:gd name="T31" fmla="*/ 35 h 41"/>
                <a:gd name="T32" fmla="*/ 26 w 26"/>
                <a:gd name="T33" fmla="*/ 39 h 41"/>
                <a:gd name="T34" fmla="*/ 25 w 26"/>
                <a:gd name="T35" fmla="*/ 41 h 41"/>
                <a:gd name="T36" fmla="*/ 1 w 26"/>
                <a:gd name="T37" fmla="*/ 41 h 41"/>
                <a:gd name="T38" fmla="*/ 0 w 26"/>
                <a:gd name="T39" fmla="*/ 39 h 41"/>
                <a:gd name="T40" fmla="*/ 0 w 26"/>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41">
                  <a:moveTo>
                    <a:pt x="0" y="2"/>
                  </a:moveTo>
                  <a:cubicBezTo>
                    <a:pt x="0" y="1"/>
                    <a:pt x="1" y="0"/>
                    <a:pt x="1" y="0"/>
                  </a:cubicBezTo>
                  <a:cubicBezTo>
                    <a:pt x="25" y="0"/>
                    <a:pt x="25" y="0"/>
                    <a:pt x="25" y="0"/>
                  </a:cubicBezTo>
                  <a:cubicBezTo>
                    <a:pt x="25" y="0"/>
                    <a:pt x="26" y="1"/>
                    <a:pt x="26" y="2"/>
                  </a:cubicBezTo>
                  <a:cubicBezTo>
                    <a:pt x="26" y="6"/>
                    <a:pt x="26" y="6"/>
                    <a:pt x="26" y="6"/>
                  </a:cubicBezTo>
                  <a:cubicBezTo>
                    <a:pt x="26" y="7"/>
                    <a:pt x="25" y="7"/>
                    <a:pt x="25" y="7"/>
                  </a:cubicBezTo>
                  <a:cubicBezTo>
                    <a:pt x="8" y="7"/>
                    <a:pt x="8" y="7"/>
                    <a:pt x="8" y="7"/>
                  </a:cubicBezTo>
                  <a:cubicBezTo>
                    <a:pt x="8" y="17"/>
                    <a:pt x="8" y="17"/>
                    <a:pt x="8" y="17"/>
                  </a:cubicBezTo>
                  <a:cubicBezTo>
                    <a:pt x="22" y="17"/>
                    <a:pt x="22" y="17"/>
                    <a:pt x="22" y="17"/>
                  </a:cubicBezTo>
                  <a:cubicBezTo>
                    <a:pt x="22" y="17"/>
                    <a:pt x="23" y="17"/>
                    <a:pt x="23" y="18"/>
                  </a:cubicBezTo>
                  <a:cubicBezTo>
                    <a:pt x="23" y="23"/>
                    <a:pt x="23" y="23"/>
                    <a:pt x="23" y="23"/>
                  </a:cubicBezTo>
                  <a:cubicBezTo>
                    <a:pt x="23" y="23"/>
                    <a:pt x="22" y="24"/>
                    <a:pt x="22" y="24"/>
                  </a:cubicBezTo>
                  <a:cubicBezTo>
                    <a:pt x="8" y="24"/>
                    <a:pt x="8" y="24"/>
                    <a:pt x="8" y="24"/>
                  </a:cubicBezTo>
                  <a:cubicBezTo>
                    <a:pt x="8" y="34"/>
                    <a:pt x="8" y="34"/>
                    <a:pt x="8" y="34"/>
                  </a:cubicBezTo>
                  <a:cubicBezTo>
                    <a:pt x="25" y="34"/>
                    <a:pt x="25" y="34"/>
                    <a:pt x="25" y="34"/>
                  </a:cubicBezTo>
                  <a:cubicBezTo>
                    <a:pt x="25" y="34"/>
                    <a:pt x="26" y="34"/>
                    <a:pt x="26" y="35"/>
                  </a:cubicBezTo>
                  <a:cubicBezTo>
                    <a:pt x="26" y="39"/>
                    <a:pt x="26" y="39"/>
                    <a:pt x="26" y="39"/>
                  </a:cubicBezTo>
                  <a:cubicBezTo>
                    <a:pt x="26" y="40"/>
                    <a:pt x="25" y="41"/>
                    <a:pt x="25" y="41"/>
                  </a:cubicBezTo>
                  <a:cubicBezTo>
                    <a:pt x="1" y="41"/>
                    <a:pt x="1" y="41"/>
                    <a:pt x="1" y="41"/>
                  </a:cubicBezTo>
                  <a:cubicBezTo>
                    <a:pt x="1"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0" name="Freeform 100">
              <a:extLst>
                <a:ext uri="{FF2B5EF4-FFF2-40B4-BE49-F238E27FC236}">
                  <a16:creationId xmlns:a16="http://schemas.microsoft.com/office/drawing/2014/main" id="{04D75DDE-C545-4962-907B-408549584554}"/>
                </a:ext>
              </a:extLst>
            </p:cNvPr>
            <p:cNvSpPr>
              <a:spLocks/>
            </p:cNvSpPr>
            <p:nvPr/>
          </p:nvSpPr>
          <p:spPr bwMode="auto">
            <a:xfrm>
              <a:off x="8478838" y="1547813"/>
              <a:ext cx="33338" cy="36513"/>
            </a:xfrm>
            <a:custGeom>
              <a:avLst/>
              <a:gdLst>
                <a:gd name="T0" fmla="*/ 12 w 22"/>
                <a:gd name="T1" fmla="*/ 0 h 24"/>
                <a:gd name="T2" fmla="*/ 21 w 22"/>
                <a:gd name="T3" fmla="*/ 4 h 24"/>
                <a:gd name="T4" fmla="*/ 20 w 22"/>
                <a:gd name="T5" fmla="*/ 6 h 24"/>
                <a:gd name="T6" fmla="*/ 18 w 22"/>
                <a:gd name="T7" fmla="*/ 8 h 24"/>
                <a:gd name="T8" fmla="*/ 16 w 22"/>
                <a:gd name="T9" fmla="*/ 8 h 24"/>
                <a:gd name="T10" fmla="*/ 12 w 22"/>
                <a:gd name="T11" fmla="*/ 6 h 24"/>
                <a:gd name="T12" fmla="*/ 7 w 22"/>
                <a:gd name="T13" fmla="*/ 12 h 24"/>
                <a:gd name="T14" fmla="*/ 12 w 22"/>
                <a:gd name="T15" fmla="*/ 18 h 24"/>
                <a:gd name="T16" fmla="*/ 17 w 22"/>
                <a:gd name="T17" fmla="*/ 16 h 24"/>
                <a:gd name="T18" fmla="*/ 18 w 22"/>
                <a:gd name="T19" fmla="*/ 16 h 24"/>
                <a:gd name="T20" fmla="*/ 21 w 22"/>
                <a:gd name="T21" fmla="*/ 18 h 24"/>
                <a:gd name="T22" fmla="*/ 21 w 22"/>
                <a:gd name="T23" fmla="*/ 19 h 24"/>
                <a:gd name="T24" fmla="*/ 12 w 22"/>
                <a:gd name="T25" fmla="*/ 24 h 24"/>
                <a:gd name="T26" fmla="*/ 0 w 22"/>
                <a:gd name="T27" fmla="*/ 12 h 24"/>
                <a:gd name="T28" fmla="*/ 12 w 22"/>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4">
                  <a:moveTo>
                    <a:pt x="12" y="0"/>
                  </a:moveTo>
                  <a:cubicBezTo>
                    <a:pt x="16" y="0"/>
                    <a:pt x="19" y="1"/>
                    <a:pt x="21" y="4"/>
                  </a:cubicBezTo>
                  <a:cubicBezTo>
                    <a:pt x="21" y="5"/>
                    <a:pt x="21" y="5"/>
                    <a:pt x="20" y="6"/>
                  </a:cubicBezTo>
                  <a:cubicBezTo>
                    <a:pt x="18" y="8"/>
                    <a:pt x="18" y="8"/>
                    <a:pt x="18" y="8"/>
                  </a:cubicBezTo>
                  <a:cubicBezTo>
                    <a:pt x="17" y="9"/>
                    <a:pt x="17" y="8"/>
                    <a:pt x="16" y="8"/>
                  </a:cubicBezTo>
                  <a:cubicBezTo>
                    <a:pt x="15" y="7"/>
                    <a:pt x="14" y="6"/>
                    <a:pt x="12" y="6"/>
                  </a:cubicBezTo>
                  <a:cubicBezTo>
                    <a:pt x="9" y="6"/>
                    <a:pt x="7" y="9"/>
                    <a:pt x="7" y="12"/>
                  </a:cubicBezTo>
                  <a:cubicBezTo>
                    <a:pt x="7" y="15"/>
                    <a:pt x="9" y="18"/>
                    <a:pt x="12" y="18"/>
                  </a:cubicBezTo>
                  <a:cubicBezTo>
                    <a:pt x="15" y="18"/>
                    <a:pt x="16" y="17"/>
                    <a:pt x="17" y="16"/>
                  </a:cubicBezTo>
                  <a:cubicBezTo>
                    <a:pt x="17" y="15"/>
                    <a:pt x="18" y="15"/>
                    <a:pt x="18" y="16"/>
                  </a:cubicBezTo>
                  <a:cubicBezTo>
                    <a:pt x="21" y="18"/>
                    <a:pt x="21" y="18"/>
                    <a:pt x="21" y="18"/>
                  </a:cubicBezTo>
                  <a:cubicBezTo>
                    <a:pt x="21" y="18"/>
                    <a:pt x="22" y="19"/>
                    <a:pt x="21" y="19"/>
                  </a:cubicBezTo>
                  <a:cubicBezTo>
                    <a:pt x="19" y="22"/>
                    <a:pt x="16" y="24"/>
                    <a:pt x="12" y="24"/>
                  </a:cubicBezTo>
                  <a:cubicBezTo>
                    <a:pt x="6" y="24"/>
                    <a:pt x="0" y="19"/>
                    <a:pt x="0" y="12"/>
                  </a:cubicBezTo>
                  <a:cubicBezTo>
                    <a:pt x="0" y="5"/>
                    <a:pt x="6" y="0"/>
                    <a:pt x="12" y="0"/>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1" name="Freeform 101">
              <a:extLst>
                <a:ext uri="{FF2B5EF4-FFF2-40B4-BE49-F238E27FC236}">
                  <a16:creationId xmlns:a16="http://schemas.microsoft.com/office/drawing/2014/main" id="{C09E4239-B29A-4CCC-8722-70CDDCE5A6CD}"/>
                </a:ext>
              </a:extLst>
            </p:cNvPr>
            <p:cNvSpPr>
              <a:spLocks noEditPoints="1"/>
            </p:cNvSpPr>
            <p:nvPr/>
          </p:nvSpPr>
          <p:spPr bwMode="auto">
            <a:xfrm>
              <a:off x="8515350" y="1547813"/>
              <a:ext cx="38100" cy="36513"/>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12 w 24"/>
                <a:gd name="T11" fmla="*/ 18 h 24"/>
                <a:gd name="T12" fmla="*/ 18 w 24"/>
                <a:gd name="T13" fmla="*/ 12 h 24"/>
                <a:gd name="T14" fmla="*/ 12 w 24"/>
                <a:gd name="T15" fmla="*/ 6 h 24"/>
                <a:gd name="T16" fmla="*/ 7 w 24"/>
                <a:gd name="T17" fmla="*/ 12 h 24"/>
                <a:gd name="T18" fmla="*/ 12 w 24"/>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19" y="0"/>
                    <a:pt x="24" y="6"/>
                    <a:pt x="24" y="12"/>
                  </a:cubicBezTo>
                  <a:cubicBezTo>
                    <a:pt x="24" y="19"/>
                    <a:pt x="19" y="24"/>
                    <a:pt x="12" y="24"/>
                  </a:cubicBezTo>
                  <a:cubicBezTo>
                    <a:pt x="6" y="24"/>
                    <a:pt x="0" y="19"/>
                    <a:pt x="0" y="12"/>
                  </a:cubicBezTo>
                  <a:cubicBezTo>
                    <a:pt x="0" y="6"/>
                    <a:pt x="6" y="0"/>
                    <a:pt x="12" y="0"/>
                  </a:cubicBezTo>
                  <a:close/>
                  <a:moveTo>
                    <a:pt x="12" y="18"/>
                  </a:moveTo>
                  <a:cubicBezTo>
                    <a:pt x="15" y="18"/>
                    <a:pt x="18" y="15"/>
                    <a:pt x="18" y="12"/>
                  </a:cubicBezTo>
                  <a:cubicBezTo>
                    <a:pt x="18" y="9"/>
                    <a:pt x="15" y="6"/>
                    <a:pt x="12" y="6"/>
                  </a:cubicBezTo>
                  <a:cubicBezTo>
                    <a:pt x="9" y="6"/>
                    <a:pt x="7" y="9"/>
                    <a:pt x="7" y="12"/>
                  </a:cubicBezTo>
                  <a:cubicBezTo>
                    <a:pt x="7" y="15"/>
                    <a:pt x="9" y="18"/>
                    <a:pt x="12" y="18"/>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2" name="Freeform 102">
              <a:extLst>
                <a:ext uri="{FF2B5EF4-FFF2-40B4-BE49-F238E27FC236}">
                  <a16:creationId xmlns:a16="http://schemas.microsoft.com/office/drawing/2014/main" id="{5CC2DCC1-2D77-4D70-9F11-722C453CA308}"/>
                </a:ext>
              </a:extLst>
            </p:cNvPr>
            <p:cNvSpPr>
              <a:spLocks/>
            </p:cNvSpPr>
            <p:nvPr/>
          </p:nvSpPr>
          <p:spPr bwMode="auto">
            <a:xfrm>
              <a:off x="8559800" y="1547813"/>
              <a:ext cx="36513" cy="36513"/>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1"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1"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3" name="Freeform 103">
              <a:extLst>
                <a:ext uri="{FF2B5EF4-FFF2-40B4-BE49-F238E27FC236}">
                  <a16:creationId xmlns:a16="http://schemas.microsoft.com/office/drawing/2014/main" id="{FF806A3F-95D9-4E1E-B25D-1FA3EFBEFBD1}"/>
                </a:ext>
              </a:extLst>
            </p:cNvPr>
            <p:cNvSpPr>
              <a:spLocks noEditPoints="1"/>
            </p:cNvSpPr>
            <p:nvPr/>
          </p:nvSpPr>
          <p:spPr bwMode="auto">
            <a:xfrm>
              <a:off x="8604250" y="1547813"/>
              <a:ext cx="34925" cy="36513"/>
            </a:xfrm>
            <a:custGeom>
              <a:avLst/>
              <a:gdLst>
                <a:gd name="T0" fmla="*/ 12 w 23"/>
                <a:gd name="T1" fmla="*/ 0 h 24"/>
                <a:gd name="T2" fmla="*/ 23 w 23"/>
                <a:gd name="T3" fmla="*/ 12 h 24"/>
                <a:gd name="T4" fmla="*/ 12 w 23"/>
                <a:gd name="T5" fmla="*/ 24 h 24"/>
                <a:gd name="T6" fmla="*/ 0 w 23"/>
                <a:gd name="T7" fmla="*/ 12 h 24"/>
                <a:gd name="T8" fmla="*/ 12 w 23"/>
                <a:gd name="T9" fmla="*/ 0 h 24"/>
                <a:gd name="T10" fmla="*/ 12 w 23"/>
                <a:gd name="T11" fmla="*/ 18 h 24"/>
                <a:gd name="T12" fmla="*/ 17 w 23"/>
                <a:gd name="T13" fmla="*/ 12 h 24"/>
                <a:gd name="T14" fmla="*/ 12 w 23"/>
                <a:gd name="T15" fmla="*/ 6 h 24"/>
                <a:gd name="T16" fmla="*/ 6 w 23"/>
                <a:gd name="T17" fmla="*/ 12 h 24"/>
                <a:gd name="T18" fmla="*/ 12 w 23"/>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12" y="0"/>
                  </a:moveTo>
                  <a:cubicBezTo>
                    <a:pt x="18" y="0"/>
                    <a:pt x="23" y="6"/>
                    <a:pt x="23" y="12"/>
                  </a:cubicBezTo>
                  <a:cubicBezTo>
                    <a:pt x="23" y="19"/>
                    <a:pt x="18" y="24"/>
                    <a:pt x="12" y="24"/>
                  </a:cubicBezTo>
                  <a:cubicBezTo>
                    <a:pt x="5" y="24"/>
                    <a:pt x="0" y="19"/>
                    <a:pt x="0" y="12"/>
                  </a:cubicBezTo>
                  <a:cubicBezTo>
                    <a:pt x="0" y="6"/>
                    <a:pt x="5" y="0"/>
                    <a:pt x="12" y="0"/>
                  </a:cubicBezTo>
                  <a:close/>
                  <a:moveTo>
                    <a:pt x="12" y="18"/>
                  </a:moveTo>
                  <a:cubicBezTo>
                    <a:pt x="15" y="18"/>
                    <a:pt x="17" y="15"/>
                    <a:pt x="17" y="12"/>
                  </a:cubicBezTo>
                  <a:cubicBezTo>
                    <a:pt x="17" y="9"/>
                    <a:pt x="15" y="6"/>
                    <a:pt x="12" y="6"/>
                  </a:cubicBezTo>
                  <a:cubicBezTo>
                    <a:pt x="9" y="6"/>
                    <a:pt x="6" y="9"/>
                    <a:pt x="6" y="12"/>
                  </a:cubicBezTo>
                  <a:cubicBezTo>
                    <a:pt x="6" y="15"/>
                    <a:pt x="9" y="18"/>
                    <a:pt x="12" y="18"/>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4" name="Freeform 104">
              <a:extLst>
                <a:ext uri="{FF2B5EF4-FFF2-40B4-BE49-F238E27FC236}">
                  <a16:creationId xmlns:a16="http://schemas.microsoft.com/office/drawing/2014/main" id="{73195B9B-5517-4953-B1FC-33A67E0FB07B}"/>
                </a:ext>
              </a:extLst>
            </p:cNvPr>
            <p:cNvSpPr>
              <a:spLocks/>
            </p:cNvSpPr>
            <p:nvPr/>
          </p:nvSpPr>
          <p:spPr bwMode="auto">
            <a:xfrm>
              <a:off x="8647113" y="1547813"/>
              <a:ext cx="60325" cy="36513"/>
            </a:xfrm>
            <a:custGeom>
              <a:avLst/>
              <a:gdLst>
                <a:gd name="T0" fmla="*/ 0 w 39"/>
                <a:gd name="T1" fmla="*/ 2 h 24"/>
                <a:gd name="T2" fmla="*/ 2 w 39"/>
                <a:gd name="T3" fmla="*/ 1 h 24"/>
                <a:gd name="T4" fmla="*/ 4 w 39"/>
                <a:gd name="T5" fmla="*/ 1 h 24"/>
                <a:gd name="T6" fmla="*/ 5 w 39"/>
                <a:gd name="T7" fmla="*/ 1 h 24"/>
                <a:gd name="T8" fmla="*/ 5 w 39"/>
                <a:gd name="T9" fmla="*/ 3 h 24"/>
                <a:gd name="T10" fmla="*/ 13 w 39"/>
                <a:gd name="T11" fmla="*/ 0 h 24"/>
                <a:gd name="T12" fmla="*/ 20 w 39"/>
                <a:gd name="T13" fmla="*/ 4 h 24"/>
                <a:gd name="T14" fmla="*/ 29 w 39"/>
                <a:gd name="T15" fmla="*/ 0 h 24"/>
                <a:gd name="T16" fmla="*/ 39 w 39"/>
                <a:gd name="T17" fmla="*/ 12 h 24"/>
                <a:gd name="T18" fmla="*/ 39 w 39"/>
                <a:gd name="T19" fmla="*/ 22 h 24"/>
                <a:gd name="T20" fmla="*/ 37 w 39"/>
                <a:gd name="T21" fmla="*/ 24 h 24"/>
                <a:gd name="T22" fmla="*/ 33 w 39"/>
                <a:gd name="T23" fmla="*/ 24 h 24"/>
                <a:gd name="T24" fmla="*/ 32 w 39"/>
                <a:gd name="T25" fmla="*/ 22 h 24"/>
                <a:gd name="T26" fmla="*/ 32 w 39"/>
                <a:gd name="T27" fmla="*/ 11 h 24"/>
                <a:gd name="T28" fmla="*/ 27 w 39"/>
                <a:gd name="T29" fmla="*/ 6 h 24"/>
                <a:gd name="T30" fmla="*/ 23 w 39"/>
                <a:gd name="T31" fmla="*/ 9 h 24"/>
                <a:gd name="T32" fmla="*/ 23 w 39"/>
                <a:gd name="T33" fmla="*/ 11 h 24"/>
                <a:gd name="T34" fmla="*/ 23 w 39"/>
                <a:gd name="T35" fmla="*/ 22 h 24"/>
                <a:gd name="T36" fmla="*/ 22 w 39"/>
                <a:gd name="T37" fmla="*/ 24 h 24"/>
                <a:gd name="T38" fmla="*/ 17 w 39"/>
                <a:gd name="T39" fmla="*/ 24 h 24"/>
                <a:gd name="T40" fmla="*/ 16 w 39"/>
                <a:gd name="T41" fmla="*/ 22 h 24"/>
                <a:gd name="T42" fmla="*/ 16 w 39"/>
                <a:gd name="T43" fmla="*/ 11 h 24"/>
                <a:gd name="T44" fmla="*/ 12 w 39"/>
                <a:gd name="T45" fmla="*/ 6 h 24"/>
                <a:gd name="T46" fmla="*/ 7 w 39"/>
                <a:gd name="T47" fmla="*/ 10 h 24"/>
                <a:gd name="T48" fmla="*/ 7 w 39"/>
                <a:gd name="T49" fmla="*/ 22 h 24"/>
                <a:gd name="T50" fmla="*/ 6 w 39"/>
                <a:gd name="T51" fmla="*/ 24 h 24"/>
                <a:gd name="T52" fmla="*/ 2 w 39"/>
                <a:gd name="T53" fmla="*/ 24 h 24"/>
                <a:gd name="T54" fmla="*/ 0 w 39"/>
                <a:gd name="T55" fmla="*/ 22 h 24"/>
                <a:gd name="T56" fmla="*/ 0 w 39"/>
                <a:gd name="T5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4">
                  <a:moveTo>
                    <a:pt x="0" y="2"/>
                  </a:moveTo>
                  <a:cubicBezTo>
                    <a:pt x="0" y="1"/>
                    <a:pt x="1" y="1"/>
                    <a:pt x="2" y="1"/>
                  </a:cubicBezTo>
                  <a:cubicBezTo>
                    <a:pt x="4" y="1"/>
                    <a:pt x="4" y="1"/>
                    <a:pt x="4" y="1"/>
                  </a:cubicBezTo>
                  <a:cubicBezTo>
                    <a:pt x="4" y="1"/>
                    <a:pt x="4" y="1"/>
                    <a:pt x="5" y="1"/>
                  </a:cubicBezTo>
                  <a:cubicBezTo>
                    <a:pt x="5" y="3"/>
                    <a:pt x="5" y="3"/>
                    <a:pt x="5" y="3"/>
                  </a:cubicBezTo>
                  <a:cubicBezTo>
                    <a:pt x="6" y="2"/>
                    <a:pt x="9" y="0"/>
                    <a:pt x="13" y="0"/>
                  </a:cubicBezTo>
                  <a:cubicBezTo>
                    <a:pt x="16" y="0"/>
                    <a:pt x="19" y="1"/>
                    <a:pt x="20" y="4"/>
                  </a:cubicBezTo>
                  <a:cubicBezTo>
                    <a:pt x="21" y="3"/>
                    <a:pt x="24" y="0"/>
                    <a:pt x="29" y="0"/>
                  </a:cubicBezTo>
                  <a:cubicBezTo>
                    <a:pt x="36" y="0"/>
                    <a:pt x="39" y="6"/>
                    <a:pt x="39" y="12"/>
                  </a:cubicBezTo>
                  <a:cubicBezTo>
                    <a:pt x="39" y="22"/>
                    <a:pt x="39" y="22"/>
                    <a:pt x="39" y="22"/>
                  </a:cubicBezTo>
                  <a:cubicBezTo>
                    <a:pt x="39" y="23"/>
                    <a:pt x="38" y="24"/>
                    <a:pt x="37" y="24"/>
                  </a:cubicBezTo>
                  <a:cubicBezTo>
                    <a:pt x="33" y="24"/>
                    <a:pt x="33" y="24"/>
                    <a:pt x="33" y="24"/>
                  </a:cubicBezTo>
                  <a:cubicBezTo>
                    <a:pt x="32" y="24"/>
                    <a:pt x="32" y="23"/>
                    <a:pt x="32" y="22"/>
                  </a:cubicBezTo>
                  <a:cubicBezTo>
                    <a:pt x="32" y="11"/>
                    <a:pt x="32" y="11"/>
                    <a:pt x="32" y="11"/>
                  </a:cubicBezTo>
                  <a:cubicBezTo>
                    <a:pt x="32" y="8"/>
                    <a:pt x="30" y="6"/>
                    <a:pt x="27" y="6"/>
                  </a:cubicBezTo>
                  <a:cubicBezTo>
                    <a:pt x="24" y="6"/>
                    <a:pt x="23" y="9"/>
                    <a:pt x="23" y="9"/>
                  </a:cubicBezTo>
                  <a:cubicBezTo>
                    <a:pt x="23" y="9"/>
                    <a:pt x="23" y="10"/>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8" y="8"/>
                    <a:pt x="7" y="10"/>
                  </a:cubicBezTo>
                  <a:cubicBezTo>
                    <a:pt x="7" y="22"/>
                    <a:pt x="7" y="22"/>
                    <a:pt x="7" y="22"/>
                  </a:cubicBezTo>
                  <a:cubicBezTo>
                    <a:pt x="7" y="23"/>
                    <a:pt x="7" y="24"/>
                    <a:pt x="6" y="24"/>
                  </a:cubicBezTo>
                  <a:cubicBezTo>
                    <a:pt x="2" y="24"/>
                    <a:pt x="2" y="24"/>
                    <a:pt x="2" y="24"/>
                  </a:cubicBezTo>
                  <a:cubicBezTo>
                    <a:pt x="1"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5" name="Freeform 105">
              <a:extLst>
                <a:ext uri="{FF2B5EF4-FFF2-40B4-BE49-F238E27FC236}">
                  <a16:creationId xmlns:a16="http://schemas.microsoft.com/office/drawing/2014/main" id="{B67A6888-936A-4685-8EBE-1E293A9A2C04}"/>
                </a:ext>
              </a:extLst>
            </p:cNvPr>
            <p:cNvSpPr>
              <a:spLocks/>
            </p:cNvSpPr>
            <p:nvPr/>
          </p:nvSpPr>
          <p:spPr bwMode="auto">
            <a:xfrm>
              <a:off x="8710613" y="1549400"/>
              <a:ext cx="41275" cy="61913"/>
            </a:xfrm>
            <a:custGeom>
              <a:avLst/>
              <a:gdLst>
                <a:gd name="T0" fmla="*/ 1 w 27"/>
                <a:gd name="T1" fmla="*/ 1 h 40"/>
                <a:gd name="T2" fmla="*/ 2 w 27"/>
                <a:gd name="T3" fmla="*/ 0 h 40"/>
                <a:gd name="T4" fmla="*/ 7 w 27"/>
                <a:gd name="T5" fmla="*/ 0 h 40"/>
                <a:gd name="T6" fmla="*/ 8 w 27"/>
                <a:gd name="T7" fmla="*/ 0 h 40"/>
                <a:gd name="T8" fmla="*/ 14 w 27"/>
                <a:gd name="T9" fmla="*/ 13 h 40"/>
                <a:gd name="T10" fmla="*/ 14 w 27"/>
                <a:gd name="T11" fmla="*/ 13 h 40"/>
                <a:gd name="T12" fmla="*/ 19 w 27"/>
                <a:gd name="T13" fmla="*/ 0 h 40"/>
                <a:gd name="T14" fmla="*/ 21 w 27"/>
                <a:gd name="T15" fmla="*/ 0 h 40"/>
                <a:gd name="T16" fmla="*/ 25 w 27"/>
                <a:gd name="T17" fmla="*/ 0 h 40"/>
                <a:gd name="T18" fmla="*/ 26 w 27"/>
                <a:gd name="T19" fmla="*/ 1 h 40"/>
                <a:gd name="T20" fmla="*/ 9 w 27"/>
                <a:gd name="T21" fmla="*/ 39 h 40"/>
                <a:gd name="T22" fmla="*/ 8 w 27"/>
                <a:gd name="T23" fmla="*/ 40 h 40"/>
                <a:gd name="T24" fmla="*/ 3 w 27"/>
                <a:gd name="T25" fmla="*/ 40 h 40"/>
                <a:gd name="T26" fmla="*/ 2 w 27"/>
                <a:gd name="T27" fmla="*/ 38 h 40"/>
                <a:gd name="T28" fmla="*/ 10 w 27"/>
                <a:gd name="T29" fmla="*/ 21 h 40"/>
                <a:gd name="T30" fmla="*/ 1 w 27"/>
                <a:gd name="T3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0">
                  <a:moveTo>
                    <a:pt x="1" y="1"/>
                  </a:moveTo>
                  <a:cubicBezTo>
                    <a:pt x="0" y="0"/>
                    <a:pt x="1" y="0"/>
                    <a:pt x="2" y="0"/>
                  </a:cubicBezTo>
                  <a:cubicBezTo>
                    <a:pt x="7" y="0"/>
                    <a:pt x="7" y="0"/>
                    <a:pt x="7" y="0"/>
                  </a:cubicBezTo>
                  <a:cubicBezTo>
                    <a:pt x="7" y="0"/>
                    <a:pt x="8" y="0"/>
                    <a:pt x="8" y="0"/>
                  </a:cubicBezTo>
                  <a:cubicBezTo>
                    <a:pt x="14" y="13"/>
                    <a:pt x="14" y="13"/>
                    <a:pt x="14" y="13"/>
                  </a:cubicBezTo>
                  <a:cubicBezTo>
                    <a:pt x="14" y="13"/>
                    <a:pt x="14" y="13"/>
                    <a:pt x="14" y="13"/>
                  </a:cubicBezTo>
                  <a:cubicBezTo>
                    <a:pt x="19" y="0"/>
                    <a:pt x="19" y="0"/>
                    <a:pt x="19" y="0"/>
                  </a:cubicBezTo>
                  <a:cubicBezTo>
                    <a:pt x="20" y="0"/>
                    <a:pt x="20" y="0"/>
                    <a:pt x="21" y="0"/>
                  </a:cubicBezTo>
                  <a:cubicBezTo>
                    <a:pt x="25" y="0"/>
                    <a:pt x="25" y="0"/>
                    <a:pt x="25" y="0"/>
                  </a:cubicBezTo>
                  <a:cubicBezTo>
                    <a:pt x="26" y="0"/>
                    <a:pt x="27" y="0"/>
                    <a:pt x="26" y="1"/>
                  </a:cubicBezTo>
                  <a:cubicBezTo>
                    <a:pt x="9" y="39"/>
                    <a:pt x="9" y="39"/>
                    <a:pt x="9" y="39"/>
                  </a:cubicBezTo>
                  <a:cubicBezTo>
                    <a:pt x="9" y="39"/>
                    <a:pt x="8" y="40"/>
                    <a:pt x="8" y="40"/>
                  </a:cubicBezTo>
                  <a:cubicBezTo>
                    <a:pt x="3" y="40"/>
                    <a:pt x="3" y="40"/>
                    <a:pt x="3" y="40"/>
                  </a:cubicBezTo>
                  <a:cubicBezTo>
                    <a:pt x="2" y="40"/>
                    <a:pt x="2" y="39"/>
                    <a:pt x="2" y="38"/>
                  </a:cubicBezTo>
                  <a:cubicBezTo>
                    <a:pt x="10" y="21"/>
                    <a:pt x="10" y="21"/>
                    <a:pt x="10" y="21"/>
                  </a:cubicBezTo>
                  <a:lnTo>
                    <a:pt x="1"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376" name="Group 375">
            <a:extLst>
              <a:ext uri="{FF2B5EF4-FFF2-40B4-BE49-F238E27FC236}">
                <a16:creationId xmlns:a16="http://schemas.microsoft.com/office/drawing/2014/main" id="{0EB4C0E7-89CD-4536-92FB-51E8D21A625A}"/>
              </a:ext>
            </a:extLst>
          </p:cNvPr>
          <p:cNvGrpSpPr/>
          <p:nvPr userDrawn="1"/>
        </p:nvGrpSpPr>
        <p:grpSpPr>
          <a:xfrm>
            <a:off x="284855" y="5253976"/>
            <a:ext cx="1447006" cy="472439"/>
            <a:chOff x="6973888" y="1711326"/>
            <a:chExt cx="1779587" cy="581025"/>
          </a:xfrm>
        </p:grpSpPr>
        <p:sp>
          <p:nvSpPr>
            <p:cNvPr id="377" name="Freeform 109">
              <a:extLst>
                <a:ext uri="{FF2B5EF4-FFF2-40B4-BE49-F238E27FC236}">
                  <a16:creationId xmlns:a16="http://schemas.microsoft.com/office/drawing/2014/main" id="{FA577B25-E46E-418D-A6DE-0B04BD14ADF2}"/>
                </a:ext>
              </a:extLst>
            </p:cNvPr>
            <p:cNvSpPr>
              <a:spLocks noEditPoints="1"/>
            </p:cNvSpPr>
            <p:nvPr/>
          </p:nvSpPr>
          <p:spPr bwMode="auto">
            <a:xfrm>
              <a:off x="7667625" y="1936751"/>
              <a:ext cx="103188" cy="150813"/>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8" name="Freeform 110">
              <a:extLst>
                <a:ext uri="{FF2B5EF4-FFF2-40B4-BE49-F238E27FC236}">
                  <a16:creationId xmlns:a16="http://schemas.microsoft.com/office/drawing/2014/main" id="{85988CDC-FD39-481E-8243-B6CCDE029C4F}"/>
                </a:ext>
              </a:extLst>
            </p:cNvPr>
            <p:cNvSpPr>
              <a:spLocks noEditPoints="1"/>
            </p:cNvSpPr>
            <p:nvPr/>
          </p:nvSpPr>
          <p:spPr bwMode="auto">
            <a:xfrm>
              <a:off x="7821613" y="1936751"/>
              <a:ext cx="112713" cy="150813"/>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9" name="Freeform 111">
              <a:extLst>
                <a:ext uri="{FF2B5EF4-FFF2-40B4-BE49-F238E27FC236}">
                  <a16:creationId xmlns:a16="http://schemas.microsoft.com/office/drawing/2014/main" id="{F64F8252-D04F-483D-B994-6DE06DB95B79}"/>
                </a:ext>
              </a:extLst>
            </p:cNvPr>
            <p:cNvSpPr>
              <a:spLocks noEditPoints="1"/>
            </p:cNvSpPr>
            <p:nvPr/>
          </p:nvSpPr>
          <p:spPr bwMode="auto">
            <a:xfrm>
              <a:off x="7980363" y="1935163"/>
              <a:ext cx="153988" cy="153988"/>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0" name="Freeform 112">
              <a:extLst>
                <a:ext uri="{FF2B5EF4-FFF2-40B4-BE49-F238E27FC236}">
                  <a16:creationId xmlns:a16="http://schemas.microsoft.com/office/drawing/2014/main" id="{E540F474-EF0A-4B61-A4B0-A37393E64D11}"/>
                </a:ext>
              </a:extLst>
            </p:cNvPr>
            <p:cNvSpPr>
              <a:spLocks/>
            </p:cNvSpPr>
            <p:nvPr/>
          </p:nvSpPr>
          <p:spPr bwMode="auto">
            <a:xfrm>
              <a:off x="8178800" y="1935163"/>
              <a:ext cx="100013" cy="153988"/>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1" name="Freeform 113">
              <a:extLst>
                <a:ext uri="{FF2B5EF4-FFF2-40B4-BE49-F238E27FC236}">
                  <a16:creationId xmlns:a16="http://schemas.microsoft.com/office/drawing/2014/main" id="{23DA072F-E252-4CD6-B810-BBABF4E5A38C}"/>
                </a:ext>
              </a:extLst>
            </p:cNvPr>
            <p:cNvSpPr>
              <a:spLocks noEditPoints="1"/>
            </p:cNvSpPr>
            <p:nvPr/>
          </p:nvSpPr>
          <p:spPr bwMode="auto">
            <a:xfrm>
              <a:off x="8334375" y="1936751"/>
              <a:ext cx="101600" cy="150813"/>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2" name="Freeform 114">
              <a:extLst>
                <a:ext uri="{FF2B5EF4-FFF2-40B4-BE49-F238E27FC236}">
                  <a16:creationId xmlns:a16="http://schemas.microsoft.com/office/drawing/2014/main" id="{39A4EE3C-D6E0-4267-B764-B3546CDDC974}"/>
                </a:ext>
              </a:extLst>
            </p:cNvPr>
            <p:cNvSpPr>
              <a:spLocks/>
            </p:cNvSpPr>
            <p:nvPr/>
          </p:nvSpPr>
          <p:spPr bwMode="auto">
            <a:xfrm>
              <a:off x="8486775" y="1936751"/>
              <a:ext cx="95250" cy="150813"/>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3" name="Freeform 115">
              <a:extLst>
                <a:ext uri="{FF2B5EF4-FFF2-40B4-BE49-F238E27FC236}">
                  <a16:creationId xmlns:a16="http://schemas.microsoft.com/office/drawing/2014/main" id="{657E512F-8795-49D9-821E-9DB941991FB3}"/>
                </a:ext>
              </a:extLst>
            </p:cNvPr>
            <p:cNvSpPr>
              <a:spLocks noEditPoints="1"/>
            </p:cNvSpPr>
            <p:nvPr/>
          </p:nvSpPr>
          <p:spPr bwMode="auto">
            <a:xfrm>
              <a:off x="8640763" y="1936751"/>
              <a:ext cx="111125" cy="150813"/>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4" name="Freeform 116">
              <a:extLst>
                <a:ext uri="{FF2B5EF4-FFF2-40B4-BE49-F238E27FC236}">
                  <a16:creationId xmlns:a16="http://schemas.microsoft.com/office/drawing/2014/main" id="{7192B278-782D-43E8-A968-C3927792BAE8}"/>
                </a:ext>
              </a:extLst>
            </p:cNvPr>
            <p:cNvSpPr>
              <a:spLocks noEditPoints="1"/>
            </p:cNvSpPr>
            <p:nvPr/>
          </p:nvSpPr>
          <p:spPr bwMode="auto">
            <a:xfrm>
              <a:off x="7667625" y="2138363"/>
              <a:ext cx="96838" cy="152400"/>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5" name="Freeform 117">
              <a:extLst>
                <a:ext uri="{FF2B5EF4-FFF2-40B4-BE49-F238E27FC236}">
                  <a16:creationId xmlns:a16="http://schemas.microsoft.com/office/drawing/2014/main" id="{E401D0C5-DE22-4B6E-B3B0-0A3272A59F0C}"/>
                </a:ext>
              </a:extLst>
            </p:cNvPr>
            <p:cNvSpPr>
              <a:spLocks noEditPoints="1"/>
            </p:cNvSpPr>
            <p:nvPr/>
          </p:nvSpPr>
          <p:spPr bwMode="auto">
            <a:xfrm>
              <a:off x="7783513" y="2136776"/>
              <a:ext cx="155575" cy="155575"/>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6" name="Freeform 118">
              <a:extLst>
                <a:ext uri="{FF2B5EF4-FFF2-40B4-BE49-F238E27FC236}">
                  <a16:creationId xmlns:a16="http://schemas.microsoft.com/office/drawing/2014/main" id="{F5AD7A15-16F3-4C92-B4FA-1A28B866B74C}"/>
                </a:ext>
              </a:extLst>
            </p:cNvPr>
            <p:cNvSpPr>
              <a:spLocks noEditPoints="1"/>
            </p:cNvSpPr>
            <p:nvPr/>
          </p:nvSpPr>
          <p:spPr bwMode="auto">
            <a:xfrm>
              <a:off x="7974013" y="2138363"/>
              <a:ext cx="103188" cy="152400"/>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7" name="Freeform 119">
              <a:extLst>
                <a:ext uri="{FF2B5EF4-FFF2-40B4-BE49-F238E27FC236}">
                  <a16:creationId xmlns:a16="http://schemas.microsoft.com/office/drawing/2014/main" id="{03768100-24CB-4BD7-923C-6705916A0DC2}"/>
                </a:ext>
              </a:extLst>
            </p:cNvPr>
            <p:cNvSpPr>
              <a:spLocks/>
            </p:cNvSpPr>
            <p:nvPr/>
          </p:nvSpPr>
          <p:spPr bwMode="auto">
            <a:xfrm>
              <a:off x="8091488" y="2138363"/>
              <a:ext cx="96838" cy="152400"/>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8" name="Freeform 120">
              <a:extLst>
                <a:ext uri="{FF2B5EF4-FFF2-40B4-BE49-F238E27FC236}">
                  <a16:creationId xmlns:a16="http://schemas.microsoft.com/office/drawing/2014/main" id="{5D848C0A-171D-4F19-AE30-D4118C8FFD5B}"/>
                </a:ext>
              </a:extLst>
            </p:cNvPr>
            <p:cNvSpPr>
              <a:spLocks/>
            </p:cNvSpPr>
            <p:nvPr/>
          </p:nvSpPr>
          <p:spPr bwMode="auto">
            <a:xfrm>
              <a:off x="8213725" y="2138363"/>
              <a:ext cx="80963" cy="152400"/>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9" name="Freeform 121">
              <a:extLst>
                <a:ext uri="{FF2B5EF4-FFF2-40B4-BE49-F238E27FC236}">
                  <a16:creationId xmlns:a16="http://schemas.microsoft.com/office/drawing/2014/main" id="{F95A2BE9-9167-4B98-B9E5-1949FA4A1769}"/>
                </a:ext>
              </a:extLst>
            </p:cNvPr>
            <p:cNvSpPr>
              <a:spLocks noEditPoints="1"/>
            </p:cNvSpPr>
            <p:nvPr/>
          </p:nvSpPr>
          <p:spPr bwMode="auto">
            <a:xfrm>
              <a:off x="8302625" y="2135188"/>
              <a:ext cx="139700" cy="155575"/>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0" name="Freeform 122">
              <a:extLst>
                <a:ext uri="{FF2B5EF4-FFF2-40B4-BE49-F238E27FC236}">
                  <a16:creationId xmlns:a16="http://schemas.microsoft.com/office/drawing/2014/main" id="{FEAC35FA-C77D-4C32-BF7B-7921C49B99C3}"/>
                </a:ext>
              </a:extLst>
            </p:cNvPr>
            <p:cNvSpPr>
              <a:spLocks/>
            </p:cNvSpPr>
            <p:nvPr/>
          </p:nvSpPr>
          <p:spPr bwMode="auto">
            <a:xfrm>
              <a:off x="8464550" y="2136776"/>
              <a:ext cx="120650" cy="155575"/>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1" name="Freeform 123">
              <a:extLst>
                <a:ext uri="{FF2B5EF4-FFF2-40B4-BE49-F238E27FC236}">
                  <a16:creationId xmlns:a16="http://schemas.microsoft.com/office/drawing/2014/main" id="{0C62B13D-A0E3-441D-B152-21A262465A6D}"/>
                </a:ext>
              </a:extLst>
            </p:cNvPr>
            <p:cNvSpPr>
              <a:spLocks noEditPoints="1"/>
            </p:cNvSpPr>
            <p:nvPr/>
          </p:nvSpPr>
          <p:spPr bwMode="auto">
            <a:xfrm>
              <a:off x="8629650" y="2138363"/>
              <a:ext cx="123825" cy="152400"/>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2" name="Freeform 124">
              <a:extLst>
                <a:ext uri="{FF2B5EF4-FFF2-40B4-BE49-F238E27FC236}">
                  <a16:creationId xmlns:a16="http://schemas.microsoft.com/office/drawing/2014/main" id="{1F4C848D-05F4-4A14-9173-E1AE3903F97D}"/>
                </a:ext>
              </a:extLst>
            </p:cNvPr>
            <p:cNvSpPr>
              <a:spLocks noEditPoints="1"/>
            </p:cNvSpPr>
            <p:nvPr/>
          </p:nvSpPr>
          <p:spPr bwMode="auto">
            <a:xfrm>
              <a:off x="6973888" y="1711326"/>
              <a:ext cx="606425" cy="581025"/>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393" name="Group 392">
            <a:extLst>
              <a:ext uri="{FF2B5EF4-FFF2-40B4-BE49-F238E27FC236}">
                <a16:creationId xmlns:a16="http://schemas.microsoft.com/office/drawing/2014/main" id="{9D547EC0-340A-4EDD-94CA-9E8547788AB1}"/>
              </a:ext>
            </a:extLst>
          </p:cNvPr>
          <p:cNvGrpSpPr/>
          <p:nvPr userDrawn="1"/>
        </p:nvGrpSpPr>
        <p:grpSpPr>
          <a:xfrm>
            <a:off x="288824" y="4672604"/>
            <a:ext cx="1447006" cy="473730"/>
            <a:chOff x="6973888" y="2474913"/>
            <a:chExt cx="1779587" cy="582613"/>
          </a:xfrm>
        </p:grpSpPr>
        <p:sp>
          <p:nvSpPr>
            <p:cNvPr id="394" name="Freeform 128">
              <a:extLst>
                <a:ext uri="{FF2B5EF4-FFF2-40B4-BE49-F238E27FC236}">
                  <a16:creationId xmlns:a16="http://schemas.microsoft.com/office/drawing/2014/main" id="{5F8D6A9A-F131-4238-8945-06001497F2ED}"/>
                </a:ext>
              </a:extLst>
            </p:cNvPr>
            <p:cNvSpPr>
              <a:spLocks noEditPoints="1"/>
            </p:cNvSpPr>
            <p:nvPr/>
          </p:nvSpPr>
          <p:spPr bwMode="auto">
            <a:xfrm>
              <a:off x="7667625" y="2700338"/>
              <a:ext cx="103188" cy="152400"/>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5" name="Freeform 129">
              <a:extLst>
                <a:ext uri="{FF2B5EF4-FFF2-40B4-BE49-F238E27FC236}">
                  <a16:creationId xmlns:a16="http://schemas.microsoft.com/office/drawing/2014/main" id="{BDFCB271-BE63-4684-86B5-5A72C187193B}"/>
                </a:ext>
              </a:extLst>
            </p:cNvPr>
            <p:cNvSpPr>
              <a:spLocks noEditPoints="1"/>
            </p:cNvSpPr>
            <p:nvPr/>
          </p:nvSpPr>
          <p:spPr bwMode="auto">
            <a:xfrm>
              <a:off x="7821613" y="2700338"/>
              <a:ext cx="112713" cy="152400"/>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6" name="Freeform 130">
              <a:extLst>
                <a:ext uri="{FF2B5EF4-FFF2-40B4-BE49-F238E27FC236}">
                  <a16:creationId xmlns:a16="http://schemas.microsoft.com/office/drawing/2014/main" id="{8B3948F0-4D23-4BBB-890F-BDCA18ABD5F2}"/>
                </a:ext>
              </a:extLst>
            </p:cNvPr>
            <p:cNvSpPr>
              <a:spLocks noEditPoints="1"/>
            </p:cNvSpPr>
            <p:nvPr/>
          </p:nvSpPr>
          <p:spPr bwMode="auto">
            <a:xfrm>
              <a:off x="7980363" y="2698750"/>
              <a:ext cx="153988" cy="155575"/>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7" name="Freeform 131">
              <a:extLst>
                <a:ext uri="{FF2B5EF4-FFF2-40B4-BE49-F238E27FC236}">
                  <a16:creationId xmlns:a16="http://schemas.microsoft.com/office/drawing/2014/main" id="{A7688851-ED4A-4F29-B311-AFF59933B94C}"/>
                </a:ext>
              </a:extLst>
            </p:cNvPr>
            <p:cNvSpPr>
              <a:spLocks/>
            </p:cNvSpPr>
            <p:nvPr/>
          </p:nvSpPr>
          <p:spPr bwMode="auto">
            <a:xfrm>
              <a:off x="8178800" y="2698750"/>
              <a:ext cx="100013" cy="155575"/>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8" name="Freeform 132">
              <a:extLst>
                <a:ext uri="{FF2B5EF4-FFF2-40B4-BE49-F238E27FC236}">
                  <a16:creationId xmlns:a16="http://schemas.microsoft.com/office/drawing/2014/main" id="{ED368A64-CA16-433F-9DE7-08AAF475BC26}"/>
                </a:ext>
              </a:extLst>
            </p:cNvPr>
            <p:cNvSpPr>
              <a:spLocks noEditPoints="1"/>
            </p:cNvSpPr>
            <p:nvPr/>
          </p:nvSpPr>
          <p:spPr bwMode="auto">
            <a:xfrm>
              <a:off x="8334375" y="2700338"/>
              <a:ext cx="101600" cy="152400"/>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9" name="Freeform 133">
              <a:extLst>
                <a:ext uri="{FF2B5EF4-FFF2-40B4-BE49-F238E27FC236}">
                  <a16:creationId xmlns:a16="http://schemas.microsoft.com/office/drawing/2014/main" id="{F9408C14-FD8F-4923-9038-39ACDB2C415C}"/>
                </a:ext>
              </a:extLst>
            </p:cNvPr>
            <p:cNvSpPr>
              <a:spLocks/>
            </p:cNvSpPr>
            <p:nvPr/>
          </p:nvSpPr>
          <p:spPr bwMode="auto">
            <a:xfrm>
              <a:off x="8486775" y="2700338"/>
              <a:ext cx="95250" cy="152400"/>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0" name="Freeform 134">
              <a:extLst>
                <a:ext uri="{FF2B5EF4-FFF2-40B4-BE49-F238E27FC236}">
                  <a16:creationId xmlns:a16="http://schemas.microsoft.com/office/drawing/2014/main" id="{6ACFD7DE-4DEE-4D82-A431-A1B6E9351DF2}"/>
                </a:ext>
              </a:extLst>
            </p:cNvPr>
            <p:cNvSpPr>
              <a:spLocks noEditPoints="1"/>
            </p:cNvSpPr>
            <p:nvPr/>
          </p:nvSpPr>
          <p:spPr bwMode="auto">
            <a:xfrm>
              <a:off x="8640763" y="2700338"/>
              <a:ext cx="111125" cy="152400"/>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1" name="Freeform 135">
              <a:extLst>
                <a:ext uri="{FF2B5EF4-FFF2-40B4-BE49-F238E27FC236}">
                  <a16:creationId xmlns:a16="http://schemas.microsoft.com/office/drawing/2014/main" id="{02C34063-4863-4006-A7BC-4A89A34B8C57}"/>
                </a:ext>
              </a:extLst>
            </p:cNvPr>
            <p:cNvSpPr>
              <a:spLocks noEditPoints="1"/>
            </p:cNvSpPr>
            <p:nvPr/>
          </p:nvSpPr>
          <p:spPr bwMode="auto">
            <a:xfrm>
              <a:off x="7667625" y="2903538"/>
              <a:ext cx="96838" cy="152400"/>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2" name="Freeform 136">
              <a:extLst>
                <a:ext uri="{FF2B5EF4-FFF2-40B4-BE49-F238E27FC236}">
                  <a16:creationId xmlns:a16="http://schemas.microsoft.com/office/drawing/2014/main" id="{78B758FD-86D6-41ED-9398-34EF25AA4309}"/>
                </a:ext>
              </a:extLst>
            </p:cNvPr>
            <p:cNvSpPr>
              <a:spLocks noEditPoints="1"/>
            </p:cNvSpPr>
            <p:nvPr/>
          </p:nvSpPr>
          <p:spPr bwMode="auto">
            <a:xfrm>
              <a:off x="7783513" y="2901950"/>
              <a:ext cx="155575" cy="155575"/>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3" name="Freeform 137">
              <a:extLst>
                <a:ext uri="{FF2B5EF4-FFF2-40B4-BE49-F238E27FC236}">
                  <a16:creationId xmlns:a16="http://schemas.microsoft.com/office/drawing/2014/main" id="{0630B603-11B2-4BF5-837F-746552A0F865}"/>
                </a:ext>
              </a:extLst>
            </p:cNvPr>
            <p:cNvSpPr>
              <a:spLocks noEditPoints="1"/>
            </p:cNvSpPr>
            <p:nvPr/>
          </p:nvSpPr>
          <p:spPr bwMode="auto">
            <a:xfrm>
              <a:off x="7974013" y="2903538"/>
              <a:ext cx="103188" cy="152400"/>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4" name="Freeform 138">
              <a:extLst>
                <a:ext uri="{FF2B5EF4-FFF2-40B4-BE49-F238E27FC236}">
                  <a16:creationId xmlns:a16="http://schemas.microsoft.com/office/drawing/2014/main" id="{8D68D394-B73B-4B0C-A6A8-7A8FEA1D51A3}"/>
                </a:ext>
              </a:extLst>
            </p:cNvPr>
            <p:cNvSpPr>
              <a:spLocks/>
            </p:cNvSpPr>
            <p:nvPr/>
          </p:nvSpPr>
          <p:spPr bwMode="auto">
            <a:xfrm>
              <a:off x="8091488" y="2903538"/>
              <a:ext cx="96838" cy="152400"/>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5" name="Freeform 139">
              <a:extLst>
                <a:ext uri="{FF2B5EF4-FFF2-40B4-BE49-F238E27FC236}">
                  <a16:creationId xmlns:a16="http://schemas.microsoft.com/office/drawing/2014/main" id="{0B3312A1-4726-4C5C-A099-488C450FD53C}"/>
                </a:ext>
              </a:extLst>
            </p:cNvPr>
            <p:cNvSpPr>
              <a:spLocks/>
            </p:cNvSpPr>
            <p:nvPr/>
          </p:nvSpPr>
          <p:spPr bwMode="auto">
            <a:xfrm>
              <a:off x="8213725" y="2903538"/>
              <a:ext cx="80963" cy="152400"/>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6" name="Freeform 140">
              <a:extLst>
                <a:ext uri="{FF2B5EF4-FFF2-40B4-BE49-F238E27FC236}">
                  <a16:creationId xmlns:a16="http://schemas.microsoft.com/office/drawing/2014/main" id="{8A2BA5AA-9FA9-4C0F-8611-3361FE809565}"/>
                </a:ext>
              </a:extLst>
            </p:cNvPr>
            <p:cNvSpPr>
              <a:spLocks noEditPoints="1"/>
            </p:cNvSpPr>
            <p:nvPr/>
          </p:nvSpPr>
          <p:spPr bwMode="auto">
            <a:xfrm>
              <a:off x="8302625" y="2900363"/>
              <a:ext cx="139700" cy="155575"/>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7" name="Freeform 141">
              <a:extLst>
                <a:ext uri="{FF2B5EF4-FFF2-40B4-BE49-F238E27FC236}">
                  <a16:creationId xmlns:a16="http://schemas.microsoft.com/office/drawing/2014/main" id="{C41D1BB2-5D4D-44A1-81B3-FD9618837926}"/>
                </a:ext>
              </a:extLst>
            </p:cNvPr>
            <p:cNvSpPr>
              <a:spLocks/>
            </p:cNvSpPr>
            <p:nvPr/>
          </p:nvSpPr>
          <p:spPr bwMode="auto">
            <a:xfrm>
              <a:off x="8464550" y="2901950"/>
              <a:ext cx="120650" cy="155575"/>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8" name="Freeform 142">
              <a:extLst>
                <a:ext uri="{FF2B5EF4-FFF2-40B4-BE49-F238E27FC236}">
                  <a16:creationId xmlns:a16="http://schemas.microsoft.com/office/drawing/2014/main" id="{FF66377F-E155-43B6-ADA4-D5DAC08313F1}"/>
                </a:ext>
              </a:extLst>
            </p:cNvPr>
            <p:cNvSpPr>
              <a:spLocks noEditPoints="1"/>
            </p:cNvSpPr>
            <p:nvPr/>
          </p:nvSpPr>
          <p:spPr bwMode="auto">
            <a:xfrm>
              <a:off x="8629650" y="2903538"/>
              <a:ext cx="123825" cy="152400"/>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9" name="Freeform 143">
              <a:extLst>
                <a:ext uri="{FF2B5EF4-FFF2-40B4-BE49-F238E27FC236}">
                  <a16:creationId xmlns:a16="http://schemas.microsoft.com/office/drawing/2014/main" id="{62C37763-5B01-47E9-93E1-7FD385C78AAA}"/>
                </a:ext>
              </a:extLst>
            </p:cNvPr>
            <p:cNvSpPr>
              <a:spLocks/>
            </p:cNvSpPr>
            <p:nvPr/>
          </p:nvSpPr>
          <p:spPr bwMode="auto">
            <a:xfrm>
              <a:off x="7199313" y="2690813"/>
              <a:ext cx="47625" cy="53975"/>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0" name="Freeform 144">
              <a:extLst>
                <a:ext uri="{FF2B5EF4-FFF2-40B4-BE49-F238E27FC236}">
                  <a16:creationId xmlns:a16="http://schemas.microsoft.com/office/drawing/2014/main" id="{2865851C-CAF0-4EF6-A16C-FFAD979542DA}"/>
                </a:ext>
              </a:extLst>
            </p:cNvPr>
            <p:cNvSpPr>
              <a:spLocks/>
            </p:cNvSpPr>
            <p:nvPr/>
          </p:nvSpPr>
          <p:spPr bwMode="auto">
            <a:xfrm>
              <a:off x="7212013" y="2744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1" name="Freeform 145">
              <a:extLst>
                <a:ext uri="{FF2B5EF4-FFF2-40B4-BE49-F238E27FC236}">
                  <a16:creationId xmlns:a16="http://schemas.microsoft.com/office/drawing/2014/main" id="{32A9A7C9-D4EA-48D2-A2D7-41CD9E7F96C4}"/>
                </a:ext>
              </a:extLst>
            </p:cNvPr>
            <p:cNvSpPr>
              <a:spLocks/>
            </p:cNvSpPr>
            <p:nvPr/>
          </p:nvSpPr>
          <p:spPr bwMode="auto">
            <a:xfrm>
              <a:off x="7304088" y="2690813"/>
              <a:ext cx="46038" cy="52388"/>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2" name="Freeform 146">
              <a:extLst>
                <a:ext uri="{FF2B5EF4-FFF2-40B4-BE49-F238E27FC236}">
                  <a16:creationId xmlns:a16="http://schemas.microsoft.com/office/drawing/2014/main" id="{A4EA278E-326B-472B-96C8-E2F4008F9F64}"/>
                </a:ext>
              </a:extLst>
            </p:cNvPr>
            <p:cNvSpPr>
              <a:spLocks/>
            </p:cNvSpPr>
            <p:nvPr/>
          </p:nvSpPr>
          <p:spPr bwMode="auto">
            <a:xfrm>
              <a:off x="7304088" y="27162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3" name="Freeform 147">
              <a:extLst>
                <a:ext uri="{FF2B5EF4-FFF2-40B4-BE49-F238E27FC236}">
                  <a16:creationId xmlns:a16="http://schemas.microsoft.com/office/drawing/2014/main" id="{B74CBA3D-FA26-4976-8A35-695E95E0EE5C}"/>
                </a:ext>
              </a:extLst>
            </p:cNvPr>
            <p:cNvSpPr>
              <a:spLocks/>
            </p:cNvSpPr>
            <p:nvPr/>
          </p:nvSpPr>
          <p:spPr bwMode="auto">
            <a:xfrm>
              <a:off x="7335838" y="2797175"/>
              <a:ext cx="61913" cy="41275"/>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4" name="Freeform 148">
              <a:extLst>
                <a:ext uri="{FF2B5EF4-FFF2-40B4-BE49-F238E27FC236}">
                  <a16:creationId xmlns:a16="http://schemas.microsoft.com/office/drawing/2014/main" id="{CD720EE4-EDC7-48E6-AEA7-B507A8985189}"/>
                </a:ext>
              </a:extLst>
            </p:cNvPr>
            <p:cNvSpPr>
              <a:spLocks/>
            </p:cNvSpPr>
            <p:nvPr/>
          </p:nvSpPr>
          <p:spPr bwMode="auto">
            <a:xfrm>
              <a:off x="7256463" y="2857500"/>
              <a:ext cx="42863" cy="63500"/>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5" name="Freeform 149">
              <a:extLst>
                <a:ext uri="{FF2B5EF4-FFF2-40B4-BE49-F238E27FC236}">
                  <a16:creationId xmlns:a16="http://schemas.microsoft.com/office/drawing/2014/main" id="{BE2C057C-DAA6-4DA2-9912-3ADBF49A8ED9}"/>
                </a:ext>
              </a:extLst>
            </p:cNvPr>
            <p:cNvSpPr>
              <a:spLocks/>
            </p:cNvSpPr>
            <p:nvPr/>
          </p:nvSpPr>
          <p:spPr bwMode="auto">
            <a:xfrm>
              <a:off x="7158038" y="2800350"/>
              <a:ext cx="60325" cy="39688"/>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6" name="Freeform 150">
              <a:extLst>
                <a:ext uri="{FF2B5EF4-FFF2-40B4-BE49-F238E27FC236}">
                  <a16:creationId xmlns:a16="http://schemas.microsoft.com/office/drawing/2014/main" id="{8E0C367B-EA5C-4EFD-A688-81786CB5367C}"/>
                </a:ext>
              </a:extLst>
            </p:cNvPr>
            <p:cNvSpPr>
              <a:spLocks noEditPoints="1"/>
            </p:cNvSpPr>
            <p:nvPr/>
          </p:nvSpPr>
          <p:spPr bwMode="auto">
            <a:xfrm>
              <a:off x="6973888" y="2474913"/>
              <a:ext cx="606425" cy="582613"/>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417" name="Group 416">
            <a:extLst>
              <a:ext uri="{FF2B5EF4-FFF2-40B4-BE49-F238E27FC236}">
                <a16:creationId xmlns:a16="http://schemas.microsoft.com/office/drawing/2014/main" id="{2EDD8117-49CA-4846-A5C1-10156FC909EE}"/>
              </a:ext>
            </a:extLst>
          </p:cNvPr>
          <p:cNvGrpSpPr/>
          <p:nvPr userDrawn="1"/>
        </p:nvGrpSpPr>
        <p:grpSpPr>
          <a:xfrm>
            <a:off x="498074" y="2569080"/>
            <a:ext cx="874713" cy="1184275"/>
            <a:chOff x="498074" y="2654420"/>
            <a:chExt cx="874713" cy="1184275"/>
          </a:xfrm>
        </p:grpSpPr>
        <p:sp>
          <p:nvSpPr>
            <p:cNvPr id="418" name="Freeform 154">
              <a:extLst>
                <a:ext uri="{FF2B5EF4-FFF2-40B4-BE49-F238E27FC236}">
                  <a16:creationId xmlns:a16="http://schemas.microsoft.com/office/drawing/2014/main" id="{261C989E-3CC1-4629-8CA7-184762A829DB}"/>
                </a:ext>
              </a:extLst>
            </p:cNvPr>
            <p:cNvSpPr>
              <a:spLocks/>
            </p:cNvSpPr>
            <p:nvPr/>
          </p:nvSpPr>
          <p:spPr bwMode="auto">
            <a:xfrm>
              <a:off x="821924" y="2963982"/>
              <a:ext cx="69850" cy="76200"/>
            </a:xfrm>
            <a:custGeom>
              <a:avLst/>
              <a:gdLst>
                <a:gd name="T0" fmla="*/ 18 w 63"/>
                <a:gd name="T1" fmla="*/ 70 h 70"/>
                <a:gd name="T2" fmla="*/ 18 w 63"/>
                <a:gd name="T3" fmla="*/ 70 h 70"/>
                <a:gd name="T4" fmla="*/ 50 w 63"/>
                <a:gd name="T5" fmla="*/ 70 h 70"/>
                <a:gd name="T6" fmla="*/ 53 w 63"/>
                <a:gd name="T7" fmla="*/ 70 h 70"/>
                <a:gd name="T8" fmla="*/ 63 w 63"/>
                <a:gd name="T9" fmla="*/ 39 h 70"/>
                <a:gd name="T10" fmla="*/ 63 w 63"/>
                <a:gd name="T11" fmla="*/ 37 h 70"/>
                <a:gd name="T12" fmla="*/ 52 w 63"/>
                <a:gd name="T13" fmla="*/ 30 h 70"/>
                <a:gd name="T14" fmla="*/ 24 w 63"/>
                <a:gd name="T15" fmla="*/ 14 h 70"/>
                <a:gd name="T16" fmla="*/ 0 w 63"/>
                <a:gd name="T17" fmla="*/ 0 h 70"/>
                <a:gd name="T18" fmla="*/ 13 w 63"/>
                <a:gd name="T19" fmla="*/ 53 h 70"/>
                <a:gd name="T20" fmla="*/ 17 w 63"/>
                <a:gd name="T21" fmla="*/ 68 h 70"/>
                <a:gd name="T22" fmla="*/ 18 w 6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70">
                  <a:moveTo>
                    <a:pt x="18" y="70"/>
                  </a:moveTo>
                  <a:cubicBezTo>
                    <a:pt x="18" y="70"/>
                    <a:pt x="18" y="70"/>
                    <a:pt x="18" y="70"/>
                  </a:cubicBezTo>
                  <a:cubicBezTo>
                    <a:pt x="50" y="70"/>
                    <a:pt x="50" y="70"/>
                    <a:pt x="50" y="70"/>
                  </a:cubicBezTo>
                  <a:cubicBezTo>
                    <a:pt x="51" y="70"/>
                    <a:pt x="52" y="70"/>
                    <a:pt x="53" y="70"/>
                  </a:cubicBezTo>
                  <a:cubicBezTo>
                    <a:pt x="56" y="60"/>
                    <a:pt x="60" y="49"/>
                    <a:pt x="63" y="39"/>
                  </a:cubicBezTo>
                  <a:cubicBezTo>
                    <a:pt x="63" y="37"/>
                    <a:pt x="63" y="37"/>
                    <a:pt x="63" y="37"/>
                  </a:cubicBezTo>
                  <a:cubicBezTo>
                    <a:pt x="52" y="30"/>
                    <a:pt x="52" y="30"/>
                    <a:pt x="52" y="30"/>
                  </a:cubicBezTo>
                  <a:cubicBezTo>
                    <a:pt x="24" y="14"/>
                    <a:pt x="24" y="14"/>
                    <a:pt x="24" y="14"/>
                  </a:cubicBezTo>
                  <a:cubicBezTo>
                    <a:pt x="0" y="0"/>
                    <a:pt x="0" y="0"/>
                    <a:pt x="0" y="0"/>
                  </a:cubicBezTo>
                  <a:cubicBezTo>
                    <a:pt x="13" y="53"/>
                    <a:pt x="13" y="53"/>
                    <a:pt x="13" y="53"/>
                  </a:cubicBezTo>
                  <a:cubicBezTo>
                    <a:pt x="17" y="68"/>
                    <a:pt x="17" y="68"/>
                    <a:pt x="17" y="68"/>
                  </a:cubicBezTo>
                  <a:lnTo>
                    <a:pt x="18" y="70"/>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19" name="Freeform 155">
              <a:extLst>
                <a:ext uri="{FF2B5EF4-FFF2-40B4-BE49-F238E27FC236}">
                  <a16:creationId xmlns:a16="http://schemas.microsoft.com/office/drawing/2014/main" id="{0F9DBD0F-6CB6-4252-973F-90F35863DA45}"/>
                </a:ext>
              </a:extLst>
            </p:cNvPr>
            <p:cNvSpPr>
              <a:spLocks/>
            </p:cNvSpPr>
            <p:nvPr/>
          </p:nvSpPr>
          <p:spPr bwMode="auto">
            <a:xfrm>
              <a:off x="839386" y="30401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0" name="Freeform 156">
              <a:extLst>
                <a:ext uri="{FF2B5EF4-FFF2-40B4-BE49-F238E27FC236}">
                  <a16:creationId xmlns:a16="http://schemas.microsoft.com/office/drawing/2014/main" id="{E0B88ACC-FDE6-44E0-89DF-2768098D7204}"/>
                </a:ext>
              </a:extLst>
            </p:cNvPr>
            <p:cNvSpPr>
              <a:spLocks/>
            </p:cNvSpPr>
            <p:nvPr/>
          </p:nvSpPr>
          <p:spPr bwMode="auto">
            <a:xfrm>
              <a:off x="974324" y="2963982"/>
              <a:ext cx="65088" cy="76200"/>
            </a:xfrm>
            <a:custGeom>
              <a:avLst/>
              <a:gdLst>
                <a:gd name="T0" fmla="*/ 60 w 60"/>
                <a:gd name="T1" fmla="*/ 0 h 69"/>
                <a:gd name="T2" fmla="*/ 13 w 60"/>
                <a:gd name="T3" fmla="*/ 28 h 69"/>
                <a:gd name="T4" fmla="*/ 0 w 60"/>
                <a:gd name="T5" fmla="*/ 35 h 69"/>
                <a:gd name="T6" fmla="*/ 1 w 60"/>
                <a:gd name="T7" fmla="*/ 38 h 69"/>
                <a:gd name="T8" fmla="*/ 11 w 60"/>
                <a:gd name="T9" fmla="*/ 69 h 69"/>
                <a:gd name="T10" fmla="*/ 42 w 60"/>
                <a:gd name="T11" fmla="*/ 68 h 69"/>
                <a:gd name="T12" fmla="*/ 46 w 60"/>
                <a:gd name="T13" fmla="*/ 68 h 69"/>
                <a:gd name="T14" fmla="*/ 46 w 60"/>
                <a:gd name="T15" fmla="*/ 65 h 69"/>
                <a:gd name="T16" fmla="*/ 48 w 60"/>
                <a:gd name="T17" fmla="*/ 57 h 69"/>
                <a:gd name="T18" fmla="*/ 55 w 60"/>
                <a:gd name="T19" fmla="*/ 26 h 69"/>
                <a:gd name="T20" fmla="*/ 60 w 6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9">
                  <a:moveTo>
                    <a:pt x="60" y="0"/>
                  </a:moveTo>
                  <a:cubicBezTo>
                    <a:pt x="13" y="28"/>
                    <a:pt x="13" y="28"/>
                    <a:pt x="13" y="28"/>
                  </a:cubicBezTo>
                  <a:cubicBezTo>
                    <a:pt x="0" y="35"/>
                    <a:pt x="0" y="35"/>
                    <a:pt x="0" y="35"/>
                  </a:cubicBezTo>
                  <a:cubicBezTo>
                    <a:pt x="1" y="38"/>
                    <a:pt x="1" y="38"/>
                    <a:pt x="1" y="38"/>
                  </a:cubicBezTo>
                  <a:cubicBezTo>
                    <a:pt x="11" y="69"/>
                    <a:pt x="11" y="69"/>
                    <a:pt x="11" y="69"/>
                  </a:cubicBezTo>
                  <a:cubicBezTo>
                    <a:pt x="21" y="69"/>
                    <a:pt x="32" y="69"/>
                    <a:pt x="42" y="68"/>
                  </a:cubicBezTo>
                  <a:cubicBezTo>
                    <a:pt x="46" y="68"/>
                    <a:pt x="46" y="68"/>
                    <a:pt x="46" y="68"/>
                  </a:cubicBezTo>
                  <a:cubicBezTo>
                    <a:pt x="46" y="65"/>
                    <a:pt x="46" y="65"/>
                    <a:pt x="46" y="65"/>
                  </a:cubicBezTo>
                  <a:cubicBezTo>
                    <a:pt x="48" y="57"/>
                    <a:pt x="48" y="57"/>
                    <a:pt x="48" y="57"/>
                  </a:cubicBezTo>
                  <a:cubicBezTo>
                    <a:pt x="55" y="26"/>
                    <a:pt x="55" y="26"/>
                    <a:pt x="55" y="26"/>
                  </a:cubicBezTo>
                  <a:lnTo>
                    <a:pt x="6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1" name="Freeform 157">
              <a:extLst>
                <a:ext uri="{FF2B5EF4-FFF2-40B4-BE49-F238E27FC236}">
                  <a16:creationId xmlns:a16="http://schemas.microsoft.com/office/drawing/2014/main" id="{4F245339-F064-4819-84DA-27672B2C5C54}"/>
                </a:ext>
              </a:extLst>
            </p:cNvPr>
            <p:cNvSpPr>
              <a:spLocks/>
            </p:cNvSpPr>
            <p:nvPr/>
          </p:nvSpPr>
          <p:spPr bwMode="auto">
            <a:xfrm>
              <a:off x="972736" y="300049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2" name="Freeform 158">
              <a:extLst>
                <a:ext uri="{FF2B5EF4-FFF2-40B4-BE49-F238E27FC236}">
                  <a16:creationId xmlns:a16="http://schemas.microsoft.com/office/drawing/2014/main" id="{14FE0F57-C6AF-48C1-9443-195A8F3CC826}"/>
                </a:ext>
              </a:extLst>
            </p:cNvPr>
            <p:cNvSpPr>
              <a:spLocks noEditPoints="1"/>
            </p:cNvSpPr>
            <p:nvPr/>
          </p:nvSpPr>
          <p:spPr bwMode="auto">
            <a:xfrm>
              <a:off x="521886" y="3568820"/>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19 w 71"/>
                <a:gd name="T11" fmla="*/ 66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1"/>
                    <a:pt x="56" y="66"/>
                    <a:pt x="38" y="66"/>
                  </a:cubicBezTo>
                  <a:cubicBezTo>
                    <a:pt x="19" y="66"/>
                    <a:pt x="19" y="66"/>
                    <a:pt x="19" y="66"/>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3" name="Freeform 159">
              <a:extLst>
                <a:ext uri="{FF2B5EF4-FFF2-40B4-BE49-F238E27FC236}">
                  <a16:creationId xmlns:a16="http://schemas.microsoft.com/office/drawing/2014/main" id="{2C03B8FF-69A8-4226-A5CB-1C79B6ED16EC}"/>
                </a:ext>
              </a:extLst>
            </p:cNvPr>
            <p:cNvSpPr>
              <a:spLocks noEditPoints="1"/>
            </p:cNvSpPr>
            <p:nvPr/>
          </p:nvSpPr>
          <p:spPr bwMode="auto">
            <a:xfrm>
              <a:off x="637774" y="3568820"/>
              <a:ext cx="85725" cy="114300"/>
            </a:xfrm>
            <a:custGeom>
              <a:avLst/>
              <a:gdLst>
                <a:gd name="T0" fmla="*/ 0 w 78"/>
                <a:gd name="T1" fmla="*/ 3 h 104"/>
                <a:gd name="T2" fmla="*/ 3 w 78"/>
                <a:gd name="T3" fmla="*/ 0 h 104"/>
                <a:gd name="T4" fmla="*/ 46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3 h 104"/>
                <a:gd name="T20" fmla="*/ 20 w 78"/>
                <a:gd name="T21" fmla="*/ 63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2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2" y="0"/>
                    <a:pt x="3" y="0"/>
                  </a:cubicBezTo>
                  <a:cubicBezTo>
                    <a:pt x="46" y="0"/>
                    <a:pt x="46" y="0"/>
                    <a:pt x="46" y="0"/>
                  </a:cubicBezTo>
                  <a:cubicBezTo>
                    <a:pt x="63" y="0"/>
                    <a:pt x="78" y="14"/>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3"/>
                    <a:pt x="36" y="63"/>
                    <a:pt x="36" y="63"/>
                  </a:cubicBezTo>
                  <a:cubicBezTo>
                    <a:pt x="20" y="63"/>
                    <a:pt x="20" y="63"/>
                    <a:pt x="20" y="63"/>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44" y="48"/>
                  </a:moveTo>
                  <a:cubicBezTo>
                    <a:pt x="52" y="48"/>
                    <a:pt x="59" y="41"/>
                    <a:pt x="59" y="32"/>
                  </a:cubicBezTo>
                  <a:cubicBezTo>
                    <a:pt x="59" y="25"/>
                    <a:pt x="52" y="18"/>
                    <a:pt x="44" y="18"/>
                  </a:cubicBezTo>
                  <a:cubicBezTo>
                    <a:pt x="20" y="18"/>
                    <a:pt x="20" y="18"/>
                    <a:pt x="20" y="18"/>
                  </a:cubicBezTo>
                  <a:cubicBezTo>
                    <a:pt x="20" y="48"/>
                    <a:pt x="20" y="48"/>
                    <a:pt x="20" y="48"/>
                  </a:cubicBezTo>
                  <a:lnTo>
                    <a:pt x="44"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4" name="Freeform 160">
              <a:extLst>
                <a:ext uri="{FF2B5EF4-FFF2-40B4-BE49-F238E27FC236}">
                  <a16:creationId xmlns:a16="http://schemas.microsoft.com/office/drawing/2014/main" id="{ADDA75A5-F5BE-401D-95DE-D58C1C55273F}"/>
                </a:ext>
              </a:extLst>
            </p:cNvPr>
            <p:cNvSpPr>
              <a:spLocks noEditPoints="1"/>
            </p:cNvSpPr>
            <p:nvPr/>
          </p:nvSpPr>
          <p:spPr bwMode="auto">
            <a:xfrm>
              <a:off x="758424" y="3568820"/>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5" name="Freeform 161">
              <a:extLst>
                <a:ext uri="{FF2B5EF4-FFF2-40B4-BE49-F238E27FC236}">
                  <a16:creationId xmlns:a16="http://schemas.microsoft.com/office/drawing/2014/main" id="{C617F2AF-8242-416C-8551-7014DB16E31C}"/>
                </a:ext>
              </a:extLst>
            </p:cNvPr>
            <p:cNvSpPr>
              <a:spLocks/>
            </p:cNvSpPr>
            <p:nvPr/>
          </p:nvSpPr>
          <p:spPr bwMode="auto">
            <a:xfrm>
              <a:off x="910824" y="3568820"/>
              <a:ext cx="76200" cy="117475"/>
            </a:xfrm>
            <a:custGeom>
              <a:avLst/>
              <a:gdLst>
                <a:gd name="T0" fmla="*/ 1 w 69"/>
                <a:gd name="T1" fmla="*/ 91 h 107"/>
                <a:gd name="T2" fmla="*/ 7 w 69"/>
                <a:gd name="T3" fmla="*/ 81 h 107"/>
                <a:gd name="T4" fmla="*/ 12 w 69"/>
                <a:gd name="T5" fmla="*/ 80 h 107"/>
                <a:gd name="T6" fmla="*/ 34 w 69"/>
                <a:gd name="T7" fmla="*/ 90 h 107"/>
                <a:gd name="T8" fmla="*/ 47 w 69"/>
                <a:gd name="T9" fmla="*/ 78 h 107"/>
                <a:gd name="T10" fmla="*/ 29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5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7" y="81"/>
                    <a:pt x="7" y="81"/>
                    <a:pt x="7" y="81"/>
                  </a:cubicBezTo>
                  <a:cubicBezTo>
                    <a:pt x="8" y="79"/>
                    <a:pt x="10" y="79"/>
                    <a:pt x="12" y="80"/>
                  </a:cubicBezTo>
                  <a:cubicBezTo>
                    <a:pt x="12" y="81"/>
                    <a:pt x="24" y="90"/>
                    <a:pt x="34" y="90"/>
                  </a:cubicBezTo>
                  <a:cubicBezTo>
                    <a:pt x="42" y="90"/>
                    <a:pt x="47" y="84"/>
                    <a:pt x="47" y="78"/>
                  </a:cubicBezTo>
                  <a:cubicBezTo>
                    <a:pt x="47" y="71"/>
                    <a:pt x="41" y="65"/>
                    <a:pt x="29" y="60"/>
                  </a:cubicBezTo>
                  <a:cubicBezTo>
                    <a:pt x="15" y="55"/>
                    <a:pt x="1" y="46"/>
                    <a:pt x="1" y="28"/>
                  </a:cubicBezTo>
                  <a:cubicBezTo>
                    <a:pt x="1" y="15"/>
                    <a:pt x="11" y="0"/>
                    <a:pt x="34" y="0"/>
                  </a:cubicBezTo>
                  <a:cubicBezTo>
                    <a:pt x="49" y="0"/>
                    <a:pt x="61" y="7"/>
                    <a:pt x="64" y="10"/>
                  </a:cubicBezTo>
                  <a:cubicBezTo>
                    <a:pt x="65" y="11"/>
                    <a:pt x="66" y="13"/>
                    <a:pt x="65" y="15"/>
                  </a:cubicBezTo>
                  <a:cubicBezTo>
                    <a:pt x="59" y="23"/>
                    <a:pt x="59" y="23"/>
                    <a:pt x="59" y="23"/>
                  </a:cubicBezTo>
                  <a:cubicBezTo>
                    <a:pt x="58" y="25"/>
                    <a:pt x="56" y="26"/>
                    <a:pt x="54" y="25"/>
                  </a:cubicBezTo>
                  <a:cubicBezTo>
                    <a:pt x="53" y="24"/>
                    <a:pt x="41" y="17"/>
                    <a:pt x="33" y="17"/>
                  </a:cubicBezTo>
                  <a:cubicBezTo>
                    <a:pt x="25" y="17"/>
                    <a:pt x="20" y="22"/>
                    <a:pt x="20" y="27"/>
                  </a:cubicBezTo>
                  <a:cubicBezTo>
                    <a:pt x="20" y="34"/>
                    <a:pt x="26" y="39"/>
                    <a:pt x="38" y="44"/>
                  </a:cubicBezTo>
                  <a:cubicBezTo>
                    <a:pt x="52" y="49"/>
                    <a:pt x="69" y="58"/>
                    <a:pt x="69" y="77"/>
                  </a:cubicBezTo>
                  <a:cubicBezTo>
                    <a:pt x="69" y="92"/>
                    <a:pt x="55" y="107"/>
                    <a:pt x="35" y="107"/>
                  </a:cubicBezTo>
                  <a:cubicBezTo>
                    <a:pt x="16" y="107"/>
                    <a:pt x="5" y="98"/>
                    <a:pt x="2" y="95"/>
                  </a:cubicBezTo>
                  <a:cubicBezTo>
                    <a:pt x="1" y="94"/>
                    <a:pt x="0" y="93"/>
                    <a:pt x="1" y="9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6" name="Freeform 162">
              <a:extLst>
                <a:ext uri="{FF2B5EF4-FFF2-40B4-BE49-F238E27FC236}">
                  <a16:creationId xmlns:a16="http://schemas.microsoft.com/office/drawing/2014/main" id="{4DA57DBA-79E6-41BE-A3A3-7FEDC38CD629}"/>
                </a:ext>
              </a:extLst>
            </p:cNvPr>
            <p:cNvSpPr>
              <a:spLocks noEditPoints="1"/>
            </p:cNvSpPr>
            <p:nvPr/>
          </p:nvSpPr>
          <p:spPr bwMode="auto">
            <a:xfrm>
              <a:off x="1026711" y="3568820"/>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20 w 71"/>
                <a:gd name="T11" fmla="*/ 66 h 104"/>
                <a:gd name="T12" fmla="*/ 20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20 w 71"/>
                <a:gd name="T29" fmla="*/ 19 h 104"/>
                <a:gd name="T30" fmla="*/ 20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2" y="0"/>
                    <a:pt x="3" y="0"/>
                  </a:cubicBezTo>
                  <a:cubicBezTo>
                    <a:pt x="38" y="0"/>
                    <a:pt x="38" y="0"/>
                    <a:pt x="38" y="0"/>
                  </a:cubicBezTo>
                  <a:cubicBezTo>
                    <a:pt x="56" y="0"/>
                    <a:pt x="71" y="15"/>
                    <a:pt x="71" y="33"/>
                  </a:cubicBezTo>
                  <a:cubicBezTo>
                    <a:pt x="71" y="51"/>
                    <a:pt x="56" y="66"/>
                    <a:pt x="38" y="66"/>
                  </a:cubicBezTo>
                  <a:cubicBezTo>
                    <a:pt x="20" y="66"/>
                    <a:pt x="20" y="66"/>
                    <a:pt x="20" y="66"/>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37" y="48"/>
                  </a:moveTo>
                  <a:cubicBezTo>
                    <a:pt x="45" y="48"/>
                    <a:pt x="52" y="42"/>
                    <a:pt x="52" y="33"/>
                  </a:cubicBezTo>
                  <a:cubicBezTo>
                    <a:pt x="52" y="25"/>
                    <a:pt x="45" y="19"/>
                    <a:pt x="37" y="19"/>
                  </a:cubicBezTo>
                  <a:cubicBezTo>
                    <a:pt x="20" y="19"/>
                    <a:pt x="20" y="19"/>
                    <a:pt x="20" y="19"/>
                  </a:cubicBezTo>
                  <a:cubicBezTo>
                    <a:pt x="20" y="48"/>
                    <a:pt x="20" y="48"/>
                    <a:pt x="20" y="48"/>
                  </a:cubicBezTo>
                  <a:lnTo>
                    <a:pt x="37"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7" name="Freeform 163">
              <a:extLst>
                <a:ext uri="{FF2B5EF4-FFF2-40B4-BE49-F238E27FC236}">
                  <a16:creationId xmlns:a16="http://schemas.microsoft.com/office/drawing/2014/main" id="{E8925003-DFA6-4A5C-A83E-7DDED6E746D0}"/>
                </a:ext>
              </a:extLst>
            </p:cNvPr>
            <p:cNvSpPr>
              <a:spLocks/>
            </p:cNvSpPr>
            <p:nvPr/>
          </p:nvSpPr>
          <p:spPr bwMode="auto">
            <a:xfrm>
              <a:off x="1144186" y="3568820"/>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9 w 66"/>
                <a:gd name="T19" fmla="*/ 45 h 104"/>
                <a:gd name="T20" fmla="*/ 59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9" y="44"/>
                    <a:pt x="59" y="45"/>
                  </a:cubicBezTo>
                  <a:cubicBezTo>
                    <a:pt x="59" y="58"/>
                    <a:pt x="59" y="58"/>
                    <a:pt x="59" y="58"/>
                  </a:cubicBezTo>
                  <a:cubicBezTo>
                    <a:pt x="59"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8" name="Freeform 164">
              <a:extLst>
                <a:ext uri="{FF2B5EF4-FFF2-40B4-BE49-F238E27FC236}">
                  <a16:creationId xmlns:a16="http://schemas.microsoft.com/office/drawing/2014/main" id="{15422FD8-6B1E-4CC8-8759-F52670D546F4}"/>
                </a:ext>
              </a:extLst>
            </p:cNvPr>
            <p:cNvSpPr>
              <a:spLocks noEditPoints="1"/>
            </p:cNvSpPr>
            <p:nvPr/>
          </p:nvSpPr>
          <p:spPr bwMode="auto">
            <a:xfrm>
              <a:off x="1260074" y="3568820"/>
              <a:ext cx="85725" cy="114300"/>
            </a:xfrm>
            <a:custGeom>
              <a:avLst/>
              <a:gdLst>
                <a:gd name="T0" fmla="*/ 0 w 77"/>
                <a:gd name="T1" fmla="*/ 3 h 104"/>
                <a:gd name="T2" fmla="*/ 3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8 w 77"/>
                <a:gd name="T15" fmla="*/ 104 h 104"/>
                <a:gd name="T16" fmla="*/ 55 w 77"/>
                <a:gd name="T17" fmla="*/ 103 h 104"/>
                <a:gd name="T18" fmla="*/ 36 w 77"/>
                <a:gd name="T19" fmla="*/ 63 h 104"/>
                <a:gd name="T20" fmla="*/ 19 w 77"/>
                <a:gd name="T21" fmla="*/ 63 h 104"/>
                <a:gd name="T22" fmla="*/ 19 w 77"/>
                <a:gd name="T23" fmla="*/ 101 h 104"/>
                <a:gd name="T24" fmla="*/ 16 w 77"/>
                <a:gd name="T25" fmla="*/ 104 h 104"/>
                <a:gd name="T26" fmla="*/ 3 w 77"/>
                <a:gd name="T27" fmla="*/ 104 h 104"/>
                <a:gd name="T28" fmla="*/ 0 w 77"/>
                <a:gd name="T29" fmla="*/ 101 h 104"/>
                <a:gd name="T30" fmla="*/ 0 w 77"/>
                <a:gd name="T31" fmla="*/ 3 h 104"/>
                <a:gd name="T32" fmla="*/ 43 w 77"/>
                <a:gd name="T33" fmla="*/ 48 h 104"/>
                <a:gd name="T34" fmla="*/ 58 w 77"/>
                <a:gd name="T35" fmla="*/ 32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3" y="0"/>
                  </a:cubicBezTo>
                  <a:cubicBezTo>
                    <a:pt x="45" y="0"/>
                    <a:pt x="45" y="0"/>
                    <a:pt x="45" y="0"/>
                  </a:cubicBezTo>
                  <a:cubicBezTo>
                    <a:pt x="63" y="0"/>
                    <a:pt x="77" y="14"/>
                    <a:pt x="77" y="32"/>
                  </a:cubicBezTo>
                  <a:cubicBezTo>
                    <a:pt x="77" y="46"/>
                    <a:pt x="68" y="57"/>
                    <a:pt x="55" y="62"/>
                  </a:cubicBezTo>
                  <a:cubicBezTo>
                    <a:pt x="76" y="100"/>
                    <a:pt x="76" y="100"/>
                    <a:pt x="76" y="100"/>
                  </a:cubicBezTo>
                  <a:cubicBezTo>
                    <a:pt x="77" y="102"/>
                    <a:pt x="76" y="104"/>
                    <a:pt x="73" y="104"/>
                  </a:cubicBezTo>
                  <a:cubicBezTo>
                    <a:pt x="58" y="104"/>
                    <a:pt x="58" y="104"/>
                    <a:pt x="58" y="104"/>
                  </a:cubicBezTo>
                  <a:cubicBezTo>
                    <a:pt x="56" y="104"/>
                    <a:pt x="56" y="103"/>
                    <a:pt x="55" y="103"/>
                  </a:cubicBezTo>
                  <a:cubicBezTo>
                    <a:pt x="36" y="63"/>
                    <a:pt x="36" y="63"/>
                    <a:pt x="36" y="63"/>
                  </a:cubicBezTo>
                  <a:cubicBezTo>
                    <a:pt x="19" y="63"/>
                    <a:pt x="19" y="63"/>
                    <a:pt x="19" y="63"/>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43" y="48"/>
                  </a:moveTo>
                  <a:cubicBezTo>
                    <a:pt x="51" y="48"/>
                    <a:pt x="58" y="41"/>
                    <a:pt x="58" y="32"/>
                  </a:cubicBezTo>
                  <a:cubicBezTo>
                    <a:pt x="58" y="25"/>
                    <a:pt x="51" y="18"/>
                    <a:pt x="43" y="18"/>
                  </a:cubicBezTo>
                  <a:cubicBezTo>
                    <a:pt x="19" y="18"/>
                    <a:pt x="19" y="18"/>
                    <a:pt x="19" y="18"/>
                  </a:cubicBezTo>
                  <a:cubicBezTo>
                    <a:pt x="19" y="48"/>
                    <a:pt x="19" y="48"/>
                    <a:pt x="19" y="48"/>
                  </a:cubicBezTo>
                  <a:lnTo>
                    <a:pt x="43"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9" name="Freeform 165">
              <a:extLst>
                <a:ext uri="{FF2B5EF4-FFF2-40B4-BE49-F238E27FC236}">
                  <a16:creationId xmlns:a16="http://schemas.microsoft.com/office/drawing/2014/main" id="{396A027B-628C-4038-A16D-ECB8DE65CE95}"/>
                </a:ext>
              </a:extLst>
            </p:cNvPr>
            <p:cNvSpPr>
              <a:spLocks noEditPoints="1"/>
            </p:cNvSpPr>
            <p:nvPr/>
          </p:nvSpPr>
          <p:spPr bwMode="auto">
            <a:xfrm>
              <a:off x="521886" y="3722807"/>
              <a:ext cx="73025"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0" name="Freeform 166">
              <a:extLst>
                <a:ext uri="{FF2B5EF4-FFF2-40B4-BE49-F238E27FC236}">
                  <a16:creationId xmlns:a16="http://schemas.microsoft.com/office/drawing/2014/main" id="{37C864F3-B873-436B-A2A4-951AF25EB8D7}"/>
                </a:ext>
              </a:extLst>
            </p:cNvPr>
            <p:cNvSpPr>
              <a:spLocks noEditPoints="1"/>
            </p:cNvSpPr>
            <p:nvPr/>
          </p:nvSpPr>
          <p:spPr bwMode="auto">
            <a:xfrm>
              <a:off x="610786" y="3721220"/>
              <a:ext cx="117475" cy="117475"/>
            </a:xfrm>
            <a:custGeom>
              <a:avLst/>
              <a:gdLst>
                <a:gd name="T0" fmla="*/ 53 w 107"/>
                <a:gd name="T1" fmla="*/ 0 h 106"/>
                <a:gd name="T2" fmla="*/ 107 w 107"/>
                <a:gd name="T3" fmla="*/ 53 h 106"/>
                <a:gd name="T4" fmla="*/ 53 w 107"/>
                <a:gd name="T5" fmla="*/ 106 h 106"/>
                <a:gd name="T6" fmla="*/ 0 w 107"/>
                <a:gd name="T7" fmla="*/ 53 h 106"/>
                <a:gd name="T8" fmla="*/ 53 w 107"/>
                <a:gd name="T9" fmla="*/ 0 h 106"/>
                <a:gd name="T10" fmla="*/ 53 w 107"/>
                <a:gd name="T11" fmla="*/ 100 h 106"/>
                <a:gd name="T12" fmla="*/ 100 w 107"/>
                <a:gd name="T13" fmla="*/ 53 h 106"/>
                <a:gd name="T14" fmla="*/ 53 w 107"/>
                <a:gd name="T15" fmla="*/ 6 h 106"/>
                <a:gd name="T16" fmla="*/ 6 w 107"/>
                <a:gd name="T17" fmla="*/ 53 h 106"/>
                <a:gd name="T18" fmla="*/ 53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3" y="0"/>
                  </a:moveTo>
                  <a:cubicBezTo>
                    <a:pt x="83" y="0"/>
                    <a:pt x="107" y="23"/>
                    <a:pt x="107" y="53"/>
                  </a:cubicBezTo>
                  <a:cubicBezTo>
                    <a:pt x="107" y="83"/>
                    <a:pt x="83" y="106"/>
                    <a:pt x="53" y="106"/>
                  </a:cubicBezTo>
                  <a:cubicBezTo>
                    <a:pt x="23" y="106"/>
                    <a:pt x="0" y="83"/>
                    <a:pt x="0" y="53"/>
                  </a:cubicBezTo>
                  <a:cubicBezTo>
                    <a:pt x="0" y="23"/>
                    <a:pt x="23" y="0"/>
                    <a:pt x="53" y="0"/>
                  </a:cubicBezTo>
                  <a:close/>
                  <a:moveTo>
                    <a:pt x="53" y="100"/>
                  </a:moveTo>
                  <a:cubicBezTo>
                    <a:pt x="79" y="100"/>
                    <a:pt x="100" y="79"/>
                    <a:pt x="100" y="53"/>
                  </a:cubicBezTo>
                  <a:cubicBezTo>
                    <a:pt x="100" y="27"/>
                    <a:pt x="79" y="6"/>
                    <a:pt x="53" y="6"/>
                  </a:cubicBezTo>
                  <a:cubicBezTo>
                    <a:pt x="27" y="6"/>
                    <a:pt x="6" y="27"/>
                    <a:pt x="6" y="53"/>
                  </a:cubicBezTo>
                  <a:cubicBezTo>
                    <a:pt x="6" y="79"/>
                    <a:pt x="27" y="100"/>
                    <a:pt x="53" y="10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1" name="Freeform 167">
              <a:extLst>
                <a:ext uri="{FF2B5EF4-FFF2-40B4-BE49-F238E27FC236}">
                  <a16:creationId xmlns:a16="http://schemas.microsoft.com/office/drawing/2014/main" id="{3FFBCACB-A9B0-4751-B1EF-856A91026241}"/>
                </a:ext>
              </a:extLst>
            </p:cNvPr>
            <p:cNvSpPr>
              <a:spLocks noEditPoints="1"/>
            </p:cNvSpPr>
            <p:nvPr/>
          </p:nvSpPr>
          <p:spPr bwMode="auto">
            <a:xfrm>
              <a:off x="755249" y="3722807"/>
              <a:ext cx="77788" cy="114300"/>
            </a:xfrm>
            <a:custGeom>
              <a:avLst/>
              <a:gdLst>
                <a:gd name="T0" fmla="*/ 0 w 71"/>
                <a:gd name="T1" fmla="*/ 2 h 104"/>
                <a:gd name="T2" fmla="*/ 2 w 71"/>
                <a:gd name="T3" fmla="*/ 0 h 104"/>
                <a:gd name="T4" fmla="*/ 38 w 71"/>
                <a:gd name="T5" fmla="*/ 0 h 104"/>
                <a:gd name="T6" fmla="*/ 71 w 71"/>
                <a:gd name="T7" fmla="*/ 32 h 104"/>
                <a:gd name="T8" fmla="*/ 47 w 71"/>
                <a:gd name="T9" fmla="*/ 63 h 104"/>
                <a:gd name="T10" fmla="*/ 69 w 71"/>
                <a:gd name="T11" fmla="*/ 101 h 104"/>
                <a:gd name="T12" fmla="*/ 68 w 71"/>
                <a:gd name="T13" fmla="*/ 104 h 104"/>
                <a:gd name="T14" fmla="*/ 63 w 71"/>
                <a:gd name="T15" fmla="*/ 104 h 104"/>
                <a:gd name="T16" fmla="*/ 61 w 71"/>
                <a:gd name="T17" fmla="*/ 103 h 104"/>
                <a:gd name="T18" fmla="*/ 39 w 71"/>
                <a:gd name="T19" fmla="*/ 64 h 104"/>
                <a:gd name="T20" fmla="*/ 34 w 71"/>
                <a:gd name="T21" fmla="*/ 64 h 104"/>
                <a:gd name="T22" fmla="*/ 7 w 71"/>
                <a:gd name="T23" fmla="*/ 64 h 104"/>
                <a:gd name="T24" fmla="*/ 7 w 71"/>
                <a:gd name="T25" fmla="*/ 102 h 104"/>
                <a:gd name="T26" fmla="*/ 4 w 71"/>
                <a:gd name="T27" fmla="*/ 104 h 104"/>
                <a:gd name="T28" fmla="*/ 2 w 71"/>
                <a:gd name="T29" fmla="*/ 104 h 104"/>
                <a:gd name="T30" fmla="*/ 0 w 71"/>
                <a:gd name="T31" fmla="*/ 102 h 104"/>
                <a:gd name="T32" fmla="*/ 0 w 71"/>
                <a:gd name="T33" fmla="*/ 2 h 104"/>
                <a:gd name="T34" fmla="*/ 38 w 71"/>
                <a:gd name="T35" fmla="*/ 58 h 104"/>
                <a:gd name="T36" fmla="*/ 64 w 71"/>
                <a:gd name="T37" fmla="*/ 32 h 104"/>
                <a:gd name="T38" fmla="*/ 38 w 71"/>
                <a:gd name="T39" fmla="*/ 7 h 104"/>
                <a:gd name="T40" fmla="*/ 7 w 71"/>
                <a:gd name="T41" fmla="*/ 7 h 104"/>
                <a:gd name="T42" fmla="*/ 7 w 71"/>
                <a:gd name="T43" fmla="*/ 58 h 104"/>
                <a:gd name="T44" fmla="*/ 38 w 71"/>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104">
                  <a:moveTo>
                    <a:pt x="0" y="2"/>
                  </a:moveTo>
                  <a:cubicBezTo>
                    <a:pt x="0" y="1"/>
                    <a:pt x="0" y="0"/>
                    <a:pt x="2" y="0"/>
                  </a:cubicBezTo>
                  <a:cubicBezTo>
                    <a:pt x="38" y="0"/>
                    <a:pt x="38" y="0"/>
                    <a:pt x="38" y="0"/>
                  </a:cubicBezTo>
                  <a:cubicBezTo>
                    <a:pt x="56" y="0"/>
                    <a:pt x="71" y="14"/>
                    <a:pt x="71" y="32"/>
                  </a:cubicBezTo>
                  <a:cubicBezTo>
                    <a:pt x="71" y="47"/>
                    <a:pt x="61" y="59"/>
                    <a:pt x="47" y="63"/>
                  </a:cubicBezTo>
                  <a:cubicBezTo>
                    <a:pt x="69" y="101"/>
                    <a:pt x="69" y="101"/>
                    <a:pt x="69" y="101"/>
                  </a:cubicBezTo>
                  <a:cubicBezTo>
                    <a:pt x="69" y="102"/>
                    <a:pt x="69" y="104"/>
                    <a:pt x="68" y="104"/>
                  </a:cubicBezTo>
                  <a:cubicBezTo>
                    <a:pt x="63" y="104"/>
                    <a:pt x="63" y="104"/>
                    <a:pt x="63" y="104"/>
                  </a:cubicBezTo>
                  <a:cubicBezTo>
                    <a:pt x="62" y="104"/>
                    <a:pt x="61" y="103"/>
                    <a:pt x="61" y="103"/>
                  </a:cubicBezTo>
                  <a:cubicBezTo>
                    <a:pt x="39" y="64"/>
                    <a:pt x="39" y="64"/>
                    <a:pt x="39" y="64"/>
                  </a:cubicBezTo>
                  <a:cubicBezTo>
                    <a:pt x="37" y="64"/>
                    <a:pt x="36" y="64"/>
                    <a:pt x="34" y="64"/>
                  </a:cubicBezTo>
                  <a:cubicBezTo>
                    <a:pt x="7" y="64"/>
                    <a:pt x="7" y="64"/>
                    <a:pt x="7" y="64"/>
                  </a:cubicBezTo>
                  <a:cubicBezTo>
                    <a:pt x="7" y="102"/>
                    <a:pt x="7" y="102"/>
                    <a:pt x="7" y="102"/>
                  </a:cubicBezTo>
                  <a:cubicBezTo>
                    <a:pt x="7" y="103"/>
                    <a:pt x="6" y="104"/>
                    <a:pt x="4" y="104"/>
                  </a:cubicBezTo>
                  <a:cubicBezTo>
                    <a:pt x="2" y="104"/>
                    <a:pt x="2" y="104"/>
                    <a:pt x="2" y="104"/>
                  </a:cubicBezTo>
                  <a:cubicBezTo>
                    <a:pt x="0" y="104"/>
                    <a:pt x="0" y="103"/>
                    <a:pt x="0" y="102"/>
                  </a:cubicBezTo>
                  <a:lnTo>
                    <a:pt x="0" y="2"/>
                  </a:lnTo>
                  <a:close/>
                  <a:moveTo>
                    <a:pt x="38" y="58"/>
                  </a:moveTo>
                  <a:cubicBezTo>
                    <a:pt x="52" y="58"/>
                    <a:pt x="64" y="46"/>
                    <a:pt x="64" y="32"/>
                  </a:cubicBezTo>
                  <a:cubicBezTo>
                    <a:pt x="64" y="18"/>
                    <a:pt x="52" y="7"/>
                    <a:pt x="38" y="7"/>
                  </a:cubicBezTo>
                  <a:cubicBezTo>
                    <a:pt x="7" y="7"/>
                    <a:pt x="7" y="7"/>
                    <a:pt x="7" y="7"/>
                  </a:cubicBezTo>
                  <a:cubicBezTo>
                    <a:pt x="7" y="58"/>
                    <a:pt x="7" y="58"/>
                    <a:pt x="7" y="58"/>
                  </a:cubicBezTo>
                  <a:lnTo>
                    <a:pt x="38" y="5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2" name="Freeform 168">
              <a:extLst>
                <a:ext uri="{FF2B5EF4-FFF2-40B4-BE49-F238E27FC236}">
                  <a16:creationId xmlns:a16="http://schemas.microsoft.com/office/drawing/2014/main" id="{E46889BE-8430-45BA-AE5E-AFD335518E60}"/>
                </a:ext>
              </a:extLst>
            </p:cNvPr>
            <p:cNvSpPr>
              <a:spLocks/>
            </p:cNvSpPr>
            <p:nvPr/>
          </p:nvSpPr>
          <p:spPr bwMode="auto">
            <a:xfrm>
              <a:off x="844149" y="3722807"/>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4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5"/>
                    <a:pt x="0" y="4"/>
                  </a:cubicBezTo>
                  <a:cubicBezTo>
                    <a:pt x="0" y="2"/>
                    <a:pt x="0" y="2"/>
                    <a:pt x="0" y="2"/>
                  </a:cubicBezTo>
                  <a:cubicBezTo>
                    <a:pt x="0" y="1"/>
                    <a:pt x="1" y="0"/>
                    <a:pt x="2" y="0"/>
                  </a:cubicBezTo>
                  <a:cubicBezTo>
                    <a:pt x="66" y="0"/>
                    <a:pt x="66" y="0"/>
                    <a:pt x="66" y="0"/>
                  </a:cubicBezTo>
                  <a:cubicBezTo>
                    <a:pt x="67" y="0"/>
                    <a:pt x="68" y="1"/>
                    <a:pt x="68" y="2"/>
                  </a:cubicBezTo>
                  <a:cubicBezTo>
                    <a:pt x="68" y="4"/>
                    <a:pt x="68" y="4"/>
                    <a:pt x="68" y="4"/>
                  </a:cubicBezTo>
                  <a:cubicBezTo>
                    <a:pt x="68" y="5"/>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3" name="Freeform 169">
              <a:extLst>
                <a:ext uri="{FF2B5EF4-FFF2-40B4-BE49-F238E27FC236}">
                  <a16:creationId xmlns:a16="http://schemas.microsoft.com/office/drawing/2014/main" id="{B88E15CB-3F4B-4481-B790-027D26EB8AE0}"/>
                </a:ext>
              </a:extLst>
            </p:cNvPr>
            <p:cNvSpPr>
              <a:spLocks/>
            </p:cNvSpPr>
            <p:nvPr/>
          </p:nvSpPr>
          <p:spPr bwMode="auto">
            <a:xfrm>
              <a:off x="936224" y="3722807"/>
              <a:ext cx="61913" cy="114300"/>
            </a:xfrm>
            <a:custGeom>
              <a:avLst/>
              <a:gdLst>
                <a:gd name="T0" fmla="*/ 0 w 56"/>
                <a:gd name="T1" fmla="*/ 2 h 104"/>
                <a:gd name="T2" fmla="*/ 2 w 56"/>
                <a:gd name="T3" fmla="*/ 0 h 104"/>
                <a:gd name="T4" fmla="*/ 5 w 56"/>
                <a:gd name="T5" fmla="*/ 0 h 104"/>
                <a:gd name="T6" fmla="*/ 7 w 56"/>
                <a:gd name="T7" fmla="*/ 2 h 104"/>
                <a:gd name="T8" fmla="*/ 7 w 56"/>
                <a:gd name="T9" fmla="*/ 98 h 104"/>
                <a:gd name="T10" fmla="*/ 54 w 56"/>
                <a:gd name="T11" fmla="*/ 98 h 104"/>
                <a:gd name="T12" fmla="*/ 56 w 56"/>
                <a:gd name="T13" fmla="*/ 100 h 104"/>
                <a:gd name="T14" fmla="*/ 56 w 56"/>
                <a:gd name="T15" fmla="*/ 102 h 104"/>
                <a:gd name="T16" fmla="*/ 54 w 56"/>
                <a:gd name="T17" fmla="*/ 104 h 104"/>
                <a:gd name="T18" fmla="*/ 2 w 56"/>
                <a:gd name="T19" fmla="*/ 104 h 104"/>
                <a:gd name="T20" fmla="*/ 0 w 56"/>
                <a:gd name="T21" fmla="*/ 102 h 104"/>
                <a:gd name="T22" fmla="*/ 0 w 56"/>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4">
                  <a:moveTo>
                    <a:pt x="0" y="2"/>
                  </a:moveTo>
                  <a:cubicBezTo>
                    <a:pt x="0" y="1"/>
                    <a:pt x="0" y="0"/>
                    <a:pt x="2" y="0"/>
                  </a:cubicBezTo>
                  <a:cubicBezTo>
                    <a:pt x="5" y="0"/>
                    <a:pt x="5" y="0"/>
                    <a:pt x="5" y="0"/>
                  </a:cubicBezTo>
                  <a:cubicBezTo>
                    <a:pt x="6" y="0"/>
                    <a:pt x="7" y="1"/>
                    <a:pt x="7" y="2"/>
                  </a:cubicBezTo>
                  <a:cubicBezTo>
                    <a:pt x="7" y="98"/>
                    <a:pt x="7" y="98"/>
                    <a:pt x="7" y="98"/>
                  </a:cubicBezTo>
                  <a:cubicBezTo>
                    <a:pt x="54" y="98"/>
                    <a:pt x="54" y="98"/>
                    <a:pt x="54" y="98"/>
                  </a:cubicBezTo>
                  <a:cubicBezTo>
                    <a:pt x="56" y="98"/>
                    <a:pt x="56" y="99"/>
                    <a:pt x="56" y="100"/>
                  </a:cubicBezTo>
                  <a:cubicBezTo>
                    <a:pt x="56" y="102"/>
                    <a:pt x="56" y="102"/>
                    <a:pt x="56" y="102"/>
                  </a:cubicBezTo>
                  <a:cubicBezTo>
                    <a:pt x="56" y="103"/>
                    <a:pt x="55" y="104"/>
                    <a:pt x="54" y="104"/>
                  </a:cubicBezTo>
                  <a:cubicBezTo>
                    <a:pt x="2" y="104"/>
                    <a:pt x="2" y="104"/>
                    <a:pt x="2" y="104"/>
                  </a:cubicBezTo>
                  <a:cubicBezTo>
                    <a:pt x="0" y="104"/>
                    <a:pt x="0" y="103"/>
                    <a:pt x="0" y="10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4" name="Freeform 170">
              <a:extLst>
                <a:ext uri="{FF2B5EF4-FFF2-40B4-BE49-F238E27FC236}">
                  <a16:creationId xmlns:a16="http://schemas.microsoft.com/office/drawing/2014/main" id="{3106A5D5-8831-4525-A511-A5A38141CAB5}"/>
                </a:ext>
              </a:extLst>
            </p:cNvPr>
            <p:cNvSpPr>
              <a:spLocks noEditPoints="1"/>
            </p:cNvSpPr>
            <p:nvPr/>
          </p:nvSpPr>
          <p:spPr bwMode="auto">
            <a:xfrm>
              <a:off x="1004486" y="3721220"/>
              <a:ext cx="104775" cy="115888"/>
            </a:xfrm>
            <a:custGeom>
              <a:avLst/>
              <a:gdLst>
                <a:gd name="T0" fmla="*/ 0 w 95"/>
                <a:gd name="T1" fmla="*/ 104 h 106"/>
                <a:gd name="T2" fmla="*/ 46 w 95"/>
                <a:gd name="T3" fmla="*/ 1 h 106"/>
                <a:gd name="T4" fmla="*/ 47 w 95"/>
                <a:gd name="T5" fmla="*/ 0 h 106"/>
                <a:gd name="T6" fmla="*/ 48 w 95"/>
                <a:gd name="T7" fmla="*/ 0 h 106"/>
                <a:gd name="T8" fmla="*/ 50 w 95"/>
                <a:gd name="T9" fmla="*/ 1 h 106"/>
                <a:gd name="T10" fmla="*/ 95 w 95"/>
                <a:gd name="T11" fmla="*/ 104 h 106"/>
                <a:gd name="T12" fmla="*/ 94 w 95"/>
                <a:gd name="T13" fmla="*/ 106 h 106"/>
                <a:gd name="T14" fmla="*/ 90 w 95"/>
                <a:gd name="T15" fmla="*/ 106 h 106"/>
                <a:gd name="T16" fmla="*/ 88 w 95"/>
                <a:gd name="T17" fmla="*/ 105 h 106"/>
                <a:gd name="T18" fmla="*/ 76 w 95"/>
                <a:gd name="T19" fmla="*/ 77 h 106"/>
                <a:gd name="T20" fmla="*/ 19 w 95"/>
                <a:gd name="T21" fmla="*/ 77 h 106"/>
                <a:gd name="T22" fmla="*/ 7 w 95"/>
                <a:gd name="T23" fmla="*/ 105 h 106"/>
                <a:gd name="T24" fmla="*/ 5 w 95"/>
                <a:gd name="T25" fmla="*/ 106 h 106"/>
                <a:gd name="T26" fmla="*/ 1 w 95"/>
                <a:gd name="T27" fmla="*/ 106 h 106"/>
                <a:gd name="T28" fmla="*/ 0 w 95"/>
                <a:gd name="T29" fmla="*/ 104 h 106"/>
                <a:gd name="T30" fmla="*/ 73 w 95"/>
                <a:gd name="T31" fmla="*/ 71 h 106"/>
                <a:gd name="T32" fmla="*/ 48 w 95"/>
                <a:gd name="T33" fmla="*/ 12 h 106"/>
                <a:gd name="T34" fmla="*/ 48 w 95"/>
                <a:gd name="T35" fmla="*/ 12 h 106"/>
                <a:gd name="T36" fmla="*/ 22 w 95"/>
                <a:gd name="T37" fmla="*/ 71 h 106"/>
                <a:gd name="T38" fmla="*/ 73 w 95"/>
                <a:gd name="T3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06">
                  <a:moveTo>
                    <a:pt x="0" y="104"/>
                  </a:moveTo>
                  <a:cubicBezTo>
                    <a:pt x="46" y="1"/>
                    <a:pt x="46" y="1"/>
                    <a:pt x="46" y="1"/>
                  </a:cubicBezTo>
                  <a:cubicBezTo>
                    <a:pt x="46" y="0"/>
                    <a:pt x="47" y="0"/>
                    <a:pt x="47" y="0"/>
                  </a:cubicBezTo>
                  <a:cubicBezTo>
                    <a:pt x="48" y="0"/>
                    <a:pt x="48" y="0"/>
                    <a:pt x="48" y="0"/>
                  </a:cubicBezTo>
                  <a:cubicBezTo>
                    <a:pt x="49" y="0"/>
                    <a:pt x="49" y="0"/>
                    <a:pt x="50" y="1"/>
                  </a:cubicBezTo>
                  <a:cubicBezTo>
                    <a:pt x="95" y="104"/>
                    <a:pt x="95" y="104"/>
                    <a:pt x="95" y="104"/>
                  </a:cubicBezTo>
                  <a:cubicBezTo>
                    <a:pt x="95" y="105"/>
                    <a:pt x="95" y="106"/>
                    <a:pt x="94" y="106"/>
                  </a:cubicBezTo>
                  <a:cubicBezTo>
                    <a:pt x="90" y="106"/>
                    <a:pt x="90" y="106"/>
                    <a:pt x="90" y="106"/>
                  </a:cubicBezTo>
                  <a:cubicBezTo>
                    <a:pt x="89" y="106"/>
                    <a:pt x="88" y="105"/>
                    <a:pt x="88" y="105"/>
                  </a:cubicBezTo>
                  <a:cubicBezTo>
                    <a:pt x="76" y="77"/>
                    <a:pt x="76" y="77"/>
                    <a:pt x="76" y="77"/>
                  </a:cubicBezTo>
                  <a:cubicBezTo>
                    <a:pt x="19" y="77"/>
                    <a:pt x="19" y="77"/>
                    <a:pt x="19" y="77"/>
                  </a:cubicBezTo>
                  <a:cubicBezTo>
                    <a:pt x="7" y="105"/>
                    <a:pt x="7" y="105"/>
                    <a:pt x="7" y="105"/>
                  </a:cubicBezTo>
                  <a:cubicBezTo>
                    <a:pt x="7" y="105"/>
                    <a:pt x="6" y="106"/>
                    <a:pt x="5" y="106"/>
                  </a:cubicBezTo>
                  <a:cubicBezTo>
                    <a:pt x="1" y="106"/>
                    <a:pt x="1" y="106"/>
                    <a:pt x="1" y="106"/>
                  </a:cubicBezTo>
                  <a:cubicBezTo>
                    <a:pt x="0" y="106"/>
                    <a:pt x="0" y="105"/>
                    <a:pt x="0" y="104"/>
                  </a:cubicBezTo>
                  <a:close/>
                  <a:moveTo>
                    <a:pt x="73" y="71"/>
                  </a:moveTo>
                  <a:cubicBezTo>
                    <a:pt x="48" y="12"/>
                    <a:pt x="48" y="12"/>
                    <a:pt x="48" y="12"/>
                  </a:cubicBezTo>
                  <a:cubicBezTo>
                    <a:pt x="48" y="12"/>
                    <a:pt x="48" y="12"/>
                    <a:pt x="48" y="12"/>
                  </a:cubicBezTo>
                  <a:cubicBezTo>
                    <a:pt x="22" y="71"/>
                    <a:pt x="22" y="71"/>
                    <a:pt x="22" y="71"/>
                  </a:cubicBezTo>
                  <a:lnTo>
                    <a:pt x="73" y="7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5" name="Freeform 171">
              <a:extLst>
                <a:ext uri="{FF2B5EF4-FFF2-40B4-BE49-F238E27FC236}">
                  <a16:creationId xmlns:a16="http://schemas.microsoft.com/office/drawing/2014/main" id="{FB06DFE6-069B-4397-A791-792BB1EE64F8}"/>
                </a:ext>
              </a:extLst>
            </p:cNvPr>
            <p:cNvSpPr>
              <a:spLocks/>
            </p:cNvSpPr>
            <p:nvPr/>
          </p:nvSpPr>
          <p:spPr bwMode="auto">
            <a:xfrm>
              <a:off x="1128311" y="3721220"/>
              <a:ext cx="90488" cy="117475"/>
            </a:xfrm>
            <a:custGeom>
              <a:avLst/>
              <a:gdLst>
                <a:gd name="T0" fmla="*/ 0 w 83"/>
                <a:gd name="T1" fmla="*/ 1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7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1"/>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7" y="13"/>
                  </a:cubicBezTo>
                  <a:cubicBezTo>
                    <a:pt x="6" y="13"/>
                    <a:pt x="6" y="13"/>
                    <a:pt x="6" y="13"/>
                  </a:cubicBezTo>
                  <a:cubicBezTo>
                    <a:pt x="6" y="103"/>
                    <a:pt x="6" y="103"/>
                    <a:pt x="6" y="103"/>
                  </a:cubicBezTo>
                  <a:cubicBezTo>
                    <a:pt x="6" y="104"/>
                    <a:pt x="6" y="105"/>
                    <a:pt x="4" y="105"/>
                  </a:cubicBezTo>
                  <a:cubicBezTo>
                    <a:pt x="2" y="105"/>
                    <a:pt x="2" y="105"/>
                    <a:pt x="2" y="105"/>
                  </a:cubicBezTo>
                  <a:cubicBezTo>
                    <a:pt x="1" y="105"/>
                    <a:pt x="0" y="104"/>
                    <a:pt x="0" y="103"/>
                  </a:cubicBezTo>
                  <a:lnTo>
                    <a:pt x="0"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6" name="Freeform 172">
              <a:extLst>
                <a:ext uri="{FF2B5EF4-FFF2-40B4-BE49-F238E27FC236}">
                  <a16:creationId xmlns:a16="http://schemas.microsoft.com/office/drawing/2014/main" id="{720C9D2D-1BC4-4AF7-96A3-F0D13881D633}"/>
                </a:ext>
              </a:extLst>
            </p:cNvPr>
            <p:cNvSpPr>
              <a:spLocks noEditPoints="1"/>
            </p:cNvSpPr>
            <p:nvPr/>
          </p:nvSpPr>
          <p:spPr bwMode="auto">
            <a:xfrm>
              <a:off x="1253724" y="3722807"/>
              <a:ext cx="93663" cy="114300"/>
            </a:xfrm>
            <a:custGeom>
              <a:avLst/>
              <a:gdLst>
                <a:gd name="T0" fmla="*/ 0 w 86"/>
                <a:gd name="T1" fmla="*/ 2 h 104"/>
                <a:gd name="T2" fmla="*/ 2 w 86"/>
                <a:gd name="T3" fmla="*/ 0 h 104"/>
                <a:gd name="T4" fmla="*/ 33 w 86"/>
                <a:gd name="T5" fmla="*/ 0 h 104"/>
                <a:gd name="T6" fmla="*/ 86 w 86"/>
                <a:gd name="T7" fmla="*/ 52 h 104"/>
                <a:gd name="T8" fmla="*/ 33 w 86"/>
                <a:gd name="T9" fmla="*/ 104 h 104"/>
                <a:gd name="T10" fmla="*/ 2 w 86"/>
                <a:gd name="T11" fmla="*/ 104 h 104"/>
                <a:gd name="T12" fmla="*/ 0 w 86"/>
                <a:gd name="T13" fmla="*/ 102 h 104"/>
                <a:gd name="T14" fmla="*/ 0 w 86"/>
                <a:gd name="T15" fmla="*/ 2 h 104"/>
                <a:gd name="T16" fmla="*/ 32 w 86"/>
                <a:gd name="T17" fmla="*/ 97 h 104"/>
                <a:gd name="T18" fmla="*/ 78 w 86"/>
                <a:gd name="T19" fmla="*/ 52 h 104"/>
                <a:gd name="T20" fmla="*/ 32 w 86"/>
                <a:gd name="T21" fmla="*/ 6 h 104"/>
                <a:gd name="T22" fmla="*/ 7 w 86"/>
                <a:gd name="T23" fmla="*/ 6 h 104"/>
                <a:gd name="T24" fmla="*/ 7 w 86"/>
                <a:gd name="T25" fmla="*/ 97 h 104"/>
                <a:gd name="T26" fmla="*/ 32 w 86"/>
                <a:gd name="T27"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04">
                  <a:moveTo>
                    <a:pt x="0" y="2"/>
                  </a:moveTo>
                  <a:cubicBezTo>
                    <a:pt x="0" y="1"/>
                    <a:pt x="1" y="0"/>
                    <a:pt x="2" y="0"/>
                  </a:cubicBezTo>
                  <a:cubicBezTo>
                    <a:pt x="33" y="0"/>
                    <a:pt x="33" y="0"/>
                    <a:pt x="33" y="0"/>
                  </a:cubicBezTo>
                  <a:cubicBezTo>
                    <a:pt x="62" y="0"/>
                    <a:pt x="86" y="23"/>
                    <a:pt x="86" y="52"/>
                  </a:cubicBezTo>
                  <a:cubicBezTo>
                    <a:pt x="86" y="81"/>
                    <a:pt x="62" y="104"/>
                    <a:pt x="33" y="104"/>
                  </a:cubicBezTo>
                  <a:cubicBezTo>
                    <a:pt x="2" y="104"/>
                    <a:pt x="2" y="104"/>
                    <a:pt x="2" y="104"/>
                  </a:cubicBezTo>
                  <a:cubicBezTo>
                    <a:pt x="1" y="104"/>
                    <a:pt x="0" y="103"/>
                    <a:pt x="0" y="102"/>
                  </a:cubicBezTo>
                  <a:lnTo>
                    <a:pt x="0" y="2"/>
                  </a:lnTo>
                  <a:close/>
                  <a:moveTo>
                    <a:pt x="32" y="97"/>
                  </a:moveTo>
                  <a:cubicBezTo>
                    <a:pt x="58" y="97"/>
                    <a:pt x="78" y="78"/>
                    <a:pt x="78" y="52"/>
                  </a:cubicBezTo>
                  <a:cubicBezTo>
                    <a:pt x="78" y="26"/>
                    <a:pt x="58" y="6"/>
                    <a:pt x="32" y="6"/>
                  </a:cubicBezTo>
                  <a:cubicBezTo>
                    <a:pt x="7" y="6"/>
                    <a:pt x="7" y="6"/>
                    <a:pt x="7" y="6"/>
                  </a:cubicBezTo>
                  <a:cubicBezTo>
                    <a:pt x="7" y="97"/>
                    <a:pt x="7" y="97"/>
                    <a:pt x="7" y="97"/>
                  </a:cubicBezTo>
                  <a:lnTo>
                    <a:pt x="32" y="9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7" name="Freeform 173">
              <a:extLst>
                <a:ext uri="{FF2B5EF4-FFF2-40B4-BE49-F238E27FC236}">
                  <a16:creationId xmlns:a16="http://schemas.microsoft.com/office/drawing/2014/main" id="{3CC80A61-CFEF-4877-A7E2-E11986965320}"/>
                </a:ext>
              </a:extLst>
            </p:cNvPr>
            <p:cNvSpPr>
              <a:spLocks/>
            </p:cNvSpPr>
            <p:nvPr/>
          </p:nvSpPr>
          <p:spPr bwMode="auto">
            <a:xfrm>
              <a:off x="1020361" y="3116382"/>
              <a:ext cx="87313" cy="58738"/>
            </a:xfrm>
            <a:custGeom>
              <a:avLst/>
              <a:gdLst>
                <a:gd name="T0" fmla="*/ 56 w 80"/>
                <a:gd name="T1" fmla="*/ 49 h 54"/>
                <a:gd name="T2" fmla="*/ 80 w 80"/>
                <a:gd name="T3" fmla="*/ 46 h 54"/>
                <a:gd name="T4" fmla="*/ 40 w 80"/>
                <a:gd name="T5" fmla="*/ 10 h 54"/>
                <a:gd name="T6" fmla="*/ 28 w 80"/>
                <a:gd name="T7" fmla="*/ 0 h 54"/>
                <a:gd name="T8" fmla="*/ 26 w 80"/>
                <a:gd name="T9" fmla="*/ 1 h 54"/>
                <a:gd name="T10" fmla="*/ 0 w 80"/>
                <a:gd name="T11" fmla="*/ 20 h 54"/>
                <a:gd name="T12" fmla="*/ 11 w 80"/>
                <a:gd name="T13" fmla="*/ 52 h 54"/>
                <a:gd name="T14" fmla="*/ 11 w 80"/>
                <a:gd name="T15" fmla="*/ 54 h 54"/>
                <a:gd name="T16" fmla="*/ 24 w 80"/>
                <a:gd name="T17" fmla="*/ 52 h 54"/>
                <a:gd name="T18" fmla="*/ 56 w 80"/>
                <a:gd name="T19"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4">
                  <a:moveTo>
                    <a:pt x="56" y="49"/>
                  </a:moveTo>
                  <a:cubicBezTo>
                    <a:pt x="80" y="46"/>
                    <a:pt x="80" y="46"/>
                    <a:pt x="80" y="46"/>
                  </a:cubicBezTo>
                  <a:cubicBezTo>
                    <a:pt x="40" y="10"/>
                    <a:pt x="40" y="10"/>
                    <a:pt x="40" y="10"/>
                  </a:cubicBezTo>
                  <a:cubicBezTo>
                    <a:pt x="28" y="0"/>
                    <a:pt x="28" y="0"/>
                    <a:pt x="28" y="0"/>
                  </a:cubicBezTo>
                  <a:cubicBezTo>
                    <a:pt x="26" y="1"/>
                    <a:pt x="26" y="1"/>
                    <a:pt x="26" y="1"/>
                  </a:cubicBezTo>
                  <a:cubicBezTo>
                    <a:pt x="0" y="20"/>
                    <a:pt x="0" y="20"/>
                    <a:pt x="0" y="20"/>
                  </a:cubicBezTo>
                  <a:cubicBezTo>
                    <a:pt x="3" y="31"/>
                    <a:pt x="7" y="41"/>
                    <a:pt x="11" y="52"/>
                  </a:cubicBezTo>
                  <a:cubicBezTo>
                    <a:pt x="11" y="54"/>
                    <a:pt x="11" y="54"/>
                    <a:pt x="11" y="54"/>
                  </a:cubicBezTo>
                  <a:cubicBezTo>
                    <a:pt x="24" y="52"/>
                    <a:pt x="24" y="52"/>
                    <a:pt x="24" y="52"/>
                  </a:cubicBezTo>
                  <a:lnTo>
                    <a:pt x="56" y="49"/>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8" name="Freeform 174">
              <a:extLst>
                <a:ext uri="{FF2B5EF4-FFF2-40B4-BE49-F238E27FC236}">
                  <a16:creationId xmlns:a16="http://schemas.microsoft.com/office/drawing/2014/main" id="{B4FF9C8D-43FC-45D4-88FD-D8C7DB8E170E}"/>
                </a:ext>
              </a:extLst>
            </p:cNvPr>
            <p:cNvSpPr>
              <a:spLocks/>
            </p:cNvSpPr>
            <p:nvPr/>
          </p:nvSpPr>
          <p:spPr bwMode="auto">
            <a:xfrm>
              <a:off x="904474" y="3202107"/>
              <a:ext cx="61913" cy="92075"/>
            </a:xfrm>
            <a:custGeom>
              <a:avLst/>
              <a:gdLst>
                <a:gd name="T0" fmla="*/ 50 w 56"/>
                <a:gd name="T1" fmla="*/ 34 h 84"/>
                <a:gd name="T2" fmla="*/ 56 w 56"/>
                <a:gd name="T3" fmla="*/ 20 h 84"/>
                <a:gd name="T4" fmla="*/ 54 w 56"/>
                <a:gd name="T5" fmla="*/ 19 h 84"/>
                <a:gd name="T6" fmla="*/ 28 w 56"/>
                <a:gd name="T7" fmla="*/ 0 h 84"/>
                <a:gd name="T8" fmla="*/ 2 w 56"/>
                <a:gd name="T9" fmla="*/ 20 h 84"/>
                <a:gd name="T10" fmla="*/ 0 w 56"/>
                <a:gd name="T11" fmla="*/ 21 h 84"/>
                <a:gd name="T12" fmla="*/ 5 w 56"/>
                <a:gd name="T13" fmla="*/ 32 h 84"/>
                <a:gd name="T14" fmla="*/ 18 w 56"/>
                <a:gd name="T15" fmla="*/ 62 h 84"/>
                <a:gd name="T16" fmla="*/ 28 w 56"/>
                <a:gd name="T17" fmla="*/ 84 h 84"/>
                <a:gd name="T18" fmla="*/ 50 w 56"/>
                <a:gd name="T19"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4">
                  <a:moveTo>
                    <a:pt x="50" y="34"/>
                  </a:moveTo>
                  <a:cubicBezTo>
                    <a:pt x="56" y="20"/>
                    <a:pt x="56" y="20"/>
                    <a:pt x="56" y="20"/>
                  </a:cubicBezTo>
                  <a:cubicBezTo>
                    <a:pt x="54" y="19"/>
                    <a:pt x="54" y="19"/>
                    <a:pt x="54" y="19"/>
                  </a:cubicBezTo>
                  <a:cubicBezTo>
                    <a:pt x="28" y="0"/>
                    <a:pt x="28" y="0"/>
                    <a:pt x="28" y="0"/>
                  </a:cubicBezTo>
                  <a:cubicBezTo>
                    <a:pt x="19" y="6"/>
                    <a:pt x="11" y="13"/>
                    <a:pt x="2" y="20"/>
                  </a:cubicBezTo>
                  <a:cubicBezTo>
                    <a:pt x="0" y="21"/>
                    <a:pt x="0" y="21"/>
                    <a:pt x="0" y="21"/>
                  </a:cubicBezTo>
                  <a:cubicBezTo>
                    <a:pt x="5" y="32"/>
                    <a:pt x="5" y="32"/>
                    <a:pt x="5" y="32"/>
                  </a:cubicBezTo>
                  <a:cubicBezTo>
                    <a:pt x="18" y="62"/>
                    <a:pt x="18" y="62"/>
                    <a:pt x="18" y="62"/>
                  </a:cubicBezTo>
                  <a:cubicBezTo>
                    <a:pt x="28" y="84"/>
                    <a:pt x="28" y="84"/>
                    <a:pt x="28" y="84"/>
                  </a:cubicBezTo>
                  <a:lnTo>
                    <a:pt x="50" y="34"/>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9" name="Freeform 175">
              <a:extLst>
                <a:ext uri="{FF2B5EF4-FFF2-40B4-BE49-F238E27FC236}">
                  <a16:creationId xmlns:a16="http://schemas.microsoft.com/office/drawing/2014/main" id="{9EB2EFD9-D990-442F-86C9-CD2F9F6E35FB}"/>
                </a:ext>
              </a:extLst>
            </p:cNvPr>
            <p:cNvSpPr>
              <a:spLocks/>
            </p:cNvSpPr>
            <p:nvPr/>
          </p:nvSpPr>
          <p:spPr bwMode="auto">
            <a:xfrm>
              <a:off x="761599" y="3119557"/>
              <a:ext cx="88900" cy="58738"/>
            </a:xfrm>
            <a:custGeom>
              <a:avLst/>
              <a:gdLst>
                <a:gd name="T0" fmla="*/ 71 w 81"/>
                <a:gd name="T1" fmla="*/ 50 h 53"/>
                <a:gd name="T2" fmla="*/ 81 w 81"/>
                <a:gd name="T3" fmla="*/ 20 h 53"/>
                <a:gd name="T4" fmla="*/ 54 w 81"/>
                <a:gd name="T5" fmla="*/ 1 h 53"/>
                <a:gd name="T6" fmla="*/ 52 w 81"/>
                <a:gd name="T7" fmla="*/ 0 h 53"/>
                <a:gd name="T8" fmla="*/ 42 w 81"/>
                <a:gd name="T9" fmla="*/ 8 h 53"/>
                <a:gd name="T10" fmla="*/ 19 w 81"/>
                <a:gd name="T11" fmla="*/ 30 h 53"/>
                <a:gd name="T12" fmla="*/ 0 w 81"/>
                <a:gd name="T13" fmla="*/ 46 h 53"/>
                <a:gd name="T14" fmla="*/ 55 w 81"/>
                <a:gd name="T15" fmla="*/ 52 h 53"/>
                <a:gd name="T16" fmla="*/ 70 w 81"/>
                <a:gd name="T17" fmla="*/ 53 h 53"/>
                <a:gd name="T18" fmla="*/ 71 w 81"/>
                <a:gd name="T19"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53">
                  <a:moveTo>
                    <a:pt x="71" y="50"/>
                  </a:moveTo>
                  <a:cubicBezTo>
                    <a:pt x="81" y="20"/>
                    <a:pt x="81" y="20"/>
                    <a:pt x="81" y="20"/>
                  </a:cubicBezTo>
                  <a:cubicBezTo>
                    <a:pt x="72" y="13"/>
                    <a:pt x="63" y="7"/>
                    <a:pt x="54" y="1"/>
                  </a:cubicBezTo>
                  <a:cubicBezTo>
                    <a:pt x="52" y="0"/>
                    <a:pt x="52" y="0"/>
                    <a:pt x="52" y="0"/>
                  </a:cubicBezTo>
                  <a:cubicBezTo>
                    <a:pt x="42" y="8"/>
                    <a:pt x="42" y="8"/>
                    <a:pt x="42" y="8"/>
                  </a:cubicBezTo>
                  <a:cubicBezTo>
                    <a:pt x="19" y="30"/>
                    <a:pt x="19" y="30"/>
                    <a:pt x="19" y="30"/>
                  </a:cubicBezTo>
                  <a:cubicBezTo>
                    <a:pt x="0" y="46"/>
                    <a:pt x="0" y="46"/>
                    <a:pt x="0" y="46"/>
                  </a:cubicBezTo>
                  <a:cubicBezTo>
                    <a:pt x="55" y="52"/>
                    <a:pt x="55" y="52"/>
                    <a:pt x="55" y="52"/>
                  </a:cubicBezTo>
                  <a:cubicBezTo>
                    <a:pt x="70" y="53"/>
                    <a:pt x="70" y="53"/>
                    <a:pt x="70" y="53"/>
                  </a:cubicBezTo>
                  <a:lnTo>
                    <a:pt x="71" y="50"/>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0" name="Freeform 176">
              <a:extLst>
                <a:ext uri="{FF2B5EF4-FFF2-40B4-BE49-F238E27FC236}">
                  <a16:creationId xmlns:a16="http://schemas.microsoft.com/office/drawing/2014/main" id="{B4F9AB65-5226-4E0A-A21C-2F33979953CF}"/>
                </a:ext>
              </a:extLst>
            </p:cNvPr>
            <p:cNvSpPr>
              <a:spLocks noEditPoints="1"/>
            </p:cNvSpPr>
            <p:nvPr/>
          </p:nvSpPr>
          <p:spPr bwMode="auto">
            <a:xfrm>
              <a:off x="498074" y="2654420"/>
              <a:ext cx="874713" cy="833438"/>
            </a:xfrm>
            <a:custGeom>
              <a:avLst/>
              <a:gdLst>
                <a:gd name="T0" fmla="*/ 724 w 797"/>
                <a:gd name="T1" fmla="*/ 231 h 760"/>
                <a:gd name="T2" fmla="*/ 617 w 797"/>
                <a:gd name="T3" fmla="*/ 174 h 760"/>
                <a:gd name="T4" fmla="*/ 561 w 797"/>
                <a:gd name="T5" fmla="*/ 142 h 760"/>
                <a:gd name="T6" fmla="*/ 553 w 797"/>
                <a:gd name="T7" fmla="*/ 108 h 760"/>
                <a:gd name="T8" fmla="*/ 408 w 797"/>
                <a:gd name="T9" fmla="*/ 3 h 760"/>
                <a:gd name="T10" fmla="*/ 319 w 797"/>
                <a:gd name="T11" fmla="*/ 50 h 760"/>
                <a:gd name="T12" fmla="*/ 228 w 797"/>
                <a:gd name="T13" fmla="*/ 136 h 760"/>
                <a:gd name="T14" fmla="*/ 183 w 797"/>
                <a:gd name="T15" fmla="*/ 175 h 760"/>
                <a:gd name="T16" fmla="*/ 14 w 797"/>
                <a:gd name="T17" fmla="*/ 273 h 760"/>
                <a:gd name="T18" fmla="*/ 5 w 797"/>
                <a:gd name="T19" fmla="*/ 316 h 760"/>
                <a:gd name="T20" fmla="*/ 72 w 797"/>
                <a:gd name="T21" fmla="*/ 484 h 760"/>
                <a:gd name="T22" fmla="*/ 116 w 797"/>
                <a:gd name="T23" fmla="*/ 534 h 760"/>
                <a:gd name="T24" fmla="*/ 129 w 797"/>
                <a:gd name="T25" fmla="*/ 700 h 760"/>
                <a:gd name="T26" fmla="*/ 169 w 797"/>
                <a:gd name="T27" fmla="*/ 760 h 760"/>
                <a:gd name="T28" fmla="*/ 344 w 797"/>
                <a:gd name="T29" fmla="*/ 757 h 760"/>
                <a:gd name="T30" fmla="*/ 366 w 797"/>
                <a:gd name="T31" fmla="*/ 737 h 760"/>
                <a:gd name="T32" fmla="*/ 430 w 797"/>
                <a:gd name="T33" fmla="*/ 742 h 760"/>
                <a:gd name="T34" fmla="*/ 628 w 797"/>
                <a:gd name="T35" fmla="*/ 760 h 760"/>
                <a:gd name="T36" fmla="*/ 676 w 797"/>
                <a:gd name="T37" fmla="*/ 670 h 760"/>
                <a:gd name="T38" fmla="*/ 697 w 797"/>
                <a:gd name="T39" fmla="*/ 551 h 760"/>
                <a:gd name="T40" fmla="*/ 663 w 797"/>
                <a:gd name="T41" fmla="*/ 490 h 760"/>
                <a:gd name="T42" fmla="*/ 741 w 797"/>
                <a:gd name="T43" fmla="*/ 469 h 760"/>
                <a:gd name="T44" fmla="*/ 480 w 797"/>
                <a:gd name="T45" fmla="*/ 347 h 760"/>
                <a:gd name="T46" fmla="*/ 494 w 797"/>
                <a:gd name="T47" fmla="*/ 282 h 760"/>
                <a:gd name="T48" fmla="*/ 500 w 797"/>
                <a:gd name="T49" fmla="*/ 473 h 760"/>
                <a:gd name="T50" fmla="*/ 376 w 797"/>
                <a:gd name="T51" fmla="*/ 531 h 760"/>
                <a:gd name="T52" fmla="*/ 399 w 797"/>
                <a:gd name="T53" fmla="*/ 583 h 760"/>
                <a:gd name="T54" fmla="*/ 397 w 797"/>
                <a:gd name="T55" fmla="*/ 473 h 760"/>
                <a:gd name="T56" fmla="*/ 320 w 797"/>
                <a:gd name="T57" fmla="*/ 296 h 760"/>
                <a:gd name="T58" fmla="*/ 311 w 797"/>
                <a:gd name="T59" fmla="*/ 352 h 760"/>
                <a:gd name="T60" fmla="*/ 341 w 797"/>
                <a:gd name="T61" fmla="*/ 81 h 760"/>
                <a:gd name="T62" fmla="*/ 515 w 797"/>
                <a:gd name="T63" fmla="*/ 181 h 760"/>
                <a:gd name="T64" fmla="*/ 414 w 797"/>
                <a:gd name="T65" fmla="*/ 315 h 760"/>
                <a:gd name="T66" fmla="*/ 381 w 797"/>
                <a:gd name="T67" fmla="*/ 328 h 760"/>
                <a:gd name="T68" fmla="*/ 379 w 797"/>
                <a:gd name="T69" fmla="*/ 303 h 760"/>
                <a:gd name="T70" fmla="*/ 261 w 797"/>
                <a:gd name="T71" fmla="*/ 133 h 760"/>
                <a:gd name="T72" fmla="*/ 44 w 797"/>
                <a:gd name="T73" fmla="*/ 300 h 760"/>
                <a:gd name="T74" fmla="*/ 271 w 797"/>
                <a:gd name="T75" fmla="*/ 278 h 760"/>
                <a:gd name="T76" fmla="*/ 308 w 797"/>
                <a:gd name="T77" fmla="*/ 372 h 760"/>
                <a:gd name="T78" fmla="*/ 304 w 797"/>
                <a:gd name="T79" fmla="*/ 403 h 760"/>
                <a:gd name="T80" fmla="*/ 279 w 797"/>
                <a:gd name="T81" fmla="*/ 402 h 760"/>
                <a:gd name="T82" fmla="*/ 311 w 797"/>
                <a:gd name="T83" fmla="*/ 474 h 760"/>
                <a:gd name="T84" fmla="*/ 294 w 797"/>
                <a:gd name="T85" fmla="*/ 425 h 760"/>
                <a:gd name="T86" fmla="*/ 342 w 797"/>
                <a:gd name="T87" fmla="*/ 709 h 760"/>
                <a:gd name="T88" fmla="*/ 166 w 797"/>
                <a:gd name="T89" fmla="*/ 687 h 760"/>
                <a:gd name="T90" fmla="*/ 293 w 797"/>
                <a:gd name="T91" fmla="*/ 496 h 760"/>
                <a:gd name="T92" fmla="*/ 330 w 797"/>
                <a:gd name="T93" fmla="*/ 480 h 760"/>
                <a:gd name="T94" fmla="*/ 350 w 797"/>
                <a:gd name="T95" fmla="*/ 506 h 760"/>
                <a:gd name="T96" fmla="*/ 364 w 797"/>
                <a:gd name="T97" fmla="*/ 571 h 760"/>
                <a:gd name="T98" fmla="*/ 675 w 797"/>
                <a:gd name="T99" fmla="*/ 575 h 760"/>
                <a:gd name="T100" fmla="*/ 583 w 797"/>
                <a:gd name="T101" fmla="*/ 721 h 760"/>
                <a:gd name="T102" fmla="*/ 440 w 797"/>
                <a:gd name="T103" fmla="*/ 541 h 760"/>
                <a:gd name="T104" fmla="*/ 441 w 797"/>
                <a:gd name="T105" fmla="*/ 505 h 760"/>
                <a:gd name="T106" fmla="*/ 465 w 797"/>
                <a:gd name="T107" fmla="*/ 484 h 760"/>
                <a:gd name="T108" fmla="*/ 484 w 797"/>
                <a:gd name="T109" fmla="*/ 499 h 760"/>
                <a:gd name="T110" fmla="*/ 744 w 797"/>
                <a:gd name="T111" fmla="*/ 335 h 760"/>
                <a:gd name="T112" fmla="*/ 529 w 797"/>
                <a:gd name="T113" fmla="*/ 415 h 760"/>
                <a:gd name="T114" fmla="*/ 495 w 797"/>
                <a:gd name="T115" fmla="*/ 403 h 760"/>
                <a:gd name="T116" fmla="*/ 484 w 797"/>
                <a:gd name="T117" fmla="*/ 374 h 760"/>
                <a:gd name="T118" fmla="*/ 503 w 797"/>
                <a:gd name="T119" fmla="*/ 359 h 760"/>
                <a:gd name="T120" fmla="*/ 628 w 797"/>
                <a:gd name="T121" fmla="*/ 20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7" h="760">
                  <a:moveTo>
                    <a:pt x="795" y="290"/>
                  </a:moveTo>
                  <a:cubicBezTo>
                    <a:pt x="794" y="286"/>
                    <a:pt x="792" y="282"/>
                    <a:pt x="788" y="278"/>
                  </a:cubicBezTo>
                  <a:cubicBezTo>
                    <a:pt x="787" y="277"/>
                    <a:pt x="786" y="276"/>
                    <a:pt x="785" y="275"/>
                  </a:cubicBezTo>
                  <a:cubicBezTo>
                    <a:pt x="784" y="274"/>
                    <a:pt x="784" y="274"/>
                    <a:pt x="784" y="274"/>
                  </a:cubicBezTo>
                  <a:cubicBezTo>
                    <a:pt x="782" y="273"/>
                    <a:pt x="782" y="273"/>
                    <a:pt x="782" y="273"/>
                  </a:cubicBezTo>
                  <a:cubicBezTo>
                    <a:pt x="776" y="269"/>
                    <a:pt x="776" y="269"/>
                    <a:pt x="776" y="269"/>
                  </a:cubicBezTo>
                  <a:cubicBezTo>
                    <a:pt x="724" y="231"/>
                    <a:pt x="724" y="231"/>
                    <a:pt x="724" y="231"/>
                  </a:cubicBezTo>
                  <a:cubicBezTo>
                    <a:pt x="706" y="219"/>
                    <a:pt x="689" y="207"/>
                    <a:pt x="671" y="194"/>
                  </a:cubicBezTo>
                  <a:cubicBezTo>
                    <a:pt x="645" y="176"/>
                    <a:pt x="645" y="176"/>
                    <a:pt x="645" y="176"/>
                  </a:cubicBezTo>
                  <a:cubicBezTo>
                    <a:pt x="643" y="175"/>
                    <a:pt x="643" y="175"/>
                    <a:pt x="643" y="175"/>
                  </a:cubicBezTo>
                  <a:cubicBezTo>
                    <a:pt x="642" y="175"/>
                    <a:pt x="641" y="174"/>
                    <a:pt x="640" y="173"/>
                  </a:cubicBezTo>
                  <a:cubicBezTo>
                    <a:pt x="638" y="173"/>
                    <a:pt x="636" y="172"/>
                    <a:pt x="634" y="172"/>
                  </a:cubicBezTo>
                  <a:cubicBezTo>
                    <a:pt x="631" y="171"/>
                    <a:pt x="627" y="171"/>
                    <a:pt x="623" y="172"/>
                  </a:cubicBezTo>
                  <a:cubicBezTo>
                    <a:pt x="621" y="172"/>
                    <a:pt x="619" y="173"/>
                    <a:pt x="617" y="174"/>
                  </a:cubicBezTo>
                  <a:cubicBezTo>
                    <a:pt x="615" y="176"/>
                    <a:pt x="615" y="176"/>
                    <a:pt x="615" y="176"/>
                  </a:cubicBezTo>
                  <a:cubicBezTo>
                    <a:pt x="611" y="178"/>
                    <a:pt x="611" y="178"/>
                    <a:pt x="611" y="178"/>
                  </a:cubicBezTo>
                  <a:cubicBezTo>
                    <a:pt x="598" y="187"/>
                    <a:pt x="598" y="187"/>
                    <a:pt x="598" y="187"/>
                  </a:cubicBezTo>
                  <a:cubicBezTo>
                    <a:pt x="578" y="200"/>
                    <a:pt x="559" y="213"/>
                    <a:pt x="539" y="226"/>
                  </a:cubicBezTo>
                  <a:cubicBezTo>
                    <a:pt x="542" y="214"/>
                    <a:pt x="546" y="201"/>
                    <a:pt x="549" y="189"/>
                  </a:cubicBezTo>
                  <a:cubicBezTo>
                    <a:pt x="557" y="158"/>
                    <a:pt x="557" y="158"/>
                    <a:pt x="557" y="158"/>
                  </a:cubicBezTo>
                  <a:cubicBezTo>
                    <a:pt x="561" y="142"/>
                    <a:pt x="561" y="142"/>
                    <a:pt x="561" y="142"/>
                  </a:cubicBezTo>
                  <a:cubicBezTo>
                    <a:pt x="562" y="138"/>
                    <a:pt x="562" y="138"/>
                    <a:pt x="562" y="138"/>
                  </a:cubicBezTo>
                  <a:cubicBezTo>
                    <a:pt x="563" y="136"/>
                    <a:pt x="563" y="136"/>
                    <a:pt x="563" y="136"/>
                  </a:cubicBezTo>
                  <a:cubicBezTo>
                    <a:pt x="563" y="136"/>
                    <a:pt x="563" y="136"/>
                    <a:pt x="563" y="136"/>
                  </a:cubicBezTo>
                  <a:cubicBezTo>
                    <a:pt x="563" y="134"/>
                    <a:pt x="563" y="134"/>
                    <a:pt x="563" y="134"/>
                  </a:cubicBezTo>
                  <a:cubicBezTo>
                    <a:pt x="563" y="133"/>
                    <a:pt x="563" y="132"/>
                    <a:pt x="563" y="131"/>
                  </a:cubicBezTo>
                  <a:cubicBezTo>
                    <a:pt x="564" y="126"/>
                    <a:pt x="563" y="122"/>
                    <a:pt x="561" y="118"/>
                  </a:cubicBezTo>
                  <a:cubicBezTo>
                    <a:pt x="559" y="115"/>
                    <a:pt x="557" y="111"/>
                    <a:pt x="553" y="108"/>
                  </a:cubicBezTo>
                  <a:cubicBezTo>
                    <a:pt x="518" y="82"/>
                    <a:pt x="483" y="56"/>
                    <a:pt x="449" y="31"/>
                  </a:cubicBezTo>
                  <a:cubicBezTo>
                    <a:pt x="422" y="12"/>
                    <a:pt x="422" y="12"/>
                    <a:pt x="422" y="12"/>
                  </a:cubicBezTo>
                  <a:cubicBezTo>
                    <a:pt x="416" y="7"/>
                    <a:pt x="416" y="7"/>
                    <a:pt x="416" y="7"/>
                  </a:cubicBezTo>
                  <a:cubicBezTo>
                    <a:pt x="414" y="6"/>
                    <a:pt x="414" y="6"/>
                    <a:pt x="414" y="6"/>
                  </a:cubicBezTo>
                  <a:cubicBezTo>
                    <a:pt x="414" y="6"/>
                    <a:pt x="414" y="6"/>
                    <a:pt x="414" y="6"/>
                  </a:cubicBezTo>
                  <a:cubicBezTo>
                    <a:pt x="412" y="4"/>
                    <a:pt x="412" y="4"/>
                    <a:pt x="412" y="4"/>
                  </a:cubicBezTo>
                  <a:cubicBezTo>
                    <a:pt x="411" y="4"/>
                    <a:pt x="410" y="3"/>
                    <a:pt x="408" y="3"/>
                  </a:cubicBezTo>
                  <a:cubicBezTo>
                    <a:pt x="404" y="1"/>
                    <a:pt x="400" y="0"/>
                    <a:pt x="395" y="1"/>
                  </a:cubicBezTo>
                  <a:cubicBezTo>
                    <a:pt x="393" y="1"/>
                    <a:pt x="391" y="1"/>
                    <a:pt x="388" y="2"/>
                  </a:cubicBezTo>
                  <a:cubicBezTo>
                    <a:pt x="387" y="3"/>
                    <a:pt x="386" y="3"/>
                    <a:pt x="385" y="4"/>
                  </a:cubicBezTo>
                  <a:cubicBezTo>
                    <a:pt x="384" y="4"/>
                    <a:pt x="382" y="6"/>
                    <a:pt x="382" y="5"/>
                  </a:cubicBezTo>
                  <a:cubicBezTo>
                    <a:pt x="379" y="8"/>
                    <a:pt x="379" y="8"/>
                    <a:pt x="379" y="8"/>
                  </a:cubicBezTo>
                  <a:cubicBezTo>
                    <a:pt x="372" y="12"/>
                    <a:pt x="372" y="12"/>
                    <a:pt x="372" y="12"/>
                  </a:cubicBezTo>
                  <a:cubicBezTo>
                    <a:pt x="319" y="50"/>
                    <a:pt x="319" y="50"/>
                    <a:pt x="319" y="50"/>
                  </a:cubicBezTo>
                  <a:cubicBezTo>
                    <a:pt x="302" y="62"/>
                    <a:pt x="284" y="75"/>
                    <a:pt x="267" y="88"/>
                  </a:cubicBezTo>
                  <a:cubicBezTo>
                    <a:pt x="241" y="107"/>
                    <a:pt x="241" y="107"/>
                    <a:pt x="241" y="107"/>
                  </a:cubicBezTo>
                  <a:cubicBezTo>
                    <a:pt x="237" y="109"/>
                    <a:pt x="237" y="109"/>
                    <a:pt x="237" y="109"/>
                  </a:cubicBezTo>
                  <a:cubicBezTo>
                    <a:pt x="233" y="112"/>
                    <a:pt x="231" y="116"/>
                    <a:pt x="229" y="119"/>
                  </a:cubicBezTo>
                  <a:cubicBezTo>
                    <a:pt x="228" y="123"/>
                    <a:pt x="227" y="127"/>
                    <a:pt x="227" y="132"/>
                  </a:cubicBezTo>
                  <a:cubicBezTo>
                    <a:pt x="227" y="133"/>
                    <a:pt x="228" y="134"/>
                    <a:pt x="228" y="135"/>
                  </a:cubicBezTo>
                  <a:cubicBezTo>
                    <a:pt x="228" y="136"/>
                    <a:pt x="228" y="136"/>
                    <a:pt x="228" y="136"/>
                  </a:cubicBezTo>
                  <a:cubicBezTo>
                    <a:pt x="229" y="138"/>
                    <a:pt x="229" y="138"/>
                    <a:pt x="229" y="138"/>
                  </a:cubicBezTo>
                  <a:cubicBezTo>
                    <a:pt x="234" y="154"/>
                    <a:pt x="234" y="154"/>
                    <a:pt x="234" y="154"/>
                  </a:cubicBezTo>
                  <a:cubicBezTo>
                    <a:pt x="240" y="176"/>
                    <a:pt x="247" y="198"/>
                    <a:pt x="254" y="220"/>
                  </a:cubicBezTo>
                  <a:cubicBezTo>
                    <a:pt x="245" y="214"/>
                    <a:pt x="236" y="209"/>
                    <a:pt x="227" y="203"/>
                  </a:cubicBezTo>
                  <a:cubicBezTo>
                    <a:pt x="200" y="186"/>
                    <a:pt x="200" y="186"/>
                    <a:pt x="200" y="186"/>
                  </a:cubicBezTo>
                  <a:cubicBezTo>
                    <a:pt x="186" y="177"/>
                    <a:pt x="186" y="177"/>
                    <a:pt x="186" y="177"/>
                  </a:cubicBezTo>
                  <a:cubicBezTo>
                    <a:pt x="183" y="175"/>
                    <a:pt x="183" y="175"/>
                    <a:pt x="183" y="175"/>
                  </a:cubicBezTo>
                  <a:cubicBezTo>
                    <a:pt x="181" y="174"/>
                    <a:pt x="181" y="174"/>
                    <a:pt x="181" y="174"/>
                  </a:cubicBezTo>
                  <a:cubicBezTo>
                    <a:pt x="181" y="174"/>
                    <a:pt x="178" y="172"/>
                    <a:pt x="176" y="171"/>
                  </a:cubicBezTo>
                  <a:cubicBezTo>
                    <a:pt x="172" y="169"/>
                    <a:pt x="168" y="169"/>
                    <a:pt x="164" y="170"/>
                  </a:cubicBezTo>
                  <a:cubicBezTo>
                    <a:pt x="160" y="170"/>
                    <a:pt x="156" y="171"/>
                    <a:pt x="151" y="174"/>
                  </a:cubicBezTo>
                  <a:cubicBezTo>
                    <a:pt x="116" y="199"/>
                    <a:pt x="81" y="224"/>
                    <a:pt x="47" y="249"/>
                  </a:cubicBezTo>
                  <a:cubicBezTo>
                    <a:pt x="21" y="268"/>
                    <a:pt x="21" y="268"/>
                    <a:pt x="21" y="268"/>
                  </a:cubicBezTo>
                  <a:cubicBezTo>
                    <a:pt x="14" y="273"/>
                    <a:pt x="14" y="273"/>
                    <a:pt x="14" y="273"/>
                  </a:cubicBezTo>
                  <a:cubicBezTo>
                    <a:pt x="10" y="275"/>
                    <a:pt x="10" y="275"/>
                    <a:pt x="10" y="275"/>
                  </a:cubicBezTo>
                  <a:cubicBezTo>
                    <a:pt x="6" y="279"/>
                    <a:pt x="3" y="283"/>
                    <a:pt x="2" y="287"/>
                  </a:cubicBezTo>
                  <a:cubicBezTo>
                    <a:pt x="0" y="291"/>
                    <a:pt x="0" y="296"/>
                    <a:pt x="0" y="301"/>
                  </a:cubicBezTo>
                  <a:cubicBezTo>
                    <a:pt x="0" y="302"/>
                    <a:pt x="1" y="304"/>
                    <a:pt x="1" y="305"/>
                  </a:cubicBezTo>
                  <a:cubicBezTo>
                    <a:pt x="2" y="306"/>
                    <a:pt x="2" y="306"/>
                    <a:pt x="2" y="306"/>
                  </a:cubicBezTo>
                  <a:cubicBezTo>
                    <a:pt x="2" y="308"/>
                    <a:pt x="2" y="308"/>
                    <a:pt x="2" y="308"/>
                  </a:cubicBezTo>
                  <a:cubicBezTo>
                    <a:pt x="5" y="316"/>
                    <a:pt x="5" y="316"/>
                    <a:pt x="5" y="316"/>
                  </a:cubicBezTo>
                  <a:cubicBezTo>
                    <a:pt x="25" y="377"/>
                    <a:pt x="25" y="377"/>
                    <a:pt x="25" y="377"/>
                  </a:cubicBezTo>
                  <a:cubicBezTo>
                    <a:pt x="32" y="397"/>
                    <a:pt x="39" y="417"/>
                    <a:pt x="46" y="437"/>
                  </a:cubicBezTo>
                  <a:cubicBezTo>
                    <a:pt x="57" y="468"/>
                    <a:pt x="57" y="468"/>
                    <a:pt x="57" y="468"/>
                  </a:cubicBezTo>
                  <a:cubicBezTo>
                    <a:pt x="57" y="469"/>
                    <a:pt x="57" y="469"/>
                    <a:pt x="57" y="469"/>
                  </a:cubicBezTo>
                  <a:cubicBezTo>
                    <a:pt x="58" y="470"/>
                    <a:pt x="58" y="471"/>
                    <a:pt x="59" y="472"/>
                  </a:cubicBezTo>
                  <a:cubicBezTo>
                    <a:pt x="60" y="474"/>
                    <a:pt x="61" y="476"/>
                    <a:pt x="62" y="477"/>
                  </a:cubicBezTo>
                  <a:cubicBezTo>
                    <a:pt x="65" y="480"/>
                    <a:pt x="68" y="482"/>
                    <a:pt x="72" y="484"/>
                  </a:cubicBezTo>
                  <a:cubicBezTo>
                    <a:pt x="73" y="484"/>
                    <a:pt x="76" y="485"/>
                    <a:pt x="78" y="485"/>
                  </a:cubicBezTo>
                  <a:cubicBezTo>
                    <a:pt x="81" y="485"/>
                    <a:pt x="81" y="485"/>
                    <a:pt x="81" y="485"/>
                  </a:cubicBezTo>
                  <a:cubicBezTo>
                    <a:pt x="85" y="486"/>
                    <a:pt x="85" y="486"/>
                    <a:pt x="85" y="486"/>
                  </a:cubicBezTo>
                  <a:cubicBezTo>
                    <a:pt x="101" y="486"/>
                    <a:pt x="101" y="486"/>
                    <a:pt x="101" y="486"/>
                  </a:cubicBezTo>
                  <a:cubicBezTo>
                    <a:pt x="124" y="487"/>
                    <a:pt x="147" y="488"/>
                    <a:pt x="171" y="489"/>
                  </a:cubicBezTo>
                  <a:cubicBezTo>
                    <a:pt x="161" y="497"/>
                    <a:pt x="151" y="506"/>
                    <a:pt x="141" y="514"/>
                  </a:cubicBezTo>
                  <a:cubicBezTo>
                    <a:pt x="116" y="534"/>
                    <a:pt x="116" y="534"/>
                    <a:pt x="116" y="534"/>
                  </a:cubicBezTo>
                  <a:cubicBezTo>
                    <a:pt x="103" y="544"/>
                    <a:pt x="103" y="544"/>
                    <a:pt x="103" y="544"/>
                  </a:cubicBezTo>
                  <a:cubicBezTo>
                    <a:pt x="100" y="547"/>
                    <a:pt x="100" y="547"/>
                    <a:pt x="100" y="547"/>
                  </a:cubicBezTo>
                  <a:cubicBezTo>
                    <a:pt x="99" y="548"/>
                    <a:pt x="99" y="548"/>
                    <a:pt x="99" y="548"/>
                  </a:cubicBezTo>
                  <a:cubicBezTo>
                    <a:pt x="99" y="548"/>
                    <a:pt x="96" y="550"/>
                    <a:pt x="95" y="552"/>
                  </a:cubicBezTo>
                  <a:cubicBezTo>
                    <a:pt x="92" y="556"/>
                    <a:pt x="90" y="560"/>
                    <a:pt x="90" y="563"/>
                  </a:cubicBezTo>
                  <a:cubicBezTo>
                    <a:pt x="89" y="567"/>
                    <a:pt x="89" y="572"/>
                    <a:pt x="90" y="577"/>
                  </a:cubicBezTo>
                  <a:cubicBezTo>
                    <a:pt x="103" y="618"/>
                    <a:pt x="116" y="659"/>
                    <a:pt x="129" y="700"/>
                  </a:cubicBezTo>
                  <a:cubicBezTo>
                    <a:pt x="139" y="730"/>
                    <a:pt x="139" y="730"/>
                    <a:pt x="139" y="730"/>
                  </a:cubicBezTo>
                  <a:cubicBezTo>
                    <a:pt x="141" y="738"/>
                    <a:pt x="141" y="738"/>
                    <a:pt x="141" y="738"/>
                  </a:cubicBezTo>
                  <a:cubicBezTo>
                    <a:pt x="142" y="742"/>
                    <a:pt x="142" y="742"/>
                    <a:pt x="142" y="742"/>
                  </a:cubicBezTo>
                  <a:cubicBezTo>
                    <a:pt x="144" y="747"/>
                    <a:pt x="148" y="751"/>
                    <a:pt x="151" y="754"/>
                  </a:cubicBezTo>
                  <a:cubicBezTo>
                    <a:pt x="154" y="757"/>
                    <a:pt x="158" y="759"/>
                    <a:pt x="163" y="760"/>
                  </a:cubicBezTo>
                  <a:cubicBezTo>
                    <a:pt x="165" y="760"/>
                    <a:pt x="166" y="760"/>
                    <a:pt x="168" y="760"/>
                  </a:cubicBezTo>
                  <a:cubicBezTo>
                    <a:pt x="169" y="760"/>
                    <a:pt x="169" y="760"/>
                    <a:pt x="169" y="760"/>
                  </a:cubicBezTo>
                  <a:cubicBezTo>
                    <a:pt x="171" y="760"/>
                    <a:pt x="171" y="760"/>
                    <a:pt x="171" y="760"/>
                  </a:cubicBezTo>
                  <a:cubicBezTo>
                    <a:pt x="179" y="760"/>
                    <a:pt x="179" y="760"/>
                    <a:pt x="179" y="760"/>
                  </a:cubicBezTo>
                  <a:cubicBezTo>
                    <a:pt x="243" y="759"/>
                    <a:pt x="243" y="759"/>
                    <a:pt x="243" y="759"/>
                  </a:cubicBezTo>
                  <a:cubicBezTo>
                    <a:pt x="265" y="759"/>
                    <a:pt x="286" y="759"/>
                    <a:pt x="308" y="758"/>
                  </a:cubicBezTo>
                  <a:cubicBezTo>
                    <a:pt x="340" y="757"/>
                    <a:pt x="340" y="757"/>
                    <a:pt x="340" y="757"/>
                  </a:cubicBezTo>
                  <a:cubicBezTo>
                    <a:pt x="341" y="757"/>
                    <a:pt x="341" y="757"/>
                    <a:pt x="341" y="757"/>
                  </a:cubicBezTo>
                  <a:cubicBezTo>
                    <a:pt x="341" y="757"/>
                    <a:pt x="343" y="757"/>
                    <a:pt x="344" y="757"/>
                  </a:cubicBezTo>
                  <a:cubicBezTo>
                    <a:pt x="347" y="757"/>
                    <a:pt x="348" y="756"/>
                    <a:pt x="350" y="755"/>
                  </a:cubicBezTo>
                  <a:cubicBezTo>
                    <a:pt x="354" y="754"/>
                    <a:pt x="357" y="752"/>
                    <a:pt x="359" y="749"/>
                  </a:cubicBezTo>
                  <a:cubicBezTo>
                    <a:pt x="361" y="747"/>
                    <a:pt x="362" y="746"/>
                    <a:pt x="363" y="743"/>
                  </a:cubicBezTo>
                  <a:cubicBezTo>
                    <a:pt x="364" y="742"/>
                    <a:pt x="364" y="742"/>
                    <a:pt x="364" y="742"/>
                  </a:cubicBezTo>
                  <a:cubicBezTo>
                    <a:pt x="364" y="741"/>
                    <a:pt x="364" y="741"/>
                    <a:pt x="364" y="741"/>
                  </a:cubicBezTo>
                  <a:cubicBezTo>
                    <a:pt x="364" y="740"/>
                    <a:pt x="364" y="740"/>
                    <a:pt x="364" y="740"/>
                  </a:cubicBezTo>
                  <a:cubicBezTo>
                    <a:pt x="366" y="737"/>
                    <a:pt x="366" y="737"/>
                    <a:pt x="366" y="737"/>
                  </a:cubicBezTo>
                  <a:cubicBezTo>
                    <a:pt x="371" y="722"/>
                    <a:pt x="371" y="722"/>
                    <a:pt x="371" y="722"/>
                  </a:cubicBezTo>
                  <a:cubicBezTo>
                    <a:pt x="380" y="699"/>
                    <a:pt x="388" y="677"/>
                    <a:pt x="396" y="655"/>
                  </a:cubicBezTo>
                  <a:cubicBezTo>
                    <a:pt x="401" y="667"/>
                    <a:pt x="405" y="679"/>
                    <a:pt x="410" y="691"/>
                  </a:cubicBezTo>
                  <a:cubicBezTo>
                    <a:pt x="422" y="721"/>
                    <a:pt x="422" y="721"/>
                    <a:pt x="422" y="721"/>
                  </a:cubicBezTo>
                  <a:cubicBezTo>
                    <a:pt x="428" y="736"/>
                    <a:pt x="428" y="736"/>
                    <a:pt x="428" y="736"/>
                  </a:cubicBezTo>
                  <a:cubicBezTo>
                    <a:pt x="429" y="740"/>
                    <a:pt x="429" y="740"/>
                    <a:pt x="429" y="740"/>
                  </a:cubicBezTo>
                  <a:cubicBezTo>
                    <a:pt x="430" y="742"/>
                    <a:pt x="430" y="742"/>
                    <a:pt x="430" y="742"/>
                  </a:cubicBezTo>
                  <a:cubicBezTo>
                    <a:pt x="430" y="742"/>
                    <a:pt x="431" y="745"/>
                    <a:pt x="433" y="747"/>
                  </a:cubicBezTo>
                  <a:cubicBezTo>
                    <a:pt x="435" y="751"/>
                    <a:pt x="438" y="753"/>
                    <a:pt x="442" y="755"/>
                  </a:cubicBezTo>
                  <a:cubicBezTo>
                    <a:pt x="445" y="757"/>
                    <a:pt x="449" y="759"/>
                    <a:pt x="455" y="759"/>
                  </a:cubicBezTo>
                  <a:cubicBezTo>
                    <a:pt x="498" y="760"/>
                    <a:pt x="540" y="760"/>
                    <a:pt x="583" y="760"/>
                  </a:cubicBezTo>
                  <a:cubicBezTo>
                    <a:pt x="615" y="760"/>
                    <a:pt x="615" y="760"/>
                    <a:pt x="615" y="760"/>
                  </a:cubicBezTo>
                  <a:cubicBezTo>
                    <a:pt x="623" y="760"/>
                    <a:pt x="623" y="760"/>
                    <a:pt x="623" y="760"/>
                  </a:cubicBezTo>
                  <a:cubicBezTo>
                    <a:pt x="628" y="760"/>
                    <a:pt x="628" y="760"/>
                    <a:pt x="628" y="760"/>
                  </a:cubicBezTo>
                  <a:cubicBezTo>
                    <a:pt x="634" y="760"/>
                    <a:pt x="638" y="758"/>
                    <a:pt x="642" y="756"/>
                  </a:cubicBezTo>
                  <a:cubicBezTo>
                    <a:pt x="645" y="754"/>
                    <a:pt x="649" y="751"/>
                    <a:pt x="651" y="746"/>
                  </a:cubicBezTo>
                  <a:cubicBezTo>
                    <a:pt x="652" y="745"/>
                    <a:pt x="652" y="743"/>
                    <a:pt x="653" y="742"/>
                  </a:cubicBezTo>
                  <a:cubicBezTo>
                    <a:pt x="653" y="741"/>
                    <a:pt x="653" y="741"/>
                    <a:pt x="653" y="741"/>
                  </a:cubicBezTo>
                  <a:cubicBezTo>
                    <a:pt x="654" y="739"/>
                    <a:pt x="654" y="739"/>
                    <a:pt x="654" y="739"/>
                  </a:cubicBezTo>
                  <a:cubicBezTo>
                    <a:pt x="656" y="731"/>
                    <a:pt x="656" y="731"/>
                    <a:pt x="656" y="731"/>
                  </a:cubicBezTo>
                  <a:cubicBezTo>
                    <a:pt x="676" y="670"/>
                    <a:pt x="676" y="670"/>
                    <a:pt x="676" y="670"/>
                  </a:cubicBezTo>
                  <a:cubicBezTo>
                    <a:pt x="682" y="649"/>
                    <a:pt x="688" y="629"/>
                    <a:pt x="694" y="608"/>
                  </a:cubicBezTo>
                  <a:cubicBezTo>
                    <a:pt x="704" y="577"/>
                    <a:pt x="704" y="577"/>
                    <a:pt x="704" y="577"/>
                  </a:cubicBezTo>
                  <a:cubicBezTo>
                    <a:pt x="704" y="576"/>
                    <a:pt x="704" y="576"/>
                    <a:pt x="704" y="576"/>
                  </a:cubicBezTo>
                  <a:cubicBezTo>
                    <a:pt x="704" y="576"/>
                    <a:pt x="704" y="574"/>
                    <a:pt x="705" y="573"/>
                  </a:cubicBezTo>
                  <a:cubicBezTo>
                    <a:pt x="705" y="571"/>
                    <a:pt x="705" y="569"/>
                    <a:pt x="705" y="567"/>
                  </a:cubicBezTo>
                  <a:cubicBezTo>
                    <a:pt x="704" y="563"/>
                    <a:pt x="703" y="560"/>
                    <a:pt x="701" y="556"/>
                  </a:cubicBezTo>
                  <a:cubicBezTo>
                    <a:pt x="700" y="554"/>
                    <a:pt x="699" y="553"/>
                    <a:pt x="697" y="551"/>
                  </a:cubicBezTo>
                  <a:cubicBezTo>
                    <a:pt x="696" y="550"/>
                    <a:pt x="696" y="550"/>
                    <a:pt x="696" y="550"/>
                  </a:cubicBezTo>
                  <a:cubicBezTo>
                    <a:pt x="696" y="550"/>
                    <a:pt x="696" y="550"/>
                    <a:pt x="696" y="550"/>
                  </a:cubicBezTo>
                  <a:cubicBezTo>
                    <a:pt x="695" y="549"/>
                    <a:pt x="695" y="549"/>
                    <a:pt x="695" y="549"/>
                  </a:cubicBezTo>
                  <a:cubicBezTo>
                    <a:pt x="692" y="546"/>
                    <a:pt x="692" y="546"/>
                    <a:pt x="692" y="546"/>
                  </a:cubicBezTo>
                  <a:cubicBezTo>
                    <a:pt x="679" y="536"/>
                    <a:pt x="679" y="536"/>
                    <a:pt x="679" y="536"/>
                  </a:cubicBezTo>
                  <a:cubicBezTo>
                    <a:pt x="661" y="522"/>
                    <a:pt x="642" y="507"/>
                    <a:pt x="624" y="492"/>
                  </a:cubicBezTo>
                  <a:cubicBezTo>
                    <a:pt x="637" y="492"/>
                    <a:pt x="650" y="491"/>
                    <a:pt x="663" y="490"/>
                  </a:cubicBezTo>
                  <a:cubicBezTo>
                    <a:pt x="695" y="488"/>
                    <a:pt x="695" y="488"/>
                    <a:pt x="695" y="488"/>
                  </a:cubicBezTo>
                  <a:cubicBezTo>
                    <a:pt x="711" y="488"/>
                    <a:pt x="711" y="488"/>
                    <a:pt x="711" y="488"/>
                  </a:cubicBezTo>
                  <a:cubicBezTo>
                    <a:pt x="715" y="487"/>
                    <a:pt x="715" y="487"/>
                    <a:pt x="715" y="487"/>
                  </a:cubicBezTo>
                  <a:cubicBezTo>
                    <a:pt x="717" y="487"/>
                    <a:pt x="717" y="487"/>
                    <a:pt x="717" y="487"/>
                  </a:cubicBezTo>
                  <a:cubicBezTo>
                    <a:pt x="716" y="487"/>
                    <a:pt x="720" y="487"/>
                    <a:pt x="722" y="486"/>
                  </a:cubicBezTo>
                  <a:cubicBezTo>
                    <a:pt x="727" y="485"/>
                    <a:pt x="730" y="483"/>
                    <a:pt x="733" y="480"/>
                  </a:cubicBezTo>
                  <a:cubicBezTo>
                    <a:pt x="736" y="478"/>
                    <a:pt x="739" y="474"/>
                    <a:pt x="741" y="469"/>
                  </a:cubicBezTo>
                  <a:cubicBezTo>
                    <a:pt x="754" y="428"/>
                    <a:pt x="768" y="388"/>
                    <a:pt x="781" y="347"/>
                  </a:cubicBezTo>
                  <a:cubicBezTo>
                    <a:pt x="791" y="316"/>
                    <a:pt x="791" y="316"/>
                    <a:pt x="791" y="316"/>
                  </a:cubicBezTo>
                  <a:cubicBezTo>
                    <a:pt x="794" y="309"/>
                    <a:pt x="794" y="309"/>
                    <a:pt x="794" y="309"/>
                  </a:cubicBezTo>
                  <a:cubicBezTo>
                    <a:pt x="795" y="304"/>
                    <a:pt x="795" y="304"/>
                    <a:pt x="795" y="304"/>
                  </a:cubicBezTo>
                  <a:cubicBezTo>
                    <a:pt x="797" y="299"/>
                    <a:pt x="796" y="294"/>
                    <a:pt x="795" y="290"/>
                  </a:cubicBezTo>
                  <a:close/>
                  <a:moveTo>
                    <a:pt x="482" y="339"/>
                  </a:moveTo>
                  <a:cubicBezTo>
                    <a:pt x="480" y="347"/>
                    <a:pt x="480" y="347"/>
                    <a:pt x="480" y="347"/>
                  </a:cubicBezTo>
                  <a:cubicBezTo>
                    <a:pt x="480" y="350"/>
                    <a:pt x="480" y="350"/>
                    <a:pt x="480" y="350"/>
                  </a:cubicBezTo>
                  <a:cubicBezTo>
                    <a:pt x="476" y="350"/>
                    <a:pt x="476" y="350"/>
                    <a:pt x="476" y="350"/>
                  </a:cubicBezTo>
                  <a:cubicBezTo>
                    <a:pt x="466" y="351"/>
                    <a:pt x="455" y="351"/>
                    <a:pt x="445" y="351"/>
                  </a:cubicBezTo>
                  <a:cubicBezTo>
                    <a:pt x="435" y="320"/>
                    <a:pt x="435" y="320"/>
                    <a:pt x="435" y="320"/>
                  </a:cubicBezTo>
                  <a:cubicBezTo>
                    <a:pt x="434" y="317"/>
                    <a:pt x="434" y="317"/>
                    <a:pt x="434" y="317"/>
                  </a:cubicBezTo>
                  <a:cubicBezTo>
                    <a:pt x="447" y="310"/>
                    <a:pt x="447" y="310"/>
                    <a:pt x="447" y="310"/>
                  </a:cubicBezTo>
                  <a:cubicBezTo>
                    <a:pt x="494" y="282"/>
                    <a:pt x="494" y="282"/>
                    <a:pt x="494" y="282"/>
                  </a:cubicBezTo>
                  <a:cubicBezTo>
                    <a:pt x="489" y="308"/>
                    <a:pt x="489" y="308"/>
                    <a:pt x="489" y="308"/>
                  </a:cubicBezTo>
                  <a:lnTo>
                    <a:pt x="482" y="339"/>
                  </a:lnTo>
                  <a:close/>
                  <a:moveTo>
                    <a:pt x="504" y="421"/>
                  </a:moveTo>
                  <a:cubicBezTo>
                    <a:pt x="516" y="431"/>
                    <a:pt x="516" y="431"/>
                    <a:pt x="516" y="431"/>
                  </a:cubicBezTo>
                  <a:cubicBezTo>
                    <a:pt x="556" y="467"/>
                    <a:pt x="556" y="467"/>
                    <a:pt x="556" y="467"/>
                  </a:cubicBezTo>
                  <a:cubicBezTo>
                    <a:pt x="532" y="470"/>
                    <a:pt x="532" y="470"/>
                    <a:pt x="532" y="470"/>
                  </a:cubicBezTo>
                  <a:cubicBezTo>
                    <a:pt x="500" y="473"/>
                    <a:pt x="500" y="473"/>
                    <a:pt x="500" y="473"/>
                  </a:cubicBezTo>
                  <a:cubicBezTo>
                    <a:pt x="487" y="475"/>
                    <a:pt x="487" y="475"/>
                    <a:pt x="487" y="475"/>
                  </a:cubicBezTo>
                  <a:cubicBezTo>
                    <a:pt x="487" y="473"/>
                    <a:pt x="487" y="473"/>
                    <a:pt x="487" y="473"/>
                  </a:cubicBezTo>
                  <a:cubicBezTo>
                    <a:pt x="483" y="462"/>
                    <a:pt x="479" y="452"/>
                    <a:pt x="476" y="441"/>
                  </a:cubicBezTo>
                  <a:cubicBezTo>
                    <a:pt x="502" y="422"/>
                    <a:pt x="502" y="422"/>
                    <a:pt x="502" y="422"/>
                  </a:cubicBezTo>
                  <a:lnTo>
                    <a:pt x="504" y="421"/>
                  </a:lnTo>
                  <a:close/>
                  <a:moveTo>
                    <a:pt x="389" y="561"/>
                  </a:moveTo>
                  <a:cubicBezTo>
                    <a:pt x="376" y="531"/>
                    <a:pt x="376" y="531"/>
                    <a:pt x="376" y="531"/>
                  </a:cubicBezTo>
                  <a:cubicBezTo>
                    <a:pt x="371" y="520"/>
                    <a:pt x="371" y="520"/>
                    <a:pt x="371" y="520"/>
                  </a:cubicBezTo>
                  <a:cubicBezTo>
                    <a:pt x="373" y="519"/>
                    <a:pt x="373" y="519"/>
                    <a:pt x="373" y="519"/>
                  </a:cubicBezTo>
                  <a:cubicBezTo>
                    <a:pt x="382" y="512"/>
                    <a:pt x="390" y="505"/>
                    <a:pt x="399" y="499"/>
                  </a:cubicBezTo>
                  <a:cubicBezTo>
                    <a:pt x="425" y="518"/>
                    <a:pt x="425" y="518"/>
                    <a:pt x="425" y="518"/>
                  </a:cubicBezTo>
                  <a:cubicBezTo>
                    <a:pt x="427" y="519"/>
                    <a:pt x="427" y="519"/>
                    <a:pt x="427" y="519"/>
                  </a:cubicBezTo>
                  <a:cubicBezTo>
                    <a:pt x="421" y="533"/>
                    <a:pt x="421" y="533"/>
                    <a:pt x="421" y="533"/>
                  </a:cubicBezTo>
                  <a:cubicBezTo>
                    <a:pt x="399" y="583"/>
                    <a:pt x="399" y="583"/>
                    <a:pt x="399" y="583"/>
                  </a:cubicBezTo>
                  <a:lnTo>
                    <a:pt x="389" y="561"/>
                  </a:lnTo>
                  <a:close/>
                  <a:moveTo>
                    <a:pt x="397" y="473"/>
                  </a:moveTo>
                  <a:cubicBezTo>
                    <a:pt x="380" y="460"/>
                    <a:pt x="362" y="447"/>
                    <a:pt x="345" y="434"/>
                  </a:cubicBezTo>
                  <a:cubicBezTo>
                    <a:pt x="352" y="413"/>
                    <a:pt x="359" y="393"/>
                    <a:pt x="366" y="372"/>
                  </a:cubicBezTo>
                  <a:cubicBezTo>
                    <a:pt x="388" y="372"/>
                    <a:pt x="410" y="373"/>
                    <a:pt x="431" y="373"/>
                  </a:cubicBezTo>
                  <a:cubicBezTo>
                    <a:pt x="438" y="394"/>
                    <a:pt x="444" y="415"/>
                    <a:pt x="451" y="435"/>
                  </a:cubicBezTo>
                  <a:cubicBezTo>
                    <a:pt x="433" y="448"/>
                    <a:pt x="415" y="461"/>
                    <a:pt x="397" y="473"/>
                  </a:cubicBezTo>
                  <a:close/>
                  <a:moveTo>
                    <a:pt x="346" y="352"/>
                  </a:moveTo>
                  <a:cubicBezTo>
                    <a:pt x="314" y="352"/>
                    <a:pt x="314" y="352"/>
                    <a:pt x="314" y="352"/>
                  </a:cubicBezTo>
                  <a:cubicBezTo>
                    <a:pt x="314" y="352"/>
                    <a:pt x="314" y="352"/>
                    <a:pt x="314" y="352"/>
                  </a:cubicBezTo>
                  <a:cubicBezTo>
                    <a:pt x="313" y="350"/>
                    <a:pt x="313" y="350"/>
                    <a:pt x="313" y="350"/>
                  </a:cubicBezTo>
                  <a:cubicBezTo>
                    <a:pt x="309" y="335"/>
                    <a:pt x="309" y="335"/>
                    <a:pt x="309" y="335"/>
                  </a:cubicBezTo>
                  <a:cubicBezTo>
                    <a:pt x="296" y="282"/>
                    <a:pt x="296" y="282"/>
                    <a:pt x="296" y="282"/>
                  </a:cubicBezTo>
                  <a:cubicBezTo>
                    <a:pt x="320" y="296"/>
                    <a:pt x="320" y="296"/>
                    <a:pt x="320" y="296"/>
                  </a:cubicBezTo>
                  <a:cubicBezTo>
                    <a:pt x="348" y="312"/>
                    <a:pt x="348" y="312"/>
                    <a:pt x="348" y="312"/>
                  </a:cubicBezTo>
                  <a:cubicBezTo>
                    <a:pt x="359" y="319"/>
                    <a:pt x="359" y="319"/>
                    <a:pt x="359" y="319"/>
                  </a:cubicBezTo>
                  <a:cubicBezTo>
                    <a:pt x="359" y="321"/>
                    <a:pt x="359" y="321"/>
                    <a:pt x="359" y="321"/>
                  </a:cubicBezTo>
                  <a:cubicBezTo>
                    <a:pt x="356" y="331"/>
                    <a:pt x="352" y="342"/>
                    <a:pt x="349" y="352"/>
                  </a:cubicBezTo>
                  <a:cubicBezTo>
                    <a:pt x="348" y="352"/>
                    <a:pt x="347" y="352"/>
                    <a:pt x="346" y="352"/>
                  </a:cubicBezTo>
                  <a:close/>
                  <a:moveTo>
                    <a:pt x="311" y="352"/>
                  </a:moveTo>
                  <a:cubicBezTo>
                    <a:pt x="311" y="352"/>
                    <a:pt x="311" y="352"/>
                    <a:pt x="311" y="352"/>
                  </a:cubicBezTo>
                  <a:cubicBezTo>
                    <a:pt x="311" y="352"/>
                    <a:pt x="311" y="352"/>
                    <a:pt x="311" y="352"/>
                  </a:cubicBezTo>
                  <a:cubicBezTo>
                    <a:pt x="311" y="352"/>
                    <a:pt x="311" y="352"/>
                    <a:pt x="311" y="352"/>
                  </a:cubicBezTo>
                  <a:close/>
                  <a:moveTo>
                    <a:pt x="433" y="315"/>
                  </a:moveTo>
                  <a:cubicBezTo>
                    <a:pt x="433" y="315"/>
                    <a:pt x="433" y="315"/>
                    <a:pt x="433" y="315"/>
                  </a:cubicBezTo>
                  <a:cubicBezTo>
                    <a:pt x="433" y="315"/>
                    <a:pt x="433" y="315"/>
                    <a:pt x="433" y="315"/>
                  </a:cubicBezTo>
                  <a:close/>
                  <a:moveTo>
                    <a:pt x="287" y="117"/>
                  </a:moveTo>
                  <a:cubicBezTo>
                    <a:pt x="305" y="105"/>
                    <a:pt x="323" y="93"/>
                    <a:pt x="341" y="81"/>
                  </a:cubicBezTo>
                  <a:cubicBezTo>
                    <a:pt x="394" y="44"/>
                    <a:pt x="394" y="44"/>
                    <a:pt x="394" y="44"/>
                  </a:cubicBezTo>
                  <a:cubicBezTo>
                    <a:pt x="397" y="42"/>
                    <a:pt x="397" y="42"/>
                    <a:pt x="397" y="42"/>
                  </a:cubicBezTo>
                  <a:cubicBezTo>
                    <a:pt x="399" y="44"/>
                    <a:pt x="399" y="44"/>
                    <a:pt x="399" y="44"/>
                  </a:cubicBezTo>
                  <a:cubicBezTo>
                    <a:pt x="425" y="63"/>
                    <a:pt x="425" y="63"/>
                    <a:pt x="425" y="63"/>
                  </a:cubicBezTo>
                  <a:cubicBezTo>
                    <a:pt x="459" y="87"/>
                    <a:pt x="492" y="110"/>
                    <a:pt x="525" y="134"/>
                  </a:cubicBezTo>
                  <a:cubicBezTo>
                    <a:pt x="522" y="149"/>
                    <a:pt x="522" y="149"/>
                    <a:pt x="522" y="149"/>
                  </a:cubicBezTo>
                  <a:cubicBezTo>
                    <a:pt x="515" y="181"/>
                    <a:pt x="515" y="181"/>
                    <a:pt x="515" y="181"/>
                  </a:cubicBezTo>
                  <a:cubicBezTo>
                    <a:pt x="510" y="202"/>
                    <a:pt x="506" y="223"/>
                    <a:pt x="502" y="244"/>
                  </a:cubicBezTo>
                  <a:cubicBezTo>
                    <a:pt x="500" y="251"/>
                    <a:pt x="500" y="251"/>
                    <a:pt x="500" y="251"/>
                  </a:cubicBezTo>
                  <a:cubicBezTo>
                    <a:pt x="497" y="253"/>
                    <a:pt x="494" y="255"/>
                    <a:pt x="491" y="258"/>
                  </a:cubicBezTo>
                  <a:cubicBezTo>
                    <a:pt x="436" y="292"/>
                    <a:pt x="436" y="292"/>
                    <a:pt x="436" y="292"/>
                  </a:cubicBezTo>
                  <a:cubicBezTo>
                    <a:pt x="423" y="301"/>
                    <a:pt x="423" y="301"/>
                    <a:pt x="423" y="301"/>
                  </a:cubicBezTo>
                  <a:cubicBezTo>
                    <a:pt x="423" y="301"/>
                    <a:pt x="418" y="304"/>
                    <a:pt x="417" y="306"/>
                  </a:cubicBezTo>
                  <a:cubicBezTo>
                    <a:pt x="415" y="309"/>
                    <a:pt x="414" y="312"/>
                    <a:pt x="414" y="315"/>
                  </a:cubicBezTo>
                  <a:cubicBezTo>
                    <a:pt x="414" y="317"/>
                    <a:pt x="414" y="318"/>
                    <a:pt x="414" y="320"/>
                  </a:cubicBezTo>
                  <a:cubicBezTo>
                    <a:pt x="415" y="321"/>
                    <a:pt x="415" y="321"/>
                    <a:pt x="415" y="322"/>
                  </a:cubicBezTo>
                  <a:cubicBezTo>
                    <a:pt x="415" y="323"/>
                    <a:pt x="415" y="323"/>
                    <a:pt x="415" y="323"/>
                  </a:cubicBezTo>
                  <a:cubicBezTo>
                    <a:pt x="416" y="326"/>
                    <a:pt x="416" y="326"/>
                    <a:pt x="416" y="326"/>
                  </a:cubicBezTo>
                  <a:cubicBezTo>
                    <a:pt x="425" y="351"/>
                    <a:pt x="425" y="351"/>
                    <a:pt x="425" y="351"/>
                  </a:cubicBezTo>
                  <a:cubicBezTo>
                    <a:pt x="407" y="352"/>
                    <a:pt x="390" y="352"/>
                    <a:pt x="373" y="352"/>
                  </a:cubicBezTo>
                  <a:cubicBezTo>
                    <a:pt x="376" y="344"/>
                    <a:pt x="378" y="336"/>
                    <a:pt x="381" y="328"/>
                  </a:cubicBezTo>
                  <a:cubicBezTo>
                    <a:pt x="382" y="324"/>
                    <a:pt x="382" y="324"/>
                    <a:pt x="382" y="324"/>
                  </a:cubicBezTo>
                  <a:cubicBezTo>
                    <a:pt x="383" y="322"/>
                    <a:pt x="383" y="322"/>
                    <a:pt x="383" y="322"/>
                  </a:cubicBezTo>
                  <a:cubicBezTo>
                    <a:pt x="383" y="322"/>
                    <a:pt x="383" y="322"/>
                    <a:pt x="383" y="322"/>
                  </a:cubicBezTo>
                  <a:cubicBezTo>
                    <a:pt x="384" y="320"/>
                    <a:pt x="384" y="320"/>
                    <a:pt x="384" y="320"/>
                  </a:cubicBezTo>
                  <a:cubicBezTo>
                    <a:pt x="384" y="319"/>
                    <a:pt x="384" y="318"/>
                    <a:pt x="384" y="317"/>
                  </a:cubicBezTo>
                  <a:cubicBezTo>
                    <a:pt x="384" y="314"/>
                    <a:pt x="384" y="310"/>
                    <a:pt x="382" y="307"/>
                  </a:cubicBezTo>
                  <a:cubicBezTo>
                    <a:pt x="381" y="305"/>
                    <a:pt x="380" y="304"/>
                    <a:pt x="379" y="303"/>
                  </a:cubicBezTo>
                  <a:cubicBezTo>
                    <a:pt x="378" y="302"/>
                    <a:pt x="377" y="301"/>
                    <a:pt x="377" y="301"/>
                  </a:cubicBezTo>
                  <a:cubicBezTo>
                    <a:pt x="375" y="299"/>
                    <a:pt x="375" y="299"/>
                    <a:pt x="375" y="299"/>
                  </a:cubicBezTo>
                  <a:cubicBezTo>
                    <a:pt x="361" y="291"/>
                    <a:pt x="361" y="291"/>
                    <a:pt x="361" y="291"/>
                  </a:cubicBezTo>
                  <a:cubicBezTo>
                    <a:pt x="335" y="273"/>
                    <a:pt x="335" y="273"/>
                    <a:pt x="335" y="273"/>
                  </a:cubicBezTo>
                  <a:cubicBezTo>
                    <a:pt x="287" y="242"/>
                    <a:pt x="287" y="242"/>
                    <a:pt x="287" y="242"/>
                  </a:cubicBezTo>
                  <a:cubicBezTo>
                    <a:pt x="279" y="210"/>
                    <a:pt x="272" y="178"/>
                    <a:pt x="264" y="145"/>
                  </a:cubicBezTo>
                  <a:cubicBezTo>
                    <a:pt x="261" y="133"/>
                    <a:pt x="261" y="133"/>
                    <a:pt x="261" y="133"/>
                  </a:cubicBezTo>
                  <a:lnTo>
                    <a:pt x="287" y="117"/>
                  </a:lnTo>
                  <a:close/>
                  <a:moveTo>
                    <a:pt x="88" y="453"/>
                  </a:moveTo>
                  <a:cubicBezTo>
                    <a:pt x="80" y="426"/>
                    <a:pt x="80" y="426"/>
                    <a:pt x="80" y="426"/>
                  </a:cubicBezTo>
                  <a:cubicBezTo>
                    <a:pt x="74" y="406"/>
                    <a:pt x="67" y="385"/>
                    <a:pt x="61" y="365"/>
                  </a:cubicBezTo>
                  <a:cubicBezTo>
                    <a:pt x="42" y="304"/>
                    <a:pt x="42" y="304"/>
                    <a:pt x="42" y="304"/>
                  </a:cubicBezTo>
                  <a:cubicBezTo>
                    <a:pt x="41" y="302"/>
                    <a:pt x="41" y="302"/>
                    <a:pt x="41" y="302"/>
                  </a:cubicBezTo>
                  <a:cubicBezTo>
                    <a:pt x="44" y="300"/>
                    <a:pt x="44" y="300"/>
                    <a:pt x="44" y="300"/>
                  </a:cubicBezTo>
                  <a:cubicBezTo>
                    <a:pt x="70" y="281"/>
                    <a:pt x="70" y="281"/>
                    <a:pt x="70" y="281"/>
                  </a:cubicBezTo>
                  <a:cubicBezTo>
                    <a:pt x="103" y="257"/>
                    <a:pt x="135" y="233"/>
                    <a:pt x="168" y="208"/>
                  </a:cubicBezTo>
                  <a:cubicBezTo>
                    <a:pt x="181" y="216"/>
                    <a:pt x="181" y="216"/>
                    <a:pt x="181" y="216"/>
                  </a:cubicBezTo>
                  <a:cubicBezTo>
                    <a:pt x="209" y="232"/>
                    <a:pt x="209" y="232"/>
                    <a:pt x="209" y="232"/>
                  </a:cubicBezTo>
                  <a:cubicBezTo>
                    <a:pt x="227" y="243"/>
                    <a:pt x="246" y="254"/>
                    <a:pt x="265" y="264"/>
                  </a:cubicBezTo>
                  <a:cubicBezTo>
                    <a:pt x="268" y="266"/>
                    <a:pt x="268" y="266"/>
                    <a:pt x="268" y="266"/>
                  </a:cubicBezTo>
                  <a:cubicBezTo>
                    <a:pt x="269" y="270"/>
                    <a:pt x="270" y="274"/>
                    <a:pt x="271" y="278"/>
                  </a:cubicBezTo>
                  <a:cubicBezTo>
                    <a:pt x="289" y="340"/>
                    <a:pt x="289" y="340"/>
                    <a:pt x="289" y="340"/>
                  </a:cubicBezTo>
                  <a:cubicBezTo>
                    <a:pt x="294" y="355"/>
                    <a:pt x="294" y="355"/>
                    <a:pt x="294" y="355"/>
                  </a:cubicBezTo>
                  <a:cubicBezTo>
                    <a:pt x="295" y="359"/>
                    <a:pt x="295" y="359"/>
                    <a:pt x="295" y="359"/>
                  </a:cubicBezTo>
                  <a:cubicBezTo>
                    <a:pt x="295" y="359"/>
                    <a:pt x="295" y="361"/>
                    <a:pt x="296" y="361"/>
                  </a:cubicBezTo>
                  <a:cubicBezTo>
                    <a:pt x="296" y="362"/>
                    <a:pt x="296" y="363"/>
                    <a:pt x="297" y="364"/>
                  </a:cubicBezTo>
                  <a:cubicBezTo>
                    <a:pt x="298" y="365"/>
                    <a:pt x="299" y="366"/>
                    <a:pt x="300" y="367"/>
                  </a:cubicBezTo>
                  <a:cubicBezTo>
                    <a:pt x="302" y="369"/>
                    <a:pt x="305" y="371"/>
                    <a:pt x="308" y="372"/>
                  </a:cubicBezTo>
                  <a:cubicBezTo>
                    <a:pt x="309" y="372"/>
                    <a:pt x="310" y="372"/>
                    <a:pt x="311" y="372"/>
                  </a:cubicBezTo>
                  <a:cubicBezTo>
                    <a:pt x="312" y="372"/>
                    <a:pt x="312" y="372"/>
                    <a:pt x="312" y="372"/>
                  </a:cubicBezTo>
                  <a:cubicBezTo>
                    <a:pt x="314" y="372"/>
                    <a:pt x="314" y="372"/>
                    <a:pt x="314" y="372"/>
                  </a:cubicBezTo>
                  <a:cubicBezTo>
                    <a:pt x="343" y="372"/>
                    <a:pt x="343" y="372"/>
                    <a:pt x="343" y="372"/>
                  </a:cubicBezTo>
                  <a:cubicBezTo>
                    <a:pt x="338" y="388"/>
                    <a:pt x="333" y="405"/>
                    <a:pt x="328" y="421"/>
                  </a:cubicBezTo>
                  <a:cubicBezTo>
                    <a:pt x="321" y="416"/>
                    <a:pt x="314" y="411"/>
                    <a:pt x="307" y="406"/>
                  </a:cubicBezTo>
                  <a:cubicBezTo>
                    <a:pt x="304" y="403"/>
                    <a:pt x="304" y="403"/>
                    <a:pt x="304" y="403"/>
                  </a:cubicBezTo>
                  <a:cubicBezTo>
                    <a:pt x="303" y="402"/>
                    <a:pt x="303" y="402"/>
                    <a:pt x="303" y="402"/>
                  </a:cubicBezTo>
                  <a:cubicBezTo>
                    <a:pt x="302" y="402"/>
                    <a:pt x="302" y="402"/>
                    <a:pt x="301" y="401"/>
                  </a:cubicBezTo>
                  <a:cubicBezTo>
                    <a:pt x="300" y="400"/>
                    <a:pt x="299" y="400"/>
                    <a:pt x="299" y="400"/>
                  </a:cubicBezTo>
                  <a:cubicBezTo>
                    <a:pt x="295" y="398"/>
                    <a:pt x="292" y="398"/>
                    <a:pt x="288" y="398"/>
                  </a:cubicBezTo>
                  <a:cubicBezTo>
                    <a:pt x="286" y="399"/>
                    <a:pt x="285" y="399"/>
                    <a:pt x="283" y="400"/>
                  </a:cubicBezTo>
                  <a:cubicBezTo>
                    <a:pt x="282" y="400"/>
                    <a:pt x="281" y="401"/>
                    <a:pt x="280" y="401"/>
                  </a:cubicBezTo>
                  <a:cubicBezTo>
                    <a:pt x="279" y="402"/>
                    <a:pt x="279" y="402"/>
                    <a:pt x="279" y="402"/>
                  </a:cubicBezTo>
                  <a:cubicBezTo>
                    <a:pt x="278" y="403"/>
                    <a:pt x="278" y="403"/>
                    <a:pt x="278" y="403"/>
                  </a:cubicBezTo>
                  <a:cubicBezTo>
                    <a:pt x="266" y="413"/>
                    <a:pt x="266" y="413"/>
                    <a:pt x="266" y="413"/>
                  </a:cubicBezTo>
                  <a:cubicBezTo>
                    <a:pt x="241" y="433"/>
                    <a:pt x="241" y="433"/>
                    <a:pt x="241" y="433"/>
                  </a:cubicBezTo>
                  <a:cubicBezTo>
                    <a:pt x="200" y="466"/>
                    <a:pt x="200" y="466"/>
                    <a:pt x="200" y="466"/>
                  </a:cubicBezTo>
                  <a:cubicBezTo>
                    <a:pt x="168" y="462"/>
                    <a:pt x="136" y="458"/>
                    <a:pt x="103" y="455"/>
                  </a:cubicBezTo>
                  <a:lnTo>
                    <a:pt x="88" y="453"/>
                  </a:lnTo>
                  <a:close/>
                  <a:moveTo>
                    <a:pt x="311" y="474"/>
                  </a:moveTo>
                  <a:cubicBezTo>
                    <a:pt x="310" y="477"/>
                    <a:pt x="310" y="477"/>
                    <a:pt x="310" y="477"/>
                  </a:cubicBezTo>
                  <a:cubicBezTo>
                    <a:pt x="295" y="476"/>
                    <a:pt x="295" y="476"/>
                    <a:pt x="295" y="476"/>
                  </a:cubicBezTo>
                  <a:cubicBezTo>
                    <a:pt x="240" y="470"/>
                    <a:pt x="240" y="470"/>
                    <a:pt x="240" y="470"/>
                  </a:cubicBezTo>
                  <a:cubicBezTo>
                    <a:pt x="259" y="454"/>
                    <a:pt x="259" y="454"/>
                    <a:pt x="259" y="454"/>
                  </a:cubicBezTo>
                  <a:cubicBezTo>
                    <a:pt x="282" y="432"/>
                    <a:pt x="282" y="432"/>
                    <a:pt x="282" y="432"/>
                  </a:cubicBezTo>
                  <a:cubicBezTo>
                    <a:pt x="292" y="424"/>
                    <a:pt x="292" y="424"/>
                    <a:pt x="292" y="424"/>
                  </a:cubicBezTo>
                  <a:cubicBezTo>
                    <a:pt x="294" y="425"/>
                    <a:pt x="294" y="425"/>
                    <a:pt x="294" y="425"/>
                  </a:cubicBezTo>
                  <a:cubicBezTo>
                    <a:pt x="303" y="431"/>
                    <a:pt x="312" y="437"/>
                    <a:pt x="321" y="444"/>
                  </a:cubicBezTo>
                  <a:lnTo>
                    <a:pt x="311" y="474"/>
                  </a:lnTo>
                  <a:close/>
                  <a:moveTo>
                    <a:pt x="168" y="721"/>
                  </a:moveTo>
                  <a:cubicBezTo>
                    <a:pt x="168" y="721"/>
                    <a:pt x="168" y="721"/>
                    <a:pt x="168" y="721"/>
                  </a:cubicBezTo>
                  <a:cubicBezTo>
                    <a:pt x="168" y="721"/>
                    <a:pt x="168" y="721"/>
                    <a:pt x="168" y="721"/>
                  </a:cubicBezTo>
                  <a:cubicBezTo>
                    <a:pt x="168" y="721"/>
                    <a:pt x="168" y="721"/>
                    <a:pt x="168" y="721"/>
                  </a:cubicBezTo>
                  <a:close/>
                  <a:moveTo>
                    <a:pt x="342" y="709"/>
                  </a:moveTo>
                  <a:cubicBezTo>
                    <a:pt x="336" y="723"/>
                    <a:pt x="336" y="723"/>
                    <a:pt x="336" y="723"/>
                  </a:cubicBezTo>
                  <a:cubicBezTo>
                    <a:pt x="308" y="723"/>
                    <a:pt x="308" y="723"/>
                    <a:pt x="308" y="723"/>
                  </a:cubicBezTo>
                  <a:cubicBezTo>
                    <a:pt x="286" y="722"/>
                    <a:pt x="265" y="722"/>
                    <a:pt x="243" y="722"/>
                  </a:cubicBezTo>
                  <a:cubicBezTo>
                    <a:pt x="179" y="721"/>
                    <a:pt x="179" y="721"/>
                    <a:pt x="179" y="721"/>
                  </a:cubicBezTo>
                  <a:cubicBezTo>
                    <a:pt x="177" y="721"/>
                    <a:pt x="177" y="721"/>
                    <a:pt x="177" y="721"/>
                  </a:cubicBezTo>
                  <a:cubicBezTo>
                    <a:pt x="176" y="718"/>
                    <a:pt x="176" y="718"/>
                    <a:pt x="176" y="718"/>
                  </a:cubicBezTo>
                  <a:cubicBezTo>
                    <a:pt x="166" y="687"/>
                    <a:pt x="166" y="687"/>
                    <a:pt x="166" y="687"/>
                  </a:cubicBezTo>
                  <a:cubicBezTo>
                    <a:pt x="154" y="649"/>
                    <a:pt x="141" y="610"/>
                    <a:pt x="128" y="572"/>
                  </a:cubicBezTo>
                  <a:cubicBezTo>
                    <a:pt x="139" y="561"/>
                    <a:pt x="139" y="561"/>
                    <a:pt x="139" y="561"/>
                  </a:cubicBezTo>
                  <a:cubicBezTo>
                    <a:pt x="163" y="540"/>
                    <a:pt x="163" y="540"/>
                    <a:pt x="163" y="540"/>
                  </a:cubicBezTo>
                  <a:cubicBezTo>
                    <a:pt x="179" y="526"/>
                    <a:pt x="195" y="511"/>
                    <a:pt x="211" y="497"/>
                  </a:cubicBezTo>
                  <a:cubicBezTo>
                    <a:pt x="217" y="492"/>
                    <a:pt x="217" y="492"/>
                    <a:pt x="217" y="492"/>
                  </a:cubicBezTo>
                  <a:cubicBezTo>
                    <a:pt x="221" y="492"/>
                    <a:pt x="225" y="492"/>
                    <a:pt x="229" y="492"/>
                  </a:cubicBezTo>
                  <a:cubicBezTo>
                    <a:pt x="293" y="496"/>
                    <a:pt x="293" y="496"/>
                    <a:pt x="293" y="496"/>
                  </a:cubicBezTo>
                  <a:cubicBezTo>
                    <a:pt x="309" y="497"/>
                    <a:pt x="309" y="497"/>
                    <a:pt x="309" y="497"/>
                  </a:cubicBezTo>
                  <a:cubicBezTo>
                    <a:pt x="310" y="497"/>
                    <a:pt x="315" y="497"/>
                    <a:pt x="317" y="496"/>
                  </a:cubicBezTo>
                  <a:cubicBezTo>
                    <a:pt x="320" y="495"/>
                    <a:pt x="323" y="493"/>
                    <a:pt x="325" y="491"/>
                  </a:cubicBezTo>
                  <a:cubicBezTo>
                    <a:pt x="326" y="490"/>
                    <a:pt x="327" y="488"/>
                    <a:pt x="328" y="486"/>
                  </a:cubicBezTo>
                  <a:cubicBezTo>
                    <a:pt x="328" y="485"/>
                    <a:pt x="328" y="485"/>
                    <a:pt x="328" y="485"/>
                  </a:cubicBezTo>
                  <a:cubicBezTo>
                    <a:pt x="328" y="484"/>
                    <a:pt x="328" y="484"/>
                    <a:pt x="328" y="484"/>
                  </a:cubicBezTo>
                  <a:cubicBezTo>
                    <a:pt x="330" y="480"/>
                    <a:pt x="330" y="480"/>
                    <a:pt x="330" y="480"/>
                  </a:cubicBezTo>
                  <a:cubicBezTo>
                    <a:pt x="338" y="455"/>
                    <a:pt x="338" y="455"/>
                    <a:pt x="338" y="455"/>
                  </a:cubicBezTo>
                  <a:cubicBezTo>
                    <a:pt x="352" y="465"/>
                    <a:pt x="366" y="475"/>
                    <a:pt x="380" y="485"/>
                  </a:cubicBezTo>
                  <a:cubicBezTo>
                    <a:pt x="373" y="490"/>
                    <a:pt x="366" y="495"/>
                    <a:pt x="359" y="500"/>
                  </a:cubicBezTo>
                  <a:cubicBezTo>
                    <a:pt x="356" y="502"/>
                    <a:pt x="356" y="502"/>
                    <a:pt x="356" y="502"/>
                  </a:cubicBezTo>
                  <a:cubicBezTo>
                    <a:pt x="354" y="503"/>
                    <a:pt x="354" y="503"/>
                    <a:pt x="354" y="503"/>
                  </a:cubicBezTo>
                  <a:cubicBezTo>
                    <a:pt x="354" y="503"/>
                    <a:pt x="354" y="503"/>
                    <a:pt x="353" y="504"/>
                  </a:cubicBezTo>
                  <a:cubicBezTo>
                    <a:pt x="352" y="505"/>
                    <a:pt x="351" y="505"/>
                    <a:pt x="350" y="506"/>
                  </a:cubicBezTo>
                  <a:cubicBezTo>
                    <a:pt x="348" y="509"/>
                    <a:pt x="347" y="512"/>
                    <a:pt x="346" y="516"/>
                  </a:cubicBezTo>
                  <a:cubicBezTo>
                    <a:pt x="346" y="517"/>
                    <a:pt x="346" y="519"/>
                    <a:pt x="346" y="521"/>
                  </a:cubicBezTo>
                  <a:cubicBezTo>
                    <a:pt x="346" y="522"/>
                    <a:pt x="346" y="523"/>
                    <a:pt x="346" y="524"/>
                  </a:cubicBezTo>
                  <a:cubicBezTo>
                    <a:pt x="347" y="526"/>
                    <a:pt x="347" y="526"/>
                    <a:pt x="347" y="526"/>
                  </a:cubicBezTo>
                  <a:cubicBezTo>
                    <a:pt x="347" y="526"/>
                    <a:pt x="347" y="526"/>
                    <a:pt x="347" y="526"/>
                  </a:cubicBezTo>
                  <a:cubicBezTo>
                    <a:pt x="353" y="541"/>
                    <a:pt x="353" y="541"/>
                    <a:pt x="353" y="541"/>
                  </a:cubicBezTo>
                  <a:cubicBezTo>
                    <a:pt x="364" y="571"/>
                    <a:pt x="364" y="571"/>
                    <a:pt x="364" y="571"/>
                  </a:cubicBezTo>
                  <a:cubicBezTo>
                    <a:pt x="383" y="620"/>
                    <a:pt x="383" y="620"/>
                    <a:pt x="383" y="620"/>
                  </a:cubicBezTo>
                  <a:cubicBezTo>
                    <a:pt x="369" y="650"/>
                    <a:pt x="356" y="679"/>
                    <a:pt x="342" y="709"/>
                  </a:cubicBezTo>
                  <a:close/>
                  <a:moveTo>
                    <a:pt x="675" y="575"/>
                  </a:moveTo>
                  <a:cubicBezTo>
                    <a:pt x="675" y="575"/>
                    <a:pt x="674" y="575"/>
                    <a:pt x="674" y="575"/>
                  </a:cubicBezTo>
                  <a:cubicBezTo>
                    <a:pt x="674" y="575"/>
                    <a:pt x="674" y="575"/>
                    <a:pt x="674" y="575"/>
                  </a:cubicBezTo>
                  <a:cubicBezTo>
                    <a:pt x="674" y="575"/>
                    <a:pt x="674" y="575"/>
                    <a:pt x="674" y="575"/>
                  </a:cubicBezTo>
                  <a:lnTo>
                    <a:pt x="675" y="575"/>
                  </a:lnTo>
                  <a:close/>
                  <a:moveTo>
                    <a:pt x="670" y="571"/>
                  </a:moveTo>
                  <a:cubicBezTo>
                    <a:pt x="661" y="597"/>
                    <a:pt x="661" y="597"/>
                    <a:pt x="661" y="597"/>
                  </a:cubicBezTo>
                  <a:cubicBezTo>
                    <a:pt x="654" y="618"/>
                    <a:pt x="647" y="638"/>
                    <a:pt x="640" y="658"/>
                  </a:cubicBezTo>
                  <a:cubicBezTo>
                    <a:pt x="619" y="719"/>
                    <a:pt x="619" y="719"/>
                    <a:pt x="619" y="719"/>
                  </a:cubicBezTo>
                  <a:cubicBezTo>
                    <a:pt x="619" y="721"/>
                    <a:pt x="619" y="721"/>
                    <a:pt x="619" y="721"/>
                  </a:cubicBezTo>
                  <a:cubicBezTo>
                    <a:pt x="615" y="721"/>
                    <a:pt x="615" y="721"/>
                    <a:pt x="615" y="721"/>
                  </a:cubicBezTo>
                  <a:cubicBezTo>
                    <a:pt x="583" y="721"/>
                    <a:pt x="583" y="721"/>
                    <a:pt x="583" y="721"/>
                  </a:cubicBezTo>
                  <a:cubicBezTo>
                    <a:pt x="543" y="721"/>
                    <a:pt x="502" y="721"/>
                    <a:pt x="461" y="722"/>
                  </a:cubicBezTo>
                  <a:cubicBezTo>
                    <a:pt x="455" y="708"/>
                    <a:pt x="455" y="708"/>
                    <a:pt x="455" y="708"/>
                  </a:cubicBezTo>
                  <a:cubicBezTo>
                    <a:pt x="442" y="678"/>
                    <a:pt x="442" y="678"/>
                    <a:pt x="442" y="678"/>
                  </a:cubicBezTo>
                  <a:cubicBezTo>
                    <a:pt x="434" y="658"/>
                    <a:pt x="425" y="639"/>
                    <a:pt x="416" y="619"/>
                  </a:cubicBezTo>
                  <a:cubicBezTo>
                    <a:pt x="413" y="612"/>
                    <a:pt x="413" y="612"/>
                    <a:pt x="413" y="612"/>
                  </a:cubicBezTo>
                  <a:cubicBezTo>
                    <a:pt x="414" y="608"/>
                    <a:pt x="415" y="605"/>
                    <a:pt x="417" y="601"/>
                  </a:cubicBezTo>
                  <a:cubicBezTo>
                    <a:pt x="440" y="541"/>
                    <a:pt x="440" y="541"/>
                    <a:pt x="440" y="541"/>
                  </a:cubicBezTo>
                  <a:cubicBezTo>
                    <a:pt x="446" y="526"/>
                    <a:pt x="446" y="526"/>
                    <a:pt x="446" y="526"/>
                  </a:cubicBezTo>
                  <a:cubicBezTo>
                    <a:pt x="446" y="525"/>
                    <a:pt x="446" y="525"/>
                    <a:pt x="446" y="525"/>
                  </a:cubicBezTo>
                  <a:cubicBezTo>
                    <a:pt x="447" y="524"/>
                    <a:pt x="447" y="524"/>
                    <a:pt x="447" y="524"/>
                  </a:cubicBezTo>
                  <a:cubicBezTo>
                    <a:pt x="447" y="522"/>
                    <a:pt x="448" y="520"/>
                    <a:pt x="448" y="519"/>
                  </a:cubicBezTo>
                  <a:cubicBezTo>
                    <a:pt x="448" y="515"/>
                    <a:pt x="447" y="512"/>
                    <a:pt x="445" y="510"/>
                  </a:cubicBezTo>
                  <a:cubicBezTo>
                    <a:pt x="444" y="508"/>
                    <a:pt x="443" y="507"/>
                    <a:pt x="442" y="506"/>
                  </a:cubicBezTo>
                  <a:cubicBezTo>
                    <a:pt x="441" y="505"/>
                    <a:pt x="441" y="505"/>
                    <a:pt x="441" y="505"/>
                  </a:cubicBezTo>
                  <a:cubicBezTo>
                    <a:pt x="440" y="505"/>
                    <a:pt x="440" y="505"/>
                    <a:pt x="440" y="505"/>
                  </a:cubicBezTo>
                  <a:cubicBezTo>
                    <a:pt x="440" y="504"/>
                    <a:pt x="440" y="504"/>
                    <a:pt x="440" y="504"/>
                  </a:cubicBezTo>
                  <a:cubicBezTo>
                    <a:pt x="436" y="502"/>
                    <a:pt x="436" y="502"/>
                    <a:pt x="436" y="502"/>
                  </a:cubicBezTo>
                  <a:cubicBezTo>
                    <a:pt x="415" y="487"/>
                    <a:pt x="415" y="487"/>
                    <a:pt x="415" y="487"/>
                  </a:cubicBezTo>
                  <a:cubicBezTo>
                    <a:pt x="429" y="476"/>
                    <a:pt x="443" y="466"/>
                    <a:pt x="457" y="455"/>
                  </a:cubicBezTo>
                  <a:cubicBezTo>
                    <a:pt x="459" y="464"/>
                    <a:pt x="462" y="472"/>
                    <a:pt x="464" y="480"/>
                  </a:cubicBezTo>
                  <a:cubicBezTo>
                    <a:pt x="465" y="484"/>
                    <a:pt x="465" y="484"/>
                    <a:pt x="465" y="484"/>
                  </a:cubicBezTo>
                  <a:cubicBezTo>
                    <a:pt x="466" y="486"/>
                    <a:pt x="466" y="486"/>
                    <a:pt x="466" y="486"/>
                  </a:cubicBezTo>
                  <a:cubicBezTo>
                    <a:pt x="466" y="486"/>
                    <a:pt x="466" y="486"/>
                    <a:pt x="466" y="486"/>
                  </a:cubicBezTo>
                  <a:cubicBezTo>
                    <a:pt x="467" y="488"/>
                    <a:pt x="467" y="488"/>
                    <a:pt x="467" y="488"/>
                  </a:cubicBezTo>
                  <a:cubicBezTo>
                    <a:pt x="467" y="489"/>
                    <a:pt x="467" y="489"/>
                    <a:pt x="468" y="490"/>
                  </a:cubicBezTo>
                  <a:cubicBezTo>
                    <a:pt x="470" y="493"/>
                    <a:pt x="473" y="496"/>
                    <a:pt x="476" y="497"/>
                  </a:cubicBezTo>
                  <a:cubicBezTo>
                    <a:pt x="477" y="498"/>
                    <a:pt x="479" y="499"/>
                    <a:pt x="481" y="499"/>
                  </a:cubicBezTo>
                  <a:cubicBezTo>
                    <a:pt x="482" y="499"/>
                    <a:pt x="483" y="499"/>
                    <a:pt x="484" y="499"/>
                  </a:cubicBezTo>
                  <a:cubicBezTo>
                    <a:pt x="486" y="499"/>
                    <a:pt x="486" y="499"/>
                    <a:pt x="486" y="499"/>
                  </a:cubicBezTo>
                  <a:cubicBezTo>
                    <a:pt x="502" y="498"/>
                    <a:pt x="502" y="498"/>
                    <a:pt x="502" y="498"/>
                  </a:cubicBezTo>
                  <a:cubicBezTo>
                    <a:pt x="534" y="497"/>
                    <a:pt x="534" y="497"/>
                    <a:pt x="534" y="497"/>
                  </a:cubicBezTo>
                  <a:cubicBezTo>
                    <a:pt x="586" y="494"/>
                    <a:pt x="586" y="494"/>
                    <a:pt x="586" y="494"/>
                  </a:cubicBezTo>
                  <a:cubicBezTo>
                    <a:pt x="610" y="516"/>
                    <a:pt x="634" y="539"/>
                    <a:pt x="659" y="561"/>
                  </a:cubicBezTo>
                  <a:lnTo>
                    <a:pt x="670" y="571"/>
                  </a:lnTo>
                  <a:close/>
                  <a:moveTo>
                    <a:pt x="744" y="335"/>
                  </a:moveTo>
                  <a:cubicBezTo>
                    <a:pt x="731" y="374"/>
                    <a:pt x="719" y="412"/>
                    <a:pt x="707" y="451"/>
                  </a:cubicBezTo>
                  <a:cubicBezTo>
                    <a:pt x="692" y="453"/>
                    <a:pt x="692" y="453"/>
                    <a:pt x="692" y="453"/>
                  </a:cubicBezTo>
                  <a:cubicBezTo>
                    <a:pt x="660" y="456"/>
                    <a:pt x="660" y="456"/>
                    <a:pt x="660" y="456"/>
                  </a:cubicBezTo>
                  <a:cubicBezTo>
                    <a:pt x="638" y="458"/>
                    <a:pt x="617" y="460"/>
                    <a:pt x="596" y="463"/>
                  </a:cubicBezTo>
                  <a:cubicBezTo>
                    <a:pt x="588" y="464"/>
                    <a:pt x="588" y="464"/>
                    <a:pt x="588" y="464"/>
                  </a:cubicBezTo>
                  <a:cubicBezTo>
                    <a:pt x="585" y="461"/>
                    <a:pt x="582" y="459"/>
                    <a:pt x="579" y="456"/>
                  </a:cubicBezTo>
                  <a:cubicBezTo>
                    <a:pt x="529" y="415"/>
                    <a:pt x="529" y="415"/>
                    <a:pt x="529" y="415"/>
                  </a:cubicBezTo>
                  <a:cubicBezTo>
                    <a:pt x="517" y="405"/>
                    <a:pt x="517" y="405"/>
                    <a:pt x="517" y="405"/>
                  </a:cubicBezTo>
                  <a:cubicBezTo>
                    <a:pt x="516" y="404"/>
                    <a:pt x="516" y="404"/>
                    <a:pt x="516" y="404"/>
                  </a:cubicBezTo>
                  <a:cubicBezTo>
                    <a:pt x="514" y="403"/>
                    <a:pt x="514" y="403"/>
                    <a:pt x="514" y="403"/>
                  </a:cubicBezTo>
                  <a:cubicBezTo>
                    <a:pt x="513" y="402"/>
                    <a:pt x="511" y="402"/>
                    <a:pt x="510" y="401"/>
                  </a:cubicBezTo>
                  <a:cubicBezTo>
                    <a:pt x="507" y="400"/>
                    <a:pt x="504" y="400"/>
                    <a:pt x="501" y="401"/>
                  </a:cubicBezTo>
                  <a:cubicBezTo>
                    <a:pt x="499" y="401"/>
                    <a:pt x="497" y="402"/>
                    <a:pt x="496" y="403"/>
                  </a:cubicBezTo>
                  <a:cubicBezTo>
                    <a:pt x="495" y="403"/>
                    <a:pt x="495" y="403"/>
                    <a:pt x="495" y="403"/>
                  </a:cubicBezTo>
                  <a:cubicBezTo>
                    <a:pt x="494" y="404"/>
                    <a:pt x="494" y="404"/>
                    <a:pt x="494" y="404"/>
                  </a:cubicBezTo>
                  <a:cubicBezTo>
                    <a:pt x="494" y="404"/>
                    <a:pt x="494" y="404"/>
                    <a:pt x="494" y="404"/>
                  </a:cubicBezTo>
                  <a:cubicBezTo>
                    <a:pt x="490" y="407"/>
                    <a:pt x="490" y="407"/>
                    <a:pt x="490" y="407"/>
                  </a:cubicBezTo>
                  <a:cubicBezTo>
                    <a:pt x="469" y="422"/>
                    <a:pt x="469" y="422"/>
                    <a:pt x="469" y="422"/>
                  </a:cubicBezTo>
                  <a:cubicBezTo>
                    <a:pt x="464" y="406"/>
                    <a:pt x="458" y="390"/>
                    <a:pt x="453" y="373"/>
                  </a:cubicBezTo>
                  <a:cubicBezTo>
                    <a:pt x="460" y="374"/>
                    <a:pt x="468" y="374"/>
                    <a:pt x="476" y="374"/>
                  </a:cubicBezTo>
                  <a:cubicBezTo>
                    <a:pt x="484" y="374"/>
                    <a:pt x="484" y="374"/>
                    <a:pt x="484" y="374"/>
                  </a:cubicBezTo>
                  <a:cubicBezTo>
                    <a:pt x="485" y="374"/>
                    <a:pt x="485" y="374"/>
                    <a:pt x="485" y="374"/>
                  </a:cubicBezTo>
                  <a:cubicBezTo>
                    <a:pt x="485" y="374"/>
                    <a:pt x="486" y="374"/>
                    <a:pt x="486" y="374"/>
                  </a:cubicBezTo>
                  <a:cubicBezTo>
                    <a:pt x="487" y="374"/>
                    <a:pt x="488" y="374"/>
                    <a:pt x="489" y="373"/>
                  </a:cubicBezTo>
                  <a:cubicBezTo>
                    <a:pt x="491" y="373"/>
                    <a:pt x="493" y="372"/>
                    <a:pt x="494" y="371"/>
                  </a:cubicBezTo>
                  <a:cubicBezTo>
                    <a:pt x="497" y="369"/>
                    <a:pt x="500" y="367"/>
                    <a:pt x="501" y="363"/>
                  </a:cubicBezTo>
                  <a:cubicBezTo>
                    <a:pt x="502" y="362"/>
                    <a:pt x="502" y="361"/>
                    <a:pt x="503" y="360"/>
                  </a:cubicBezTo>
                  <a:cubicBezTo>
                    <a:pt x="503" y="359"/>
                    <a:pt x="503" y="359"/>
                    <a:pt x="503" y="359"/>
                  </a:cubicBezTo>
                  <a:cubicBezTo>
                    <a:pt x="503" y="357"/>
                    <a:pt x="503" y="357"/>
                    <a:pt x="503" y="357"/>
                  </a:cubicBezTo>
                  <a:cubicBezTo>
                    <a:pt x="504" y="353"/>
                    <a:pt x="504" y="353"/>
                    <a:pt x="504" y="353"/>
                  </a:cubicBezTo>
                  <a:cubicBezTo>
                    <a:pt x="507" y="345"/>
                    <a:pt x="507" y="345"/>
                    <a:pt x="507" y="345"/>
                  </a:cubicBezTo>
                  <a:cubicBezTo>
                    <a:pt x="515" y="314"/>
                    <a:pt x="515" y="314"/>
                    <a:pt x="515" y="314"/>
                  </a:cubicBezTo>
                  <a:cubicBezTo>
                    <a:pt x="529" y="262"/>
                    <a:pt x="529" y="262"/>
                    <a:pt x="529" y="262"/>
                  </a:cubicBezTo>
                  <a:cubicBezTo>
                    <a:pt x="557" y="246"/>
                    <a:pt x="586" y="230"/>
                    <a:pt x="615" y="214"/>
                  </a:cubicBezTo>
                  <a:cubicBezTo>
                    <a:pt x="628" y="206"/>
                    <a:pt x="628" y="206"/>
                    <a:pt x="628" y="206"/>
                  </a:cubicBezTo>
                  <a:cubicBezTo>
                    <a:pt x="650" y="223"/>
                    <a:pt x="650" y="223"/>
                    <a:pt x="650" y="223"/>
                  </a:cubicBezTo>
                  <a:cubicBezTo>
                    <a:pt x="667" y="236"/>
                    <a:pt x="684" y="249"/>
                    <a:pt x="701" y="262"/>
                  </a:cubicBezTo>
                  <a:cubicBezTo>
                    <a:pt x="753" y="300"/>
                    <a:pt x="753" y="300"/>
                    <a:pt x="753" y="300"/>
                  </a:cubicBezTo>
                  <a:cubicBezTo>
                    <a:pt x="755" y="301"/>
                    <a:pt x="755" y="301"/>
                    <a:pt x="755" y="301"/>
                  </a:cubicBezTo>
                  <a:cubicBezTo>
                    <a:pt x="754" y="304"/>
                    <a:pt x="754" y="304"/>
                    <a:pt x="754" y="304"/>
                  </a:cubicBezTo>
                  <a:lnTo>
                    <a:pt x="744" y="33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441" name="Group 440">
            <a:extLst>
              <a:ext uri="{FF2B5EF4-FFF2-40B4-BE49-F238E27FC236}">
                <a16:creationId xmlns:a16="http://schemas.microsoft.com/office/drawing/2014/main" id="{4038BBB3-0B2D-4CAF-A622-9D34D728C8BC}"/>
              </a:ext>
            </a:extLst>
          </p:cNvPr>
          <p:cNvGrpSpPr/>
          <p:nvPr userDrawn="1"/>
        </p:nvGrpSpPr>
        <p:grpSpPr>
          <a:xfrm>
            <a:off x="1654667" y="2578620"/>
            <a:ext cx="876300" cy="1184275"/>
            <a:chOff x="1654667" y="2663960"/>
            <a:chExt cx="876300" cy="1184275"/>
          </a:xfrm>
        </p:grpSpPr>
        <p:sp>
          <p:nvSpPr>
            <p:cNvPr id="442" name="Freeform 180">
              <a:extLst>
                <a:ext uri="{FF2B5EF4-FFF2-40B4-BE49-F238E27FC236}">
                  <a16:creationId xmlns:a16="http://schemas.microsoft.com/office/drawing/2014/main" id="{81F248FE-8939-4072-8DE3-F10403EE6AC3}"/>
                </a:ext>
              </a:extLst>
            </p:cNvPr>
            <p:cNvSpPr>
              <a:spLocks noEditPoints="1"/>
            </p:cNvSpPr>
            <p:nvPr/>
          </p:nvSpPr>
          <p:spPr bwMode="auto">
            <a:xfrm>
              <a:off x="1654667" y="2663960"/>
              <a:ext cx="876300" cy="833438"/>
            </a:xfrm>
            <a:custGeom>
              <a:avLst/>
              <a:gdLst>
                <a:gd name="T0" fmla="*/ 724 w 797"/>
                <a:gd name="T1" fmla="*/ 231 h 760"/>
                <a:gd name="T2" fmla="*/ 618 w 797"/>
                <a:gd name="T3" fmla="*/ 175 h 760"/>
                <a:gd name="T4" fmla="*/ 562 w 797"/>
                <a:gd name="T5" fmla="*/ 142 h 760"/>
                <a:gd name="T6" fmla="*/ 554 w 797"/>
                <a:gd name="T7" fmla="*/ 108 h 760"/>
                <a:gd name="T8" fmla="*/ 409 w 797"/>
                <a:gd name="T9" fmla="*/ 3 h 760"/>
                <a:gd name="T10" fmla="*/ 320 w 797"/>
                <a:gd name="T11" fmla="*/ 50 h 760"/>
                <a:gd name="T12" fmla="*/ 229 w 797"/>
                <a:gd name="T13" fmla="*/ 136 h 760"/>
                <a:gd name="T14" fmla="*/ 184 w 797"/>
                <a:gd name="T15" fmla="*/ 175 h 760"/>
                <a:gd name="T16" fmla="*/ 15 w 797"/>
                <a:gd name="T17" fmla="*/ 273 h 760"/>
                <a:gd name="T18" fmla="*/ 6 w 797"/>
                <a:gd name="T19" fmla="*/ 316 h 760"/>
                <a:gd name="T20" fmla="*/ 72 w 797"/>
                <a:gd name="T21" fmla="*/ 484 h 760"/>
                <a:gd name="T22" fmla="*/ 117 w 797"/>
                <a:gd name="T23" fmla="*/ 534 h 760"/>
                <a:gd name="T24" fmla="*/ 130 w 797"/>
                <a:gd name="T25" fmla="*/ 700 h 760"/>
                <a:gd name="T26" fmla="*/ 170 w 797"/>
                <a:gd name="T27" fmla="*/ 760 h 760"/>
                <a:gd name="T28" fmla="*/ 345 w 797"/>
                <a:gd name="T29" fmla="*/ 757 h 760"/>
                <a:gd name="T30" fmla="*/ 367 w 797"/>
                <a:gd name="T31" fmla="*/ 737 h 760"/>
                <a:gd name="T32" fmla="*/ 431 w 797"/>
                <a:gd name="T33" fmla="*/ 742 h 760"/>
                <a:gd name="T34" fmla="*/ 628 w 797"/>
                <a:gd name="T35" fmla="*/ 760 h 760"/>
                <a:gd name="T36" fmla="*/ 676 w 797"/>
                <a:gd name="T37" fmla="*/ 670 h 760"/>
                <a:gd name="T38" fmla="*/ 698 w 797"/>
                <a:gd name="T39" fmla="*/ 551 h 760"/>
                <a:gd name="T40" fmla="*/ 663 w 797"/>
                <a:gd name="T41" fmla="*/ 490 h 760"/>
                <a:gd name="T42" fmla="*/ 741 w 797"/>
                <a:gd name="T43" fmla="*/ 469 h 760"/>
                <a:gd name="T44" fmla="*/ 481 w 797"/>
                <a:gd name="T45" fmla="*/ 347 h 760"/>
                <a:gd name="T46" fmla="*/ 495 w 797"/>
                <a:gd name="T47" fmla="*/ 283 h 760"/>
                <a:gd name="T48" fmla="*/ 501 w 797"/>
                <a:gd name="T49" fmla="*/ 473 h 760"/>
                <a:gd name="T50" fmla="*/ 377 w 797"/>
                <a:gd name="T51" fmla="*/ 532 h 760"/>
                <a:gd name="T52" fmla="*/ 400 w 797"/>
                <a:gd name="T53" fmla="*/ 583 h 760"/>
                <a:gd name="T54" fmla="*/ 398 w 797"/>
                <a:gd name="T55" fmla="*/ 473 h 760"/>
                <a:gd name="T56" fmla="*/ 321 w 797"/>
                <a:gd name="T57" fmla="*/ 296 h 760"/>
                <a:gd name="T58" fmla="*/ 342 w 797"/>
                <a:gd name="T59" fmla="*/ 81 h 760"/>
                <a:gd name="T60" fmla="*/ 516 w 797"/>
                <a:gd name="T61" fmla="*/ 181 h 760"/>
                <a:gd name="T62" fmla="*/ 415 w 797"/>
                <a:gd name="T63" fmla="*/ 315 h 760"/>
                <a:gd name="T64" fmla="*/ 382 w 797"/>
                <a:gd name="T65" fmla="*/ 328 h 760"/>
                <a:gd name="T66" fmla="*/ 380 w 797"/>
                <a:gd name="T67" fmla="*/ 303 h 760"/>
                <a:gd name="T68" fmla="*/ 262 w 797"/>
                <a:gd name="T69" fmla="*/ 134 h 760"/>
                <a:gd name="T70" fmla="*/ 45 w 797"/>
                <a:gd name="T71" fmla="*/ 300 h 760"/>
                <a:gd name="T72" fmla="*/ 272 w 797"/>
                <a:gd name="T73" fmla="*/ 278 h 760"/>
                <a:gd name="T74" fmla="*/ 309 w 797"/>
                <a:gd name="T75" fmla="*/ 372 h 760"/>
                <a:gd name="T76" fmla="*/ 305 w 797"/>
                <a:gd name="T77" fmla="*/ 403 h 760"/>
                <a:gd name="T78" fmla="*/ 280 w 797"/>
                <a:gd name="T79" fmla="*/ 402 h 760"/>
                <a:gd name="T80" fmla="*/ 312 w 797"/>
                <a:gd name="T81" fmla="*/ 474 h 760"/>
                <a:gd name="T82" fmla="*/ 294 w 797"/>
                <a:gd name="T83" fmla="*/ 425 h 760"/>
                <a:gd name="T84" fmla="*/ 180 w 797"/>
                <a:gd name="T85" fmla="*/ 721 h 760"/>
                <a:gd name="T86" fmla="*/ 212 w 797"/>
                <a:gd name="T87" fmla="*/ 497 h 760"/>
                <a:gd name="T88" fmla="*/ 328 w 797"/>
                <a:gd name="T89" fmla="*/ 486 h 760"/>
                <a:gd name="T90" fmla="*/ 357 w 797"/>
                <a:gd name="T91" fmla="*/ 502 h 760"/>
                <a:gd name="T92" fmla="*/ 348 w 797"/>
                <a:gd name="T93" fmla="*/ 526 h 760"/>
                <a:gd name="T94" fmla="*/ 662 w 797"/>
                <a:gd name="T95" fmla="*/ 597 h 760"/>
                <a:gd name="T96" fmla="*/ 456 w 797"/>
                <a:gd name="T97" fmla="*/ 708 h 760"/>
                <a:gd name="T98" fmla="*/ 447 w 797"/>
                <a:gd name="T99" fmla="*/ 525 h 760"/>
                <a:gd name="T100" fmla="*/ 440 w 797"/>
                <a:gd name="T101" fmla="*/ 504 h 760"/>
                <a:gd name="T102" fmla="*/ 467 w 797"/>
                <a:gd name="T103" fmla="*/ 486 h 760"/>
                <a:gd name="T104" fmla="*/ 503 w 797"/>
                <a:gd name="T105" fmla="*/ 498 h 760"/>
                <a:gd name="T106" fmla="*/ 693 w 797"/>
                <a:gd name="T107" fmla="*/ 453 h 760"/>
                <a:gd name="T108" fmla="*/ 517 w 797"/>
                <a:gd name="T109" fmla="*/ 405 h 760"/>
                <a:gd name="T110" fmla="*/ 494 w 797"/>
                <a:gd name="T111" fmla="*/ 404 h 760"/>
                <a:gd name="T112" fmla="*/ 487 w 797"/>
                <a:gd name="T113" fmla="*/ 374 h 760"/>
                <a:gd name="T114" fmla="*/ 505 w 797"/>
                <a:gd name="T115" fmla="*/ 353 h 760"/>
                <a:gd name="T116" fmla="*/ 702 w 797"/>
                <a:gd name="T117" fmla="*/ 26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7" h="760">
                  <a:moveTo>
                    <a:pt x="796" y="290"/>
                  </a:moveTo>
                  <a:cubicBezTo>
                    <a:pt x="795" y="286"/>
                    <a:pt x="793" y="282"/>
                    <a:pt x="789" y="278"/>
                  </a:cubicBezTo>
                  <a:cubicBezTo>
                    <a:pt x="788" y="277"/>
                    <a:pt x="787" y="276"/>
                    <a:pt x="786" y="275"/>
                  </a:cubicBezTo>
                  <a:cubicBezTo>
                    <a:pt x="785" y="275"/>
                    <a:pt x="785" y="275"/>
                    <a:pt x="785" y="275"/>
                  </a:cubicBezTo>
                  <a:cubicBezTo>
                    <a:pt x="783" y="273"/>
                    <a:pt x="783" y="273"/>
                    <a:pt x="783" y="273"/>
                  </a:cubicBezTo>
                  <a:cubicBezTo>
                    <a:pt x="777" y="269"/>
                    <a:pt x="777" y="269"/>
                    <a:pt x="777" y="269"/>
                  </a:cubicBezTo>
                  <a:cubicBezTo>
                    <a:pt x="724" y="231"/>
                    <a:pt x="724" y="231"/>
                    <a:pt x="724" y="231"/>
                  </a:cubicBezTo>
                  <a:cubicBezTo>
                    <a:pt x="707" y="219"/>
                    <a:pt x="689" y="207"/>
                    <a:pt x="672" y="195"/>
                  </a:cubicBezTo>
                  <a:cubicBezTo>
                    <a:pt x="645" y="176"/>
                    <a:pt x="645" y="176"/>
                    <a:pt x="645" y="176"/>
                  </a:cubicBezTo>
                  <a:cubicBezTo>
                    <a:pt x="644" y="175"/>
                    <a:pt x="644" y="175"/>
                    <a:pt x="644" y="175"/>
                  </a:cubicBezTo>
                  <a:cubicBezTo>
                    <a:pt x="643" y="175"/>
                    <a:pt x="642" y="174"/>
                    <a:pt x="641" y="174"/>
                  </a:cubicBezTo>
                  <a:cubicBezTo>
                    <a:pt x="639" y="173"/>
                    <a:pt x="637" y="172"/>
                    <a:pt x="635" y="172"/>
                  </a:cubicBezTo>
                  <a:cubicBezTo>
                    <a:pt x="631" y="171"/>
                    <a:pt x="628" y="171"/>
                    <a:pt x="624" y="172"/>
                  </a:cubicBezTo>
                  <a:cubicBezTo>
                    <a:pt x="622" y="172"/>
                    <a:pt x="620" y="173"/>
                    <a:pt x="618" y="175"/>
                  </a:cubicBezTo>
                  <a:cubicBezTo>
                    <a:pt x="616" y="176"/>
                    <a:pt x="616" y="176"/>
                    <a:pt x="616" y="176"/>
                  </a:cubicBezTo>
                  <a:cubicBezTo>
                    <a:pt x="612" y="178"/>
                    <a:pt x="612" y="178"/>
                    <a:pt x="612" y="178"/>
                  </a:cubicBezTo>
                  <a:cubicBezTo>
                    <a:pt x="599" y="187"/>
                    <a:pt x="599" y="187"/>
                    <a:pt x="599" y="187"/>
                  </a:cubicBezTo>
                  <a:cubicBezTo>
                    <a:pt x="579" y="200"/>
                    <a:pt x="559" y="213"/>
                    <a:pt x="540" y="226"/>
                  </a:cubicBezTo>
                  <a:cubicBezTo>
                    <a:pt x="543" y="214"/>
                    <a:pt x="546" y="201"/>
                    <a:pt x="550" y="189"/>
                  </a:cubicBezTo>
                  <a:cubicBezTo>
                    <a:pt x="558" y="158"/>
                    <a:pt x="558" y="158"/>
                    <a:pt x="558" y="158"/>
                  </a:cubicBezTo>
                  <a:cubicBezTo>
                    <a:pt x="562" y="142"/>
                    <a:pt x="562" y="142"/>
                    <a:pt x="562" y="142"/>
                  </a:cubicBezTo>
                  <a:cubicBezTo>
                    <a:pt x="563" y="138"/>
                    <a:pt x="563" y="138"/>
                    <a:pt x="563" y="138"/>
                  </a:cubicBezTo>
                  <a:cubicBezTo>
                    <a:pt x="563" y="136"/>
                    <a:pt x="563" y="136"/>
                    <a:pt x="563" y="136"/>
                  </a:cubicBezTo>
                  <a:cubicBezTo>
                    <a:pt x="563" y="136"/>
                    <a:pt x="563" y="136"/>
                    <a:pt x="563" y="136"/>
                  </a:cubicBezTo>
                  <a:cubicBezTo>
                    <a:pt x="564" y="134"/>
                    <a:pt x="564" y="134"/>
                    <a:pt x="564" y="134"/>
                  </a:cubicBezTo>
                  <a:cubicBezTo>
                    <a:pt x="564" y="133"/>
                    <a:pt x="564" y="132"/>
                    <a:pt x="564" y="131"/>
                  </a:cubicBezTo>
                  <a:cubicBezTo>
                    <a:pt x="564" y="126"/>
                    <a:pt x="563" y="122"/>
                    <a:pt x="562" y="118"/>
                  </a:cubicBezTo>
                  <a:cubicBezTo>
                    <a:pt x="560" y="115"/>
                    <a:pt x="558" y="111"/>
                    <a:pt x="554" y="108"/>
                  </a:cubicBezTo>
                  <a:cubicBezTo>
                    <a:pt x="519" y="82"/>
                    <a:pt x="484" y="56"/>
                    <a:pt x="449" y="31"/>
                  </a:cubicBezTo>
                  <a:cubicBezTo>
                    <a:pt x="423" y="12"/>
                    <a:pt x="423" y="12"/>
                    <a:pt x="423" y="12"/>
                  </a:cubicBezTo>
                  <a:cubicBezTo>
                    <a:pt x="417" y="7"/>
                    <a:pt x="417" y="7"/>
                    <a:pt x="417" y="7"/>
                  </a:cubicBezTo>
                  <a:cubicBezTo>
                    <a:pt x="415" y="6"/>
                    <a:pt x="415" y="6"/>
                    <a:pt x="415" y="6"/>
                  </a:cubicBezTo>
                  <a:cubicBezTo>
                    <a:pt x="415" y="6"/>
                    <a:pt x="415" y="6"/>
                    <a:pt x="415" y="6"/>
                  </a:cubicBezTo>
                  <a:cubicBezTo>
                    <a:pt x="413" y="5"/>
                    <a:pt x="413" y="5"/>
                    <a:pt x="413" y="5"/>
                  </a:cubicBezTo>
                  <a:cubicBezTo>
                    <a:pt x="412" y="4"/>
                    <a:pt x="410" y="3"/>
                    <a:pt x="409" y="3"/>
                  </a:cubicBezTo>
                  <a:cubicBezTo>
                    <a:pt x="405" y="1"/>
                    <a:pt x="400" y="0"/>
                    <a:pt x="396" y="1"/>
                  </a:cubicBezTo>
                  <a:cubicBezTo>
                    <a:pt x="394" y="1"/>
                    <a:pt x="392" y="1"/>
                    <a:pt x="389" y="2"/>
                  </a:cubicBezTo>
                  <a:cubicBezTo>
                    <a:pt x="388" y="3"/>
                    <a:pt x="387" y="3"/>
                    <a:pt x="386" y="4"/>
                  </a:cubicBezTo>
                  <a:cubicBezTo>
                    <a:pt x="385" y="4"/>
                    <a:pt x="383" y="6"/>
                    <a:pt x="383" y="5"/>
                  </a:cubicBezTo>
                  <a:cubicBezTo>
                    <a:pt x="380" y="8"/>
                    <a:pt x="380" y="8"/>
                    <a:pt x="380" y="8"/>
                  </a:cubicBezTo>
                  <a:cubicBezTo>
                    <a:pt x="373" y="12"/>
                    <a:pt x="373" y="12"/>
                    <a:pt x="373" y="12"/>
                  </a:cubicBezTo>
                  <a:cubicBezTo>
                    <a:pt x="320" y="50"/>
                    <a:pt x="320" y="50"/>
                    <a:pt x="320" y="50"/>
                  </a:cubicBezTo>
                  <a:cubicBezTo>
                    <a:pt x="302" y="62"/>
                    <a:pt x="285" y="75"/>
                    <a:pt x="268" y="88"/>
                  </a:cubicBezTo>
                  <a:cubicBezTo>
                    <a:pt x="241" y="107"/>
                    <a:pt x="241" y="107"/>
                    <a:pt x="241" y="107"/>
                  </a:cubicBezTo>
                  <a:cubicBezTo>
                    <a:pt x="238" y="109"/>
                    <a:pt x="238" y="109"/>
                    <a:pt x="238" y="109"/>
                  </a:cubicBezTo>
                  <a:cubicBezTo>
                    <a:pt x="234" y="112"/>
                    <a:pt x="231" y="116"/>
                    <a:pt x="230" y="120"/>
                  </a:cubicBezTo>
                  <a:cubicBezTo>
                    <a:pt x="228" y="123"/>
                    <a:pt x="228" y="127"/>
                    <a:pt x="228" y="132"/>
                  </a:cubicBezTo>
                  <a:cubicBezTo>
                    <a:pt x="228" y="133"/>
                    <a:pt x="228" y="134"/>
                    <a:pt x="229" y="135"/>
                  </a:cubicBezTo>
                  <a:cubicBezTo>
                    <a:pt x="229" y="136"/>
                    <a:pt x="229" y="136"/>
                    <a:pt x="229" y="136"/>
                  </a:cubicBezTo>
                  <a:cubicBezTo>
                    <a:pt x="230" y="138"/>
                    <a:pt x="230" y="138"/>
                    <a:pt x="230" y="138"/>
                  </a:cubicBezTo>
                  <a:cubicBezTo>
                    <a:pt x="234" y="154"/>
                    <a:pt x="234" y="154"/>
                    <a:pt x="234" y="154"/>
                  </a:cubicBezTo>
                  <a:cubicBezTo>
                    <a:pt x="241" y="176"/>
                    <a:pt x="248" y="198"/>
                    <a:pt x="255" y="220"/>
                  </a:cubicBezTo>
                  <a:cubicBezTo>
                    <a:pt x="246" y="215"/>
                    <a:pt x="237" y="209"/>
                    <a:pt x="228" y="203"/>
                  </a:cubicBezTo>
                  <a:cubicBezTo>
                    <a:pt x="201" y="186"/>
                    <a:pt x="201" y="186"/>
                    <a:pt x="201" y="186"/>
                  </a:cubicBezTo>
                  <a:cubicBezTo>
                    <a:pt x="187" y="177"/>
                    <a:pt x="187" y="177"/>
                    <a:pt x="187" y="177"/>
                  </a:cubicBezTo>
                  <a:cubicBezTo>
                    <a:pt x="184" y="175"/>
                    <a:pt x="184" y="175"/>
                    <a:pt x="184" y="175"/>
                  </a:cubicBezTo>
                  <a:cubicBezTo>
                    <a:pt x="182" y="174"/>
                    <a:pt x="182" y="174"/>
                    <a:pt x="182" y="174"/>
                  </a:cubicBezTo>
                  <a:cubicBezTo>
                    <a:pt x="182" y="174"/>
                    <a:pt x="179" y="172"/>
                    <a:pt x="177" y="171"/>
                  </a:cubicBezTo>
                  <a:cubicBezTo>
                    <a:pt x="172" y="170"/>
                    <a:pt x="169" y="169"/>
                    <a:pt x="165" y="170"/>
                  </a:cubicBezTo>
                  <a:cubicBezTo>
                    <a:pt x="161" y="170"/>
                    <a:pt x="157" y="171"/>
                    <a:pt x="152" y="174"/>
                  </a:cubicBezTo>
                  <a:cubicBezTo>
                    <a:pt x="117" y="199"/>
                    <a:pt x="82" y="224"/>
                    <a:pt x="47" y="249"/>
                  </a:cubicBezTo>
                  <a:cubicBezTo>
                    <a:pt x="21" y="268"/>
                    <a:pt x="21" y="268"/>
                    <a:pt x="21" y="268"/>
                  </a:cubicBezTo>
                  <a:cubicBezTo>
                    <a:pt x="15" y="273"/>
                    <a:pt x="15" y="273"/>
                    <a:pt x="15" y="273"/>
                  </a:cubicBezTo>
                  <a:cubicBezTo>
                    <a:pt x="11" y="275"/>
                    <a:pt x="11" y="275"/>
                    <a:pt x="11" y="275"/>
                  </a:cubicBezTo>
                  <a:cubicBezTo>
                    <a:pt x="7" y="279"/>
                    <a:pt x="4" y="283"/>
                    <a:pt x="3" y="287"/>
                  </a:cubicBezTo>
                  <a:cubicBezTo>
                    <a:pt x="1" y="291"/>
                    <a:pt x="0" y="296"/>
                    <a:pt x="1" y="301"/>
                  </a:cubicBezTo>
                  <a:cubicBezTo>
                    <a:pt x="1" y="302"/>
                    <a:pt x="2" y="304"/>
                    <a:pt x="2" y="305"/>
                  </a:cubicBezTo>
                  <a:cubicBezTo>
                    <a:pt x="2" y="306"/>
                    <a:pt x="2" y="306"/>
                    <a:pt x="2" y="306"/>
                  </a:cubicBezTo>
                  <a:cubicBezTo>
                    <a:pt x="3" y="308"/>
                    <a:pt x="3" y="308"/>
                    <a:pt x="3" y="308"/>
                  </a:cubicBezTo>
                  <a:cubicBezTo>
                    <a:pt x="6" y="316"/>
                    <a:pt x="6" y="316"/>
                    <a:pt x="6" y="316"/>
                  </a:cubicBezTo>
                  <a:cubicBezTo>
                    <a:pt x="26" y="377"/>
                    <a:pt x="26" y="377"/>
                    <a:pt x="26" y="377"/>
                  </a:cubicBezTo>
                  <a:cubicBezTo>
                    <a:pt x="33" y="397"/>
                    <a:pt x="40" y="417"/>
                    <a:pt x="47" y="437"/>
                  </a:cubicBezTo>
                  <a:cubicBezTo>
                    <a:pt x="58" y="468"/>
                    <a:pt x="58" y="468"/>
                    <a:pt x="58" y="468"/>
                  </a:cubicBezTo>
                  <a:cubicBezTo>
                    <a:pt x="58" y="469"/>
                    <a:pt x="58" y="469"/>
                    <a:pt x="58" y="469"/>
                  </a:cubicBezTo>
                  <a:cubicBezTo>
                    <a:pt x="58" y="470"/>
                    <a:pt x="59" y="471"/>
                    <a:pt x="59" y="472"/>
                  </a:cubicBezTo>
                  <a:cubicBezTo>
                    <a:pt x="61" y="474"/>
                    <a:pt x="62" y="476"/>
                    <a:pt x="63" y="477"/>
                  </a:cubicBezTo>
                  <a:cubicBezTo>
                    <a:pt x="66" y="480"/>
                    <a:pt x="69" y="482"/>
                    <a:pt x="72" y="484"/>
                  </a:cubicBezTo>
                  <a:cubicBezTo>
                    <a:pt x="74" y="485"/>
                    <a:pt x="76" y="485"/>
                    <a:pt x="79" y="485"/>
                  </a:cubicBezTo>
                  <a:cubicBezTo>
                    <a:pt x="81" y="486"/>
                    <a:pt x="81" y="486"/>
                    <a:pt x="81" y="486"/>
                  </a:cubicBezTo>
                  <a:cubicBezTo>
                    <a:pt x="85" y="486"/>
                    <a:pt x="85" y="486"/>
                    <a:pt x="85" y="486"/>
                  </a:cubicBezTo>
                  <a:cubicBezTo>
                    <a:pt x="101" y="486"/>
                    <a:pt x="101" y="486"/>
                    <a:pt x="101" y="486"/>
                  </a:cubicBezTo>
                  <a:cubicBezTo>
                    <a:pt x="125" y="488"/>
                    <a:pt x="148" y="489"/>
                    <a:pt x="171" y="490"/>
                  </a:cubicBezTo>
                  <a:cubicBezTo>
                    <a:pt x="161" y="498"/>
                    <a:pt x="151" y="506"/>
                    <a:pt x="142" y="514"/>
                  </a:cubicBezTo>
                  <a:cubicBezTo>
                    <a:pt x="117" y="534"/>
                    <a:pt x="117" y="534"/>
                    <a:pt x="117" y="534"/>
                  </a:cubicBezTo>
                  <a:cubicBezTo>
                    <a:pt x="104" y="544"/>
                    <a:pt x="104" y="544"/>
                    <a:pt x="104" y="544"/>
                  </a:cubicBezTo>
                  <a:cubicBezTo>
                    <a:pt x="101" y="547"/>
                    <a:pt x="101" y="547"/>
                    <a:pt x="101" y="547"/>
                  </a:cubicBezTo>
                  <a:cubicBezTo>
                    <a:pt x="100" y="548"/>
                    <a:pt x="100" y="548"/>
                    <a:pt x="100" y="548"/>
                  </a:cubicBezTo>
                  <a:cubicBezTo>
                    <a:pt x="100" y="548"/>
                    <a:pt x="97" y="551"/>
                    <a:pt x="96" y="552"/>
                  </a:cubicBezTo>
                  <a:cubicBezTo>
                    <a:pt x="93" y="556"/>
                    <a:pt x="91" y="560"/>
                    <a:pt x="90" y="563"/>
                  </a:cubicBezTo>
                  <a:cubicBezTo>
                    <a:pt x="90" y="567"/>
                    <a:pt x="89" y="572"/>
                    <a:pt x="91" y="577"/>
                  </a:cubicBezTo>
                  <a:cubicBezTo>
                    <a:pt x="104" y="618"/>
                    <a:pt x="116" y="659"/>
                    <a:pt x="130" y="700"/>
                  </a:cubicBezTo>
                  <a:cubicBezTo>
                    <a:pt x="140" y="730"/>
                    <a:pt x="140" y="730"/>
                    <a:pt x="140" y="730"/>
                  </a:cubicBezTo>
                  <a:cubicBezTo>
                    <a:pt x="142" y="738"/>
                    <a:pt x="142" y="738"/>
                    <a:pt x="142" y="738"/>
                  </a:cubicBezTo>
                  <a:cubicBezTo>
                    <a:pt x="143" y="742"/>
                    <a:pt x="143" y="742"/>
                    <a:pt x="143" y="742"/>
                  </a:cubicBezTo>
                  <a:cubicBezTo>
                    <a:pt x="145" y="747"/>
                    <a:pt x="148" y="751"/>
                    <a:pt x="152" y="754"/>
                  </a:cubicBezTo>
                  <a:cubicBezTo>
                    <a:pt x="155" y="757"/>
                    <a:pt x="159" y="759"/>
                    <a:pt x="164" y="760"/>
                  </a:cubicBezTo>
                  <a:cubicBezTo>
                    <a:pt x="166" y="760"/>
                    <a:pt x="167" y="760"/>
                    <a:pt x="168" y="760"/>
                  </a:cubicBezTo>
                  <a:cubicBezTo>
                    <a:pt x="170" y="760"/>
                    <a:pt x="170" y="760"/>
                    <a:pt x="170" y="760"/>
                  </a:cubicBezTo>
                  <a:cubicBezTo>
                    <a:pt x="172" y="760"/>
                    <a:pt x="172" y="760"/>
                    <a:pt x="172" y="760"/>
                  </a:cubicBezTo>
                  <a:cubicBezTo>
                    <a:pt x="180" y="760"/>
                    <a:pt x="180" y="760"/>
                    <a:pt x="180" y="760"/>
                  </a:cubicBezTo>
                  <a:cubicBezTo>
                    <a:pt x="244" y="760"/>
                    <a:pt x="244" y="760"/>
                    <a:pt x="244" y="760"/>
                  </a:cubicBezTo>
                  <a:cubicBezTo>
                    <a:pt x="266" y="759"/>
                    <a:pt x="287" y="759"/>
                    <a:pt x="309" y="758"/>
                  </a:cubicBezTo>
                  <a:cubicBezTo>
                    <a:pt x="341" y="758"/>
                    <a:pt x="341" y="758"/>
                    <a:pt x="341" y="758"/>
                  </a:cubicBezTo>
                  <a:cubicBezTo>
                    <a:pt x="342" y="757"/>
                    <a:pt x="342" y="757"/>
                    <a:pt x="342" y="757"/>
                  </a:cubicBezTo>
                  <a:cubicBezTo>
                    <a:pt x="342" y="757"/>
                    <a:pt x="344" y="757"/>
                    <a:pt x="345" y="757"/>
                  </a:cubicBezTo>
                  <a:cubicBezTo>
                    <a:pt x="347" y="757"/>
                    <a:pt x="349" y="756"/>
                    <a:pt x="351" y="755"/>
                  </a:cubicBezTo>
                  <a:cubicBezTo>
                    <a:pt x="355" y="754"/>
                    <a:pt x="358" y="752"/>
                    <a:pt x="360" y="749"/>
                  </a:cubicBezTo>
                  <a:cubicBezTo>
                    <a:pt x="362" y="747"/>
                    <a:pt x="363" y="746"/>
                    <a:pt x="364" y="743"/>
                  </a:cubicBezTo>
                  <a:cubicBezTo>
                    <a:pt x="365" y="742"/>
                    <a:pt x="365" y="742"/>
                    <a:pt x="365" y="742"/>
                  </a:cubicBezTo>
                  <a:cubicBezTo>
                    <a:pt x="365" y="741"/>
                    <a:pt x="365" y="741"/>
                    <a:pt x="365" y="741"/>
                  </a:cubicBezTo>
                  <a:cubicBezTo>
                    <a:pt x="365" y="741"/>
                    <a:pt x="365" y="741"/>
                    <a:pt x="365" y="741"/>
                  </a:cubicBezTo>
                  <a:cubicBezTo>
                    <a:pt x="367" y="737"/>
                    <a:pt x="367" y="737"/>
                    <a:pt x="367" y="737"/>
                  </a:cubicBezTo>
                  <a:cubicBezTo>
                    <a:pt x="372" y="722"/>
                    <a:pt x="372" y="722"/>
                    <a:pt x="372" y="722"/>
                  </a:cubicBezTo>
                  <a:cubicBezTo>
                    <a:pt x="381" y="700"/>
                    <a:pt x="389" y="677"/>
                    <a:pt x="397" y="655"/>
                  </a:cubicBezTo>
                  <a:cubicBezTo>
                    <a:pt x="402" y="667"/>
                    <a:pt x="406" y="679"/>
                    <a:pt x="411" y="692"/>
                  </a:cubicBezTo>
                  <a:cubicBezTo>
                    <a:pt x="423" y="721"/>
                    <a:pt x="423" y="721"/>
                    <a:pt x="423" y="721"/>
                  </a:cubicBezTo>
                  <a:cubicBezTo>
                    <a:pt x="429" y="736"/>
                    <a:pt x="429" y="736"/>
                    <a:pt x="429" y="736"/>
                  </a:cubicBezTo>
                  <a:cubicBezTo>
                    <a:pt x="430" y="740"/>
                    <a:pt x="430" y="740"/>
                    <a:pt x="430" y="740"/>
                  </a:cubicBezTo>
                  <a:cubicBezTo>
                    <a:pt x="431" y="742"/>
                    <a:pt x="431" y="742"/>
                    <a:pt x="431" y="742"/>
                  </a:cubicBezTo>
                  <a:cubicBezTo>
                    <a:pt x="431" y="742"/>
                    <a:pt x="432" y="745"/>
                    <a:pt x="434" y="747"/>
                  </a:cubicBezTo>
                  <a:cubicBezTo>
                    <a:pt x="436" y="751"/>
                    <a:pt x="439" y="753"/>
                    <a:pt x="443" y="756"/>
                  </a:cubicBezTo>
                  <a:cubicBezTo>
                    <a:pt x="446" y="757"/>
                    <a:pt x="450" y="759"/>
                    <a:pt x="456" y="759"/>
                  </a:cubicBezTo>
                  <a:cubicBezTo>
                    <a:pt x="498" y="760"/>
                    <a:pt x="541" y="760"/>
                    <a:pt x="584" y="760"/>
                  </a:cubicBezTo>
                  <a:cubicBezTo>
                    <a:pt x="616" y="760"/>
                    <a:pt x="616" y="760"/>
                    <a:pt x="616" y="760"/>
                  </a:cubicBezTo>
                  <a:cubicBezTo>
                    <a:pt x="624" y="760"/>
                    <a:pt x="624" y="760"/>
                    <a:pt x="624" y="760"/>
                  </a:cubicBezTo>
                  <a:cubicBezTo>
                    <a:pt x="628" y="760"/>
                    <a:pt x="628" y="760"/>
                    <a:pt x="628" y="760"/>
                  </a:cubicBezTo>
                  <a:cubicBezTo>
                    <a:pt x="634" y="760"/>
                    <a:pt x="639" y="758"/>
                    <a:pt x="643" y="756"/>
                  </a:cubicBezTo>
                  <a:cubicBezTo>
                    <a:pt x="646" y="754"/>
                    <a:pt x="650" y="751"/>
                    <a:pt x="652" y="746"/>
                  </a:cubicBezTo>
                  <a:cubicBezTo>
                    <a:pt x="653" y="745"/>
                    <a:pt x="653" y="744"/>
                    <a:pt x="654" y="742"/>
                  </a:cubicBezTo>
                  <a:cubicBezTo>
                    <a:pt x="654" y="741"/>
                    <a:pt x="654" y="741"/>
                    <a:pt x="654" y="741"/>
                  </a:cubicBezTo>
                  <a:cubicBezTo>
                    <a:pt x="655" y="739"/>
                    <a:pt x="655" y="739"/>
                    <a:pt x="655" y="739"/>
                  </a:cubicBezTo>
                  <a:cubicBezTo>
                    <a:pt x="657" y="731"/>
                    <a:pt x="657" y="731"/>
                    <a:pt x="657" y="731"/>
                  </a:cubicBezTo>
                  <a:cubicBezTo>
                    <a:pt x="676" y="670"/>
                    <a:pt x="676" y="670"/>
                    <a:pt x="676" y="670"/>
                  </a:cubicBezTo>
                  <a:cubicBezTo>
                    <a:pt x="683" y="649"/>
                    <a:pt x="689" y="629"/>
                    <a:pt x="695" y="608"/>
                  </a:cubicBezTo>
                  <a:cubicBezTo>
                    <a:pt x="704" y="578"/>
                    <a:pt x="704" y="578"/>
                    <a:pt x="704" y="578"/>
                  </a:cubicBezTo>
                  <a:cubicBezTo>
                    <a:pt x="705" y="577"/>
                    <a:pt x="705" y="577"/>
                    <a:pt x="705" y="577"/>
                  </a:cubicBezTo>
                  <a:cubicBezTo>
                    <a:pt x="705" y="576"/>
                    <a:pt x="705" y="574"/>
                    <a:pt x="705" y="573"/>
                  </a:cubicBezTo>
                  <a:cubicBezTo>
                    <a:pt x="706" y="571"/>
                    <a:pt x="706" y="569"/>
                    <a:pt x="706" y="567"/>
                  </a:cubicBezTo>
                  <a:cubicBezTo>
                    <a:pt x="705" y="563"/>
                    <a:pt x="704" y="560"/>
                    <a:pt x="702" y="556"/>
                  </a:cubicBezTo>
                  <a:cubicBezTo>
                    <a:pt x="701" y="555"/>
                    <a:pt x="700" y="553"/>
                    <a:pt x="698" y="551"/>
                  </a:cubicBezTo>
                  <a:cubicBezTo>
                    <a:pt x="697" y="550"/>
                    <a:pt x="697" y="550"/>
                    <a:pt x="697" y="550"/>
                  </a:cubicBezTo>
                  <a:cubicBezTo>
                    <a:pt x="697" y="550"/>
                    <a:pt x="697" y="550"/>
                    <a:pt x="697" y="550"/>
                  </a:cubicBezTo>
                  <a:cubicBezTo>
                    <a:pt x="696" y="549"/>
                    <a:pt x="696" y="549"/>
                    <a:pt x="696" y="549"/>
                  </a:cubicBezTo>
                  <a:cubicBezTo>
                    <a:pt x="693" y="547"/>
                    <a:pt x="693" y="547"/>
                    <a:pt x="693" y="547"/>
                  </a:cubicBezTo>
                  <a:cubicBezTo>
                    <a:pt x="680" y="537"/>
                    <a:pt x="680" y="537"/>
                    <a:pt x="680" y="537"/>
                  </a:cubicBezTo>
                  <a:cubicBezTo>
                    <a:pt x="662" y="522"/>
                    <a:pt x="643" y="507"/>
                    <a:pt x="625" y="493"/>
                  </a:cubicBezTo>
                  <a:cubicBezTo>
                    <a:pt x="638" y="492"/>
                    <a:pt x="651" y="491"/>
                    <a:pt x="663" y="490"/>
                  </a:cubicBezTo>
                  <a:cubicBezTo>
                    <a:pt x="695" y="489"/>
                    <a:pt x="695" y="489"/>
                    <a:pt x="695" y="489"/>
                  </a:cubicBezTo>
                  <a:cubicBezTo>
                    <a:pt x="712" y="488"/>
                    <a:pt x="712" y="488"/>
                    <a:pt x="712" y="488"/>
                  </a:cubicBezTo>
                  <a:cubicBezTo>
                    <a:pt x="716" y="487"/>
                    <a:pt x="716" y="487"/>
                    <a:pt x="716" y="487"/>
                  </a:cubicBezTo>
                  <a:cubicBezTo>
                    <a:pt x="718" y="487"/>
                    <a:pt x="718" y="487"/>
                    <a:pt x="718" y="487"/>
                  </a:cubicBezTo>
                  <a:cubicBezTo>
                    <a:pt x="717" y="487"/>
                    <a:pt x="721" y="487"/>
                    <a:pt x="723" y="486"/>
                  </a:cubicBezTo>
                  <a:cubicBezTo>
                    <a:pt x="728" y="485"/>
                    <a:pt x="731" y="483"/>
                    <a:pt x="734" y="480"/>
                  </a:cubicBezTo>
                  <a:cubicBezTo>
                    <a:pt x="737" y="478"/>
                    <a:pt x="740" y="474"/>
                    <a:pt x="741" y="469"/>
                  </a:cubicBezTo>
                  <a:cubicBezTo>
                    <a:pt x="755" y="428"/>
                    <a:pt x="769" y="388"/>
                    <a:pt x="782" y="347"/>
                  </a:cubicBezTo>
                  <a:cubicBezTo>
                    <a:pt x="792" y="317"/>
                    <a:pt x="792" y="317"/>
                    <a:pt x="792" y="317"/>
                  </a:cubicBezTo>
                  <a:cubicBezTo>
                    <a:pt x="794" y="309"/>
                    <a:pt x="794" y="309"/>
                    <a:pt x="794" y="309"/>
                  </a:cubicBezTo>
                  <a:cubicBezTo>
                    <a:pt x="796" y="305"/>
                    <a:pt x="796" y="305"/>
                    <a:pt x="796" y="305"/>
                  </a:cubicBezTo>
                  <a:cubicBezTo>
                    <a:pt x="797" y="299"/>
                    <a:pt x="797" y="294"/>
                    <a:pt x="796" y="290"/>
                  </a:cubicBezTo>
                  <a:close/>
                  <a:moveTo>
                    <a:pt x="483" y="339"/>
                  </a:moveTo>
                  <a:cubicBezTo>
                    <a:pt x="481" y="347"/>
                    <a:pt x="481" y="347"/>
                    <a:pt x="481" y="347"/>
                  </a:cubicBezTo>
                  <a:cubicBezTo>
                    <a:pt x="481" y="350"/>
                    <a:pt x="481" y="350"/>
                    <a:pt x="481" y="350"/>
                  </a:cubicBezTo>
                  <a:cubicBezTo>
                    <a:pt x="477" y="350"/>
                    <a:pt x="477" y="350"/>
                    <a:pt x="477" y="350"/>
                  </a:cubicBezTo>
                  <a:cubicBezTo>
                    <a:pt x="466" y="351"/>
                    <a:pt x="456" y="351"/>
                    <a:pt x="446" y="351"/>
                  </a:cubicBezTo>
                  <a:cubicBezTo>
                    <a:pt x="436" y="321"/>
                    <a:pt x="436" y="321"/>
                    <a:pt x="436" y="321"/>
                  </a:cubicBezTo>
                  <a:cubicBezTo>
                    <a:pt x="435" y="317"/>
                    <a:pt x="435" y="317"/>
                    <a:pt x="435" y="317"/>
                  </a:cubicBezTo>
                  <a:cubicBezTo>
                    <a:pt x="448" y="310"/>
                    <a:pt x="448" y="310"/>
                    <a:pt x="448" y="310"/>
                  </a:cubicBezTo>
                  <a:cubicBezTo>
                    <a:pt x="495" y="283"/>
                    <a:pt x="495" y="283"/>
                    <a:pt x="495" y="283"/>
                  </a:cubicBezTo>
                  <a:cubicBezTo>
                    <a:pt x="489" y="308"/>
                    <a:pt x="489" y="308"/>
                    <a:pt x="489" y="308"/>
                  </a:cubicBezTo>
                  <a:lnTo>
                    <a:pt x="483" y="339"/>
                  </a:lnTo>
                  <a:close/>
                  <a:moveTo>
                    <a:pt x="505" y="421"/>
                  </a:moveTo>
                  <a:cubicBezTo>
                    <a:pt x="517" y="431"/>
                    <a:pt x="517" y="431"/>
                    <a:pt x="517" y="431"/>
                  </a:cubicBezTo>
                  <a:cubicBezTo>
                    <a:pt x="557" y="467"/>
                    <a:pt x="557" y="467"/>
                    <a:pt x="557" y="467"/>
                  </a:cubicBezTo>
                  <a:cubicBezTo>
                    <a:pt x="533" y="470"/>
                    <a:pt x="533" y="470"/>
                    <a:pt x="533" y="470"/>
                  </a:cubicBezTo>
                  <a:cubicBezTo>
                    <a:pt x="501" y="473"/>
                    <a:pt x="501" y="473"/>
                    <a:pt x="501" y="473"/>
                  </a:cubicBezTo>
                  <a:cubicBezTo>
                    <a:pt x="488" y="475"/>
                    <a:pt x="488" y="475"/>
                    <a:pt x="488" y="475"/>
                  </a:cubicBezTo>
                  <a:cubicBezTo>
                    <a:pt x="487" y="473"/>
                    <a:pt x="487" y="473"/>
                    <a:pt x="487" y="473"/>
                  </a:cubicBezTo>
                  <a:cubicBezTo>
                    <a:pt x="484" y="462"/>
                    <a:pt x="480" y="452"/>
                    <a:pt x="477" y="441"/>
                  </a:cubicBezTo>
                  <a:cubicBezTo>
                    <a:pt x="503" y="423"/>
                    <a:pt x="503" y="423"/>
                    <a:pt x="503" y="423"/>
                  </a:cubicBezTo>
                  <a:lnTo>
                    <a:pt x="505" y="421"/>
                  </a:lnTo>
                  <a:close/>
                  <a:moveTo>
                    <a:pt x="390" y="561"/>
                  </a:moveTo>
                  <a:cubicBezTo>
                    <a:pt x="377" y="532"/>
                    <a:pt x="377" y="532"/>
                    <a:pt x="377" y="532"/>
                  </a:cubicBezTo>
                  <a:cubicBezTo>
                    <a:pt x="372" y="520"/>
                    <a:pt x="372" y="520"/>
                    <a:pt x="372" y="520"/>
                  </a:cubicBezTo>
                  <a:cubicBezTo>
                    <a:pt x="374" y="519"/>
                    <a:pt x="374" y="519"/>
                    <a:pt x="374" y="519"/>
                  </a:cubicBezTo>
                  <a:cubicBezTo>
                    <a:pt x="382" y="512"/>
                    <a:pt x="391" y="506"/>
                    <a:pt x="400" y="499"/>
                  </a:cubicBezTo>
                  <a:cubicBezTo>
                    <a:pt x="426" y="518"/>
                    <a:pt x="426" y="518"/>
                    <a:pt x="426" y="518"/>
                  </a:cubicBezTo>
                  <a:cubicBezTo>
                    <a:pt x="428" y="519"/>
                    <a:pt x="428" y="519"/>
                    <a:pt x="428" y="519"/>
                  </a:cubicBezTo>
                  <a:cubicBezTo>
                    <a:pt x="422" y="534"/>
                    <a:pt x="422" y="534"/>
                    <a:pt x="422" y="534"/>
                  </a:cubicBezTo>
                  <a:cubicBezTo>
                    <a:pt x="400" y="583"/>
                    <a:pt x="400" y="583"/>
                    <a:pt x="400" y="583"/>
                  </a:cubicBezTo>
                  <a:lnTo>
                    <a:pt x="390" y="561"/>
                  </a:lnTo>
                  <a:close/>
                  <a:moveTo>
                    <a:pt x="398" y="473"/>
                  </a:moveTo>
                  <a:cubicBezTo>
                    <a:pt x="380" y="460"/>
                    <a:pt x="363" y="447"/>
                    <a:pt x="346" y="434"/>
                  </a:cubicBezTo>
                  <a:cubicBezTo>
                    <a:pt x="353" y="413"/>
                    <a:pt x="360" y="393"/>
                    <a:pt x="367" y="372"/>
                  </a:cubicBezTo>
                  <a:cubicBezTo>
                    <a:pt x="389" y="372"/>
                    <a:pt x="410" y="373"/>
                    <a:pt x="432" y="373"/>
                  </a:cubicBezTo>
                  <a:cubicBezTo>
                    <a:pt x="439" y="394"/>
                    <a:pt x="445" y="415"/>
                    <a:pt x="452" y="435"/>
                  </a:cubicBezTo>
                  <a:cubicBezTo>
                    <a:pt x="434" y="448"/>
                    <a:pt x="416" y="461"/>
                    <a:pt x="398" y="473"/>
                  </a:cubicBezTo>
                  <a:close/>
                  <a:moveTo>
                    <a:pt x="347" y="353"/>
                  </a:moveTo>
                  <a:cubicBezTo>
                    <a:pt x="315" y="352"/>
                    <a:pt x="315" y="352"/>
                    <a:pt x="315" y="352"/>
                  </a:cubicBezTo>
                  <a:cubicBezTo>
                    <a:pt x="314" y="352"/>
                    <a:pt x="314" y="352"/>
                    <a:pt x="314" y="352"/>
                  </a:cubicBezTo>
                  <a:cubicBezTo>
                    <a:pt x="314" y="350"/>
                    <a:pt x="314" y="350"/>
                    <a:pt x="314" y="350"/>
                  </a:cubicBezTo>
                  <a:cubicBezTo>
                    <a:pt x="310" y="335"/>
                    <a:pt x="310" y="335"/>
                    <a:pt x="310" y="335"/>
                  </a:cubicBezTo>
                  <a:cubicBezTo>
                    <a:pt x="297" y="283"/>
                    <a:pt x="297" y="283"/>
                    <a:pt x="297" y="283"/>
                  </a:cubicBezTo>
                  <a:cubicBezTo>
                    <a:pt x="321" y="296"/>
                    <a:pt x="321" y="296"/>
                    <a:pt x="321" y="296"/>
                  </a:cubicBezTo>
                  <a:cubicBezTo>
                    <a:pt x="349" y="312"/>
                    <a:pt x="349" y="312"/>
                    <a:pt x="349" y="312"/>
                  </a:cubicBezTo>
                  <a:cubicBezTo>
                    <a:pt x="360" y="319"/>
                    <a:pt x="360" y="319"/>
                    <a:pt x="360" y="319"/>
                  </a:cubicBezTo>
                  <a:cubicBezTo>
                    <a:pt x="360" y="321"/>
                    <a:pt x="360" y="321"/>
                    <a:pt x="360" y="321"/>
                  </a:cubicBezTo>
                  <a:cubicBezTo>
                    <a:pt x="356" y="331"/>
                    <a:pt x="353" y="342"/>
                    <a:pt x="350" y="352"/>
                  </a:cubicBezTo>
                  <a:cubicBezTo>
                    <a:pt x="349" y="352"/>
                    <a:pt x="348" y="353"/>
                    <a:pt x="347" y="353"/>
                  </a:cubicBezTo>
                  <a:close/>
                  <a:moveTo>
                    <a:pt x="288" y="117"/>
                  </a:moveTo>
                  <a:cubicBezTo>
                    <a:pt x="306" y="105"/>
                    <a:pt x="324" y="93"/>
                    <a:pt x="342" y="81"/>
                  </a:cubicBezTo>
                  <a:cubicBezTo>
                    <a:pt x="395" y="45"/>
                    <a:pt x="395" y="45"/>
                    <a:pt x="395" y="45"/>
                  </a:cubicBezTo>
                  <a:cubicBezTo>
                    <a:pt x="398" y="42"/>
                    <a:pt x="398" y="42"/>
                    <a:pt x="398" y="42"/>
                  </a:cubicBezTo>
                  <a:cubicBezTo>
                    <a:pt x="400" y="44"/>
                    <a:pt x="400" y="44"/>
                    <a:pt x="400" y="44"/>
                  </a:cubicBezTo>
                  <a:cubicBezTo>
                    <a:pt x="426" y="63"/>
                    <a:pt x="426" y="63"/>
                    <a:pt x="426" y="63"/>
                  </a:cubicBezTo>
                  <a:cubicBezTo>
                    <a:pt x="459" y="87"/>
                    <a:pt x="493" y="110"/>
                    <a:pt x="526" y="134"/>
                  </a:cubicBezTo>
                  <a:cubicBezTo>
                    <a:pt x="523" y="149"/>
                    <a:pt x="523" y="149"/>
                    <a:pt x="523" y="149"/>
                  </a:cubicBezTo>
                  <a:cubicBezTo>
                    <a:pt x="516" y="181"/>
                    <a:pt x="516" y="181"/>
                    <a:pt x="516" y="181"/>
                  </a:cubicBezTo>
                  <a:cubicBezTo>
                    <a:pt x="511" y="202"/>
                    <a:pt x="507" y="223"/>
                    <a:pt x="503" y="244"/>
                  </a:cubicBezTo>
                  <a:cubicBezTo>
                    <a:pt x="501" y="251"/>
                    <a:pt x="501" y="251"/>
                    <a:pt x="501" y="251"/>
                  </a:cubicBezTo>
                  <a:cubicBezTo>
                    <a:pt x="498" y="253"/>
                    <a:pt x="495" y="256"/>
                    <a:pt x="491" y="258"/>
                  </a:cubicBezTo>
                  <a:cubicBezTo>
                    <a:pt x="437" y="292"/>
                    <a:pt x="437" y="292"/>
                    <a:pt x="437" y="292"/>
                  </a:cubicBezTo>
                  <a:cubicBezTo>
                    <a:pt x="424" y="301"/>
                    <a:pt x="424" y="301"/>
                    <a:pt x="424" y="301"/>
                  </a:cubicBezTo>
                  <a:cubicBezTo>
                    <a:pt x="423" y="301"/>
                    <a:pt x="419" y="304"/>
                    <a:pt x="418" y="306"/>
                  </a:cubicBezTo>
                  <a:cubicBezTo>
                    <a:pt x="416" y="309"/>
                    <a:pt x="415" y="312"/>
                    <a:pt x="415" y="315"/>
                  </a:cubicBezTo>
                  <a:cubicBezTo>
                    <a:pt x="415" y="317"/>
                    <a:pt x="415" y="319"/>
                    <a:pt x="415" y="320"/>
                  </a:cubicBezTo>
                  <a:cubicBezTo>
                    <a:pt x="416" y="321"/>
                    <a:pt x="416" y="321"/>
                    <a:pt x="416" y="322"/>
                  </a:cubicBezTo>
                  <a:cubicBezTo>
                    <a:pt x="416" y="323"/>
                    <a:pt x="416" y="323"/>
                    <a:pt x="416" y="323"/>
                  </a:cubicBezTo>
                  <a:cubicBezTo>
                    <a:pt x="417" y="327"/>
                    <a:pt x="417" y="327"/>
                    <a:pt x="417" y="327"/>
                  </a:cubicBezTo>
                  <a:cubicBezTo>
                    <a:pt x="425" y="351"/>
                    <a:pt x="425" y="351"/>
                    <a:pt x="425" y="351"/>
                  </a:cubicBezTo>
                  <a:cubicBezTo>
                    <a:pt x="408" y="352"/>
                    <a:pt x="391" y="352"/>
                    <a:pt x="374" y="352"/>
                  </a:cubicBezTo>
                  <a:cubicBezTo>
                    <a:pt x="376" y="344"/>
                    <a:pt x="379" y="336"/>
                    <a:pt x="382" y="328"/>
                  </a:cubicBezTo>
                  <a:cubicBezTo>
                    <a:pt x="383" y="324"/>
                    <a:pt x="383" y="324"/>
                    <a:pt x="383" y="324"/>
                  </a:cubicBezTo>
                  <a:cubicBezTo>
                    <a:pt x="384" y="322"/>
                    <a:pt x="384" y="322"/>
                    <a:pt x="384" y="322"/>
                  </a:cubicBezTo>
                  <a:cubicBezTo>
                    <a:pt x="384" y="322"/>
                    <a:pt x="384" y="322"/>
                    <a:pt x="384" y="322"/>
                  </a:cubicBezTo>
                  <a:cubicBezTo>
                    <a:pt x="385" y="320"/>
                    <a:pt x="385" y="320"/>
                    <a:pt x="385" y="320"/>
                  </a:cubicBezTo>
                  <a:cubicBezTo>
                    <a:pt x="385" y="319"/>
                    <a:pt x="385" y="318"/>
                    <a:pt x="385" y="317"/>
                  </a:cubicBezTo>
                  <a:cubicBezTo>
                    <a:pt x="385" y="314"/>
                    <a:pt x="385" y="310"/>
                    <a:pt x="383" y="307"/>
                  </a:cubicBezTo>
                  <a:cubicBezTo>
                    <a:pt x="382" y="306"/>
                    <a:pt x="381" y="304"/>
                    <a:pt x="380" y="303"/>
                  </a:cubicBezTo>
                  <a:cubicBezTo>
                    <a:pt x="379" y="302"/>
                    <a:pt x="378" y="301"/>
                    <a:pt x="378" y="301"/>
                  </a:cubicBezTo>
                  <a:cubicBezTo>
                    <a:pt x="376" y="300"/>
                    <a:pt x="376" y="300"/>
                    <a:pt x="376" y="300"/>
                  </a:cubicBezTo>
                  <a:cubicBezTo>
                    <a:pt x="362" y="291"/>
                    <a:pt x="362" y="291"/>
                    <a:pt x="362" y="291"/>
                  </a:cubicBezTo>
                  <a:cubicBezTo>
                    <a:pt x="335" y="273"/>
                    <a:pt x="335" y="273"/>
                    <a:pt x="335" y="273"/>
                  </a:cubicBezTo>
                  <a:cubicBezTo>
                    <a:pt x="287" y="242"/>
                    <a:pt x="287" y="242"/>
                    <a:pt x="287" y="242"/>
                  </a:cubicBezTo>
                  <a:cubicBezTo>
                    <a:pt x="280" y="210"/>
                    <a:pt x="273" y="178"/>
                    <a:pt x="265" y="146"/>
                  </a:cubicBezTo>
                  <a:cubicBezTo>
                    <a:pt x="262" y="134"/>
                    <a:pt x="262" y="134"/>
                    <a:pt x="262" y="134"/>
                  </a:cubicBezTo>
                  <a:lnTo>
                    <a:pt x="288" y="117"/>
                  </a:lnTo>
                  <a:close/>
                  <a:moveTo>
                    <a:pt x="88" y="453"/>
                  </a:moveTo>
                  <a:cubicBezTo>
                    <a:pt x="81" y="427"/>
                    <a:pt x="81" y="427"/>
                    <a:pt x="81" y="427"/>
                  </a:cubicBezTo>
                  <a:cubicBezTo>
                    <a:pt x="74" y="406"/>
                    <a:pt x="68" y="385"/>
                    <a:pt x="62" y="365"/>
                  </a:cubicBezTo>
                  <a:cubicBezTo>
                    <a:pt x="43" y="304"/>
                    <a:pt x="43" y="304"/>
                    <a:pt x="43" y="304"/>
                  </a:cubicBezTo>
                  <a:cubicBezTo>
                    <a:pt x="42" y="302"/>
                    <a:pt x="42" y="302"/>
                    <a:pt x="42" y="302"/>
                  </a:cubicBezTo>
                  <a:cubicBezTo>
                    <a:pt x="45" y="300"/>
                    <a:pt x="45" y="300"/>
                    <a:pt x="45" y="300"/>
                  </a:cubicBezTo>
                  <a:cubicBezTo>
                    <a:pt x="71" y="281"/>
                    <a:pt x="71" y="281"/>
                    <a:pt x="71" y="281"/>
                  </a:cubicBezTo>
                  <a:cubicBezTo>
                    <a:pt x="103" y="257"/>
                    <a:pt x="136" y="233"/>
                    <a:pt x="168" y="208"/>
                  </a:cubicBezTo>
                  <a:cubicBezTo>
                    <a:pt x="182" y="216"/>
                    <a:pt x="182" y="216"/>
                    <a:pt x="182" y="216"/>
                  </a:cubicBezTo>
                  <a:cubicBezTo>
                    <a:pt x="210" y="232"/>
                    <a:pt x="210" y="232"/>
                    <a:pt x="210" y="232"/>
                  </a:cubicBezTo>
                  <a:cubicBezTo>
                    <a:pt x="228" y="243"/>
                    <a:pt x="247" y="254"/>
                    <a:pt x="265" y="264"/>
                  </a:cubicBezTo>
                  <a:cubicBezTo>
                    <a:pt x="269" y="266"/>
                    <a:pt x="269" y="266"/>
                    <a:pt x="269" y="266"/>
                  </a:cubicBezTo>
                  <a:cubicBezTo>
                    <a:pt x="270" y="270"/>
                    <a:pt x="271" y="274"/>
                    <a:pt x="272" y="278"/>
                  </a:cubicBezTo>
                  <a:cubicBezTo>
                    <a:pt x="290" y="340"/>
                    <a:pt x="290" y="340"/>
                    <a:pt x="290" y="340"/>
                  </a:cubicBezTo>
                  <a:cubicBezTo>
                    <a:pt x="295" y="355"/>
                    <a:pt x="295" y="355"/>
                    <a:pt x="295" y="355"/>
                  </a:cubicBezTo>
                  <a:cubicBezTo>
                    <a:pt x="296" y="359"/>
                    <a:pt x="296" y="359"/>
                    <a:pt x="296" y="359"/>
                  </a:cubicBezTo>
                  <a:cubicBezTo>
                    <a:pt x="296" y="359"/>
                    <a:pt x="296" y="361"/>
                    <a:pt x="296" y="361"/>
                  </a:cubicBezTo>
                  <a:cubicBezTo>
                    <a:pt x="297" y="362"/>
                    <a:pt x="297" y="363"/>
                    <a:pt x="298" y="364"/>
                  </a:cubicBezTo>
                  <a:cubicBezTo>
                    <a:pt x="298" y="365"/>
                    <a:pt x="299" y="366"/>
                    <a:pt x="301" y="367"/>
                  </a:cubicBezTo>
                  <a:cubicBezTo>
                    <a:pt x="303" y="369"/>
                    <a:pt x="305" y="371"/>
                    <a:pt x="309" y="372"/>
                  </a:cubicBezTo>
                  <a:cubicBezTo>
                    <a:pt x="310" y="372"/>
                    <a:pt x="310" y="372"/>
                    <a:pt x="311" y="372"/>
                  </a:cubicBezTo>
                  <a:cubicBezTo>
                    <a:pt x="313" y="372"/>
                    <a:pt x="313" y="372"/>
                    <a:pt x="313" y="372"/>
                  </a:cubicBezTo>
                  <a:cubicBezTo>
                    <a:pt x="315" y="372"/>
                    <a:pt x="315" y="372"/>
                    <a:pt x="315" y="372"/>
                  </a:cubicBezTo>
                  <a:cubicBezTo>
                    <a:pt x="344" y="372"/>
                    <a:pt x="344" y="372"/>
                    <a:pt x="344" y="372"/>
                  </a:cubicBezTo>
                  <a:cubicBezTo>
                    <a:pt x="339" y="388"/>
                    <a:pt x="334" y="405"/>
                    <a:pt x="329" y="421"/>
                  </a:cubicBezTo>
                  <a:cubicBezTo>
                    <a:pt x="322" y="416"/>
                    <a:pt x="315" y="411"/>
                    <a:pt x="308" y="406"/>
                  </a:cubicBezTo>
                  <a:cubicBezTo>
                    <a:pt x="305" y="403"/>
                    <a:pt x="305" y="403"/>
                    <a:pt x="305" y="403"/>
                  </a:cubicBezTo>
                  <a:cubicBezTo>
                    <a:pt x="304" y="402"/>
                    <a:pt x="304" y="402"/>
                    <a:pt x="304" y="402"/>
                  </a:cubicBezTo>
                  <a:cubicBezTo>
                    <a:pt x="303" y="402"/>
                    <a:pt x="303" y="402"/>
                    <a:pt x="302" y="401"/>
                  </a:cubicBezTo>
                  <a:cubicBezTo>
                    <a:pt x="301" y="400"/>
                    <a:pt x="300" y="400"/>
                    <a:pt x="299" y="400"/>
                  </a:cubicBezTo>
                  <a:cubicBezTo>
                    <a:pt x="296" y="398"/>
                    <a:pt x="292" y="398"/>
                    <a:pt x="289" y="398"/>
                  </a:cubicBezTo>
                  <a:cubicBezTo>
                    <a:pt x="287" y="399"/>
                    <a:pt x="285" y="399"/>
                    <a:pt x="284" y="400"/>
                  </a:cubicBezTo>
                  <a:cubicBezTo>
                    <a:pt x="283" y="400"/>
                    <a:pt x="282" y="401"/>
                    <a:pt x="281" y="401"/>
                  </a:cubicBezTo>
                  <a:cubicBezTo>
                    <a:pt x="280" y="402"/>
                    <a:pt x="280" y="402"/>
                    <a:pt x="280" y="402"/>
                  </a:cubicBezTo>
                  <a:cubicBezTo>
                    <a:pt x="279" y="403"/>
                    <a:pt x="279" y="403"/>
                    <a:pt x="279" y="403"/>
                  </a:cubicBezTo>
                  <a:cubicBezTo>
                    <a:pt x="267" y="413"/>
                    <a:pt x="267" y="413"/>
                    <a:pt x="267" y="413"/>
                  </a:cubicBezTo>
                  <a:cubicBezTo>
                    <a:pt x="242" y="433"/>
                    <a:pt x="242" y="433"/>
                    <a:pt x="242" y="433"/>
                  </a:cubicBezTo>
                  <a:cubicBezTo>
                    <a:pt x="201" y="466"/>
                    <a:pt x="201" y="466"/>
                    <a:pt x="201" y="466"/>
                  </a:cubicBezTo>
                  <a:cubicBezTo>
                    <a:pt x="169" y="462"/>
                    <a:pt x="136" y="458"/>
                    <a:pt x="104" y="455"/>
                  </a:cubicBezTo>
                  <a:lnTo>
                    <a:pt x="88" y="453"/>
                  </a:lnTo>
                  <a:close/>
                  <a:moveTo>
                    <a:pt x="312" y="474"/>
                  </a:moveTo>
                  <a:cubicBezTo>
                    <a:pt x="311" y="477"/>
                    <a:pt x="311" y="477"/>
                    <a:pt x="311" y="477"/>
                  </a:cubicBezTo>
                  <a:cubicBezTo>
                    <a:pt x="296" y="476"/>
                    <a:pt x="296" y="476"/>
                    <a:pt x="296" y="476"/>
                  </a:cubicBezTo>
                  <a:cubicBezTo>
                    <a:pt x="241" y="470"/>
                    <a:pt x="241" y="470"/>
                    <a:pt x="241" y="470"/>
                  </a:cubicBezTo>
                  <a:cubicBezTo>
                    <a:pt x="259" y="454"/>
                    <a:pt x="259" y="454"/>
                    <a:pt x="259" y="454"/>
                  </a:cubicBezTo>
                  <a:cubicBezTo>
                    <a:pt x="283" y="432"/>
                    <a:pt x="283" y="432"/>
                    <a:pt x="283" y="432"/>
                  </a:cubicBezTo>
                  <a:cubicBezTo>
                    <a:pt x="293" y="424"/>
                    <a:pt x="293" y="424"/>
                    <a:pt x="293" y="424"/>
                  </a:cubicBezTo>
                  <a:cubicBezTo>
                    <a:pt x="294" y="425"/>
                    <a:pt x="294" y="425"/>
                    <a:pt x="294" y="425"/>
                  </a:cubicBezTo>
                  <a:cubicBezTo>
                    <a:pt x="304" y="431"/>
                    <a:pt x="313" y="438"/>
                    <a:pt x="322" y="444"/>
                  </a:cubicBezTo>
                  <a:lnTo>
                    <a:pt x="312" y="474"/>
                  </a:lnTo>
                  <a:close/>
                  <a:moveTo>
                    <a:pt x="343" y="710"/>
                  </a:moveTo>
                  <a:cubicBezTo>
                    <a:pt x="336" y="724"/>
                    <a:pt x="336" y="724"/>
                    <a:pt x="336" y="724"/>
                  </a:cubicBezTo>
                  <a:cubicBezTo>
                    <a:pt x="308" y="723"/>
                    <a:pt x="308" y="723"/>
                    <a:pt x="308" y="723"/>
                  </a:cubicBezTo>
                  <a:cubicBezTo>
                    <a:pt x="287" y="723"/>
                    <a:pt x="266" y="722"/>
                    <a:pt x="244" y="722"/>
                  </a:cubicBezTo>
                  <a:cubicBezTo>
                    <a:pt x="180" y="721"/>
                    <a:pt x="180" y="721"/>
                    <a:pt x="180" y="721"/>
                  </a:cubicBezTo>
                  <a:cubicBezTo>
                    <a:pt x="178" y="721"/>
                    <a:pt x="178" y="721"/>
                    <a:pt x="178" y="721"/>
                  </a:cubicBezTo>
                  <a:cubicBezTo>
                    <a:pt x="177" y="718"/>
                    <a:pt x="177" y="718"/>
                    <a:pt x="177" y="718"/>
                  </a:cubicBezTo>
                  <a:cubicBezTo>
                    <a:pt x="167" y="688"/>
                    <a:pt x="167" y="688"/>
                    <a:pt x="167" y="688"/>
                  </a:cubicBezTo>
                  <a:cubicBezTo>
                    <a:pt x="154" y="649"/>
                    <a:pt x="141" y="610"/>
                    <a:pt x="128" y="572"/>
                  </a:cubicBezTo>
                  <a:cubicBezTo>
                    <a:pt x="140" y="561"/>
                    <a:pt x="140" y="561"/>
                    <a:pt x="140" y="561"/>
                  </a:cubicBezTo>
                  <a:cubicBezTo>
                    <a:pt x="164" y="540"/>
                    <a:pt x="164" y="540"/>
                    <a:pt x="164" y="540"/>
                  </a:cubicBezTo>
                  <a:cubicBezTo>
                    <a:pt x="180" y="526"/>
                    <a:pt x="196" y="511"/>
                    <a:pt x="212" y="497"/>
                  </a:cubicBezTo>
                  <a:cubicBezTo>
                    <a:pt x="218" y="492"/>
                    <a:pt x="218" y="492"/>
                    <a:pt x="218" y="492"/>
                  </a:cubicBezTo>
                  <a:cubicBezTo>
                    <a:pt x="222" y="492"/>
                    <a:pt x="226" y="492"/>
                    <a:pt x="230" y="492"/>
                  </a:cubicBezTo>
                  <a:cubicBezTo>
                    <a:pt x="294" y="496"/>
                    <a:pt x="294" y="496"/>
                    <a:pt x="294" y="496"/>
                  </a:cubicBezTo>
                  <a:cubicBezTo>
                    <a:pt x="310" y="497"/>
                    <a:pt x="310" y="497"/>
                    <a:pt x="310" y="497"/>
                  </a:cubicBezTo>
                  <a:cubicBezTo>
                    <a:pt x="311" y="497"/>
                    <a:pt x="316" y="497"/>
                    <a:pt x="318" y="496"/>
                  </a:cubicBezTo>
                  <a:cubicBezTo>
                    <a:pt x="321" y="495"/>
                    <a:pt x="324" y="493"/>
                    <a:pt x="326" y="491"/>
                  </a:cubicBezTo>
                  <a:cubicBezTo>
                    <a:pt x="327" y="490"/>
                    <a:pt x="328" y="488"/>
                    <a:pt x="328" y="486"/>
                  </a:cubicBezTo>
                  <a:cubicBezTo>
                    <a:pt x="329" y="485"/>
                    <a:pt x="329" y="485"/>
                    <a:pt x="329" y="485"/>
                  </a:cubicBezTo>
                  <a:cubicBezTo>
                    <a:pt x="329" y="484"/>
                    <a:pt x="329" y="484"/>
                    <a:pt x="329" y="484"/>
                  </a:cubicBezTo>
                  <a:cubicBezTo>
                    <a:pt x="330" y="480"/>
                    <a:pt x="330" y="480"/>
                    <a:pt x="330" y="480"/>
                  </a:cubicBezTo>
                  <a:cubicBezTo>
                    <a:pt x="338" y="455"/>
                    <a:pt x="338" y="455"/>
                    <a:pt x="338" y="455"/>
                  </a:cubicBezTo>
                  <a:cubicBezTo>
                    <a:pt x="352" y="465"/>
                    <a:pt x="367" y="475"/>
                    <a:pt x="381" y="485"/>
                  </a:cubicBezTo>
                  <a:cubicBezTo>
                    <a:pt x="374" y="490"/>
                    <a:pt x="367" y="495"/>
                    <a:pt x="360" y="500"/>
                  </a:cubicBezTo>
                  <a:cubicBezTo>
                    <a:pt x="357" y="502"/>
                    <a:pt x="357" y="502"/>
                    <a:pt x="357" y="502"/>
                  </a:cubicBezTo>
                  <a:cubicBezTo>
                    <a:pt x="355" y="503"/>
                    <a:pt x="355" y="503"/>
                    <a:pt x="355" y="503"/>
                  </a:cubicBezTo>
                  <a:cubicBezTo>
                    <a:pt x="355" y="503"/>
                    <a:pt x="354" y="503"/>
                    <a:pt x="353" y="504"/>
                  </a:cubicBezTo>
                  <a:cubicBezTo>
                    <a:pt x="353" y="505"/>
                    <a:pt x="352" y="505"/>
                    <a:pt x="351" y="506"/>
                  </a:cubicBezTo>
                  <a:cubicBezTo>
                    <a:pt x="349" y="509"/>
                    <a:pt x="347" y="512"/>
                    <a:pt x="347" y="516"/>
                  </a:cubicBezTo>
                  <a:cubicBezTo>
                    <a:pt x="347" y="517"/>
                    <a:pt x="346" y="519"/>
                    <a:pt x="347" y="521"/>
                  </a:cubicBezTo>
                  <a:cubicBezTo>
                    <a:pt x="347" y="522"/>
                    <a:pt x="347" y="523"/>
                    <a:pt x="347" y="524"/>
                  </a:cubicBezTo>
                  <a:cubicBezTo>
                    <a:pt x="348" y="526"/>
                    <a:pt x="348" y="526"/>
                    <a:pt x="348" y="526"/>
                  </a:cubicBezTo>
                  <a:cubicBezTo>
                    <a:pt x="348" y="526"/>
                    <a:pt x="348" y="526"/>
                    <a:pt x="348" y="526"/>
                  </a:cubicBezTo>
                  <a:cubicBezTo>
                    <a:pt x="354" y="541"/>
                    <a:pt x="354" y="541"/>
                    <a:pt x="354" y="541"/>
                  </a:cubicBezTo>
                  <a:cubicBezTo>
                    <a:pt x="365" y="571"/>
                    <a:pt x="365" y="571"/>
                    <a:pt x="365" y="571"/>
                  </a:cubicBezTo>
                  <a:cubicBezTo>
                    <a:pt x="384" y="620"/>
                    <a:pt x="384" y="620"/>
                    <a:pt x="384" y="620"/>
                  </a:cubicBezTo>
                  <a:cubicBezTo>
                    <a:pt x="370" y="650"/>
                    <a:pt x="356" y="680"/>
                    <a:pt x="343" y="710"/>
                  </a:cubicBezTo>
                  <a:close/>
                  <a:moveTo>
                    <a:pt x="671" y="571"/>
                  </a:moveTo>
                  <a:cubicBezTo>
                    <a:pt x="662" y="597"/>
                    <a:pt x="662" y="597"/>
                    <a:pt x="662" y="597"/>
                  </a:cubicBezTo>
                  <a:cubicBezTo>
                    <a:pt x="655" y="618"/>
                    <a:pt x="647" y="638"/>
                    <a:pt x="641" y="658"/>
                  </a:cubicBezTo>
                  <a:cubicBezTo>
                    <a:pt x="620" y="719"/>
                    <a:pt x="620" y="719"/>
                    <a:pt x="620" y="719"/>
                  </a:cubicBezTo>
                  <a:cubicBezTo>
                    <a:pt x="620" y="721"/>
                    <a:pt x="620" y="721"/>
                    <a:pt x="620" y="721"/>
                  </a:cubicBezTo>
                  <a:cubicBezTo>
                    <a:pt x="616" y="721"/>
                    <a:pt x="616" y="721"/>
                    <a:pt x="616" y="721"/>
                  </a:cubicBezTo>
                  <a:cubicBezTo>
                    <a:pt x="584" y="721"/>
                    <a:pt x="584" y="721"/>
                    <a:pt x="584" y="721"/>
                  </a:cubicBezTo>
                  <a:cubicBezTo>
                    <a:pt x="544" y="721"/>
                    <a:pt x="503" y="721"/>
                    <a:pt x="462" y="722"/>
                  </a:cubicBezTo>
                  <a:cubicBezTo>
                    <a:pt x="456" y="708"/>
                    <a:pt x="456" y="708"/>
                    <a:pt x="456" y="708"/>
                  </a:cubicBezTo>
                  <a:cubicBezTo>
                    <a:pt x="443" y="678"/>
                    <a:pt x="443" y="678"/>
                    <a:pt x="443" y="678"/>
                  </a:cubicBezTo>
                  <a:cubicBezTo>
                    <a:pt x="435" y="659"/>
                    <a:pt x="426" y="639"/>
                    <a:pt x="417" y="620"/>
                  </a:cubicBezTo>
                  <a:cubicBezTo>
                    <a:pt x="413" y="612"/>
                    <a:pt x="413" y="612"/>
                    <a:pt x="413" y="612"/>
                  </a:cubicBezTo>
                  <a:cubicBezTo>
                    <a:pt x="415" y="608"/>
                    <a:pt x="416" y="605"/>
                    <a:pt x="418" y="601"/>
                  </a:cubicBezTo>
                  <a:cubicBezTo>
                    <a:pt x="441" y="541"/>
                    <a:pt x="441" y="541"/>
                    <a:pt x="441" y="541"/>
                  </a:cubicBezTo>
                  <a:cubicBezTo>
                    <a:pt x="447" y="526"/>
                    <a:pt x="447" y="526"/>
                    <a:pt x="447" y="526"/>
                  </a:cubicBezTo>
                  <a:cubicBezTo>
                    <a:pt x="447" y="525"/>
                    <a:pt x="447" y="525"/>
                    <a:pt x="447" y="525"/>
                  </a:cubicBezTo>
                  <a:cubicBezTo>
                    <a:pt x="448" y="524"/>
                    <a:pt x="448" y="524"/>
                    <a:pt x="448" y="524"/>
                  </a:cubicBezTo>
                  <a:cubicBezTo>
                    <a:pt x="448" y="522"/>
                    <a:pt x="449" y="520"/>
                    <a:pt x="449" y="519"/>
                  </a:cubicBezTo>
                  <a:cubicBezTo>
                    <a:pt x="448" y="515"/>
                    <a:pt x="448" y="513"/>
                    <a:pt x="446" y="510"/>
                  </a:cubicBezTo>
                  <a:cubicBezTo>
                    <a:pt x="445" y="508"/>
                    <a:pt x="444" y="507"/>
                    <a:pt x="443" y="506"/>
                  </a:cubicBezTo>
                  <a:cubicBezTo>
                    <a:pt x="442" y="505"/>
                    <a:pt x="442" y="505"/>
                    <a:pt x="442" y="505"/>
                  </a:cubicBezTo>
                  <a:cubicBezTo>
                    <a:pt x="441" y="505"/>
                    <a:pt x="441" y="505"/>
                    <a:pt x="441" y="505"/>
                  </a:cubicBezTo>
                  <a:cubicBezTo>
                    <a:pt x="440" y="504"/>
                    <a:pt x="440" y="504"/>
                    <a:pt x="440" y="504"/>
                  </a:cubicBezTo>
                  <a:cubicBezTo>
                    <a:pt x="437" y="502"/>
                    <a:pt x="437" y="502"/>
                    <a:pt x="437" y="502"/>
                  </a:cubicBezTo>
                  <a:cubicBezTo>
                    <a:pt x="416" y="487"/>
                    <a:pt x="416" y="487"/>
                    <a:pt x="416" y="487"/>
                  </a:cubicBezTo>
                  <a:cubicBezTo>
                    <a:pt x="430" y="476"/>
                    <a:pt x="444" y="466"/>
                    <a:pt x="458" y="456"/>
                  </a:cubicBezTo>
                  <a:cubicBezTo>
                    <a:pt x="460" y="464"/>
                    <a:pt x="463" y="472"/>
                    <a:pt x="465" y="480"/>
                  </a:cubicBezTo>
                  <a:cubicBezTo>
                    <a:pt x="466" y="484"/>
                    <a:pt x="466" y="484"/>
                    <a:pt x="466" y="484"/>
                  </a:cubicBezTo>
                  <a:cubicBezTo>
                    <a:pt x="467" y="486"/>
                    <a:pt x="467" y="486"/>
                    <a:pt x="467" y="486"/>
                  </a:cubicBezTo>
                  <a:cubicBezTo>
                    <a:pt x="467" y="486"/>
                    <a:pt x="467" y="486"/>
                    <a:pt x="467" y="486"/>
                  </a:cubicBezTo>
                  <a:cubicBezTo>
                    <a:pt x="467" y="488"/>
                    <a:pt x="467" y="488"/>
                    <a:pt x="467" y="488"/>
                  </a:cubicBezTo>
                  <a:cubicBezTo>
                    <a:pt x="468" y="489"/>
                    <a:pt x="468" y="490"/>
                    <a:pt x="469" y="490"/>
                  </a:cubicBezTo>
                  <a:cubicBezTo>
                    <a:pt x="471" y="494"/>
                    <a:pt x="473" y="496"/>
                    <a:pt x="477" y="497"/>
                  </a:cubicBezTo>
                  <a:cubicBezTo>
                    <a:pt x="478" y="498"/>
                    <a:pt x="480" y="499"/>
                    <a:pt x="482" y="499"/>
                  </a:cubicBezTo>
                  <a:cubicBezTo>
                    <a:pt x="483" y="499"/>
                    <a:pt x="484" y="499"/>
                    <a:pt x="485" y="499"/>
                  </a:cubicBezTo>
                  <a:cubicBezTo>
                    <a:pt x="487" y="499"/>
                    <a:pt x="487" y="499"/>
                    <a:pt x="487" y="499"/>
                  </a:cubicBezTo>
                  <a:cubicBezTo>
                    <a:pt x="503" y="498"/>
                    <a:pt x="503" y="498"/>
                    <a:pt x="503" y="498"/>
                  </a:cubicBezTo>
                  <a:cubicBezTo>
                    <a:pt x="535" y="497"/>
                    <a:pt x="535" y="497"/>
                    <a:pt x="535" y="497"/>
                  </a:cubicBezTo>
                  <a:cubicBezTo>
                    <a:pt x="587" y="494"/>
                    <a:pt x="587" y="494"/>
                    <a:pt x="587" y="494"/>
                  </a:cubicBezTo>
                  <a:cubicBezTo>
                    <a:pt x="611" y="516"/>
                    <a:pt x="635" y="539"/>
                    <a:pt x="659" y="561"/>
                  </a:cubicBezTo>
                  <a:lnTo>
                    <a:pt x="671" y="571"/>
                  </a:lnTo>
                  <a:close/>
                  <a:moveTo>
                    <a:pt x="745" y="335"/>
                  </a:moveTo>
                  <a:cubicBezTo>
                    <a:pt x="732" y="374"/>
                    <a:pt x="720" y="412"/>
                    <a:pt x="708" y="451"/>
                  </a:cubicBezTo>
                  <a:cubicBezTo>
                    <a:pt x="693" y="453"/>
                    <a:pt x="693" y="453"/>
                    <a:pt x="693" y="453"/>
                  </a:cubicBezTo>
                  <a:cubicBezTo>
                    <a:pt x="661" y="456"/>
                    <a:pt x="661" y="456"/>
                    <a:pt x="661" y="456"/>
                  </a:cubicBezTo>
                  <a:cubicBezTo>
                    <a:pt x="639" y="458"/>
                    <a:pt x="618" y="461"/>
                    <a:pt x="597" y="463"/>
                  </a:cubicBezTo>
                  <a:cubicBezTo>
                    <a:pt x="589" y="464"/>
                    <a:pt x="589" y="464"/>
                    <a:pt x="589" y="464"/>
                  </a:cubicBezTo>
                  <a:cubicBezTo>
                    <a:pt x="586" y="461"/>
                    <a:pt x="583" y="459"/>
                    <a:pt x="580" y="456"/>
                  </a:cubicBezTo>
                  <a:cubicBezTo>
                    <a:pt x="530" y="415"/>
                    <a:pt x="530" y="415"/>
                    <a:pt x="530" y="415"/>
                  </a:cubicBezTo>
                  <a:cubicBezTo>
                    <a:pt x="517" y="405"/>
                    <a:pt x="517" y="405"/>
                    <a:pt x="517" y="405"/>
                  </a:cubicBezTo>
                  <a:cubicBezTo>
                    <a:pt x="517" y="405"/>
                    <a:pt x="517" y="405"/>
                    <a:pt x="517" y="405"/>
                  </a:cubicBezTo>
                  <a:cubicBezTo>
                    <a:pt x="515" y="403"/>
                    <a:pt x="515" y="403"/>
                    <a:pt x="515" y="403"/>
                  </a:cubicBezTo>
                  <a:cubicBezTo>
                    <a:pt x="514" y="402"/>
                    <a:pt x="512" y="402"/>
                    <a:pt x="511" y="401"/>
                  </a:cubicBezTo>
                  <a:cubicBezTo>
                    <a:pt x="508" y="400"/>
                    <a:pt x="504" y="400"/>
                    <a:pt x="501" y="401"/>
                  </a:cubicBezTo>
                  <a:cubicBezTo>
                    <a:pt x="500" y="401"/>
                    <a:pt x="498" y="402"/>
                    <a:pt x="497" y="403"/>
                  </a:cubicBezTo>
                  <a:cubicBezTo>
                    <a:pt x="496" y="403"/>
                    <a:pt x="496" y="403"/>
                    <a:pt x="496" y="403"/>
                  </a:cubicBezTo>
                  <a:cubicBezTo>
                    <a:pt x="495" y="404"/>
                    <a:pt x="495" y="404"/>
                    <a:pt x="495" y="404"/>
                  </a:cubicBezTo>
                  <a:cubicBezTo>
                    <a:pt x="494" y="404"/>
                    <a:pt x="494" y="404"/>
                    <a:pt x="494" y="404"/>
                  </a:cubicBezTo>
                  <a:cubicBezTo>
                    <a:pt x="491" y="407"/>
                    <a:pt x="491" y="407"/>
                    <a:pt x="491" y="407"/>
                  </a:cubicBezTo>
                  <a:cubicBezTo>
                    <a:pt x="470" y="422"/>
                    <a:pt x="470" y="422"/>
                    <a:pt x="470" y="422"/>
                  </a:cubicBezTo>
                  <a:cubicBezTo>
                    <a:pt x="464" y="406"/>
                    <a:pt x="459" y="390"/>
                    <a:pt x="453" y="374"/>
                  </a:cubicBezTo>
                  <a:cubicBezTo>
                    <a:pt x="461" y="374"/>
                    <a:pt x="469" y="374"/>
                    <a:pt x="477" y="374"/>
                  </a:cubicBezTo>
                  <a:cubicBezTo>
                    <a:pt x="485" y="374"/>
                    <a:pt x="485" y="374"/>
                    <a:pt x="485" y="374"/>
                  </a:cubicBezTo>
                  <a:cubicBezTo>
                    <a:pt x="486" y="374"/>
                    <a:pt x="486" y="374"/>
                    <a:pt x="486" y="374"/>
                  </a:cubicBezTo>
                  <a:cubicBezTo>
                    <a:pt x="486" y="374"/>
                    <a:pt x="487" y="374"/>
                    <a:pt x="487" y="374"/>
                  </a:cubicBezTo>
                  <a:cubicBezTo>
                    <a:pt x="488" y="374"/>
                    <a:pt x="489" y="374"/>
                    <a:pt x="490" y="374"/>
                  </a:cubicBezTo>
                  <a:cubicBezTo>
                    <a:pt x="492" y="373"/>
                    <a:pt x="494" y="372"/>
                    <a:pt x="495" y="371"/>
                  </a:cubicBezTo>
                  <a:cubicBezTo>
                    <a:pt x="498" y="369"/>
                    <a:pt x="501" y="367"/>
                    <a:pt x="502" y="363"/>
                  </a:cubicBezTo>
                  <a:cubicBezTo>
                    <a:pt x="503" y="362"/>
                    <a:pt x="503" y="361"/>
                    <a:pt x="503" y="360"/>
                  </a:cubicBezTo>
                  <a:cubicBezTo>
                    <a:pt x="504" y="359"/>
                    <a:pt x="504" y="359"/>
                    <a:pt x="504" y="359"/>
                  </a:cubicBezTo>
                  <a:cubicBezTo>
                    <a:pt x="504" y="357"/>
                    <a:pt x="504" y="357"/>
                    <a:pt x="504" y="357"/>
                  </a:cubicBezTo>
                  <a:cubicBezTo>
                    <a:pt x="505" y="353"/>
                    <a:pt x="505" y="353"/>
                    <a:pt x="505" y="353"/>
                  </a:cubicBezTo>
                  <a:cubicBezTo>
                    <a:pt x="507" y="345"/>
                    <a:pt x="507" y="345"/>
                    <a:pt x="507" y="345"/>
                  </a:cubicBezTo>
                  <a:cubicBezTo>
                    <a:pt x="516" y="314"/>
                    <a:pt x="516" y="314"/>
                    <a:pt x="516" y="314"/>
                  </a:cubicBezTo>
                  <a:cubicBezTo>
                    <a:pt x="530" y="262"/>
                    <a:pt x="530" y="262"/>
                    <a:pt x="530" y="262"/>
                  </a:cubicBezTo>
                  <a:cubicBezTo>
                    <a:pt x="558" y="246"/>
                    <a:pt x="587" y="230"/>
                    <a:pt x="615" y="214"/>
                  </a:cubicBezTo>
                  <a:cubicBezTo>
                    <a:pt x="629" y="206"/>
                    <a:pt x="629" y="206"/>
                    <a:pt x="629" y="206"/>
                  </a:cubicBezTo>
                  <a:cubicBezTo>
                    <a:pt x="651" y="223"/>
                    <a:pt x="651" y="223"/>
                    <a:pt x="651" y="223"/>
                  </a:cubicBezTo>
                  <a:cubicBezTo>
                    <a:pt x="668" y="236"/>
                    <a:pt x="685" y="249"/>
                    <a:pt x="702" y="262"/>
                  </a:cubicBezTo>
                  <a:cubicBezTo>
                    <a:pt x="754" y="300"/>
                    <a:pt x="754" y="300"/>
                    <a:pt x="754" y="300"/>
                  </a:cubicBezTo>
                  <a:cubicBezTo>
                    <a:pt x="756" y="301"/>
                    <a:pt x="756" y="301"/>
                    <a:pt x="756" y="301"/>
                  </a:cubicBezTo>
                  <a:cubicBezTo>
                    <a:pt x="755" y="304"/>
                    <a:pt x="755" y="304"/>
                    <a:pt x="755" y="304"/>
                  </a:cubicBezTo>
                  <a:lnTo>
                    <a:pt x="745" y="33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3" name="Freeform 181">
              <a:extLst>
                <a:ext uri="{FF2B5EF4-FFF2-40B4-BE49-F238E27FC236}">
                  <a16:creationId xmlns:a16="http://schemas.microsoft.com/office/drawing/2014/main" id="{C9CB9BD7-32F2-43E8-B780-0CB844CBC5D9}"/>
                </a:ext>
              </a:extLst>
            </p:cNvPr>
            <p:cNvSpPr>
              <a:spLocks noEditPoints="1"/>
            </p:cNvSpPr>
            <p:nvPr/>
          </p:nvSpPr>
          <p:spPr bwMode="auto">
            <a:xfrm>
              <a:off x="1680067" y="3578360"/>
              <a:ext cx="77788" cy="114300"/>
            </a:xfrm>
            <a:custGeom>
              <a:avLst/>
              <a:gdLst>
                <a:gd name="T0" fmla="*/ 0 w 71"/>
                <a:gd name="T1" fmla="*/ 3 h 104"/>
                <a:gd name="T2" fmla="*/ 3 w 71"/>
                <a:gd name="T3" fmla="*/ 0 h 104"/>
                <a:gd name="T4" fmla="*/ 37 w 71"/>
                <a:gd name="T5" fmla="*/ 0 h 104"/>
                <a:gd name="T6" fmla="*/ 71 w 71"/>
                <a:gd name="T7" fmla="*/ 33 h 104"/>
                <a:gd name="T8" fmla="*/ 38 w 71"/>
                <a:gd name="T9" fmla="*/ 67 h 104"/>
                <a:gd name="T10" fmla="*/ 19 w 71"/>
                <a:gd name="T11" fmla="*/ 67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7" y="0"/>
                    <a:pt x="37" y="0"/>
                    <a:pt x="37"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4" name="Freeform 182">
              <a:extLst>
                <a:ext uri="{FF2B5EF4-FFF2-40B4-BE49-F238E27FC236}">
                  <a16:creationId xmlns:a16="http://schemas.microsoft.com/office/drawing/2014/main" id="{21E99AED-D1B6-4707-80A3-BF458688D045}"/>
                </a:ext>
              </a:extLst>
            </p:cNvPr>
            <p:cNvSpPr>
              <a:spLocks noEditPoints="1"/>
            </p:cNvSpPr>
            <p:nvPr/>
          </p:nvSpPr>
          <p:spPr bwMode="auto">
            <a:xfrm>
              <a:off x="1797542" y="3578360"/>
              <a:ext cx="84138" cy="114300"/>
            </a:xfrm>
            <a:custGeom>
              <a:avLst/>
              <a:gdLst>
                <a:gd name="T0" fmla="*/ 0 w 78"/>
                <a:gd name="T1" fmla="*/ 3 h 104"/>
                <a:gd name="T2" fmla="*/ 3 w 78"/>
                <a:gd name="T3" fmla="*/ 0 h 104"/>
                <a:gd name="T4" fmla="*/ 45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4 h 104"/>
                <a:gd name="T20" fmla="*/ 20 w 78"/>
                <a:gd name="T21" fmla="*/ 64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3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1" y="0"/>
                    <a:pt x="3" y="0"/>
                  </a:cubicBezTo>
                  <a:cubicBezTo>
                    <a:pt x="45" y="0"/>
                    <a:pt x="45" y="0"/>
                    <a:pt x="45" y="0"/>
                  </a:cubicBezTo>
                  <a:cubicBezTo>
                    <a:pt x="63" y="0"/>
                    <a:pt x="78" y="15"/>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4"/>
                    <a:pt x="36" y="64"/>
                    <a:pt x="36" y="64"/>
                  </a:cubicBezTo>
                  <a:cubicBezTo>
                    <a:pt x="20" y="64"/>
                    <a:pt x="20" y="64"/>
                    <a:pt x="20" y="64"/>
                  </a:cubicBezTo>
                  <a:cubicBezTo>
                    <a:pt x="20" y="101"/>
                    <a:pt x="20" y="101"/>
                    <a:pt x="20" y="101"/>
                  </a:cubicBezTo>
                  <a:cubicBezTo>
                    <a:pt x="20" y="103"/>
                    <a:pt x="18" y="104"/>
                    <a:pt x="17" y="104"/>
                  </a:cubicBezTo>
                  <a:cubicBezTo>
                    <a:pt x="3" y="104"/>
                    <a:pt x="3" y="104"/>
                    <a:pt x="3" y="104"/>
                  </a:cubicBezTo>
                  <a:cubicBezTo>
                    <a:pt x="1" y="104"/>
                    <a:pt x="0" y="103"/>
                    <a:pt x="0" y="101"/>
                  </a:cubicBezTo>
                  <a:lnTo>
                    <a:pt x="0" y="3"/>
                  </a:lnTo>
                  <a:close/>
                  <a:moveTo>
                    <a:pt x="44" y="48"/>
                  </a:moveTo>
                  <a:cubicBezTo>
                    <a:pt x="52" y="48"/>
                    <a:pt x="59" y="41"/>
                    <a:pt x="59" y="33"/>
                  </a:cubicBezTo>
                  <a:cubicBezTo>
                    <a:pt x="59" y="25"/>
                    <a:pt x="52" y="18"/>
                    <a:pt x="44" y="18"/>
                  </a:cubicBezTo>
                  <a:cubicBezTo>
                    <a:pt x="20" y="18"/>
                    <a:pt x="20" y="18"/>
                    <a:pt x="20" y="18"/>
                  </a:cubicBezTo>
                  <a:cubicBezTo>
                    <a:pt x="20" y="48"/>
                    <a:pt x="20" y="48"/>
                    <a:pt x="20" y="48"/>
                  </a:cubicBezTo>
                  <a:lnTo>
                    <a:pt x="44"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5" name="Freeform 183">
              <a:extLst>
                <a:ext uri="{FF2B5EF4-FFF2-40B4-BE49-F238E27FC236}">
                  <a16:creationId xmlns:a16="http://schemas.microsoft.com/office/drawing/2014/main" id="{22D0B06A-E224-4EC7-870B-B0C0F2CAB9F8}"/>
                </a:ext>
              </a:extLst>
            </p:cNvPr>
            <p:cNvSpPr>
              <a:spLocks noEditPoints="1"/>
            </p:cNvSpPr>
            <p:nvPr/>
          </p:nvSpPr>
          <p:spPr bwMode="auto">
            <a:xfrm>
              <a:off x="1918192" y="3578360"/>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6" name="Freeform 184">
              <a:extLst>
                <a:ext uri="{FF2B5EF4-FFF2-40B4-BE49-F238E27FC236}">
                  <a16:creationId xmlns:a16="http://schemas.microsoft.com/office/drawing/2014/main" id="{2468B1FC-D595-4390-A275-63FCC2DC39FD}"/>
                </a:ext>
              </a:extLst>
            </p:cNvPr>
            <p:cNvSpPr>
              <a:spLocks/>
            </p:cNvSpPr>
            <p:nvPr/>
          </p:nvSpPr>
          <p:spPr bwMode="auto">
            <a:xfrm>
              <a:off x="2069004" y="3578360"/>
              <a:ext cx="76200" cy="117475"/>
            </a:xfrm>
            <a:custGeom>
              <a:avLst/>
              <a:gdLst>
                <a:gd name="T0" fmla="*/ 1 w 69"/>
                <a:gd name="T1" fmla="*/ 91 h 107"/>
                <a:gd name="T2" fmla="*/ 6 w 69"/>
                <a:gd name="T3" fmla="*/ 81 h 107"/>
                <a:gd name="T4" fmla="*/ 11 w 69"/>
                <a:gd name="T5" fmla="*/ 80 h 107"/>
                <a:gd name="T6" fmla="*/ 34 w 69"/>
                <a:gd name="T7" fmla="*/ 90 h 107"/>
                <a:gd name="T8" fmla="*/ 47 w 69"/>
                <a:gd name="T9" fmla="*/ 78 h 107"/>
                <a:gd name="T10" fmla="*/ 28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4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6" y="81"/>
                    <a:pt x="6" y="81"/>
                    <a:pt x="6" y="81"/>
                  </a:cubicBezTo>
                  <a:cubicBezTo>
                    <a:pt x="8" y="79"/>
                    <a:pt x="10" y="79"/>
                    <a:pt x="11" y="80"/>
                  </a:cubicBezTo>
                  <a:cubicBezTo>
                    <a:pt x="12" y="81"/>
                    <a:pt x="24" y="90"/>
                    <a:pt x="34" y="90"/>
                  </a:cubicBezTo>
                  <a:cubicBezTo>
                    <a:pt x="42" y="90"/>
                    <a:pt x="47" y="85"/>
                    <a:pt x="47" y="78"/>
                  </a:cubicBezTo>
                  <a:cubicBezTo>
                    <a:pt x="47" y="71"/>
                    <a:pt x="41" y="65"/>
                    <a:pt x="28" y="60"/>
                  </a:cubicBezTo>
                  <a:cubicBezTo>
                    <a:pt x="15" y="55"/>
                    <a:pt x="1" y="46"/>
                    <a:pt x="1" y="28"/>
                  </a:cubicBezTo>
                  <a:cubicBezTo>
                    <a:pt x="1" y="15"/>
                    <a:pt x="10" y="0"/>
                    <a:pt x="34" y="0"/>
                  </a:cubicBezTo>
                  <a:cubicBezTo>
                    <a:pt x="49" y="0"/>
                    <a:pt x="61" y="8"/>
                    <a:pt x="64" y="10"/>
                  </a:cubicBezTo>
                  <a:cubicBezTo>
                    <a:pt x="65" y="11"/>
                    <a:pt x="66" y="13"/>
                    <a:pt x="65" y="15"/>
                  </a:cubicBezTo>
                  <a:cubicBezTo>
                    <a:pt x="59" y="23"/>
                    <a:pt x="59" y="23"/>
                    <a:pt x="59" y="23"/>
                  </a:cubicBezTo>
                  <a:cubicBezTo>
                    <a:pt x="58" y="25"/>
                    <a:pt x="55" y="26"/>
                    <a:pt x="54" y="25"/>
                  </a:cubicBezTo>
                  <a:cubicBezTo>
                    <a:pt x="52" y="24"/>
                    <a:pt x="41" y="17"/>
                    <a:pt x="33" y="17"/>
                  </a:cubicBezTo>
                  <a:cubicBezTo>
                    <a:pt x="25" y="17"/>
                    <a:pt x="20" y="22"/>
                    <a:pt x="20" y="27"/>
                  </a:cubicBezTo>
                  <a:cubicBezTo>
                    <a:pt x="20" y="34"/>
                    <a:pt x="25" y="39"/>
                    <a:pt x="38" y="44"/>
                  </a:cubicBezTo>
                  <a:cubicBezTo>
                    <a:pt x="52" y="50"/>
                    <a:pt x="69" y="58"/>
                    <a:pt x="69" y="77"/>
                  </a:cubicBezTo>
                  <a:cubicBezTo>
                    <a:pt x="69" y="93"/>
                    <a:pt x="55" y="107"/>
                    <a:pt x="34" y="107"/>
                  </a:cubicBezTo>
                  <a:cubicBezTo>
                    <a:pt x="16" y="107"/>
                    <a:pt x="5" y="98"/>
                    <a:pt x="2" y="95"/>
                  </a:cubicBezTo>
                  <a:cubicBezTo>
                    <a:pt x="0" y="94"/>
                    <a:pt x="0" y="93"/>
                    <a:pt x="1" y="9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7" name="Freeform 185">
              <a:extLst>
                <a:ext uri="{FF2B5EF4-FFF2-40B4-BE49-F238E27FC236}">
                  <a16:creationId xmlns:a16="http://schemas.microsoft.com/office/drawing/2014/main" id="{AA18FEB5-B3DA-420E-A78B-4B9C444C1747}"/>
                </a:ext>
              </a:extLst>
            </p:cNvPr>
            <p:cNvSpPr>
              <a:spLocks noEditPoints="1"/>
            </p:cNvSpPr>
            <p:nvPr/>
          </p:nvSpPr>
          <p:spPr bwMode="auto">
            <a:xfrm>
              <a:off x="2184892" y="3578360"/>
              <a:ext cx="79375" cy="114300"/>
            </a:xfrm>
            <a:custGeom>
              <a:avLst/>
              <a:gdLst>
                <a:gd name="T0" fmla="*/ 0 w 71"/>
                <a:gd name="T1" fmla="*/ 3 h 104"/>
                <a:gd name="T2" fmla="*/ 3 w 71"/>
                <a:gd name="T3" fmla="*/ 0 h 104"/>
                <a:gd name="T4" fmla="*/ 38 w 71"/>
                <a:gd name="T5" fmla="*/ 0 h 104"/>
                <a:gd name="T6" fmla="*/ 71 w 71"/>
                <a:gd name="T7" fmla="*/ 33 h 104"/>
                <a:gd name="T8" fmla="*/ 38 w 71"/>
                <a:gd name="T9" fmla="*/ 67 h 104"/>
                <a:gd name="T10" fmla="*/ 19 w 71"/>
                <a:gd name="T11" fmla="*/ 67 h 104"/>
                <a:gd name="T12" fmla="*/ 19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19 w 71"/>
                <a:gd name="T29" fmla="*/ 19 h 104"/>
                <a:gd name="T30" fmla="*/ 19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7" y="104"/>
                  </a:cubicBezTo>
                  <a:cubicBezTo>
                    <a:pt x="3" y="104"/>
                    <a:pt x="3" y="104"/>
                    <a:pt x="3" y="104"/>
                  </a:cubicBezTo>
                  <a:cubicBezTo>
                    <a:pt x="1" y="104"/>
                    <a:pt x="0" y="103"/>
                    <a:pt x="0" y="101"/>
                  </a:cubicBezTo>
                  <a:lnTo>
                    <a:pt x="0" y="3"/>
                  </a:lnTo>
                  <a:close/>
                  <a:moveTo>
                    <a:pt x="37" y="48"/>
                  </a:moveTo>
                  <a:cubicBezTo>
                    <a:pt x="45" y="48"/>
                    <a:pt x="52" y="42"/>
                    <a:pt x="52" y="33"/>
                  </a:cubicBezTo>
                  <a:cubicBezTo>
                    <a:pt x="52" y="25"/>
                    <a:pt x="45" y="19"/>
                    <a:pt x="37" y="19"/>
                  </a:cubicBezTo>
                  <a:cubicBezTo>
                    <a:pt x="19" y="19"/>
                    <a:pt x="19" y="19"/>
                    <a:pt x="19" y="19"/>
                  </a:cubicBezTo>
                  <a:cubicBezTo>
                    <a:pt x="19" y="48"/>
                    <a:pt x="19" y="48"/>
                    <a:pt x="19" y="48"/>
                  </a:cubicBezTo>
                  <a:lnTo>
                    <a:pt x="37"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8" name="Freeform 186">
              <a:extLst>
                <a:ext uri="{FF2B5EF4-FFF2-40B4-BE49-F238E27FC236}">
                  <a16:creationId xmlns:a16="http://schemas.microsoft.com/office/drawing/2014/main" id="{6C9DDD9D-46DC-4435-9249-099D64E0C06B}"/>
                </a:ext>
              </a:extLst>
            </p:cNvPr>
            <p:cNvSpPr>
              <a:spLocks/>
            </p:cNvSpPr>
            <p:nvPr/>
          </p:nvSpPr>
          <p:spPr bwMode="auto">
            <a:xfrm>
              <a:off x="2302367" y="3578360"/>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8 w 66"/>
                <a:gd name="T19" fmla="*/ 45 h 104"/>
                <a:gd name="T20" fmla="*/ 58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8" y="44"/>
                    <a:pt x="58" y="45"/>
                  </a:cubicBezTo>
                  <a:cubicBezTo>
                    <a:pt x="58" y="58"/>
                    <a:pt x="58" y="58"/>
                    <a:pt x="58" y="58"/>
                  </a:cubicBezTo>
                  <a:cubicBezTo>
                    <a:pt x="58"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9" name="Freeform 187">
              <a:extLst>
                <a:ext uri="{FF2B5EF4-FFF2-40B4-BE49-F238E27FC236}">
                  <a16:creationId xmlns:a16="http://schemas.microsoft.com/office/drawing/2014/main" id="{2048870E-7643-433C-BABF-F65A2FB1BD6B}"/>
                </a:ext>
              </a:extLst>
            </p:cNvPr>
            <p:cNvSpPr>
              <a:spLocks noEditPoints="1"/>
            </p:cNvSpPr>
            <p:nvPr/>
          </p:nvSpPr>
          <p:spPr bwMode="auto">
            <a:xfrm>
              <a:off x="2419842" y="3578360"/>
              <a:ext cx="84138" cy="114300"/>
            </a:xfrm>
            <a:custGeom>
              <a:avLst/>
              <a:gdLst>
                <a:gd name="T0" fmla="*/ 0 w 77"/>
                <a:gd name="T1" fmla="*/ 3 h 104"/>
                <a:gd name="T2" fmla="*/ 2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7 w 77"/>
                <a:gd name="T15" fmla="*/ 104 h 104"/>
                <a:gd name="T16" fmla="*/ 55 w 77"/>
                <a:gd name="T17" fmla="*/ 103 h 104"/>
                <a:gd name="T18" fmla="*/ 35 w 77"/>
                <a:gd name="T19" fmla="*/ 64 h 104"/>
                <a:gd name="T20" fmla="*/ 19 w 77"/>
                <a:gd name="T21" fmla="*/ 64 h 104"/>
                <a:gd name="T22" fmla="*/ 19 w 77"/>
                <a:gd name="T23" fmla="*/ 101 h 104"/>
                <a:gd name="T24" fmla="*/ 16 w 77"/>
                <a:gd name="T25" fmla="*/ 104 h 104"/>
                <a:gd name="T26" fmla="*/ 2 w 77"/>
                <a:gd name="T27" fmla="*/ 104 h 104"/>
                <a:gd name="T28" fmla="*/ 0 w 77"/>
                <a:gd name="T29" fmla="*/ 101 h 104"/>
                <a:gd name="T30" fmla="*/ 0 w 77"/>
                <a:gd name="T31" fmla="*/ 3 h 104"/>
                <a:gd name="T32" fmla="*/ 43 w 77"/>
                <a:gd name="T33" fmla="*/ 48 h 104"/>
                <a:gd name="T34" fmla="*/ 58 w 77"/>
                <a:gd name="T35" fmla="*/ 33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2" y="0"/>
                  </a:cubicBezTo>
                  <a:cubicBezTo>
                    <a:pt x="45" y="0"/>
                    <a:pt x="45" y="0"/>
                    <a:pt x="45" y="0"/>
                  </a:cubicBezTo>
                  <a:cubicBezTo>
                    <a:pt x="63" y="0"/>
                    <a:pt x="77" y="15"/>
                    <a:pt x="77" y="32"/>
                  </a:cubicBezTo>
                  <a:cubicBezTo>
                    <a:pt x="77" y="46"/>
                    <a:pt x="68" y="57"/>
                    <a:pt x="55" y="62"/>
                  </a:cubicBezTo>
                  <a:cubicBezTo>
                    <a:pt x="76" y="100"/>
                    <a:pt x="76" y="100"/>
                    <a:pt x="76" y="100"/>
                  </a:cubicBezTo>
                  <a:cubicBezTo>
                    <a:pt x="77" y="102"/>
                    <a:pt x="76" y="104"/>
                    <a:pt x="73" y="104"/>
                  </a:cubicBezTo>
                  <a:cubicBezTo>
                    <a:pt x="57" y="104"/>
                    <a:pt x="57" y="104"/>
                    <a:pt x="57" y="104"/>
                  </a:cubicBezTo>
                  <a:cubicBezTo>
                    <a:pt x="56" y="104"/>
                    <a:pt x="55" y="103"/>
                    <a:pt x="55" y="103"/>
                  </a:cubicBezTo>
                  <a:cubicBezTo>
                    <a:pt x="35" y="64"/>
                    <a:pt x="35" y="64"/>
                    <a:pt x="35" y="64"/>
                  </a:cubicBezTo>
                  <a:cubicBezTo>
                    <a:pt x="19" y="64"/>
                    <a:pt x="19" y="64"/>
                    <a:pt x="19" y="64"/>
                  </a:cubicBezTo>
                  <a:cubicBezTo>
                    <a:pt x="19" y="101"/>
                    <a:pt x="19" y="101"/>
                    <a:pt x="19" y="101"/>
                  </a:cubicBezTo>
                  <a:cubicBezTo>
                    <a:pt x="19" y="103"/>
                    <a:pt x="18" y="104"/>
                    <a:pt x="16" y="104"/>
                  </a:cubicBezTo>
                  <a:cubicBezTo>
                    <a:pt x="2" y="104"/>
                    <a:pt x="2" y="104"/>
                    <a:pt x="2" y="104"/>
                  </a:cubicBezTo>
                  <a:cubicBezTo>
                    <a:pt x="1" y="104"/>
                    <a:pt x="0" y="103"/>
                    <a:pt x="0" y="101"/>
                  </a:cubicBezTo>
                  <a:lnTo>
                    <a:pt x="0" y="3"/>
                  </a:lnTo>
                  <a:close/>
                  <a:moveTo>
                    <a:pt x="43" y="48"/>
                  </a:moveTo>
                  <a:cubicBezTo>
                    <a:pt x="51" y="48"/>
                    <a:pt x="58" y="41"/>
                    <a:pt x="58" y="33"/>
                  </a:cubicBezTo>
                  <a:cubicBezTo>
                    <a:pt x="58" y="25"/>
                    <a:pt x="51" y="18"/>
                    <a:pt x="43" y="18"/>
                  </a:cubicBezTo>
                  <a:cubicBezTo>
                    <a:pt x="19" y="18"/>
                    <a:pt x="19" y="18"/>
                    <a:pt x="19" y="18"/>
                  </a:cubicBezTo>
                  <a:cubicBezTo>
                    <a:pt x="19" y="48"/>
                    <a:pt x="19" y="48"/>
                    <a:pt x="19" y="48"/>
                  </a:cubicBezTo>
                  <a:lnTo>
                    <a:pt x="43"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0" name="Freeform 188">
              <a:extLst>
                <a:ext uri="{FF2B5EF4-FFF2-40B4-BE49-F238E27FC236}">
                  <a16:creationId xmlns:a16="http://schemas.microsoft.com/office/drawing/2014/main" id="{451D1226-1135-42ED-9FB7-8848C4C19103}"/>
                </a:ext>
              </a:extLst>
            </p:cNvPr>
            <p:cNvSpPr>
              <a:spLocks noEditPoints="1"/>
            </p:cNvSpPr>
            <p:nvPr/>
          </p:nvSpPr>
          <p:spPr bwMode="auto">
            <a:xfrm>
              <a:off x="1680067" y="3732347"/>
              <a:ext cx="74613"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1" name="Freeform 189">
              <a:extLst>
                <a:ext uri="{FF2B5EF4-FFF2-40B4-BE49-F238E27FC236}">
                  <a16:creationId xmlns:a16="http://schemas.microsoft.com/office/drawing/2014/main" id="{5DB897DB-FACA-4328-92F0-A9E744E042A8}"/>
                </a:ext>
              </a:extLst>
            </p:cNvPr>
            <p:cNvSpPr>
              <a:spLocks noEditPoints="1"/>
            </p:cNvSpPr>
            <p:nvPr/>
          </p:nvSpPr>
          <p:spPr bwMode="auto">
            <a:xfrm>
              <a:off x="1768967" y="3730760"/>
              <a:ext cx="117475" cy="117475"/>
            </a:xfrm>
            <a:custGeom>
              <a:avLst/>
              <a:gdLst>
                <a:gd name="T0" fmla="*/ 54 w 107"/>
                <a:gd name="T1" fmla="*/ 0 h 106"/>
                <a:gd name="T2" fmla="*/ 107 w 107"/>
                <a:gd name="T3" fmla="*/ 53 h 106"/>
                <a:gd name="T4" fmla="*/ 54 w 107"/>
                <a:gd name="T5" fmla="*/ 106 h 106"/>
                <a:gd name="T6" fmla="*/ 0 w 107"/>
                <a:gd name="T7" fmla="*/ 53 h 106"/>
                <a:gd name="T8" fmla="*/ 54 w 107"/>
                <a:gd name="T9" fmla="*/ 0 h 106"/>
                <a:gd name="T10" fmla="*/ 54 w 107"/>
                <a:gd name="T11" fmla="*/ 100 h 106"/>
                <a:gd name="T12" fmla="*/ 101 w 107"/>
                <a:gd name="T13" fmla="*/ 53 h 106"/>
                <a:gd name="T14" fmla="*/ 54 w 107"/>
                <a:gd name="T15" fmla="*/ 6 h 106"/>
                <a:gd name="T16" fmla="*/ 7 w 107"/>
                <a:gd name="T17" fmla="*/ 53 h 106"/>
                <a:gd name="T18" fmla="*/ 54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84" y="0"/>
                    <a:pt x="107" y="23"/>
                    <a:pt x="107" y="53"/>
                  </a:cubicBezTo>
                  <a:cubicBezTo>
                    <a:pt x="107" y="83"/>
                    <a:pt x="84" y="106"/>
                    <a:pt x="54" y="106"/>
                  </a:cubicBezTo>
                  <a:cubicBezTo>
                    <a:pt x="24" y="106"/>
                    <a:pt x="0" y="83"/>
                    <a:pt x="0" y="53"/>
                  </a:cubicBezTo>
                  <a:cubicBezTo>
                    <a:pt x="0" y="23"/>
                    <a:pt x="24" y="0"/>
                    <a:pt x="54" y="0"/>
                  </a:cubicBezTo>
                  <a:close/>
                  <a:moveTo>
                    <a:pt x="54" y="100"/>
                  </a:moveTo>
                  <a:cubicBezTo>
                    <a:pt x="80" y="100"/>
                    <a:pt x="101" y="79"/>
                    <a:pt x="101" y="53"/>
                  </a:cubicBezTo>
                  <a:cubicBezTo>
                    <a:pt x="101" y="27"/>
                    <a:pt x="80" y="6"/>
                    <a:pt x="54" y="6"/>
                  </a:cubicBezTo>
                  <a:cubicBezTo>
                    <a:pt x="28" y="6"/>
                    <a:pt x="7" y="27"/>
                    <a:pt x="7" y="53"/>
                  </a:cubicBezTo>
                  <a:cubicBezTo>
                    <a:pt x="7" y="79"/>
                    <a:pt x="28" y="100"/>
                    <a:pt x="54" y="10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2" name="Freeform 190">
              <a:extLst>
                <a:ext uri="{FF2B5EF4-FFF2-40B4-BE49-F238E27FC236}">
                  <a16:creationId xmlns:a16="http://schemas.microsoft.com/office/drawing/2014/main" id="{C847583A-DBC2-4946-9269-395AD14A09DE}"/>
                </a:ext>
              </a:extLst>
            </p:cNvPr>
            <p:cNvSpPr>
              <a:spLocks noEditPoints="1"/>
            </p:cNvSpPr>
            <p:nvPr/>
          </p:nvSpPr>
          <p:spPr bwMode="auto">
            <a:xfrm>
              <a:off x="1911842" y="3732347"/>
              <a:ext cx="79375" cy="114300"/>
            </a:xfrm>
            <a:custGeom>
              <a:avLst/>
              <a:gdLst>
                <a:gd name="T0" fmla="*/ 0 w 72"/>
                <a:gd name="T1" fmla="*/ 2 h 104"/>
                <a:gd name="T2" fmla="*/ 2 w 72"/>
                <a:gd name="T3" fmla="*/ 0 h 104"/>
                <a:gd name="T4" fmla="*/ 39 w 72"/>
                <a:gd name="T5" fmla="*/ 0 h 104"/>
                <a:gd name="T6" fmla="*/ 72 w 72"/>
                <a:gd name="T7" fmla="*/ 32 h 104"/>
                <a:gd name="T8" fmla="*/ 48 w 72"/>
                <a:gd name="T9" fmla="*/ 63 h 104"/>
                <a:gd name="T10" fmla="*/ 69 w 72"/>
                <a:gd name="T11" fmla="*/ 101 h 104"/>
                <a:gd name="T12" fmla="*/ 68 w 72"/>
                <a:gd name="T13" fmla="*/ 104 h 104"/>
                <a:gd name="T14" fmla="*/ 64 w 72"/>
                <a:gd name="T15" fmla="*/ 104 h 104"/>
                <a:gd name="T16" fmla="*/ 62 w 72"/>
                <a:gd name="T17" fmla="*/ 103 h 104"/>
                <a:gd name="T18" fmla="*/ 40 w 72"/>
                <a:gd name="T19" fmla="*/ 64 h 104"/>
                <a:gd name="T20" fmla="*/ 35 w 72"/>
                <a:gd name="T21" fmla="*/ 64 h 104"/>
                <a:gd name="T22" fmla="*/ 7 w 72"/>
                <a:gd name="T23" fmla="*/ 64 h 104"/>
                <a:gd name="T24" fmla="*/ 7 w 72"/>
                <a:gd name="T25" fmla="*/ 102 h 104"/>
                <a:gd name="T26" fmla="*/ 5 w 72"/>
                <a:gd name="T27" fmla="*/ 104 h 104"/>
                <a:gd name="T28" fmla="*/ 2 w 72"/>
                <a:gd name="T29" fmla="*/ 104 h 104"/>
                <a:gd name="T30" fmla="*/ 0 w 72"/>
                <a:gd name="T31" fmla="*/ 102 h 104"/>
                <a:gd name="T32" fmla="*/ 0 w 72"/>
                <a:gd name="T33" fmla="*/ 2 h 104"/>
                <a:gd name="T34" fmla="*/ 39 w 72"/>
                <a:gd name="T35" fmla="*/ 58 h 104"/>
                <a:gd name="T36" fmla="*/ 65 w 72"/>
                <a:gd name="T37" fmla="*/ 32 h 104"/>
                <a:gd name="T38" fmla="*/ 39 w 72"/>
                <a:gd name="T39" fmla="*/ 7 h 104"/>
                <a:gd name="T40" fmla="*/ 8 w 72"/>
                <a:gd name="T41" fmla="*/ 7 h 104"/>
                <a:gd name="T42" fmla="*/ 8 w 72"/>
                <a:gd name="T43" fmla="*/ 58 h 104"/>
                <a:gd name="T44" fmla="*/ 39 w 72"/>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104">
                  <a:moveTo>
                    <a:pt x="0" y="2"/>
                  </a:moveTo>
                  <a:cubicBezTo>
                    <a:pt x="0" y="1"/>
                    <a:pt x="1" y="0"/>
                    <a:pt x="2" y="0"/>
                  </a:cubicBezTo>
                  <a:cubicBezTo>
                    <a:pt x="39" y="0"/>
                    <a:pt x="39" y="0"/>
                    <a:pt x="39" y="0"/>
                  </a:cubicBezTo>
                  <a:cubicBezTo>
                    <a:pt x="57" y="0"/>
                    <a:pt x="72" y="14"/>
                    <a:pt x="72" y="32"/>
                  </a:cubicBezTo>
                  <a:cubicBezTo>
                    <a:pt x="72" y="47"/>
                    <a:pt x="62" y="59"/>
                    <a:pt x="48" y="63"/>
                  </a:cubicBezTo>
                  <a:cubicBezTo>
                    <a:pt x="69" y="101"/>
                    <a:pt x="69" y="101"/>
                    <a:pt x="69" y="101"/>
                  </a:cubicBezTo>
                  <a:cubicBezTo>
                    <a:pt x="70" y="102"/>
                    <a:pt x="70" y="104"/>
                    <a:pt x="68" y="104"/>
                  </a:cubicBezTo>
                  <a:cubicBezTo>
                    <a:pt x="64" y="104"/>
                    <a:pt x="64" y="104"/>
                    <a:pt x="64" y="104"/>
                  </a:cubicBezTo>
                  <a:cubicBezTo>
                    <a:pt x="63" y="104"/>
                    <a:pt x="62" y="103"/>
                    <a:pt x="62" y="103"/>
                  </a:cubicBezTo>
                  <a:cubicBezTo>
                    <a:pt x="40" y="64"/>
                    <a:pt x="40" y="64"/>
                    <a:pt x="40" y="64"/>
                  </a:cubicBezTo>
                  <a:cubicBezTo>
                    <a:pt x="38" y="64"/>
                    <a:pt x="37" y="64"/>
                    <a:pt x="35" y="64"/>
                  </a:cubicBezTo>
                  <a:cubicBezTo>
                    <a:pt x="7" y="64"/>
                    <a:pt x="7" y="64"/>
                    <a:pt x="7" y="64"/>
                  </a:cubicBezTo>
                  <a:cubicBezTo>
                    <a:pt x="7" y="102"/>
                    <a:pt x="7" y="102"/>
                    <a:pt x="7" y="102"/>
                  </a:cubicBezTo>
                  <a:cubicBezTo>
                    <a:pt x="7" y="103"/>
                    <a:pt x="7" y="104"/>
                    <a:pt x="5" y="104"/>
                  </a:cubicBezTo>
                  <a:cubicBezTo>
                    <a:pt x="2" y="104"/>
                    <a:pt x="2" y="104"/>
                    <a:pt x="2" y="104"/>
                  </a:cubicBezTo>
                  <a:cubicBezTo>
                    <a:pt x="1" y="104"/>
                    <a:pt x="0" y="103"/>
                    <a:pt x="0" y="102"/>
                  </a:cubicBezTo>
                  <a:lnTo>
                    <a:pt x="0" y="2"/>
                  </a:lnTo>
                  <a:close/>
                  <a:moveTo>
                    <a:pt x="39" y="58"/>
                  </a:moveTo>
                  <a:cubicBezTo>
                    <a:pt x="53" y="58"/>
                    <a:pt x="65" y="47"/>
                    <a:pt x="65" y="32"/>
                  </a:cubicBezTo>
                  <a:cubicBezTo>
                    <a:pt x="65" y="18"/>
                    <a:pt x="53" y="7"/>
                    <a:pt x="39" y="7"/>
                  </a:cubicBezTo>
                  <a:cubicBezTo>
                    <a:pt x="8" y="7"/>
                    <a:pt x="8" y="7"/>
                    <a:pt x="8" y="7"/>
                  </a:cubicBezTo>
                  <a:cubicBezTo>
                    <a:pt x="8" y="58"/>
                    <a:pt x="8" y="58"/>
                    <a:pt x="8" y="58"/>
                  </a:cubicBezTo>
                  <a:lnTo>
                    <a:pt x="39" y="5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3" name="Freeform 191">
              <a:extLst>
                <a:ext uri="{FF2B5EF4-FFF2-40B4-BE49-F238E27FC236}">
                  <a16:creationId xmlns:a16="http://schemas.microsoft.com/office/drawing/2014/main" id="{F9740148-E009-47FF-B80D-178A8D7C1736}"/>
                </a:ext>
              </a:extLst>
            </p:cNvPr>
            <p:cNvSpPr>
              <a:spLocks/>
            </p:cNvSpPr>
            <p:nvPr/>
          </p:nvSpPr>
          <p:spPr bwMode="auto">
            <a:xfrm>
              <a:off x="2002329" y="3732347"/>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5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6"/>
                    <a:pt x="0" y="4"/>
                  </a:cubicBezTo>
                  <a:cubicBezTo>
                    <a:pt x="0" y="2"/>
                    <a:pt x="0" y="2"/>
                    <a:pt x="0" y="2"/>
                  </a:cubicBezTo>
                  <a:cubicBezTo>
                    <a:pt x="0" y="1"/>
                    <a:pt x="1" y="0"/>
                    <a:pt x="2" y="0"/>
                  </a:cubicBezTo>
                  <a:cubicBezTo>
                    <a:pt x="66" y="0"/>
                    <a:pt x="66" y="0"/>
                    <a:pt x="66" y="0"/>
                  </a:cubicBezTo>
                  <a:cubicBezTo>
                    <a:pt x="67" y="0"/>
                    <a:pt x="68" y="1"/>
                    <a:pt x="68" y="2"/>
                  </a:cubicBezTo>
                  <a:cubicBezTo>
                    <a:pt x="68" y="5"/>
                    <a:pt x="68" y="5"/>
                    <a:pt x="68" y="5"/>
                  </a:cubicBezTo>
                  <a:cubicBezTo>
                    <a:pt x="68" y="6"/>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4" name="Freeform 192">
              <a:extLst>
                <a:ext uri="{FF2B5EF4-FFF2-40B4-BE49-F238E27FC236}">
                  <a16:creationId xmlns:a16="http://schemas.microsoft.com/office/drawing/2014/main" id="{9CACD4C8-6EF0-412D-8E34-A8CB21F34E6C}"/>
                </a:ext>
              </a:extLst>
            </p:cNvPr>
            <p:cNvSpPr>
              <a:spLocks/>
            </p:cNvSpPr>
            <p:nvPr/>
          </p:nvSpPr>
          <p:spPr bwMode="auto">
            <a:xfrm>
              <a:off x="2094404" y="3732347"/>
              <a:ext cx="61913" cy="114300"/>
            </a:xfrm>
            <a:custGeom>
              <a:avLst/>
              <a:gdLst>
                <a:gd name="T0" fmla="*/ 0 w 57"/>
                <a:gd name="T1" fmla="*/ 2 h 104"/>
                <a:gd name="T2" fmla="*/ 2 w 57"/>
                <a:gd name="T3" fmla="*/ 0 h 104"/>
                <a:gd name="T4" fmla="*/ 6 w 57"/>
                <a:gd name="T5" fmla="*/ 0 h 104"/>
                <a:gd name="T6" fmla="*/ 7 w 57"/>
                <a:gd name="T7" fmla="*/ 2 h 104"/>
                <a:gd name="T8" fmla="*/ 7 w 57"/>
                <a:gd name="T9" fmla="*/ 98 h 104"/>
                <a:gd name="T10" fmla="*/ 55 w 57"/>
                <a:gd name="T11" fmla="*/ 98 h 104"/>
                <a:gd name="T12" fmla="*/ 57 w 57"/>
                <a:gd name="T13" fmla="*/ 100 h 104"/>
                <a:gd name="T14" fmla="*/ 57 w 57"/>
                <a:gd name="T15" fmla="*/ 102 h 104"/>
                <a:gd name="T16" fmla="*/ 55 w 57"/>
                <a:gd name="T17" fmla="*/ 104 h 104"/>
                <a:gd name="T18" fmla="*/ 2 w 57"/>
                <a:gd name="T19" fmla="*/ 104 h 104"/>
                <a:gd name="T20" fmla="*/ 0 w 57"/>
                <a:gd name="T21" fmla="*/ 102 h 104"/>
                <a:gd name="T22" fmla="*/ 0 w 57"/>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4">
                  <a:moveTo>
                    <a:pt x="0" y="2"/>
                  </a:moveTo>
                  <a:cubicBezTo>
                    <a:pt x="0" y="1"/>
                    <a:pt x="1" y="0"/>
                    <a:pt x="2" y="0"/>
                  </a:cubicBezTo>
                  <a:cubicBezTo>
                    <a:pt x="6" y="0"/>
                    <a:pt x="6" y="0"/>
                    <a:pt x="6" y="0"/>
                  </a:cubicBezTo>
                  <a:cubicBezTo>
                    <a:pt x="7" y="0"/>
                    <a:pt x="7" y="1"/>
                    <a:pt x="7" y="2"/>
                  </a:cubicBezTo>
                  <a:cubicBezTo>
                    <a:pt x="7" y="98"/>
                    <a:pt x="7" y="98"/>
                    <a:pt x="7" y="98"/>
                  </a:cubicBezTo>
                  <a:cubicBezTo>
                    <a:pt x="55" y="98"/>
                    <a:pt x="55" y="98"/>
                    <a:pt x="55" y="98"/>
                  </a:cubicBezTo>
                  <a:cubicBezTo>
                    <a:pt x="56" y="98"/>
                    <a:pt x="57" y="99"/>
                    <a:pt x="57" y="100"/>
                  </a:cubicBezTo>
                  <a:cubicBezTo>
                    <a:pt x="57" y="102"/>
                    <a:pt x="57" y="102"/>
                    <a:pt x="57" y="102"/>
                  </a:cubicBezTo>
                  <a:cubicBezTo>
                    <a:pt x="57" y="103"/>
                    <a:pt x="56" y="104"/>
                    <a:pt x="55" y="104"/>
                  </a:cubicBezTo>
                  <a:cubicBezTo>
                    <a:pt x="2" y="104"/>
                    <a:pt x="2" y="104"/>
                    <a:pt x="2" y="104"/>
                  </a:cubicBezTo>
                  <a:cubicBezTo>
                    <a:pt x="1" y="104"/>
                    <a:pt x="0" y="103"/>
                    <a:pt x="0" y="10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5" name="Freeform 193">
              <a:extLst>
                <a:ext uri="{FF2B5EF4-FFF2-40B4-BE49-F238E27FC236}">
                  <a16:creationId xmlns:a16="http://schemas.microsoft.com/office/drawing/2014/main" id="{531EF8EB-781C-4B5A-AABD-304AB4F50B2F}"/>
                </a:ext>
              </a:extLst>
            </p:cNvPr>
            <p:cNvSpPr>
              <a:spLocks noEditPoints="1"/>
            </p:cNvSpPr>
            <p:nvPr/>
          </p:nvSpPr>
          <p:spPr bwMode="auto">
            <a:xfrm>
              <a:off x="2162667" y="3730760"/>
              <a:ext cx="104775" cy="115888"/>
            </a:xfrm>
            <a:custGeom>
              <a:avLst/>
              <a:gdLst>
                <a:gd name="T0" fmla="*/ 1 w 96"/>
                <a:gd name="T1" fmla="*/ 104 h 106"/>
                <a:gd name="T2" fmla="*/ 47 w 96"/>
                <a:gd name="T3" fmla="*/ 1 h 106"/>
                <a:gd name="T4" fmla="*/ 48 w 96"/>
                <a:gd name="T5" fmla="*/ 0 h 106"/>
                <a:gd name="T6" fmla="*/ 49 w 96"/>
                <a:gd name="T7" fmla="*/ 0 h 106"/>
                <a:gd name="T8" fmla="*/ 51 w 96"/>
                <a:gd name="T9" fmla="*/ 1 h 106"/>
                <a:gd name="T10" fmla="*/ 96 w 96"/>
                <a:gd name="T11" fmla="*/ 104 h 106"/>
                <a:gd name="T12" fmla="*/ 95 w 96"/>
                <a:gd name="T13" fmla="*/ 106 h 106"/>
                <a:gd name="T14" fmla="*/ 91 w 96"/>
                <a:gd name="T15" fmla="*/ 106 h 106"/>
                <a:gd name="T16" fmla="*/ 89 w 96"/>
                <a:gd name="T17" fmla="*/ 105 h 106"/>
                <a:gd name="T18" fmla="*/ 77 w 96"/>
                <a:gd name="T19" fmla="*/ 77 h 106"/>
                <a:gd name="T20" fmla="*/ 20 w 96"/>
                <a:gd name="T21" fmla="*/ 77 h 106"/>
                <a:gd name="T22" fmla="*/ 8 w 96"/>
                <a:gd name="T23" fmla="*/ 105 h 106"/>
                <a:gd name="T24" fmla="*/ 6 w 96"/>
                <a:gd name="T25" fmla="*/ 106 h 106"/>
                <a:gd name="T26" fmla="*/ 2 w 96"/>
                <a:gd name="T27" fmla="*/ 106 h 106"/>
                <a:gd name="T28" fmla="*/ 1 w 96"/>
                <a:gd name="T29" fmla="*/ 104 h 106"/>
                <a:gd name="T30" fmla="*/ 74 w 96"/>
                <a:gd name="T31" fmla="*/ 72 h 106"/>
                <a:gd name="T32" fmla="*/ 49 w 96"/>
                <a:gd name="T33" fmla="*/ 12 h 106"/>
                <a:gd name="T34" fmla="*/ 48 w 96"/>
                <a:gd name="T35" fmla="*/ 12 h 106"/>
                <a:gd name="T36" fmla="*/ 23 w 96"/>
                <a:gd name="T37" fmla="*/ 72 h 106"/>
                <a:gd name="T38" fmla="*/ 74 w 96"/>
                <a:gd name="T39" fmla="*/ 7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06">
                  <a:moveTo>
                    <a:pt x="1" y="104"/>
                  </a:moveTo>
                  <a:cubicBezTo>
                    <a:pt x="47" y="1"/>
                    <a:pt x="47" y="1"/>
                    <a:pt x="47" y="1"/>
                  </a:cubicBezTo>
                  <a:cubicBezTo>
                    <a:pt x="47" y="0"/>
                    <a:pt x="48" y="0"/>
                    <a:pt x="48" y="0"/>
                  </a:cubicBezTo>
                  <a:cubicBezTo>
                    <a:pt x="49" y="0"/>
                    <a:pt x="49" y="0"/>
                    <a:pt x="49" y="0"/>
                  </a:cubicBezTo>
                  <a:cubicBezTo>
                    <a:pt x="50" y="0"/>
                    <a:pt x="50" y="0"/>
                    <a:pt x="51" y="1"/>
                  </a:cubicBezTo>
                  <a:cubicBezTo>
                    <a:pt x="96" y="104"/>
                    <a:pt x="96" y="104"/>
                    <a:pt x="96" y="104"/>
                  </a:cubicBezTo>
                  <a:cubicBezTo>
                    <a:pt x="96" y="105"/>
                    <a:pt x="96" y="106"/>
                    <a:pt x="95" y="106"/>
                  </a:cubicBezTo>
                  <a:cubicBezTo>
                    <a:pt x="91" y="106"/>
                    <a:pt x="91" y="106"/>
                    <a:pt x="91" y="106"/>
                  </a:cubicBezTo>
                  <a:cubicBezTo>
                    <a:pt x="90" y="106"/>
                    <a:pt x="89" y="105"/>
                    <a:pt x="89" y="105"/>
                  </a:cubicBezTo>
                  <a:cubicBezTo>
                    <a:pt x="77" y="77"/>
                    <a:pt x="77" y="77"/>
                    <a:pt x="77" y="77"/>
                  </a:cubicBezTo>
                  <a:cubicBezTo>
                    <a:pt x="20" y="77"/>
                    <a:pt x="20" y="77"/>
                    <a:pt x="20" y="77"/>
                  </a:cubicBezTo>
                  <a:cubicBezTo>
                    <a:pt x="8" y="105"/>
                    <a:pt x="8" y="105"/>
                    <a:pt x="8" y="105"/>
                  </a:cubicBezTo>
                  <a:cubicBezTo>
                    <a:pt x="8" y="105"/>
                    <a:pt x="7" y="106"/>
                    <a:pt x="6" y="106"/>
                  </a:cubicBezTo>
                  <a:cubicBezTo>
                    <a:pt x="2" y="106"/>
                    <a:pt x="2" y="106"/>
                    <a:pt x="2" y="106"/>
                  </a:cubicBezTo>
                  <a:cubicBezTo>
                    <a:pt x="1" y="106"/>
                    <a:pt x="0" y="105"/>
                    <a:pt x="1" y="104"/>
                  </a:cubicBezTo>
                  <a:close/>
                  <a:moveTo>
                    <a:pt x="74" y="72"/>
                  </a:moveTo>
                  <a:cubicBezTo>
                    <a:pt x="49" y="12"/>
                    <a:pt x="49" y="12"/>
                    <a:pt x="49" y="12"/>
                  </a:cubicBezTo>
                  <a:cubicBezTo>
                    <a:pt x="48" y="12"/>
                    <a:pt x="48" y="12"/>
                    <a:pt x="48" y="12"/>
                  </a:cubicBezTo>
                  <a:cubicBezTo>
                    <a:pt x="23" y="72"/>
                    <a:pt x="23" y="72"/>
                    <a:pt x="23" y="72"/>
                  </a:cubicBezTo>
                  <a:lnTo>
                    <a:pt x="74" y="7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6" name="Freeform 194">
              <a:extLst>
                <a:ext uri="{FF2B5EF4-FFF2-40B4-BE49-F238E27FC236}">
                  <a16:creationId xmlns:a16="http://schemas.microsoft.com/office/drawing/2014/main" id="{A81DF86B-5864-4981-8A25-365E3E6AD6E8}"/>
                </a:ext>
              </a:extLst>
            </p:cNvPr>
            <p:cNvSpPr>
              <a:spLocks/>
            </p:cNvSpPr>
            <p:nvPr/>
          </p:nvSpPr>
          <p:spPr bwMode="auto">
            <a:xfrm>
              <a:off x="2286492" y="3730760"/>
              <a:ext cx="92075" cy="117475"/>
            </a:xfrm>
            <a:custGeom>
              <a:avLst/>
              <a:gdLst>
                <a:gd name="T0" fmla="*/ 0 w 83"/>
                <a:gd name="T1" fmla="*/ 2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6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2"/>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6" y="13"/>
                  </a:cubicBezTo>
                  <a:cubicBezTo>
                    <a:pt x="6" y="13"/>
                    <a:pt x="6" y="13"/>
                    <a:pt x="6" y="13"/>
                  </a:cubicBezTo>
                  <a:cubicBezTo>
                    <a:pt x="6" y="103"/>
                    <a:pt x="6" y="103"/>
                    <a:pt x="6" y="103"/>
                  </a:cubicBezTo>
                  <a:cubicBezTo>
                    <a:pt x="6" y="104"/>
                    <a:pt x="5" y="105"/>
                    <a:pt x="4" y="105"/>
                  </a:cubicBezTo>
                  <a:cubicBezTo>
                    <a:pt x="2" y="105"/>
                    <a:pt x="2" y="105"/>
                    <a:pt x="2" y="105"/>
                  </a:cubicBezTo>
                  <a:cubicBezTo>
                    <a:pt x="0" y="105"/>
                    <a:pt x="0" y="104"/>
                    <a:pt x="0" y="103"/>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7" name="Freeform 195">
              <a:extLst>
                <a:ext uri="{FF2B5EF4-FFF2-40B4-BE49-F238E27FC236}">
                  <a16:creationId xmlns:a16="http://schemas.microsoft.com/office/drawing/2014/main" id="{C83A50DC-ADD0-44D4-8185-DFBCFDBD7BDC}"/>
                </a:ext>
              </a:extLst>
            </p:cNvPr>
            <p:cNvSpPr>
              <a:spLocks noEditPoints="1"/>
            </p:cNvSpPr>
            <p:nvPr/>
          </p:nvSpPr>
          <p:spPr bwMode="auto">
            <a:xfrm>
              <a:off x="2411904" y="3732347"/>
              <a:ext cx="93663" cy="114300"/>
            </a:xfrm>
            <a:custGeom>
              <a:avLst/>
              <a:gdLst>
                <a:gd name="T0" fmla="*/ 0 w 85"/>
                <a:gd name="T1" fmla="*/ 2 h 104"/>
                <a:gd name="T2" fmla="*/ 2 w 85"/>
                <a:gd name="T3" fmla="*/ 0 h 104"/>
                <a:gd name="T4" fmla="*/ 33 w 85"/>
                <a:gd name="T5" fmla="*/ 0 h 104"/>
                <a:gd name="T6" fmla="*/ 85 w 85"/>
                <a:gd name="T7" fmla="*/ 52 h 104"/>
                <a:gd name="T8" fmla="*/ 33 w 85"/>
                <a:gd name="T9" fmla="*/ 104 h 104"/>
                <a:gd name="T10" fmla="*/ 2 w 85"/>
                <a:gd name="T11" fmla="*/ 104 h 104"/>
                <a:gd name="T12" fmla="*/ 0 w 85"/>
                <a:gd name="T13" fmla="*/ 102 h 104"/>
                <a:gd name="T14" fmla="*/ 0 w 85"/>
                <a:gd name="T15" fmla="*/ 2 h 104"/>
                <a:gd name="T16" fmla="*/ 32 w 85"/>
                <a:gd name="T17" fmla="*/ 98 h 104"/>
                <a:gd name="T18" fmla="*/ 78 w 85"/>
                <a:gd name="T19" fmla="*/ 52 h 104"/>
                <a:gd name="T20" fmla="*/ 32 w 85"/>
                <a:gd name="T21" fmla="*/ 6 h 104"/>
                <a:gd name="T22" fmla="*/ 7 w 85"/>
                <a:gd name="T23" fmla="*/ 6 h 104"/>
                <a:gd name="T24" fmla="*/ 7 w 85"/>
                <a:gd name="T25" fmla="*/ 98 h 104"/>
                <a:gd name="T26" fmla="*/ 32 w 85"/>
                <a:gd name="T27"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4">
                  <a:moveTo>
                    <a:pt x="0" y="2"/>
                  </a:moveTo>
                  <a:cubicBezTo>
                    <a:pt x="0" y="1"/>
                    <a:pt x="1" y="0"/>
                    <a:pt x="2" y="0"/>
                  </a:cubicBezTo>
                  <a:cubicBezTo>
                    <a:pt x="33" y="0"/>
                    <a:pt x="33" y="0"/>
                    <a:pt x="33" y="0"/>
                  </a:cubicBezTo>
                  <a:cubicBezTo>
                    <a:pt x="62" y="0"/>
                    <a:pt x="85" y="23"/>
                    <a:pt x="85" y="52"/>
                  </a:cubicBezTo>
                  <a:cubicBezTo>
                    <a:pt x="85" y="81"/>
                    <a:pt x="62" y="104"/>
                    <a:pt x="33" y="104"/>
                  </a:cubicBezTo>
                  <a:cubicBezTo>
                    <a:pt x="2" y="104"/>
                    <a:pt x="2" y="104"/>
                    <a:pt x="2" y="104"/>
                  </a:cubicBezTo>
                  <a:cubicBezTo>
                    <a:pt x="1" y="104"/>
                    <a:pt x="0" y="103"/>
                    <a:pt x="0" y="102"/>
                  </a:cubicBezTo>
                  <a:lnTo>
                    <a:pt x="0" y="2"/>
                  </a:lnTo>
                  <a:close/>
                  <a:moveTo>
                    <a:pt x="32" y="98"/>
                  </a:moveTo>
                  <a:cubicBezTo>
                    <a:pt x="58" y="98"/>
                    <a:pt x="78" y="78"/>
                    <a:pt x="78" y="52"/>
                  </a:cubicBezTo>
                  <a:cubicBezTo>
                    <a:pt x="78" y="26"/>
                    <a:pt x="58" y="6"/>
                    <a:pt x="32" y="6"/>
                  </a:cubicBezTo>
                  <a:cubicBezTo>
                    <a:pt x="7" y="6"/>
                    <a:pt x="7" y="6"/>
                    <a:pt x="7" y="6"/>
                  </a:cubicBezTo>
                  <a:cubicBezTo>
                    <a:pt x="7" y="98"/>
                    <a:pt x="7" y="98"/>
                    <a:pt x="7" y="98"/>
                  </a:cubicBezTo>
                  <a:lnTo>
                    <a:pt x="32" y="9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458" name="Group 457">
            <a:extLst>
              <a:ext uri="{FF2B5EF4-FFF2-40B4-BE49-F238E27FC236}">
                <a16:creationId xmlns:a16="http://schemas.microsoft.com/office/drawing/2014/main" id="{7E0EC3CC-4D03-4526-A821-18995CF06BC9}"/>
              </a:ext>
            </a:extLst>
          </p:cNvPr>
          <p:cNvGrpSpPr/>
          <p:nvPr userDrawn="1"/>
        </p:nvGrpSpPr>
        <p:grpSpPr>
          <a:xfrm>
            <a:off x="505915" y="1197306"/>
            <a:ext cx="874713" cy="1184275"/>
            <a:chOff x="1782973" y="1846263"/>
            <a:chExt cx="874713" cy="1184275"/>
          </a:xfrm>
        </p:grpSpPr>
        <p:sp>
          <p:nvSpPr>
            <p:cNvPr id="459" name="Freeform 154">
              <a:extLst>
                <a:ext uri="{FF2B5EF4-FFF2-40B4-BE49-F238E27FC236}">
                  <a16:creationId xmlns:a16="http://schemas.microsoft.com/office/drawing/2014/main" id="{8943F918-2E7D-41FD-AC47-7F22DD69946A}"/>
                </a:ext>
              </a:extLst>
            </p:cNvPr>
            <p:cNvSpPr>
              <a:spLocks/>
            </p:cNvSpPr>
            <p:nvPr/>
          </p:nvSpPr>
          <p:spPr bwMode="auto">
            <a:xfrm>
              <a:off x="2106823" y="2155825"/>
              <a:ext cx="69850" cy="76200"/>
            </a:xfrm>
            <a:custGeom>
              <a:avLst/>
              <a:gdLst>
                <a:gd name="T0" fmla="*/ 18 w 63"/>
                <a:gd name="T1" fmla="*/ 70 h 70"/>
                <a:gd name="T2" fmla="*/ 18 w 63"/>
                <a:gd name="T3" fmla="*/ 70 h 70"/>
                <a:gd name="T4" fmla="*/ 50 w 63"/>
                <a:gd name="T5" fmla="*/ 70 h 70"/>
                <a:gd name="T6" fmla="*/ 53 w 63"/>
                <a:gd name="T7" fmla="*/ 70 h 70"/>
                <a:gd name="T8" fmla="*/ 63 w 63"/>
                <a:gd name="T9" fmla="*/ 39 h 70"/>
                <a:gd name="T10" fmla="*/ 63 w 63"/>
                <a:gd name="T11" fmla="*/ 37 h 70"/>
                <a:gd name="T12" fmla="*/ 52 w 63"/>
                <a:gd name="T13" fmla="*/ 30 h 70"/>
                <a:gd name="T14" fmla="*/ 24 w 63"/>
                <a:gd name="T15" fmla="*/ 14 h 70"/>
                <a:gd name="T16" fmla="*/ 0 w 63"/>
                <a:gd name="T17" fmla="*/ 0 h 70"/>
                <a:gd name="T18" fmla="*/ 13 w 63"/>
                <a:gd name="T19" fmla="*/ 53 h 70"/>
                <a:gd name="T20" fmla="*/ 17 w 63"/>
                <a:gd name="T21" fmla="*/ 68 h 70"/>
                <a:gd name="T22" fmla="*/ 18 w 6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70">
                  <a:moveTo>
                    <a:pt x="18" y="70"/>
                  </a:moveTo>
                  <a:cubicBezTo>
                    <a:pt x="18" y="70"/>
                    <a:pt x="18" y="70"/>
                    <a:pt x="18" y="70"/>
                  </a:cubicBezTo>
                  <a:cubicBezTo>
                    <a:pt x="50" y="70"/>
                    <a:pt x="50" y="70"/>
                    <a:pt x="50" y="70"/>
                  </a:cubicBezTo>
                  <a:cubicBezTo>
                    <a:pt x="51" y="70"/>
                    <a:pt x="52" y="70"/>
                    <a:pt x="53" y="70"/>
                  </a:cubicBezTo>
                  <a:cubicBezTo>
                    <a:pt x="56" y="60"/>
                    <a:pt x="60" y="49"/>
                    <a:pt x="63" y="39"/>
                  </a:cubicBezTo>
                  <a:cubicBezTo>
                    <a:pt x="63" y="37"/>
                    <a:pt x="63" y="37"/>
                    <a:pt x="63" y="37"/>
                  </a:cubicBezTo>
                  <a:cubicBezTo>
                    <a:pt x="52" y="30"/>
                    <a:pt x="52" y="30"/>
                    <a:pt x="52" y="30"/>
                  </a:cubicBezTo>
                  <a:cubicBezTo>
                    <a:pt x="24" y="14"/>
                    <a:pt x="24" y="14"/>
                    <a:pt x="24" y="14"/>
                  </a:cubicBezTo>
                  <a:cubicBezTo>
                    <a:pt x="0" y="0"/>
                    <a:pt x="0" y="0"/>
                    <a:pt x="0" y="0"/>
                  </a:cubicBezTo>
                  <a:cubicBezTo>
                    <a:pt x="13" y="53"/>
                    <a:pt x="13" y="53"/>
                    <a:pt x="13" y="53"/>
                  </a:cubicBezTo>
                  <a:cubicBezTo>
                    <a:pt x="17" y="68"/>
                    <a:pt x="17" y="68"/>
                    <a:pt x="17" y="68"/>
                  </a:cubicBezTo>
                  <a:lnTo>
                    <a:pt x="18" y="70"/>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0" name="Freeform 155">
              <a:extLst>
                <a:ext uri="{FF2B5EF4-FFF2-40B4-BE49-F238E27FC236}">
                  <a16:creationId xmlns:a16="http://schemas.microsoft.com/office/drawing/2014/main" id="{CA7FE286-CE90-4C63-A230-1270F562E855}"/>
                </a:ext>
              </a:extLst>
            </p:cNvPr>
            <p:cNvSpPr>
              <a:spLocks/>
            </p:cNvSpPr>
            <p:nvPr/>
          </p:nvSpPr>
          <p:spPr bwMode="auto">
            <a:xfrm>
              <a:off x="2124285" y="22320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1" name="Freeform 156">
              <a:extLst>
                <a:ext uri="{FF2B5EF4-FFF2-40B4-BE49-F238E27FC236}">
                  <a16:creationId xmlns:a16="http://schemas.microsoft.com/office/drawing/2014/main" id="{2F6C941E-1F39-436C-B3ED-667E8C6020C5}"/>
                </a:ext>
              </a:extLst>
            </p:cNvPr>
            <p:cNvSpPr>
              <a:spLocks/>
            </p:cNvSpPr>
            <p:nvPr/>
          </p:nvSpPr>
          <p:spPr bwMode="auto">
            <a:xfrm>
              <a:off x="2259223" y="2155825"/>
              <a:ext cx="65088" cy="76200"/>
            </a:xfrm>
            <a:custGeom>
              <a:avLst/>
              <a:gdLst>
                <a:gd name="T0" fmla="*/ 60 w 60"/>
                <a:gd name="T1" fmla="*/ 0 h 69"/>
                <a:gd name="T2" fmla="*/ 13 w 60"/>
                <a:gd name="T3" fmla="*/ 28 h 69"/>
                <a:gd name="T4" fmla="*/ 0 w 60"/>
                <a:gd name="T5" fmla="*/ 35 h 69"/>
                <a:gd name="T6" fmla="*/ 1 w 60"/>
                <a:gd name="T7" fmla="*/ 38 h 69"/>
                <a:gd name="T8" fmla="*/ 11 w 60"/>
                <a:gd name="T9" fmla="*/ 69 h 69"/>
                <a:gd name="T10" fmla="*/ 42 w 60"/>
                <a:gd name="T11" fmla="*/ 68 h 69"/>
                <a:gd name="T12" fmla="*/ 46 w 60"/>
                <a:gd name="T13" fmla="*/ 68 h 69"/>
                <a:gd name="T14" fmla="*/ 46 w 60"/>
                <a:gd name="T15" fmla="*/ 65 h 69"/>
                <a:gd name="T16" fmla="*/ 48 w 60"/>
                <a:gd name="T17" fmla="*/ 57 h 69"/>
                <a:gd name="T18" fmla="*/ 55 w 60"/>
                <a:gd name="T19" fmla="*/ 26 h 69"/>
                <a:gd name="T20" fmla="*/ 60 w 6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9">
                  <a:moveTo>
                    <a:pt x="60" y="0"/>
                  </a:moveTo>
                  <a:cubicBezTo>
                    <a:pt x="13" y="28"/>
                    <a:pt x="13" y="28"/>
                    <a:pt x="13" y="28"/>
                  </a:cubicBezTo>
                  <a:cubicBezTo>
                    <a:pt x="0" y="35"/>
                    <a:pt x="0" y="35"/>
                    <a:pt x="0" y="35"/>
                  </a:cubicBezTo>
                  <a:cubicBezTo>
                    <a:pt x="1" y="38"/>
                    <a:pt x="1" y="38"/>
                    <a:pt x="1" y="38"/>
                  </a:cubicBezTo>
                  <a:cubicBezTo>
                    <a:pt x="11" y="69"/>
                    <a:pt x="11" y="69"/>
                    <a:pt x="11" y="69"/>
                  </a:cubicBezTo>
                  <a:cubicBezTo>
                    <a:pt x="21" y="69"/>
                    <a:pt x="32" y="69"/>
                    <a:pt x="42" y="68"/>
                  </a:cubicBezTo>
                  <a:cubicBezTo>
                    <a:pt x="46" y="68"/>
                    <a:pt x="46" y="68"/>
                    <a:pt x="46" y="68"/>
                  </a:cubicBezTo>
                  <a:cubicBezTo>
                    <a:pt x="46" y="65"/>
                    <a:pt x="46" y="65"/>
                    <a:pt x="46" y="65"/>
                  </a:cubicBezTo>
                  <a:cubicBezTo>
                    <a:pt x="48" y="57"/>
                    <a:pt x="48" y="57"/>
                    <a:pt x="48" y="57"/>
                  </a:cubicBezTo>
                  <a:cubicBezTo>
                    <a:pt x="55" y="26"/>
                    <a:pt x="55" y="26"/>
                    <a:pt x="55" y="26"/>
                  </a:cubicBezTo>
                  <a:lnTo>
                    <a:pt x="6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2" name="Freeform 157">
              <a:extLst>
                <a:ext uri="{FF2B5EF4-FFF2-40B4-BE49-F238E27FC236}">
                  <a16:creationId xmlns:a16="http://schemas.microsoft.com/office/drawing/2014/main" id="{6FF95A1B-9804-45E2-823E-F03697BA89C2}"/>
                </a:ext>
              </a:extLst>
            </p:cNvPr>
            <p:cNvSpPr>
              <a:spLocks/>
            </p:cNvSpPr>
            <p:nvPr/>
          </p:nvSpPr>
          <p:spPr bwMode="auto">
            <a:xfrm>
              <a:off x="2257635" y="21923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3" name="Freeform 158">
              <a:extLst>
                <a:ext uri="{FF2B5EF4-FFF2-40B4-BE49-F238E27FC236}">
                  <a16:creationId xmlns:a16="http://schemas.microsoft.com/office/drawing/2014/main" id="{2BA9903A-2D5E-4337-B08A-03F1DD5F1A39}"/>
                </a:ext>
              </a:extLst>
            </p:cNvPr>
            <p:cNvSpPr>
              <a:spLocks noEditPoints="1"/>
            </p:cNvSpPr>
            <p:nvPr/>
          </p:nvSpPr>
          <p:spPr bwMode="auto">
            <a:xfrm>
              <a:off x="1806785" y="2760663"/>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19 w 71"/>
                <a:gd name="T11" fmla="*/ 66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1"/>
                    <a:pt x="56" y="66"/>
                    <a:pt x="38" y="66"/>
                  </a:cubicBezTo>
                  <a:cubicBezTo>
                    <a:pt x="19" y="66"/>
                    <a:pt x="19" y="66"/>
                    <a:pt x="19" y="66"/>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4" name="Freeform 159">
              <a:extLst>
                <a:ext uri="{FF2B5EF4-FFF2-40B4-BE49-F238E27FC236}">
                  <a16:creationId xmlns:a16="http://schemas.microsoft.com/office/drawing/2014/main" id="{DE211B62-0C32-4E60-8AC8-998DE3B08847}"/>
                </a:ext>
              </a:extLst>
            </p:cNvPr>
            <p:cNvSpPr>
              <a:spLocks noEditPoints="1"/>
            </p:cNvSpPr>
            <p:nvPr/>
          </p:nvSpPr>
          <p:spPr bwMode="auto">
            <a:xfrm>
              <a:off x="1922673" y="2760663"/>
              <a:ext cx="85725" cy="114300"/>
            </a:xfrm>
            <a:custGeom>
              <a:avLst/>
              <a:gdLst>
                <a:gd name="T0" fmla="*/ 0 w 78"/>
                <a:gd name="T1" fmla="*/ 3 h 104"/>
                <a:gd name="T2" fmla="*/ 3 w 78"/>
                <a:gd name="T3" fmla="*/ 0 h 104"/>
                <a:gd name="T4" fmla="*/ 46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3 h 104"/>
                <a:gd name="T20" fmla="*/ 20 w 78"/>
                <a:gd name="T21" fmla="*/ 63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2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2" y="0"/>
                    <a:pt x="3" y="0"/>
                  </a:cubicBezTo>
                  <a:cubicBezTo>
                    <a:pt x="46" y="0"/>
                    <a:pt x="46" y="0"/>
                    <a:pt x="46" y="0"/>
                  </a:cubicBezTo>
                  <a:cubicBezTo>
                    <a:pt x="63" y="0"/>
                    <a:pt x="78" y="14"/>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3"/>
                    <a:pt x="36" y="63"/>
                    <a:pt x="36" y="63"/>
                  </a:cubicBezTo>
                  <a:cubicBezTo>
                    <a:pt x="20" y="63"/>
                    <a:pt x="20" y="63"/>
                    <a:pt x="20" y="63"/>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44" y="48"/>
                  </a:moveTo>
                  <a:cubicBezTo>
                    <a:pt x="52" y="48"/>
                    <a:pt x="59" y="41"/>
                    <a:pt x="59" y="32"/>
                  </a:cubicBezTo>
                  <a:cubicBezTo>
                    <a:pt x="59" y="25"/>
                    <a:pt x="52" y="18"/>
                    <a:pt x="44" y="18"/>
                  </a:cubicBezTo>
                  <a:cubicBezTo>
                    <a:pt x="20" y="18"/>
                    <a:pt x="20" y="18"/>
                    <a:pt x="20" y="18"/>
                  </a:cubicBezTo>
                  <a:cubicBezTo>
                    <a:pt x="20" y="48"/>
                    <a:pt x="20" y="48"/>
                    <a:pt x="20" y="48"/>
                  </a:cubicBezTo>
                  <a:lnTo>
                    <a:pt x="44"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5" name="Freeform 160">
              <a:extLst>
                <a:ext uri="{FF2B5EF4-FFF2-40B4-BE49-F238E27FC236}">
                  <a16:creationId xmlns:a16="http://schemas.microsoft.com/office/drawing/2014/main" id="{1F64B6D3-9482-4296-9C07-A393B7DC061E}"/>
                </a:ext>
              </a:extLst>
            </p:cNvPr>
            <p:cNvSpPr>
              <a:spLocks noEditPoints="1"/>
            </p:cNvSpPr>
            <p:nvPr/>
          </p:nvSpPr>
          <p:spPr bwMode="auto">
            <a:xfrm>
              <a:off x="2043323" y="2760663"/>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6" name="Freeform 161">
              <a:extLst>
                <a:ext uri="{FF2B5EF4-FFF2-40B4-BE49-F238E27FC236}">
                  <a16:creationId xmlns:a16="http://schemas.microsoft.com/office/drawing/2014/main" id="{BD89A71B-A5F3-45A9-82C0-C4F16B9E722E}"/>
                </a:ext>
              </a:extLst>
            </p:cNvPr>
            <p:cNvSpPr>
              <a:spLocks/>
            </p:cNvSpPr>
            <p:nvPr/>
          </p:nvSpPr>
          <p:spPr bwMode="auto">
            <a:xfrm>
              <a:off x="2195723" y="2760663"/>
              <a:ext cx="76200" cy="117475"/>
            </a:xfrm>
            <a:custGeom>
              <a:avLst/>
              <a:gdLst>
                <a:gd name="T0" fmla="*/ 1 w 69"/>
                <a:gd name="T1" fmla="*/ 91 h 107"/>
                <a:gd name="T2" fmla="*/ 7 w 69"/>
                <a:gd name="T3" fmla="*/ 81 h 107"/>
                <a:gd name="T4" fmla="*/ 12 w 69"/>
                <a:gd name="T5" fmla="*/ 80 h 107"/>
                <a:gd name="T6" fmla="*/ 34 w 69"/>
                <a:gd name="T7" fmla="*/ 90 h 107"/>
                <a:gd name="T8" fmla="*/ 47 w 69"/>
                <a:gd name="T9" fmla="*/ 78 h 107"/>
                <a:gd name="T10" fmla="*/ 29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5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7" y="81"/>
                    <a:pt x="7" y="81"/>
                    <a:pt x="7" y="81"/>
                  </a:cubicBezTo>
                  <a:cubicBezTo>
                    <a:pt x="8" y="79"/>
                    <a:pt x="10" y="79"/>
                    <a:pt x="12" y="80"/>
                  </a:cubicBezTo>
                  <a:cubicBezTo>
                    <a:pt x="12" y="81"/>
                    <a:pt x="24" y="90"/>
                    <a:pt x="34" y="90"/>
                  </a:cubicBezTo>
                  <a:cubicBezTo>
                    <a:pt x="42" y="90"/>
                    <a:pt x="47" y="84"/>
                    <a:pt x="47" y="78"/>
                  </a:cubicBezTo>
                  <a:cubicBezTo>
                    <a:pt x="47" y="71"/>
                    <a:pt x="41" y="65"/>
                    <a:pt x="29" y="60"/>
                  </a:cubicBezTo>
                  <a:cubicBezTo>
                    <a:pt x="15" y="55"/>
                    <a:pt x="1" y="46"/>
                    <a:pt x="1" y="28"/>
                  </a:cubicBezTo>
                  <a:cubicBezTo>
                    <a:pt x="1" y="15"/>
                    <a:pt x="11" y="0"/>
                    <a:pt x="34" y="0"/>
                  </a:cubicBezTo>
                  <a:cubicBezTo>
                    <a:pt x="49" y="0"/>
                    <a:pt x="61" y="7"/>
                    <a:pt x="64" y="10"/>
                  </a:cubicBezTo>
                  <a:cubicBezTo>
                    <a:pt x="65" y="11"/>
                    <a:pt x="66" y="13"/>
                    <a:pt x="65" y="15"/>
                  </a:cubicBezTo>
                  <a:cubicBezTo>
                    <a:pt x="59" y="23"/>
                    <a:pt x="59" y="23"/>
                    <a:pt x="59" y="23"/>
                  </a:cubicBezTo>
                  <a:cubicBezTo>
                    <a:pt x="58" y="25"/>
                    <a:pt x="56" y="26"/>
                    <a:pt x="54" y="25"/>
                  </a:cubicBezTo>
                  <a:cubicBezTo>
                    <a:pt x="53" y="24"/>
                    <a:pt x="41" y="17"/>
                    <a:pt x="33" y="17"/>
                  </a:cubicBezTo>
                  <a:cubicBezTo>
                    <a:pt x="25" y="17"/>
                    <a:pt x="20" y="22"/>
                    <a:pt x="20" y="27"/>
                  </a:cubicBezTo>
                  <a:cubicBezTo>
                    <a:pt x="20" y="34"/>
                    <a:pt x="26" y="39"/>
                    <a:pt x="38" y="44"/>
                  </a:cubicBezTo>
                  <a:cubicBezTo>
                    <a:pt x="52" y="49"/>
                    <a:pt x="69" y="58"/>
                    <a:pt x="69" y="77"/>
                  </a:cubicBezTo>
                  <a:cubicBezTo>
                    <a:pt x="69" y="92"/>
                    <a:pt x="55" y="107"/>
                    <a:pt x="35" y="107"/>
                  </a:cubicBezTo>
                  <a:cubicBezTo>
                    <a:pt x="16" y="107"/>
                    <a:pt x="5" y="98"/>
                    <a:pt x="2" y="95"/>
                  </a:cubicBezTo>
                  <a:cubicBezTo>
                    <a:pt x="1" y="94"/>
                    <a:pt x="0" y="93"/>
                    <a:pt x="1" y="91"/>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7" name="Freeform 162">
              <a:extLst>
                <a:ext uri="{FF2B5EF4-FFF2-40B4-BE49-F238E27FC236}">
                  <a16:creationId xmlns:a16="http://schemas.microsoft.com/office/drawing/2014/main" id="{A187A963-9CEC-473A-B93C-9E9F92A23D03}"/>
                </a:ext>
              </a:extLst>
            </p:cNvPr>
            <p:cNvSpPr>
              <a:spLocks noEditPoints="1"/>
            </p:cNvSpPr>
            <p:nvPr/>
          </p:nvSpPr>
          <p:spPr bwMode="auto">
            <a:xfrm>
              <a:off x="2311610" y="2760663"/>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20 w 71"/>
                <a:gd name="T11" fmla="*/ 66 h 104"/>
                <a:gd name="T12" fmla="*/ 20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20 w 71"/>
                <a:gd name="T29" fmla="*/ 19 h 104"/>
                <a:gd name="T30" fmla="*/ 20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2" y="0"/>
                    <a:pt x="3" y="0"/>
                  </a:cubicBezTo>
                  <a:cubicBezTo>
                    <a:pt x="38" y="0"/>
                    <a:pt x="38" y="0"/>
                    <a:pt x="38" y="0"/>
                  </a:cubicBezTo>
                  <a:cubicBezTo>
                    <a:pt x="56" y="0"/>
                    <a:pt x="71" y="15"/>
                    <a:pt x="71" y="33"/>
                  </a:cubicBezTo>
                  <a:cubicBezTo>
                    <a:pt x="71" y="51"/>
                    <a:pt x="56" y="66"/>
                    <a:pt x="38" y="66"/>
                  </a:cubicBezTo>
                  <a:cubicBezTo>
                    <a:pt x="20" y="66"/>
                    <a:pt x="20" y="66"/>
                    <a:pt x="20" y="66"/>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37" y="48"/>
                  </a:moveTo>
                  <a:cubicBezTo>
                    <a:pt x="45" y="48"/>
                    <a:pt x="52" y="42"/>
                    <a:pt x="52" y="33"/>
                  </a:cubicBezTo>
                  <a:cubicBezTo>
                    <a:pt x="52" y="25"/>
                    <a:pt x="45" y="19"/>
                    <a:pt x="37" y="19"/>
                  </a:cubicBezTo>
                  <a:cubicBezTo>
                    <a:pt x="20" y="19"/>
                    <a:pt x="20" y="19"/>
                    <a:pt x="20" y="19"/>
                  </a:cubicBezTo>
                  <a:cubicBezTo>
                    <a:pt x="20" y="48"/>
                    <a:pt x="20" y="48"/>
                    <a:pt x="20" y="48"/>
                  </a:cubicBezTo>
                  <a:lnTo>
                    <a:pt x="37"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8" name="Freeform 163">
              <a:extLst>
                <a:ext uri="{FF2B5EF4-FFF2-40B4-BE49-F238E27FC236}">
                  <a16:creationId xmlns:a16="http://schemas.microsoft.com/office/drawing/2014/main" id="{7AA42465-4F34-40C3-9CEC-990A46F78A39}"/>
                </a:ext>
              </a:extLst>
            </p:cNvPr>
            <p:cNvSpPr>
              <a:spLocks/>
            </p:cNvSpPr>
            <p:nvPr/>
          </p:nvSpPr>
          <p:spPr bwMode="auto">
            <a:xfrm>
              <a:off x="2429085" y="2760663"/>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9 w 66"/>
                <a:gd name="T19" fmla="*/ 45 h 104"/>
                <a:gd name="T20" fmla="*/ 59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9" y="44"/>
                    <a:pt x="59" y="45"/>
                  </a:cubicBezTo>
                  <a:cubicBezTo>
                    <a:pt x="59" y="58"/>
                    <a:pt x="59" y="58"/>
                    <a:pt x="59" y="58"/>
                  </a:cubicBezTo>
                  <a:cubicBezTo>
                    <a:pt x="59"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9" name="Freeform 164">
              <a:extLst>
                <a:ext uri="{FF2B5EF4-FFF2-40B4-BE49-F238E27FC236}">
                  <a16:creationId xmlns:a16="http://schemas.microsoft.com/office/drawing/2014/main" id="{DD7AD3F5-363E-4ED9-A4AE-5B4791D491C4}"/>
                </a:ext>
              </a:extLst>
            </p:cNvPr>
            <p:cNvSpPr>
              <a:spLocks noEditPoints="1"/>
            </p:cNvSpPr>
            <p:nvPr/>
          </p:nvSpPr>
          <p:spPr bwMode="auto">
            <a:xfrm>
              <a:off x="2544973" y="2760663"/>
              <a:ext cx="85725" cy="114300"/>
            </a:xfrm>
            <a:custGeom>
              <a:avLst/>
              <a:gdLst>
                <a:gd name="T0" fmla="*/ 0 w 77"/>
                <a:gd name="T1" fmla="*/ 3 h 104"/>
                <a:gd name="T2" fmla="*/ 3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8 w 77"/>
                <a:gd name="T15" fmla="*/ 104 h 104"/>
                <a:gd name="T16" fmla="*/ 55 w 77"/>
                <a:gd name="T17" fmla="*/ 103 h 104"/>
                <a:gd name="T18" fmla="*/ 36 w 77"/>
                <a:gd name="T19" fmla="*/ 63 h 104"/>
                <a:gd name="T20" fmla="*/ 19 w 77"/>
                <a:gd name="T21" fmla="*/ 63 h 104"/>
                <a:gd name="T22" fmla="*/ 19 w 77"/>
                <a:gd name="T23" fmla="*/ 101 h 104"/>
                <a:gd name="T24" fmla="*/ 16 w 77"/>
                <a:gd name="T25" fmla="*/ 104 h 104"/>
                <a:gd name="T26" fmla="*/ 3 w 77"/>
                <a:gd name="T27" fmla="*/ 104 h 104"/>
                <a:gd name="T28" fmla="*/ 0 w 77"/>
                <a:gd name="T29" fmla="*/ 101 h 104"/>
                <a:gd name="T30" fmla="*/ 0 w 77"/>
                <a:gd name="T31" fmla="*/ 3 h 104"/>
                <a:gd name="T32" fmla="*/ 43 w 77"/>
                <a:gd name="T33" fmla="*/ 48 h 104"/>
                <a:gd name="T34" fmla="*/ 58 w 77"/>
                <a:gd name="T35" fmla="*/ 32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3" y="0"/>
                  </a:cubicBezTo>
                  <a:cubicBezTo>
                    <a:pt x="45" y="0"/>
                    <a:pt x="45" y="0"/>
                    <a:pt x="45" y="0"/>
                  </a:cubicBezTo>
                  <a:cubicBezTo>
                    <a:pt x="63" y="0"/>
                    <a:pt x="77" y="14"/>
                    <a:pt x="77" y="32"/>
                  </a:cubicBezTo>
                  <a:cubicBezTo>
                    <a:pt x="77" y="46"/>
                    <a:pt x="68" y="57"/>
                    <a:pt x="55" y="62"/>
                  </a:cubicBezTo>
                  <a:cubicBezTo>
                    <a:pt x="76" y="100"/>
                    <a:pt x="76" y="100"/>
                    <a:pt x="76" y="100"/>
                  </a:cubicBezTo>
                  <a:cubicBezTo>
                    <a:pt x="77" y="102"/>
                    <a:pt x="76" y="104"/>
                    <a:pt x="73" y="104"/>
                  </a:cubicBezTo>
                  <a:cubicBezTo>
                    <a:pt x="58" y="104"/>
                    <a:pt x="58" y="104"/>
                    <a:pt x="58" y="104"/>
                  </a:cubicBezTo>
                  <a:cubicBezTo>
                    <a:pt x="56" y="104"/>
                    <a:pt x="56" y="103"/>
                    <a:pt x="55" y="103"/>
                  </a:cubicBezTo>
                  <a:cubicBezTo>
                    <a:pt x="36" y="63"/>
                    <a:pt x="36" y="63"/>
                    <a:pt x="36" y="63"/>
                  </a:cubicBezTo>
                  <a:cubicBezTo>
                    <a:pt x="19" y="63"/>
                    <a:pt x="19" y="63"/>
                    <a:pt x="19" y="63"/>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43" y="48"/>
                  </a:moveTo>
                  <a:cubicBezTo>
                    <a:pt x="51" y="48"/>
                    <a:pt x="58" y="41"/>
                    <a:pt x="58" y="32"/>
                  </a:cubicBezTo>
                  <a:cubicBezTo>
                    <a:pt x="58" y="25"/>
                    <a:pt x="51" y="18"/>
                    <a:pt x="43" y="18"/>
                  </a:cubicBezTo>
                  <a:cubicBezTo>
                    <a:pt x="19" y="18"/>
                    <a:pt x="19" y="18"/>
                    <a:pt x="19" y="18"/>
                  </a:cubicBezTo>
                  <a:cubicBezTo>
                    <a:pt x="19" y="48"/>
                    <a:pt x="19" y="48"/>
                    <a:pt x="19" y="48"/>
                  </a:cubicBezTo>
                  <a:lnTo>
                    <a:pt x="43"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0" name="Freeform 165">
              <a:extLst>
                <a:ext uri="{FF2B5EF4-FFF2-40B4-BE49-F238E27FC236}">
                  <a16:creationId xmlns:a16="http://schemas.microsoft.com/office/drawing/2014/main" id="{A5A2C8A4-5E29-4A5E-BCC9-34119B1C5C8C}"/>
                </a:ext>
              </a:extLst>
            </p:cNvPr>
            <p:cNvSpPr>
              <a:spLocks noEditPoints="1"/>
            </p:cNvSpPr>
            <p:nvPr/>
          </p:nvSpPr>
          <p:spPr bwMode="auto">
            <a:xfrm>
              <a:off x="1806785" y="2914650"/>
              <a:ext cx="73025"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1" name="Freeform 166">
              <a:extLst>
                <a:ext uri="{FF2B5EF4-FFF2-40B4-BE49-F238E27FC236}">
                  <a16:creationId xmlns:a16="http://schemas.microsoft.com/office/drawing/2014/main" id="{2CDD49B1-6EA3-4F3E-BE30-84BB19EA87F0}"/>
                </a:ext>
              </a:extLst>
            </p:cNvPr>
            <p:cNvSpPr>
              <a:spLocks noEditPoints="1"/>
            </p:cNvSpPr>
            <p:nvPr/>
          </p:nvSpPr>
          <p:spPr bwMode="auto">
            <a:xfrm>
              <a:off x="1895685" y="2913063"/>
              <a:ext cx="117475" cy="117475"/>
            </a:xfrm>
            <a:custGeom>
              <a:avLst/>
              <a:gdLst>
                <a:gd name="T0" fmla="*/ 53 w 107"/>
                <a:gd name="T1" fmla="*/ 0 h 106"/>
                <a:gd name="T2" fmla="*/ 107 w 107"/>
                <a:gd name="T3" fmla="*/ 53 h 106"/>
                <a:gd name="T4" fmla="*/ 53 w 107"/>
                <a:gd name="T5" fmla="*/ 106 h 106"/>
                <a:gd name="T6" fmla="*/ 0 w 107"/>
                <a:gd name="T7" fmla="*/ 53 h 106"/>
                <a:gd name="T8" fmla="*/ 53 w 107"/>
                <a:gd name="T9" fmla="*/ 0 h 106"/>
                <a:gd name="T10" fmla="*/ 53 w 107"/>
                <a:gd name="T11" fmla="*/ 100 h 106"/>
                <a:gd name="T12" fmla="*/ 100 w 107"/>
                <a:gd name="T13" fmla="*/ 53 h 106"/>
                <a:gd name="T14" fmla="*/ 53 w 107"/>
                <a:gd name="T15" fmla="*/ 6 h 106"/>
                <a:gd name="T16" fmla="*/ 6 w 107"/>
                <a:gd name="T17" fmla="*/ 53 h 106"/>
                <a:gd name="T18" fmla="*/ 53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3" y="0"/>
                  </a:moveTo>
                  <a:cubicBezTo>
                    <a:pt x="83" y="0"/>
                    <a:pt x="107" y="23"/>
                    <a:pt x="107" y="53"/>
                  </a:cubicBezTo>
                  <a:cubicBezTo>
                    <a:pt x="107" y="83"/>
                    <a:pt x="83" y="106"/>
                    <a:pt x="53" y="106"/>
                  </a:cubicBezTo>
                  <a:cubicBezTo>
                    <a:pt x="23" y="106"/>
                    <a:pt x="0" y="83"/>
                    <a:pt x="0" y="53"/>
                  </a:cubicBezTo>
                  <a:cubicBezTo>
                    <a:pt x="0" y="23"/>
                    <a:pt x="23" y="0"/>
                    <a:pt x="53" y="0"/>
                  </a:cubicBezTo>
                  <a:close/>
                  <a:moveTo>
                    <a:pt x="53" y="100"/>
                  </a:moveTo>
                  <a:cubicBezTo>
                    <a:pt x="79" y="100"/>
                    <a:pt x="100" y="79"/>
                    <a:pt x="100" y="53"/>
                  </a:cubicBezTo>
                  <a:cubicBezTo>
                    <a:pt x="100" y="27"/>
                    <a:pt x="79" y="6"/>
                    <a:pt x="53" y="6"/>
                  </a:cubicBezTo>
                  <a:cubicBezTo>
                    <a:pt x="27" y="6"/>
                    <a:pt x="6" y="27"/>
                    <a:pt x="6" y="53"/>
                  </a:cubicBezTo>
                  <a:cubicBezTo>
                    <a:pt x="6" y="79"/>
                    <a:pt x="27" y="100"/>
                    <a:pt x="53" y="100"/>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2" name="Freeform 167">
              <a:extLst>
                <a:ext uri="{FF2B5EF4-FFF2-40B4-BE49-F238E27FC236}">
                  <a16:creationId xmlns:a16="http://schemas.microsoft.com/office/drawing/2014/main" id="{31F5F25C-DA04-4830-A0A9-74F3D80A887E}"/>
                </a:ext>
              </a:extLst>
            </p:cNvPr>
            <p:cNvSpPr>
              <a:spLocks noEditPoints="1"/>
            </p:cNvSpPr>
            <p:nvPr/>
          </p:nvSpPr>
          <p:spPr bwMode="auto">
            <a:xfrm>
              <a:off x="2040148" y="2914650"/>
              <a:ext cx="77788" cy="114300"/>
            </a:xfrm>
            <a:custGeom>
              <a:avLst/>
              <a:gdLst>
                <a:gd name="T0" fmla="*/ 0 w 71"/>
                <a:gd name="T1" fmla="*/ 2 h 104"/>
                <a:gd name="T2" fmla="*/ 2 w 71"/>
                <a:gd name="T3" fmla="*/ 0 h 104"/>
                <a:gd name="T4" fmla="*/ 38 w 71"/>
                <a:gd name="T5" fmla="*/ 0 h 104"/>
                <a:gd name="T6" fmla="*/ 71 w 71"/>
                <a:gd name="T7" fmla="*/ 32 h 104"/>
                <a:gd name="T8" fmla="*/ 47 w 71"/>
                <a:gd name="T9" fmla="*/ 63 h 104"/>
                <a:gd name="T10" fmla="*/ 69 w 71"/>
                <a:gd name="T11" fmla="*/ 101 h 104"/>
                <a:gd name="T12" fmla="*/ 68 w 71"/>
                <a:gd name="T13" fmla="*/ 104 h 104"/>
                <a:gd name="T14" fmla="*/ 63 w 71"/>
                <a:gd name="T15" fmla="*/ 104 h 104"/>
                <a:gd name="T16" fmla="*/ 61 w 71"/>
                <a:gd name="T17" fmla="*/ 103 h 104"/>
                <a:gd name="T18" fmla="*/ 39 w 71"/>
                <a:gd name="T19" fmla="*/ 64 h 104"/>
                <a:gd name="T20" fmla="*/ 34 w 71"/>
                <a:gd name="T21" fmla="*/ 64 h 104"/>
                <a:gd name="T22" fmla="*/ 7 w 71"/>
                <a:gd name="T23" fmla="*/ 64 h 104"/>
                <a:gd name="T24" fmla="*/ 7 w 71"/>
                <a:gd name="T25" fmla="*/ 102 h 104"/>
                <a:gd name="T26" fmla="*/ 4 w 71"/>
                <a:gd name="T27" fmla="*/ 104 h 104"/>
                <a:gd name="T28" fmla="*/ 2 w 71"/>
                <a:gd name="T29" fmla="*/ 104 h 104"/>
                <a:gd name="T30" fmla="*/ 0 w 71"/>
                <a:gd name="T31" fmla="*/ 102 h 104"/>
                <a:gd name="T32" fmla="*/ 0 w 71"/>
                <a:gd name="T33" fmla="*/ 2 h 104"/>
                <a:gd name="T34" fmla="*/ 38 w 71"/>
                <a:gd name="T35" fmla="*/ 58 h 104"/>
                <a:gd name="T36" fmla="*/ 64 w 71"/>
                <a:gd name="T37" fmla="*/ 32 h 104"/>
                <a:gd name="T38" fmla="*/ 38 w 71"/>
                <a:gd name="T39" fmla="*/ 7 h 104"/>
                <a:gd name="T40" fmla="*/ 7 w 71"/>
                <a:gd name="T41" fmla="*/ 7 h 104"/>
                <a:gd name="T42" fmla="*/ 7 w 71"/>
                <a:gd name="T43" fmla="*/ 58 h 104"/>
                <a:gd name="T44" fmla="*/ 38 w 71"/>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104">
                  <a:moveTo>
                    <a:pt x="0" y="2"/>
                  </a:moveTo>
                  <a:cubicBezTo>
                    <a:pt x="0" y="1"/>
                    <a:pt x="0" y="0"/>
                    <a:pt x="2" y="0"/>
                  </a:cubicBezTo>
                  <a:cubicBezTo>
                    <a:pt x="38" y="0"/>
                    <a:pt x="38" y="0"/>
                    <a:pt x="38" y="0"/>
                  </a:cubicBezTo>
                  <a:cubicBezTo>
                    <a:pt x="56" y="0"/>
                    <a:pt x="71" y="14"/>
                    <a:pt x="71" y="32"/>
                  </a:cubicBezTo>
                  <a:cubicBezTo>
                    <a:pt x="71" y="47"/>
                    <a:pt x="61" y="59"/>
                    <a:pt x="47" y="63"/>
                  </a:cubicBezTo>
                  <a:cubicBezTo>
                    <a:pt x="69" y="101"/>
                    <a:pt x="69" y="101"/>
                    <a:pt x="69" y="101"/>
                  </a:cubicBezTo>
                  <a:cubicBezTo>
                    <a:pt x="69" y="102"/>
                    <a:pt x="69" y="104"/>
                    <a:pt x="68" y="104"/>
                  </a:cubicBezTo>
                  <a:cubicBezTo>
                    <a:pt x="63" y="104"/>
                    <a:pt x="63" y="104"/>
                    <a:pt x="63" y="104"/>
                  </a:cubicBezTo>
                  <a:cubicBezTo>
                    <a:pt x="62" y="104"/>
                    <a:pt x="61" y="103"/>
                    <a:pt x="61" y="103"/>
                  </a:cubicBezTo>
                  <a:cubicBezTo>
                    <a:pt x="39" y="64"/>
                    <a:pt x="39" y="64"/>
                    <a:pt x="39" y="64"/>
                  </a:cubicBezTo>
                  <a:cubicBezTo>
                    <a:pt x="37" y="64"/>
                    <a:pt x="36" y="64"/>
                    <a:pt x="34" y="64"/>
                  </a:cubicBezTo>
                  <a:cubicBezTo>
                    <a:pt x="7" y="64"/>
                    <a:pt x="7" y="64"/>
                    <a:pt x="7" y="64"/>
                  </a:cubicBezTo>
                  <a:cubicBezTo>
                    <a:pt x="7" y="102"/>
                    <a:pt x="7" y="102"/>
                    <a:pt x="7" y="102"/>
                  </a:cubicBezTo>
                  <a:cubicBezTo>
                    <a:pt x="7" y="103"/>
                    <a:pt x="6" y="104"/>
                    <a:pt x="4" y="104"/>
                  </a:cubicBezTo>
                  <a:cubicBezTo>
                    <a:pt x="2" y="104"/>
                    <a:pt x="2" y="104"/>
                    <a:pt x="2" y="104"/>
                  </a:cubicBezTo>
                  <a:cubicBezTo>
                    <a:pt x="0" y="104"/>
                    <a:pt x="0" y="103"/>
                    <a:pt x="0" y="102"/>
                  </a:cubicBezTo>
                  <a:lnTo>
                    <a:pt x="0" y="2"/>
                  </a:lnTo>
                  <a:close/>
                  <a:moveTo>
                    <a:pt x="38" y="58"/>
                  </a:moveTo>
                  <a:cubicBezTo>
                    <a:pt x="52" y="58"/>
                    <a:pt x="64" y="46"/>
                    <a:pt x="64" y="32"/>
                  </a:cubicBezTo>
                  <a:cubicBezTo>
                    <a:pt x="64" y="18"/>
                    <a:pt x="52" y="7"/>
                    <a:pt x="38" y="7"/>
                  </a:cubicBezTo>
                  <a:cubicBezTo>
                    <a:pt x="7" y="7"/>
                    <a:pt x="7" y="7"/>
                    <a:pt x="7" y="7"/>
                  </a:cubicBezTo>
                  <a:cubicBezTo>
                    <a:pt x="7" y="58"/>
                    <a:pt x="7" y="58"/>
                    <a:pt x="7" y="58"/>
                  </a:cubicBezTo>
                  <a:lnTo>
                    <a:pt x="38" y="5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3" name="Freeform 168">
              <a:extLst>
                <a:ext uri="{FF2B5EF4-FFF2-40B4-BE49-F238E27FC236}">
                  <a16:creationId xmlns:a16="http://schemas.microsoft.com/office/drawing/2014/main" id="{B042EB33-876A-47C6-AE81-149AB854A302}"/>
                </a:ext>
              </a:extLst>
            </p:cNvPr>
            <p:cNvSpPr>
              <a:spLocks/>
            </p:cNvSpPr>
            <p:nvPr/>
          </p:nvSpPr>
          <p:spPr bwMode="auto">
            <a:xfrm>
              <a:off x="2129048" y="2914650"/>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4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5"/>
                    <a:pt x="0" y="4"/>
                  </a:cubicBezTo>
                  <a:cubicBezTo>
                    <a:pt x="0" y="2"/>
                    <a:pt x="0" y="2"/>
                    <a:pt x="0" y="2"/>
                  </a:cubicBezTo>
                  <a:cubicBezTo>
                    <a:pt x="0" y="1"/>
                    <a:pt x="1" y="0"/>
                    <a:pt x="2" y="0"/>
                  </a:cubicBezTo>
                  <a:cubicBezTo>
                    <a:pt x="66" y="0"/>
                    <a:pt x="66" y="0"/>
                    <a:pt x="66" y="0"/>
                  </a:cubicBezTo>
                  <a:cubicBezTo>
                    <a:pt x="67" y="0"/>
                    <a:pt x="68" y="1"/>
                    <a:pt x="68" y="2"/>
                  </a:cubicBezTo>
                  <a:cubicBezTo>
                    <a:pt x="68" y="4"/>
                    <a:pt x="68" y="4"/>
                    <a:pt x="68" y="4"/>
                  </a:cubicBezTo>
                  <a:cubicBezTo>
                    <a:pt x="68" y="5"/>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4" name="Freeform 169">
              <a:extLst>
                <a:ext uri="{FF2B5EF4-FFF2-40B4-BE49-F238E27FC236}">
                  <a16:creationId xmlns:a16="http://schemas.microsoft.com/office/drawing/2014/main" id="{7D4B1404-0FBA-41A8-AD60-3265352B9138}"/>
                </a:ext>
              </a:extLst>
            </p:cNvPr>
            <p:cNvSpPr>
              <a:spLocks/>
            </p:cNvSpPr>
            <p:nvPr/>
          </p:nvSpPr>
          <p:spPr bwMode="auto">
            <a:xfrm>
              <a:off x="2221123" y="2914650"/>
              <a:ext cx="61913" cy="114300"/>
            </a:xfrm>
            <a:custGeom>
              <a:avLst/>
              <a:gdLst>
                <a:gd name="T0" fmla="*/ 0 w 56"/>
                <a:gd name="T1" fmla="*/ 2 h 104"/>
                <a:gd name="T2" fmla="*/ 2 w 56"/>
                <a:gd name="T3" fmla="*/ 0 h 104"/>
                <a:gd name="T4" fmla="*/ 5 w 56"/>
                <a:gd name="T5" fmla="*/ 0 h 104"/>
                <a:gd name="T6" fmla="*/ 7 w 56"/>
                <a:gd name="T7" fmla="*/ 2 h 104"/>
                <a:gd name="T8" fmla="*/ 7 w 56"/>
                <a:gd name="T9" fmla="*/ 98 h 104"/>
                <a:gd name="T10" fmla="*/ 54 w 56"/>
                <a:gd name="T11" fmla="*/ 98 h 104"/>
                <a:gd name="T12" fmla="*/ 56 w 56"/>
                <a:gd name="T13" fmla="*/ 100 h 104"/>
                <a:gd name="T14" fmla="*/ 56 w 56"/>
                <a:gd name="T15" fmla="*/ 102 h 104"/>
                <a:gd name="T16" fmla="*/ 54 w 56"/>
                <a:gd name="T17" fmla="*/ 104 h 104"/>
                <a:gd name="T18" fmla="*/ 2 w 56"/>
                <a:gd name="T19" fmla="*/ 104 h 104"/>
                <a:gd name="T20" fmla="*/ 0 w 56"/>
                <a:gd name="T21" fmla="*/ 102 h 104"/>
                <a:gd name="T22" fmla="*/ 0 w 56"/>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4">
                  <a:moveTo>
                    <a:pt x="0" y="2"/>
                  </a:moveTo>
                  <a:cubicBezTo>
                    <a:pt x="0" y="1"/>
                    <a:pt x="0" y="0"/>
                    <a:pt x="2" y="0"/>
                  </a:cubicBezTo>
                  <a:cubicBezTo>
                    <a:pt x="5" y="0"/>
                    <a:pt x="5" y="0"/>
                    <a:pt x="5" y="0"/>
                  </a:cubicBezTo>
                  <a:cubicBezTo>
                    <a:pt x="6" y="0"/>
                    <a:pt x="7" y="1"/>
                    <a:pt x="7" y="2"/>
                  </a:cubicBezTo>
                  <a:cubicBezTo>
                    <a:pt x="7" y="98"/>
                    <a:pt x="7" y="98"/>
                    <a:pt x="7" y="98"/>
                  </a:cubicBezTo>
                  <a:cubicBezTo>
                    <a:pt x="54" y="98"/>
                    <a:pt x="54" y="98"/>
                    <a:pt x="54" y="98"/>
                  </a:cubicBezTo>
                  <a:cubicBezTo>
                    <a:pt x="56" y="98"/>
                    <a:pt x="56" y="99"/>
                    <a:pt x="56" y="100"/>
                  </a:cubicBezTo>
                  <a:cubicBezTo>
                    <a:pt x="56" y="102"/>
                    <a:pt x="56" y="102"/>
                    <a:pt x="56" y="102"/>
                  </a:cubicBezTo>
                  <a:cubicBezTo>
                    <a:pt x="56" y="103"/>
                    <a:pt x="55" y="104"/>
                    <a:pt x="54" y="104"/>
                  </a:cubicBezTo>
                  <a:cubicBezTo>
                    <a:pt x="2" y="104"/>
                    <a:pt x="2" y="104"/>
                    <a:pt x="2" y="104"/>
                  </a:cubicBezTo>
                  <a:cubicBezTo>
                    <a:pt x="0" y="104"/>
                    <a:pt x="0" y="103"/>
                    <a:pt x="0" y="10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5" name="Freeform 170">
              <a:extLst>
                <a:ext uri="{FF2B5EF4-FFF2-40B4-BE49-F238E27FC236}">
                  <a16:creationId xmlns:a16="http://schemas.microsoft.com/office/drawing/2014/main" id="{C15C9C0D-1AAC-4ADB-8FE3-7CD578FBE055}"/>
                </a:ext>
              </a:extLst>
            </p:cNvPr>
            <p:cNvSpPr>
              <a:spLocks noEditPoints="1"/>
            </p:cNvSpPr>
            <p:nvPr/>
          </p:nvSpPr>
          <p:spPr bwMode="auto">
            <a:xfrm>
              <a:off x="2289385" y="2913063"/>
              <a:ext cx="104775" cy="115888"/>
            </a:xfrm>
            <a:custGeom>
              <a:avLst/>
              <a:gdLst>
                <a:gd name="T0" fmla="*/ 0 w 95"/>
                <a:gd name="T1" fmla="*/ 104 h 106"/>
                <a:gd name="T2" fmla="*/ 46 w 95"/>
                <a:gd name="T3" fmla="*/ 1 h 106"/>
                <a:gd name="T4" fmla="*/ 47 w 95"/>
                <a:gd name="T5" fmla="*/ 0 h 106"/>
                <a:gd name="T6" fmla="*/ 48 w 95"/>
                <a:gd name="T7" fmla="*/ 0 h 106"/>
                <a:gd name="T8" fmla="*/ 50 w 95"/>
                <a:gd name="T9" fmla="*/ 1 h 106"/>
                <a:gd name="T10" fmla="*/ 95 w 95"/>
                <a:gd name="T11" fmla="*/ 104 h 106"/>
                <a:gd name="T12" fmla="*/ 94 w 95"/>
                <a:gd name="T13" fmla="*/ 106 h 106"/>
                <a:gd name="T14" fmla="*/ 90 w 95"/>
                <a:gd name="T15" fmla="*/ 106 h 106"/>
                <a:gd name="T16" fmla="*/ 88 w 95"/>
                <a:gd name="T17" fmla="*/ 105 h 106"/>
                <a:gd name="T18" fmla="*/ 76 w 95"/>
                <a:gd name="T19" fmla="*/ 77 h 106"/>
                <a:gd name="T20" fmla="*/ 19 w 95"/>
                <a:gd name="T21" fmla="*/ 77 h 106"/>
                <a:gd name="T22" fmla="*/ 7 w 95"/>
                <a:gd name="T23" fmla="*/ 105 h 106"/>
                <a:gd name="T24" fmla="*/ 5 w 95"/>
                <a:gd name="T25" fmla="*/ 106 h 106"/>
                <a:gd name="T26" fmla="*/ 1 w 95"/>
                <a:gd name="T27" fmla="*/ 106 h 106"/>
                <a:gd name="T28" fmla="*/ 0 w 95"/>
                <a:gd name="T29" fmla="*/ 104 h 106"/>
                <a:gd name="T30" fmla="*/ 73 w 95"/>
                <a:gd name="T31" fmla="*/ 71 h 106"/>
                <a:gd name="T32" fmla="*/ 48 w 95"/>
                <a:gd name="T33" fmla="*/ 12 h 106"/>
                <a:gd name="T34" fmla="*/ 48 w 95"/>
                <a:gd name="T35" fmla="*/ 12 h 106"/>
                <a:gd name="T36" fmla="*/ 22 w 95"/>
                <a:gd name="T37" fmla="*/ 71 h 106"/>
                <a:gd name="T38" fmla="*/ 73 w 95"/>
                <a:gd name="T3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06">
                  <a:moveTo>
                    <a:pt x="0" y="104"/>
                  </a:moveTo>
                  <a:cubicBezTo>
                    <a:pt x="46" y="1"/>
                    <a:pt x="46" y="1"/>
                    <a:pt x="46" y="1"/>
                  </a:cubicBezTo>
                  <a:cubicBezTo>
                    <a:pt x="46" y="0"/>
                    <a:pt x="47" y="0"/>
                    <a:pt x="47" y="0"/>
                  </a:cubicBezTo>
                  <a:cubicBezTo>
                    <a:pt x="48" y="0"/>
                    <a:pt x="48" y="0"/>
                    <a:pt x="48" y="0"/>
                  </a:cubicBezTo>
                  <a:cubicBezTo>
                    <a:pt x="49" y="0"/>
                    <a:pt x="49" y="0"/>
                    <a:pt x="50" y="1"/>
                  </a:cubicBezTo>
                  <a:cubicBezTo>
                    <a:pt x="95" y="104"/>
                    <a:pt x="95" y="104"/>
                    <a:pt x="95" y="104"/>
                  </a:cubicBezTo>
                  <a:cubicBezTo>
                    <a:pt x="95" y="105"/>
                    <a:pt x="95" y="106"/>
                    <a:pt x="94" y="106"/>
                  </a:cubicBezTo>
                  <a:cubicBezTo>
                    <a:pt x="90" y="106"/>
                    <a:pt x="90" y="106"/>
                    <a:pt x="90" y="106"/>
                  </a:cubicBezTo>
                  <a:cubicBezTo>
                    <a:pt x="89" y="106"/>
                    <a:pt x="88" y="105"/>
                    <a:pt x="88" y="105"/>
                  </a:cubicBezTo>
                  <a:cubicBezTo>
                    <a:pt x="76" y="77"/>
                    <a:pt x="76" y="77"/>
                    <a:pt x="76" y="77"/>
                  </a:cubicBezTo>
                  <a:cubicBezTo>
                    <a:pt x="19" y="77"/>
                    <a:pt x="19" y="77"/>
                    <a:pt x="19" y="77"/>
                  </a:cubicBezTo>
                  <a:cubicBezTo>
                    <a:pt x="7" y="105"/>
                    <a:pt x="7" y="105"/>
                    <a:pt x="7" y="105"/>
                  </a:cubicBezTo>
                  <a:cubicBezTo>
                    <a:pt x="7" y="105"/>
                    <a:pt x="6" y="106"/>
                    <a:pt x="5" y="106"/>
                  </a:cubicBezTo>
                  <a:cubicBezTo>
                    <a:pt x="1" y="106"/>
                    <a:pt x="1" y="106"/>
                    <a:pt x="1" y="106"/>
                  </a:cubicBezTo>
                  <a:cubicBezTo>
                    <a:pt x="0" y="106"/>
                    <a:pt x="0" y="105"/>
                    <a:pt x="0" y="104"/>
                  </a:cubicBezTo>
                  <a:close/>
                  <a:moveTo>
                    <a:pt x="73" y="71"/>
                  </a:moveTo>
                  <a:cubicBezTo>
                    <a:pt x="48" y="12"/>
                    <a:pt x="48" y="12"/>
                    <a:pt x="48" y="12"/>
                  </a:cubicBezTo>
                  <a:cubicBezTo>
                    <a:pt x="48" y="12"/>
                    <a:pt x="48" y="12"/>
                    <a:pt x="48" y="12"/>
                  </a:cubicBezTo>
                  <a:cubicBezTo>
                    <a:pt x="22" y="71"/>
                    <a:pt x="22" y="71"/>
                    <a:pt x="22" y="71"/>
                  </a:cubicBezTo>
                  <a:lnTo>
                    <a:pt x="73" y="7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6" name="Freeform 171">
              <a:extLst>
                <a:ext uri="{FF2B5EF4-FFF2-40B4-BE49-F238E27FC236}">
                  <a16:creationId xmlns:a16="http://schemas.microsoft.com/office/drawing/2014/main" id="{988A5D89-9CA8-40FE-98EB-CA56E9FA1737}"/>
                </a:ext>
              </a:extLst>
            </p:cNvPr>
            <p:cNvSpPr>
              <a:spLocks/>
            </p:cNvSpPr>
            <p:nvPr/>
          </p:nvSpPr>
          <p:spPr bwMode="auto">
            <a:xfrm>
              <a:off x="2413210" y="2913063"/>
              <a:ext cx="90488" cy="117475"/>
            </a:xfrm>
            <a:custGeom>
              <a:avLst/>
              <a:gdLst>
                <a:gd name="T0" fmla="*/ 0 w 83"/>
                <a:gd name="T1" fmla="*/ 1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7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1"/>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7" y="13"/>
                  </a:cubicBezTo>
                  <a:cubicBezTo>
                    <a:pt x="6" y="13"/>
                    <a:pt x="6" y="13"/>
                    <a:pt x="6" y="13"/>
                  </a:cubicBezTo>
                  <a:cubicBezTo>
                    <a:pt x="6" y="103"/>
                    <a:pt x="6" y="103"/>
                    <a:pt x="6" y="103"/>
                  </a:cubicBezTo>
                  <a:cubicBezTo>
                    <a:pt x="6" y="104"/>
                    <a:pt x="6" y="105"/>
                    <a:pt x="4" y="105"/>
                  </a:cubicBezTo>
                  <a:cubicBezTo>
                    <a:pt x="2" y="105"/>
                    <a:pt x="2" y="105"/>
                    <a:pt x="2" y="105"/>
                  </a:cubicBezTo>
                  <a:cubicBezTo>
                    <a:pt x="1" y="105"/>
                    <a:pt x="0" y="104"/>
                    <a:pt x="0" y="103"/>
                  </a:cubicBezTo>
                  <a:lnTo>
                    <a:pt x="0"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7" name="Freeform 172">
              <a:extLst>
                <a:ext uri="{FF2B5EF4-FFF2-40B4-BE49-F238E27FC236}">
                  <a16:creationId xmlns:a16="http://schemas.microsoft.com/office/drawing/2014/main" id="{CF8912E7-A099-4F2B-BE89-4DD2390E37B1}"/>
                </a:ext>
              </a:extLst>
            </p:cNvPr>
            <p:cNvSpPr>
              <a:spLocks noEditPoints="1"/>
            </p:cNvSpPr>
            <p:nvPr/>
          </p:nvSpPr>
          <p:spPr bwMode="auto">
            <a:xfrm>
              <a:off x="2538623" y="2914650"/>
              <a:ext cx="93663" cy="114300"/>
            </a:xfrm>
            <a:custGeom>
              <a:avLst/>
              <a:gdLst>
                <a:gd name="T0" fmla="*/ 0 w 86"/>
                <a:gd name="T1" fmla="*/ 2 h 104"/>
                <a:gd name="T2" fmla="*/ 2 w 86"/>
                <a:gd name="T3" fmla="*/ 0 h 104"/>
                <a:gd name="T4" fmla="*/ 33 w 86"/>
                <a:gd name="T5" fmla="*/ 0 h 104"/>
                <a:gd name="T6" fmla="*/ 86 w 86"/>
                <a:gd name="T7" fmla="*/ 52 h 104"/>
                <a:gd name="T8" fmla="*/ 33 w 86"/>
                <a:gd name="T9" fmla="*/ 104 h 104"/>
                <a:gd name="T10" fmla="*/ 2 w 86"/>
                <a:gd name="T11" fmla="*/ 104 h 104"/>
                <a:gd name="T12" fmla="*/ 0 w 86"/>
                <a:gd name="T13" fmla="*/ 102 h 104"/>
                <a:gd name="T14" fmla="*/ 0 w 86"/>
                <a:gd name="T15" fmla="*/ 2 h 104"/>
                <a:gd name="T16" fmla="*/ 32 w 86"/>
                <a:gd name="T17" fmla="*/ 97 h 104"/>
                <a:gd name="T18" fmla="*/ 78 w 86"/>
                <a:gd name="T19" fmla="*/ 52 h 104"/>
                <a:gd name="T20" fmla="*/ 32 w 86"/>
                <a:gd name="T21" fmla="*/ 6 h 104"/>
                <a:gd name="T22" fmla="*/ 7 w 86"/>
                <a:gd name="T23" fmla="*/ 6 h 104"/>
                <a:gd name="T24" fmla="*/ 7 w 86"/>
                <a:gd name="T25" fmla="*/ 97 h 104"/>
                <a:gd name="T26" fmla="*/ 32 w 86"/>
                <a:gd name="T27"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04">
                  <a:moveTo>
                    <a:pt x="0" y="2"/>
                  </a:moveTo>
                  <a:cubicBezTo>
                    <a:pt x="0" y="1"/>
                    <a:pt x="1" y="0"/>
                    <a:pt x="2" y="0"/>
                  </a:cubicBezTo>
                  <a:cubicBezTo>
                    <a:pt x="33" y="0"/>
                    <a:pt x="33" y="0"/>
                    <a:pt x="33" y="0"/>
                  </a:cubicBezTo>
                  <a:cubicBezTo>
                    <a:pt x="62" y="0"/>
                    <a:pt x="86" y="23"/>
                    <a:pt x="86" y="52"/>
                  </a:cubicBezTo>
                  <a:cubicBezTo>
                    <a:pt x="86" y="81"/>
                    <a:pt x="62" y="104"/>
                    <a:pt x="33" y="104"/>
                  </a:cubicBezTo>
                  <a:cubicBezTo>
                    <a:pt x="2" y="104"/>
                    <a:pt x="2" y="104"/>
                    <a:pt x="2" y="104"/>
                  </a:cubicBezTo>
                  <a:cubicBezTo>
                    <a:pt x="1" y="104"/>
                    <a:pt x="0" y="103"/>
                    <a:pt x="0" y="102"/>
                  </a:cubicBezTo>
                  <a:lnTo>
                    <a:pt x="0" y="2"/>
                  </a:lnTo>
                  <a:close/>
                  <a:moveTo>
                    <a:pt x="32" y="97"/>
                  </a:moveTo>
                  <a:cubicBezTo>
                    <a:pt x="58" y="97"/>
                    <a:pt x="78" y="78"/>
                    <a:pt x="78" y="52"/>
                  </a:cubicBezTo>
                  <a:cubicBezTo>
                    <a:pt x="78" y="26"/>
                    <a:pt x="58" y="6"/>
                    <a:pt x="32" y="6"/>
                  </a:cubicBezTo>
                  <a:cubicBezTo>
                    <a:pt x="7" y="6"/>
                    <a:pt x="7" y="6"/>
                    <a:pt x="7" y="6"/>
                  </a:cubicBezTo>
                  <a:cubicBezTo>
                    <a:pt x="7" y="97"/>
                    <a:pt x="7" y="97"/>
                    <a:pt x="7" y="97"/>
                  </a:cubicBezTo>
                  <a:lnTo>
                    <a:pt x="32" y="9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8" name="Freeform 173">
              <a:extLst>
                <a:ext uri="{FF2B5EF4-FFF2-40B4-BE49-F238E27FC236}">
                  <a16:creationId xmlns:a16="http://schemas.microsoft.com/office/drawing/2014/main" id="{D2D297AC-D5AA-4AD8-97FD-02E035F01B5A}"/>
                </a:ext>
              </a:extLst>
            </p:cNvPr>
            <p:cNvSpPr>
              <a:spLocks/>
            </p:cNvSpPr>
            <p:nvPr/>
          </p:nvSpPr>
          <p:spPr bwMode="auto">
            <a:xfrm>
              <a:off x="2305260" y="2308225"/>
              <a:ext cx="87313" cy="58738"/>
            </a:xfrm>
            <a:custGeom>
              <a:avLst/>
              <a:gdLst>
                <a:gd name="T0" fmla="*/ 56 w 80"/>
                <a:gd name="T1" fmla="*/ 49 h 54"/>
                <a:gd name="T2" fmla="*/ 80 w 80"/>
                <a:gd name="T3" fmla="*/ 46 h 54"/>
                <a:gd name="T4" fmla="*/ 40 w 80"/>
                <a:gd name="T5" fmla="*/ 10 h 54"/>
                <a:gd name="T6" fmla="*/ 28 w 80"/>
                <a:gd name="T7" fmla="*/ 0 h 54"/>
                <a:gd name="T8" fmla="*/ 26 w 80"/>
                <a:gd name="T9" fmla="*/ 1 h 54"/>
                <a:gd name="T10" fmla="*/ 0 w 80"/>
                <a:gd name="T11" fmla="*/ 20 h 54"/>
                <a:gd name="T12" fmla="*/ 11 w 80"/>
                <a:gd name="T13" fmla="*/ 52 h 54"/>
                <a:gd name="T14" fmla="*/ 11 w 80"/>
                <a:gd name="T15" fmla="*/ 54 h 54"/>
                <a:gd name="T16" fmla="*/ 24 w 80"/>
                <a:gd name="T17" fmla="*/ 52 h 54"/>
                <a:gd name="T18" fmla="*/ 56 w 80"/>
                <a:gd name="T19"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4">
                  <a:moveTo>
                    <a:pt x="56" y="49"/>
                  </a:moveTo>
                  <a:cubicBezTo>
                    <a:pt x="80" y="46"/>
                    <a:pt x="80" y="46"/>
                    <a:pt x="80" y="46"/>
                  </a:cubicBezTo>
                  <a:cubicBezTo>
                    <a:pt x="40" y="10"/>
                    <a:pt x="40" y="10"/>
                    <a:pt x="40" y="10"/>
                  </a:cubicBezTo>
                  <a:cubicBezTo>
                    <a:pt x="28" y="0"/>
                    <a:pt x="28" y="0"/>
                    <a:pt x="28" y="0"/>
                  </a:cubicBezTo>
                  <a:cubicBezTo>
                    <a:pt x="26" y="1"/>
                    <a:pt x="26" y="1"/>
                    <a:pt x="26" y="1"/>
                  </a:cubicBezTo>
                  <a:cubicBezTo>
                    <a:pt x="0" y="20"/>
                    <a:pt x="0" y="20"/>
                    <a:pt x="0" y="20"/>
                  </a:cubicBezTo>
                  <a:cubicBezTo>
                    <a:pt x="3" y="31"/>
                    <a:pt x="7" y="41"/>
                    <a:pt x="11" y="52"/>
                  </a:cubicBezTo>
                  <a:cubicBezTo>
                    <a:pt x="11" y="54"/>
                    <a:pt x="11" y="54"/>
                    <a:pt x="11" y="54"/>
                  </a:cubicBezTo>
                  <a:cubicBezTo>
                    <a:pt x="24" y="52"/>
                    <a:pt x="24" y="52"/>
                    <a:pt x="24" y="52"/>
                  </a:cubicBezTo>
                  <a:lnTo>
                    <a:pt x="56" y="49"/>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9" name="Freeform 174">
              <a:extLst>
                <a:ext uri="{FF2B5EF4-FFF2-40B4-BE49-F238E27FC236}">
                  <a16:creationId xmlns:a16="http://schemas.microsoft.com/office/drawing/2014/main" id="{3A2C3D3C-CBD6-4BD0-951F-95B7BDF9FF4C}"/>
                </a:ext>
              </a:extLst>
            </p:cNvPr>
            <p:cNvSpPr>
              <a:spLocks/>
            </p:cNvSpPr>
            <p:nvPr/>
          </p:nvSpPr>
          <p:spPr bwMode="auto">
            <a:xfrm>
              <a:off x="2189373" y="2393950"/>
              <a:ext cx="61913" cy="92075"/>
            </a:xfrm>
            <a:custGeom>
              <a:avLst/>
              <a:gdLst>
                <a:gd name="T0" fmla="*/ 50 w 56"/>
                <a:gd name="T1" fmla="*/ 34 h 84"/>
                <a:gd name="T2" fmla="*/ 56 w 56"/>
                <a:gd name="T3" fmla="*/ 20 h 84"/>
                <a:gd name="T4" fmla="*/ 54 w 56"/>
                <a:gd name="T5" fmla="*/ 19 h 84"/>
                <a:gd name="T6" fmla="*/ 28 w 56"/>
                <a:gd name="T7" fmla="*/ 0 h 84"/>
                <a:gd name="T8" fmla="*/ 2 w 56"/>
                <a:gd name="T9" fmla="*/ 20 h 84"/>
                <a:gd name="T10" fmla="*/ 0 w 56"/>
                <a:gd name="T11" fmla="*/ 21 h 84"/>
                <a:gd name="T12" fmla="*/ 5 w 56"/>
                <a:gd name="T13" fmla="*/ 32 h 84"/>
                <a:gd name="T14" fmla="*/ 18 w 56"/>
                <a:gd name="T15" fmla="*/ 62 h 84"/>
                <a:gd name="T16" fmla="*/ 28 w 56"/>
                <a:gd name="T17" fmla="*/ 84 h 84"/>
                <a:gd name="T18" fmla="*/ 50 w 56"/>
                <a:gd name="T19"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4">
                  <a:moveTo>
                    <a:pt x="50" y="34"/>
                  </a:moveTo>
                  <a:cubicBezTo>
                    <a:pt x="56" y="20"/>
                    <a:pt x="56" y="20"/>
                    <a:pt x="56" y="20"/>
                  </a:cubicBezTo>
                  <a:cubicBezTo>
                    <a:pt x="54" y="19"/>
                    <a:pt x="54" y="19"/>
                    <a:pt x="54" y="19"/>
                  </a:cubicBezTo>
                  <a:cubicBezTo>
                    <a:pt x="28" y="0"/>
                    <a:pt x="28" y="0"/>
                    <a:pt x="28" y="0"/>
                  </a:cubicBezTo>
                  <a:cubicBezTo>
                    <a:pt x="19" y="6"/>
                    <a:pt x="11" y="13"/>
                    <a:pt x="2" y="20"/>
                  </a:cubicBezTo>
                  <a:cubicBezTo>
                    <a:pt x="0" y="21"/>
                    <a:pt x="0" y="21"/>
                    <a:pt x="0" y="21"/>
                  </a:cubicBezTo>
                  <a:cubicBezTo>
                    <a:pt x="5" y="32"/>
                    <a:pt x="5" y="32"/>
                    <a:pt x="5" y="32"/>
                  </a:cubicBezTo>
                  <a:cubicBezTo>
                    <a:pt x="18" y="62"/>
                    <a:pt x="18" y="62"/>
                    <a:pt x="18" y="62"/>
                  </a:cubicBezTo>
                  <a:cubicBezTo>
                    <a:pt x="28" y="84"/>
                    <a:pt x="28" y="84"/>
                    <a:pt x="28" y="84"/>
                  </a:cubicBezTo>
                  <a:lnTo>
                    <a:pt x="50" y="34"/>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0" name="Freeform 175">
              <a:extLst>
                <a:ext uri="{FF2B5EF4-FFF2-40B4-BE49-F238E27FC236}">
                  <a16:creationId xmlns:a16="http://schemas.microsoft.com/office/drawing/2014/main" id="{FE991BA0-7711-4349-943C-6EA8048CBC80}"/>
                </a:ext>
              </a:extLst>
            </p:cNvPr>
            <p:cNvSpPr>
              <a:spLocks/>
            </p:cNvSpPr>
            <p:nvPr/>
          </p:nvSpPr>
          <p:spPr bwMode="auto">
            <a:xfrm>
              <a:off x="2046498" y="2311400"/>
              <a:ext cx="88900" cy="58738"/>
            </a:xfrm>
            <a:custGeom>
              <a:avLst/>
              <a:gdLst>
                <a:gd name="T0" fmla="*/ 71 w 81"/>
                <a:gd name="T1" fmla="*/ 50 h 53"/>
                <a:gd name="T2" fmla="*/ 81 w 81"/>
                <a:gd name="T3" fmla="*/ 20 h 53"/>
                <a:gd name="T4" fmla="*/ 54 w 81"/>
                <a:gd name="T5" fmla="*/ 1 h 53"/>
                <a:gd name="T6" fmla="*/ 52 w 81"/>
                <a:gd name="T7" fmla="*/ 0 h 53"/>
                <a:gd name="T8" fmla="*/ 42 w 81"/>
                <a:gd name="T9" fmla="*/ 8 h 53"/>
                <a:gd name="T10" fmla="*/ 19 w 81"/>
                <a:gd name="T11" fmla="*/ 30 h 53"/>
                <a:gd name="T12" fmla="*/ 0 w 81"/>
                <a:gd name="T13" fmla="*/ 46 h 53"/>
                <a:gd name="T14" fmla="*/ 55 w 81"/>
                <a:gd name="T15" fmla="*/ 52 h 53"/>
                <a:gd name="T16" fmla="*/ 70 w 81"/>
                <a:gd name="T17" fmla="*/ 53 h 53"/>
                <a:gd name="T18" fmla="*/ 71 w 81"/>
                <a:gd name="T19"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53">
                  <a:moveTo>
                    <a:pt x="71" y="50"/>
                  </a:moveTo>
                  <a:cubicBezTo>
                    <a:pt x="81" y="20"/>
                    <a:pt x="81" y="20"/>
                    <a:pt x="81" y="20"/>
                  </a:cubicBezTo>
                  <a:cubicBezTo>
                    <a:pt x="72" y="13"/>
                    <a:pt x="63" y="7"/>
                    <a:pt x="54" y="1"/>
                  </a:cubicBezTo>
                  <a:cubicBezTo>
                    <a:pt x="52" y="0"/>
                    <a:pt x="52" y="0"/>
                    <a:pt x="52" y="0"/>
                  </a:cubicBezTo>
                  <a:cubicBezTo>
                    <a:pt x="42" y="8"/>
                    <a:pt x="42" y="8"/>
                    <a:pt x="42" y="8"/>
                  </a:cubicBezTo>
                  <a:cubicBezTo>
                    <a:pt x="19" y="30"/>
                    <a:pt x="19" y="30"/>
                    <a:pt x="19" y="30"/>
                  </a:cubicBezTo>
                  <a:cubicBezTo>
                    <a:pt x="0" y="46"/>
                    <a:pt x="0" y="46"/>
                    <a:pt x="0" y="46"/>
                  </a:cubicBezTo>
                  <a:cubicBezTo>
                    <a:pt x="55" y="52"/>
                    <a:pt x="55" y="52"/>
                    <a:pt x="55" y="52"/>
                  </a:cubicBezTo>
                  <a:cubicBezTo>
                    <a:pt x="70" y="53"/>
                    <a:pt x="70" y="53"/>
                    <a:pt x="70" y="53"/>
                  </a:cubicBezTo>
                  <a:lnTo>
                    <a:pt x="71" y="50"/>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1" name="Freeform 176">
              <a:extLst>
                <a:ext uri="{FF2B5EF4-FFF2-40B4-BE49-F238E27FC236}">
                  <a16:creationId xmlns:a16="http://schemas.microsoft.com/office/drawing/2014/main" id="{FBE2265E-1CF3-4D6E-9F52-E554A9520B91}"/>
                </a:ext>
              </a:extLst>
            </p:cNvPr>
            <p:cNvSpPr>
              <a:spLocks noEditPoints="1"/>
            </p:cNvSpPr>
            <p:nvPr/>
          </p:nvSpPr>
          <p:spPr bwMode="auto">
            <a:xfrm>
              <a:off x="1782973" y="1846263"/>
              <a:ext cx="874713" cy="833438"/>
            </a:xfrm>
            <a:custGeom>
              <a:avLst/>
              <a:gdLst>
                <a:gd name="T0" fmla="*/ 724 w 797"/>
                <a:gd name="T1" fmla="*/ 231 h 760"/>
                <a:gd name="T2" fmla="*/ 617 w 797"/>
                <a:gd name="T3" fmla="*/ 174 h 760"/>
                <a:gd name="T4" fmla="*/ 561 w 797"/>
                <a:gd name="T5" fmla="*/ 142 h 760"/>
                <a:gd name="T6" fmla="*/ 553 w 797"/>
                <a:gd name="T7" fmla="*/ 108 h 760"/>
                <a:gd name="T8" fmla="*/ 408 w 797"/>
                <a:gd name="T9" fmla="*/ 3 h 760"/>
                <a:gd name="T10" fmla="*/ 319 w 797"/>
                <a:gd name="T11" fmla="*/ 50 h 760"/>
                <a:gd name="T12" fmla="*/ 228 w 797"/>
                <a:gd name="T13" fmla="*/ 136 h 760"/>
                <a:gd name="T14" fmla="*/ 183 w 797"/>
                <a:gd name="T15" fmla="*/ 175 h 760"/>
                <a:gd name="T16" fmla="*/ 14 w 797"/>
                <a:gd name="T17" fmla="*/ 273 h 760"/>
                <a:gd name="T18" fmla="*/ 5 w 797"/>
                <a:gd name="T19" fmla="*/ 316 h 760"/>
                <a:gd name="T20" fmla="*/ 72 w 797"/>
                <a:gd name="T21" fmla="*/ 484 h 760"/>
                <a:gd name="T22" fmla="*/ 116 w 797"/>
                <a:gd name="T23" fmla="*/ 534 h 760"/>
                <a:gd name="T24" fmla="*/ 129 w 797"/>
                <a:gd name="T25" fmla="*/ 700 h 760"/>
                <a:gd name="T26" fmla="*/ 169 w 797"/>
                <a:gd name="T27" fmla="*/ 760 h 760"/>
                <a:gd name="T28" fmla="*/ 344 w 797"/>
                <a:gd name="T29" fmla="*/ 757 h 760"/>
                <a:gd name="T30" fmla="*/ 366 w 797"/>
                <a:gd name="T31" fmla="*/ 737 h 760"/>
                <a:gd name="T32" fmla="*/ 430 w 797"/>
                <a:gd name="T33" fmla="*/ 742 h 760"/>
                <a:gd name="T34" fmla="*/ 628 w 797"/>
                <a:gd name="T35" fmla="*/ 760 h 760"/>
                <a:gd name="T36" fmla="*/ 676 w 797"/>
                <a:gd name="T37" fmla="*/ 670 h 760"/>
                <a:gd name="T38" fmla="*/ 697 w 797"/>
                <a:gd name="T39" fmla="*/ 551 h 760"/>
                <a:gd name="T40" fmla="*/ 663 w 797"/>
                <a:gd name="T41" fmla="*/ 490 h 760"/>
                <a:gd name="T42" fmla="*/ 741 w 797"/>
                <a:gd name="T43" fmla="*/ 469 h 760"/>
                <a:gd name="T44" fmla="*/ 480 w 797"/>
                <a:gd name="T45" fmla="*/ 347 h 760"/>
                <a:gd name="T46" fmla="*/ 494 w 797"/>
                <a:gd name="T47" fmla="*/ 282 h 760"/>
                <a:gd name="T48" fmla="*/ 500 w 797"/>
                <a:gd name="T49" fmla="*/ 473 h 760"/>
                <a:gd name="T50" fmla="*/ 376 w 797"/>
                <a:gd name="T51" fmla="*/ 531 h 760"/>
                <a:gd name="T52" fmla="*/ 399 w 797"/>
                <a:gd name="T53" fmla="*/ 583 h 760"/>
                <a:gd name="T54" fmla="*/ 397 w 797"/>
                <a:gd name="T55" fmla="*/ 473 h 760"/>
                <a:gd name="T56" fmla="*/ 320 w 797"/>
                <a:gd name="T57" fmla="*/ 296 h 760"/>
                <a:gd name="T58" fmla="*/ 311 w 797"/>
                <a:gd name="T59" fmla="*/ 352 h 760"/>
                <a:gd name="T60" fmla="*/ 341 w 797"/>
                <a:gd name="T61" fmla="*/ 81 h 760"/>
                <a:gd name="T62" fmla="*/ 515 w 797"/>
                <a:gd name="T63" fmla="*/ 181 h 760"/>
                <a:gd name="T64" fmla="*/ 414 w 797"/>
                <a:gd name="T65" fmla="*/ 315 h 760"/>
                <a:gd name="T66" fmla="*/ 381 w 797"/>
                <a:gd name="T67" fmla="*/ 328 h 760"/>
                <a:gd name="T68" fmla="*/ 379 w 797"/>
                <a:gd name="T69" fmla="*/ 303 h 760"/>
                <a:gd name="T70" fmla="*/ 261 w 797"/>
                <a:gd name="T71" fmla="*/ 133 h 760"/>
                <a:gd name="T72" fmla="*/ 44 w 797"/>
                <a:gd name="T73" fmla="*/ 300 h 760"/>
                <a:gd name="T74" fmla="*/ 271 w 797"/>
                <a:gd name="T75" fmla="*/ 278 h 760"/>
                <a:gd name="T76" fmla="*/ 308 w 797"/>
                <a:gd name="T77" fmla="*/ 372 h 760"/>
                <a:gd name="T78" fmla="*/ 304 w 797"/>
                <a:gd name="T79" fmla="*/ 403 h 760"/>
                <a:gd name="T80" fmla="*/ 279 w 797"/>
                <a:gd name="T81" fmla="*/ 402 h 760"/>
                <a:gd name="T82" fmla="*/ 311 w 797"/>
                <a:gd name="T83" fmla="*/ 474 h 760"/>
                <a:gd name="T84" fmla="*/ 294 w 797"/>
                <a:gd name="T85" fmla="*/ 425 h 760"/>
                <a:gd name="T86" fmla="*/ 342 w 797"/>
                <a:gd name="T87" fmla="*/ 709 h 760"/>
                <a:gd name="T88" fmla="*/ 166 w 797"/>
                <a:gd name="T89" fmla="*/ 687 h 760"/>
                <a:gd name="T90" fmla="*/ 293 w 797"/>
                <a:gd name="T91" fmla="*/ 496 h 760"/>
                <a:gd name="T92" fmla="*/ 330 w 797"/>
                <a:gd name="T93" fmla="*/ 480 h 760"/>
                <a:gd name="T94" fmla="*/ 350 w 797"/>
                <a:gd name="T95" fmla="*/ 506 h 760"/>
                <a:gd name="T96" fmla="*/ 364 w 797"/>
                <a:gd name="T97" fmla="*/ 571 h 760"/>
                <a:gd name="T98" fmla="*/ 675 w 797"/>
                <a:gd name="T99" fmla="*/ 575 h 760"/>
                <a:gd name="T100" fmla="*/ 583 w 797"/>
                <a:gd name="T101" fmla="*/ 721 h 760"/>
                <a:gd name="T102" fmla="*/ 440 w 797"/>
                <a:gd name="T103" fmla="*/ 541 h 760"/>
                <a:gd name="T104" fmla="*/ 441 w 797"/>
                <a:gd name="T105" fmla="*/ 505 h 760"/>
                <a:gd name="T106" fmla="*/ 465 w 797"/>
                <a:gd name="T107" fmla="*/ 484 h 760"/>
                <a:gd name="T108" fmla="*/ 484 w 797"/>
                <a:gd name="T109" fmla="*/ 499 h 760"/>
                <a:gd name="T110" fmla="*/ 744 w 797"/>
                <a:gd name="T111" fmla="*/ 335 h 760"/>
                <a:gd name="T112" fmla="*/ 529 w 797"/>
                <a:gd name="T113" fmla="*/ 415 h 760"/>
                <a:gd name="T114" fmla="*/ 495 w 797"/>
                <a:gd name="T115" fmla="*/ 403 h 760"/>
                <a:gd name="T116" fmla="*/ 484 w 797"/>
                <a:gd name="T117" fmla="*/ 374 h 760"/>
                <a:gd name="T118" fmla="*/ 503 w 797"/>
                <a:gd name="T119" fmla="*/ 359 h 760"/>
                <a:gd name="T120" fmla="*/ 628 w 797"/>
                <a:gd name="T121" fmla="*/ 20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7" h="760">
                  <a:moveTo>
                    <a:pt x="795" y="290"/>
                  </a:moveTo>
                  <a:cubicBezTo>
                    <a:pt x="794" y="286"/>
                    <a:pt x="792" y="282"/>
                    <a:pt x="788" y="278"/>
                  </a:cubicBezTo>
                  <a:cubicBezTo>
                    <a:pt x="787" y="277"/>
                    <a:pt x="786" y="276"/>
                    <a:pt x="785" y="275"/>
                  </a:cubicBezTo>
                  <a:cubicBezTo>
                    <a:pt x="784" y="274"/>
                    <a:pt x="784" y="274"/>
                    <a:pt x="784" y="274"/>
                  </a:cubicBezTo>
                  <a:cubicBezTo>
                    <a:pt x="782" y="273"/>
                    <a:pt x="782" y="273"/>
                    <a:pt x="782" y="273"/>
                  </a:cubicBezTo>
                  <a:cubicBezTo>
                    <a:pt x="776" y="269"/>
                    <a:pt x="776" y="269"/>
                    <a:pt x="776" y="269"/>
                  </a:cubicBezTo>
                  <a:cubicBezTo>
                    <a:pt x="724" y="231"/>
                    <a:pt x="724" y="231"/>
                    <a:pt x="724" y="231"/>
                  </a:cubicBezTo>
                  <a:cubicBezTo>
                    <a:pt x="706" y="219"/>
                    <a:pt x="689" y="207"/>
                    <a:pt x="671" y="194"/>
                  </a:cubicBezTo>
                  <a:cubicBezTo>
                    <a:pt x="645" y="176"/>
                    <a:pt x="645" y="176"/>
                    <a:pt x="645" y="176"/>
                  </a:cubicBezTo>
                  <a:cubicBezTo>
                    <a:pt x="643" y="175"/>
                    <a:pt x="643" y="175"/>
                    <a:pt x="643" y="175"/>
                  </a:cubicBezTo>
                  <a:cubicBezTo>
                    <a:pt x="642" y="175"/>
                    <a:pt x="641" y="174"/>
                    <a:pt x="640" y="173"/>
                  </a:cubicBezTo>
                  <a:cubicBezTo>
                    <a:pt x="638" y="173"/>
                    <a:pt x="636" y="172"/>
                    <a:pt x="634" y="172"/>
                  </a:cubicBezTo>
                  <a:cubicBezTo>
                    <a:pt x="631" y="171"/>
                    <a:pt x="627" y="171"/>
                    <a:pt x="623" y="172"/>
                  </a:cubicBezTo>
                  <a:cubicBezTo>
                    <a:pt x="621" y="172"/>
                    <a:pt x="619" y="173"/>
                    <a:pt x="617" y="174"/>
                  </a:cubicBezTo>
                  <a:cubicBezTo>
                    <a:pt x="615" y="176"/>
                    <a:pt x="615" y="176"/>
                    <a:pt x="615" y="176"/>
                  </a:cubicBezTo>
                  <a:cubicBezTo>
                    <a:pt x="611" y="178"/>
                    <a:pt x="611" y="178"/>
                    <a:pt x="611" y="178"/>
                  </a:cubicBezTo>
                  <a:cubicBezTo>
                    <a:pt x="598" y="187"/>
                    <a:pt x="598" y="187"/>
                    <a:pt x="598" y="187"/>
                  </a:cubicBezTo>
                  <a:cubicBezTo>
                    <a:pt x="578" y="200"/>
                    <a:pt x="559" y="213"/>
                    <a:pt x="539" y="226"/>
                  </a:cubicBezTo>
                  <a:cubicBezTo>
                    <a:pt x="542" y="214"/>
                    <a:pt x="546" y="201"/>
                    <a:pt x="549" y="189"/>
                  </a:cubicBezTo>
                  <a:cubicBezTo>
                    <a:pt x="557" y="158"/>
                    <a:pt x="557" y="158"/>
                    <a:pt x="557" y="158"/>
                  </a:cubicBezTo>
                  <a:cubicBezTo>
                    <a:pt x="561" y="142"/>
                    <a:pt x="561" y="142"/>
                    <a:pt x="561" y="142"/>
                  </a:cubicBezTo>
                  <a:cubicBezTo>
                    <a:pt x="562" y="138"/>
                    <a:pt x="562" y="138"/>
                    <a:pt x="562" y="138"/>
                  </a:cubicBezTo>
                  <a:cubicBezTo>
                    <a:pt x="563" y="136"/>
                    <a:pt x="563" y="136"/>
                    <a:pt x="563" y="136"/>
                  </a:cubicBezTo>
                  <a:cubicBezTo>
                    <a:pt x="563" y="136"/>
                    <a:pt x="563" y="136"/>
                    <a:pt x="563" y="136"/>
                  </a:cubicBezTo>
                  <a:cubicBezTo>
                    <a:pt x="563" y="134"/>
                    <a:pt x="563" y="134"/>
                    <a:pt x="563" y="134"/>
                  </a:cubicBezTo>
                  <a:cubicBezTo>
                    <a:pt x="563" y="133"/>
                    <a:pt x="563" y="132"/>
                    <a:pt x="563" y="131"/>
                  </a:cubicBezTo>
                  <a:cubicBezTo>
                    <a:pt x="564" y="126"/>
                    <a:pt x="563" y="122"/>
                    <a:pt x="561" y="118"/>
                  </a:cubicBezTo>
                  <a:cubicBezTo>
                    <a:pt x="559" y="115"/>
                    <a:pt x="557" y="111"/>
                    <a:pt x="553" y="108"/>
                  </a:cubicBezTo>
                  <a:cubicBezTo>
                    <a:pt x="518" y="82"/>
                    <a:pt x="483" y="56"/>
                    <a:pt x="449" y="31"/>
                  </a:cubicBezTo>
                  <a:cubicBezTo>
                    <a:pt x="422" y="12"/>
                    <a:pt x="422" y="12"/>
                    <a:pt x="422" y="12"/>
                  </a:cubicBezTo>
                  <a:cubicBezTo>
                    <a:pt x="416" y="7"/>
                    <a:pt x="416" y="7"/>
                    <a:pt x="416" y="7"/>
                  </a:cubicBezTo>
                  <a:cubicBezTo>
                    <a:pt x="414" y="6"/>
                    <a:pt x="414" y="6"/>
                    <a:pt x="414" y="6"/>
                  </a:cubicBezTo>
                  <a:cubicBezTo>
                    <a:pt x="414" y="6"/>
                    <a:pt x="414" y="6"/>
                    <a:pt x="414" y="6"/>
                  </a:cubicBezTo>
                  <a:cubicBezTo>
                    <a:pt x="412" y="4"/>
                    <a:pt x="412" y="4"/>
                    <a:pt x="412" y="4"/>
                  </a:cubicBezTo>
                  <a:cubicBezTo>
                    <a:pt x="411" y="4"/>
                    <a:pt x="410" y="3"/>
                    <a:pt x="408" y="3"/>
                  </a:cubicBezTo>
                  <a:cubicBezTo>
                    <a:pt x="404" y="1"/>
                    <a:pt x="400" y="0"/>
                    <a:pt x="395" y="1"/>
                  </a:cubicBezTo>
                  <a:cubicBezTo>
                    <a:pt x="393" y="1"/>
                    <a:pt x="391" y="1"/>
                    <a:pt x="388" y="2"/>
                  </a:cubicBezTo>
                  <a:cubicBezTo>
                    <a:pt x="387" y="3"/>
                    <a:pt x="386" y="3"/>
                    <a:pt x="385" y="4"/>
                  </a:cubicBezTo>
                  <a:cubicBezTo>
                    <a:pt x="384" y="4"/>
                    <a:pt x="382" y="6"/>
                    <a:pt x="382" y="5"/>
                  </a:cubicBezTo>
                  <a:cubicBezTo>
                    <a:pt x="379" y="8"/>
                    <a:pt x="379" y="8"/>
                    <a:pt x="379" y="8"/>
                  </a:cubicBezTo>
                  <a:cubicBezTo>
                    <a:pt x="372" y="12"/>
                    <a:pt x="372" y="12"/>
                    <a:pt x="372" y="12"/>
                  </a:cubicBezTo>
                  <a:cubicBezTo>
                    <a:pt x="319" y="50"/>
                    <a:pt x="319" y="50"/>
                    <a:pt x="319" y="50"/>
                  </a:cubicBezTo>
                  <a:cubicBezTo>
                    <a:pt x="302" y="62"/>
                    <a:pt x="284" y="75"/>
                    <a:pt x="267" y="88"/>
                  </a:cubicBezTo>
                  <a:cubicBezTo>
                    <a:pt x="241" y="107"/>
                    <a:pt x="241" y="107"/>
                    <a:pt x="241" y="107"/>
                  </a:cubicBezTo>
                  <a:cubicBezTo>
                    <a:pt x="237" y="109"/>
                    <a:pt x="237" y="109"/>
                    <a:pt x="237" y="109"/>
                  </a:cubicBezTo>
                  <a:cubicBezTo>
                    <a:pt x="233" y="112"/>
                    <a:pt x="231" y="116"/>
                    <a:pt x="229" y="119"/>
                  </a:cubicBezTo>
                  <a:cubicBezTo>
                    <a:pt x="228" y="123"/>
                    <a:pt x="227" y="127"/>
                    <a:pt x="227" y="132"/>
                  </a:cubicBezTo>
                  <a:cubicBezTo>
                    <a:pt x="227" y="133"/>
                    <a:pt x="228" y="134"/>
                    <a:pt x="228" y="135"/>
                  </a:cubicBezTo>
                  <a:cubicBezTo>
                    <a:pt x="228" y="136"/>
                    <a:pt x="228" y="136"/>
                    <a:pt x="228" y="136"/>
                  </a:cubicBezTo>
                  <a:cubicBezTo>
                    <a:pt x="229" y="138"/>
                    <a:pt x="229" y="138"/>
                    <a:pt x="229" y="138"/>
                  </a:cubicBezTo>
                  <a:cubicBezTo>
                    <a:pt x="234" y="154"/>
                    <a:pt x="234" y="154"/>
                    <a:pt x="234" y="154"/>
                  </a:cubicBezTo>
                  <a:cubicBezTo>
                    <a:pt x="240" y="176"/>
                    <a:pt x="247" y="198"/>
                    <a:pt x="254" y="220"/>
                  </a:cubicBezTo>
                  <a:cubicBezTo>
                    <a:pt x="245" y="214"/>
                    <a:pt x="236" y="209"/>
                    <a:pt x="227" y="203"/>
                  </a:cubicBezTo>
                  <a:cubicBezTo>
                    <a:pt x="200" y="186"/>
                    <a:pt x="200" y="186"/>
                    <a:pt x="200" y="186"/>
                  </a:cubicBezTo>
                  <a:cubicBezTo>
                    <a:pt x="186" y="177"/>
                    <a:pt x="186" y="177"/>
                    <a:pt x="186" y="177"/>
                  </a:cubicBezTo>
                  <a:cubicBezTo>
                    <a:pt x="183" y="175"/>
                    <a:pt x="183" y="175"/>
                    <a:pt x="183" y="175"/>
                  </a:cubicBezTo>
                  <a:cubicBezTo>
                    <a:pt x="181" y="174"/>
                    <a:pt x="181" y="174"/>
                    <a:pt x="181" y="174"/>
                  </a:cubicBezTo>
                  <a:cubicBezTo>
                    <a:pt x="181" y="174"/>
                    <a:pt x="178" y="172"/>
                    <a:pt x="176" y="171"/>
                  </a:cubicBezTo>
                  <a:cubicBezTo>
                    <a:pt x="172" y="169"/>
                    <a:pt x="168" y="169"/>
                    <a:pt x="164" y="170"/>
                  </a:cubicBezTo>
                  <a:cubicBezTo>
                    <a:pt x="160" y="170"/>
                    <a:pt x="156" y="171"/>
                    <a:pt x="151" y="174"/>
                  </a:cubicBezTo>
                  <a:cubicBezTo>
                    <a:pt x="116" y="199"/>
                    <a:pt x="81" y="224"/>
                    <a:pt x="47" y="249"/>
                  </a:cubicBezTo>
                  <a:cubicBezTo>
                    <a:pt x="21" y="268"/>
                    <a:pt x="21" y="268"/>
                    <a:pt x="21" y="268"/>
                  </a:cubicBezTo>
                  <a:cubicBezTo>
                    <a:pt x="14" y="273"/>
                    <a:pt x="14" y="273"/>
                    <a:pt x="14" y="273"/>
                  </a:cubicBezTo>
                  <a:cubicBezTo>
                    <a:pt x="10" y="275"/>
                    <a:pt x="10" y="275"/>
                    <a:pt x="10" y="275"/>
                  </a:cubicBezTo>
                  <a:cubicBezTo>
                    <a:pt x="6" y="279"/>
                    <a:pt x="3" y="283"/>
                    <a:pt x="2" y="287"/>
                  </a:cubicBezTo>
                  <a:cubicBezTo>
                    <a:pt x="0" y="291"/>
                    <a:pt x="0" y="296"/>
                    <a:pt x="0" y="301"/>
                  </a:cubicBezTo>
                  <a:cubicBezTo>
                    <a:pt x="0" y="302"/>
                    <a:pt x="1" y="304"/>
                    <a:pt x="1" y="305"/>
                  </a:cubicBezTo>
                  <a:cubicBezTo>
                    <a:pt x="2" y="306"/>
                    <a:pt x="2" y="306"/>
                    <a:pt x="2" y="306"/>
                  </a:cubicBezTo>
                  <a:cubicBezTo>
                    <a:pt x="2" y="308"/>
                    <a:pt x="2" y="308"/>
                    <a:pt x="2" y="308"/>
                  </a:cubicBezTo>
                  <a:cubicBezTo>
                    <a:pt x="5" y="316"/>
                    <a:pt x="5" y="316"/>
                    <a:pt x="5" y="316"/>
                  </a:cubicBezTo>
                  <a:cubicBezTo>
                    <a:pt x="25" y="377"/>
                    <a:pt x="25" y="377"/>
                    <a:pt x="25" y="377"/>
                  </a:cubicBezTo>
                  <a:cubicBezTo>
                    <a:pt x="32" y="397"/>
                    <a:pt x="39" y="417"/>
                    <a:pt x="46" y="437"/>
                  </a:cubicBezTo>
                  <a:cubicBezTo>
                    <a:pt x="57" y="468"/>
                    <a:pt x="57" y="468"/>
                    <a:pt x="57" y="468"/>
                  </a:cubicBezTo>
                  <a:cubicBezTo>
                    <a:pt x="57" y="469"/>
                    <a:pt x="57" y="469"/>
                    <a:pt x="57" y="469"/>
                  </a:cubicBezTo>
                  <a:cubicBezTo>
                    <a:pt x="58" y="470"/>
                    <a:pt x="58" y="471"/>
                    <a:pt x="59" y="472"/>
                  </a:cubicBezTo>
                  <a:cubicBezTo>
                    <a:pt x="60" y="474"/>
                    <a:pt x="61" y="476"/>
                    <a:pt x="62" y="477"/>
                  </a:cubicBezTo>
                  <a:cubicBezTo>
                    <a:pt x="65" y="480"/>
                    <a:pt x="68" y="482"/>
                    <a:pt x="72" y="484"/>
                  </a:cubicBezTo>
                  <a:cubicBezTo>
                    <a:pt x="73" y="484"/>
                    <a:pt x="76" y="485"/>
                    <a:pt x="78" y="485"/>
                  </a:cubicBezTo>
                  <a:cubicBezTo>
                    <a:pt x="81" y="485"/>
                    <a:pt x="81" y="485"/>
                    <a:pt x="81" y="485"/>
                  </a:cubicBezTo>
                  <a:cubicBezTo>
                    <a:pt x="85" y="486"/>
                    <a:pt x="85" y="486"/>
                    <a:pt x="85" y="486"/>
                  </a:cubicBezTo>
                  <a:cubicBezTo>
                    <a:pt x="101" y="486"/>
                    <a:pt x="101" y="486"/>
                    <a:pt x="101" y="486"/>
                  </a:cubicBezTo>
                  <a:cubicBezTo>
                    <a:pt x="124" y="487"/>
                    <a:pt x="147" y="488"/>
                    <a:pt x="171" y="489"/>
                  </a:cubicBezTo>
                  <a:cubicBezTo>
                    <a:pt x="161" y="497"/>
                    <a:pt x="151" y="506"/>
                    <a:pt x="141" y="514"/>
                  </a:cubicBezTo>
                  <a:cubicBezTo>
                    <a:pt x="116" y="534"/>
                    <a:pt x="116" y="534"/>
                    <a:pt x="116" y="534"/>
                  </a:cubicBezTo>
                  <a:cubicBezTo>
                    <a:pt x="103" y="544"/>
                    <a:pt x="103" y="544"/>
                    <a:pt x="103" y="544"/>
                  </a:cubicBezTo>
                  <a:cubicBezTo>
                    <a:pt x="100" y="547"/>
                    <a:pt x="100" y="547"/>
                    <a:pt x="100" y="547"/>
                  </a:cubicBezTo>
                  <a:cubicBezTo>
                    <a:pt x="99" y="548"/>
                    <a:pt x="99" y="548"/>
                    <a:pt x="99" y="548"/>
                  </a:cubicBezTo>
                  <a:cubicBezTo>
                    <a:pt x="99" y="548"/>
                    <a:pt x="96" y="550"/>
                    <a:pt x="95" y="552"/>
                  </a:cubicBezTo>
                  <a:cubicBezTo>
                    <a:pt x="92" y="556"/>
                    <a:pt x="90" y="560"/>
                    <a:pt x="90" y="563"/>
                  </a:cubicBezTo>
                  <a:cubicBezTo>
                    <a:pt x="89" y="567"/>
                    <a:pt x="89" y="572"/>
                    <a:pt x="90" y="577"/>
                  </a:cubicBezTo>
                  <a:cubicBezTo>
                    <a:pt x="103" y="618"/>
                    <a:pt x="116" y="659"/>
                    <a:pt x="129" y="700"/>
                  </a:cubicBezTo>
                  <a:cubicBezTo>
                    <a:pt x="139" y="730"/>
                    <a:pt x="139" y="730"/>
                    <a:pt x="139" y="730"/>
                  </a:cubicBezTo>
                  <a:cubicBezTo>
                    <a:pt x="141" y="738"/>
                    <a:pt x="141" y="738"/>
                    <a:pt x="141" y="738"/>
                  </a:cubicBezTo>
                  <a:cubicBezTo>
                    <a:pt x="142" y="742"/>
                    <a:pt x="142" y="742"/>
                    <a:pt x="142" y="742"/>
                  </a:cubicBezTo>
                  <a:cubicBezTo>
                    <a:pt x="144" y="747"/>
                    <a:pt x="148" y="751"/>
                    <a:pt x="151" y="754"/>
                  </a:cubicBezTo>
                  <a:cubicBezTo>
                    <a:pt x="154" y="757"/>
                    <a:pt x="158" y="759"/>
                    <a:pt x="163" y="760"/>
                  </a:cubicBezTo>
                  <a:cubicBezTo>
                    <a:pt x="165" y="760"/>
                    <a:pt x="166" y="760"/>
                    <a:pt x="168" y="760"/>
                  </a:cubicBezTo>
                  <a:cubicBezTo>
                    <a:pt x="169" y="760"/>
                    <a:pt x="169" y="760"/>
                    <a:pt x="169" y="760"/>
                  </a:cubicBezTo>
                  <a:cubicBezTo>
                    <a:pt x="171" y="760"/>
                    <a:pt x="171" y="760"/>
                    <a:pt x="171" y="760"/>
                  </a:cubicBezTo>
                  <a:cubicBezTo>
                    <a:pt x="179" y="760"/>
                    <a:pt x="179" y="760"/>
                    <a:pt x="179" y="760"/>
                  </a:cubicBezTo>
                  <a:cubicBezTo>
                    <a:pt x="243" y="759"/>
                    <a:pt x="243" y="759"/>
                    <a:pt x="243" y="759"/>
                  </a:cubicBezTo>
                  <a:cubicBezTo>
                    <a:pt x="265" y="759"/>
                    <a:pt x="286" y="759"/>
                    <a:pt x="308" y="758"/>
                  </a:cubicBezTo>
                  <a:cubicBezTo>
                    <a:pt x="340" y="757"/>
                    <a:pt x="340" y="757"/>
                    <a:pt x="340" y="757"/>
                  </a:cubicBezTo>
                  <a:cubicBezTo>
                    <a:pt x="341" y="757"/>
                    <a:pt x="341" y="757"/>
                    <a:pt x="341" y="757"/>
                  </a:cubicBezTo>
                  <a:cubicBezTo>
                    <a:pt x="341" y="757"/>
                    <a:pt x="343" y="757"/>
                    <a:pt x="344" y="757"/>
                  </a:cubicBezTo>
                  <a:cubicBezTo>
                    <a:pt x="347" y="757"/>
                    <a:pt x="348" y="756"/>
                    <a:pt x="350" y="755"/>
                  </a:cubicBezTo>
                  <a:cubicBezTo>
                    <a:pt x="354" y="754"/>
                    <a:pt x="357" y="752"/>
                    <a:pt x="359" y="749"/>
                  </a:cubicBezTo>
                  <a:cubicBezTo>
                    <a:pt x="361" y="747"/>
                    <a:pt x="362" y="746"/>
                    <a:pt x="363" y="743"/>
                  </a:cubicBezTo>
                  <a:cubicBezTo>
                    <a:pt x="364" y="742"/>
                    <a:pt x="364" y="742"/>
                    <a:pt x="364" y="742"/>
                  </a:cubicBezTo>
                  <a:cubicBezTo>
                    <a:pt x="364" y="741"/>
                    <a:pt x="364" y="741"/>
                    <a:pt x="364" y="741"/>
                  </a:cubicBezTo>
                  <a:cubicBezTo>
                    <a:pt x="364" y="740"/>
                    <a:pt x="364" y="740"/>
                    <a:pt x="364" y="740"/>
                  </a:cubicBezTo>
                  <a:cubicBezTo>
                    <a:pt x="366" y="737"/>
                    <a:pt x="366" y="737"/>
                    <a:pt x="366" y="737"/>
                  </a:cubicBezTo>
                  <a:cubicBezTo>
                    <a:pt x="371" y="722"/>
                    <a:pt x="371" y="722"/>
                    <a:pt x="371" y="722"/>
                  </a:cubicBezTo>
                  <a:cubicBezTo>
                    <a:pt x="380" y="699"/>
                    <a:pt x="388" y="677"/>
                    <a:pt x="396" y="655"/>
                  </a:cubicBezTo>
                  <a:cubicBezTo>
                    <a:pt x="401" y="667"/>
                    <a:pt x="405" y="679"/>
                    <a:pt x="410" y="691"/>
                  </a:cubicBezTo>
                  <a:cubicBezTo>
                    <a:pt x="422" y="721"/>
                    <a:pt x="422" y="721"/>
                    <a:pt x="422" y="721"/>
                  </a:cubicBezTo>
                  <a:cubicBezTo>
                    <a:pt x="428" y="736"/>
                    <a:pt x="428" y="736"/>
                    <a:pt x="428" y="736"/>
                  </a:cubicBezTo>
                  <a:cubicBezTo>
                    <a:pt x="429" y="740"/>
                    <a:pt x="429" y="740"/>
                    <a:pt x="429" y="740"/>
                  </a:cubicBezTo>
                  <a:cubicBezTo>
                    <a:pt x="430" y="742"/>
                    <a:pt x="430" y="742"/>
                    <a:pt x="430" y="742"/>
                  </a:cubicBezTo>
                  <a:cubicBezTo>
                    <a:pt x="430" y="742"/>
                    <a:pt x="431" y="745"/>
                    <a:pt x="433" y="747"/>
                  </a:cubicBezTo>
                  <a:cubicBezTo>
                    <a:pt x="435" y="751"/>
                    <a:pt x="438" y="753"/>
                    <a:pt x="442" y="755"/>
                  </a:cubicBezTo>
                  <a:cubicBezTo>
                    <a:pt x="445" y="757"/>
                    <a:pt x="449" y="759"/>
                    <a:pt x="455" y="759"/>
                  </a:cubicBezTo>
                  <a:cubicBezTo>
                    <a:pt x="498" y="760"/>
                    <a:pt x="540" y="760"/>
                    <a:pt x="583" y="760"/>
                  </a:cubicBezTo>
                  <a:cubicBezTo>
                    <a:pt x="615" y="760"/>
                    <a:pt x="615" y="760"/>
                    <a:pt x="615" y="760"/>
                  </a:cubicBezTo>
                  <a:cubicBezTo>
                    <a:pt x="623" y="760"/>
                    <a:pt x="623" y="760"/>
                    <a:pt x="623" y="760"/>
                  </a:cubicBezTo>
                  <a:cubicBezTo>
                    <a:pt x="628" y="760"/>
                    <a:pt x="628" y="760"/>
                    <a:pt x="628" y="760"/>
                  </a:cubicBezTo>
                  <a:cubicBezTo>
                    <a:pt x="634" y="760"/>
                    <a:pt x="638" y="758"/>
                    <a:pt x="642" y="756"/>
                  </a:cubicBezTo>
                  <a:cubicBezTo>
                    <a:pt x="645" y="754"/>
                    <a:pt x="649" y="751"/>
                    <a:pt x="651" y="746"/>
                  </a:cubicBezTo>
                  <a:cubicBezTo>
                    <a:pt x="652" y="745"/>
                    <a:pt x="652" y="743"/>
                    <a:pt x="653" y="742"/>
                  </a:cubicBezTo>
                  <a:cubicBezTo>
                    <a:pt x="653" y="741"/>
                    <a:pt x="653" y="741"/>
                    <a:pt x="653" y="741"/>
                  </a:cubicBezTo>
                  <a:cubicBezTo>
                    <a:pt x="654" y="739"/>
                    <a:pt x="654" y="739"/>
                    <a:pt x="654" y="739"/>
                  </a:cubicBezTo>
                  <a:cubicBezTo>
                    <a:pt x="656" y="731"/>
                    <a:pt x="656" y="731"/>
                    <a:pt x="656" y="731"/>
                  </a:cubicBezTo>
                  <a:cubicBezTo>
                    <a:pt x="676" y="670"/>
                    <a:pt x="676" y="670"/>
                    <a:pt x="676" y="670"/>
                  </a:cubicBezTo>
                  <a:cubicBezTo>
                    <a:pt x="682" y="649"/>
                    <a:pt x="688" y="629"/>
                    <a:pt x="694" y="608"/>
                  </a:cubicBezTo>
                  <a:cubicBezTo>
                    <a:pt x="704" y="577"/>
                    <a:pt x="704" y="577"/>
                    <a:pt x="704" y="577"/>
                  </a:cubicBezTo>
                  <a:cubicBezTo>
                    <a:pt x="704" y="576"/>
                    <a:pt x="704" y="576"/>
                    <a:pt x="704" y="576"/>
                  </a:cubicBezTo>
                  <a:cubicBezTo>
                    <a:pt x="704" y="576"/>
                    <a:pt x="704" y="574"/>
                    <a:pt x="705" y="573"/>
                  </a:cubicBezTo>
                  <a:cubicBezTo>
                    <a:pt x="705" y="571"/>
                    <a:pt x="705" y="569"/>
                    <a:pt x="705" y="567"/>
                  </a:cubicBezTo>
                  <a:cubicBezTo>
                    <a:pt x="704" y="563"/>
                    <a:pt x="703" y="560"/>
                    <a:pt x="701" y="556"/>
                  </a:cubicBezTo>
                  <a:cubicBezTo>
                    <a:pt x="700" y="554"/>
                    <a:pt x="699" y="553"/>
                    <a:pt x="697" y="551"/>
                  </a:cubicBezTo>
                  <a:cubicBezTo>
                    <a:pt x="696" y="550"/>
                    <a:pt x="696" y="550"/>
                    <a:pt x="696" y="550"/>
                  </a:cubicBezTo>
                  <a:cubicBezTo>
                    <a:pt x="696" y="550"/>
                    <a:pt x="696" y="550"/>
                    <a:pt x="696" y="550"/>
                  </a:cubicBezTo>
                  <a:cubicBezTo>
                    <a:pt x="695" y="549"/>
                    <a:pt x="695" y="549"/>
                    <a:pt x="695" y="549"/>
                  </a:cubicBezTo>
                  <a:cubicBezTo>
                    <a:pt x="692" y="546"/>
                    <a:pt x="692" y="546"/>
                    <a:pt x="692" y="546"/>
                  </a:cubicBezTo>
                  <a:cubicBezTo>
                    <a:pt x="679" y="536"/>
                    <a:pt x="679" y="536"/>
                    <a:pt x="679" y="536"/>
                  </a:cubicBezTo>
                  <a:cubicBezTo>
                    <a:pt x="661" y="522"/>
                    <a:pt x="642" y="507"/>
                    <a:pt x="624" y="492"/>
                  </a:cubicBezTo>
                  <a:cubicBezTo>
                    <a:pt x="637" y="492"/>
                    <a:pt x="650" y="491"/>
                    <a:pt x="663" y="490"/>
                  </a:cubicBezTo>
                  <a:cubicBezTo>
                    <a:pt x="695" y="488"/>
                    <a:pt x="695" y="488"/>
                    <a:pt x="695" y="488"/>
                  </a:cubicBezTo>
                  <a:cubicBezTo>
                    <a:pt x="711" y="488"/>
                    <a:pt x="711" y="488"/>
                    <a:pt x="711" y="488"/>
                  </a:cubicBezTo>
                  <a:cubicBezTo>
                    <a:pt x="715" y="487"/>
                    <a:pt x="715" y="487"/>
                    <a:pt x="715" y="487"/>
                  </a:cubicBezTo>
                  <a:cubicBezTo>
                    <a:pt x="717" y="487"/>
                    <a:pt x="717" y="487"/>
                    <a:pt x="717" y="487"/>
                  </a:cubicBezTo>
                  <a:cubicBezTo>
                    <a:pt x="716" y="487"/>
                    <a:pt x="720" y="487"/>
                    <a:pt x="722" y="486"/>
                  </a:cubicBezTo>
                  <a:cubicBezTo>
                    <a:pt x="727" y="485"/>
                    <a:pt x="730" y="483"/>
                    <a:pt x="733" y="480"/>
                  </a:cubicBezTo>
                  <a:cubicBezTo>
                    <a:pt x="736" y="478"/>
                    <a:pt x="739" y="474"/>
                    <a:pt x="741" y="469"/>
                  </a:cubicBezTo>
                  <a:cubicBezTo>
                    <a:pt x="754" y="428"/>
                    <a:pt x="768" y="388"/>
                    <a:pt x="781" y="347"/>
                  </a:cubicBezTo>
                  <a:cubicBezTo>
                    <a:pt x="791" y="316"/>
                    <a:pt x="791" y="316"/>
                    <a:pt x="791" y="316"/>
                  </a:cubicBezTo>
                  <a:cubicBezTo>
                    <a:pt x="794" y="309"/>
                    <a:pt x="794" y="309"/>
                    <a:pt x="794" y="309"/>
                  </a:cubicBezTo>
                  <a:cubicBezTo>
                    <a:pt x="795" y="304"/>
                    <a:pt x="795" y="304"/>
                    <a:pt x="795" y="304"/>
                  </a:cubicBezTo>
                  <a:cubicBezTo>
                    <a:pt x="797" y="299"/>
                    <a:pt x="796" y="294"/>
                    <a:pt x="795" y="290"/>
                  </a:cubicBezTo>
                  <a:close/>
                  <a:moveTo>
                    <a:pt x="482" y="339"/>
                  </a:moveTo>
                  <a:cubicBezTo>
                    <a:pt x="480" y="347"/>
                    <a:pt x="480" y="347"/>
                    <a:pt x="480" y="347"/>
                  </a:cubicBezTo>
                  <a:cubicBezTo>
                    <a:pt x="480" y="350"/>
                    <a:pt x="480" y="350"/>
                    <a:pt x="480" y="350"/>
                  </a:cubicBezTo>
                  <a:cubicBezTo>
                    <a:pt x="476" y="350"/>
                    <a:pt x="476" y="350"/>
                    <a:pt x="476" y="350"/>
                  </a:cubicBezTo>
                  <a:cubicBezTo>
                    <a:pt x="466" y="351"/>
                    <a:pt x="455" y="351"/>
                    <a:pt x="445" y="351"/>
                  </a:cubicBezTo>
                  <a:cubicBezTo>
                    <a:pt x="435" y="320"/>
                    <a:pt x="435" y="320"/>
                    <a:pt x="435" y="320"/>
                  </a:cubicBezTo>
                  <a:cubicBezTo>
                    <a:pt x="434" y="317"/>
                    <a:pt x="434" y="317"/>
                    <a:pt x="434" y="317"/>
                  </a:cubicBezTo>
                  <a:cubicBezTo>
                    <a:pt x="447" y="310"/>
                    <a:pt x="447" y="310"/>
                    <a:pt x="447" y="310"/>
                  </a:cubicBezTo>
                  <a:cubicBezTo>
                    <a:pt x="494" y="282"/>
                    <a:pt x="494" y="282"/>
                    <a:pt x="494" y="282"/>
                  </a:cubicBezTo>
                  <a:cubicBezTo>
                    <a:pt x="489" y="308"/>
                    <a:pt x="489" y="308"/>
                    <a:pt x="489" y="308"/>
                  </a:cubicBezTo>
                  <a:lnTo>
                    <a:pt x="482" y="339"/>
                  </a:lnTo>
                  <a:close/>
                  <a:moveTo>
                    <a:pt x="504" y="421"/>
                  </a:moveTo>
                  <a:cubicBezTo>
                    <a:pt x="516" y="431"/>
                    <a:pt x="516" y="431"/>
                    <a:pt x="516" y="431"/>
                  </a:cubicBezTo>
                  <a:cubicBezTo>
                    <a:pt x="556" y="467"/>
                    <a:pt x="556" y="467"/>
                    <a:pt x="556" y="467"/>
                  </a:cubicBezTo>
                  <a:cubicBezTo>
                    <a:pt x="532" y="470"/>
                    <a:pt x="532" y="470"/>
                    <a:pt x="532" y="470"/>
                  </a:cubicBezTo>
                  <a:cubicBezTo>
                    <a:pt x="500" y="473"/>
                    <a:pt x="500" y="473"/>
                    <a:pt x="500" y="473"/>
                  </a:cubicBezTo>
                  <a:cubicBezTo>
                    <a:pt x="487" y="475"/>
                    <a:pt x="487" y="475"/>
                    <a:pt x="487" y="475"/>
                  </a:cubicBezTo>
                  <a:cubicBezTo>
                    <a:pt x="487" y="473"/>
                    <a:pt x="487" y="473"/>
                    <a:pt x="487" y="473"/>
                  </a:cubicBezTo>
                  <a:cubicBezTo>
                    <a:pt x="483" y="462"/>
                    <a:pt x="479" y="452"/>
                    <a:pt x="476" y="441"/>
                  </a:cubicBezTo>
                  <a:cubicBezTo>
                    <a:pt x="502" y="422"/>
                    <a:pt x="502" y="422"/>
                    <a:pt x="502" y="422"/>
                  </a:cubicBezTo>
                  <a:lnTo>
                    <a:pt x="504" y="421"/>
                  </a:lnTo>
                  <a:close/>
                  <a:moveTo>
                    <a:pt x="389" y="561"/>
                  </a:moveTo>
                  <a:cubicBezTo>
                    <a:pt x="376" y="531"/>
                    <a:pt x="376" y="531"/>
                    <a:pt x="376" y="531"/>
                  </a:cubicBezTo>
                  <a:cubicBezTo>
                    <a:pt x="371" y="520"/>
                    <a:pt x="371" y="520"/>
                    <a:pt x="371" y="520"/>
                  </a:cubicBezTo>
                  <a:cubicBezTo>
                    <a:pt x="373" y="519"/>
                    <a:pt x="373" y="519"/>
                    <a:pt x="373" y="519"/>
                  </a:cubicBezTo>
                  <a:cubicBezTo>
                    <a:pt x="382" y="512"/>
                    <a:pt x="390" y="505"/>
                    <a:pt x="399" y="499"/>
                  </a:cubicBezTo>
                  <a:cubicBezTo>
                    <a:pt x="425" y="518"/>
                    <a:pt x="425" y="518"/>
                    <a:pt x="425" y="518"/>
                  </a:cubicBezTo>
                  <a:cubicBezTo>
                    <a:pt x="427" y="519"/>
                    <a:pt x="427" y="519"/>
                    <a:pt x="427" y="519"/>
                  </a:cubicBezTo>
                  <a:cubicBezTo>
                    <a:pt x="421" y="533"/>
                    <a:pt x="421" y="533"/>
                    <a:pt x="421" y="533"/>
                  </a:cubicBezTo>
                  <a:cubicBezTo>
                    <a:pt x="399" y="583"/>
                    <a:pt x="399" y="583"/>
                    <a:pt x="399" y="583"/>
                  </a:cubicBezTo>
                  <a:lnTo>
                    <a:pt x="389" y="561"/>
                  </a:lnTo>
                  <a:close/>
                  <a:moveTo>
                    <a:pt x="397" y="473"/>
                  </a:moveTo>
                  <a:cubicBezTo>
                    <a:pt x="380" y="460"/>
                    <a:pt x="362" y="447"/>
                    <a:pt x="345" y="434"/>
                  </a:cubicBezTo>
                  <a:cubicBezTo>
                    <a:pt x="352" y="413"/>
                    <a:pt x="359" y="393"/>
                    <a:pt x="366" y="372"/>
                  </a:cubicBezTo>
                  <a:cubicBezTo>
                    <a:pt x="388" y="372"/>
                    <a:pt x="410" y="373"/>
                    <a:pt x="431" y="373"/>
                  </a:cubicBezTo>
                  <a:cubicBezTo>
                    <a:pt x="438" y="394"/>
                    <a:pt x="444" y="415"/>
                    <a:pt x="451" y="435"/>
                  </a:cubicBezTo>
                  <a:cubicBezTo>
                    <a:pt x="433" y="448"/>
                    <a:pt x="415" y="461"/>
                    <a:pt x="397" y="473"/>
                  </a:cubicBezTo>
                  <a:close/>
                  <a:moveTo>
                    <a:pt x="346" y="352"/>
                  </a:moveTo>
                  <a:cubicBezTo>
                    <a:pt x="314" y="352"/>
                    <a:pt x="314" y="352"/>
                    <a:pt x="314" y="352"/>
                  </a:cubicBezTo>
                  <a:cubicBezTo>
                    <a:pt x="314" y="352"/>
                    <a:pt x="314" y="352"/>
                    <a:pt x="314" y="352"/>
                  </a:cubicBezTo>
                  <a:cubicBezTo>
                    <a:pt x="313" y="350"/>
                    <a:pt x="313" y="350"/>
                    <a:pt x="313" y="350"/>
                  </a:cubicBezTo>
                  <a:cubicBezTo>
                    <a:pt x="309" y="335"/>
                    <a:pt x="309" y="335"/>
                    <a:pt x="309" y="335"/>
                  </a:cubicBezTo>
                  <a:cubicBezTo>
                    <a:pt x="296" y="282"/>
                    <a:pt x="296" y="282"/>
                    <a:pt x="296" y="282"/>
                  </a:cubicBezTo>
                  <a:cubicBezTo>
                    <a:pt x="320" y="296"/>
                    <a:pt x="320" y="296"/>
                    <a:pt x="320" y="296"/>
                  </a:cubicBezTo>
                  <a:cubicBezTo>
                    <a:pt x="348" y="312"/>
                    <a:pt x="348" y="312"/>
                    <a:pt x="348" y="312"/>
                  </a:cubicBezTo>
                  <a:cubicBezTo>
                    <a:pt x="359" y="319"/>
                    <a:pt x="359" y="319"/>
                    <a:pt x="359" y="319"/>
                  </a:cubicBezTo>
                  <a:cubicBezTo>
                    <a:pt x="359" y="321"/>
                    <a:pt x="359" y="321"/>
                    <a:pt x="359" y="321"/>
                  </a:cubicBezTo>
                  <a:cubicBezTo>
                    <a:pt x="356" y="331"/>
                    <a:pt x="352" y="342"/>
                    <a:pt x="349" y="352"/>
                  </a:cubicBezTo>
                  <a:cubicBezTo>
                    <a:pt x="348" y="352"/>
                    <a:pt x="347" y="352"/>
                    <a:pt x="346" y="352"/>
                  </a:cubicBezTo>
                  <a:close/>
                  <a:moveTo>
                    <a:pt x="311" y="352"/>
                  </a:moveTo>
                  <a:cubicBezTo>
                    <a:pt x="311" y="352"/>
                    <a:pt x="311" y="352"/>
                    <a:pt x="311" y="352"/>
                  </a:cubicBezTo>
                  <a:cubicBezTo>
                    <a:pt x="311" y="352"/>
                    <a:pt x="311" y="352"/>
                    <a:pt x="311" y="352"/>
                  </a:cubicBezTo>
                  <a:cubicBezTo>
                    <a:pt x="311" y="352"/>
                    <a:pt x="311" y="352"/>
                    <a:pt x="311" y="352"/>
                  </a:cubicBezTo>
                  <a:close/>
                  <a:moveTo>
                    <a:pt x="433" y="315"/>
                  </a:moveTo>
                  <a:cubicBezTo>
                    <a:pt x="433" y="315"/>
                    <a:pt x="433" y="315"/>
                    <a:pt x="433" y="315"/>
                  </a:cubicBezTo>
                  <a:cubicBezTo>
                    <a:pt x="433" y="315"/>
                    <a:pt x="433" y="315"/>
                    <a:pt x="433" y="315"/>
                  </a:cubicBezTo>
                  <a:close/>
                  <a:moveTo>
                    <a:pt x="287" y="117"/>
                  </a:moveTo>
                  <a:cubicBezTo>
                    <a:pt x="305" y="105"/>
                    <a:pt x="323" y="93"/>
                    <a:pt x="341" y="81"/>
                  </a:cubicBezTo>
                  <a:cubicBezTo>
                    <a:pt x="394" y="44"/>
                    <a:pt x="394" y="44"/>
                    <a:pt x="394" y="44"/>
                  </a:cubicBezTo>
                  <a:cubicBezTo>
                    <a:pt x="397" y="42"/>
                    <a:pt x="397" y="42"/>
                    <a:pt x="397" y="42"/>
                  </a:cubicBezTo>
                  <a:cubicBezTo>
                    <a:pt x="399" y="44"/>
                    <a:pt x="399" y="44"/>
                    <a:pt x="399" y="44"/>
                  </a:cubicBezTo>
                  <a:cubicBezTo>
                    <a:pt x="425" y="63"/>
                    <a:pt x="425" y="63"/>
                    <a:pt x="425" y="63"/>
                  </a:cubicBezTo>
                  <a:cubicBezTo>
                    <a:pt x="459" y="87"/>
                    <a:pt x="492" y="110"/>
                    <a:pt x="525" y="134"/>
                  </a:cubicBezTo>
                  <a:cubicBezTo>
                    <a:pt x="522" y="149"/>
                    <a:pt x="522" y="149"/>
                    <a:pt x="522" y="149"/>
                  </a:cubicBezTo>
                  <a:cubicBezTo>
                    <a:pt x="515" y="181"/>
                    <a:pt x="515" y="181"/>
                    <a:pt x="515" y="181"/>
                  </a:cubicBezTo>
                  <a:cubicBezTo>
                    <a:pt x="510" y="202"/>
                    <a:pt x="506" y="223"/>
                    <a:pt x="502" y="244"/>
                  </a:cubicBezTo>
                  <a:cubicBezTo>
                    <a:pt x="500" y="251"/>
                    <a:pt x="500" y="251"/>
                    <a:pt x="500" y="251"/>
                  </a:cubicBezTo>
                  <a:cubicBezTo>
                    <a:pt x="497" y="253"/>
                    <a:pt x="494" y="255"/>
                    <a:pt x="491" y="258"/>
                  </a:cubicBezTo>
                  <a:cubicBezTo>
                    <a:pt x="436" y="292"/>
                    <a:pt x="436" y="292"/>
                    <a:pt x="436" y="292"/>
                  </a:cubicBezTo>
                  <a:cubicBezTo>
                    <a:pt x="423" y="301"/>
                    <a:pt x="423" y="301"/>
                    <a:pt x="423" y="301"/>
                  </a:cubicBezTo>
                  <a:cubicBezTo>
                    <a:pt x="423" y="301"/>
                    <a:pt x="418" y="304"/>
                    <a:pt x="417" y="306"/>
                  </a:cubicBezTo>
                  <a:cubicBezTo>
                    <a:pt x="415" y="309"/>
                    <a:pt x="414" y="312"/>
                    <a:pt x="414" y="315"/>
                  </a:cubicBezTo>
                  <a:cubicBezTo>
                    <a:pt x="414" y="317"/>
                    <a:pt x="414" y="318"/>
                    <a:pt x="414" y="320"/>
                  </a:cubicBezTo>
                  <a:cubicBezTo>
                    <a:pt x="415" y="321"/>
                    <a:pt x="415" y="321"/>
                    <a:pt x="415" y="322"/>
                  </a:cubicBezTo>
                  <a:cubicBezTo>
                    <a:pt x="415" y="323"/>
                    <a:pt x="415" y="323"/>
                    <a:pt x="415" y="323"/>
                  </a:cubicBezTo>
                  <a:cubicBezTo>
                    <a:pt x="416" y="326"/>
                    <a:pt x="416" y="326"/>
                    <a:pt x="416" y="326"/>
                  </a:cubicBezTo>
                  <a:cubicBezTo>
                    <a:pt x="425" y="351"/>
                    <a:pt x="425" y="351"/>
                    <a:pt x="425" y="351"/>
                  </a:cubicBezTo>
                  <a:cubicBezTo>
                    <a:pt x="407" y="352"/>
                    <a:pt x="390" y="352"/>
                    <a:pt x="373" y="352"/>
                  </a:cubicBezTo>
                  <a:cubicBezTo>
                    <a:pt x="376" y="344"/>
                    <a:pt x="378" y="336"/>
                    <a:pt x="381" y="328"/>
                  </a:cubicBezTo>
                  <a:cubicBezTo>
                    <a:pt x="382" y="324"/>
                    <a:pt x="382" y="324"/>
                    <a:pt x="382" y="324"/>
                  </a:cubicBezTo>
                  <a:cubicBezTo>
                    <a:pt x="383" y="322"/>
                    <a:pt x="383" y="322"/>
                    <a:pt x="383" y="322"/>
                  </a:cubicBezTo>
                  <a:cubicBezTo>
                    <a:pt x="383" y="322"/>
                    <a:pt x="383" y="322"/>
                    <a:pt x="383" y="322"/>
                  </a:cubicBezTo>
                  <a:cubicBezTo>
                    <a:pt x="384" y="320"/>
                    <a:pt x="384" y="320"/>
                    <a:pt x="384" y="320"/>
                  </a:cubicBezTo>
                  <a:cubicBezTo>
                    <a:pt x="384" y="319"/>
                    <a:pt x="384" y="318"/>
                    <a:pt x="384" y="317"/>
                  </a:cubicBezTo>
                  <a:cubicBezTo>
                    <a:pt x="384" y="314"/>
                    <a:pt x="384" y="310"/>
                    <a:pt x="382" y="307"/>
                  </a:cubicBezTo>
                  <a:cubicBezTo>
                    <a:pt x="381" y="305"/>
                    <a:pt x="380" y="304"/>
                    <a:pt x="379" y="303"/>
                  </a:cubicBezTo>
                  <a:cubicBezTo>
                    <a:pt x="378" y="302"/>
                    <a:pt x="377" y="301"/>
                    <a:pt x="377" y="301"/>
                  </a:cubicBezTo>
                  <a:cubicBezTo>
                    <a:pt x="375" y="299"/>
                    <a:pt x="375" y="299"/>
                    <a:pt x="375" y="299"/>
                  </a:cubicBezTo>
                  <a:cubicBezTo>
                    <a:pt x="361" y="291"/>
                    <a:pt x="361" y="291"/>
                    <a:pt x="361" y="291"/>
                  </a:cubicBezTo>
                  <a:cubicBezTo>
                    <a:pt x="335" y="273"/>
                    <a:pt x="335" y="273"/>
                    <a:pt x="335" y="273"/>
                  </a:cubicBezTo>
                  <a:cubicBezTo>
                    <a:pt x="287" y="242"/>
                    <a:pt x="287" y="242"/>
                    <a:pt x="287" y="242"/>
                  </a:cubicBezTo>
                  <a:cubicBezTo>
                    <a:pt x="279" y="210"/>
                    <a:pt x="272" y="178"/>
                    <a:pt x="264" y="145"/>
                  </a:cubicBezTo>
                  <a:cubicBezTo>
                    <a:pt x="261" y="133"/>
                    <a:pt x="261" y="133"/>
                    <a:pt x="261" y="133"/>
                  </a:cubicBezTo>
                  <a:lnTo>
                    <a:pt x="287" y="117"/>
                  </a:lnTo>
                  <a:close/>
                  <a:moveTo>
                    <a:pt x="88" y="453"/>
                  </a:moveTo>
                  <a:cubicBezTo>
                    <a:pt x="80" y="426"/>
                    <a:pt x="80" y="426"/>
                    <a:pt x="80" y="426"/>
                  </a:cubicBezTo>
                  <a:cubicBezTo>
                    <a:pt x="74" y="406"/>
                    <a:pt x="67" y="385"/>
                    <a:pt x="61" y="365"/>
                  </a:cubicBezTo>
                  <a:cubicBezTo>
                    <a:pt x="42" y="304"/>
                    <a:pt x="42" y="304"/>
                    <a:pt x="42" y="304"/>
                  </a:cubicBezTo>
                  <a:cubicBezTo>
                    <a:pt x="41" y="302"/>
                    <a:pt x="41" y="302"/>
                    <a:pt x="41" y="302"/>
                  </a:cubicBezTo>
                  <a:cubicBezTo>
                    <a:pt x="44" y="300"/>
                    <a:pt x="44" y="300"/>
                    <a:pt x="44" y="300"/>
                  </a:cubicBezTo>
                  <a:cubicBezTo>
                    <a:pt x="70" y="281"/>
                    <a:pt x="70" y="281"/>
                    <a:pt x="70" y="281"/>
                  </a:cubicBezTo>
                  <a:cubicBezTo>
                    <a:pt x="103" y="257"/>
                    <a:pt x="135" y="233"/>
                    <a:pt x="168" y="208"/>
                  </a:cubicBezTo>
                  <a:cubicBezTo>
                    <a:pt x="181" y="216"/>
                    <a:pt x="181" y="216"/>
                    <a:pt x="181" y="216"/>
                  </a:cubicBezTo>
                  <a:cubicBezTo>
                    <a:pt x="209" y="232"/>
                    <a:pt x="209" y="232"/>
                    <a:pt x="209" y="232"/>
                  </a:cubicBezTo>
                  <a:cubicBezTo>
                    <a:pt x="227" y="243"/>
                    <a:pt x="246" y="254"/>
                    <a:pt x="265" y="264"/>
                  </a:cubicBezTo>
                  <a:cubicBezTo>
                    <a:pt x="268" y="266"/>
                    <a:pt x="268" y="266"/>
                    <a:pt x="268" y="266"/>
                  </a:cubicBezTo>
                  <a:cubicBezTo>
                    <a:pt x="269" y="270"/>
                    <a:pt x="270" y="274"/>
                    <a:pt x="271" y="278"/>
                  </a:cubicBezTo>
                  <a:cubicBezTo>
                    <a:pt x="289" y="340"/>
                    <a:pt x="289" y="340"/>
                    <a:pt x="289" y="340"/>
                  </a:cubicBezTo>
                  <a:cubicBezTo>
                    <a:pt x="294" y="355"/>
                    <a:pt x="294" y="355"/>
                    <a:pt x="294" y="355"/>
                  </a:cubicBezTo>
                  <a:cubicBezTo>
                    <a:pt x="295" y="359"/>
                    <a:pt x="295" y="359"/>
                    <a:pt x="295" y="359"/>
                  </a:cubicBezTo>
                  <a:cubicBezTo>
                    <a:pt x="295" y="359"/>
                    <a:pt x="295" y="361"/>
                    <a:pt x="296" y="361"/>
                  </a:cubicBezTo>
                  <a:cubicBezTo>
                    <a:pt x="296" y="362"/>
                    <a:pt x="296" y="363"/>
                    <a:pt x="297" y="364"/>
                  </a:cubicBezTo>
                  <a:cubicBezTo>
                    <a:pt x="298" y="365"/>
                    <a:pt x="299" y="366"/>
                    <a:pt x="300" y="367"/>
                  </a:cubicBezTo>
                  <a:cubicBezTo>
                    <a:pt x="302" y="369"/>
                    <a:pt x="305" y="371"/>
                    <a:pt x="308" y="372"/>
                  </a:cubicBezTo>
                  <a:cubicBezTo>
                    <a:pt x="309" y="372"/>
                    <a:pt x="310" y="372"/>
                    <a:pt x="311" y="372"/>
                  </a:cubicBezTo>
                  <a:cubicBezTo>
                    <a:pt x="312" y="372"/>
                    <a:pt x="312" y="372"/>
                    <a:pt x="312" y="372"/>
                  </a:cubicBezTo>
                  <a:cubicBezTo>
                    <a:pt x="314" y="372"/>
                    <a:pt x="314" y="372"/>
                    <a:pt x="314" y="372"/>
                  </a:cubicBezTo>
                  <a:cubicBezTo>
                    <a:pt x="343" y="372"/>
                    <a:pt x="343" y="372"/>
                    <a:pt x="343" y="372"/>
                  </a:cubicBezTo>
                  <a:cubicBezTo>
                    <a:pt x="338" y="388"/>
                    <a:pt x="333" y="405"/>
                    <a:pt x="328" y="421"/>
                  </a:cubicBezTo>
                  <a:cubicBezTo>
                    <a:pt x="321" y="416"/>
                    <a:pt x="314" y="411"/>
                    <a:pt x="307" y="406"/>
                  </a:cubicBezTo>
                  <a:cubicBezTo>
                    <a:pt x="304" y="403"/>
                    <a:pt x="304" y="403"/>
                    <a:pt x="304" y="403"/>
                  </a:cubicBezTo>
                  <a:cubicBezTo>
                    <a:pt x="303" y="402"/>
                    <a:pt x="303" y="402"/>
                    <a:pt x="303" y="402"/>
                  </a:cubicBezTo>
                  <a:cubicBezTo>
                    <a:pt x="302" y="402"/>
                    <a:pt x="302" y="402"/>
                    <a:pt x="301" y="401"/>
                  </a:cubicBezTo>
                  <a:cubicBezTo>
                    <a:pt x="300" y="400"/>
                    <a:pt x="299" y="400"/>
                    <a:pt x="299" y="400"/>
                  </a:cubicBezTo>
                  <a:cubicBezTo>
                    <a:pt x="295" y="398"/>
                    <a:pt x="292" y="398"/>
                    <a:pt x="288" y="398"/>
                  </a:cubicBezTo>
                  <a:cubicBezTo>
                    <a:pt x="286" y="399"/>
                    <a:pt x="285" y="399"/>
                    <a:pt x="283" y="400"/>
                  </a:cubicBezTo>
                  <a:cubicBezTo>
                    <a:pt x="282" y="400"/>
                    <a:pt x="281" y="401"/>
                    <a:pt x="280" y="401"/>
                  </a:cubicBezTo>
                  <a:cubicBezTo>
                    <a:pt x="279" y="402"/>
                    <a:pt x="279" y="402"/>
                    <a:pt x="279" y="402"/>
                  </a:cubicBezTo>
                  <a:cubicBezTo>
                    <a:pt x="278" y="403"/>
                    <a:pt x="278" y="403"/>
                    <a:pt x="278" y="403"/>
                  </a:cubicBezTo>
                  <a:cubicBezTo>
                    <a:pt x="266" y="413"/>
                    <a:pt x="266" y="413"/>
                    <a:pt x="266" y="413"/>
                  </a:cubicBezTo>
                  <a:cubicBezTo>
                    <a:pt x="241" y="433"/>
                    <a:pt x="241" y="433"/>
                    <a:pt x="241" y="433"/>
                  </a:cubicBezTo>
                  <a:cubicBezTo>
                    <a:pt x="200" y="466"/>
                    <a:pt x="200" y="466"/>
                    <a:pt x="200" y="466"/>
                  </a:cubicBezTo>
                  <a:cubicBezTo>
                    <a:pt x="168" y="462"/>
                    <a:pt x="136" y="458"/>
                    <a:pt x="103" y="455"/>
                  </a:cubicBezTo>
                  <a:lnTo>
                    <a:pt x="88" y="453"/>
                  </a:lnTo>
                  <a:close/>
                  <a:moveTo>
                    <a:pt x="311" y="474"/>
                  </a:moveTo>
                  <a:cubicBezTo>
                    <a:pt x="310" y="477"/>
                    <a:pt x="310" y="477"/>
                    <a:pt x="310" y="477"/>
                  </a:cubicBezTo>
                  <a:cubicBezTo>
                    <a:pt x="295" y="476"/>
                    <a:pt x="295" y="476"/>
                    <a:pt x="295" y="476"/>
                  </a:cubicBezTo>
                  <a:cubicBezTo>
                    <a:pt x="240" y="470"/>
                    <a:pt x="240" y="470"/>
                    <a:pt x="240" y="470"/>
                  </a:cubicBezTo>
                  <a:cubicBezTo>
                    <a:pt x="259" y="454"/>
                    <a:pt x="259" y="454"/>
                    <a:pt x="259" y="454"/>
                  </a:cubicBezTo>
                  <a:cubicBezTo>
                    <a:pt x="282" y="432"/>
                    <a:pt x="282" y="432"/>
                    <a:pt x="282" y="432"/>
                  </a:cubicBezTo>
                  <a:cubicBezTo>
                    <a:pt x="292" y="424"/>
                    <a:pt x="292" y="424"/>
                    <a:pt x="292" y="424"/>
                  </a:cubicBezTo>
                  <a:cubicBezTo>
                    <a:pt x="294" y="425"/>
                    <a:pt x="294" y="425"/>
                    <a:pt x="294" y="425"/>
                  </a:cubicBezTo>
                  <a:cubicBezTo>
                    <a:pt x="303" y="431"/>
                    <a:pt x="312" y="437"/>
                    <a:pt x="321" y="444"/>
                  </a:cubicBezTo>
                  <a:lnTo>
                    <a:pt x="311" y="474"/>
                  </a:lnTo>
                  <a:close/>
                  <a:moveTo>
                    <a:pt x="168" y="721"/>
                  </a:moveTo>
                  <a:cubicBezTo>
                    <a:pt x="168" y="721"/>
                    <a:pt x="168" y="721"/>
                    <a:pt x="168" y="721"/>
                  </a:cubicBezTo>
                  <a:cubicBezTo>
                    <a:pt x="168" y="721"/>
                    <a:pt x="168" y="721"/>
                    <a:pt x="168" y="721"/>
                  </a:cubicBezTo>
                  <a:cubicBezTo>
                    <a:pt x="168" y="721"/>
                    <a:pt x="168" y="721"/>
                    <a:pt x="168" y="721"/>
                  </a:cubicBezTo>
                  <a:close/>
                  <a:moveTo>
                    <a:pt x="342" y="709"/>
                  </a:moveTo>
                  <a:cubicBezTo>
                    <a:pt x="336" y="723"/>
                    <a:pt x="336" y="723"/>
                    <a:pt x="336" y="723"/>
                  </a:cubicBezTo>
                  <a:cubicBezTo>
                    <a:pt x="308" y="723"/>
                    <a:pt x="308" y="723"/>
                    <a:pt x="308" y="723"/>
                  </a:cubicBezTo>
                  <a:cubicBezTo>
                    <a:pt x="286" y="722"/>
                    <a:pt x="265" y="722"/>
                    <a:pt x="243" y="722"/>
                  </a:cubicBezTo>
                  <a:cubicBezTo>
                    <a:pt x="179" y="721"/>
                    <a:pt x="179" y="721"/>
                    <a:pt x="179" y="721"/>
                  </a:cubicBezTo>
                  <a:cubicBezTo>
                    <a:pt x="177" y="721"/>
                    <a:pt x="177" y="721"/>
                    <a:pt x="177" y="721"/>
                  </a:cubicBezTo>
                  <a:cubicBezTo>
                    <a:pt x="176" y="718"/>
                    <a:pt x="176" y="718"/>
                    <a:pt x="176" y="718"/>
                  </a:cubicBezTo>
                  <a:cubicBezTo>
                    <a:pt x="166" y="687"/>
                    <a:pt x="166" y="687"/>
                    <a:pt x="166" y="687"/>
                  </a:cubicBezTo>
                  <a:cubicBezTo>
                    <a:pt x="154" y="649"/>
                    <a:pt x="141" y="610"/>
                    <a:pt x="128" y="572"/>
                  </a:cubicBezTo>
                  <a:cubicBezTo>
                    <a:pt x="139" y="561"/>
                    <a:pt x="139" y="561"/>
                    <a:pt x="139" y="561"/>
                  </a:cubicBezTo>
                  <a:cubicBezTo>
                    <a:pt x="163" y="540"/>
                    <a:pt x="163" y="540"/>
                    <a:pt x="163" y="540"/>
                  </a:cubicBezTo>
                  <a:cubicBezTo>
                    <a:pt x="179" y="526"/>
                    <a:pt x="195" y="511"/>
                    <a:pt x="211" y="497"/>
                  </a:cubicBezTo>
                  <a:cubicBezTo>
                    <a:pt x="217" y="492"/>
                    <a:pt x="217" y="492"/>
                    <a:pt x="217" y="492"/>
                  </a:cubicBezTo>
                  <a:cubicBezTo>
                    <a:pt x="221" y="492"/>
                    <a:pt x="225" y="492"/>
                    <a:pt x="229" y="492"/>
                  </a:cubicBezTo>
                  <a:cubicBezTo>
                    <a:pt x="293" y="496"/>
                    <a:pt x="293" y="496"/>
                    <a:pt x="293" y="496"/>
                  </a:cubicBezTo>
                  <a:cubicBezTo>
                    <a:pt x="309" y="497"/>
                    <a:pt x="309" y="497"/>
                    <a:pt x="309" y="497"/>
                  </a:cubicBezTo>
                  <a:cubicBezTo>
                    <a:pt x="310" y="497"/>
                    <a:pt x="315" y="497"/>
                    <a:pt x="317" y="496"/>
                  </a:cubicBezTo>
                  <a:cubicBezTo>
                    <a:pt x="320" y="495"/>
                    <a:pt x="323" y="493"/>
                    <a:pt x="325" y="491"/>
                  </a:cubicBezTo>
                  <a:cubicBezTo>
                    <a:pt x="326" y="490"/>
                    <a:pt x="327" y="488"/>
                    <a:pt x="328" y="486"/>
                  </a:cubicBezTo>
                  <a:cubicBezTo>
                    <a:pt x="328" y="485"/>
                    <a:pt x="328" y="485"/>
                    <a:pt x="328" y="485"/>
                  </a:cubicBezTo>
                  <a:cubicBezTo>
                    <a:pt x="328" y="484"/>
                    <a:pt x="328" y="484"/>
                    <a:pt x="328" y="484"/>
                  </a:cubicBezTo>
                  <a:cubicBezTo>
                    <a:pt x="330" y="480"/>
                    <a:pt x="330" y="480"/>
                    <a:pt x="330" y="480"/>
                  </a:cubicBezTo>
                  <a:cubicBezTo>
                    <a:pt x="338" y="455"/>
                    <a:pt x="338" y="455"/>
                    <a:pt x="338" y="455"/>
                  </a:cubicBezTo>
                  <a:cubicBezTo>
                    <a:pt x="352" y="465"/>
                    <a:pt x="366" y="475"/>
                    <a:pt x="380" y="485"/>
                  </a:cubicBezTo>
                  <a:cubicBezTo>
                    <a:pt x="373" y="490"/>
                    <a:pt x="366" y="495"/>
                    <a:pt x="359" y="500"/>
                  </a:cubicBezTo>
                  <a:cubicBezTo>
                    <a:pt x="356" y="502"/>
                    <a:pt x="356" y="502"/>
                    <a:pt x="356" y="502"/>
                  </a:cubicBezTo>
                  <a:cubicBezTo>
                    <a:pt x="354" y="503"/>
                    <a:pt x="354" y="503"/>
                    <a:pt x="354" y="503"/>
                  </a:cubicBezTo>
                  <a:cubicBezTo>
                    <a:pt x="354" y="503"/>
                    <a:pt x="354" y="503"/>
                    <a:pt x="353" y="504"/>
                  </a:cubicBezTo>
                  <a:cubicBezTo>
                    <a:pt x="352" y="505"/>
                    <a:pt x="351" y="505"/>
                    <a:pt x="350" y="506"/>
                  </a:cubicBezTo>
                  <a:cubicBezTo>
                    <a:pt x="348" y="509"/>
                    <a:pt x="347" y="512"/>
                    <a:pt x="346" y="516"/>
                  </a:cubicBezTo>
                  <a:cubicBezTo>
                    <a:pt x="346" y="517"/>
                    <a:pt x="346" y="519"/>
                    <a:pt x="346" y="521"/>
                  </a:cubicBezTo>
                  <a:cubicBezTo>
                    <a:pt x="346" y="522"/>
                    <a:pt x="346" y="523"/>
                    <a:pt x="346" y="524"/>
                  </a:cubicBezTo>
                  <a:cubicBezTo>
                    <a:pt x="347" y="526"/>
                    <a:pt x="347" y="526"/>
                    <a:pt x="347" y="526"/>
                  </a:cubicBezTo>
                  <a:cubicBezTo>
                    <a:pt x="347" y="526"/>
                    <a:pt x="347" y="526"/>
                    <a:pt x="347" y="526"/>
                  </a:cubicBezTo>
                  <a:cubicBezTo>
                    <a:pt x="353" y="541"/>
                    <a:pt x="353" y="541"/>
                    <a:pt x="353" y="541"/>
                  </a:cubicBezTo>
                  <a:cubicBezTo>
                    <a:pt x="364" y="571"/>
                    <a:pt x="364" y="571"/>
                    <a:pt x="364" y="571"/>
                  </a:cubicBezTo>
                  <a:cubicBezTo>
                    <a:pt x="383" y="620"/>
                    <a:pt x="383" y="620"/>
                    <a:pt x="383" y="620"/>
                  </a:cubicBezTo>
                  <a:cubicBezTo>
                    <a:pt x="369" y="650"/>
                    <a:pt x="356" y="679"/>
                    <a:pt x="342" y="709"/>
                  </a:cubicBezTo>
                  <a:close/>
                  <a:moveTo>
                    <a:pt x="675" y="575"/>
                  </a:moveTo>
                  <a:cubicBezTo>
                    <a:pt x="675" y="575"/>
                    <a:pt x="674" y="575"/>
                    <a:pt x="674" y="575"/>
                  </a:cubicBezTo>
                  <a:cubicBezTo>
                    <a:pt x="674" y="575"/>
                    <a:pt x="674" y="575"/>
                    <a:pt x="674" y="575"/>
                  </a:cubicBezTo>
                  <a:cubicBezTo>
                    <a:pt x="674" y="575"/>
                    <a:pt x="674" y="575"/>
                    <a:pt x="674" y="575"/>
                  </a:cubicBezTo>
                  <a:lnTo>
                    <a:pt x="675" y="575"/>
                  </a:lnTo>
                  <a:close/>
                  <a:moveTo>
                    <a:pt x="670" y="571"/>
                  </a:moveTo>
                  <a:cubicBezTo>
                    <a:pt x="661" y="597"/>
                    <a:pt x="661" y="597"/>
                    <a:pt x="661" y="597"/>
                  </a:cubicBezTo>
                  <a:cubicBezTo>
                    <a:pt x="654" y="618"/>
                    <a:pt x="647" y="638"/>
                    <a:pt x="640" y="658"/>
                  </a:cubicBezTo>
                  <a:cubicBezTo>
                    <a:pt x="619" y="719"/>
                    <a:pt x="619" y="719"/>
                    <a:pt x="619" y="719"/>
                  </a:cubicBezTo>
                  <a:cubicBezTo>
                    <a:pt x="619" y="721"/>
                    <a:pt x="619" y="721"/>
                    <a:pt x="619" y="721"/>
                  </a:cubicBezTo>
                  <a:cubicBezTo>
                    <a:pt x="615" y="721"/>
                    <a:pt x="615" y="721"/>
                    <a:pt x="615" y="721"/>
                  </a:cubicBezTo>
                  <a:cubicBezTo>
                    <a:pt x="583" y="721"/>
                    <a:pt x="583" y="721"/>
                    <a:pt x="583" y="721"/>
                  </a:cubicBezTo>
                  <a:cubicBezTo>
                    <a:pt x="543" y="721"/>
                    <a:pt x="502" y="721"/>
                    <a:pt x="461" y="722"/>
                  </a:cubicBezTo>
                  <a:cubicBezTo>
                    <a:pt x="455" y="708"/>
                    <a:pt x="455" y="708"/>
                    <a:pt x="455" y="708"/>
                  </a:cubicBezTo>
                  <a:cubicBezTo>
                    <a:pt x="442" y="678"/>
                    <a:pt x="442" y="678"/>
                    <a:pt x="442" y="678"/>
                  </a:cubicBezTo>
                  <a:cubicBezTo>
                    <a:pt x="434" y="658"/>
                    <a:pt x="425" y="639"/>
                    <a:pt x="416" y="619"/>
                  </a:cubicBezTo>
                  <a:cubicBezTo>
                    <a:pt x="413" y="612"/>
                    <a:pt x="413" y="612"/>
                    <a:pt x="413" y="612"/>
                  </a:cubicBezTo>
                  <a:cubicBezTo>
                    <a:pt x="414" y="608"/>
                    <a:pt x="415" y="605"/>
                    <a:pt x="417" y="601"/>
                  </a:cubicBezTo>
                  <a:cubicBezTo>
                    <a:pt x="440" y="541"/>
                    <a:pt x="440" y="541"/>
                    <a:pt x="440" y="541"/>
                  </a:cubicBezTo>
                  <a:cubicBezTo>
                    <a:pt x="446" y="526"/>
                    <a:pt x="446" y="526"/>
                    <a:pt x="446" y="526"/>
                  </a:cubicBezTo>
                  <a:cubicBezTo>
                    <a:pt x="446" y="525"/>
                    <a:pt x="446" y="525"/>
                    <a:pt x="446" y="525"/>
                  </a:cubicBezTo>
                  <a:cubicBezTo>
                    <a:pt x="447" y="524"/>
                    <a:pt x="447" y="524"/>
                    <a:pt x="447" y="524"/>
                  </a:cubicBezTo>
                  <a:cubicBezTo>
                    <a:pt x="447" y="522"/>
                    <a:pt x="448" y="520"/>
                    <a:pt x="448" y="519"/>
                  </a:cubicBezTo>
                  <a:cubicBezTo>
                    <a:pt x="448" y="515"/>
                    <a:pt x="447" y="512"/>
                    <a:pt x="445" y="510"/>
                  </a:cubicBezTo>
                  <a:cubicBezTo>
                    <a:pt x="444" y="508"/>
                    <a:pt x="443" y="507"/>
                    <a:pt x="442" y="506"/>
                  </a:cubicBezTo>
                  <a:cubicBezTo>
                    <a:pt x="441" y="505"/>
                    <a:pt x="441" y="505"/>
                    <a:pt x="441" y="505"/>
                  </a:cubicBezTo>
                  <a:cubicBezTo>
                    <a:pt x="440" y="505"/>
                    <a:pt x="440" y="505"/>
                    <a:pt x="440" y="505"/>
                  </a:cubicBezTo>
                  <a:cubicBezTo>
                    <a:pt x="440" y="504"/>
                    <a:pt x="440" y="504"/>
                    <a:pt x="440" y="504"/>
                  </a:cubicBezTo>
                  <a:cubicBezTo>
                    <a:pt x="436" y="502"/>
                    <a:pt x="436" y="502"/>
                    <a:pt x="436" y="502"/>
                  </a:cubicBezTo>
                  <a:cubicBezTo>
                    <a:pt x="415" y="487"/>
                    <a:pt x="415" y="487"/>
                    <a:pt x="415" y="487"/>
                  </a:cubicBezTo>
                  <a:cubicBezTo>
                    <a:pt x="429" y="476"/>
                    <a:pt x="443" y="466"/>
                    <a:pt x="457" y="455"/>
                  </a:cubicBezTo>
                  <a:cubicBezTo>
                    <a:pt x="459" y="464"/>
                    <a:pt x="462" y="472"/>
                    <a:pt x="464" y="480"/>
                  </a:cubicBezTo>
                  <a:cubicBezTo>
                    <a:pt x="465" y="484"/>
                    <a:pt x="465" y="484"/>
                    <a:pt x="465" y="484"/>
                  </a:cubicBezTo>
                  <a:cubicBezTo>
                    <a:pt x="466" y="486"/>
                    <a:pt x="466" y="486"/>
                    <a:pt x="466" y="486"/>
                  </a:cubicBezTo>
                  <a:cubicBezTo>
                    <a:pt x="466" y="486"/>
                    <a:pt x="466" y="486"/>
                    <a:pt x="466" y="486"/>
                  </a:cubicBezTo>
                  <a:cubicBezTo>
                    <a:pt x="467" y="488"/>
                    <a:pt x="467" y="488"/>
                    <a:pt x="467" y="488"/>
                  </a:cubicBezTo>
                  <a:cubicBezTo>
                    <a:pt x="467" y="489"/>
                    <a:pt x="467" y="489"/>
                    <a:pt x="468" y="490"/>
                  </a:cubicBezTo>
                  <a:cubicBezTo>
                    <a:pt x="470" y="493"/>
                    <a:pt x="473" y="496"/>
                    <a:pt x="476" y="497"/>
                  </a:cubicBezTo>
                  <a:cubicBezTo>
                    <a:pt x="477" y="498"/>
                    <a:pt x="479" y="499"/>
                    <a:pt x="481" y="499"/>
                  </a:cubicBezTo>
                  <a:cubicBezTo>
                    <a:pt x="482" y="499"/>
                    <a:pt x="483" y="499"/>
                    <a:pt x="484" y="499"/>
                  </a:cubicBezTo>
                  <a:cubicBezTo>
                    <a:pt x="486" y="499"/>
                    <a:pt x="486" y="499"/>
                    <a:pt x="486" y="499"/>
                  </a:cubicBezTo>
                  <a:cubicBezTo>
                    <a:pt x="502" y="498"/>
                    <a:pt x="502" y="498"/>
                    <a:pt x="502" y="498"/>
                  </a:cubicBezTo>
                  <a:cubicBezTo>
                    <a:pt x="534" y="497"/>
                    <a:pt x="534" y="497"/>
                    <a:pt x="534" y="497"/>
                  </a:cubicBezTo>
                  <a:cubicBezTo>
                    <a:pt x="586" y="494"/>
                    <a:pt x="586" y="494"/>
                    <a:pt x="586" y="494"/>
                  </a:cubicBezTo>
                  <a:cubicBezTo>
                    <a:pt x="610" y="516"/>
                    <a:pt x="634" y="539"/>
                    <a:pt x="659" y="561"/>
                  </a:cubicBezTo>
                  <a:lnTo>
                    <a:pt x="670" y="571"/>
                  </a:lnTo>
                  <a:close/>
                  <a:moveTo>
                    <a:pt x="744" y="335"/>
                  </a:moveTo>
                  <a:cubicBezTo>
                    <a:pt x="731" y="374"/>
                    <a:pt x="719" y="412"/>
                    <a:pt x="707" y="451"/>
                  </a:cubicBezTo>
                  <a:cubicBezTo>
                    <a:pt x="692" y="453"/>
                    <a:pt x="692" y="453"/>
                    <a:pt x="692" y="453"/>
                  </a:cubicBezTo>
                  <a:cubicBezTo>
                    <a:pt x="660" y="456"/>
                    <a:pt x="660" y="456"/>
                    <a:pt x="660" y="456"/>
                  </a:cubicBezTo>
                  <a:cubicBezTo>
                    <a:pt x="638" y="458"/>
                    <a:pt x="617" y="460"/>
                    <a:pt x="596" y="463"/>
                  </a:cubicBezTo>
                  <a:cubicBezTo>
                    <a:pt x="588" y="464"/>
                    <a:pt x="588" y="464"/>
                    <a:pt x="588" y="464"/>
                  </a:cubicBezTo>
                  <a:cubicBezTo>
                    <a:pt x="585" y="461"/>
                    <a:pt x="582" y="459"/>
                    <a:pt x="579" y="456"/>
                  </a:cubicBezTo>
                  <a:cubicBezTo>
                    <a:pt x="529" y="415"/>
                    <a:pt x="529" y="415"/>
                    <a:pt x="529" y="415"/>
                  </a:cubicBezTo>
                  <a:cubicBezTo>
                    <a:pt x="517" y="405"/>
                    <a:pt x="517" y="405"/>
                    <a:pt x="517" y="405"/>
                  </a:cubicBezTo>
                  <a:cubicBezTo>
                    <a:pt x="516" y="404"/>
                    <a:pt x="516" y="404"/>
                    <a:pt x="516" y="404"/>
                  </a:cubicBezTo>
                  <a:cubicBezTo>
                    <a:pt x="514" y="403"/>
                    <a:pt x="514" y="403"/>
                    <a:pt x="514" y="403"/>
                  </a:cubicBezTo>
                  <a:cubicBezTo>
                    <a:pt x="513" y="402"/>
                    <a:pt x="511" y="402"/>
                    <a:pt x="510" y="401"/>
                  </a:cubicBezTo>
                  <a:cubicBezTo>
                    <a:pt x="507" y="400"/>
                    <a:pt x="504" y="400"/>
                    <a:pt x="501" y="401"/>
                  </a:cubicBezTo>
                  <a:cubicBezTo>
                    <a:pt x="499" y="401"/>
                    <a:pt x="497" y="402"/>
                    <a:pt x="496" y="403"/>
                  </a:cubicBezTo>
                  <a:cubicBezTo>
                    <a:pt x="495" y="403"/>
                    <a:pt x="495" y="403"/>
                    <a:pt x="495" y="403"/>
                  </a:cubicBezTo>
                  <a:cubicBezTo>
                    <a:pt x="494" y="404"/>
                    <a:pt x="494" y="404"/>
                    <a:pt x="494" y="404"/>
                  </a:cubicBezTo>
                  <a:cubicBezTo>
                    <a:pt x="494" y="404"/>
                    <a:pt x="494" y="404"/>
                    <a:pt x="494" y="404"/>
                  </a:cubicBezTo>
                  <a:cubicBezTo>
                    <a:pt x="490" y="407"/>
                    <a:pt x="490" y="407"/>
                    <a:pt x="490" y="407"/>
                  </a:cubicBezTo>
                  <a:cubicBezTo>
                    <a:pt x="469" y="422"/>
                    <a:pt x="469" y="422"/>
                    <a:pt x="469" y="422"/>
                  </a:cubicBezTo>
                  <a:cubicBezTo>
                    <a:pt x="464" y="406"/>
                    <a:pt x="458" y="390"/>
                    <a:pt x="453" y="373"/>
                  </a:cubicBezTo>
                  <a:cubicBezTo>
                    <a:pt x="460" y="374"/>
                    <a:pt x="468" y="374"/>
                    <a:pt x="476" y="374"/>
                  </a:cubicBezTo>
                  <a:cubicBezTo>
                    <a:pt x="484" y="374"/>
                    <a:pt x="484" y="374"/>
                    <a:pt x="484" y="374"/>
                  </a:cubicBezTo>
                  <a:cubicBezTo>
                    <a:pt x="485" y="374"/>
                    <a:pt x="485" y="374"/>
                    <a:pt x="485" y="374"/>
                  </a:cubicBezTo>
                  <a:cubicBezTo>
                    <a:pt x="485" y="374"/>
                    <a:pt x="486" y="374"/>
                    <a:pt x="486" y="374"/>
                  </a:cubicBezTo>
                  <a:cubicBezTo>
                    <a:pt x="487" y="374"/>
                    <a:pt x="488" y="374"/>
                    <a:pt x="489" y="373"/>
                  </a:cubicBezTo>
                  <a:cubicBezTo>
                    <a:pt x="491" y="373"/>
                    <a:pt x="493" y="372"/>
                    <a:pt x="494" y="371"/>
                  </a:cubicBezTo>
                  <a:cubicBezTo>
                    <a:pt x="497" y="369"/>
                    <a:pt x="500" y="367"/>
                    <a:pt x="501" y="363"/>
                  </a:cubicBezTo>
                  <a:cubicBezTo>
                    <a:pt x="502" y="362"/>
                    <a:pt x="502" y="361"/>
                    <a:pt x="503" y="360"/>
                  </a:cubicBezTo>
                  <a:cubicBezTo>
                    <a:pt x="503" y="359"/>
                    <a:pt x="503" y="359"/>
                    <a:pt x="503" y="359"/>
                  </a:cubicBezTo>
                  <a:cubicBezTo>
                    <a:pt x="503" y="357"/>
                    <a:pt x="503" y="357"/>
                    <a:pt x="503" y="357"/>
                  </a:cubicBezTo>
                  <a:cubicBezTo>
                    <a:pt x="504" y="353"/>
                    <a:pt x="504" y="353"/>
                    <a:pt x="504" y="353"/>
                  </a:cubicBezTo>
                  <a:cubicBezTo>
                    <a:pt x="507" y="345"/>
                    <a:pt x="507" y="345"/>
                    <a:pt x="507" y="345"/>
                  </a:cubicBezTo>
                  <a:cubicBezTo>
                    <a:pt x="515" y="314"/>
                    <a:pt x="515" y="314"/>
                    <a:pt x="515" y="314"/>
                  </a:cubicBezTo>
                  <a:cubicBezTo>
                    <a:pt x="529" y="262"/>
                    <a:pt x="529" y="262"/>
                    <a:pt x="529" y="262"/>
                  </a:cubicBezTo>
                  <a:cubicBezTo>
                    <a:pt x="557" y="246"/>
                    <a:pt x="586" y="230"/>
                    <a:pt x="615" y="214"/>
                  </a:cubicBezTo>
                  <a:cubicBezTo>
                    <a:pt x="628" y="206"/>
                    <a:pt x="628" y="206"/>
                    <a:pt x="628" y="206"/>
                  </a:cubicBezTo>
                  <a:cubicBezTo>
                    <a:pt x="650" y="223"/>
                    <a:pt x="650" y="223"/>
                    <a:pt x="650" y="223"/>
                  </a:cubicBezTo>
                  <a:cubicBezTo>
                    <a:pt x="667" y="236"/>
                    <a:pt x="684" y="249"/>
                    <a:pt x="701" y="262"/>
                  </a:cubicBezTo>
                  <a:cubicBezTo>
                    <a:pt x="753" y="300"/>
                    <a:pt x="753" y="300"/>
                    <a:pt x="753" y="300"/>
                  </a:cubicBezTo>
                  <a:cubicBezTo>
                    <a:pt x="755" y="301"/>
                    <a:pt x="755" y="301"/>
                    <a:pt x="755" y="301"/>
                  </a:cubicBezTo>
                  <a:cubicBezTo>
                    <a:pt x="754" y="304"/>
                    <a:pt x="754" y="304"/>
                    <a:pt x="754" y="304"/>
                  </a:cubicBezTo>
                  <a:lnTo>
                    <a:pt x="744" y="33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482" name="Group 481">
            <a:extLst>
              <a:ext uri="{FF2B5EF4-FFF2-40B4-BE49-F238E27FC236}">
                <a16:creationId xmlns:a16="http://schemas.microsoft.com/office/drawing/2014/main" id="{3E5B9E01-7A43-4064-87C9-0B215E5FAD92}"/>
              </a:ext>
            </a:extLst>
          </p:cNvPr>
          <p:cNvGrpSpPr/>
          <p:nvPr userDrawn="1"/>
        </p:nvGrpSpPr>
        <p:grpSpPr>
          <a:xfrm>
            <a:off x="1662508" y="1221784"/>
            <a:ext cx="876300" cy="1184275"/>
            <a:chOff x="531813" y="1846263"/>
            <a:chExt cx="876300" cy="1184275"/>
          </a:xfrm>
        </p:grpSpPr>
        <p:sp>
          <p:nvSpPr>
            <p:cNvPr id="483" name="Freeform 180">
              <a:extLst>
                <a:ext uri="{FF2B5EF4-FFF2-40B4-BE49-F238E27FC236}">
                  <a16:creationId xmlns:a16="http://schemas.microsoft.com/office/drawing/2014/main" id="{FEE4C770-6541-4DF1-A526-8161679C2164}"/>
                </a:ext>
              </a:extLst>
            </p:cNvPr>
            <p:cNvSpPr>
              <a:spLocks noEditPoints="1"/>
            </p:cNvSpPr>
            <p:nvPr/>
          </p:nvSpPr>
          <p:spPr bwMode="auto">
            <a:xfrm>
              <a:off x="531813" y="1846263"/>
              <a:ext cx="876300" cy="833438"/>
            </a:xfrm>
            <a:custGeom>
              <a:avLst/>
              <a:gdLst>
                <a:gd name="T0" fmla="*/ 724 w 797"/>
                <a:gd name="T1" fmla="*/ 231 h 760"/>
                <a:gd name="T2" fmla="*/ 618 w 797"/>
                <a:gd name="T3" fmla="*/ 175 h 760"/>
                <a:gd name="T4" fmla="*/ 562 w 797"/>
                <a:gd name="T5" fmla="*/ 142 h 760"/>
                <a:gd name="T6" fmla="*/ 554 w 797"/>
                <a:gd name="T7" fmla="*/ 108 h 760"/>
                <a:gd name="T8" fmla="*/ 409 w 797"/>
                <a:gd name="T9" fmla="*/ 3 h 760"/>
                <a:gd name="T10" fmla="*/ 320 w 797"/>
                <a:gd name="T11" fmla="*/ 50 h 760"/>
                <a:gd name="T12" fmla="*/ 229 w 797"/>
                <a:gd name="T13" fmla="*/ 136 h 760"/>
                <a:gd name="T14" fmla="*/ 184 w 797"/>
                <a:gd name="T15" fmla="*/ 175 h 760"/>
                <a:gd name="T16" fmla="*/ 15 w 797"/>
                <a:gd name="T17" fmla="*/ 273 h 760"/>
                <a:gd name="T18" fmla="*/ 6 w 797"/>
                <a:gd name="T19" fmla="*/ 316 h 760"/>
                <a:gd name="T20" fmla="*/ 72 w 797"/>
                <a:gd name="T21" fmla="*/ 484 h 760"/>
                <a:gd name="T22" fmla="*/ 117 w 797"/>
                <a:gd name="T23" fmla="*/ 534 h 760"/>
                <a:gd name="T24" fmla="*/ 130 w 797"/>
                <a:gd name="T25" fmla="*/ 700 h 760"/>
                <a:gd name="T26" fmla="*/ 170 w 797"/>
                <a:gd name="T27" fmla="*/ 760 h 760"/>
                <a:gd name="T28" fmla="*/ 345 w 797"/>
                <a:gd name="T29" fmla="*/ 757 h 760"/>
                <a:gd name="T30" fmla="*/ 367 w 797"/>
                <a:gd name="T31" fmla="*/ 737 h 760"/>
                <a:gd name="T32" fmla="*/ 431 w 797"/>
                <a:gd name="T33" fmla="*/ 742 h 760"/>
                <a:gd name="T34" fmla="*/ 628 w 797"/>
                <a:gd name="T35" fmla="*/ 760 h 760"/>
                <a:gd name="T36" fmla="*/ 676 w 797"/>
                <a:gd name="T37" fmla="*/ 670 h 760"/>
                <a:gd name="T38" fmla="*/ 698 w 797"/>
                <a:gd name="T39" fmla="*/ 551 h 760"/>
                <a:gd name="T40" fmla="*/ 663 w 797"/>
                <a:gd name="T41" fmla="*/ 490 h 760"/>
                <a:gd name="T42" fmla="*/ 741 w 797"/>
                <a:gd name="T43" fmla="*/ 469 h 760"/>
                <a:gd name="T44" fmla="*/ 481 w 797"/>
                <a:gd name="T45" fmla="*/ 347 h 760"/>
                <a:gd name="T46" fmla="*/ 495 w 797"/>
                <a:gd name="T47" fmla="*/ 283 h 760"/>
                <a:gd name="T48" fmla="*/ 501 w 797"/>
                <a:gd name="T49" fmla="*/ 473 h 760"/>
                <a:gd name="T50" fmla="*/ 377 w 797"/>
                <a:gd name="T51" fmla="*/ 532 h 760"/>
                <a:gd name="T52" fmla="*/ 400 w 797"/>
                <a:gd name="T53" fmla="*/ 583 h 760"/>
                <a:gd name="T54" fmla="*/ 398 w 797"/>
                <a:gd name="T55" fmla="*/ 473 h 760"/>
                <a:gd name="T56" fmla="*/ 321 w 797"/>
                <a:gd name="T57" fmla="*/ 296 h 760"/>
                <a:gd name="T58" fmla="*/ 342 w 797"/>
                <a:gd name="T59" fmla="*/ 81 h 760"/>
                <a:gd name="T60" fmla="*/ 516 w 797"/>
                <a:gd name="T61" fmla="*/ 181 h 760"/>
                <a:gd name="T62" fmla="*/ 415 w 797"/>
                <a:gd name="T63" fmla="*/ 315 h 760"/>
                <a:gd name="T64" fmla="*/ 382 w 797"/>
                <a:gd name="T65" fmla="*/ 328 h 760"/>
                <a:gd name="T66" fmla="*/ 380 w 797"/>
                <a:gd name="T67" fmla="*/ 303 h 760"/>
                <a:gd name="T68" fmla="*/ 262 w 797"/>
                <a:gd name="T69" fmla="*/ 134 h 760"/>
                <a:gd name="T70" fmla="*/ 45 w 797"/>
                <a:gd name="T71" fmla="*/ 300 h 760"/>
                <a:gd name="T72" fmla="*/ 272 w 797"/>
                <a:gd name="T73" fmla="*/ 278 h 760"/>
                <a:gd name="T74" fmla="*/ 309 w 797"/>
                <a:gd name="T75" fmla="*/ 372 h 760"/>
                <a:gd name="T76" fmla="*/ 305 w 797"/>
                <a:gd name="T77" fmla="*/ 403 h 760"/>
                <a:gd name="T78" fmla="*/ 280 w 797"/>
                <a:gd name="T79" fmla="*/ 402 h 760"/>
                <a:gd name="T80" fmla="*/ 312 w 797"/>
                <a:gd name="T81" fmla="*/ 474 h 760"/>
                <a:gd name="T82" fmla="*/ 294 w 797"/>
                <a:gd name="T83" fmla="*/ 425 h 760"/>
                <a:gd name="T84" fmla="*/ 180 w 797"/>
                <a:gd name="T85" fmla="*/ 721 h 760"/>
                <a:gd name="T86" fmla="*/ 212 w 797"/>
                <a:gd name="T87" fmla="*/ 497 h 760"/>
                <a:gd name="T88" fmla="*/ 328 w 797"/>
                <a:gd name="T89" fmla="*/ 486 h 760"/>
                <a:gd name="T90" fmla="*/ 357 w 797"/>
                <a:gd name="T91" fmla="*/ 502 h 760"/>
                <a:gd name="T92" fmla="*/ 348 w 797"/>
                <a:gd name="T93" fmla="*/ 526 h 760"/>
                <a:gd name="T94" fmla="*/ 662 w 797"/>
                <a:gd name="T95" fmla="*/ 597 h 760"/>
                <a:gd name="T96" fmla="*/ 456 w 797"/>
                <a:gd name="T97" fmla="*/ 708 h 760"/>
                <a:gd name="T98" fmla="*/ 447 w 797"/>
                <a:gd name="T99" fmla="*/ 525 h 760"/>
                <a:gd name="T100" fmla="*/ 440 w 797"/>
                <a:gd name="T101" fmla="*/ 504 h 760"/>
                <a:gd name="T102" fmla="*/ 467 w 797"/>
                <a:gd name="T103" fmla="*/ 486 h 760"/>
                <a:gd name="T104" fmla="*/ 503 w 797"/>
                <a:gd name="T105" fmla="*/ 498 h 760"/>
                <a:gd name="T106" fmla="*/ 693 w 797"/>
                <a:gd name="T107" fmla="*/ 453 h 760"/>
                <a:gd name="T108" fmla="*/ 517 w 797"/>
                <a:gd name="T109" fmla="*/ 405 h 760"/>
                <a:gd name="T110" fmla="*/ 494 w 797"/>
                <a:gd name="T111" fmla="*/ 404 h 760"/>
                <a:gd name="T112" fmla="*/ 487 w 797"/>
                <a:gd name="T113" fmla="*/ 374 h 760"/>
                <a:gd name="T114" fmla="*/ 505 w 797"/>
                <a:gd name="T115" fmla="*/ 353 h 760"/>
                <a:gd name="T116" fmla="*/ 702 w 797"/>
                <a:gd name="T117" fmla="*/ 26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7" h="760">
                  <a:moveTo>
                    <a:pt x="796" y="290"/>
                  </a:moveTo>
                  <a:cubicBezTo>
                    <a:pt x="795" y="286"/>
                    <a:pt x="793" y="282"/>
                    <a:pt x="789" y="278"/>
                  </a:cubicBezTo>
                  <a:cubicBezTo>
                    <a:pt x="788" y="277"/>
                    <a:pt x="787" y="276"/>
                    <a:pt x="786" y="275"/>
                  </a:cubicBezTo>
                  <a:cubicBezTo>
                    <a:pt x="785" y="275"/>
                    <a:pt x="785" y="275"/>
                    <a:pt x="785" y="275"/>
                  </a:cubicBezTo>
                  <a:cubicBezTo>
                    <a:pt x="783" y="273"/>
                    <a:pt x="783" y="273"/>
                    <a:pt x="783" y="273"/>
                  </a:cubicBezTo>
                  <a:cubicBezTo>
                    <a:pt x="777" y="269"/>
                    <a:pt x="777" y="269"/>
                    <a:pt x="777" y="269"/>
                  </a:cubicBezTo>
                  <a:cubicBezTo>
                    <a:pt x="724" y="231"/>
                    <a:pt x="724" y="231"/>
                    <a:pt x="724" y="231"/>
                  </a:cubicBezTo>
                  <a:cubicBezTo>
                    <a:pt x="707" y="219"/>
                    <a:pt x="689" y="207"/>
                    <a:pt x="672" y="195"/>
                  </a:cubicBezTo>
                  <a:cubicBezTo>
                    <a:pt x="645" y="176"/>
                    <a:pt x="645" y="176"/>
                    <a:pt x="645" y="176"/>
                  </a:cubicBezTo>
                  <a:cubicBezTo>
                    <a:pt x="644" y="175"/>
                    <a:pt x="644" y="175"/>
                    <a:pt x="644" y="175"/>
                  </a:cubicBezTo>
                  <a:cubicBezTo>
                    <a:pt x="643" y="175"/>
                    <a:pt x="642" y="174"/>
                    <a:pt x="641" y="174"/>
                  </a:cubicBezTo>
                  <a:cubicBezTo>
                    <a:pt x="639" y="173"/>
                    <a:pt x="637" y="172"/>
                    <a:pt x="635" y="172"/>
                  </a:cubicBezTo>
                  <a:cubicBezTo>
                    <a:pt x="631" y="171"/>
                    <a:pt x="628" y="171"/>
                    <a:pt x="624" y="172"/>
                  </a:cubicBezTo>
                  <a:cubicBezTo>
                    <a:pt x="622" y="172"/>
                    <a:pt x="620" y="173"/>
                    <a:pt x="618" y="175"/>
                  </a:cubicBezTo>
                  <a:cubicBezTo>
                    <a:pt x="616" y="176"/>
                    <a:pt x="616" y="176"/>
                    <a:pt x="616" y="176"/>
                  </a:cubicBezTo>
                  <a:cubicBezTo>
                    <a:pt x="612" y="178"/>
                    <a:pt x="612" y="178"/>
                    <a:pt x="612" y="178"/>
                  </a:cubicBezTo>
                  <a:cubicBezTo>
                    <a:pt x="599" y="187"/>
                    <a:pt x="599" y="187"/>
                    <a:pt x="599" y="187"/>
                  </a:cubicBezTo>
                  <a:cubicBezTo>
                    <a:pt x="579" y="200"/>
                    <a:pt x="559" y="213"/>
                    <a:pt x="540" y="226"/>
                  </a:cubicBezTo>
                  <a:cubicBezTo>
                    <a:pt x="543" y="214"/>
                    <a:pt x="546" y="201"/>
                    <a:pt x="550" y="189"/>
                  </a:cubicBezTo>
                  <a:cubicBezTo>
                    <a:pt x="558" y="158"/>
                    <a:pt x="558" y="158"/>
                    <a:pt x="558" y="158"/>
                  </a:cubicBezTo>
                  <a:cubicBezTo>
                    <a:pt x="562" y="142"/>
                    <a:pt x="562" y="142"/>
                    <a:pt x="562" y="142"/>
                  </a:cubicBezTo>
                  <a:cubicBezTo>
                    <a:pt x="563" y="138"/>
                    <a:pt x="563" y="138"/>
                    <a:pt x="563" y="138"/>
                  </a:cubicBezTo>
                  <a:cubicBezTo>
                    <a:pt x="563" y="136"/>
                    <a:pt x="563" y="136"/>
                    <a:pt x="563" y="136"/>
                  </a:cubicBezTo>
                  <a:cubicBezTo>
                    <a:pt x="563" y="136"/>
                    <a:pt x="563" y="136"/>
                    <a:pt x="563" y="136"/>
                  </a:cubicBezTo>
                  <a:cubicBezTo>
                    <a:pt x="564" y="134"/>
                    <a:pt x="564" y="134"/>
                    <a:pt x="564" y="134"/>
                  </a:cubicBezTo>
                  <a:cubicBezTo>
                    <a:pt x="564" y="133"/>
                    <a:pt x="564" y="132"/>
                    <a:pt x="564" y="131"/>
                  </a:cubicBezTo>
                  <a:cubicBezTo>
                    <a:pt x="564" y="126"/>
                    <a:pt x="563" y="122"/>
                    <a:pt x="562" y="118"/>
                  </a:cubicBezTo>
                  <a:cubicBezTo>
                    <a:pt x="560" y="115"/>
                    <a:pt x="558" y="111"/>
                    <a:pt x="554" y="108"/>
                  </a:cubicBezTo>
                  <a:cubicBezTo>
                    <a:pt x="519" y="82"/>
                    <a:pt x="484" y="56"/>
                    <a:pt x="449" y="31"/>
                  </a:cubicBezTo>
                  <a:cubicBezTo>
                    <a:pt x="423" y="12"/>
                    <a:pt x="423" y="12"/>
                    <a:pt x="423" y="12"/>
                  </a:cubicBezTo>
                  <a:cubicBezTo>
                    <a:pt x="417" y="7"/>
                    <a:pt x="417" y="7"/>
                    <a:pt x="417" y="7"/>
                  </a:cubicBezTo>
                  <a:cubicBezTo>
                    <a:pt x="415" y="6"/>
                    <a:pt x="415" y="6"/>
                    <a:pt x="415" y="6"/>
                  </a:cubicBezTo>
                  <a:cubicBezTo>
                    <a:pt x="415" y="6"/>
                    <a:pt x="415" y="6"/>
                    <a:pt x="415" y="6"/>
                  </a:cubicBezTo>
                  <a:cubicBezTo>
                    <a:pt x="413" y="5"/>
                    <a:pt x="413" y="5"/>
                    <a:pt x="413" y="5"/>
                  </a:cubicBezTo>
                  <a:cubicBezTo>
                    <a:pt x="412" y="4"/>
                    <a:pt x="410" y="3"/>
                    <a:pt x="409" y="3"/>
                  </a:cubicBezTo>
                  <a:cubicBezTo>
                    <a:pt x="405" y="1"/>
                    <a:pt x="400" y="0"/>
                    <a:pt x="396" y="1"/>
                  </a:cubicBezTo>
                  <a:cubicBezTo>
                    <a:pt x="394" y="1"/>
                    <a:pt x="392" y="1"/>
                    <a:pt x="389" y="2"/>
                  </a:cubicBezTo>
                  <a:cubicBezTo>
                    <a:pt x="388" y="3"/>
                    <a:pt x="387" y="3"/>
                    <a:pt x="386" y="4"/>
                  </a:cubicBezTo>
                  <a:cubicBezTo>
                    <a:pt x="385" y="4"/>
                    <a:pt x="383" y="6"/>
                    <a:pt x="383" y="5"/>
                  </a:cubicBezTo>
                  <a:cubicBezTo>
                    <a:pt x="380" y="8"/>
                    <a:pt x="380" y="8"/>
                    <a:pt x="380" y="8"/>
                  </a:cubicBezTo>
                  <a:cubicBezTo>
                    <a:pt x="373" y="12"/>
                    <a:pt x="373" y="12"/>
                    <a:pt x="373" y="12"/>
                  </a:cubicBezTo>
                  <a:cubicBezTo>
                    <a:pt x="320" y="50"/>
                    <a:pt x="320" y="50"/>
                    <a:pt x="320" y="50"/>
                  </a:cubicBezTo>
                  <a:cubicBezTo>
                    <a:pt x="302" y="62"/>
                    <a:pt x="285" y="75"/>
                    <a:pt x="268" y="88"/>
                  </a:cubicBezTo>
                  <a:cubicBezTo>
                    <a:pt x="241" y="107"/>
                    <a:pt x="241" y="107"/>
                    <a:pt x="241" y="107"/>
                  </a:cubicBezTo>
                  <a:cubicBezTo>
                    <a:pt x="238" y="109"/>
                    <a:pt x="238" y="109"/>
                    <a:pt x="238" y="109"/>
                  </a:cubicBezTo>
                  <a:cubicBezTo>
                    <a:pt x="234" y="112"/>
                    <a:pt x="231" y="116"/>
                    <a:pt x="230" y="120"/>
                  </a:cubicBezTo>
                  <a:cubicBezTo>
                    <a:pt x="228" y="123"/>
                    <a:pt x="228" y="127"/>
                    <a:pt x="228" y="132"/>
                  </a:cubicBezTo>
                  <a:cubicBezTo>
                    <a:pt x="228" y="133"/>
                    <a:pt x="228" y="134"/>
                    <a:pt x="229" y="135"/>
                  </a:cubicBezTo>
                  <a:cubicBezTo>
                    <a:pt x="229" y="136"/>
                    <a:pt x="229" y="136"/>
                    <a:pt x="229" y="136"/>
                  </a:cubicBezTo>
                  <a:cubicBezTo>
                    <a:pt x="230" y="138"/>
                    <a:pt x="230" y="138"/>
                    <a:pt x="230" y="138"/>
                  </a:cubicBezTo>
                  <a:cubicBezTo>
                    <a:pt x="234" y="154"/>
                    <a:pt x="234" y="154"/>
                    <a:pt x="234" y="154"/>
                  </a:cubicBezTo>
                  <a:cubicBezTo>
                    <a:pt x="241" y="176"/>
                    <a:pt x="248" y="198"/>
                    <a:pt x="255" y="220"/>
                  </a:cubicBezTo>
                  <a:cubicBezTo>
                    <a:pt x="246" y="215"/>
                    <a:pt x="237" y="209"/>
                    <a:pt x="228" y="203"/>
                  </a:cubicBezTo>
                  <a:cubicBezTo>
                    <a:pt x="201" y="186"/>
                    <a:pt x="201" y="186"/>
                    <a:pt x="201" y="186"/>
                  </a:cubicBezTo>
                  <a:cubicBezTo>
                    <a:pt x="187" y="177"/>
                    <a:pt x="187" y="177"/>
                    <a:pt x="187" y="177"/>
                  </a:cubicBezTo>
                  <a:cubicBezTo>
                    <a:pt x="184" y="175"/>
                    <a:pt x="184" y="175"/>
                    <a:pt x="184" y="175"/>
                  </a:cubicBezTo>
                  <a:cubicBezTo>
                    <a:pt x="182" y="174"/>
                    <a:pt x="182" y="174"/>
                    <a:pt x="182" y="174"/>
                  </a:cubicBezTo>
                  <a:cubicBezTo>
                    <a:pt x="182" y="174"/>
                    <a:pt x="179" y="172"/>
                    <a:pt x="177" y="171"/>
                  </a:cubicBezTo>
                  <a:cubicBezTo>
                    <a:pt x="172" y="170"/>
                    <a:pt x="169" y="169"/>
                    <a:pt x="165" y="170"/>
                  </a:cubicBezTo>
                  <a:cubicBezTo>
                    <a:pt x="161" y="170"/>
                    <a:pt x="157" y="171"/>
                    <a:pt x="152" y="174"/>
                  </a:cubicBezTo>
                  <a:cubicBezTo>
                    <a:pt x="117" y="199"/>
                    <a:pt x="82" y="224"/>
                    <a:pt x="47" y="249"/>
                  </a:cubicBezTo>
                  <a:cubicBezTo>
                    <a:pt x="21" y="268"/>
                    <a:pt x="21" y="268"/>
                    <a:pt x="21" y="268"/>
                  </a:cubicBezTo>
                  <a:cubicBezTo>
                    <a:pt x="15" y="273"/>
                    <a:pt x="15" y="273"/>
                    <a:pt x="15" y="273"/>
                  </a:cubicBezTo>
                  <a:cubicBezTo>
                    <a:pt x="11" y="275"/>
                    <a:pt x="11" y="275"/>
                    <a:pt x="11" y="275"/>
                  </a:cubicBezTo>
                  <a:cubicBezTo>
                    <a:pt x="7" y="279"/>
                    <a:pt x="4" y="283"/>
                    <a:pt x="3" y="287"/>
                  </a:cubicBezTo>
                  <a:cubicBezTo>
                    <a:pt x="1" y="291"/>
                    <a:pt x="0" y="296"/>
                    <a:pt x="1" y="301"/>
                  </a:cubicBezTo>
                  <a:cubicBezTo>
                    <a:pt x="1" y="302"/>
                    <a:pt x="2" y="304"/>
                    <a:pt x="2" y="305"/>
                  </a:cubicBezTo>
                  <a:cubicBezTo>
                    <a:pt x="2" y="306"/>
                    <a:pt x="2" y="306"/>
                    <a:pt x="2" y="306"/>
                  </a:cubicBezTo>
                  <a:cubicBezTo>
                    <a:pt x="3" y="308"/>
                    <a:pt x="3" y="308"/>
                    <a:pt x="3" y="308"/>
                  </a:cubicBezTo>
                  <a:cubicBezTo>
                    <a:pt x="6" y="316"/>
                    <a:pt x="6" y="316"/>
                    <a:pt x="6" y="316"/>
                  </a:cubicBezTo>
                  <a:cubicBezTo>
                    <a:pt x="26" y="377"/>
                    <a:pt x="26" y="377"/>
                    <a:pt x="26" y="377"/>
                  </a:cubicBezTo>
                  <a:cubicBezTo>
                    <a:pt x="33" y="397"/>
                    <a:pt x="40" y="417"/>
                    <a:pt x="47" y="437"/>
                  </a:cubicBezTo>
                  <a:cubicBezTo>
                    <a:pt x="58" y="468"/>
                    <a:pt x="58" y="468"/>
                    <a:pt x="58" y="468"/>
                  </a:cubicBezTo>
                  <a:cubicBezTo>
                    <a:pt x="58" y="469"/>
                    <a:pt x="58" y="469"/>
                    <a:pt x="58" y="469"/>
                  </a:cubicBezTo>
                  <a:cubicBezTo>
                    <a:pt x="58" y="470"/>
                    <a:pt x="59" y="471"/>
                    <a:pt x="59" y="472"/>
                  </a:cubicBezTo>
                  <a:cubicBezTo>
                    <a:pt x="61" y="474"/>
                    <a:pt x="62" y="476"/>
                    <a:pt x="63" y="477"/>
                  </a:cubicBezTo>
                  <a:cubicBezTo>
                    <a:pt x="66" y="480"/>
                    <a:pt x="69" y="482"/>
                    <a:pt x="72" y="484"/>
                  </a:cubicBezTo>
                  <a:cubicBezTo>
                    <a:pt x="74" y="485"/>
                    <a:pt x="76" y="485"/>
                    <a:pt x="79" y="485"/>
                  </a:cubicBezTo>
                  <a:cubicBezTo>
                    <a:pt x="81" y="486"/>
                    <a:pt x="81" y="486"/>
                    <a:pt x="81" y="486"/>
                  </a:cubicBezTo>
                  <a:cubicBezTo>
                    <a:pt x="85" y="486"/>
                    <a:pt x="85" y="486"/>
                    <a:pt x="85" y="486"/>
                  </a:cubicBezTo>
                  <a:cubicBezTo>
                    <a:pt x="101" y="486"/>
                    <a:pt x="101" y="486"/>
                    <a:pt x="101" y="486"/>
                  </a:cubicBezTo>
                  <a:cubicBezTo>
                    <a:pt x="125" y="488"/>
                    <a:pt x="148" y="489"/>
                    <a:pt x="171" y="490"/>
                  </a:cubicBezTo>
                  <a:cubicBezTo>
                    <a:pt x="161" y="498"/>
                    <a:pt x="151" y="506"/>
                    <a:pt x="142" y="514"/>
                  </a:cubicBezTo>
                  <a:cubicBezTo>
                    <a:pt x="117" y="534"/>
                    <a:pt x="117" y="534"/>
                    <a:pt x="117" y="534"/>
                  </a:cubicBezTo>
                  <a:cubicBezTo>
                    <a:pt x="104" y="544"/>
                    <a:pt x="104" y="544"/>
                    <a:pt x="104" y="544"/>
                  </a:cubicBezTo>
                  <a:cubicBezTo>
                    <a:pt x="101" y="547"/>
                    <a:pt x="101" y="547"/>
                    <a:pt x="101" y="547"/>
                  </a:cubicBezTo>
                  <a:cubicBezTo>
                    <a:pt x="100" y="548"/>
                    <a:pt x="100" y="548"/>
                    <a:pt x="100" y="548"/>
                  </a:cubicBezTo>
                  <a:cubicBezTo>
                    <a:pt x="100" y="548"/>
                    <a:pt x="97" y="551"/>
                    <a:pt x="96" y="552"/>
                  </a:cubicBezTo>
                  <a:cubicBezTo>
                    <a:pt x="93" y="556"/>
                    <a:pt x="91" y="560"/>
                    <a:pt x="90" y="563"/>
                  </a:cubicBezTo>
                  <a:cubicBezTo>
                    <a:pt x="90" y="567"/>
                    <a:pt x="89" y="572"/>
                    <a:pt x="91" y="577"/>
                  </a:cubicBezTo>
                  <a:cubicBezTo>
                    <a:pt x="104" y="618"/>
                    <a:pt x="116" y="659"/>
                    <a:pt x="130" y="700"/>
                  </a:cubicBezTo>
                  <a:cubicBezTo>
                    <a:pt x="140" y="730"/>
                    <a:pt x="140" y="730"/>
                    <a:pt x="140" y="730"/>
                  </a:cubicBezTo>
                  <a:cubicBezTo>
                    <a:pt x="142" y="738"/>
                    <a:pt x="142" y="738"/>
                    <a:pt x="142" y="738"/>
                  </a:cubicBezTo>
                  <a:cubicBezTo>
                    <a:pt x="143" y="742"/>
                    <a:pt x="143" y="742"/>
                    <a:pt x="143" y="742"/>
                  </a:cubicBezTo>
                  <a:cubicBezTo>
                    <a:pt x="145" y="747"/>
                    <a:pt x="148" y="751"/>
                    <a:pt x="152" y="754"/>
                  </a:cubicBezTo>
                  <a:cubicBezTo>
                    <a:pt x="155" y="757"/>
                    <a:pt x="159" y="759"/>
                    <a:pt x="164" y="760"/>
                  </a:cubicBezTo>
                  <a:cubicBezTo>
                    <a:pt x="166" y="760"/>
                    <a:pt x="167" y="760"/>
                    <a:pt x="168" y="760"/>
                  </a:cubicBezTo>
                  <a:cubicBezTo>
                    <a:pt x="170" y="760"/>
                    <a:pt x="170" y="760"/>
                    <a:pt x="170" y="760"/>
                  </a:cubicBezTo>
                  <a:cubicBezTo>
                    <a:pt x="172" y="760"/>
                    <a:pt x="172" y="760"/>
                    <a:pt x="172" y="760"/>
                  </a:cubicBezTo>
                  <a:cubicBezTo>
                    <a:pt x="180" y="760"/>
                    <a:pt x="180" y="760"/>
                    <a:pt x="180" y="760"/>
                  </a:cubicBezTo>
                  <a:cubicBezTo>
                    <a:pt x="244" y="760"/>
                    <a:pt x="244" y="760"/>
                    <a:pt x="244" y="760"/>
                  </a:cubicBezTo>
                  <a:cubicBezTo>
                    <a:pt x="266" y="759"/>
                    <a:pt x="287" y="759"/>
                    <a:pt x="309" y="758"/>
                  </a:cubicBezTo>
                  <a:cubicBezTo>
                    <a:pt x="341" y="758"/>
                    <a:pt x="341" y="758"/>
                    <a:pt x="341" y="758"/>
                  </a:cubicBezTo>
                  <a:cubicBezTo>
                    <a:pt x="342" y="757"/>
                    <a:pt x="342" y="757"/>
                    <a:pt x="342" y="757"/>
                  </a:cubicBezTo>
                  <a:cubicBezTo>
                    <a:pt x="342" y="757"/>
                    <a:pt x="344" y="757"/>
                    <a:pt x="345" y="757"/>
                  </a:cubicBezTo>
                  <a:cubicBezTo>
                    <a:pt x="347" y="757"/>
                    <a:pt x="349" y="756"/>
                    <a:pt x="351" y="755"/>
                  </a:cubicBezTo>
                  <a:cubicBezTo>
                    <a:pt x="355" y="754"/>
                    <a:pt x="358" y="752"/>
                    <a:pt x="360" y="749"/>
                  </a:cubicBezTo>
                  <a:cubicBezTo>
                    <a:pt x="362" y="747"/>
                    <a:pt x="363" y="746"/>
                    <a:pt x="364" y="743"/>
                  </a:cubicBezTo>
                  <a:cubicBezTo>
                    <a:pt x="365" y="742"/>
                    <a:pt x="365" y="742"/>
                    <a:pt x="365" y="742"/>
                  </a:cubicBezTo>
                  <a:cubicBezTo>
                    <a:pt x="365" y="741"/>
                    <a:pt x="365" y="741"/>
                    <a:pt x="365" y="741"/>
                  </a:cubicBezTo>
                  <a:cubicBezTo>
                    <a:pt x="365" y="741"/>
                    <a:pt x="365" y="741"/>
                    <a:pt x="365" y="741"/>
                  </a:cubicBezTo>
                  <a:cubicBezTo>
                    <a:pt x="367" y="737"/>
                    <a:pt x="367" y="737"/>
                    <a:pt x="367" y="737"/>
                  </a:cubicBezTo>
                  <a:cubicBezTo>
                    <a:pt x="372" y="722"/>
                    <a:pt x="372" y="722"/>
                    <a:pt x="372" y="722"/>
                  </a:cubicBezTo>
                  <a:cubicBezTo>
                    <a:pt x="381" y="700"/>
                    <a:pt x="389" y="677"/>
                    <a:pt x="397" y="655"/>
                  </a:cubicBezTo>
                  <a:cubicBezTo>
                    <a:pt x="402" y="667"/>
                    <a:pt x="406" y="679"/>
                    <a:pt x="411" y="692"/>
                  </a:cubicBezTo>
                  <a:cubicBezTo>
                    <a:pt x="423" y="721"/>
                    <a:pt x="423" y="721"/>
                    <a:pt x="423" y="721"/>
                  </a:cubicBezTo>
                  <a:cubicBezTo>
                    <a:pt x="429" y="736"/>
                    <a:pt x="429" y="736"/>
                    <a:pt x="429" y="736"/>
                  </a:cubicBezTo>
                  <a:cubicBezTo>
                    <a:pt x="430" y="740"/>
                    <a:pt x="430" y="740"/>
                    <a:pt x="430" y="740"/>
                  </a:cubicBezTo>
                  <a:cubicBezTo>
                    <a:pt x="431" y="742"/>
                    <a:pt x="431" y="742"/>
                    <a:pt x="431" y="742"/>
                  </a:cubicBezTo>
                  <a:cubicBezTo>
                    <a:pt x="431" y="742"/>
                    <a:pt x="432" y="745"/>
                    <a:pt x="434" y="747"/>
                  </a:cubicBezTo>
                  <a:cubicBezTo>
                    <a:pt x="436" y="751"/>
                    <a:pt x="439" y="753"/>
                    <a:pt x="443" y="756"/>
                  </a:cubicBezTo>
                  <a:cubicBezTo>
                    <a:pt x="446" y="757"/>
                    <a:pt x="450" y="759"/>
                    <a:pt x="456" y="759"/>
                  </a:cubicBezTo>
                  <a:cubicBezTo>
                    <a:pt x="498" y="760"/>
                    <a:pt x="541" y="760"/>
                    <a:pt x="584" y="760"/>
                  </a:cubicBezTo>
                  <a:cubicBezTo>
                    <a:pt x="616" y="760"/>
                    <a:pt x="616" y="760"/>
                    <a:pt x="616" y="760"/>
                  </a:cubicBezTo>
                  <a:cubicBezTo>
                    <a:pt x="624" y="760"/>
                    <a:pt x="624" y="760"/>
                    <a:pt x="624" y="760"/>
                  </a:cubicBezTo>
                  <a:cubicBezTo>
                    <a:pt x="628" y="760"/>
                    <a:pt x="628" y="760"/>
                    <a:pt x="628" y="760"/>
                  </a:cubicBezTo>
                  <a:cubicBezTo>
                    <a:pt x="634" y="760"/>
                    <a:pt x="639" y="758"/>
                    <a:pt x="643" y="756"/>
                  </a:cubicBezTo>
                  <a:cubicBezTo>
                    <a:pt x="646" y="754"/>
                    <a:pt x="650" y="751"/>
                    <a:pt x="652" y="746"/>
                  </a:cubicBezTo>
                  <a:cubicBezTo>
                    <a:pt x="653" y="745"/>
                    <a:pt x="653" y="744"/>
                    <a:pt x="654" y="742"/>
                  </a:cubicBezTo>
                  <a:cubicBezTo>
                    <a:pt x="654" y="741"/>
                    <a:pt x="654" y="741"/>
                    <a:pt x="654" y="741"/>
                  </a:cubicBezTo>
                  <a:cubicBezTo>
                    <a:pt x="655" y="739"/>
                    <a:pt x="655" y="739"/>
                    <a:pt x="655" y="739"/>
                  </a:cubicBezTo>
                  <a:cubicBezTo>
                    <a:pt x="657" y="731"/>
                    <a:pt x="657" y="731"/>
                    <a:pt x="657" y="731"/>
                  </a:cubicBezTo>
                  <a:cubicBezTo>
                    <a:pt x="676" y="670"/>
                    <a:pt x="676" y="670"/>
                    <a:pt x="676" y="670"/>
                  </a:cubicBezTo>
                  <a:cubicBezTo>
                    <a:pt x="683" y="649"/>
                    <a:pt x="689" y="629"/>
                    <a:pt x="695" y="608"/>
                  </a:cubicBezTo>
                  <a:cubicBezTo>
                    <a:pt x="704" y="578"/>
                    <a:pt x="704" y="578"/>
                    <a:pt x="704" y="578"/>
                  </a:cubicBezTo>
                  <a:cubicBezTo>
                    <a:pt x="705" y="577"/>
                    <a:pt x="705" y="577"/>
                    <a:pt x="705" y="577"/>
                  </a:cubicBezTo>
                  <a:cubicBezTo>
                    <a:pt x="705" y="576"/>
                    <a:pt x="705" y="574"/>
                    <a:pt x="705" y="573"/>
                  </a:cubicBezTo>
                  <a:cubicBezTo>
                    <a:pt x="706" y="571"/>
                    <a:pt x="706" y="569"/>
                    <a:pt x="706" y="567"/>
                  </a:cubicBezTo>
                  <a:cubicBezTo>
                    <a:pt x="705" y="563"/>
                    <a:pt x="704" y="560"/>
                    <a:pt x="702" y="556"/>
                  </a:cubicBezTo>
                  <a:cubicBezTo>
                    <a:pt x="701" y="555"/>
                    <a:pt x="700" y="553"/>
                    <a:pt x="698" y="551"/>
                  </a:cubicBezTo>
                  <a:cubicBezTo>
                    <a:pt x="697" y="550"/>
                    <a:pt x="697" y="550"/>
                    <a:pt x="697" y="550"/>
                  </a:cubicBezTo>
                  <a:cubicBezTo>
                    <a:pt x="697" y="550"/>
                    <a:pt x="697" y="550"/>
                    <a:pt x="697" y="550"/>
                  </a:cubicBezTo>
                  <a:cubicBezTo>
                    <a:pt x="696" y="549"/>
                    <a:pt x="696" y="549"/>
                    <a:pt x="696" y="549"/>
                  </a:cubicBezTo>
                  <a:cubicBezTo>
                    <a:pt x="693" y="547"/>
                    <a:pt x="693" y="547"/>
                    <a:pt x="693" y="547"/>
                  </a:cubicBezTo>
                  <a:cubicBezTo>
                    <a:pt x="680" y="537"/>
                    <a:pt x="680" y="537"/>
                    <a:pt x="680" y="537"/>
                  </a:cubicBezTo>
                  <a:cubicBezTo>
                    <a:pt x="662" y="522"/>
                    <a:pt x="643" y="507"/>
                    <a:pt x="625" y="493"/>
                  </a:cubicBezTo>
                  <a:cubicBezTo>
                    <a:pt x="638" y="492"/>
                    <a:pt x="651" y="491"/>
                    <a:pt x="663" y="490"/>
                  </a:cubicBezTo>
                  <a:cubicBezTo>
                    <a:pt x="695" y="489"/>
                    <a:pt x="695" y="489"/>
                    <a:pt x="695" y="489"/>
                  </a:cubicBezTo>
                  <a:cubicBezTo>
                    <a:pt x="712" y="488"/>
                    <a:pt x="712" y="488"/>
                    <a:pt x="712" y="488"/>
                  </a:cubicBezTo>
                  <a:cubicBezTo>
                    <a:pt x="716" y="487"/>
                    <a:pt x="716" y="487"/>
                    <a:pt x="716" y="487"/>
                  </a:cubicBezTo>
                  <a:cubicBezTo>
                    <a:pt x="718" y="487"/>
                    <a:pt x="718" y="487"/>
                    <a:pt x="718" y="487"/>
                  </a:cubicBezTo>
                  <a:cubicBezTo>
                    <a:pt x="717" y="487"/>
                    <a:pt x="721" y="487"/>
                    <a:pt x="723" y="486"/>
                  </a:cubicBezTo>
                  <a:cubicBezTo>
                    <a:pt x="728" y="485"/>
                    <a:pt x="731" y="483"/>
                    <a:pt x="734" y="480"/>
                  </a:cubicBezTo>
                  <a:cubicBezTo>
                    <a:pt x="737" y="478"/>
                    <a:pt x="740" y="474"/>
                    <a:pt x="741" y="469"/>
                  </a:cubicBezTo>
                  <a:cubicBezTo>
                    <a:pt x="755" y="428"/>
                    <a:pt x="769" y="388"/>
                    <a:pt x="782" y="347"/>
                  </a:cubicBezTo>
                  <a:cubicBezTo>
                    <a:pt x="792" y="317"/>
                    <a:pt x="792" y="317"/>
                    <a:pt x="792" y="317"/>
                  </a:cubicBezTo>
                  <a:cubicBezTo>
                    <a:pt x="794" y="309"/>
                    <a:pt x="794" y="309"/>
                    <a:pt x="794" y="309"/>
                  </a:cubicBezTo>
                  <a:cubicBezTo>
                    <a:pt x="796" y="305"/>
                    <a:pt x="796" y="305"/>
                    <a:pt x="796" y="305"/>
                  </a:cubicBezTo>
                  <a:cubicBezTo>
                    <a:pt x="797" y="299"/>
                    <a:pt x="797" y="294"/>
                    <a:pt x="796" y="290"/>
                  </a:cubicBezTo>
                  <a:close/>
                  <a:moveTo>
                    <a:pt x="483" y="339"/>
                  </a:moveTo>
                  <a:cubicBezTo>
                    <a:pt x="481" y="347"/>
                    <a:pt x="481" y="347"/>
                    <a:pt x="481" y="347"/>
                  </a:cubicBezTo>
                  <a:cubicBezTo>
                    <a:pt x="481" y="350"/>
                    <a:pt x="481" y="350"/>
                    <a:pt x="481" y="350"/>
                  </a:cubicBezTo>
                  <a:cubicBezTo>
                    <a:pt x="477" y="350"/>
                    <a:pt x="477" y="350"/>
                    <a:pt x="477" y="350"/>
                  </a:cubicBezTo>
                  <a:cubicBezTo>
                    <a:pt x="466" y="351"/>
                    <a:pt x="456" y="351"/>
                    <a:pt x="446" y="351"/>
                  </a:cubicBezTo>
                  <a:cubicBezTo>
                    <a:pt x="436" y="321"/>
                    <a:pt x="436" y="321"/>
                    <a:pt x="436" y="321"/>
                  </a:cubicBezTo>
                  <a:cubicBezTo>
                    <a:pt x="435" y="317"/>
                    <a:pt x="435" y="317"/>
                    <a:pt x="435" y="317"/>
                  </a:cubicBezTo>
                  <a:cubicBezTo>
                    <a:pt x="448" y="310"/>
                    <a:pt x="448" y="310"/>
                    <a:pt x="448" y="310"/>
                  </a:cubicBezTo>
                  <a:cubicBezTo>
                    <a:pt x="495" y="283"/>
                    <a:pt x="495" y="283"/>
                    <a:pt x="495" y="283"/>
                  </a:cubicBezTo>
                  <a:cubicBezTo>
                    <a:pt x="489" y="308"/>
                    <a:pt x="489" y="308"/>
                    <a:pt x="489" y="308"/>
                  </a:cubicBezTo>
                  <a:lnTo>
                    <a:pt x="483" y="339"/>
                  </a:lnTo>
                  <a:close/>
                  <a:moveTo>
                    <a:pt x="505" y="421"/>
                  </a:moveTo>
                  <a:cubicBezTo>
                    <a:pt x="517" y="431"/>
                    <a:pt x="517" y="431"/>
                    <a:pt x="517" y="431"/>
                  </a:cubicBezTo>
                  <a:cubicBezTo>
                    <a:pt x="557" y="467"/>
                    <a:pt x="557" y="467"/>
                    <a:pt x="557" y="467"/>
                  </a:cubicBezTo>
                  <a:cubicBezTo>
                    <a:pt x="533" y="470"/>
                    <a:pt x="533" y="470"/>
                    <a:pt x="533" y="470"/>
                  </a:cubicBezTo>
                  <a:cubicBezTo>
                    <a:pt x="501" y="473"/>
                    <a:pt x="501" y="473"/>
                    <a:pt x="501" y="473"/>
                  </a:cubicBezTo>
                  <a:cubicBezTo>
                    <a:pt x="488" y="475"/>
                    <a:pt x="488" y="475"/>
                    <a:pt x="488" y="475"/>
                  </a:cubicBezTo>
                  <a:cubicBezTo>
                    <a:pt x="487" y="473"/>
                    <a:pt x="487" y="473"/>
                    <a:pt x="487" y="473"/>
                  </a:cubicBezTo>
                  <a:cubicBezTo>
                    <a:pt x="484" y="462"/>
                    <a:pt x="480" y="452"/>
                    <a:pt x="477" y="441"/>
                  </a:cubicBezTo>
                  <a:cubicBezTo>
                    <a:pt x="503" y="423"/>
                    <a:pt x="503" y="423"/>
                    <a:pt x="503" y="423"/>
                  </a:cubicBezTo>
                  <a:lnTo>
                    <a:pt x="505" y="421"/>
                  </a:lnTo>
                  <a:close/>
                  <a:moveTo>
                    <a:pt x="390" y="561"/>
                  </a:moveTo>
                  <a:cubicBezTo>
                    <a:pt x="377" y="532"/>
                    <a:pt x="377" y="532"/>
                    <a:pt x="377" y="532"/>
                  </a:cubicBezTo>
                  <a:cubicBezTo>
                    <a:pt x="372" y="520"/>
                    <a:pt x="372" y="520"/>
                    <a:pt x="372" y="520"/>
                  </a:cubicBezTo>
                  <a:cubicBezTo>
                    <a:pt x="374" y="519"/>
                    <a:pt x="374" y="519"/>
                    <a:pt x="374" y="519"/>
                  </a:cubicBezTo>
                  <a:cubicBezTo>
                    <a:pt x="382" y="512"/>
                    <a:pt x="391" y="506"/>
                    <a:pt x="400" y="499"/>
                  </a:cubicBezTo>
                  <a:cubicBezTo>
                    <a:pt x="426" y="518"/>
                    <a:pt x="426" y="518"/>
                    <a:pt x="426" y="518"/>
                  </a:cubicBezTo>
                  <a:cubicBezTo>
                    <a:pt x="428" y="519"/>
                    <a:pt x="428" y="519"/>
                    <a:pt x="428" y="519"/>
                  </a:cubicBezTo>
                  <a:cubicBezTo>
                    <a:pt x="422" y="534"/>
                    <a:pt x="422" y="534"/>
                    <a:pt x="422" y="534"/>
                  </a:cubicBezTo>
                  <a:cubicBezTo>
                    <a:pt x="400" y="583"/>
                    <a:pt x="400" y="583"/>
                    <a:pt x="400" y="583"/>
                  </a:cubicBezTo>
                  <a:lnTo>
                    <a:pt x="390" y="561"/>
                  </a:lnTo>
                  <a:close/>
                  <a:moveTo>
                    <a:pt x="398" y="473"/>
                  </a:moveTo>
                  <a:cubicBezTo>
                    <a:pt x="380" y="460"/>
                    <a:pt x="363" y="447"/>
                    <a:pt x="346" y="434"/>
                  </a:cubicBezTo>
                  <a:cubicBezTo>
                    <a:pt x="353" y="413"/>
                    <a:pt x="360" y="393"/>
                    <a:pt x="367" y="372"/>
                  </a:cubicBezTo>
                  <a:cubicBezTo>
                    <a:pt x="389" y="372"/>
                    <a:pt x="410" y="373"/>
                    <a:pt x="432" y="373"/>
                  </a:cubicBezTo>
                  <a:cubicBezTo>
                    <a:pt x="439" y="394"/>
                    <a:pt x="445" y="415"/>
                    <a:pt x="452" y="435"/>
                  </a:cubicBezTo>
                  <a:cubicBezTo>
                    <a:pt x="434" y="448"/>
                    <a:pt x="416" y="461"/>
                    <a:pt x="398" y="473"/>
                  </a:cubicBezTo>
                  <a:close/>
                  <a:moveTo>
                    <a:pt x="347" y="353"/>
                  </a:moveTo>
                  <a:cubicBezTo>
                    <a:pt x="315" y="352"/>
                    <a:pt x="315" y="352"/>
                    <a:pt x="315" y="352"/>
                  </a:cubicBezTo>
                  <a:cubicBezTo>
                    <a:pt x="314" y="352"/>
                    <a:pt x="314" y="352"/>
                    <a:pt x="314" y="352"/>
                  </a:cubicBezTo>
                  <a:cubicBezTo>
                    <a:pt x="314" y="350"/>
                    <a:pt x="314" y="350"/>
                    <a:pt x="314" y="350"/>
                  </a:cubicBezTo>
                  <a:cubicBezTo>
                    <a:pt x="310" y="335"/>
                    <a:pt x="310" y="335"/>
                    <a:pt x="310" y="335"/>
                  </a:cubicBezTo>
                  <a:cubicBezTo>
                    <a:pt x="297" y="283"/>
                    <a:pt x="297" y="283"/>
                    <a:pt x="297" y="283"/>
                  </a:cubicBezTo>
                  <a:cubicBezTo>
                    <a:pt x="321" y="296"/>
                    <a:pt x="321" y="296"/>
                    <a:pt x="321" y="296"/>
                  </a:cubicBezTo>
                  <a:cubicBezTo>
                    <a:pt x="349" y="312"/>
                    <a:pt x="349" y="312"/>
                    <a:pt x="349" y="312"/>
                  </a:cubicBezTo>
                  <a:cubicBezTo>
                    <a:pt x="360" y="319"/>
                    <a:pt x="360" y="319"/>
                    <a:pt x="360" y="319"/>
                  </a:cubicBezTo>
                  <a:cubicBezTo>
                    <a:pt x="360" y="321"/>
                    <a:pt x="360" y="321"/>
                    <a:pt x="360" y="321"/>
                  </a:cubicBezTo>
                  <a:cubicBezTo>
                    <a:pt x="356" y="331"/>
                    <a:pt x="353" y="342"/>
                    <a:pt x="350" y="352"/>
                  </a:cubicBezTo>
                  <a:cubicBezTo>
                    <a:pt x="349" y="352"/>
                    <a:pt x="348" y="353"/>
                    <a:pt x="347" y="353"/>
                  </a:cubicBezTo>
                  <a:close/>
                  <a:moveTo>
                    <a:pt x="288" y="117"/>
                  </a:moveTo>
                  <a:cubicBezTo>
                    <a:pt x="306" y="105"/>
                    <a:pt x="324" y="93"/>
                    <a:pt x="342" y="81"/>
                  </a:cubicBezTo>
                  <a:cubicBezTo>
                    <a:pt x="395" y="45"/>
                    <a:pt x="395" y="45"/>
                    <a:pt x="395" y="45"/>
                  </a:cubicBezTo>
                  <a:cubicBezTo>
                    <a:pt x="398" y="42"/>
                    <a:pt x="398" y="42"/>
                    <a:pt x="398" y="42"/>
                  </a:cubicBezTo>
                  <a:cubicBezTo>
                    <a:pt x="400" y="44"/>
                    <a:pt x="400" y="44"/>
                    <a:pt x="400" y="44"/>
                  </a:cubicBezTo>
                  <a:cubicBezTo>
                    <a:pt x="426" y="63"/>
                    <a:pt x="426" y="63"/>
                    <a:pt x="426" y="63"/>
                  </a:cubicBezTo>
                  <a:cubicBezTo>
                    <a:pt x="459" y="87"/>
                    <a:pt x="493" y="110"/>
                    <a:pt x="526" y="134"/>
                  </a:cubicBezTo>
                  <a:cubicBezTo>
                    <a:pt x="523" y="149"/>
                    <a:pt x="523" y="149"/>
                    <a:pt x="523" y="149"/>
                  </a:cubicBezTo>
                  <a:cubicBezTo>
                    <a:pt x="516" y="181"/>
                    <a:pt x="516" y="181"/>
                    <a:pt x="516" y="181"/>
                  </a:cubicBezTo>
                  <a:cubicBezTo>
                    <a:pt x="511" y="202"/>
                    <a:pt x="507" y="223"/>
                    <a:pt x="503" y="244"/>
                  </a:cubicBezTo>
                  <a:cubicBezTo>
                    <a:pt x="501" y="251"/>
                    <a:pt x="501" y="251"/>
                    <a:pt x="501" y="251"/>
                  </a:cubicBezTo>
                  <a:cubicBezTo>
                    <a:pt x="498" y="253"/>
                    <a:pt x="495" y="256"/>
                    <a:pt x="491" y="258"/>
                  </a:cubicBezTo>
                  <a:cubicBezTo>
                    <a:pt x="437" y="292"/>
                    <a:pt x="437" y="292"/>
                    <a:pt x="437" y="292"/>
                  </a:cubicBezTo>
                  <a:cubicBezTo>
                    <a:pt x="424" y="301"/>
                    <a:pt x="424" y="301"/>
                    <a:pt x="424" y="301"/>
                  </a:cubicBezTo>
                  <a:cubicBezTo>
                    <a:pt x="423" y="301"/>
                    <a:pt x="419" y="304"/>
                    <a:pt x="418" y="306"/>
                  </a:cubicBezTo>
                  <a:cubicBezTo>
                    <a:pt x="416" y="309"/>
                    <a:pt x="415" y="312"/>
                    <a:pt x="415" y="315"/>
                  </a:cubicBezTo>
                  <a:cubicBezTo>
                    <a:pt x="415" y="317"/>
                    <a:pt x="415" y="319"/>
                    <a:pt x="415" y="320"/>
                  </a:cubicBezTo>
                  <a:cubicBezTo>
                    <a:pt x="416" y="321"/>
                    <a:pt x="416" y="321"/>
                    <a:pt x="416" y="322"/>
                  </a:cubicBezTo>
                  <a:cubicBezTo>
                    <a:pt x="416" y="323"/>
                    <a:pt x="416" y="323"/>
                    <a:pt x="416" y="323"/>
                  </a:cubicBezTo>
                  <a:cubicBezTo>
                    <a:pt x="417" y="327"/>
                    <a:pt x="417" y="327"/>
                    <a:pt x="417" y="327"/>
                  </a:cubicBezTo>
                  <a:cubicBezTo>
                    <a:pt x="425" y="351"/>
                    <a:pt x="425" y="351"/>
                    <a:pt x="425" y="351"/>
                  </a:cubicBezTo>
                  <a:cubicBezTo>
                    <a:pt x="408" y="352"/>
                    <a:pt x="391" y="352"/>
                    <a:pt x="374" y="352"/>
                  </a:cubicBezTo>
                  <a:cubicBezTo>
                    <a:pt x="376" y="344"/>
                    <a:pt x="379" y="336"/>
                    <a:pt x="382" y="328"/>
                  </a:cubicBezTo>
                  <a:cubicBezTo>
                    <a:pt x="383" y="324"/>
                    <a:pt x="383" y="324"/>
                    <a:pt x="383" y="324"/>
                  </a:cubicBezTo>
                  <a:cubicBezTo>
                    <a:pt x="384" y="322"/>
                    <a:pt x="384" y="322"/>
                    <a:pt x="384" y="322"/>
                  </a:cubicBezTo>
                  <a:cubicBezTo>
                    <a:pt x="384" y="322"/>
                    <a:pt x="384" y="322"/>
                    <a:pt x="384" y="322"/>
                  </a:cubicBezTo>
                  <a:cubicBezTo>
                    <a:pt x="385" y="320"/>
                    <a:pt x="385" y="320"/>
                    <a:pt x="385" y="320"/>
                  </a:cubicBezTo>
                  <a:cubicBezTo>
                    <a:pt x="385" y="319"/>
                    <a:pt x="385" y="318"/>
                    <a:pt x="385" y="317"/>
                  </a:cubicBezTo>
                  <a:cubicBezTo>
                    <a:pt x="385" y="314"/>
                    <a:pt x="385" y="310"/>
                    <a:pt x="383" y="307"/>
                  </a:cubicBezTo>
                  <a:cubicBezTo>
                    <a:pt x="382" y="306"/>
                    <a:pt x="381" y="304"/>
                    <a:pt x="380" y="303"/>
                  </a:cubicBezTo>
                  <a:cubicBezTo>
                    <a:pt x="379" y="302"/>
                    <a:pt x="378" y="301"/>
                    <a:pt x="378" y="301"/>
                  </a:cubicBezTo>
                  <a:cubicBezTo>
                    <a:pt x="376" y="300"/>
                    <a:pt x="376" y="300"/>
                    <a:pt x="376" y="300"/>
                  </a:cubicBezTo>
                  <a:cubicBezTo>
                    <a:pt x="362" y="291"/>
                    <a:pt x="362" y="291"/>
                    <a:pt x="362" y="291"/>
                  </a:cubicBezTo>
                  <a:cubicBezTo>
                    <a:pt x="335" y="273"/>
                    <a:pt x="335" y="273"/>
                    <a:pt x="335" y="273"/>
                  </a:cubicBezTo>
                  <a:cubicBezTo>
                    <a:pt x="287" y="242"/>
                    <a:pt x="287" y="242"/>
                    <a:pt x="287" y="242"/>
                  </a:cubicBezTo>
                  <a:cubicBezTo>
                    <a:pt x="280" y="210"/>
                    <a:pt x="273" y="178"/>
                    <a:pt x="265" y="146"/>
                  </a:cubicBezTo>
                  <a:cubicBezTo>
                    <a:pt x="262" y="134"/>
                    <a:pt x="262" y="134"/>
                    <a:pt x="262" y="134"/>
                  </a:cubicBezTo>
                  <a:lnTo>
                    <a:pt x="288" y="117"/>
                  </a:lnTo>
                  <a:close/>
                  <a:moveTo>
                    <a:pt x="88" y="453"/>
                  </a:moveTo>
                  <a:cubicBezTo>
                    <a:pt x="81" y="427"/>
                    <a:pt x="81" y="427"/>
                    <a:pt x="81" y="427"/>
                  </a:cubicBezTo>
                  <a:cubicBezTo>
                    <a:pt x="74" y="406"/>
                    <a:pt x="68" y="385"/>
                    <a:pt x="62" y="365"/>
                  </a:cubicBezTo>
                  <a:cubicBezTo>
                    <a:pt x="43" y="304"/>
                    <a:pt x="43" y="304"/>
                    <a:pt x="43" y="304"/>
                  </a:cubicBezTo>
                  <a:cubicBezTo>
                    <a:pt x="42" y="302"/>
                    <a:pt x="42" y="302"/>
                    <a:pt x="42" y="302"/>
                  </a:cubicBezTo>
                  <a:cubicBezTo>
                    <a:pt x="45" y="300"/>
                    <a:pt x="45" y="300"/>
                    <a:pt x="45" y="300"/>
                  </a:cubicBezTo>
                  <a:cubicBezTo>
                    <a:pt x="71" y="281"/>
                    <a:pt x="71" y="281"/>
                    <a:pt x="71" y="281"/>
                  </a:cubicBezTo>
                  <a:cubicBezTo>
                    <a:pt x="103" y="257"/>
                    <a:pt x="136" y="233"/>
                    <a:pt x="168" y="208"/>
                  </a:cubicBezTo>
                  <a:cubicBezTo>
                    <a:pt x="182" y="216"/>
                    <a:pt x="182" y="216"/>
                    <a:pt x="182" y="216"/>
                  </a:cubicBezTo>
                  <a:cubicBezTo>
                    <a:pt x="210" y="232"/>
                    <a:pt x="210" y="232"/>
                    <a:pt x="210" y="232"/>
                  </a:cubicBezTo>
                  <a:cubicBezTo>
                    <a:pt x="228" y="243"/>
                    <a:pt x="247" y="254"/>
                    <a:pt x="265" y="264"/>
                  </a:cubicBezTo>
                  <a:cubicBezTo>
                    <a:pt x="269" y="266"/>
                    <a:pt x="269" y="266"/>
                    <a:pt x="269" y="266"/>
                  </a:cubicBezTo>
                  <a:cubicBezTo>
                    <a:pt x="270" y="270"/>
                    <a:pt x="271" y="274"/>
                    <a:pt x="272" y="278"/>
                  </a:cubicBezTo>
                  <a:cubicBezTo>
                    <a:pt x="290" y="340"/>
                    <a:pt x="290" y="340"/>
                    <a:pt x="290" y="340"/>
                  </a:cubicBezTo>
                  <a:cubicBezTo>
                    <a:pt x="295" y="355"/>
                    <a:pt x="295" y="355"/>
                    <a:pt x="295" y="355"/>
                  </a:cubicBezTo>
                  <a:cubicBezTo>
                    <a:pt x="296" y="359"/>
                    <a:pt x="296" y="359"/>
                    <a:pt x="296" y="359"/>
                  </a:cubicBezTo>
                  <a:cubicBezTo>
                    <a:pt x="296" y="359"/>
                    <a:pt x="296" y="361"/>
                    <a:pt x="296" y="361"/>
                  </a:cubicBezTo>
                  <a:cubicBezTo>
                    <a:pt x="297" y="362"/>
                    <a:pt x="297" y="363"/>
                    <a:pt x="298" y="364"/>
                  </a:cubicBezTo>
                  <a:cubicBezTo>
                    <a:pt x="298" y="365"/>
                    <a:pt x="299" y="366"/>
                    <a:pt x="301" y="367"/>
                  </a:cubicBezTo>
                  <a:cubicBezTo>
                    <a:pt x="303" y="369"/>
                    <a:pt x="305" y="371"/>
                    <a:pt x="309" y="372"/>
                  </a:cubicBezTo>
                  <a:cubicBezTo>
                    <a:pt x="310" y="372"/>
                    <a:pt x="310" y="372"/>
                    <a:pt x="311" y="372"/>
                  </a:cubicBezTo>
                  <a:cubicBezTo>
                    <a:pt x="313" y="372"/>
                    <a:pt x="313" y="372"/>
                    <a:pt x="313" y="372"/>
                  </a:cubicBezTo>
                  <a:cubicBezTo>
                    <a:pt x="315" y="372"/>
                    <a:pt x="315" y="372"/>
                    <a:pt x="315" y="372"/>
                  </a:cubicBezTo>
                  <a:cubicBezTo>
                    <a:pt x="344" y="372"/>
                    <a:pt x="344" y="372"/>
                    <a:pt x="344" y="372"/>
                  </a:cubicBezTo>
                  <a:cubicBezTo>
                    <a:pt x="339" y="388"/>
                    <a:pt x="334" y="405"/>
                    <a:pt x="329" y="421"/>
                  </a:cubicBezTo>
                  <a:cubicBezTo>
                    <a:pt x="322" y="416"/>
                    <a:pt x="315" y="411"/>
                    <a:pt x="308" y="406"/>
                  </a:cubicBezTo>
                  <a:cubicBezTo>
                    <a:pt x="305" y="403"/>
                    <a:pt x="305" y="403"/>
                    <a:pt x="305" y="403"/>
                  </a:cubicBezTo>
                  <a:cubicBezTo>
                    <a:pt x="304" y="402"/>
                    <a:pt x="304" y="402"/>
                    <a:pt x="304" y="402"/>
                  </a:cubicBezTo>
                  <a:cubicBezTo>
                    <a:pt x="303" y="402"/>
                    <a:pt x="303" y="402"/>
                    <a:pt x="302" y="401"/>
                  </a:cubicBezTo>
                  <a:cubicBezTo>
                    <a:pt x="301" y="400"/>
                    <a:pt x="300" y="400"/>
                    <a:pt x="299" y="400"/>
                  </a:cubicBezTo>
                  <a:cubicBezTo>
                    <a:pt x="296" y="398"/>
                    <a:pt x="292" y="398"/>
                    <a:pt x="289" y="398"/>
                  </a:cubicBezTo>
                  <a:cubicBezTo>
                    <a:pt x="287" y="399"/>
                    <a:pt x="285" y="399"/>
                    <a:pt x="284" y="400"/>
                  </a:cubicBezTo>
                  <a:cubicBezTo>
                    <a:pt x="283" y="400"/>
                    <a:pt x="282" y="401"/>
                    <a:pt x="281" y="401"/>
                  </a:cubicBezTo>
                  <a:cubicBezTo>
                    <a:pt x="280" y="402"/>
                    <a:pt x="280" y="402"/>
                    <a:pt x="280" y="402"/>
                  </a:cubicBezTo>
                  <a:cubicBezTo>
                    <a:pt x="279" y="403"/>
                    <a:pt x="279" y="403"/>
                    <a:pt x="279" y="403"/>
                  </a:cubicBezTo>
                  <a:cubicBezTo>
                    <a:pt x="267" y="413"/>
                    <a:pt x="267" y="413"/>
                    <a:pt x="267" y="413"/>
                  </a:cubicBezTo>
                  <a:cubicBezTo>
                    <a:pt x="242" y="433"/>
                    <a:pt x="242" y="433"/>
                    <a:pt x="242" y="433"/>
                  </a:cubicBezTo>
                  <a:cubicBezTo>
                    <a:pt x="201" y="466"/>
                    <a:pt x="201" y="466"/>
                    <a:pt x="201" y="466"/>
                  </a:cubicBezTo>
                  <a:cubicBezTo>
                    <a:pt x="169" y="462"/>
                    <a:pt x="136" y="458"/>
                    <a:pt x="104" y="455"/>
                  </a:cubicBezTo>
                  <a:lnTo>
                    <a:pt x="88" y="453"/>
                  </a:lnTo>
                  <a:close/>
                  <a:moveTo>
                    <a:pt x="312" y="474"/>
                  </a:moveTo>
                  <a:cubicBezTo>
                    <a:pt x="311" y="477"/>
                    <a:pt x="311" y="477"/>
                    <a:pt x="311" y="477"/>
                  </a:cubicBezTo>
                  <a:cubicBezTo>
                    <a:pt x="296" y="476"/>
                    <a:pt x="296" y="476"/>
                    <a:pt x="296" y="476"/>
                  </a:cubicBezTo>
                  <a:cubicBezTo>
                    <a:pt x="241" y="470"/>
                    <a:pt x="241" y="470"/>
                    <a:pt x="241" y="470"/>
                  </a:cubicBezTo>
                  <a:cubicBezTo>
                    <a:pt x="259" y="454"/>
                    <a:pt x="259" y="454"/>
                    <a:pt x="259" y="454"/>
                  </a:cubicBezTo>
                  <a:cubicBezTo>
                    <a:pt x="283" y="432"/>
                    <a:pt x="283" y="432"/>
                    <a:pt x="283" y="432"/>
                  </a:cubicBezTo>
                  <a:cubicBezTo>
                    <a:pt x="293" y="424"/>
                    <a:pt x="293" y="424"/>
                    <a:pt x="293" y="424"/>
                  </a:cubicBezTo>
                  <a:cubicBezTo>
                    <a:pt x="294" y="425"/>
                    <a:pt x="294" y="425"/>
                    <a:pt x="294" y="425"/>
                  </a:cubicBezTo>
                  <a:cubicBezTo>
                    <a:pt x="304" y="431"/>
                    <a:pt x="313" y="438"/>
                    <a:pt x="322" y="444"/>
                  </a:cubicBezTo>
                  <a:lnTo>
                    <a:pt x="312" y="474"/>
                  </a:lnTo>
                  <a:close/>
                  <a:moveTo>
                    <a:pt x="343" y="710"/>
                  </a:moveTo>
                  <a:cubicBezTo>
                    <a:pt x="336" y="724"/>
                    <a:pt x="336" y="724"/>
                    <a:pt x="336" y="724"/>
                  </a:cubicBezTo>
                  <a:cubicBezTo>
                    <a:pt x="308" y="723"/>
                    <a:pt x="308" y="723"/>
                    <a:pt x="308" y="723"/>
                  </a:cubicBezTo>
                  <a:cubicBezTo>
                    <a:pt x="287" y="723"/>
                    <a:pt x="266" y="722"/>
                    <a:pt x="244" y="722"/>
                  </a:cubicBezTo>
                  <a:cubicBezTo>
                    <a:pt x="180" y="721"/>
                    <a:pt x="180" y="721"/>
                    <a:pt x="180" y="721"/>
                  </a:cubicBezTo>
                  <a:cubicBezTo>
                    <a:pt x="178" y="721"/>
                    <a:pt x="178" y="721"/>
                    <a:pt x="178" y="721"/>
                  </a:cubicBezTo>
                  <a:cubicBezTo>
                    <a:pt x="177" y="718"/>
                    <a:pt x="177" y="718"/>
                    <a:pt x="177" y="718"/>
                  </a:cubicBezTo>
                  <a:cubicBezTo>
                    <a:pt x="167" y="688"/>
                    <a:pt x="167" y="688"/>
                    <a:pt x="167" y="688"/>
                  </a:cubicBezTo>
                  <a:cubicBezTo>
                    <a:pt x="154" y="649"/>
                    <a:pt x="141" y="610"/>
                    <a:pt x="128" y="572"/>
                  </a:cubicBezTo>
                  <a:cubicBezTo>
                    <a:pt x="140" y="561"/>
                    <a:pt x="140" y="561"/>
                    <a:pt x="140" y="561"/>
                  </a:cubicBezTo>
                  <a:cubicBezTo>
                    <a:pt x="164" y="540"/>
                    <a:pt x="164" y="540"/>
                    <a:pt x="164" y="540"/>
                  </a:cubicBezTo>
                  <a:cubicBezTo>
                    <a:pt x="180" y="526"/>
                    <a:pt x="196" y="511"/>
                    <a:pt x="212" y="497"/>
                  </a:cubicBezTo>
                  <a:cubicBezTo>
                    <a:pt x="218" y="492"/>
                    <a:pt x="218" y="492"/>
                    <a:pt x="218" y="492"/>
                  </a:cubicBezTo>
                  <a:cubicBezTo>
                    <a:pt x="222" y="492"/>
                    <a:pt x="226" y="492"/>
                    <a:pt x="230" y="492"/>
                  </a:cubicBezTo>
                  <a:cubicBezTo>
                    <a:pt x="294" y="496"/>
                    <a:pt x="294" y="496"/>
                    <a:pt x="294" y="496"/>
                  </a:cubicBezTo>
                  <a:cubicBezTo>
                    <a:pt x="310" y="497"/>
                    <a:pt x="310" y="497"/>
                    <a:pt x="310" y="497"/>
                  </a:cubicBezTo>
                  <a:cubicBezTo>
                    <a:pt x="311" y="497"/>
                    <a:pt x="316" y="497"/>
                    <a:pt x="318" y="496"/>
                  </a:cubicBezTo>
                  <a:cubicBezTo>
                    <a:pt x="321" y="495"/>
                    <a:pt x="324" y="493"/>
                    <a:pt x="326" y="491"/>
                  </a:cubicBezTo>
                  <a:cubicBezTo>
                    <a:pt x="327" y="490"/>
                    <a:pt x="328" y="488"/>
                    <a:pt x="328" y="486"/>
                  </a:cubicBezTo>
                  <a:cubicBezTo>
                    <a:pt x="329" y="485"/>
                    <a:pt x="329" y="485"/>
                    <a:pt x="329" y="485"/>
                  </a:cubicBezTo>
                  <a:cubicBezTo>
                    <a:pt x="329" y="484"/>
                    <a:pt x="329" y="484"/>
                    <a:pt x="329" y="484"/>
                  </a:cubicBezTo>
                  <a:cubicBezTo>
                    <a:pt x="330" y="480"/>
                    <a:pt x="330" y="480"/>
                    <a:pt x="330" y="480"/>
                  </a:cubicBezTo>
                  <a:cubicBezTo>
                    <a:pt x="338" y="455"/>
                    <a:pt x="338" y="455"/>
                    <a:pt x="338" y="455"/>
                  </a:cubicBezTo>
                  <a:cubicBezTo>
                    <a:pt x="352" y="465"/>
                    <a:pt x="367" y="475"/>
                    <a:pt x="381" y="485"/>
                  </a:cubicBezTo>
                  <a:cubicBezTo>
                    <a:pt x="374" y="490"/>
                    <a:pt x="367" y="495"/>
                    <a:pt x="360" y="500"/>
                  </a:cubicBezTo>
                  <a:cubicBezTo>
                    <a:pt x="357" y="502"/>
                    <a:pt x="357" y="502"/>
                    <a:pt x="357" y="502"/>
                  </a:cubicBezTo>
                  <a:cubicBezTo>
                    <a:pt x="355" y="503"/>
                    <a:pt x="355" y="503"/>
                    <a:pt x="355" y="503"/>
                  </a:cubicBezTo>
                  <a:cubicBezTo>
                    <a:pt x="355" y="503"/>
                    <a:pt x="354" y="503"/>
                    <a:pt x="353" y="504"/>
                  </a:cubicBezTo>
                  <a:cubicBezTo>
                    <a:pt x="353" y="505"/>
                    <a:pt x="352" y="505"/>
                    <a:pt x="351" y="506"/>
                  </a:cubicBezTo>
                  <a:cubicBezTo>
                    <a:pt x="349" y="509"/>
                    <a:pt x="347" y="512"/>
                    <a:pt x="347" y="516"/>
                  </a:cubicBezTo>
                  <a:cubicBezTo>
                    <a:pt x="347" y="517"/>
                    <a:pt x="346" y="519"/>
                    <a:pt x="347" y="521"/>
                  </a:cubicBezTo>
                  <a:cubicBezTo>
                    <a:pt x="347" y="522"/>
                    <a:pt x="347" y="523"/>
                    <a:pt x="347" y="524"/>
                  </a:cubicBezTo>
                  <a:cubicBezTo>
                    <a:pt x="348" y="526"/>
                    <a:pt x="348" y="526"/>
                    <a:pt x="348" y="526"/>
                  </a:cubicBezTo>
                  <a:cubicBezTo>
                    <a:pt x="348" y="526"/>
                    <a:pt x="348" y="526"/>
                    <a:pt x="348" y="526"/>
                  </a:cubicBezTo>
                  <a:cubicBezTo>
                    <a:pt x="354" y="541"/>
                    <a:pt x="354" y="541"/>
                    <a:pt x="354" y="541"/>
                  </a:cubicBezTo>
                  <a:cubicBezTo>
                    <a:pt x="365" y="571"/>
                    <a:pt x="365" y="571"/>
                    <a:pt x="365" y="571"/>
                  </a:cubicBezTo>
                  <a:cubicBezTo>
                    <a:pt x="384" y="620"/>
                    <a:pt x="384" y="620"/>
                    <a:pt x="384" y="620"/>
                  </a:cubicBezTo>
                  <a:cubicBezTo>
                    <a:pt x="370" y="650"/>
                    <a:pt x="356" y="680"/>
                    <a:pt x="343" y="710"/>
                  </a:cubicBezTo>
                  <a:close/>
                  <a:moveTo>
                    <a:pt x="671" y="571"/>
                  </a:moveTo>
                  <a:cubicBezTo>
                    <a:pt x="662" y="597"/>
                    <a:pt x="662" y="597"/>
                    <a:pt x="662" y="597"/>
                  </a:cubicBezTo>
                  <a:cubicBezTo>
                    <a:pt x="655" y="618"/>
                    <a:pt x="647" y="638"/>
                    <a:pt x="641" y="658"/>
                  </a:cubicBezTo>
                  <a:cubicBezTo>
                    <a:pt x="620" y="719"/>
                    <a:pt x="620" y="719"/>
                    <a:pt x="620" y="719"/>
                  </a:cubicBezTo>
                  <a:cubicBezTo>
                    <a:pt x="620" y="721"/>
                    <a:pt x="620" y="721"/>
                    <a:pt x="620" y="721"/>
                  </a:cubicBezTo>
                  <a:cubicBezTo>
                    <a:pt x="616" y="721"/>
                    <a:pt x="616" y="721"/>
                    <a:pt x="616" y="721"/>
                  </a:cubicBezTo>
                  <a:cubicBezTo>
                    <a:pt x="584" y="721"/>
                    <a:pt x="584" y="721"/>
                    <a:pt x="584" y="721"/>
                  </a:cubicBezTo>
                  <a:cubicBezTo>
                    <a:pt x="544" y="721"/>
                    <a:pt x="503" y="721"/>
                    <a:pt x="462" y="722"/>
                  </a:cubicBezTo>
                  <a:cubicBezTo>
                    <a:pt x="456" y="708"/>
                    <a:pt x="456" y="708"/>
                    <a:pt x="456" y="708"/>
                  </a:cubicBezTo>
                  <a:cubicBezTo>
                    <a:pt x="443" y="678"/>
                    <a:pt x="443" y="678"/>
                    <a:pt x="443" y="678"/>
                  </a:cubicBezTo>
                  <a:cubicBezTo>
                    <a:pt x="435" y="659"/>
                    <a:pt x="426" y="639"/>
                    <a:pt x="417" y="620"/>
                  </a:cubicBezTo>
                  <a:cubicBezTo>
                    <a:pt x="413" y="612"/>
                    <a:pt x="413" y="612"/>
                    <a:pt x="413" y="612"/>
                  </a:cubicBezTo>
                  <a:cubicBezTo>
                    <a:pt x="415" y="608"/>
                    <a:pt x="416" y="605"/>
                    <a:pt x="418" y="601"/>
                  </a:cubicBezTo>
                  <a:cubicBezTo>
                    <a:pt x="441" y="541"/>
                    <a:pt x="441" y="541"/>
                    <a:pt x="441" y="541"/>
                  </a:cubicBezTo>
                  <a:cubicBezTo>
                    <a:pt x="447" y="526"/>
                    <a:pt x="447" y="526"/>
                    <a:pt x="447" y="526"/>
                  </a:cubicBezTo>
                  <a:cubicBezTo>
                    <a:pt x="447" y="525"/>
                    <a:pt x="447" y="525"/>
                    <a:pt x="447" y="525"/>
                  </a:cubicBezTo>
                  <a:cubicBezTo>
                    <a:pt x="448" y="524"/>
                    <a:pt x="448" y="524"/>
                    <a:pt x="448" y="524"/>
                  </a:cubicBezTo>
                  <a:cubicBezTo>
                    <a:pt x="448" y="522"/>
                    <a:pt x="449" y="520"/>
                    <a:pt x="449" y="519"/>
                  </a:cubicBezTo>
                  <a:cubicBezTo>
                    <a:pt x="448" y="515"/>
                    <a:pt x="448" y="513"/>
                    <a:pt x="446" y="510"/>
                  </a:cubicBezTo>
                  <a:cubicBezTo>
                    <a:pt x="445" y="508"/>
                    <a:pt x="444" y="507"/>
                    <a:pt x="443" y="506"/>
                  </a:cubicBezTo>
                  <a:cubicBezTo>
                    <a:pt x="442" y="505"/>
                    <a:pt x="442" y="505"/>
                    <a:pt x="442" y="505"/>
                  </a:cubicBezTo>
                  <a:cubicBezTo>
                    <a:pt x="441" y="505"/>
                    <a:pt x="441" y="505"/>
                    <a:pt x="441" y="505"/>
                  </a:cubicBezTo>
                  <a:cubicBezTo>
                    <a:pt x="440" y="504"/>
                    <a:pt x="440" y="504"/>
                    <a:pt x="440" y="504"/>
                  </a:cubicBezTo>
                  <a:cubicBezTo>
                    <a:pt x="437" y="502"/>
                    <a:pt x="437" y="502"/>
                    <a:pt x="437" y="502"/>
                  </a:cubicBezTo>
                  <a:cubicBezTo>
                    <a:pt x="416" y="487"/>
                    <a:pt x="416" y="487"/>
                    <a:pt x="416" y="487"/>
                  </a:cubicBezTo>
                  <a:cubicBezTo>
                    <a:pt x="430" y="476"/>
                    <a:pt x="444" y="466"/>
                    <a:pt x="458" y="456"/>
                  </a:cubicBezTo>
                  <a:cubicBezTo>
                    <a:pt x="460" y="464"/>
                    <a:pt x="463" y="472"/>
                    <a:pt x="465" y="480"/>
                  </a:cubicBezTo>
                  <a:cubicBezTo>
                    <a:pt x="466" y="484"/>
                    <a:pt x="466" y="484"/>
                    <a:pt x="466" y="484"/>
                  </a:cubicBezTo>
                  <a:cubicBezTo>
                    <a:pt x="467" y="486"/>
                    <a:pt x="467" y="486"/>
                    <a:pt x="467" y="486"/>
                  </a:cubicBezTo>
                  <a:cubicBezTo>
                    <a:pt x="467" y="486"/>
                    <a:pt x="467" y="486"/>
                    <a:pt x="467" y="486"/>
                  </a:cubicBezTo>
                  <a:cubicBezTo>
                    <a:pt x="467" y="488"/>
                    <a:pt x="467" y="488"/>
                    <a:pt x="467" y="488"/>
                  </a:cubicBezTo>
                  <a:cubicBezTo>
                    <a:pt x="468" y="489"/>
                    <a:pt x="468" y="490"/>
                    <a:pt x="469" y="490"/>
                  </a:cubicBezTo>
                  <a:cubicBezTo>
                    <a:pt x="471" y="494"/>
                    <a:pt x="473" y="496"/>
                    <a:pt x="477" y="497"/>
                  </a:cubicBezTo>
                  <a:cubicBezTo>
                    <a:pt x="478" y="498"/>
                    <a:pt x="480" y="499"/>
                    <a:pt x="482" y="499"/>
                  </a:cubicBezTo>
                  <a:cubicBezTo>
                    <a:pt x="483" y="499"/>
                    <a:pt x="484" y="499"/>
                    <a:pt x="485" y="499"/>
                  </a:cubicBezTo>
                  <a:cubicBezTo>
                    <a:pt x="487" y="499"/>
                    <a:pt x="487" y="499"/>
                    <a:pt x="487" y="499"/>
                  </a:cubicBezTo>
                  <a:cubicBezTo>
                    <a:pt x="503" y="498"/>
                    <a:pt x="503" y="498"/>
                    <a:pt x="503" y="498"/>
                  </a:cubicBezTo>
                  <a:cubicBezTo>
                    <a:pt x="535" y="497"/>
                    <a:pt x="535" y="497"/>
                    <a:pt x="535" y="497"/>
                  </a:cubicBezTo>
                  <a:cubicBezTo>
                    <a:pt x="587" y="494"/>
                    <a:pt x="587" y="494"/>
                    <a:pt x="587" y="494"/>
                  </a:cubicBezTo>
                  <a:cubicBezTo>
                    <a:pt x="611" y="516"/>
                    <a:pt x="635" y="539"/>
                    <a:pt x="659" y="561"/>
                  </a:cubicBezTo>
                  <a:lnTo>
                    <a:pt x="671" y="571"/>
                  </a:lnTo>
                  <a:close/>
                  <a:moveTo>
                    <a:pt x="745" y="335"/>
                  </a:moveTo>
                  <a:cubicBezTo>
                    <a:pt x="732" y="374"/>
                    <a:pt x="720" y="412"/>
                    <a:pt x="708" y="451"/>
                  </a:cubicBezTo>
                  <a:cubicBezTo>
                    <a:pt x="693" y="453"/>
                    <a:pt x="693" y="453"/>
                    <a:pt x="693" y="453"/>
                  </a:cubicBezTo>
                  <a:cubicBezTo>
                    <a:pt x="661" y="456"/>
                    <a:pt x="661" y="456"/>
                    <a:pt x="661" y="456"/>
                  </a:cubicBezTo>
                  <a:cubicBezTo>
                    <a:pt x="639" y="458"/>
                    <a:pt x="618" y="461"/>
                    <a:pt x="597" y="463"/>
                  </a:cubicBezTo>
                  <a:cubicBezTo>
                    <a:pt x="589" y="464"/>
                    <a:pt x="589" y="464"/>
                    <a:pt x="589" y="464"/>
                  </a:cubicBezTo>
                  <a:cubicBezTo>
                    <a:pt x="586" y="461"/>
                    <a:pt x="583" y="459"/>
                    <a:pt x="580" y="456"/>
                  </a:cubicBezTo>
                  <a:cubicBezTo>
                    <a:pt x="530" y="415"/>
                    <a:pt x="530" y="415"/>
                    <a:pt x="530" y="415"/>
                  </a:cubicBezTo>
                  <a:cubicBezTo>
                    <a:pt x="517" y="405"/>
                    <a:pt x="517" y="405"/>
                    <a:pt x="517" y="405"/>
                  </a:cubicBezTo>
                  <a:cubicBezTo>
                    <a:pt x="517" y="405"/>
                    <a:pt x="517" y="405"/>
                    <a:pt x="517" y="405"/>
                  </a:cubicBezTo>
                  <a:cubicBezTo>
                    <a:pt x="515" y="403"/>
                    <a:pt x="515" y="403"/>
                    <a:pt x="515" y="403"/>
                  </a:cubicBezTo>
                  <a:cubicBezTo>
                    <a:pt x="514" y="402"/>
                    <a:pt x="512" y="402"/>
                    <a:pt x="511" y="401"/>
                  </a:cubicBezTo>
                  <a:cubicBezTo>
                    <a:pt x="508" y="400"/>
                    <a:pt x="504" y="400"/>
                    <a:pt x="501" y="401"/>
                  </a:cubicBezTo>
                  <a:cubicBezTo>
                    <a:pt x="500" y="401"/>
                    <a:pt x="498" y="402"/>
                    <a:pt x="497" y="403"/>
                  </a:cubicBezTo>
                  <a:cubicBezTo>
                    <a:pt x="496" y="403"/>
                    <a:pt x="496" y="403"/>
                    <a:pt x="496" y="403"/>
                  </a:cubicBezTo>
                  <a:cubicBezTo>
                    <a:pt x="495" y="404"/>
                    <a:pt x="495" y="404"/>
                    <a:pt x="495" y="404"/>
                  </a:cubicBezTo>
                  <a:cubicBezTo>
                    <a:pt x="494" y="404"/>
                    <a:pt x="494" y="404"/>
                    <a:pt x="494" y="404"/>
                  </a:cubicBezTo>
                  <a:cubicBezTo>
                    <a:pt x="491" y="407"/>
                    <a:pt x="491" y="407"/>
                    <a:pt x="491" y="407"/>
                  </a:cubicBezTo>
                  <a:cubicBezTo>
                    <a:pt x="470" y="422"/>
                    <a:pt x="470" y="422"/>
                    <a:pt x="470" y="422"/>
                  </a:cubicBezTo>
                  <a:cubicBezTo>
                    <a:pt x="464" y="406"/>
                    <a:pt x="459" y="390"/>
                    <a:pt x="453" y="374"/>
                  </a:cubicBezTo>
                  <a:cubicBezTo>
                    <a:pt x="461" y="374"/>
                    <a:pt x="469" y="374"/>
                    <a:pt x="477" y="374"/>
                  </a:cubicBezTo>
                  <a:cubicBezTo>
                    <a:pt x="485" y="374"/>
                    <a:pt x="485" y="374"/>
                    <a:pt x="485" y="374"/>
                  </a:cubicBezTo>
                  <a:cubicBezTo>
                    <a:pt x="486" y="374"/>
                    <a:pt x="486" y="374"/>
                    <a:pt x="486" y="374"/>
                  </a:cubicBezTo>
                  <a:cubicBezTo>
                    <a:pt x="486" y="374"/>
                    <a:pt x="487" y="374"/>
                    <a:pt x="487" y="374"/>
                  </a:cubicBezTo>
                  <a:cubicBezTo>
                    <a:pt x="488" y="374"/>
                    <a:pt x="489" y="374"/>
                    <a:pt x="490" y="374"/>
                  </a:cubicBezTo>
                  <a:cubicBezTo>
                    <a:pt x="492" y="373"/>
                    <a:pt x="494" y="372"/>
                    <a:pt x="495" y="371"/>
                  </a:cubicBezTo>
                  <a:cubicBezTo>
                    <a:pt x="498" y="369"/>
                    <a:pt x="501" y="367"/>
                    <a:pt x="502" y="363"/>
                  </a:cubicBezTo>
                  <a:cubicBezTo>
                    <a:pt x="503" y="362"/>
                    <a:pt x="503" y="361"/>
                    <a:pt x="503" y="360"/>
                  </a:cubicBezTo>
                  <a:cubicBezTo>
                    <a:pt x="504" y="359"/>
                    <a:pt x="504" y="359"/>
                    <a:pt x="504" y="359"/>
                  </a:cubicBezTo>
                  <a:cubicBezTo>
                    <a:pt x="504" y="357"/>
                    <a:pt x="504" y="357"/>
                    <a:pt x="504" y="357"/>
                  </a:cubicBezTo>
                  <a:cubicBezTo>
                    <a:pt x="505" y="353"/>
                    <a:pt x="505" y="353"/>
                    <a:pt x="505" y="353"/>
                  </a:cubicBezTo>
                  <a:cubicBezTo>
                    <a:pt x="507" y="345"/>
                    <a:pt x="507" y="345"/>
                    <a:pt x="507" y="345"/>
                  </a:cubicBezTo>
                  <a:cubicBezTo>
                    <a:pt x="516" y="314"/>
                    <a:pt x="516" y="314"/>
                    <a:pt x="516" y="314"/>
                  </a:cubicBezTo>
                  <a:cubicBezTo>
                    <a:pt x="530" y="262"/>
                    <a:pt x="530" y="262"/>
                    <a:pt x="530" y="262"/>
                  </a:cubicBezTo>
                  <a:cubicBezTo>
                    <a:pt x="558" y="246"/>
                    <a:pt x="587" y="230"/>
                    <a:pt x="615" y="214"/>
                  </a:cubicBezTo>
                  <a:cubicBezTo>
                    <a:pt x="629" y="206"/>
                    <a:pt x="629" y="206"/>
                    <a:pt x="629" y="206"/>
                  </a:cubicBezTo>
                  <a:cubicBezTo>
                    <a:pt x="651" y="223"/>
                    <a:pt x="651" y="223"/>
                    <a:pt x="651" y="223"/>
                  </a:cubicBezTo>
                  <a:cubicBezTo>
                    <a:pt x="668" y="236"/>
                    <a:pt x="685" y="249"/>
                    <a:pt x="702" y="262"/>
                  </a:cubicBezTo>
                  <a:cubicBezTo>
                    <a:pt x="754" y="300"/>
                    <a:pt x="754" y="300"/>
                    <a:pt x="754" y="300"/>
                  </a:cubicBezTo>
                  <a:cubicBezTo>
                    <a:pt x="756" y="301"/>
                    <a:pt x="756" y="301"/>
                    <a:pt x="756" y="301"/>
                  </a:cubicBezTo>
                  <a:cubicBezTo>
                    <a:pt x="755" y="304"/>
                    <a:pt x="755" y="304"/>
                    <a:pt x="755" y="304"/>
                  </a:cubicBezTo>
                  <a:lnTo>
                    <a:pt x="745" y="3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4" name="Freeform 181">
              <a:extLst>
                <a:ext uri="{FF2B5EF4-FFF2-40B4-BE49-F238E27FC236}">
                  <a16:creationId xmlns:a16="http://schemas.microsoft.com/office/drawing/2014/main" id="{D9D27EB4-A3BF-41ED-9FA0-F7C6D65F2AC1}"/>
                </a:ext>
              </a:extLst>
            </p:cNvPr>
            <p:cNvSpPr>
              <a:spLocks noEditPoints="1"/>
            </p:cNvSpPr>
            <p:nvPr/>
          </p:nvSpPr>
          <p:spPr bwMode="auto">
            <a:xfrm>
              <a:off x="557213" y="2760663"/>
              <a:ext cx="77788" cy="114300"/>
            </a:xfrm>
            <a:custGeom>
              <a:avLst/>
              <a:gdLst>
                <a:gd name="T0" fmla="*/ 0 w 71"/>
                <a:gd name="T1" fmla="*/ 3 h 104"/>
                <a:gd name="T2" fmla="*/ 3 w 71"/>
                <a:gd name="T3" fmla="*/ 0 h 104"/>
                <a:gd name="T4" fmla="*/ 37 w 71"/>
                <a:gd name="T5" fmla="*/ 0 h 104"/>
                <a:gd name="T6" fmla="*/ 71 w 71"/>
                <a:gd name="T7" fmla="*/ 33 h 104"/>
                <a:gd name="T8" fmla="*/ 38 w 71"/>
                <a:gd name="T9" fmla="*/ 67 h 104"/>
                <a:gd name="T10" fmla="*/ 19 w 71"/>
                <a:gd name="T11" fmla="*/ 67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7" y="0"/>
                    <a:pt x="37" y="0"/>
                    <a:pt x="37"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5" name="Freeform 182">
              <a:extLst>
                <a:ext uri="{FF2B5EF4-FFF2-40B4-BE49-F238E27FC236}">
                  <a16:creationId xmlns:a16="http://schemas.microsoft.com/office/drawing/2014/main" id="{7BB78469-33E2-430A-A012-EECCD164F04D}"/>
                </a:ext>
              </a:extLst>
            </p:cNvPr>
            <p:cNvSpPr>
              <a:spLocks noEditPoints="1"/>
            </p:cNvSpPr>
            <p:nvPr/>
          </p:nvSpPr>
          <p:spPr bwMode="auto">
            <a:xfrm>
              <a:off x="674688" y="2760663"/>
              <a:ext cx="84138" cy="114300"/>
            </a:xfrm>
            <a:custGeom>
              <a:avLst/>
              <a:gdLst>
                <a:gd name="T0" fmla="*/ 0 w 78"/>
                <a:gd name="T1" fmla="*/ 3 h 104"/>
                <a:gd name="T2" fmla="*/ 3 w 78"/>
                <a:gd name="T3" fmla="*/ 0 h 104"/>
                <a:gd name="T4" fmla="*/ 45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4 h 104"/>
                <a:gd name="T20" fmla="*/ 20 w 78"/>
                <a:gd name="T21" fmla="*/ 64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3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1" y="0"/>
                    <a:pt x="3" y="0"/>
                  </a:cubicBezTo>
                  <a:cubicBezTo>
                    <a:pt x="45" y="0"/>
                    <a:pt x="45" y="0"/>
                    <a:pt x="45" y="0"/>
                  </a:cubicBezTo>
                  <a:cubicBezTo>
                    <a:pt x="63" y="0"/>
                    <a:pt x="78" y="15"/>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4"/>
                    <a:pt x="36" y="64"/>
                    <a:pt x="36" y="64"/>
                  </a:cubicBezTo>
                  <a:cubicBezTo>
                    <a:pt x="20" y="64"/>
                    <a:pt x="20" y="64"/>
                    <a:pt x="20" y="64"/>
                  </a:cubicBezTo>
                  <a:cubicBezTo>
                    <a:pt x="20" y="101"/>
                    <a:pt x="20" y="101"/>
                    <a:pt x="20" y="101"/>
                  </a:cubicBezTo>
                  <a:cubicBezTo>
                    <a:pt x="20" y="103"/>
                    <a:pt x="18" y="104"/>
                    <a:pt x="17" y="104"/>
                  </a:cubicBezTo>
                  <a:cubicBezTo>
                    <a:pt x="3" y="104"/>
                    <a:pt x="3" y="104"/>
                    <a:pt x="3" y="104"/>
                  </a:cubicBezTo>
                  <a:cubicBezTo>
                    <a:pt x="1" y="104"/>
                    <a:pt x="0" y="103"/>
                    <a:pt x="0" y="101"/>
                  </a:cubicBezTo>
                  <a:lnTo>
                    <a:pt x="0" y="3"/>
                  </a:lnTo>
                  <a:close/>
                  <a:moveTo>
                    <a:pt x="44" y="48"/>
                  </a:moveTo>
                  <a:cubicBezTo>
                    <a:pt x="52" y="48"/>
                    <a:pt x="59" y="41"/>
                    <a:pt x="59" y="33"/>
                  </a:cubicBezTo>
                  <a:cubicBezTo>
                    <a:pt x="59" y="25"/>
                    <a:pt x="52" y="18"/>
                    <a:pt x="44" y="18"/>
                  </a:cubicBezTo>
                  <a:cubicBezTo>
                    <a:pt x="20" y="18"/>
                    <a:pt x="20" y="18"/>
                    <a:pt x="20" y="18"/>
                  </a:cubicBezTo>
                  <a:cubicBezTo>
                    <a:pt x="20" y="48"/>
                    <a:pt x="20" y="48"/>
                    <a:pt x="20" y="48"/>
                  </a:cubicBezTo>
                  <a:lnTo>
                    <a:pt x="44"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6" name="Freeform 183">
              <a:extLst>
                <a:ext uri="{FF2B5EF4-FFF2-40B4-BE49-F238E27FC236}">
                  <a16:creationId xmlns:a16="http://schemas.microsoft.com/office/drawing/2014/main" id="{A8EF0263-FBD6-4F65-BB98-BAF0B78CB859}"/>
                </a:ext>
              </a:extLst>
            </p:cNvPr>
            <p:cNvSpPr>
              <a:spLocks noEditPoints="1"/>
            </p:cNvSpPr>
            <p:nvPr/>
          </p:nvSpPr>
          <p:spPr bwMode="auto">
            <a:xfrm>
              <a:off x="795338" y="2760663"/>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7" name="Freeform 184">
              <a:extLst>
                <a:ext uri="{FF2B5EF4-FFF2-40B4-BE49-F238E27FC236}">
                  <a16:creationId xmlns:a16="http://schemas.microsoft.com/office/drawing/2014/main" id="{131A5AE5-5B3A-4DFE-978E-64CBB27B0869}"/>
                </a:ext>
              </a:extLst>
            </p:cNvPr>
            <p:cNvSpPr>
              <a:spLocks/>
            </p:cNvSpPr>
            <p:nvPr/>
          </p:nvSpPr>
          <p:spPr bwMode="auto">
            <a:xfrm>
              <a:off x="946150" y="2760663"/>
              <a:ext cx="76200" cy="117475"/>
            </a:xfrm>
            <a:custGeom>
              <a:avLst/>
              <a:gdLst>
                <a:gd name="T0" fmla="*/ 1 w 69"/>
                <a:gd name="T1" fmla="*/ 91 h 107"/>
                <a:gd name="T2" fmla="*/ 6 w 69"/>
                <a:gd name="T3" fmla="*/ 81 h 107"/>
                <a:gd name="T4" fmla="*/ 11 w 69"/>
                <a:gd name="T5" fmla="*/ 80 h 107"/>
                <a:gd name="T6" fmla="*/ 34 w 69"/>
                <a:gd name="T7" fmla="*/ 90 h 107"/>
                <a:gd name="T8" fmla="*/ 47 w 69"/>
                <a:gd name="T9" fmla="*/ 78 h 107"/>
                <a:gd name="T10" fmla="*/ 28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4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6" y="81"/>
                    <a:pt x="6" y="81"/>
                    <a:pt x="6" y="81"/>
                  </a:cubicBezTo>
                  <a:cubicBezTo>
                    <a:pt x="8" y="79"/>
                    <a:pt x="10" y="79"/>
                    <a:pt x="11" y="80"/>
                  </a:cubicBezTo>
                  <a:cubicBezTo>
                    <a:pt x="12" y="81"/>
                    <a:pt x="24" y="90"/>
                    <a:pt x="34" y="90"/>
                  </a:cubicBezTo>
                  <a:cubicBezTo>
                    <a:pt x="42" y="90"/>
                    <a:pt x="47" y="85"/>
                    <a:pt x="47" y="78"/>
                  </a:cubicBezTo>
                  <a:cubicBezTo>
                    <a:pt x="47" y="71"/>
                    <a:pt x="41" y="65"/>
                    <a:pt x="28" y="60"/>
                  </a:cubicBezTo>
                  <a:cubicBezTo>
                    <a:pt x="15" y="55"/>
                    <a:pt x="1" y="46"/>
                    <a:pt x="1" y="28"/>
                  </a:cubicBezTo>
                  <a:cubicBezTo>
                    <a:pt x="1" y="15"/>
                    <a:pt x="10" y="0"/>
                    <a:pt x="34" y="0"/>
                  </a:cubicBezTo>
                  <a:cubicBezTo>
                    <a:pt x="49" y="0"/>
                    <a:pt x="61" y="8"/>
                    <a:pt x="64" y="10"/>
                  </a:cubicBezTo>
                  <a:cubicBezTo>
                    <a:pt x="65" y="11"/>
                    <a:pt x="66" y="13"/>
                    <a:pt x="65" y="15"/>
                  </a:cubicBezTo>
                  <a:cubicBezTo>
                    <a:pt x="59" y="23"/>
                    <a:pt x="59" y="23"/>
                    <a:pt x="59" y="23"/>
                  </a:cubicBezTo>
                  <a:cubicBezTo>
                    <a:pt x="58" y="25"/>
                    <a:pt x="55" y="26"/>
                    <a:pt x="54" y="25"/>
                  </a:cubicBezTo>
                  <a:cubicBezTo>
                    <a:pt x="52" y="24"/>
                    <a:pt x="41" y="17"/>
                    <a:pt x="33" y="17"/>
                  </a:cubicBezTo>
                  <a:cubicBezTo>
                    <a:pt x="25" y="17"/>
                    <a:pt x="20" y="22"/>
                    <a:pt x="20" y="27"/>
                  </a:cubicBezTo>
                  <a:cubicBezTo>
                    <a:pt x="20" y="34"/>
                    <a:pt x="25" y="39"/>
                    <a:pt x="38" y="44"/>
                  </a:cubicBezTo>
                  <a:cubicBezTo>
                    <a:pt x="52" y="50"/>
                    <a:pt x="69" y="58"/>
                    <a:pt x="69" y="77"/>
                  </a:cubicBezTo>
                  <a:cubicBezTo>
                    <a:pt x="69" y="93"/>
                    <a:pt x="55" y="107"/>
                    <a:pt x="34" y="107"/>
                  </a:cubicBezTo>
                  <a:cubicBezTo>
                    <a:pt x="16" y="107"/>
                    <a:pt x="5" y="98"/>
                    <a:pt x="2" y="95"/>
                  </a:cubicBezTo>
                  <a:cubicBezTo>
                    <a:pt x="0" y="94"/>
                    <a:pt x="0" y="93"/>
                    <a:pt x="1"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8" name="Freeform 185">
              <a:extLst>
                <a:ext uri="{FF2B5EF4-FFF2-40B4-BE49-F238E27FC236}">
                  <a16:creationId xmlns:a16="http://schemas.microsoft.com/office/drawing/2014/main" id="{E809189B-C4A1-45CC-B402-6A105694D09D}"/>
                </a:ext>
              </a:extLst>
            </p:cNvPr>
            <p:cNvSpPr>
              <a:spLocks noEditPoints="1"/>
            </p:cNvSpPr>
            <p:nvPr/>
          </p:nvSpPr>
          <p:spPr bwMode="auto">
            <a:xfrm>
              <a:off x="1062038" y="2760663"/>
              <a:ext cx="79375" cy="114300"/>
            </a:xfrm>
            <a:custGeom>
              <a:avLst/>
              <a:gdLst>
                <a:gd name="T0" fmla="*/ 0 w 71"/>
                <a:gd name="T1" fmla="*/ 3 h 104"/>
                <a:gd name="T2" fmla="*/ 3 w 71"/>
                <a:gd name="T3" fmla="*/ 0 h 104"/>
                <a:gd name="T4" fmla="*/ 38 w 71"/>
                <a:gd name="T5" fmla="*/ 0 h 104"/>
                <a:gd name="T6" fmla="*/ 71 w 71"/>
                <a:gd name="T7" fmla="*/ 33 h 104"/>
                <a:gd name="T8" fmla="*/ 38 w 71"/>
                <a:gd name="T9" fmla="*/ 67 h 104"/>
                <a:gd name="T10" fmla="*/ 19 w 71"/>
                <a:gd name="T11" fmla="*/ 67 h 104"/>
                <a:gd name="T12" fmla="*/ 19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19 w 71"/>
                <a:gd name="T29" fmla="*/ 19 h 104"/>
                <a:gd name="T30" fmla="*/ 19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7" y="104"/>
                  </a:cubicBezTo>
                  <a:cubicBezTo>
                    <a:pt x="3" y="104"/>
                    <a:pt x="3" y="104"/>
                    <a:pt x="3" y="104"/>
                  </a:cubicBezTo>
                  <a:cubicBezTo>
                    <a:pt x="1" y="104"/>
                    <a:pt x="0" y="103"/>
                    <a:pt x="0" y="101"/>
                  </a:cubicBezTo>
                  <a:lnTo>
                    <a:pt x="0" y="3"/>
                  </a:lnTo>
                  <a:close/>
                  <a:moveTo>
                    <a:pt x="37" y="48"/>
                  </a:moveTo>
                  <a:cubicBezTo>
                    <a:pt x="45" y="48"/>
                    <a:pt x="52" y="42"/>
                    <a:pt x="52" y="33"/>
                  </a:cubicBezTo>
                  <a:cubicBezTo>
                    <a:pt x="52" y="25"/>
                    <a:pt x="45" y="19"/>
                    <a:pt x="37" y="19"/>
                  </a:cubicBezTo>
                  <a:cubicBezTo>
                    <a:pt x="19" y="19"/>
                    <a:pt x="19" y="19"/>
                    <a:pt x="19" y="19"/>
                  </a:cubicBezTo>
                  <a:cubicBezTo>
                    <a:pt x="19" y="48"/>
                    <a:pt x="19" y="48"/>
                    <a:pt x="19" y="48"/>
                  </a:cubicBezTo>
                  <a:lnTo>
                    <a:pt x="37"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9" name="Freeform 186">
              <a:extLst>
                <a:ext uri="{FF2B5EF4-FFF2-40B4-BE49-F238E27FC236}">
                  <a16:creationId xmlns:a16="http://schemas.microsoft.com/office/drawing/2014/main" id="{D6FDB634-4FA8-4AE8-8C64-3C0B22E85DB9}"/>
                </a:ext>
              </a:extLst>
            </p:cNvPr>
            <p:cNvSpPr>
              <a:spLocks/>
            </p:cNvSpPr>
            <p:nvPr/>
          </p:nvSpPr>
          <p:spPr bwMode="auto">
            <a:xfrm>
              <a:off x="1179513" y="2760663"/>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8 w 66"/>
                <a:gd name="T19" fmla="*/ 45 h 104"/>
                <a:gd name="T20" fmla="*/ 58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8" y="44"/>
                    <a:pt x="58" y="45"/>
                  </a:cubicBezTo>
                  <a:cubicBezTo>
                    <a:pt x="58" y="58"/>
                    <a:pt x="58" y="58"/>
                    <a:pt x="58" y="58"/>
                  </a:cubicBezTo>
                  <a:cubicBezTo>
                    <a:pt x="58"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0" name="Freeform 187">
              <a:extLst>
                <a:ext uri="{FF2B5EF4-FFF2-40B4-BE49-F238E27FC236}">
                  <a16:creationId xmlns:a16="http://schemas.microsoft.com/office/drawing/2014/main" id="{E3FF690A-A4A8-46DC-A711-57C954080283}"/>
                </a:ext>
              </a:extLst>
            </p:cNvPr>
            <p:cNvSpPr>
              <a:spLocks noEditPoints="1"/>
            </p:cNvSpPr>
            <p:nvPr/>
          </p:nvSpPr>
          <p:spPr bwMode="auto">
            <a:xfrm>
              <a:off x="1296988" y="2760663"/>
              <a:ext cx="84138" cy="114300"/>
            </a:xfrm>
            <a:custGeom>
              <a:avLst/>
              <a:gdLst>
                <a:gd name="T0" fmla="*/ 0 w 77"/>
                <a:gd name="T1" fmla="*/ 3 h 104"/>
                <a:gd name="T2" fmla="*/ 2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7 w 77"/>
                <a:gd name="T15" fmla="*/ 104 h 104"/>
                <a:gd name="T16" fmla="*/ 55 w 77"/>
                <a:gd name="T17" fmla="*/ 103 h 104"/>
                <a:gd name="T18" fmla="*/ 35 w 77"/>
                <a:gd name="T19" fmla="*/ 64 h 104"/>
                <a:gd name="T20" fmla="*/ 19 w 77"/>
                <a:gd name="T21" fmla="*/ 64 h 104"/>
                <a:gd name="T22" fmla="*/ 19 w 77"/>
                <a:gd name="T23" fmla="*/ 101 h 104"/>
                <a:gd name="T24" fmla="*/ 16 w 77"/>
                <a:gd name="T25" fmla="*/ 104 h 104"/>
                <a:gd name="T26" fmla="*/ 2 w 77"/>
                <a:gd name="T27" fmla="*/ 104 h 104"/>
                <a:gd name="T28" fmla="*/ 0 w 77"/>
                <a:gd name="T29" fmla="*/ 101 h 104"/>
                <a:gd name="T30" fmla="*/ 0 w 77"/>
                <a:gd name="T31" fmla="*/ 3 h 104"/>
                <a:gd name="T32" fmla="*/ 43 w 77"/>
                <a:gd name="T33" fmla="*/ 48 h 104"/>
                <a:gd name="T34" fmla="*/ 58 w 77"/>
                <a:gd name="T35" fmla="*/ 33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2" y="0"/>
                  </a:cubicBezTo>
                  <a:cubicBezTo>
                    <a:pt x="45" y="0"/>
                    <a:pt x="45" y="0"/>
                    <a:pt x="45" y="0"/>
                  </a:cubicBezTo>
                  <a:cubicBezTo>
                    <a:pt x="63" y="0"/>
                    <a:pt x="77" y="15"/>
                    <a:pt x="77" y="32"/>
                  </a:cubicBezTo>
                  <a:cubicBezTo>
                    <a:pt x="77" y="46"/>
                    <a:pt x="68" y="57"/>
                    <a:pt x="55" y="62"/>
                  </a:cubicBezTo>
                  <a:cubicBezTo>
                    <a:pt x="76" y="100"/>
                    <a:pt x="76" y="100"/>
                    <a:pt x="76" y="100"/>
                  </a:cubicBezTo>
                  <a:cubicBezTo>
                    <a:pt x="77" y="102"/>
                    <a:pt x="76" y="104"/>
                    <a:pt x="73" y="104"/>
                  </a:cubicBezTo>
                  <a:cubicBezTo>
                    <a:pt x="57" y="104"/>
                    <a:pt x="57" y="104"/>
                    <a:pt x="57" y="104"/>
                  </a:cubicBezTo>
                  <a:cubicBezTo>
                    <a:pt x="56" y="104"/>
                    <a:pt x="55" y="103"/>
                    <a:pt x="55" y="103"/>
                  </a:cubicBezTo>
                  <a:cubicBezTo>
                    <a:pt x="35" y="64"/>
                    <a:pt x="35" y="64"/>
                    <a:pt x="35" y="64"/>
                  </a:cubicBezTo>
                  <a:cubicBezTo>
                    <a:pt x="19" y="64"/>
                    <a:pt x="19" y="64"/>
                    <a:pt x="19" y="64"/>
                  </a:cubicBezTo>
                  <a:cubicBezTo>
                    <a:pt x="19" y="101"/>
                    <a:pt x="19" y="101"/>
                    <a:pt x="19" y="101"/>
                  </a:cubicBezTo>
                  <a:cubicBezTo>
                    <a:pt x="19" y="103"/>
                    <a:pt x="18" y="104"/>
                    <a:pt x="16" y="104"/>
                  </a:cubicBezTo>
                  <a:cubicBezTo>
                    <a:pt x="2" y="104"/>
                    <a:pt x="2" y="104"/>
                    <a:pt x="2" y="104"/>
                  </a:cubicBezTo>
                  <a:cubicBezTo>
                    <a:pt x="1" y="104"/>
                    <a:pt x="0" y="103"/>
                    <a:pt x="0" y="101"/>
                  </a:cubicBezTo>
                  <a:lnTo>
                    <a:pt x="0" y="3"/>
                  </a:lnTo>
                  <a:close/>
                  <a:moveTo>
                    <a:pt x="43" y="48"/>
                  </a:moveTo>
                  <a:cubicBezTo>
                    <a:pt x="51" y="48"/>
                    <a:pt x="58" y="41"/>
                    <a:pt x="58" y="33"/>
                  </a:cubicBezTo>
                  <a:cubicBezTo>
                    <a:pt x="58" y="25"/>
                    <a:pt x="51" y="18"/>
                    <a:pt x="43" y="18"/>
                  </a:cubicBezTo>
                  <a:cubicBezTo>
                    <a:pt x="19" y="18"/>
                    <a:pt x="19" y="18"/>
                    <a:pt x="19" y="18"/>
                  </a:cubicBezTo>
                  <a:cubicBezTo>
                    <a:pt x="19" y="48"/>
                    <a:pt x="19" y="48"/>
                    <a:pt x="19" y="48"/>
                  </a:cubicBezTo>
                  <a:lnTo>
                    <a:pt x="43"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1" name="Freeform 188">
              <a:extLst>
                <a:ext uri="{FF2B5EF4-FFF2-40B4-BE49-F238E27FC236}">
                  <a16:creationId xmlns:a16="http://schemas.microsoft.com/office/drawing/2014/main" id="{644A4EB3-7C4A-4E05-B23F-81AC8414B301}"/>
                </a:ext>
              </a:extLst>
            </p:cNvPr>
            <p:cNvSpPr>
              <a:spLocks noEditPoints="1"/>
            </p:cNvSpPr>
            <p:nvPr/>
          </p:nvSpPr>
          <p:spPr bwMode="auto">
            <a:xfrm>
              <a:off x="557213" y="2914650"/>
              <a:ext cx="74613"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2" name="Freeform 189">
              <a:extLst>
                <a:ext uri="{FF2B5EF4-FFF2-40B4-BE49-F238E27FC236}">
                  <a16:creationId xmlns:a16="http://schemas.microsoft.com/office/drawing/2014/main" id="{6122C55F-82B0-4E96-8D1A-13858F2AB384}"/>
                </a:ext>
              </a:extLst>
            </p:cNvPr>
            <p:cNvSpPr>
              <a:spLocks noEditPoints="1"/>
            </p:cNvSpPr>
            <p:nvPr/>
          </p:nvSpPr>
          <p:spPr bwMode="auto">
            <a:xfrm>
              <a:off x="646113" y="2913063"/>
              <a:ext cx="117475" cy="117475"/>
            </a:xfrm>
            <a:custGeom>
              <a:avLst/>
              <a:gdLst>
                <a:gd name="T0" fmla="*/ 54 w 107"/>
                <a:gd name="T1" fmla="*/ 0 h 106"/>
                <a:gd name="T2" fmla="*/ 107 w 107"/>
                <a:gd name="T3" fmla="*/ 53 h 106"/>
                <a:gd name="T4" fmla="*/ 54 w 107"/>
                <a:gd name="T5" fmla="*/ 106 h 106"/>
                <a:gd name="T6" fmla="*/ 0 w 107"/>
                <a:gd name="T7" fmla="*/ 53 h 106"/>
                <a:gd name="T8" fmla="*/ 54 w 107"/>
                <a:gd name="T9" fmla="*/ 0 h 106"/>
                <a:gd name="T10" fmla="*/ 54 w 107"/>
                <a:gd name="T11" fmla="*/ 100 h 106"/>
                <a:gd name="T12" fmla="*/ 101 w 107"/>
                <a:gd name="T13" fmla="*/ 53 h 106"/>
                <a:gd name="T14" fmla="*/ 54 w 107"/>
                <a:gd name="T15" fmla="*/ 6 h 106"/>
                <a:gd name="T16" fmla="*/ 7 w 107"/>
                <a:gd name="T17" fmla="*/ 53 h 106"/>
                <a:gd name="T18" fmla="*/ 54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84" y="0"/>
                    <a:pt x="107" y="23"/>
                    <a:pt x="107" y="53"/>
                  </a:cubicBezTo>
                  <a:cubicBezTo>
                    <a:pt x="107" y="83"/>
                    <a:pt x="84" y="106"/>
                    <a:pt x="54" y="106"/>
                  </a:cubicBezTo>
                  <a:cubicBezTo>
                    <a:pt x="24" y="106"/>
                    <a:pt x="0" y="83"/>
                    <a:pt x="0" y="53"/>
                  </a:cubicBezTo>
                  <a:cubicBezTo>
                    <a:pt x="0" y="23"/>
                    <a:pt x="24" y="0"/>
                    <a:pt x="54" y="0"/>
                  </a:cubicBezTo>
                  <a:close/>
                  <a:moveTo>
                    <a:pt x="54" y="100"/>
                  </a:moveTo>
                  <a:cubicBezTo>
                    <a:pt x="80" y="100"/>
                    <a:pt x="101" y="79"/>
                    <a:pt x="101" y="53"/>
                  </a:cubicBezTo>
                  <a:cubicBezTo>
                    <a:pt x="101" y="27"/>
                    <a:pt x="80" y="6"/>
                    <a:pt x="54" y="6"/>
                  </a:cubicBezTo>
                  <a:cubicBezTo>
                    <a:pt x="28" y="6"/>
                    <a:pt x="7" y="27"/>
                    <a:pt x="7" y="53"/>
                  </a:cubicBezTo>
                  <a:cubicBezTo>
                    <a:pt x="7" y="79"/>
                    <a:pt x="28" y="100"/>
                    <a:pt x="54" y="10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3" name="Freeform 190">
              <a:extLst>
                <a:ext uri="{FF2B5EF4-FFF2-40B4-BE49-F238E27FC236}">
                  <a16:creationId xmlns:a16="http://schemas.microsoft.com/office/drawing/2014/main" id="{D2318EC8-0723-4514-ACA9-FA661A86D458}"/>
                </a:ext>
              </a:extLst>
            </p:cNvPr>
            <p:cNvSpPr>
              <a:spLocks noEditPoints="1"/>
            </p:cNvSpPr>
            <p:nvPr/>
          </p:nvSpPr>
          <p:spPr bwMode="auto">
            <a:xfrm>
              <a:off x="788988" y="2914650"/>
              <a:ext cx="79375" cy="114300"/>
            </a:xfrm>
            <a:custGeom>
              <a:avLst/>
              <a:gdLst>
                <a:gd name="T0" fmla="*/ 0 w 72"/>
                <a:gd name="T1" fmla="*/ 2 h 104"/>
                <a:gd name="T2" fmla="*/ 2 w 72"/>
                <a:gd name="T3" fmla="*/ 0 h 104"/>
                <a:gd name="T4" fmla="*/ 39 w 72"/>
                <a:gd name="T5" fmla="*/ 0 h 104"/>
                <a:gd name="T6" fmla="*/ 72 w 72"/>
                <a:gd name="T7" fmla="*/ 32 h 104"/>
                <a:gd name="T8" fmla="*/ 48 w 72"/>
                <a:gd name="T9" fmla="*/ 63 h 104"/>
                <a:gd name="T10" fmla="*/ 69 w 72"/>
                <a:gd name="T11" fmla="*/ 101 h 104"/>
                <a:gd name="T12" fmla="*/ 68 w 72"/>
                <a:gd name="T13" fmla="*/ 104 h 104"/>
                <a:gd name="T14" fmla="*/ 64 w 72"/>
                <a:gd name="T15" fmla="*/ 104 h 104"/>
                <a:gd name="T16" fmla="*/ 62 w 72"/>
                <a:gd name="T17" fmla="*/ 103 h 104"/>
                <a:gd name="T18" fmla="*/ 40 w 72"/>
                <a:gd name="T19" fmla="*/ 64 h 104"/>
                <a:gd name="T20" fmla="*/ 35 w 72"/>
                <a:gd name="T21" fmla="*/ 64 h 104"/>
                <a:gd name="T22" fmla="*/ 7 w 72"/>
                <a:gd name="T23" fmla="*/ 64 h 104"/>
                <a:gd name="T24" fmla="*/ 7 w 72"/>
                <a:gd name="T25" fmla="*/ 102 h 104"/>
                <a:gd name="T26" fmla="*/ 5 w 72"/>
                <a:gd name="T27" fmla="*/ 104 h 104"/>
                <a:gd name="T28" fmla="*/ 2 w 72"/>
                <a:gd name="T29" fmla="*/ 104 h 104"/>
                <a:gd name="T30" fmla="*/ 0 w 72"/>
                <a:gd name="T31" fmla="*/ 102 h 104"/>
                <a:gd name="T32" fmla="*/ 0 w 72"/>
                <a:gd name="T33" fmla="*/ 2 h 104"/>
                <a:gd name="T34" fmla="*/ 39 w 72"/>
                <a:gd name="T35" fmla="*/ 58 h 104"/>
                <a:gd name="T36" fmla="*/ 65 w 72"/>
                <a:gd name="T37" fmla="*/ 32 h 104"/>
                <a:gd name="T38" fmla="*/ 39 w 72"/>
                <a:gd name="T39" fmla="*/ 7 h 104"/>
                <a:gd name="T40" fmla="*/ 8 w 72"/>
                <a:gd name="T41" fmla="*/ 7 h 104"/>
                <a:gd name="T42" fmla="*/ 8 w 72"/>
                <a:gd name="T43" fmla="*/ 58 h 104"/>
                <a:gd name="T44" fmla="*/ 39 w 72"/>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104">
                  <a:moveTo>
                    <a:pt x="0" y="2"/>
                  </a:moveTo>
                  <a:cubicBezTo>
                    <a:pt x="0" y="1"/>
                    <a:pt x="1" y="0"/>
                    <a:pt x="2" y="0"/>
                  </a:cubicBezTo>
                  <a:cubicBezTo>
                    <a:pt x="39" y="0"/>
                    <a:pt x="39" y="0"/>
                    <a:pt x="39" y="0"/>
                  </a:cubicBezTo>
                  <a:cubicBezTo>
                    <a:pt x="57" y="0"/>
                    <a:pt x="72" y="14"/>
                    <a:pt x="72" y="32"/>
                  </a:cubicBezTo>
                  <a:cubicBezTo>
                    <a:pt x="72" y="47"/>
                    <a:pt x="62" y="59"/>
                    <a:pt x="48" y="63"/>
                  </a:cubicBezTo>
                  <a:cubicBezTo>
                    <a:pt x="69" y="101"/>
                    <a:pt x="69" y="101"/>
                    <a:pt x="69" y="101"/>
                  </a:cubicBezTo>
                  <a:cubicBezTo>
                    <a:pt x="70" y="102"/>
                    <a:pt x="70" y="104"/>
                    <a:pt x="68" y="104"/>
                  </a:cubicBezTo>
                  <a:cubicBezTo>
                    <a:pt x="64" y="104"/>
                    <a:pt x="64" y="104"/>
                    <a:pt x="64" y="104"/>
                  </a:cubicBezTo>
                  <a:cubicBezTo>
                    <a:pt x="63" y="104"/>
                    <a:pt x="62" y="103"/>
                    <a:pt x="62" y="103"/>
                  </a:cubicBezTo>
                  <a:cubicBezTo>
                    <a:pt x="40" y="64"/>
                    <a:pt x="40" y="64"/>
                    <a:pt x="40" y="64"/>
                  </a:cubicBezTo>
                  <a:cubicBezTo>
                    <a:pt x="38" y="64"/>
                    <a:pt x="37" y="64"/>
                    <a:pt x="35" y="64"/>
                  </a:cubicBezTo>
                  <a:cubicBezTo>
                    <a:pt x="7" y="64"/>
                    <a:pt x="7" y="64"/>
                    <a:pt x="7" y="64"/>
                  </a:cubicBezTo>
                  <a:cubicBezTo>
                    <a:pt x="7" y="102"/>
                    <a:pt x="7" y="102"/>
                    <a:pt x="7" y="102"/>
                  </a:cubicBezTo>
                  <a:cubicBezTo>
                    <a:pt x="7" y="103"/>
                    <a:pt x="7" y="104"/>
                    <a:pt x="5" y="104"/>
                  </a:cubicBezTo>
                  <a:cubicBezTo>
                    <a:pt x="2" y="104"/>
                    <a:pt x="2" y="104"/>
                    <a:pt x="2" y="104"/>
                  </a:cubicBezTo>
                  <a:cubicBezTo>
                    <a:pt x="1" y="104"/>
                    <a:pt x="0" y="103"/>
                    <a:pt x="0" y="102"/>
                  </a:cubicBezTo>
                  <a:lnTo>
                    <a:pt x="0" y="2"/>
                  </a:lnTo>
                  <a:close/>
                  <a:moveTo>
                    <a:pt x="39" y="58"/>
                  </a:moveTo>
                  <a:cubicBezTo>
                    <a:pt x="53" y="58"/>
                    <a:pt x="65" y="47"/>
                    <a:pt x="65" y="32"/>
                  </a:cubicBezTo>
                  <a:cubicBezTo>
                    <a:pt x="65" y="18"/>
                    <a:pt x="53" y="7"/>
                    <a:pt x="39" y="7"/>
                  </a:cubicBezTo>
                  <a:cubicBezTo>
                    <a:pt x="8" y="7"/>
                    <a:pt x="8" y="7"/>
                    <a:pt x="8" y="7"/>
                  </a:cubicBezTo>
                  <a:cubicBezTo>
                    <a:pt x="8" y="58"/>
                    <a:pt x="8" y="58"/>
                    <a:pt x="8" y="58"/>
                  </a:cubicBezTo>
                  <a:lnTo>
                    <a:pt x="3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4" name="Freeform 191">
              <a:extLst>
                <a:ext uri="{FF2B5EF4-FFF2-40B4-BE49-F238E27FC236}">
                  <a16:creationId xmlns:a16="http://schemas.microsoft.com/office/drawing/2014/main" id="{A783188E-73B4-426E-8F3F-F61FE75730B7}"/>
                </a:ext>
              </a:extLst>
            </p:cNvPr>
            <p:cNvSpPr>
              <a:spLocks/>
            </p:cNvSpPr>
            <p:nvPr/>
          </p:nvSpPr>
          <p:spPr bwMode="auto">
            <a:xfrm>
              <a:off x="879475" y="2914650"/>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5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6"/>
                    <a:pt x="0" y="4"/>
                  </a:cubicBezTo>
                  <a:cubicBezTo>
                    <a:pt x="0" y="2"/>
                    <a:pt x="0" y="2"/>
                    <a:pt x="0" y="2"/>
                  </a:cubicBezTo>
                  <a:cubicBezTo>
                    <a:pt x="0" y="1"/>
                    <a:pt x="1" y="0"/>
                    <a:pt x="2" y="0"/>
                  </a:cubicBezTo>
                  <a:cubicBezTo>
                    <a:pt x="66" y="0"/>
                    <a:pt x="66" y="0"/>
                    <a:pt x="66" y="0"/>
                  </a:cubicBezTo>
                  <a:cubicBezTo>
                    <a:pt x="67" y="0"/>
                    <a:pt x="68" y="1"/>
                    <a:pt x="68" y="2"/>
                  </a:cubicBezTo>
                  <a:cubicBezTo>
                    <a:pt x="68" y="5"/>
                    <a:pt x="68" y="5"/>
                    <a:pt x="68" y="5"/>
                  </a:cubicBezTo>
                  <a:cubicBezTo>
                    <a:pt x="68" y="6"/>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5" name="Freeform 192">
              <a:extLst>
                <a:ext uri="{FF2B5EF4-FFF2-40B4-BE49-F238E27FC236}">
                  <a16:creationId xmlns:a16="http://schemas.microsoft.com/office/drawing/2014/main" id="{A656CE3A-FE05-4694-950E-92619ADCD790}"/>
                </a:ext>
              </a:extLst>
            </p:cNvPr>
            <p:cNvSpPr>
              <a:spLocks/>
            </p:cNvSpPr>
            <p:nvPr/>
          </p:nvSpPr>
          <p:spPr bwMode="auto">
            <a:xfrm>
              <a:off x="971550" y="2914650"/>
              <a:ext cx="61913" cy="114300"/>
            </a:xfrm>
            <a:custGeom>
              <a:avLst/>
              <a:gdLst>
                <a:gd name="T0" fmla="*/ 0 w 57"/>
                <a:gd name="T1" fmla="*/ 2 h 104"/>
                <a:gd name="T2" fmla="*/ 2 w 57"/>
                <a:gd name="T3" fmla="*/ 0 h 104"/>
                <a:gd name="T4" fmla="*/ 6 w 57"/>
                <a:gd name="T5" fmla="*/ 0 h 104"/>
                <a:gd name="T6" fmla="*/ 7 w 57"/>
                <a:gd name="T7" fmla="*/ 2 h 104"/>
                <a:gd name="T8" fmla="*/ 7 w 57"/>
                <a:gd name="T9" fmla="*/ 98 h 104"/>
                <a:gd name="T10" fmla="*/ 55 w 57"/>
                <a:gd name="T11" fmla="*/ 98 h 104"/>
                <a:gd name="T12" fmla="*/ 57 w 57"/>
                <a:gd name="T13" fmla="*/ 100 h 104"/>
                <a:gd name="T14" fmla="*/ 57 w 57"/>
                <a:gd name="T15" fmla="*/ 102 h 104"/>
                <a:gd name="T16" fmla="*/ 55 w 57"/>
                <a:gd name="T17" fmla="*/ 104 h 104"/>
                <a:gd name="T18" fmla="*/ 2 w 57"/>
                <a:gd name="T19" fmla="*/ 104 h 104"/>
                <a:gd name="T20" fmla="*/ 0 w 57"/>
                <a:gd name="T21" fmla="*/ 102 h 104"/>
                <a:gd name="T22" fmla="*/ 0 w 57"/>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4">
                  <a:moveTo>
                    <a:pt x="0" y="2"/>
                  </a:moveTo>
                  <a:cubicBezTo>
                    <a:pt x="0" y="1"/>
                    <a:pt x="1" y="0"/>
                    <a:pt x="2" y="0"/>
                  </a:cubicBezTo>
                  <a:cubicBezTo>
                    <a:pt x="6" y="0"/>
                    <a:pt x="6" y="0"/>
                    <a:pt x="6" y="0"/>
                  </a:cubicBezTo>
                  <a:cubicBezTo>
                    <a:pt x="7" y="0"/>
                    <a:pt x="7" y="1"/>
                    <a:pt x="7" y="2"/>
                  </a:cubicBezTo>
                  <a:cubicBezTo>
                    <a:pt x="7" y="98"/>
                    <a:pt x="7" y="98"/>
                    <a:pt x="7" y="98"/>
                  </a:cubicBezTo>
                  <a:cubicBezTo>
                    <a:pt x="55" y="98"/>
                    <a:pt x="55" y="98"/>
                    <a:pt x="55" y="98"/>
                  </a:cubicBezTo>
                  <a:cubicBezTo>
                    <a:pt x="56" y="98"/>
                    <a:pt x="57" y="99"/>
                    <a:pt x="57" y="100"/>
                  </a:cubicBezTo>
                  <a:cubicBezTo>
                    <a:pt x="57" y="102"/>
                    <a:pt x="57" y="102"/>
                    <a:pt x="57" y="102"/>
                  </a:cubicBezTo>
                  <a:cubicBezTo>
                    <a:pt x="57" y="103"/>
                    <a:pt x="56" y="104"/>
                    <a:pt x="55" y="104"/>
                  </a:cubicBezTo>
                  <a:cubicBezTo>
                    <a:pt x="2" y="104"/>
                    <a:pt x="2" y="104"/>
                    <a:pt x="2" y="104"/>
                  </a:cubicBezTo>
                  <a:cubicBezTo>
                    <a:pt x="1" y="104"/>
                    <a:pt x="0" y="103"/>
                    <a:pt x="0" y="102"/>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6" name="Freeform 193">
              <a:extLst>
                <a:ext uri="{FF2B5EF4-FFF2-40B4-BE49-F238E27FC236}">
                  <a16:creationId xmlns:a16="http://schemas.microsoft.com/office/drawing/2014/main" id="{5978E9E4-7C4B-4C69-AC03-29F65D066EB8}"/>
                </a:ext>
              </a:extLst>
            </p:cNvPr>
            <p:cNvSpPr>
              <a:spLocks noEditPoints="1"/>
            </p:cNvSpPr>
            <p:nvPr/>
          </p:nvSpPr>
          <p:spPr bwMode="auto">
            <a:xfrm>
              <a:off x="1039813" y="2913063"/>
              <a:ext cx="104775" cy="115888"/>
            </a:xfrm>
            <a:custGeom>
              <a:avLst/>
              <a:gdLst>
                <a:gd name="T0" fmla="*/ 1 w 96"/>
                <a:gd name="T1" fmla="*/ 104 h 106"/>
                <a:gd name="T2" fmla="*/ 47 w 96"/>
                <a:gd name="T3" fmla="*/ 1 h 106"/>
                <a:gd name="T4" fmla="*/ 48 w 96"/>
                <a:gd name="T5" fmla="*/ 0 h 106"/>
                <a:gd name="T6" fmla="*/ 49 w 96"/>
                <a:gd name="T7" fmla="*/ 0 h 106"/>
                <a:gd name="T8" fmla="*/ 51 w 96"/>
                <a:gd name="T9" fmla="*/ 1 h 106"/>
                <a:gd name="T10" fmla="*/ 96 w 96"/>
                <a:gd name="T11" fmla="*/ 104 h 106"/>
                <a:gd name="T12" fmla="*/ 95 w 96"/>
                <a:gd name="T13" fmla="*/ 106 h 106"/>
                <a:gd name="T14" fmla="*/ 91 w 96"/>
                <a:gd name="T15" fmla="*/ 106 h 106"/>
                <a:gd name="T16" fmla="*/ 89 w 96"/>
                <a:gd name="T17" fmla="*/ 105 h 106"/>
                <a:gd name="T18" fmla="*/ 77 w 96"/>
                <a:gd name="T19" fmla="*/ 77 h 106"/>
                <a:gd name="T20" fmla="*/ 20 w 96"/>
                <a:gd name="T21" fmla="*/ 77 h 106"/>
                <a:gd name="T22" fmla="*/ 8 w 96"/>
                <a:gd name="T23" fmla="*/ 105 h 106"/>
                <a:gd name="T24" fmla="*/ 6 w 96"/>
                <a:gd name="T25" fmla="*/ 106 h 106"/>
                <a:gd name="T26" fmla="*/ 2 w 96"/>
                <a:gd name="T27" fmla="*/ 106 h 106"/>
                <a:gd name="T28" fmla="*/ 1 w 96"/>
                <a:gd name="T29" fmla="*/ 104 h 106"/>
                <a:gd name="T30" fmla="*/ 74 w 96"/>
                <a:gd name="T31" fmla="*/ 72 h 106"/>
                <a:gd name="T32" fmla="*/ 49 w 96"/>
                <a:gd name="T33" fmla="*/ 12 h 106"/>
                <a:gd name="T34" fmla="*/ 48 w 96"/>
                <a:gd name="T35" fmla="*/ 12 h 106"/>
                <a:gd name="T36" fmla="*/ 23 w 96"/>
                <a:gd name="T37" fmla="*/ 72 h 106"/>
                <a:gd name="T38" fmla="*/ 74 w 96"/>
                <a:gd name="T39" fmla="*/ 7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06">
                  <a:moveTo>
                    <a:pt x="1" y="104"/>
                  </a:moveTo>
                  <a:cubicBezTo>
                    <a:pt x="47" y="1"/>
                    <a:pt x="47" y="1"/>
                    <a:pt x="47" y="1"/>
                  </a:cubicBezTo>
                  <a:cubicBezTo>
                    <a:pt x="47" y="0"/>
                    <a:pt x="48" y="0"/>
                    <a:pt x="48" y="0"/>
                  </a:cubicBezTo>
                  <a:cubicBezTo>
                    <a:pt x="49" y="0"/>
                    <a:pt x="49" y="0"/>
                    <a:pt x="49" y="0"/>
                  </a:cubicBezTo>
                  <a:cubicBezTo>
                    <a:pt x="50" y="0"/>
                    <a:pt x="50" y="0"/>
                    <a:pt x="51" y="1"/>
                  </a:cubicBezTo>
                  <a:cubicBezTo>
                    <a:pt x="96" y="104"/>
                    <a:pt x="96" y="104"/>
                    <a:pt x="96" y="104"/>
                  </a:cubicBezTo>
                  <a:cubicBezTo>
                    <a:pt x="96" y="105"/>
                    <a:pt x="96" y="106"/>
                    <a:pt x="95" y="106"/>
                  </a:cubicBezTo>
                  <a:cubicBezTo>
                    <a:pt x="91" y="106"/>
                    <a:pt x="91" y="106"/>
                    <a:pt x="91" y="106"/>
                  </a:cubicBezTo>
                  <a:cubicBezTo>
                    <a:pt x="90" y="106"/>
                    <a:pt x="89" y="105"/>
                    <a:pt x="89" y="105"/>
                  </a:cubicBezTo>
                  <a:cubicBezTo>
                    <a:pt x="77" y="77"/>
                    <a:pt x="77" y="77"/>
                    <a:pt x="77" y="77"/>
                  </a:cubicBezTo>
                  <a:cubicBezTo>
                    <a:pt x="20" y="77"/>
                    <a:pt x="20" y="77"/>
                    <a:pt x="20" y="77"/>
                  </a:cubicBezTo>
                  <a:cubicBezTo>
                    <a:pt x="8" y="105"/>
                    <a:pt x="8" y="105"/>
                    <a:pt x="8" y="105"/>
                  </a:cubicBezTo>
                  <a:cubicBezTo>
                    <a:pt x="8" y="105"/>
                    <a:pt x="7" y="106"/>
                    <a:pt x="6" y="106"/>
                  </a:cubicBezTo>
                  <a:cubicBezTo>
                    <a:pt x="2" y="106"/>
                    <a:pt x="2" y="106"/>
                    <a:pt x="2" y="106"/>
                  </a:cubicBezTo>
                  <a:cubicBezTo>
                    <a:pt x="1" y="106"/>
                    <a:pt x="0" y="105"/>
                    <a:pt x="1" y="104"/>
                  </a:cubicBezTo>
                  <a:close/>
                  <a:moveTo>
                    <a:pt x="74" y="72"/>
                  </a:moveTo>
                  <a:cubicBezTo>
                    <a:pt x="49" y="12"/>
                    <a:pt x="49" y="12"/>
                    <a:pt x="49" y="12"/>
                  </a:cubicBezTo>
                  <a:cubicBezTo>
                    <a:pt x="48" y="12"/>
                    <a:pt x="48" y="12"/>
                    <a:pt x="48" y="12"/>
                  </a:cubicBezTo>
                  <a:cubicBezTo>
                    <a:pt x="23" y="72"/>
                    <a:pt x="23" y="72"/>
                    <a:pt x="23" y="72"/>
                  </a:cubicBezTo>
                  <a:lnTo>
                    <a:pt x="74"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7" name="Freeform 194">
              <a:extLst>
                <a:ext uri="{FF2B5EF4-FFF2-40B4-BE49-F238E27FC236}">
                  <a16:creationId xmlns:a16="http://schemas.microsoft.com/office/drawing/2014/main" id="{4F694944-82C2-46E4-8C45-4995D2F24D1B}"/>
                </a:ext>
              </a:extLst>
            </p:cNvPr>
            <p:cNvSpPr>
              <a:spLocks/>
            </p:cNvSpPr>
            <p:nvPr/>
          </p:nvSpPr>
          <p:spPr bwMode="auto">
            <a:xfrm>
              <a:off x="1163638" y="2913063"/>
              <a:ext cx="92075" cy="117475"/>
            </a:xfrm>
            <a:custGeom>
              <a:avLst/>
              <a:gdLst>
                <a:gd name="T0" fmla="*/ 0 w 83"/>
                <a:gd name="T1" fmla="*/ 2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6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2"/>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6" y="13"/>
                  </a:cubicBezTo>
                  <a:cubicBezTo>
                    <a:pt x="6" y="13"/>
                    <a:pt x="6" y="13"/>
                    <a:pt x="6" y="13"/>
                  </a:cubicBezTo>
                  <a:cubicBezTo>
                    <a:pt x="6" y="103"/>
                    <a:pt x="6" y="103"/>
                    <a:pt x="6" y="103"/>
                  </a:cubicBezTo>
                  <a:cubicBezTo>
                    <a:pt x="6" y="104"/>
                    <a:pt x="5" y="105"/>
                    <a:pt x="4" y="105"/>
                  </a:cubicBezTo>
                  <a:cubicBezTo>
                    <a:pt x="2" y="105"/>
                    <a:pt x="2" y="105"/>
                    <a:pt x="2" y="105"/>
                  </a:cubicBezTo>
                  <a:cubicBezTo>
                    <a:pt x="0" y="105"/>
                    <a:pt x="0" y="104"/>
                    <a:pt x="0" y="103"/>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8" name="Freeform 195">
              <a:extLst>
                <a:ext uri="{FF2B5EF4-FFF2-40B4-BE49-F238E27FC236}">
                  <a16:creationId xmlns:a16="http://schemas.microsoft.com/office/drawing/2014/main" id="{60709DAE-1405-4EC0-AC3D-A9EF144C742B}"/>
                </a:ext>
              </a:extLst>
            </p:cNvPr>
            <p:cNvSpPr>
              <a:spLocks noEditPoints="1"/>
            </p:cNvSpPr>
            <p:nvPr/>
          </p:nvSpPr>
          <p:spPr bwMode="auto">
            <a:xfrm>
              <a:off x="1289050" y="2914650"/>
              <a:ext cx="93663" cy="114300"/>
            </a:xfrm>
            <a:custGeom>
              <a:avLst/>
              <a:gdLst>
                <a:gd name="T0" fmla="*/ 0 w 85"/>
                <a:gd name="T1" fmla="*/ 2 h 104"/>
                <a:gd name="T2" fmla="*/ 2 w 85"/>
                <a:gd name="T3" fmla="*/ 0 h 104"/>
                <a:gd name="T4" fmla="*/ 33 w 85"/>
                <a:gd name="T5" fmla="*/ 0 h 104"/>
                <a:gd name="T6" fmla="*/ 85 w 85"/>
                <a:gd name="T7" fmla="*/ 52 h 104"/>
                <a:gd name="T8" fmla="*/ 33 w 85"/>
                <a:gd name="T9" fmla="*/ 104 h 104"/>
                <a:gd name="T10" fmla="*/ 2 w 85"/>
                <a:gd name="T11" fmla="*/ 104 h 104"/>
                <a:gd name="T12" fmla="*/ 0 w 85"/>
                <a:gd name="T13" fmla="*/ 102 h 104"/>
                <a:gd name="T14" fmla="*/ 0 w 85"/>
                <a:gd name="T15" fmla="*/ 2 h 104"/>
                <a:gd name="T16" fmla="*/ 32 w 85"/>
                <a:gd name="T17" fmla="*/ 98 h 104"/>
                <a:gd name="T18" fmla="*/ 78 w 85"/>
                <a:gd name="T19" fmla="*/ 52 h 104"/>
                <a:gd name="T20" fmla="*/ 32 w 85"/>
                <a:gd name="T21" fmla="*/ 6 h 104"/>
                <a:gd name="T22" fmla="*/ 7 w 85"/>
                <a:gd name="T23" fmla="*/ 6 h 104"/>
                <a:gd name="T24" fmla="*/ 7 w 85"/>
                <a:gd name="T25" fmla="*/ 98 h 104"/>
                <a:gd name="T26" fmla="*/ 32 w 85"/>
                <a:gd name="T27"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4">
                  <a:moveTo>
                    <a:pt x="0" y="2"/>
                  </a:moveTo>
                  <a:cubicBezTo>
                    <a:pt x="0" y="1"/>
                    <a:pt x="1" y="0"/>
                    <a:pt x="2" y="0"/>
                  </a:cubicBezTo>
                  <a:cubicBezTo>
                    <a:pt x="33" y="0"/>
                    <a:pt x="33" y="0"/>
                    <a:pt x="33" y="0"/>
                  </a:cubicBezTo>
                  <a:cubicBezTo>
                    <a:pt x="62" y="0"/>
                    <a:pt x="85" y="23"/>
                    <a:pt x="85" y="52"/>
                  </a:cubicBezTo>
                  <a:cubicBezTo>
                    <a:pt x="85" y="81"/>
                    <a:pt x="62" y="104"/>
                    <a:pt x="33" y="104"/>
                  </a:cubicBezTo>
                  <a:cubicBezTo>
                    <a:pt x="2" y="104"/>
                    <a:pt x="2" y="104"/>
                    <a:pt x="2" y="104"/>
                  </a:cubicBezTo>
                  <a:cubicBezTo>
                    <a:pt x="1" y="104"/>
                    <a:pt x="0" y="103"/>
                    <a:pt x="0" y="102"/>
                  </a:cubicBezTo>
                  <a:lnTo>
                    <a:pt x="0" y="2"/>
                  </a:lnTo>
                  <a:close/>
                  <a:moveTo>
                    <a:pt x="32" y="98"/>
                  </a:moveTo>
                  <a:cubicBezTo>
                    <a:pt x="58" y="98"/>
                    <a:pt x="78" y="78"/>
                    <a:pt x="78" y="52"/>
                  </a:cubicBezTo>
                  <a:cubicBezTo>
                    <a:pt x="78" y="26"/>
                    <a:pt x="58" y="6"/>
                    <a:pt x="32" y="6"/>
                  </a:cubicBezTo>
                  <a:cubicBezTo>
                    <a:pt x="7" y="6"/>
                    <a:pt x="7" y="6"/>
                    <a:pt x="7" y="6"/>
                  </a:cubicBezTo>
                  <a:cubicBezTo>
                    <a:pt x="7" y="98"/>
                    <a:pt x="7" y="98"/>
                    <a:pt x="7" y="98"/>
                  </a:cubicBezTo>
                  <a:lnTo>
                    <a:pt x="32"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499" name="Group 498">
            <a:extLst>
              <a:ext uri="{FF2B5EF4-FFF2-40B4-BE49-F238E27FC236}">
                <a16:creationId xmlns:a16="http://schemas.microsoft.com/office/drawing/2014/main" id="{DEC2504E-3AE6-4AA9-9A43-6644B18A723A}"/>
              </a:ext>
            </a:extLst>
          </p:cNvPr>
          <p:cNvGrpSpPr/>
          <p:nvPr userDrawn="1"/>
        </p:nvGrpSpPr>
        <p:grpSpPr>
          <a:xfrm>
            <a:off x="1944716" y="4076270"/>
            <a:ext cx="1447006" cy="493092"/>
            <a:chOff x="1944716" y="4076270"/>
            <a:chExt cx="1447006" cy="493092"/>
          </a:xfrm>
        </p:grpSpPr>
        <p:sp>
          <p:nvSpPr>
            <p:cNvPr id="500" name="Freeform 57">
              <a:extLst>
                <a:ext uri="{FF2B5EF4-FFF2-40B4-BE49-F238E27FC236}">
                  <a16:creationId xmlns:a16="http://schemas.microsoft.com/office/drawing/2014/main" id="{34D6DB3B-FB88-48B6-A06F-ABD2EC130A02}"/>
                </a:ext>
              </a:extLst>
            </p:cNvPr>
            <p:cNvSpPr>
              <a:spLocks noEditPoints="1"/>
            </p:cNvSpPr>
            <p:nvPr/>
          </p:nvSpPr>
          <p:spPr bwMode="auto">
            <a:xfrm>
              <a:off x="2508803" y="4148556"/>
              <a:ext cx="83904" cy="122628"/>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1"/>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1" name="Freeform 58">
              <a:extLst>
                <a:ext uri="{FF2B5EF4-FFF2-40B4-BE49-F238E27FC236}">
                  <a16:creationId xmlns:a16="http://schemas.microsoft.com/office/drawing/2014/main" id="{8B8C2538-F70C-4902-A3F2-A02B8268AF02}"/>
                </a:ext>
              </a:extLst>
            </p:cNvPr>
            <p:cNvSpPr>
              <a:spLocks noEditPoints="1"/>
            </p:cNvSpPr>
            <p:nvPr/>
          </p:nvSpPr>
          <p:spPr bwMode="auto">
            <a:xfrm>
              <a:off x="2634013" y="4148556"/>
              <a:ext cx="91648" cy="122628"/>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1"/>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2" name="Freeform 59">
              <a:extLst>
                <a:ext uri="{FF2B5EF4-FFF2-40B4-BE49-F238E27FC236}">
                  <a16:creationId xmlns:a16="http://schemas.microsoft.com/office/drawing/2014/main" id="{01965DDA-53DE-4977-A9A8-3238A007DECA}"/>
                </a:ext>
              </a:extLst>
            </p:cNvPr>
            <p:cNvSpPr>
              <a:spLocks noEditPoints="1"/>
            </p:cNvSpPr>
            <p:nvPr/>
          </p:nvSpPr>
          <p:spPr bwMode="auto">
            <a:xfrm>
              <a:off x="2763094" y="4147265"/>
              <a:ext cx="125210" cy="12521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3" name="Freeform 60">
              <a:extLst>
                <a:ext uri="{FF2B5EF4-FFF2-40B4-BE49-F238E27FC236}">
                  <a16:creationId xmlns:a16="http://schemas.microsoft.com/office/drawing/2014/main" id="{E4C73BE2-1452-45A9-ADCF-25D2F58B1736}"/>
                </a:ext>
              </a:extLst>
            </p:cNvPr>
            <p:cNvSpPr>
              <a:spLocks/>
            </p:cNvSpPr>
            <p:nvPr/>
          </p:nvSpPr>
          <p:spPr bwMode="auto">
            <a:xfrm>
              <a:off x="2924446" y="4147265"/>
              <a:ext cx="81322" cy="125210"/>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4"/>
                    <a:pt x="50" y="23"/>
                  </a:cubicBezTo>
                  <a:cubicBezTo>
                    <a:pt x="49" y="23"/>
                    <a:pt x="39" y="16"/>
                    <a:pt x="31" y="16"/>
                  </a:cubicBezTo>
                  <a:cubicBezTo>
                    <a:pt x="23" y="16"/>
                    <a:pt x="19" y="21"/>
                    <a:pt x="19" y="25"/>
                  </a:cubicBezTo>
                  <a:cubicBezTo>
                    <a:pt x="19" y="32"/>
                    <a:pt x="24" y="36"/>
                    <a:pt x="35" y="41"/>
                  </a:cubicBezTo>
                  <a:cubicBezTo>
                    <a:pt x="49" y="46"/>
                    <a:pt x="64" y="54"/>
                    <a:pt x="64" y="72"/>
                  </a:cubicBezTo>
                  <a:cubicBezTo>
                    <a:pt x="64" y="87"/>
                    <a:pt x="52" y="100"/>
                    <a:pt x="32" y="100"/>
                  </a:cubicBezTo>
                  <a:cubicBezTo>
                    <a:pt x="15" y="100"/>
                    <a:pt x="5" y="92"/>
                    <a:pt x="2" y="89"/>
                  </a:cubicBezTo>
                  <a:cubicBezTo>
                    <a:pt x="0" y="88"/>
                    <a:pt x="0" y="87"/>
                    <a:pt x="1" y="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4" name="Freeform 61">
              <a:extLst>
                <a:ext uri="{FF2B5EF4-FFF2-40B4-BE49-F238E27FC236}">
                  <a16:creationId xmlns:a16="http://schemas.microsoft.com/office/drawing/2014/main" id="{E2A8EEFE-4566-41AF-9720-BEE191F50908}"/>
                </a:ext>
              </a:extLst>
            </p:cNvPr>
            <p:cNvSpPr>
              <a:spLocks noEditPoints="1"/>
            </p:cNvSpPr>
            <p:nvPr/>
          </p:nvSpPr>
          <p:spPr bwMode="auto">
            <a:xfrm>
              <a:off x="3050946" y="4148556"/>
              <a:ext cx="82612" cy="122628"/>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1"/>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5" name="Freeform 62">
              <a:extLst>
                <a:ext uri="{FF2B5EF4-FFF2-40B4-BE49-F238E27FC236}">
                  <a16:creationId xmlns:a16="http://schemas.microsoft.com/office/drawing/2014/main" id="{990525A3-E30A-4399-A657-F8BB2ECE306A}"/>
                </a:ext>
              </a:extLst>
            </p:cNvPr>
            <p:cNvSpPr>
              <a:spLocks/>
            </p:cNvSpPr>
            <p:nvPr/>
          </p:nvSpPr>
          <p:spPr bwMode="auto">
            <a:xfrm>
              <a:off x="3174865" y="4148556"/>
              <a:ext cx="77449" cy="122628"/>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1"/>
                    <a:pt x="1" y="0"/>
                    <a:pt x="3" y="0"/>
                  </a:cubicBezTo>
                  <a:cubicBezTo>
                    <a:pt x="60" y="0"/>
                    <a:pt x="60" y="0"/>
                    <a:pt x="60" y="0"/>
                  </a:cubicBezTo>
                  <a:cubicBezTo>
                    <a:pt x="61" y="0"/>
                    <a:pt x="62" y="1"/>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6" name="Freeform 63">
              <a:extLst>
                <a:ext uri="{FF2B5EF4-FFF2-40B4-BE49-F238E27FC236}">
                  <a16:creationId xmlns:a16="http://schemas.microsoft.com/office/drawing/2014/main" id="{DFC09A29-6E2A-4349-9462-6030974F565F}"/>
                </a:ext>
              </a:extLst>
            </p:cNvPr>
            <p:cNvSpPr>
              <a:spLocks noEditPoints="1"/>
            </p:cNvSpPr>
            <p:nvPr/>
          </p:nvSpPr>
          <p:spPr bwMode="auto">
            <a:xfrm>
              <a:off x="3300074" y="4148556"/>
              <a:ext cx="90357" cy="122628"/>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1"/>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7" name="Freeform 64">
              <a:extLst>
                <a:ext uri="{FF2B5EF4-FFF2-40B4-BE49-F238E27FC236}">
                  <a16:creationId xmlns:a16="http://schemas.microsoft.com/office/drawing/2014/main" id="{507F3499-9E73-473B-91EE-DDFB89E5A30E}"/>
                </a:ext>
              </a:extLst>
            </p:cNvPr>
            <p:cNvSpPr>
              <a:spLocks noEditPoints="1"/>
            </p:cNvSpPr>
            <p:nvPr/>
          </p:nvSpPr>
          <p:spPr bwMode="auto">
            <a:xfrm>
              <a:off x="2508803" y="4313780"/>
              <a:ext cx="78740" cy="121337"/>
            </a:xfrm>
            <a:custGeom>
              <a:avLst/>
              <a:gdLst>
                <a:gd name="T0" fmla="*/ 0 w 63"/>
                <a:gd name="T1" fmla="*/ 2 h 97"/>
                <a:gd name="T2" fmla="*/ 2 w 63"/>
                <a:gd name="T3" fmla="*/ 0 h 97"/>
                <a:gd name="T4" fmla="*/ 32 w 63"/>
                <a:gd name="T5" fmla="*/ 0 h 97"/>
                <a:gd name="T6" fmla="*/ 63 w 63"/>
                <a:gd name="T7" fmla="*/ 31 h 97"/>
                <a:gd name="T8" fmla="*/ 32 w 63"/>
                <a:gd name="T9" fmla="*/ 63 h 97"/>
                <a:gd name="T10" fmla="*/ 7 w 63"/>
                <a:gd name="T11" fmla="*/ 63 h 97"/>
                <a:gd name="T12" fmla="*/ 7 w 63"/>
                <a:gd name="T13" fmla="*/ 96 h 97"/>
                <a:gd name="T14" fmla="*/ 4 w 63"/>
                <a:gd name="T15" fmla="*/ 97 h 97"/>
                <a:gd name="T16" fmla="*/ 2 w 63"/>
                <a:gd name="T17" fmla="*/ 97 h 97"/>
                <a:gd name="T18" fmla="*/ 0 w 63"/>
                <a:gd name="T19" fmla="*/ 96 h 97"/>
                <a:gd name="T20" fmla="*/ 0 w 63"/>
                <a:gd name="T21" fmla="*/ 2 h 97"/>
                <a:gd name="T22" fmla="*/ 32 w 63"/>
                <a:gd name="T23" fmla="*/ 56 h 97"/>
                <a:gd name="T24" fmla="*/ 57 w 63"/>
                <a:gd name="T25" fmla="*/ 31 h 97"/>
                <a:gd name="T26" fmla="*/ 31 w 63"/>
                <a:gd name="T27" fmla="*/ 7 h 97"/>
                <a:gd name="T28" fmla="*/ 7 w 63"/>
                <a:gd name="T29" fmla="*/ 7 h 97"/>
                <a:gd name="T30" fmla="*/ 7 w 63"/>
                <a:gd name="T31" fmla="*/ 56 h 97"/>
                <a:gd name="T32" fmla="*/ 32 w 63"/>
                <a:gd name="T33"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7">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7"/>
                    <a:pt x="4" y="97"/>
                  </a:cubicBezTo>
                  <a:cubicBezTo>
                    <a:pt x="2" y="97"/>
                    <a:pt x="2" y="97"/>
                    <a:pt x="2" y="97"/>
                  </a:cubicBezTo>
                  <a:cubicBezTo>
                    <a:pt x="1" y="97"/>
                    <a:pt x="0" y="97"/>
                    <a:pt x="0" y="96"/>
                  </a:cubicBezTo>
                  <a:lnTo>
                    <a:pt x="0" y="2"/>
                  </a:lnTo>
                  <a:close/>
                  <a:moveTo>
                    <a:pt x="32" y="56"/>
                  </a:moveTo>
                  <a:cubicBezTo>
                    <a:pt x="45" y="56"/>
                    <a:pt x="57" y="45"/>
                    <a:pt x="57" y="31"/>
                  </a:cubicBezTo>
                  <a:cubicBezTo>
                    <a:pt x="57" y="18"/>
                    <a:pt x="45" y="7"/>
                    <a:pt x="31" y="7"/>
                  </a:cubicBezTo>
                  <a:cubicBezTo>
                    <a:pt x="7" y="7"/>
                    <a:pt x="7" y="7"/>
                    <a:pt x="7" y="7"/>
                  </a:cubicBezTo>
                  <a:cubicBezTo>
                    <a:pt x="7" y="56"/>
                    <a:pt x="7" y="56"/>
                    <a:pt x="7" y="56"/>
                  </a:cubicBezTo>
                  <a:lnTo>
                    <a:pt x="32" y="5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8" name="Freeform 65">
              <a:extLst>
                <a:ext uri="{FF2B5EF4-FFF2-40B4-BE49-F238E27FC236}">
                  <a16:creationId xmlns:a16="http://schemas.microsoft.com/office/drawing/2014/main" id="{3CF69484-B75A-40A9-8E91-A6E5AB30B1D1}"/>
                </a:ext>
              </a:extLst>
            </p:cNvPr>
            <p:cNvSpPr>
              <a:spLocks noEditPoints="1"/>
            </p:cNvSpPr>
            <p:nvPr/>
          </p:nvSpPr>
          <p:spPr bwMode="auto">
            <a:xfrm>
              <a:off x="2603033" y="4312489"/>
              <a:ext cx="126500" cy="12521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9" name="Freeform 66">
              <a:extLst>
                <a:ext uri="{FF2B5EF4-FFF2-40B4-BE49-F238E27FC236}">
                  <a16:creationId xmlns:a16="http://schemas.microsoft.com/office/drawing/2014/main" id="{E966742E-6DEE-4E9B-994A-CDBD34974A2F}"/>
                </a:ext>
              </a:extLst>
            </p:cNvPr>
            <p:cNvSpPr>
              <a:spLocks noEditPoints="1"/>
            </p:cNvSpPr>
            <p:nvPr/>
          </p:nvSpPr>
          <p:spPr bwMode="auto">
            <a:xfrm>
              <a:off x="2757931" y="4313780"/>
              <a:ext cx="83904" cy="121337"/>
            </a:xfrm>
            <a:custGeom>
              <a:avLst/>
              <a:gdLst>
                <a:gd name="T0" fmla="*/ 0 w 67"/>
                <a:gd name="T1" fmla="*/ 2 h 97"/>
                <a:gd name="T2" fmla="*/ 1 w 67"/>
                <a:gd name="T3" fmla="*/ 0 h 97"/>
                <a:gd name="T4" fmla="*/ 36 w 67"/>
                <a:gd name="T5" fmla="*/ 0 h 97"/>
                <a:gd name="T6" fmla="*/ 67 w 67"/>
                <a:gd name="T7" fmla="*/ 30 h 97"/>
                <a:gd name="T8" fmla="*/ 44 w 67"/>
                <a:gd name="T9" fmla="*/ 59 h 97"/>
                <a:gd name="T10" fmla="*/ 64 w 67"/>
                <a:gd name="T11" fmla="*/ 95 h 97"/>
                <a:gd name="T12" fmla="*/ 63 w 67"/>
                <a:gd name="T13" fmla="*/ 97 h 97"/>
                <a:gd name="T14" fmla="*/ 59 w 67"/>
                <a:gd name="T15" fmla="*/ 97 h 97"/>
                <a:gd name="T16" fmla="*/ 57 w 67"/>
                <a:gd name="T17" fmla="*/ 96 h 97"/>
                <a:gd name="T18" fmla="*/ 37 w 67"/>
                <a:gd name="T19" fmla="*/ 60 h 97"/>
                <a:gd name="T20" fmla="*/ 32 w 67"/>
                <a:gd name="T21" fmla="*/ 60 h 97"/>
                <a:gd name="T22" fmla="*/ 6 w 67"/>
                <a:gd name="T23" fmla="*/ 60 h 97"/>
                <a:gd name="T24" fmla="*/ 6 w 67"/>
                <a:gd name="T25" fmla="*/ 96 h 97"/>
                <a:gd name="T26" fmla="*/ 4 w 67"/>
                <a:gd name="T27" fmla="*/ 97 h 97"/>
                <a:gd name="T28" fmla="*/ 1 w 67"/>
                <a:gd name="T29" fmla="*/ 97 h 97"/>
                <a:gd name="T30" fmla="*/ 0 w 67"/>
                <a:gd name="T31" fmla="*/ 96 h 97"/>
                <a:gd name="T32" fmla="*/ 0 w 67"/>
                <a:gd name="T33" fmla="*/ 2 h 97"/>
                <a:gd name="T34" fmla="*/ 36 w 67"/>
                <a:gd name="T35" fmla="*/ 54 h 97"/>
                <a:gd name="T36" fmla="*/ 60 w 67"/>
                <a:gd name="T37" fmla="*/ 30 h 97"/>
                <a:gd name="T38" fmla="*/ 35 w 67"/>
                <a:gd name="T39" fmla="*/ 7 h 97"/>
                <a:gd name="T40" fmla="*/ 6 w 67"/>
                <a:gd name="T41" fmla="*/ 7 h 97"/>
                <a:gd name="T42" fmla="*/ 6 w 67"/>
                <a:gd name="T43" fmla="*/ 54 h 97"/>
                <a:gd name="T44" fmla="*/ 36 w 67"/>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7">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7"/>
                    <a:pt x="63" y="97"/>
                  </a:cubicBezTo>
                  <a:cubicBezTo>
                    <a:pt x="59" y="97"/>
                    <a:pt x="59" y="97"/>
                    <a:pt x="59" y="97"/>
                  </a:cubicBezTo>
                  <a:cubicBezTo>
                    <a:pt x="58" y="97"/>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7"/>
                    <a:pt x="4" y="97"/>
                  </a:cubicBezTo>
                  <a:cubicBezTo>
                    <a:pt x="1" y="97"/>
                    <a:pt x="1" y="97"/>
                    <a:pt x="1" y="97"/>
                  </a:cubicBezTo>
                  <a:cubicBezTo>
                    <a:pt x="0" y="97"/>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0" name="Freeform 67">
              <a:extLst>
                <a:ext uri="{FF2B5EF4-FFF2-40B4-BE49-F238E27FC236}">
                  <a16:creationId xmlns:a16="http://schemas.microsoft.com/office/drawing/2014/main" id="{D8E7375B-7ADB-44B9-BA9F-ABF4B78A2F77}"/>
                </a:ext>
              </a:extLst>
            </p:cNvPr>
            <p:cNvSpPr>
              <a:spLocks/>
            </p:cNvSpPr>
            <p:nvPr/>
          </p:nvSpPr>
          <p:spPr bwMode="auto">
            <a:xfrm>
              <a:off x="2853452" y="4313780"/>
              <a:ext cx="78740" cy="121337"/>
            </a:xfrm>
            <a:custGeom>
              <a:avLst/>
              <a:gdLst>
                <a:gd name="T0" fmla="*/ 28 w 63"/>
                <a:gd name="T1" fmla="*/ 6 h 97"/>
                <a:gd name="T2" fmla="*/ 2 w 63"/>
                <a:gd name="T3" fmla="*/ 6 h 97"/>
                <a:gd name="T4" fmla="*/ 0 w 63"/>
                <a:gd name="T5" fmla="*/ 4 h 97"/>
                <a:gd name="T6" fmla="*/ 0 w 63"/>
                <a:gd name="T7" fmla="*/ 2 h 97"/>
                <a:gd name="T8" fmla="*/ 2 w 63"/>
                <a:gd name="T9" fmla="*/ 0 h 97"/>
                <a:gd name="T10" fmla="*/ 61 w 63"/>
                <a:gd name="T11" fmla="*/ 0 h 97"/>
                <a:gd name="T12" fmla="*/ 63 w 63"/>
                <a:gd name="T13" fmla="*/ 2 h 97"/>
                <a:gd name="T14" fmla="*/ 63 w 63"/>
                <a:gd name="T15" fmla="*/ 4 h 97"/>
                <a:gd name="T16" fmla="*/ 61 w 63"/>
                <a:gd name="T17" fmla="*/ 6 h 97"/>
                <a:gd name="T18" fmla="*/ 35 w 63"/>
                <a:gd name="T19" fmla="*/ 6 h 97"/>
                <a:gd name="T20" fmla="*/ 35 w 63"/>
                <a:gd name="T21" fmla="*/ 96 h 97"/>
                <a:gd name="T22" fmla="*/ 32 w 63"/>
                <a:gd name="T23" fmla="*/ 97 h 97"/>
                <a:gd name="T24" fmla="*/ 30 w 63"/>
                <a:gd name="T25" fmla="*/ 97 h 97"/>
                <a:gd name="T26" fmla="*/ 28 w 63"/>
                <a:gd name="T27" fmla="*/ 96 h 97"/>
                <a:gd name="T28" fmla="*/ 28 w 63"/>
                <a:gd name="T29" fmla="*/ 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7">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7"/>
                    <a:pt x="32" y="97"/>
                  </a:cubicBezTo>
                  <a:cubicBezTo>
                    <a:pt x="30" y="97"/>
                    <a:pt x="30" y="97"/>
                    <a:pt x="30" y="97"/>
                  </a:cubicBezTo>
                  <a:cubicBezTo>
                    <a:pt x="29" y="97"/>
                    <a:pt x="28" y="97"/>
                    <a:pt x="28" y="96"/>
                  </a:cubicBezTo>
                  <a:lnTo>
                    <a:pt x="28"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1" name="Freeform 68">
              <a:extLst>
                <a:ext uri="{FF2B5EF4-FFF2-40B4-BE49-F238E27FC236}">
                  <a16:creationId xmlns:a16="http://schemas.microsoft.com/office/drawing/2014/main" id="{F0990051-32E0-48E2-90C9-1AFF12040BBE}"/>
                </a:ext>
              </a:extLst>
            </p:cNvPr>
            <p:cNvSpPr>
              <a:spLocks/>
            </p:cNvSpPr>
            <p:nvPr/>
          </p:nvSpPr>
          <p:spPr bwMode="auto">
            <a:xfrm>
              <a:off x="2952844" y="4313780"/>
              <a:ext cx="65832" cy="121337"/>
            </a:xfrm>
            <a:custGeom>
              <a:avLst/>
              <a:gdLst>
                <a:gd name="T0" fmla="*/ 0 w 53"/>
                <a:gd name="T1" fmla="*/ 2 h 97"/>
                <a:gd name="T2" fmla="*/ 2 w 53"/>
                <a:gd name="T3" fmla="*/ 0 h 97"/>
                <a:gd name="T4" fmla="*/ 5 w 53"/>
                <a:gd name="T5" fmla="*/ 0 h 97"/>
                <a:gd name="T6" fmla="*/ 7 w 53"/>
                <a:gd name="T7" fmla="*/ 2 h 97"/>
                <a:gd name="T8" fmla="*/ 7 w 53"/>
                <a:gd name="T9" fmla="*/ 92 h 97"/>
                <a:gd name="T10" fmla="*/ 51 w 53"/>
                <a:gd name="T11" fmla="*/ 92 h 97"/>
                <a:gd name="T12" fmla="*/ 53 w 53"/>
                <a:gd name="T13" fmla="*/ 93 h 97"/>
                <a:gd name="T14" fmla="*/ 53 w 53"/>
                <a:gd name="T15" fmla="*/ 96 h 97"/>
                <a:gd name="T16" fmla="*/ 51 w 53"/>
                <a:gd name="T17" fmla="*/ 97 h 97"/>
                <a:gd name="T18" fmla="*/ 2 w 53"/>
                <a:gd name="T19" fmla="*/ 97 h 97"/>
                <a:gd name="T20" fmla="*/ 0 w 53"/>
                <a:gd name="T21" fmla="*/ 96 h 97"/>
                <a:gd name="T22" fmla="*/ 0 w 53"/>
                <a:gd name="T23"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7">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2"/>
                    <a:pt x="53" y="93"/>
                  </a:cubicBezTo>
                  <a:cubicBezTo>
                    <a:pt x="53" y="96"/>
                    <a:pt x="53" y="96"/>
                    <a:pt x="53" y="96"/>
                  </a:cubicBezTo>
                  <a:cubicBezTo>
                    <a:pt x="53" y="97"/>
                    <a:pt x="52" y="97"/>
                    <a:pt x="51" y="97"/>
                  </a:cubicBezTo>
                  <a:cubicBezTo>
                    <a:pt x="2" y="97"/>
                    <a:pt x="2" y="97"/>
                    <a:pt x="2" y="97"/>
                  </a:cubicBezTo>
                  <a:cubicBezTo>
                    <a:pt x="1" y="97"/>
                    <a:pt x="0" y="97"/>
                    <a:pt x="0" y="96"/>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2" name="Freeform 69">
              <a:extLst>
                <a:ext uri="{FF2B5EF4-FFF2-40B4-BE49-F238E27FC236}">
                  <a16:creationId xmlns:a16="http://schemas.microsoft.com/office/drawing/2014/main" id="{44B93CA6-4AD6-4C6C-8CE3-2119330CFC75}"/>
                </a:ext>
              </a:extLst>
            </p:cNvPr>
            <p:cNvSpPr>
              <a:spLocks noEditPoints="1"/>
            </p:cNvSpPr>
            <p:nvPr/>
          </p:nvSpPr>
          <p:spPr bwMode="auto">
            <a:xfrm>
              <a:off x="3025130" y="4311199"/>
              <a:ext cx="113592" cy="123918"/>
            </a:xfrm>
            <a:custGeom>
              <a:avLst/>
              <a:gdLst>
                <a:gd name="T0" fmla="*/ 1 w 90"/>
                <a:gd name="T1" fmla="*/ 98 h 99"/>
                <a:gd name="T2" fmla="*/ 43 w 90"/>
                <a:gd name="T3" fmla="*/ 1 h 99"/>
                <a:gd name="T4" fmla="*/ 45 w 90"/>
                <a:gd name="T5" fmla="*/ 0 h 99"/>
                <a:gd name="T6" fmla="*/ 45 w 90"/>
                <a:gd name="T7" fmla="*/ 0 h 99"/>
                <a:gd name="T8" fmla="*/ 47 w 90"/>
                <a:gd name="T9" fmla="*/ 1 h 99"/>
                <a:gd name="T10" fmla="*/ 90 w 90"/>
                <a:gd name="T11" fmla="*/ 98 h 99"/>
                <a:gd name="T12" fmla="*/ 88 w 90"/>
                <a:gd name="T13" fmla="*/ 99 h 99"/>
                <a:gd name="T14" fmla="*/ 85 w 90"/>
                <a:gd name="T15" fmla="*/ 99 h 99"/>
                <a:gd name="T16" fmla="*/ 83 w 90"/>
                <a:gd name="T17" fmla="*/ 98 h 99"/>
                <a:gd name="T18" fmla="*/ 72 w 90"/>
                <a:gd name="T19" fmla="*/ 73 h 99"/>
                <a:gd name="T20" fmla="*/ 18 w 90"/>
                <a:gd name="T21" fmla="*/ 73 h 99"/>
                <a:gd name="T22" fmla="*/ 7 w 90"/>
                <a:gd name="T23" fmla="*/ 98 h 99"/>
                <a:gd name="T24" fmla="*/ 5 w 90"/>
                <a:gd name="T25" fmla="*/ 99 h 99"/>
                <a:gd name="T26" fmla="*/ 2 w 90"/>
                <a:gd name="T27" fmla="*/ 99 h 99"/>
                <a:gd name="T28" fmla="*/ 1 w 90"/>
                <a:gd name="T29" fmla="*/ 98 h 99"/>
                <a:gd name="T30" fmla="*/ 69 w 90"/>
                <a:gd name="T31" fmla="*/ 67 h 99"/>
                <a:gd name="T32" fmla="*/ 45 w 90"/>
                <a:gd name="T33" fmla="*/ 11 h 99"/>
                <a:gd name="T34" fmla="*/ 45 w 90"/>
                <a:gd name="T35" fmla="*/ 11 h 99"/>
                <a:gd name="T36" fmla="*/ 21 w 90"/>
                <a:gd name="T37" fmla="*/ 67 h 99"/>
                <a:gd name="T38" fmla="*/ 69 w 90"/>
                <a:gd name="T39" fmla="*/ 6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9">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99"/>
                    <a:pt x="88" y="99"/>
                  </a:cubicBezTo>
                  <a:cubicBezTo>
                    <a:pt x="85" y="99"/>
                    <a:pt x="85" y="99"/>
                    <a:pt x="85" y="99"/>
                  </a:cubicBezTo>
                  <a:cubicBezTo>
                    <a:pt x="84" y="99"/>
                    <a:pt x="83" y="99"/>
                    <a:pt x="83" y="98"/>
                  </a:cubicBezTo>
                  <a:cubicBezTo>
                    <a:pt x="72" y="73"/>
                    <a:pt x="72" y="73"/>
                    <a:pt x="72" y="73"/>
                  </a:cubicBezTo>
                  <a:cubicBezTo>
                    <a:pt x="18" y="73"/>
                    <a:pt x="18" y="73"/>
                    <a:pt x="18" y="73"/>
                  </a:cubicBezTo>
                  <a:cubicBezTo>
                    <a:pt x="7" y="98"/>
                    <a:pt x="7" y="98"/>
                    <a:pt x="7" y="98"/>
                  </a:cubicBezTo>
                  <a:cubicBezTo>
                    <a:pt x="7" y="99"/>
                    <a:pt x="6" y="99"/>
                    <a:pt x="5" y="99"/>
                  </a:cubicBezTo>
                  <a:cubicBezTo>
                    <a:pt x="2" y="99"/>
                    <a:pt x="2" y="99"/>
                    <a:pt x="2" y="99"/>
                  </a:cubicBezTo>
                  <a:cubicBezTo>
                    <a:pt x="1" y="99"/>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3" name="Freeform 70">
              <a:extLst>
                <a:ext uri="{FF2B5EF4-FFF2-40B4-BE49-F238E27FC236}">
                  <a16:creationId xmlns:a16="http://schemas.microsoft.com/office/drawing/2014/main" id="{E05E14F2-7D10-4A90-AE9A-D55A7BCF53D9}"/>
                </a:ext>
              </a:extLst>
            </p:cNvPr>
            <p:cNvSpPr>
              <a:spLocks/>
            </p:cNvSpPr>
            <p:nvPr/>
          </p:nvSpPr>
          <p:spPr bwMode="auto">
            <a:xfrm>
              <a:off x="3156793" y="4312489"/>
              <a:ext cx="98102" cy="125210"/>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8 h 100"/>
                <a:gd name="T32" fmla="*/ 2 w 78"/>
                <a:gd name="T33" fmla="*/ 98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0"/>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8"/>
                    <a:pt x="5" y="98"/>
                  </a:cubicBezTo>
                  <a:cubicBezTo>
                    <a:pt x="2" y="98"/>
                    <a:pt x="2" y="98"/>
                    <a:pt x="2" y="98"/>
                  </a:cubicBezTo>
                  <a:cubicBezTo>
                    <a:pt x="1" y="98"/>
                    <a:pt x="0" y="98"/>
                    <a:pt x="0" y="97"/>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4" name="Freeform 71">
              <a:extLst>
                <a:ext uri="{FF2B5EF4-FFF2-40B4-BE49-F238E27FC236}">
                  <a16:creationId xmlns:a16="http://schemas.microsoft.com/office/drawing/2014/main" id="{63CB269A-FDB4-4F48-A77A-3FBF7B576165}"/>
                </a:ext>
              </a:extLst>
            </p:cNvPr>
            <p:cNvSpPr>
              <a:spLocks noEditPoints="1"/>
            </p:cNvSpPr>
            <p:nvPr/>
          </p:nvSpPr>
          <p:spPr bwMode="auto">
            <a:xfrm>
              <a:off x="3291038" y="4313780"/>
              <a:ext cx="100684" cy="121337"/>
            </a:xfrm>
            <a:custGeom>
              <a:avLst/>
              <a:gdLst>
                <a:gd name="T0" fmla="*/ 0 w 80"/>
                <a:gd name="T1" fmla="*/ 2 h 97"/>
                <a:gd name="T2" fmla="*/ 2 w 80"/>
                <a:gd name="T3" fmla="*/ 0 h 97"/>
                <a:gd name="T4" fmla="*/ 32 w 80"/>
                <a:gd name="T5" fmla="*/ 0 h 97"/>
                <a:gd name="T6" fmla="*/ 80 w 80"/>
                <a:gd name="T7" fmla="*/ 49 h 97"/>
                <a:gd name="T8" fmla="*/ 32 w 80"/>
                <a:gd name="T9" fmla="*/ 97 h 97"/>
                <a:gd name="T10" fmla="*/ 2 w 80"/>
                <a:gd name="T11" fmla="*/ 97 h 97"/>
                <a:gd name="T12" fmla="*/ 0 w 80"/>
                <a:gd name="T13" fmla="*/ 96 h 97"/>
                <a:gd name="T14" fmla="*/ 0 w 80"/>
                <a:gd name="T15" fmla="*/ 2 h 97"/>
                <a:gd name="T16" fmla="*/ 30 w 80"/>
                <a:gd name="T17" fmla="*/ 91 h 97"/>
                <a:gd name="T18" fmla="*/ 73 w 80"/>
                <a:gd name="T19" fmla="*/ 49 h 97"/>
                <a:gd name="T20" fmla="*/ 30 w 80"/>
                <a:gd name="T21" fmla="*/ 6 h 97"/>
                <a:gd name="T22" fmla="*/ 7 w 80"/>
                <a:gd name="T23" fmla="*/ 6 h 97"/>
                <a:gd name="T24" fmla="*/ 7 w 80"/>
                <a:gd name="T25" fmla="*/ 91 h 97"/>
                <a:gd name="T26" fmla="*/ 30 w 80"/>
                <a:gd name="T27"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7">
                  <a:moveTo>
                    <a:pt x="0" y="2"/>
                  </a:moveTo>
                  <a:cubicBezTo>
                    <a:pt x="0" y="1"/>
                    <a:pt x="1" y="0"/>
                    <a:pt x="2" y="0"/>
                  </a:cubicBezTo>
                  <a:cubicBezTo>
                    <a:pt x="32" y="0"/>
                    <a:pt x="32" y="0"/>
                    <a:pt x="32" y="0"/>
                  </a:cubicBezTo>
                  <a:cubicBezTo>
                    <a:pt x="58" y="0"/>
                    <a:pt x="80" y="22"/>
                    <a:pt x="80" y="49"/>
                  </a:cubicBezTo>
                  <a:cubicBezTo>
                    <a:pt x="80" y="76"/>
                    <a:pt x="58" y="97"/>
                    <a:pt x="32" y="97"/>
                  </a:cubicBezTo>
                  <a:cubicBezTo>
                    <a:pt x="2" y="97"/>
                    <a:pt x="2" y="97"/>
                    <a:pt x="2" y="97"/>
                  </a:cubicBezTo>
                  <a:cubicBezTo>
                    <a:pt x="1" y="97"/>
                    <a:pt x="0" y="97"/>
                    <a:pt x="0" y="96"/>
                  </a:cubicBezTo>
                  <a:lnTo>
                    <a:pt x="0" y="2"/>
                  </a:lnTo>
                  <a:close/>
                  <a:moveTo>
                    <a:pt x="30" y="91"/>
                  </a:moveTo>
                  <a:cubicBezTo>
                    <a:pt x="55" y="91"/>
                    <a:pt x="73" y="73"/>
                    <a:pt x="73" y="49"/>
                  </a:cubicBezTo>
                  <a:cubicBezTo>
                    <a:pt x="73" y="25"/>
                    <a:pt x="55" y="6"/>
                    <a:pt x="30" y="6"/>
                  </a:cubicBezTo>
                  <a:cubicBezTo>
                    <a:pt x="7" y="6"/>
                    <a:pt x="7" y="6"/>
                    <a:pt x="7" y="6"/>
                  </a:cubicBezTo>
                  <a:cubicBezTo>
                    <a:pt x="7" y="91"/>
                    <a:pt x="7" y="91"/>
                    <a:pt x="7" y="91"/>
                  </a:cubicBezTo>
                  <a:lnTo>
                    <a:pt x="30" y="9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5" name="Freeform 72">
              <a:extLst>
                <a:ext uri="{FF2B5EF4-FFF2-40B4-BE49-F238E27FC236}">
                  <a16:creationId xmlns:a16="http://schemas.microsoft.com/office/drawing/2014/main" id="{A950C4FD-8531-4CD5-A4DB-717291467E7B}"/>
                </a:ext>
              </a:extLst>
            </p:cNvPr>
            <p:cNvSpPr>
              <a:spLocks/>
            </p:cNvSpPr>
            <p:nvPr/>
          </p:nvSpPr>
          <p:spPr bwMode="auto">
            <a:xfrm>
              <a:off x="2128012" y="4251821"/>
              <a:ext cx="38725" cy="43888"/>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6" name="Freeform 73">
              <a:extLst>
                <a:ext uri="{FF2B5EF4-FFF2-40B4-BE49-F238E27FC236}">
                  <a16:creationId xmlns:a16="http://schemas.microsoft.com/office/drawing/2014/main" id="{CFC7DF32-E781-4A61-882D-9104023B5D25}"/>
                </a:ext>
              </a:extLst>
            </p:cNvPr>
            <p:cNvSpPr>
              <a:spLocks/>
            </p:cNvSpPr>
            <p:nvPr/>
          </p:nvSpPr>
          <p:spPr bwMode="auto">
            <a:xfrm>
              <a:off x="2138339" y="42957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7" name="Freeform 74">
              <a:extLst>
                <a:ext uri="{FF2B5EF4-FFF2-40B4-BE49-F238E27FC236}">
                  <a16:creationId xmlns:a16="http://schemas.microsoft.com/office/drawing/2014/main" id="{EC074DD3-2A13-47AD-8C8C-E1D8FE058FD2}"/>
                </a:ext>
              </a:extLst>
            </p:cNvPr>
            <p:cNvSpPr>
              <a:spLocks/>
            </p:cNvSpPr>
            <p:nvPr/>
          </p:nvSpPr>
          <p:spPr bwMode="auto">
            <a:xfrm>
              <a:off x="2213206" y="4251821"/>
              <a:ext cx="37434" cy="42597"/>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8" name="Freeform 75">
              <a:extLst>
                <a:ext uri="{FF2B5EF4-FFF2-40B4-BE49-F238E27FC236}">
                  <a16:creationId xmlns:a16="http://schemas.microsoft.com/office/drawing/2014/main" id="{08EDDF28-AC00-42D5-A3E7-F2BE4BD5FC6E}"/>
                </a:ext>
              </a:extLst>
            </p:cNvPr>
            <p:cNvSpPr>
              <a:spLocks/>
            </p:cNvSpPr>
            <p:nvPr/>
          </p:nvSpPr>
          <p:spPr bwMode="auto">
            <a:xfrm>
              <a:off x="2213206" y="427118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9" name="Freeform 76">
              <a:extLst>
                <a:ext uri="{FF2B5EF4-FFF2-40B4-BE49-F238E27FC236}">
                  <a16:creationId xmlns:a16="http://schemas.microsoft.com/office/drawing/2014/main" id="{F19D2953-D8A7-44C7-9B46-DA16D40BCF24}"/>
                </a:ext>
              </a:extLst>
            </p:cNvPr>
            <p:cNvSpPr>
              <a:spLocks/>
            </p:cNvSpPr>
            <p:nvPr/>
          </p:nvSpPr>
          <p:spPr bwMode="auto">
            <a:xfrm>
              <a:off x="2239022" y="4337015"/>
              <a:ext cx="50342" cy="34852"/>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0" name="Freeform 77">
              <a:extLst>
                <a:ext uri="{FF2B5EF4-FFF2-40B4-BE49-F238E27FC236}">
                  <a16:creationId xmlns:a16="http://schemas.microsoft.com/office/drawing/2014/main" id="{AE0C7FE8-FD78-4DEB-9CB4-56E824FC9A32}"/>
                </a:ext>
              </a:extLst>
            </p:cNvPr>
            <p:cNvSpPr>
              <a:spLocks/>
            </p:cNvSpPr>
            <p:nvPr/>
          </p:nvSpPr>
          <p:spPr bwMode="auto">
            <a:xfrm>
              <a:off x="2174482" y="4386066"/>
              <a:ext cx="34852" cy="51633"/>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1" name="Freeform 78">
              <a:extLst>
                <a:ext uri="{FF2B5EF4-FFF2-40B4-BE49-F238E27FC236}">
                  <a16:creationId xmlns:a16="http://schemas.microsoft.com/office/drawing/2014/main" id="{16DFC36D-C970-4943-9208-90B2C64EFE7C}"/>
                </a:ext>
              </a:extLst>
            </p:cNvPr>
            <p:cNvSpPr>
              <a:spLocks/>
            </p:cNvSpPr>
            <p:nvPr/>
          </p:nvSpPr>
          <p:spPr bwMode="auto">
            <a:xfrm>
              <a:off x="2094451" y="4339597"/>
              <a:ext cx="49051" cy="33561"/>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2" name="Freeform 79">
              <a:extLst>
                <a:ext uri="{FF2B5EF4-FFF2-40B4-BE49-F238E27FC236}">
                  <a16:creationId xmlns:a16="http://schemas.microsoft.com/office/drawing/2014/main" id="{0D01BDB3-6902-49C0-845A-A9DFC279B819}"/>
                </a:ext>
              </a:extLst>
            </p:cNvPr>
            <p:cNvSpPr>
              <a:spLocks noEditPoints="1"/>
            </p:cNvSpPr>
            <p:nvPr/>
          </p:nvSpPr>
          <p:spPr bwMode="auto">
            <a:xfrm>
              <a:off x="1944716" y="4076270"/>
              <a:ext cx="493092" cy="472439"/>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3" name="Freeform 80">
              <a:extLst>
                <a:ext uri="{FF2B5EF4-FFF2-40B4-BE49-F238E27FC236}">
                  <a16:creationId xmlns:a16="http://schemas.microsoft.com/office/drawing/2014/main" id="{5C286DEA-3350-4D24-A939-EF5E11A96E90}"/>
                </a:ext>
              </a:extLst>
            </p:cNvPr>
            <p:cNvSpPr>
              <a:spLocks noEditPoints="1"/>
            </p:cNvSpPr>
            <p:nvPr/>
          </p:nvSpPr>
          <p:spPr bwMode="auto">
            <a:xfrm>
              <a:off x="2508803" y="4495785"/>
              <a:ext cx="34852" cy="51633"/>
            </a:xfrm>
            <a:custGeom>
              <a:avLst/>
              <a:gdLst>
                <a:gd name="T0" fmla="*/ 0 w 28"/>
                <a:gd name="T1" fmla="*/ 2 h 41"/>
                <a:gd name="T2" fmla="*/ 1 w 28"/>
                <a:gd name="T3" fmla="*/ 0 h 41"/>
                <a:gd name="T4" fmla="*/ 15 w 28"/>
                <a:gd name="T5" fmla="*/ 0 h 41"/>
                <a:gd name="T6" fmla="*/ 27 w 28"/>
                <a:gd name="T7" fmla="*/ 11 h 41"/>
                <a:gd name="T8" fmla="*/ 20 w 28"/>
                <a:gd name="T9" fmla="*/ 20 h 41"/>
                <a:gd name="T10" fmla="*/ 28 w 28"/>
                <a:gd name="T11" fmla="*/ 29 h 41"/>
                <a:gd name="T12" fmla="*/ 15 w 28"/>
                <a:gd name="T13" fmla="*/ 41 h 41"/>
                <a:gd name="T14" fmla="*/ 1 w 28"/>
                <a:gd name="T15" fmla="*/ 41 h 41"/>
                <a:gd name="T16" fmla="*/ 0 w 28"/>
                <a:gd name="T17" fmla="*/ 39 h 41"/>
                <a:gd name="T18" fmla="*/ 0 w 28"/>
                <a:gd name="T19" fmla="*/ 2 h 41"/>
                <a:gd name="T20" fmla="*/ 14 w 28"/>
                <a:gd name="T21" fmla="*/ 17 h 41"/>
                <a:gd name="T22" fmla="*/ 19 w 28"/>
                <a:gd name="T23" fmla="*/ 12 h 41"/>
                <a:gd name="T24" fmla="*/ 14 w 28"/>
                <a:gd name="T25" fmla="*/ 7 h 41"/>
                <a:gd name="T26" fmla="*/ 8 w 28"/>
                <a:gd name="T27" fmla="*/ 7 h 41"/>
                <a:gd name="T28" fmla="*/ 8 w 28"/>
                <a:gd name="T29" fmla="*/ 17 h 41"/>
                <a:gd name="T30" fmla="*/ 14 w 28"/>
                <a:gd name="T31" fmla="*/ 17 h 41"/>
                <a:gd name="T32" fmla="*/ 15 w 28"/>
                <a:gd name="T33" fmla="*/ 34 h 41"/>
                <a:gd name="T34" fmla="*/ 20 w 28"/>
                <a:gd name="T35" fmla="*/ 29 h 41"/>
                <a:gd name="T36" fmla="*/ 14 w 28"/>
                <a:gd name="T37" fmla="*/ 24 h 41"/>
                <a:gd name="T38" fmla="*/ 8 w 28"/>
                <a:gd name="T39" fmla="*/ 24 h 41"/>
                <a:gd name="T40" fmla="*/ 8 w 28"/>
                <a:gd name="T41" fmla="*/ 34 h 41"/>
                <a:gd name="T42" fmla="*/ 15 w 28"/>
                <a:gd name="T43"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1">
                  <a:moveTo>
                    <a:pt x="0" y="2"/>
                  </a:moveTo>
                  <a:cubicBezTo>
                    <a:pt x="0" y="1"/>
                    <a:pt x="1" y="0"/>
                    <a:pt x="1" y="0"/>
                  </a:cubicBezTo>
                  <a:cubicBezTo>
                    <a:pt x="15" y="0"/>
                    <a:pt x="15" y="0"/>
                    <a:pt x="15" y="0"/>
                  </a:cubicBezTo>
                  <a:cubicBezTo>
                    <a:pt x="21" y="0"/>
                    <a:pt x="27" y="5"/>
                    <a:pt x="27" y="11"/>
                  </a:cubicBezTo>
                  <a:cubicBezTo>
                    <a:pt x="27" y="15"/>
                    <a:pt x="23" y="19"/>
                    <a:pt x="20" y="20"/>
                  </a:cubicBezTo>
                  <a:cubicBezTo>
                    <a:pt x="23" y="21"/>
                    <a:pt x="28" y="24"/>
                    <a:pt x="28" y="29"/>
                  </a:cubicBezTo>
                  <a:cubicBezTo>
                    <a:pt x="28" y="36"/>
                    <a:pt x="22" y="41"/>
                    <a:pt x="15" y="41"/>
                  </a:cubicBezTo>
                  <a:cubicBezTo>
                    <a:pt x="1" y="41"/>
                    <a:pt x="1" y="41"/>
                    <a:pt x="1" y="41"/>
                  </a:cubicBezTo>
                  <a:cubicBezTo>
                    <a:pt x="1" y="41"/>
                    <a:pt x="0" y="40"/>
                    <a:pt x="0" y="39"/>
                  </a:cubicBezTo>
                  <a:lnTo>
                    <a:pt x="0" y="2"/>
                  </a:lnTo>
                  <a:close/>
                  <a:moveTo>
                    <a:pt x="14" y="17"/>
                  </a:moveTo>
                  <a:cubicBezTo>
                    <a:pt x="17" y="17"/>
                    <a:pt x="19" y="15"/>
                    <a:pt x="19" y="12"/>
                  </a:cubicBezTo>
                  <a:cubicBezTo>
                    <a:pt x="19" y="9"/>
                    <a:pt x="17" y="7"/>
                    <a:pt x="14" y="7"/>
                  </a:cubicBezTo>
                  <a:cubicBezTo>
                    <a:pt x="8" y="7"/>
                    <a:pt x="8" y="7"/>
                    <a:pt x="8" y="7"/>
                  </a:cubicBezTo>
                  <a:cubicBezTo>
                    <a:pt x="8" y="17"/>
                    <a:pt x="8" y="17"/>
                    <a:pt x="8" y="17"/>
                  </a:cubicBezTo>
                  <a:lnTo>
                    <a:pt x="14" y="17"/>
                  </a:lnTo>
                  <a:close/>
                  <a:moveTo>
                    <a:pt x="15" y="34"/>
                  </a:moveTo>
                  <a:cubicBezTo>
                    <a:pt x="18" y="34"/>
                    <a:pt x="20" y="32"/>
                    <a:pt x="20" y="29"/>
                  </a:cubicBezTo>
                  <a:cubicBezTo>
                    <a:pt x="20" y="26"/>
                    <a:pt x="17" y="24"/>
                    <a:pt x="14" y="24"/>
                  </a:cubicBezTo>
                  <a:cubicBezTo>
                    <a:pt x="8" y="24"/>
                    <a:pt x="8" y="24"/>
                    <a:pt x="8" y="24"/>
                  </a:cubicBezTo>
                  <a:cubicBezTo>
                    <a:pt x="8" y="34"/>
                    <a:pt x="8" y="34"/>
                    <a:pt x="8" y="34"/>
                  </a:cubicBezTo>
                  <a:lnTo>
                    <a:pt x="15" y="3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4" name="Freeform 81">
              <a:extLst>
                <a:ext uri="{FF2B5EF4-FFF2-40B4-BE49-F238E27FC236}">
                  <a16:creationId xmlns:a16="http://schemas.microsoft.com/office/drawing/2014/main" id="{18B4D3AC-D6F2-4188-B4F0-2A709E3C593B}"/>
                </a:ext>
              </a:extLst>
            </p:cNvPr>
            <p:cNvSpPr>
              <a:spLocks/>
            </p:cNvSpPr>
            <p:nvPr/>
          </p:nvSpPr>
          <p:spPr bwMode="auto">
            <a:xfrm>
              <a:off x="2550109" y="4519020"/>
              <a:ext cx="27108" cy="28398"/>
            </a:xfrm>
            <a:custGeom>
              <a:avLst/>
              <a:gdLst>
                <a:gd name="T0" fmla="*/ 0 w 22"/>
                <a:gd name="T1" fmla="*/ 1 h 23"/>
                <a:gd name="T2" fmla="*/ 1 w 22"/>
                <a:gd name="T3" fmla="*/ 0 h 23"/>
                <a:gd name="T4" fmla="*/ 5 w 22"/>
                <a:gd name="T5" fmla="*/ 0 h 23"/>
                <a:gd name="T6" fmla="*/ 6 w 22"/>
                <a:gd name="T7" fmla="*/ 1 h 23"/>
                <a:gd name="T8" fmla="*/ 6 w 22"/>
                <a:gd name="T9" fmla="*/ 12 h 23"/>
                <a:gd name="T10" fmla="*/ 11 w 22"/>
                <a:gd name="T11" fmla="*/ 17 h 23"/>
                <a:gd name="T12" fmla="*/ 15 w 22"/>
                <a:gd name="T13" fmla="*/ 13 h 23"/>
                <a:gd name="T14" fmla="*/ 15 w 22"/>
                <a:gd name="T15" fmla="*/ 1 h 23"/>
                <a:gd name="T16" fmla="*/ 16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5" y="0"/>
                    <a:pt x="5" y="0"/>
                    <a:pt x="5" y="0"/>
                  </a:cubicBezTo>
                  <a:cubicBezTo>
                    <a:pt x="6" y="0"/>
                    <a:pt x="6" y="0"/>
                    <a:pt x="6" y="1"/>
                  </a:cubicBezTo>
                  <a:cubicBezTo>
                    <a:pt x="6" y="12"/>
                    <a:pt x="6" y="12"/>
                    <a:pt x="6" y="12"/>
                  </a:cubicBezTo>
                  <a:cubicBezTo>
                    <a:pt x="6" y="15"/>
                    <a:pt x="8" y="17"/>
                    <a:pt x="11" y="17"/>
                  </a:cubicBezTo>
                  <a:cubicBezTo>
                    <a:pt x="13" y="17"/>
                    <a:pt x="15" y="15"/>
                    <a:pt x="15" y="13"/>
                  </a:cubicBezTo>
                  <a:cubicBezTo>
                    <a:pt x="15" y="1"/>
                    <a:pt x="15" y="1"/>
                    <a:pt x="15" y="1"/>
                  </a:cubicBezTo>
                  <a:cubicBezTo>
                    <a:pt x="15" y="0"/>
                    <a:pt x="16" y="0"/>
                    <a:pt x="16" y="0"/>
                  </a:cubicBezTo>
                  <a:cubicBezTo>
                    <a:pt x="21" y="0"/>
                    <a:pt x="21" y="0"/>
                    <a:pt x="21" y="0"/>
                  </a:cubicBezTo>
                  <a:cubicBezTo>
                    <a:pt x="21" y="0"/>
                    <a:pt x="22" y="0"/>
                    <a:pt x="22" y="1"/>
                  </a:cubicBezTo>
                  <a:cubicBezTo>
                    <a:pt x="22" y="21"/>
                    <a:pt x="22" y="21"/>
                    <a:pt x="22" y="21"/>
                  </a:cubicBezTo>
                  <a:cubicBezTo>
                    <a:pt x="22" y="22"/>
                    <a:pt x="21"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5" name="Freeform 82">
              <a:extLst>
                <a:ext uri="{FF2B5EF4-FFF2-40B4-BE49-F238E27FC236}">
                  <a16:creationId xmlns:a16="http://schemas.microsoft.com/office/drawing/2014/main" id="{52645543-7B02-488F-B286-9E8DD0F2011F}"/>
                </a:ext>
              </a:extLst>
            </p:cNvPr>
            <p:cNvSpPr>
              <a:spLocks noEditPoints="1"/>
            </p:cNvSpPr>
            <p:nvPr/>
          </p:nvSpPr>
          <p:spPr bwMode="auto">
            <a:xfrm>
              <a:off x="2584961" y="4498367"/>
              <a:ext cx="10327" cy="49051"/>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6" y="0"/>
                    <a:pt x="8" y="1"/>
                    <a:pt x="8" y="4"/>
                  </a:cubicBezTo>
                  <a:cubicBezTo>
                    <a:pt x="8" y="6"/>
                    <a:pt x="6"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6" name="Freeform 83">
              <a:extLst>
                <a:ext uri="{FF2B5EF4-FFF2-40B4-BE49-F238E27FC236}">
                  <a16:creationId xmlns:a16="http://schemas.microsoft.com/office/drawing/2014/main" id="{3EFADFE0-EE04-4E3F-ADA9-89A4B5F329D7}"/>
                </a:ext>
              </a:extLst>
            </p:cNvPr>
            <p:cNvSpPr>
              <a:spLocks/>
            </p:cNvSpPr>
            <p:nvPr/>
          </p:nvSpPr>
          <p:spPr bwMode="auto">
            <a:xfrm>
              <a:off x="2601742" y="4495785"/>
              <a:ext cx="9036" cy="51633"/>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7" name="Freeform 84">
              <a:extLst>
                <a:ext uri="{FF2B5EF4-FFF2-40B4-BE49-F238E27FC236}">
                  <a16:creationId xmlns:a16="http://schemas.microsoft.com/office/drawing/2014/main" id="{D2128E54-2300-45E3-815C-BF64E4EF0597}"/>
                </a:ext>
              </a:extLst>
            </p:cNvPr>
            <p:cNvSpPr>
              <a:spLocks noEditPoints="1"/>
            </p:cNvSpPr>
            <p:nvPr/>
          </p:nvSpPr>
          <p:spPr bwMode="auto">
            <a:xfrm>
              <a:off x="2618523" y="4495785"/>
              <a:ext cx="28398" cy="51633"/>
            </a:xfrm>
            <a:custGeom>
              <a:avLst/>
              <a:gdLst>
                <a:gd name="T0" fmla="*/ 11 w 23"/>
                <a:gd name="T1" fmla="*/ 17 h 41"/>
                <a:gd name="T2" fmla="*/ 16 w 23"/>
                <a:gd name="T3" fmla="*/ 18 h 41"/>
                <a:gd name="T4" fmla="*/ 16 w 23"/>
                <a:gd name="T5" fmla="*/ 2 h 41"/>
                <a:gd name="T6" fmla="*/ 17 w 23"/>
                <a:gd name="T7" fmla="*/ 0 h 41"/>
                <a:gd name="T8" fmla="*/ 22 w 23"/>
                <a:gd name="T9" fmla="*/ 0 h 41"/>
                <a:gd name="T10" fmla="*/ 23 w 23"/>
                <a:gd name="T11" fmla="*/ 2 h 41"/>
                <a:gd name="T12" fmla="*/ 23 w 23"/>
                <a:gd name="T13" fmla="*/ 39 h 41"/>
                <a:gd name="T14" fmla="*/ 22 w 23"/>
                <a:gd name="T15" fmla="*/ 41 h 41"/>
                <a:gd name="T16" fmla="*/ 20 w 23"/>
                <a:gd name="T17" fmla="*/ 41 h 41"/>
                <a:gd name="T18" fmla="*/ 19 w 23"/>
                <a:gd name="T19" fmla="*/ 39 h 41"/>
                <a:gd name="T20" fmla="*/ 18 w 23"/>
                <a:gd name="T21" fmla="*/ 38 h 41"/>
                <a:gd name="T22" fmla="*/ 11 w 23"/>
                <a:gd name="T23" fmla="*/ 41 h 41"/>
                <a:gd name="T24" fmla="*/ 0 w 23"/>
                <a:gd name="T25" fmla="*/ 29 h 41"/>
                <a:gd name="T26" fmla="*/ 11 w 23"/>
                <a:gd name="T27" fmla="*/ 17 h 41"/>
                <a:gd name="T28" fmla="*/ 11 w 23"/>
                <a:gd name="T29" fmla="*/ 35 h 41"/>
                <a:gd name="T30" fmla="*/ 16 w 23"/>
                <a:gd name="T31" fmla="*/ 31 h 41"/>
                <a:gd name="T32" fmla="*/ 16 w 23"/>
                <a:gd name="T33" fmla="*/ 25 h 41"/>
                <a:gd name="T34" fmla="*/ 12 w 23"/>
                <a:gd name="T35" fmla="*/ 23 h 41"/>
                <a:gd name="T36" fmla="*/ 6 w 23"/>
                <a:gd name="T37" fmla="*/ 29 h 41"/>
                <a:gd name="T38" fmla="*/ 11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17"/>
                  </a:moveTo>
                  <a:cubicBezTo>
                    <a:pt x="13" y="17"/>
                    <a:pt x="15" y="18"/>
                    <a:pt x="16" y="18"/>
                  </a:cubicBezTo>
                  <a:cubicBezTo>
                    <a:pt x="16" y="2"/>
                    <a:pt x="16" y="2"/>
                    <a:pt x="16" y="2"/>
                  </a:cubicBezTo>
                  <a:cubicBezTo>
                    <a:pt x="16" y="1"/>
                    <a:pt x="17" y="0"/>
                    <a:pt x="17" y="0"/>
                  </a:cubicBezTo>
                  <a:cubicBezTo>
                    <a:pt x="22" y="0"/>
                    <a:pt x="22" y="0"/>
                    <a:pt x="22" y="0"/>
                  </a:cubicBezTo>
                  <a:cubicBezTo>
                    <a:pt x="23" y="0"/>
                    <a:pt x="23" y="1"/>
                    <a:pt x="23" y="2"/>
                  </a:cubicBezTo>
                  <a:cubicBezTo>
                    <a:pt x="23" y="39"/>
                    <a:pt x="23" y="39"/>
                    <a:pt x="23" y="39"/>
                  </a:cubicBezTo>
                  <a:cubicBezTo>
                    <a:pt x="23" y="40"/>
                    <a:pt x="23" y="41"/>
                    <a:pt x="22" y="41"/>
                  </a:cubicBezTo>
                  <a:cubicBezTo>
                    <a:pt x="20" y="41"/>
                    <a:pt x="20" y="41"/>
                    <a:pt x="20" y="41"/>
                  </a:cubicBezTo>
                  <a:cubicBezTo>
                    <a:pt x="19" y="41"/>
                    <a:pt x="19" y="40"/>
                    <a:pt x="19" y="39"/>
                  </a:cubicBezTo>
                  <a:cubicBezTo>
                    <a:pt x="18" y="38"/>
                    <a:pt x="18" y="38"/>
                    <a:pt x="18" y="38"/>
                  </a:cubicBezTo>
                  <a:cubicBezTo>
                    <a:pt x="18" y="38"/>
                    <a:pt x="15" y="41"/>
                    <a:pt x="11" y="41"/>
                  </a:cubicBezTo>
                  <a:cubicBezTo>
                    <a:pt x="4" y="41"/>
                    <a:pt x="0" y="36"/>
                    <a:pt x="0" y="29"/>
                  </a:cubicBezTo>
                  <a:cubicBezTo>
                    <a:pt x="0" y="22"/>
                    <a:pt x="4" y="17"/>
                    <a:pt x="11" y="17"/>
                  </a:cubicBezTo>
                  <a:close/>
                  <a:moveTo>
                    <a:pt x="11" y="35"/>
                  </a:moveTo>
                  <a:cubicBezTo>
                    <a:pt x="14" y="35"/>
                    <a:pt x="16" y="33"/>
                    <a:pt x="16" y="31"/>
                  </a:cubicBezTo>
                  <a:cubicBezTo>
                    <a:pt x="16" y="25"/>
                    <a:pt x="16" y="25"/>
                    <a:pt x="16" y="25"/>
                  </a:cubicBezTo>
                  <a:cubicBezTo>
                    <a:pt x="16" y="25"/>
                    <a:pt x="15" y="23"/>
                    <a:pt x="12" y="23"/>
                  </a:cubicBezTo>
                  <a:cubicBezTo>
                    <a:pt x="9" y="23"/>
                    <a:pt x="6" y="26"/>
                    <a:pt x="6" y="29"/>
                  </a:cubicBezTo>
                  <a:cubicBezTo>
                    <a:pt x="6" y="32"/>
                    <a:pt x="8" y="35"/>
                    <a:pt x="11" y="3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8" name="Freeform 85">
              <a:extLst>
                <a:ext uri="{FF2B5EF4-FFF2-40B4-BE49-F238E27FC236}">
                  <a16:creationId xmlns:a16="http://schemas.microsoft.com/office/drawing/2014/main" id="{3FED2B20-CE95-4D88-95AC-B8B555B0BB11}"/>
                </a:ext>
              </a:extLst>
            </p:cNvPr>
            <p:cNvSpPr>
              <a:spLocks noEditPoints="1"/>
            </p:cNvSpPr>
            <p:nvPr/>
          </p:nvSpPr>
          <p:spPr bwMode="auto">
            <a:xfrm>
              <a:off x="2654666" y="4498367"/>
              <a:ext cx="10327" cy="49051"/>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9" name="Freeform 86">
              <a:extLst>
                <a:ext uri="{FF2B5EF4-FFF2-40B4-BE49-F238E27FC236}">
                  <a16:creationId xmlns:a16="http://schemas.microsoft.com/office/drawing/2014/main" id="{0F519559-81ED-4C16-8145-E093E6F7D940}"/>
                </a:ext>
              </a:extLst>
            </p:cNvPr>
            <p:cNvSpPr>
              <a:spLocks/>
            </p:cNvSpPr>
            <p:nvPr/>
          </p:nvSpPr>
          <p:spPr bwMode="auto">
            <a:xfrm>
              <a:off x="2674027" y="4517729"/>
              <a:ext cx="28398" cy="29689"/>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6 w 23"/>
                <a:gd name="T27" fmla="*/ 10 h 24"/>
                <a:gd name="T28" fmla="*/ 6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3" y="1"/>
                    <a:pt x="4" y="1"/>
                    <a:pt x="4" y="1"/>
                  </a:cubicBezTo>
                  <a:cubicBezTo>
                    <a:pt x="5" y="3"/>
                    <a:pt x="5" y="3"/>
                    <a:pt x="5" y="3"/>
                  </a:cubicBezTo>
                  <a:cubicBezTo>
                    <a:pt x="6" y="3"/>
                    <a:pt x="8" y="0"/>
                    <a:pt x="13" y="0"/>
                  </a:cubicBezTo>
                  <a:cubicBezTo>
                    <a:pt x="20" y="0"/>
                    <a:pt x="23" y="6"/>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6" y="10"/>
                  </a:cubicBezTo>
                  <a:cubicBezTo>
                    <a:pt x="6" y="22"/>
                    <a:pt x="6" y="22"/>
                    <a:pt x="6" y="22"/>
                  </a:cubicBezTo>
                  <a:cubicBezTo>
                    <a:pt x="6" y="23"/>
                    <a:pt x="6" y="24"/>
                    <a:pt x="5" y="24"/>
                  </a:cubicBezTo>
                  <a:cubicBezTo>
                    <a:pt x="1" y="24"/>
                    <a:pt x="1" y="24"/>
                    <a:pt x="1" y="24"/>
                  </a:cubicBezTo>
                  <a:cubicBezTo>
                    <a:pt x="0"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0" name="Freeform 87">
              <a:extLst>
                <a:ext uri="{FF2B5EF4-FFF2-40B4-BE49-F238E27FC236}">
                  <a16:creationId xmlns:a16="http://schemas.microsoft.com/office/drawing/2014/main" id="{D7FF66F0-DF62-442A-A6EE-AD8253E464A6}"/>
                </a:ext>
              </a:extLst>
            </p:cNvPr>
            <p:cNvSpPr>
              <a:spLocks noEditPoints="1"/>
            </p:cNvSpPr>
            <p:nvPr/>
          </p:nvSpPr>
          <p:spPr bwMode="auto">
            <a:xfrm>
              <a:off x="2707589" y="4517729"/>
              <a:ext cx="30980" cy="51633"/>
            </a:xfrm>
            <a:custGeom>
              <a:avLst/>
              <a:gdLst>
                <a:gd name="T0" fmla="*/ 4 w 25"/>
                <a:gd name="T1" fmla="*/ 15 h 41"/>
                <a:gd name="T2" fmla="*/ 3 w 25"/>
                <a:gd name="T3" fmla="*/ 10 h 41"/>
                <a:gd name="T4" fmla="*/ 12 w 25"/>
                <a:gd name="T5" fmla="*/ 0 h 41"/>
                <a:gd name="T6" fmla="*/ 23 w 25"/>
                <a:gd name="T7" fmla="*/ 0 h 41"/>
                <a:gd name="T8" fmla="*/ 24 w 25"/>
                <a:gd name="T9" fmla="*/ 1 h 41"/>
                <a:gd name="T10" fmla="*/ 24 w 25"/>
                <a:gd name="T11" fmla="*/ 3 h 41"/>
                <a:gd name="T12" fmla="*/ 23 w 25"/>
                <a:gd name="T13" fmla="*/ 4 h 41"/>
                <a:gd name="T14" fmla="*/ 20 w 25"/>
                <a:gd name="T15" fmla="*/ 5 h 41"/>
                <a:gd name="T16" fmla="*/ 22 w 25"/>
                <a:gd name="T17" fmla="*/ 11 h 41"/>
                <a:gd name="T18" fmla="*/ 13 w 25"/>
                <a:gd name="T19" fmla="*/ 20 h 41"/>
                <a:gd name="T20" fmla="*/ 8 w 25"/>
                <a:gd name="T21" fmla="*/ 19 h 41"/>
                <a:gd name="T22" fmla="*/ 6 w 25"/>
                <a:gd name="T23" fmla="*/ 22 h 41"/>
                <a:gd name="T24" fmla="*/ 8 w 25"/>
                <a:gd name="T25" fmla="*/ 24 h 41"/>
                <a:gd name="T26" fmla="*/ 16 w 25"/>
                <a:gd name="T27" fmla="*/ 24 h 41"/>
                <a:gd name="T28" fmla="*/ 25 w 25"/>
                <a:gd name="T29" fmla="*/ 32 h 41"/>
                <a:gd name="T30" fmla="*/ 12 w 25"/>
                <a:gd name="T31" fmla="*/ 41 h 41"/>
                <a:gd name="T32" fmla="*/ 1 w 25"/>
                <a:gd name="T33" fmla="*/ 33 h 41"/>
                <a:gd name="T34" fmla="*/ 4 w 25"/>
                <a:gd name="T35" fmla="*/ 28 h 41"/>
                <a:gd name="T36" fmla="*/ 4 w 25"/>
                <a:gd name="T37" fmla="*/ 28 h 41"/>
                <a:gd name="T38" fmla="*/ 0 w 25"/>
                <a:gd name="T39" fmla="*/ 22 h 41"/>
                <a:gd name="T40" fmla="*/ 4 w 25"/>
                <a:gd name="T41" fmla="*/ 15 h 41"/>
                <a:gd name="T42" fmla="*/ 12 w 25"/>
                <a:gd name="T43" fmla="*/ 36 h 41"/>
                <a:gd name="T44" fmla="*/ 18 w 25"/>
                <a:gd name="T45" fmla="*/ 32 h 41"/>
                <a:gd name="T46" fmla="*/ 14 w 25"/>
                <a:gd name="T47" fmla="*/ 29 h 41"/>
                <a:gd name="T48" fmla="*/ 10 w 25"/>
                <a:gd name="T49" fmla="*/ 29 h 41"/>
                <a:gd name="T50" fmla="*/ 7 w 25"/>
                <a:gd name="T51" fmla="*/ 32 h 41"/>
                <a:gd name="T52" fmla="*/ 12 w 25"/>
                <a:gd name="T53" fmla="*/ 36 h 41"/>
                <a:gd name="T54" fmla="*/ 13 w 25"/>
                <a:gd name="T55" fmla="*/ 14 h 41"/>
                <a:gd name="T56" fmla="*/ 17 w 25"/>
                <a:gd name="T57" fmla="*/ 10 h 41"/>
                <a:gd name="T58" fmla="*/ 13 w 25"/>
                <a:gd name="T59" fmla="*/ 6 h 41"/>
                <a:gd name="T60" fmla="*/ 9 w 25"/>
                <a:gd name="T61" fmla="*/ 10 h 41"/>
                <a:gd name="T62" fmla="*/ 13 w 25"/>
                <a:gd name="T63"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41">
                  <a:moveTo>
                    <a:pt x="4" y="15"/>
                  </a:moveTo>
                  <a:cubicBezTo>
                    <a:pt x="4" y="15"/>
                    <a:pt x="3" y="13"/>
                    <a:pt x="3" y="10"/>
                  </a:cubicBezTo>
                  <a:cubicBezTo>
                    <a:pt x="3" y="5"/>
                    <a:pt x="7" y="0"/>
                    <a:pt x="12" y="0"/>
                  </a:cubicBezTo>
                  <a:cubicBezTo>
                    <a:pt x="23" y="0"/>
                    <a:pt x="23" y="0"/>
                    <a:pt x="23" y="0"/>
                  </a:cubicBezTo>
                  <a:cubicBezTo>
                    <a:pt x="24" y="0"/>
                    <a:pt x="24" y="1"/>
                    <a:pt x="24" y="1"/>
                  </a:cubicBezTo>
                  <a:cubicBezTo>
                    <a:pt x="24" y="3"/>
                    <a:pt x="24" y="3"/>
                    <a:pt x="24" y="3"/>
                  </a:cubicBezTo>
                  <a:cubicBezTo>
                    <a:pt x="24" y="3"/>
                    <a:pt x="24" y="4"/>
                    <a:pt x="23" y="4"/>
                  </a:cubicBezTo>
                  <a:cubicBezTo>
                    <a:pt x="20" y="5"/>
                    <a:pt x="20" y="5"/>
                    <a:pt x="20" y="5"/>
                  </a:cubicBezTo>
                  <a:cubicBezTo>
                    <a:pt x="20" y="5"/>
                    <a:pt x="22" y="7"/>
                    <a:pt x="22" y="11"/>
                  </a:cubicBezTo>
                  <a:cubicBezTo>
                    <a:pt x="22" y="15"/>
                    <a:pt x="19" y="20"/>
                    <a:pt x="13" y="20"/>
                  </a:cubicBezTo>
                  <a:cubicBezTo>
                    <a:pt x="10" y="20"/>
                    <a:pt x="9" y="19"/>
                    <a:pt x="8" y="19"/>
                  </a:cubicBezTo>
                  <a:cubicBezTo>
                    <a:pt x="7" y="19"/>
                    <a:pt x="6" y="20"/>
                    <a:pt x="6" y="22"/>
                  </a:cubicBezTo>
                  <a:cubicBezTo>
                    <a:pt x="6" y="23"/>
                    <a:pt x="7" y="24"/>
                    <a:pt x="8" y="24"/>
                  </a:cubicBezTo>
                  <a:cubicBezTo>
                    <a:pt x="16" y="24"/>
                    <a:pt x="16" y="24"/>
                    <a:pt x="16" y="24"/>
                  </a:cubicBezTo>
                  <a:cubicBezTo>
                    <a:pt x="21" y="24"/>
                    <a:pt x="25" y="26"/>
                    <a:pt x="25" y="32"/>
                  </a:cubicBezTo>
                  <a:cubicBezTo>
                    <a:pt x="25" y="37"/>
                    <a:pt x="21" y="41"/>
                    <a:pt x="12" y="41"/>
                  </a:cubicBezTo>
                  <a:cubicBezTo>
                    <a:pt x="4" y="41"/>
                    <a:pt x="1" y="37"/>
                    <a:pt x="1" y="33"/>
                  </a:cubicBezTo>
                  <a:cubicBezTo>
                    <a:pt x="1" y="30"/>
                    <a:pt x="4" y="28"/>
                    <a:pt x="4" y="28"/>
                  </a:cubicBezTo>
                  <a:cubicBezTo>
                    <a:pt x="4" y="28"/>
                    <a:pt x="4" y="28"/>
                    <a:pt x="4" y="28"/>
                  </a:cubicBezTo>
                  <a:cubicBezTo>
                    <a:pt x="3" y="28"/>
                    <a:pt x="0" y="26"/>
                    <a:pt x="0" y="22"/>
                  </a:cubicBezTo>
                  <a:cubicBezTo>
                    <a:pt x="0" y="17"/>
                    <a:pt x="4" y="15"/>
                    <a:pt x="4" y="15"/>
                  </a:cubicBezTo>
                  <a:close/>
                  <a:moveTo>
                    <a:pt x="12" y="36"/>
                  </a:moveTo>
                  <a:cubicBezTo>
                    <a:pt x="16" y="36"/>
                    <a:pt x="18" y="34"/>
                    <a:pt x="18" y="32"/>
                  </a:cubicBezTo>
                  <a:cubicBezTo>
                    <a:pt x="18" y="31"/>
                    <a:pt x="17" y="29"/>
                    <a:pt x="14" y="29"/>
                  </a:cubicBezTo>
                  <a:cubicBezTo>
                    <a:pt x="12" y="29"/>
                    <a:pt x="11" y="29"/>
                    <a:pt x="10" y="29"/>
                  </a:cubicBezTo>
                  <a:cubicBezTo>
                    <a:pt x="9" y="30"/>
                    <a:pt x="7" y="30"/>
                    <a:pt x="7" y="32"/>
                  </a:cubicBezTo>
                  <a:cubicBezTo>
                    <a:pt x="7" y="34"/>
                    <a:pt x="9" y="36"/>
                    <a:pt x="12" y="36"/>
                  </a:cubicBezTo>
                  <a:close/>
                  <a:moveTo>
                    <a:pt x="13" y="14"/>
                  </a:moveTo>
                  <a:cubicBezTo>
                    <a:pt x="15" y="14"/>
                    <a:pt x="17" y="13"/>
                    <a:pt x="17" y="10"/>
                  </a:cubicBezTo>
                  <a:cubicBezTo>
                    <a:pt x="17" y="8"/>
                    <a:pt x="15" y="6"/>
                    <a:pt x="13" y="6"/>
                  </a:cubicBezTo>
                  <a:cubicBezTo>
                    <a:pt x="10" y="6"/>
                    <a:pt x="9" y="8"/>
                    <a:pt x="9" y="10"/>
                  </a:cubicBezTo>
                  <a:cubicBezTo>
                    <a:pt x="9" y="13"/>
                    <a:pt x="10" y="14"/>
                    <a:pt x="13" y="1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1" name="Freeform 88">
              <a:extLst>
                <a:ext uri="{FF2B5EF4-FFF2-40B4-BE49-F238E27FC236}">
                  <a16:creationId xmlns:a16="http://schemas.microsoft.com/office/drawing/2014/main" id="{01E962B3-104A-4680-BA49-FE9AD4215888}"/>
                </a:ext>
              </a:extLst>
            </p:cNvPr>
            <p:cNvSpPr>
              <a:spLocks noEditPoints="1"/>
            </p:cNvSpPr>
            <p:nvPr/>
          </p:nvSpPr>
          <p:spPr bwMode="auto">
            <a:xfrm>
              <a:off x="2757931" y="4517729"/>
              <a:ext cx="23235" cy="29689"/>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0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4 w 19"/>
                <a:gd name="T27" fmla="*/ 21 h 24"/>
                <a:gd name="T28" fmla="*/ 7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0"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4" y="21"/>
                    <a:pt x="14" y="21"/>
                    <a:pt x="14" y="21"/>
                  </a:cubicBezTo>
                  <a:cubicBezTo>
                    <a:pt x="13" y="22"/>
                    <a:pt x="11" y="24"/>
                    <a:pt x="7"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2" name="Freeform 89">
              <a:extLst>
                <a:ext uri="{FF2B5EF4-FFF2-40B4-BE49-F238E27FC236}">
                  <a16:creationId xmlns:a16="http://schemas.microsoft.com/office/drawing/2014/main" id="{7DCFA915-5346-4A37-8AD5-A12CBFD11767}"/>
                </a:ext>
              </a:extLst>
            </p:cNvPr>
            <p:cNvSpPr>
              <a:spLocks/>
            </p:cNvSpPr>
            <p:nvPr/>
          </p:nvSpPr>
          <p:spPr bwMode="auto">
            <a:xfrm>
              <a:off x="2790201" y="4517729"/>
              <a:ext cx="29689" cy="29689"/>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0"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3" name="Freeform 90">
              <a:extLst>
                <a:ext uri="{FF2B5EF4-FFF2-40B4-BE49-F238E27FC236}">
                  <a16:creationId xmlns:a16="http://schemas.microsoft.com/office/drawing/2014/main" id="{9CBA7823-9624-43C5-B507-8CB872A616EA}"/>
                </a:ext>
              </a:extLst>
            </p:cNvPr>
            <p:cNvSpPr>
              <a:spLocks/>
            </p:cNvSpPr>
            <p:nvPr/>
          </p:nvSpPr>
          <p:spPr bwMode="auto">
            <a:xfrm>
              <a:off x="2845707" y="4495785"/>
              <a:ext cx="30980" cy="51633"/>
            </a:xfrm>
            <a:custGeom>
              <a:avLst/>
              <a:gdLst>
                <a:gd name="T0" fmla="*/ 0 w 25"/>
                <a:gd name="T1" fmla="*/ 2 h 41"/>
                <a:gd name="T2" fmla="*/ 1 w 25"/>
                <a:gd name="T3" fmla="*/ 0 h 41"/>
                <a:gd name="T4" fmla="*/ 24 w 25"/>
                <a:gd name="T5" fmla="*/ 0 h 41"/>
                <a:gd name="T6" fmla="*/ 25 w 25"/>
                <a:gd name="T7" fmla="*/ 2 h 41"/>
                <a:gd name="T8" fmla="*/ 25 w 25"/>
                <a:gd name="T9" fmla="*/ 6 h 41"/>
                <a:gd name="T10" fmla="*/ 24 w 25"/>
                <a:gd name="T11" fmla="*/ 7 h 41"/>
                <a:gd name="T12" fmla="*/ 7 w 25"/>
                <a:gd name="T13" fmla="*/ 7 h 41"/>
                <a:gd name="T14" fmla="*/ 7 w 25"/>
                <a:gd name="T15" fmla="*/ 17 h 41"/>
                <a:gd name="T16" fmla="*/ 21 w 25"/>
                <a:gd name="T17" fmla="*/ 17 h 41"/>
                <a:gd name="T18" fmla="*/ 23 w 25"/>
                <a:gd name="T19" fmla="*/ 18 h 41"/>
                <a:gd name="T20" fmla="*/ 23 w 25"/>
                <a:gd name="T21" fmla="*/ 23 h 41"/>
                <a:gd name="T22" fmla="*/ 21 w 25"/>
                <a:gd name="T23" fmla="*/ 24 h 41"/>
                <a:gd name="T24" fmla="*/ 7 w 25"/>
                <a:gd name="T25" fmla="*/ 24 h 41"/>
                <a:gd name="T26" fmla="*/ 7 w 25"/>
                <a:gd name="T27" fmla="*/ 34 h 41"/>
                <a:gd name="T28" fmla="*/ 24 w 25"/>
                <a:gd name="T29" fmla="*/ 34 h 41"/>
                <a:gd name="T30" fmla="*/ 25 w 25"/>
                <a:gd name="T31" fmla="*/ 35 h 41"/>
                <a:gd name="T32" fmla="*/ 25 w 25"/>
                <a:gd name="T33" fmla="*/ 39 h 41"/>
                <a:gd name="T34" fmla="*/ 24 w 25"/>
                <a:gd name="T35" fmla="*/ 41 h 41"/>
                <a:gd name="T36" fmla="*/ 1 w 25"/>
                <a:gd name="T37" fmla="*/ 41 h 41"/>
                <a:gd name="T38" fmla="*/ 0 w 25"/>
                <a:gd name="T39" fmla="*/ 39 h 41"/>
                <a:gd name="T40" fmla="*/ 0 w 25"/>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41">
                  <a:moveTo>
                    <a:pt x="0" y="2"/>
                  </a:moveTo>
                  <a:cubicBezTo>
                    <a:pt x="0" y="1"/>
                    <a:pt x="0" y="0"/>
                    <a:pt x="1" y="0"/>
                  </a:cubicBezTo>
                  <a:cubicBezTo>
                    <a:pt x="24" y="0"/>
                    <a:pt x="24" y="0"/>
                    <a:pt x="24" y="0"/>
                  </a:cubicBezTo>
                  <a:cubicBezTo>
                    <a:pt x="25" y="0"/>
                    <a:pt x="25" y="1"/>
                    <a:pt x="25" y="2"/>
                  </a:cubicBezTo>
                  <a:cubicBezTo>
                    <a:pt x="25" y="6"/>
                    <a:pt x="25" y="6"/>
                    <a:pt x="25" y="6"/>
                  </a:cubicBezTo>
                  <a:cubicBezTo>
                    <a:pt x="25" y="7"/>
                    <a:pt x="25" y="7"/>
                    <a:pt x="24" y="7"/>
                  </a:cubicBezTo>
                  <a:cubicBezTo>
                    <a:pt x="7" y="7"/>
                    <a:pt x="7" y="7"/>
                    <a:pt x="7" y="7"/>
                  </a:cubicBezTo>
                  <a:cubicBezTo>
                    <a:pt x="7" y="17"/>
                    <a:pt x="7" y="17"/>
                    <a:pt x="7" y="17"/>
                  </a:cubicBezTo>
                  <a:cubicBezTo>
                    <a:pt x="21" y="17"/>
                    <a:pt x="21" y="17"/>
                    <a:pt x="21" y="17"/>
                  </a:cubicBezTo>
                  <a:cubicBezTo>
                    <a:pt x="22" y="17"/>
                    <a:pt x="23" y="17"/>
                    <a:pt x="23" y="18"/>
                  </a:cubicBezTo>
                  <a:cubicBezTo>
                    <a:pt x="23" y="23"/>
                    <a:pt x="23" y="23"/>
                    <a:pt x="23" y="23"/>
                  </a:cubicBezTo>
                  <a:cubicBezTo>
                    <a:pt x="23" y="23"/>
                    <a:pt x="22" y="24"/>
                    <a:pt x="21" y="24"/>
                  </a:cubicBezTo>
                  <a:cubicBezTo>
                    <a:pt x="7" y="24"/>
                    <a:pt x="7" y="24"/>
                    <a:pt x="7" y="24"/>
                  </a:cubicBezTo>
                  <a:cubicBezTo>
                    <a:pt x="7" y="34"/>
                    <a:pt x="7" y="34"/>
                    <a:pt x="7" y="34"/>
                  </a:cubicBezTo>
                  <a:cubicBezTo>
                    <a:pt x="24" y="34"/>
                    <a:pt x="24" y="34"/>
                    <a:pt x="24" y="34"/>
                  </a:cubicBezTo>
                  <a:cubicBezTo>
                    <a:pt x="25" y="34"/>
                    <a:pt x="25" y="34"/>
                    <a:pt x="25" y="35"/>
                  </a:cubicBezTo>
                  <a:cubicBezTo>
                    <a:pt x="25" y="39"/>
                    <a:pt x="25" y="39"/>
                    <a:pt x="25" y="39"/>
                  </a:cubicBezTo>
                  <a:cubicBezTo>
                    <a:pt x="25" y="40"/>
                    <a:pt x="25" y="41"/>
                    <a:pt x="24" y="41"/>
                  </a:cubicBezTo>
                  <a:cubicBezTo>
                    <a:pt x="1" y="41"/>
                    <a:pt x="1" y="41"/>
                    <a:pt x="1" y="41"/>
                  </a:cubicBezTo>
                  <a:cubicBezTo>
                    <a:pt x="0"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4" name="Freeform 91">
              <a:extLst>
                <a:ext uri="{FF2B5EF4-FFF2-40B4-BE49-F238E27FC236}">
                  <a16:creationId xmlns:a16="http://schemas.microsoft.com/office/drawing/2014/main" id="{ACC6881E-C3D8-47B1-AFF8-571FD086965B}"/>
                </a:ext>
              </a:extLst>
            </p:cNvPr>
            <p:cNvSpPr>
              <a:spLocks noEditPoints="1"/>
            </p:cNvSpPr>
            <p:nvPr/>
          </p:nvSpPr>
          <p:spPr bwMode="auto">
            <a:xfrm>
              <a:off x="2881849" y="4517729"/>
              <a:ext cx="29689" cy="51633"/>
            </a:xfrm>
            <a:custGeom>
              <a:avLst/>
              <a:gdLst>
                <a:gd name="T0" fmla="*/ 11 w 23"/>
                <a:gd name="T1" fmla="*/ 0 h 41"/>
                <a:gd name="T2" fmla="*/ 18 w 23"/>
                <a:gd name="T3" fmla="*/ 3 h 41"/>
                <a:gd name="T4" fmla="*/ 19 w 23"/>
                <a:gd name="T5" fmla="*/ 1 h 41"/>
                <a:gd name="T6" fmla="*/ 20 w 23"/>
                <a:gd name="T7" fmla="*/ 1 h 41"/>
                <a:gd name="T8" fmla="*/ 22 w 23"/>
                <a:gd name="T9" fmla="*/ 1 h 41"/>
                <a:gd name="T10" fmla="*/ 23 w 23"/>
                <a:gd name="T11" fmla="*/ 2 h 41"/>
                <a:gd name="T12" fmla="*/ 23 w 23"/>
                <a:gd name="T13" fmla="*/ 40 h 41"/>
                <a:gd name="T14" fmla="*/ 22 w 23"/>
                <a:gd name="T15" fmla="*/ 41 h 41"/>
                <a:gd name="T16" fmla="*/ 18 w 23"/>
                <a:gd name="T17" fmla="*/ 41 h 41"/>
                <a:gd name="T18" fmla="*/ 16 w 23"/>
                <a:gd name="T19" fmla="*/ 40 h 41"/>
                <a:gd name="T20" fmla="*/ 16 w 23"/>
                <a:gd name="T21" fmla="*/ 23 h 41"/>
                <a:gd name="T22" fmla="*/ 11 w 23"/>
                <a:gd name="T23" fmla="*/ 24 h 41"/>
                <a:gd name="T24" fmla="*/ 0 w 23"/>
                <a:gd name="T25" fmla="*/ 12 h 41"/>
                <a:gd name="T26" fmla="*/ 11 w 23"/>
                <a:gd name="T27" fmla="*/ 0 h 41"/>
                <a:gd name="T28" fmla="*/ 12 w 23"/>
                <a:gd name="T29" fmla="*/ 18 h 41"/>
                <a:gd name="T30" fmla="*/ 17 w 23"/>
                <a:gd name="T31" fmla="*/ 17 h 41"/>
                <a:gd name="T32" fmla="*/ 17 w 23"/>
                <a:gd name="T33" fmla="*/ 10 h 41"/>
                <a:gd name="T34" fmla="*/ 12 w 23"/>
                <a:gd name="T35" fmla="*/ 6 h 41"/>
                <a:gd name="T36" fmla="*/ 7 w 23"/>
                <a:gd name="T37" fmla="*/ 12 h 41"/>
                <a:gd name="T38" fmla="*/ 12 w 23"/>
                <a:gd name="T3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0"/>
                  </a:moveTo>
                  <a:cubicBezTo>
                    <a:pt x="15" y="0"/>
                    <a:pt x="17" y="2"/>
                    <a:pt x="18" y="3"/>
                  </a:cubicBezTo>
                  <a:cubicBezTo>
                    <a:pt x="19" y="1"/>
                    <a:pt x="19" y="1"/>
                    <a:pt x="19" y="1"/>
                  </a:cubicBezTo>
                  <a:cubicBezTo>
                    <a:pt x="19" y="1"/>
                    <a:pt x="20" y="1"/>
                    <a:pt x="20" y="1"/>
                  </a:cubicBezTo>
                  <a:cubicBezTo>
                    <a:pt x="22" y="1"/>
                    <a:pt x="22" y="1"/>
                    <a:pt x="22" y="1"/>
                  </a:cubicBezTo>
                  <a:cubicBezTo>
                    <a:pt x="23" y="1"/>
                    <a:pt x="23" y="1"/>
                    <a:pt x="23" y="2"/>
                  </a:cubicBezTo>
                  <a:cubicBezTo>
                    <a:pt x="23" y="40"/>
                    <a:pt x="23" y="40"/>
                    <a:pt x="23" y="40"/>
                  </a:cubicBezTo>
                  <a:cubicBezTo>
                    <a:pt x="23" y="40"/>
                    <a:pt x="23" y="41"/>
                    <a:pt x="22" y="41"/>
                  </a:cubicBezTo>
                  <a:cubicBezTo>
                    <a:pt x="18" y="41"/>
                    <a:pt x="18" y="41"/>
                    <a:pt x="18" y="41"/>
                  </a:cubicBezTo>
                  <a:cubicBezTo>
                    <a:pt x="17" y="41"/>
                    <a:pt x="16" y="40"/>
                    <a:pt x="16" y="40"/>
                  </a:cubicBezTo>
                  <a:cubicBezTo>
                    <a:pt x="16" y="23"/>
                    <a:pt x="16" y="23"/>
                    <a:pt x="16" y="23"/>
                  </a:cubicBezTo>
                  <a:cubicBezTo>
                    <a:pt x="16" y="23"/>
                    <a:pt x="13" y="24"/>
                    <a:pt x="11" y="24"/>
                  </a:cubicBezTo>
                  <a:cubicBezTo>
                    <a:pt x="5" y="24"/>
                    <a:pt x="0" y="19"/>
                    <a:pt x="0" y="12"/>
                  </a:cubicBezTo>
                  <a:cubicBezTo>
                    <a:pt x="0" y="6"/>
                    <a:pt x="5" y="0"/>
                    <a:pt x="11" y="0"/>
                  </a:cubicBezTo>
                  <a:close/>
                  <a:moveTo>
                    <a:pt x="12" y="18"/>
                  </a:moveTo>
                  <a:cubicBezTo>
                    <a:pt x="15" y="18"/>
                    <a:pt x="17" y="17"/>
                    <a:pt x="17" y="17"/>
                  </a:cubicBezTo>
                  <a:cubicBezTo>
                    <a:pt x="17" y="10"/>
                    <a:pt x="17" y="10"/>
                    <a:pt x="17" y="10"/>
                  </a:cubicBezTo>
                  <a:cubicBezTo>
                    <a:pt x="16" y="9"/>
                    <a:pt x="15" y="6"/>
                    <a:pt x="12" y="6"/>
                  </a:cubicBezTo>
                  <a:cubicBezTo>
                    <a:pt x="9" y="6"/>
                    <a:pt x="7" y="9"/>
                    <a:pt x="7" y="12"/>
                  </a:cubicBezTo>
                  <a:cubicBezTo>
                    <a:pt x="7" y="15"/>
                    <a:pt x="9" y="18"/>
                    <a:pt x="12" y="1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5" name="Freeform 92">
              <a:extLst>
                <a:ext uri="{FF2B5EF4-FFF2-40B4-BE49-F238E27FC236}">
                  <a16:creationId xmlns:a16="http://schemas.microsoft.com/office/drawing/2014/main" id="{C49C8064-162A-4D6E-A020-030DA4A347F2}"/>
                </a:ext>
              </a:extLst>
            </p:cNvPr>
            <p:cNvSpPr>
              <a:spLocks/>
            </p:cNvSpPr>
            <p:nvPr/>
          </p:nvSpPr>
          <p:spPr bwMode="auto">
            <a:xfrm>
              <a:off x="2919283" y="4519020"/>
              <a:ext cx="28398" cy="28398"/>
            </a:xfrm>
            <a:custGeom>
              <a:avLst/>
              <a:gdLst>
                <a:gd name="T0" fmla="*/ 0 w 22"/>
                <a:gd name="T1" fmla="*/ 1 h 23"/>
                <a:gd name="T2" fmla="*/ 1 w 22"/>
                <a:gd name="T3" fmla="*/ 0 h 23"/>
                <a:gd name="T4" fmla="*/ 6 w 22"/>
                <a:gd name="T5" fmla="*/ 0 h 23"/>
                <a:gd name="T6" fmla="*/ 7 w 22"/>
                <a:gd name="T7" fmla="*/ 1 h 23"/>
                <a:gd name="T8" fmla="*/ 7 w 22"/>
                <a:gd name="T9" fmla="*/ 12 h 23"/>
                <a:gd name="T10" fmla="*/ 11 w 22"/>
                <a:gd name="T11" fmla="*/ 17 h 23"/>
                <a:gd name="T12" fmla="*/ 15 w 22"/>
                <a:gd name="T13" fmla="*/ 13 h 23"/>
                <a:gd name="T14" fmla="*/ 15 w 22"/>
                <a:gd name="T15" fmla="*/ 1 h 23"/>
                <a:gd name="T16" fmla="*/ 17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6" y="0"/>
                    <a:pt x="6" y="0"/>
                    <a:pt x="6" y="0"/>
                  </a:cubicBezTo>
                  <a:cubicBezTo>
                    <a:pt x="6" y="0"/>
                    <a:pt x="7" y="0"/>
                    <a:pt x="7" y="1"/>
                  </a:cubicBezTo>
                  <a:cubicBezTo>
                    <a:pt x="7" y="12"/>
                    <a:pt x="7" y="12"/>
                    <a:pt x="7" y="12"/>
                  </a:cubicBezTo>
                  <a:cubicBezTo>
                    <a:pt x="7" y="15"/>
                    <a:pt x="8" y="17"/>
                    <a:pt x="11" y="17"/>
                  </a:cubicBezTo>
                  <a:cubicBezTo>
                    <a:pt x="13" y="17"/>
                    <a:pt x="15" y="15"/>
                    <a:pt x="15" y="13"/>
                  </a:cubicBezTo>
                  <a:cubicBezTo>
                    <a:pt x="15" y="1"/>
                    <a:pt x="15" y="1"/>
                    <a:pt x="15" y="1"/>
                  </a:cubicBezTo>
                  <a:cubicBezTo>
                    <a:pt x="15" y="0"/>
                    <a:pt x="16" y="0"/>
                    <a:pt x="17" y="0"/>
                  </a:cubicBezTo>
                  <a:cubicBezTo>
                    <a:pt x="21" y="0"/>
                    <a:pt x="21" y="0"/>
                    <a:pt x="21" y="0"/>
                  </a:cubicBezTo>
                  <a:cubicBezTo>
                    <a:pt x="22" y="0"/>
                    <a:pt x="22" y="0"/>
                    <a:pt x="22" y="1"/>
                  </a:cubicBezTo>
                  <a:cubicBezTo>
                    <a:pt x="22" y="21"/>
                    <a:pt x="22" y="21"/>
                    <a:pt x="22" y="21"/>
                  </a:cubicBezTo>
                  <a:cubicBezTo>
                    <a:pt x="22" y="22"/>
                    <a:pt x="22"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6" name="Freeform 93">
              <a:extLst>
                <a:ext uri="{FF2B5EF4-FFF2-40B4-BE49-F238E27FC236}">
                  <a16:creationId xmlns:a16="http://schemas.microsoft.com/office/drawing/2014/main" id="{3B1C7C6C-DC5D-4EF4-963B-67724E7B9AF4}"/>
                </a:ext>
              </a:extLst>
            </p:cNvPr>
            <p:cNvSpPr>
              <a:spLocks noEditPoints="1"/>
            </p:cNvSpPr>
            <p:nvPr/>
          </p:nvSpPr>
          <p:spPr bwMode="auto">
            <a:xfrm>
              <a:off x="2955426" y="4498367"/>
              <a:ext cx="9036" cy="49051"/>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7" name="Freeform 94">
              <a:extLst>
                <a:ext uri="{FF2B5EF4-FFF2-40B4-BE49-F238E27FC236}">
                  <a16:creationId xmlns:a16="http://schemas.microsoft.com/office/drawing/2014/main" id="{A2723AAE-A00F-4AB5-A2DE-08A76B9EB16B}"/>
                </a:ext>
              </a:extLst>
            </p:cNvPr>
            <p:cNvSpPr>
              <a:spLocks/>
            </p:cNvSpPr>
            <p:nvPr/>
          </p:nvSpPr>
          <p:spPr bwMode="auto">
            <a:xfrm>
              <a:off x="2970915" y="4508693"/>
              <a:ext cx="21944" cy="38725"/>
            </a:xfrm>
            <a:custGeom>
              <a:avLst/>
              <a:gdLst>
                <a:gd name="T0" fmla="*/ 3 w 17"/>
                <a:gd name="T1" fmla="*/ 14 h 31"/>
                <a:gd name="T2" fmla="*/ 1 w 17"/>
                <a:gd name="T3" fmla="*/ 14 h 31"/>
                <a:gd name="T4" fmla="*/ 0 w 17"/>
                <a:gd name="T5" fmla="*/ 13 h 31"/>
                <a:gd name="T6" fmla="*/ 0 w 17"/>
                <a:gd name="T7" fmla="*/ 9 h 31"/>
                <a:gd name="T8" fmla="*/ 1 w 17"/>
                <a:gd name="T9" fmla="*/ 8 h 31"/>
                <a:gd name="T10" fmla="*/ 3 w 17"/>
                <a:gd name="T11" fmla="*/ 8 h 31"/>
                <a:gd name="T12" fmla="*/ 3 w 17"/>
                <a:gd name="T13" fmla="*/ 1 h 31"/>
                <a:gd name="T14" fmla="*/ 4 w 17"/>
                <a:gd name="T15" fmla="*/ 0 h 31"/>
                <a:gd name="T16" fmla="*/ 9 w 17"/>
                <a:gd name="T17" fmla="*/ 0 h 31"/>
                <a:gd name="T18" fmla="*/ 10 w 17"/>
                <a:gd name="T19" fmla="*/ 1 h 31"/>
                <a:gd name="T20" fmla="*/ 10 w 17"/>
                <a:gd name="T21" fmla="*/ 8 h 31"/>
                <a:gd name="T22" fmla="*/ 15 w 17"/>
                <a:gd name="T23" fmla="*/ 8 h 31"/>
                <a:gd name="T24" fmla="*/ 16 w 17"/>
                <a:gd name="T25" fmla="*/ 9 h 31"/>
                <a:gd name="T26" fmla="*/ 16 w 17"/>
                <a:gd name="T27" fmla="*/ 13 h 31"/>
                <a:gd name="T28" fmla="*/ 15 w 17"/>
                <a:gd name="T29" fmla="*/ 14 h 31"/>
                <a:gd name="T30" fmla="*/ 10 w 17"/>
                <a:gd name="T31" fmla="*/ 14 h 31"/>
                <a:gd name="T32" fmla="*/ 10 w 17"/>
                <a:gd name="T33" fmla="*/ 23 h 31"/>
                <a:gd name="T34" fmla="*/ 12 w 17"/>
                <a:gd name="T35" fmla="*/ 25 h 31"/>
                <a:gd name="T36" fmla="*/ 14 w 17"/>
                <a:gd name="T37" fmla="*/ 24 h 31"/>
                <a:gd name="T38" fmla="*/ 16 w 17"/>
                <a:gd name="T39" fmla="*/ 25 h 31"/>
                <a:gd name="T40" fmla="*/ 17 w 17"/>
                <a:gd name="T41" fmla="*/ 28 h 31"/>
                <a:gd name="T42" fmla="*/ 16 w 17"/>
                <a:gd name="T43" fmla="*/ 30 h 31"/>
                <a:gd name="T44" fmla="*/ 9 w 17"/>
                <a:gd name="T45" fmla="*/ 31 h 31"/>
                <a:gd name="T46" fmla="*/ 3 w 17"/>
                <a:gd name="T47" fmla="*/ 24 h 31"/>
                <a:gd name="T48" fmla="*/ 3 w 17"/>
                <a:gd name="T4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31">
                  <a:moveTo>
                    <a:pt x="3" y="14"/>
                  </a:moveTo>
                  <a:cubicBezTo>
                    <a:pt x="1" y="14"/>
                    <a:pt x="1" y="14"/>
                    <a:pt x="1" y="14"/>
                  </a:cubicBezTo>
                  <a:cubicBezTo>
                    <a:pt x="0" y="14"/>
                    <a:pt x="0" y="13"/>
                    <a:pt x="0" y="13"/>
                  </a:cubicBezTo>
                  <a:cubicBezTo>
                    <a:pt x="0" y="9"/>
                    <a:pt x="0" y="9"/>
                    <a:pt x="0" y="9"/>
                  </a:cubicBezTo>
                  <a:cubicBezTo>
                    <a:pt x="0" y="8"/>
                    <a:pt x="0" y="8"/>
                    <a:pt x="1" y="8"/>
                  </a:cubicBezTo>
                  <a:cubicBezTo>
                    <a:pt x="3" y="8"/>
                    <a:pt x="3" y="8"/>
                    <a:pt x="3" y="8"/>
                  </a:cubicBezTo>
                  <a:cubicBezTo>
                    <a:pt x="3" y="1"/>
                    <a:pt x="3" y="1"/>
                    <a:pt x="3" y="1"/>
                  </a:cubicBezTo>
                  <a:cubicBezTo>
                    <a:pt x="3" y="1"/>
                    <a:pt x="3" y="0"/>
                    <a:pt x="4" y="0"/>
                  </a:cubicBezTo>
                  <a:cubicBezTo>
                    <a:pt x="9" y="0"/>
                    <a:pt x="9" y="0"/>
                    <a:pt x="9" y="0"/>
                  </a:cubicBezTo>
                  <a:cubicBezTo>
                    <a:pt x="9" y="0"/>
                    <a:pt x="10" y="1"/>
                    <a:pt x="10" y="1"/>
                  </a:cubicBezTo>
                  <a:cubicBezTo>
                    <a:pt x="10" y="8"/>
                    <a:pt x="10" y="8"/>
                    <a:pt x="10" y="8"/>
                  </a:cubicBezTo>
                  <a:cubicBezTo>
                    <a:pt x="15" y="8"/>
                    <a:pt x="15" y="8"/>
                    <a:pt x="15" y="8"/>
                  </a:cubicBezTo>
                  <a:cubicBezTo>
                    <a:pt x="15" y="8"/>
                    <a:pt x="16" y="8"/>
                    <a:pt x="16" y="9"/>
                  </a:cubicBezTo>
                  <a:cubicBezTo>
                    <a:pt x="16" y="13"/>
                    <a:pt x="16" y="13"/>
                    <a:pt x="16" y="13"/>
                  </a:cubicBezTo>
                  <a:cubicBezTo>
                    <a:pt x="16" y="13"/>
                    <a:pt x="15" y="14"/>
                    <a:pt x="15" y="14"/>
                  </a:cubicBezTo>
                  <a:cubicBezTo>
                    <a:pt x="10" y="14"/>
                    <a:pt x="10" y="14"/>
                    <a:pt x="10" y="14"/>
                  </a:cubicBezTo>
                  <a:cubicBezTo>
                    <a:pt x="10" y="23"/>
                    <a:pt x="10" y="23"/>
                    <a:pt x="10" y="23"/>
                  </a:cubicBezTo>
                  <a:cubicBezTo>
                    <a:pt x="10" y="24"/>
                    <a:pt x="11" y="25"/>
                    <a:pt x="12" y="25"/>
                  </a:cubicBezTo>
                  <a:cubicBezTo>
                    <a:pt x="13" y="25"/>
                    <a:pt x="14" y="24"/>
                    <a:pt x="14" y="24"/>
                  </a:cubicBezTo>
                  <a:cubicBezTo>
                    <a:pt x="15" y="24"/>
                    <a:pt x="15" y="24"/>
                    <a:pt x="16" y="25"/>
                  </a:cubicBezTo>
                  <a:cubicBezTo>
                    <a:pt x="17" y="28"/>
                    <a:pt x="17" y="28"/>
                    <a:pt x="17" y="28"/>
                  </a:cubicBezTo>
                  <a:cubicBezTo>
                    <a:pt x="17" y="29"/>
                    <a:pt x="17" y="29"/>
                    <a:pt x="16" y="30"/>
                  </a:cubicBezTo>
                  <a:cubicBezTo>
                    <a:pt x="16" y="30"/>
                    <a:pt x="12" y="31"/>
                    <a:pt x="9" y="31"/>
                  </a:cubicBezTo>
                  <a:cubicBezTo>
                    <a:pt x="5" y="31"/>
                    <a:pt x="3" y="28"/>
                    <a:pt x="3" y="24"/>
                  </a:cubicBezTo>
                  <a:lnTo>
                    <a:pt x="3" y="1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8" name="Freeform 95">
              <a:extLst>
                <a:ext uri="{FF2B5EF4-FFF2-40B4-BE49-F238E27FC236}">
                  <a16:creationId xmlns:a16="http://schemas.microsoft.com/office/drawing/2014/main" id="{95548431-DF0B-490D-88FC-92B77F49B4A8}"/>
                </a:ext>
              </a:extLst>
            </p:cNvPr>
            <p:cNvSpPr>
              <a:spLocks noEditPoints="1"/>
            </p:cNvSpPr>
            <p:nvPr/>
          </p:nvSpPr>
          <p:spPr bwMode="auto">
            <a:xfrm>
              <a:off x="2996732" y="4517729"/>
              <a:ext cx="23235" cy="29689"/>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1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5 w 19"/>
                <a:gd name="T27" fmla="*/ 21 h 24"/>
                <a:gd name="T28" fmla="*/ 8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1"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5" y="21"/>
                    <a:pt x="15" y="21"/>
                    <a:pt x="15" y="21"/>
                  </a:cubicBezTo>
                  <a:cubicBezTo>
                    <a:pt x="13" y="22"/>
                    <a:pt x="11" y="24"/>
                    <a:pt x="8"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9" name="Freeform 96">
              <a:extLst>
                <a:ext uri="{FF2B5EF4-FFF2-40B4-BE49-F238E27FC236}">
                  <a16:creationId xmlns:a16="http://schemas.microsoft.com/office/drawing/2014/main" id="{E579AAD6-351C-49CF-9B62-1153B84D4B02}"/>
                </a:ext>
              </a:extLst>
            </p:cNvPr>
            <p:cNvSpPr>
              <a:spLocks noEditPoints="1"/>
            </p:cNvSpPr>
            <p:nvPr/>
          </p:nvSpPr>
          <p:spPr bwMode="auto">
            <a:xfrm>
              <a:off x="3029003" y="4495785"/>
              <a:ext cx="28398" cy="51633"/>
            </a:xfrm>
            <a:custGeom>
              <a:avLst/>
              <a:gdLst>
                <a:gd name="T0" fmla="*/ 0 w 23"/>
                <a:gd name="T1" fmla="*/ 2 h 41"/>
                <a:gd name="T2" fmla="*/ 1 w 23"/>
                <a:gd name="T3" fmla="*/ 0 h 41"/>
                <a:gd name="T4" fmla="*/ 6 w 23"/>
                <a:gd name="T5" fmla="*/ 0 h 41"/>
                <a:gd name="T6" fmla="*/ 7 w 23"/>
                <a:gd name="T7" fmla="*/ 2 h 41"/>
                <a:gd name="T8" fmla="*/ 7 w 23"/>
                <a:gd name="T9" fmla="*/ 18 h 41"/>
                <a:gd name="T10" fmla="*/ 12 w 23"/>
                <a:gd name="T11" fmla="*/ 17 h 41"/>
                <a:gd name="T12" fmla="*/ 23 w 23"/>
                <a:gd name="T13" fmla="*/ 29 h 41"/>
                <a:gd name="T14" fmla="*/ 12 w 23"/>
                <a:gd name="T15" fmla="*/ 41 h 41"/>
                <a:gd name="T16" fmla="*/ 5 w 23"/>
                <a:gd name="T17" fmla="*/ 38 h 41"/>
                <a:gd name="T18" fmla="*/ 4 w 23"/>
                <a:gd name="T19" fmla="*/ 39 h 41"/>
                <a:gd name="T20" fmla="*/ 3 w 23"/>
                <a:gd name="T21" fmla="*/ 41 h 41"/>
                <a:gd name="T22" fmla="*/ 1 w 23"/>
                <a:gd name="T23" fmla="*/ 41 h 41"/>
                <a:gd name="T24" fmla="*/ 0 w 23"/>
                <a:gd name="T25" fmla="*/ 39 h 41"/>
                <a:gd name="T26" fmla="*/ 0 w 23"/>
                <a:gd name="T27" fmla="*/ 2 h 41"/>
                <a:gd name="T28" fmla="*/ 12 w 23"/>
                <a:gd name="T29" fmla="*/ 35 h 41"/>
                <a:gd name="T30" fmla="*/ 17 w 23"/>
                <a:gd name="T31" fmla="*/ 29 h 41"/>
                <a:gd name="T32" fmla="*/ 11 w 23"/>
                <a:gd name="T33" fmla="*/ 23 h 41"/>
                <a:gd name="T34" fmla="*/ 7 w 23"/>
                <a:gd name="T35" fmla="*/ 25 h 41"/>
                <a:gd name="T36" fmla="*/ 7 w 23"/>
                <a:gd name="T37" fmla="*/ 31 h 41"/>
                <a:gd name="T38" fmla="*/ 12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0" y="2"/>
                  </a:moveTo>
                  <a:cubicBezTo>
                    <a:pt x="0" y="1"/>
                    <a:pt x="0" y="0"/>
                    <a:pt x="1" y="0"/>
                  </a:cubicBezTo>
                  <a:cubicBezTo>
                    <a:pt x="6" y="0"/>
                    <a:pt x="6" y="0"/>
                    <a:pt x="6" y="0"/>
                  </a:cubicBezTo>
                  <a:cubicBezTo>
                    <a:pt x="6" y="0"/>
                    <a:pt x="7" y="1"/>
                    <a:pt x="7" y="2"/>
                  </a:cubicBezTo>
                  <a:cubicBezTo>
                    <a:pt x="7" y="18"/>
                    <a:pt x="7" y="18"/>
                    <a:pt x="7" y="18"/>
                  </a:cubicBezTo>
                  <a:cubicBezTo>
                    <a:pt x="8" y="18"/>
                    <a:pt x="10" y="17"/>
                    <a:pt x="12" y="17"/>
                  </a:cubicBezTo>
                  <a:cubicBezTo>
                    <a:pt x="19" y="17"/>
                    <a:pt x="23" y="22"/>
                    <a:pt x="23" y="29"/>
                  </a:cubicBezTo>
                  <a:cubicBezTo>
                    <a:pt x="23" y="36"/>
                    <a:pt x="19" y="41"/>
                    <a:pt x="12" y="41"/>
                  </a:cubicBezTo>
                  <a:cubicBezTo>
                    <a:pt x="8" y="41"/>
                    <a:pt x="5" y="38"/>
                    <a:pt x="5" y="38"/>
                  </a:cubicBezTo>
                  <a:cubicBezTo>
                    <a:pt x="4" y="39"/>
                    <a:pt x="4" y="39"/>
                    <a:pt x="4" y="39"/>
                  </a:cubicBezTo>
                  <a:cubicBezTo>
                    <a:pt x="4" y="40"/>
                    <a:pt x="4" y="41"/>
                    <a:pt x="3" y="41"/>
                  </a:cubicBezTo>
                  <a:cubicBezTo>
                    <a:pt x="1" y="41"/>
                    <a:pt x="1" y="41"/>
                    <a:pt x="1" y="41"/>
                  </a:cubicBezTo>
                  <a:cubicBezTo>
                    <a:pt x="0" y="41"/>
                    <a:pt x="0" y="40"/>
                    <a:pt x="0" y="39"/>
                  </a:cubicBezTo>
                  <a:lnTo>
                    <a:pt x="0" y="2"/>
                  </a:lnTo>
                  <a:close/>
                  <a:moveTo>
                    <a:pt x="12" y="35"/>
                  </a:moveTo>
                  <a:cubicBezTo>
                    <a:pt x="15" y="35"/>
                    <a:pt x="17" y="32"/>
                    <a:pt x="17" y="29"/>
                  </a:cubicBezTo>
                  <a:cubicBezTo>
                    <a:pt x="17" y="26"/>
                    <a:pt x="14" y="23"/>
                    <a:pt x="11" y="23"/>
                  </a:cubicBezTo>
                  <a:cubicBezTo>
                    <a:pt x="8" y="23"/>
                    <a:pt x="7" y="25"/>
                    <a:pt x="7" y="25"/>
                  </a:cubicBezTo>
                  <a:cubicBezTo>
                    <a:pt x="7" y="31"/>
                    <a:pt x="7" y="31"/>
                    <a:pt x="7" y="31"/>
                  </a:cubicBezTo>
                  <a:cubicBezTo>
                    <a:pt x="7" y="33"/>
                    <a:pt x="8" y="35"/>
                    <a:pt x="12" y="3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0" name="Freeform 97">
              <a:extLst>
                <a:ext uri="{FF2B5EF4-FFF2-40B4-BE49-F238E27FC236}">
                  <a16:creationId xmlns:a16="http://schemas.microsoft.com/office/drawing/2014/main" id="{53CEB52D-C732-48BA-B528-170C49CD110E}"/>
                </a:ext>
              </a:extLst>
            </p:cNvPr>
            <p:cNvSpPr>
              <a:spLocks/>
            </p:cNvSpPr>
            <p:nvPr/>
          </p:nvSpPr>
          <p:spPr bwMode="auto">
            <a:xfrm>
              <a:off x="3063854" y="4495785"/>
              <a:ext cx="9036" cy="51633"/>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1" name="Freeform 98">
              <a:extLst>
                <a:ext uri="{FF2B5EF4-FFF2-40B4-BE49-F238E27FC236}">
                  <a16:creationId xmlns:a16="http://schemas.microsoft.com/office/drawing/2014/main" id="{EE06B9F4-FEF9-43C0-9382-AEC964D4C975}"/>
                </a:ext>
              </a:extLst>
            </p:cNvPr>
            <p:cNvSpPr>
              <a:spLocks noEditPoints="1"/>
            </p:cNvSpPr>
            <p:nvPr/>
          </p:nvSpPr>
          <p:spPr bwMode="auto">
            <a:xfrm>
              <a:off x="3080635" y="4517729"/>
              <a:ext cx="27108" cy="29689"/>
            </a:xfrm>
            <a:custGeom>
              <a:avLst/>
              <a:gdLst>
                <a:gd name="T0" fmla="*/ 11 w 22"/>
                <a:gd name="T1" fmla="*/ 0 h 24"/>
                <a:gd name="T2" fmla="*/ 22 w 22"/>
                <a:gd name="T3" fmla="*/ 11 h 24"/>
                <a:gd name="T4" fmla="*/ 22 w 22"/>
                <a:gd name="T5" fmla="*/ 12 h 24"/>
                <a:gd name="T6" fmla="*/ 21 w 22"/>
                <a:gd name="T7" fmla="*/ 13 h 24"/>
                <a:gd name="T8" fmla="*/ 6 w 22"/>
                <a:gd name="T9" fmla="*/ 13 h 24"/>
                <a:gd name="T10" fmla="*/ 12 w 22"/>
                <a:gd name="T11" fmla="*/ 18 h 24"/>
                <a:gd name="T12" fmla="*/ 16 w 22"/>
                <a:gd name="T13" fmla="*/ 17 h 24"/>
                <a:gd name="T14" fmla="*/ 18 w 22"/>
                <a:gd name="T15" fmla="*/ 17 h 24"/>
                <a:gd name="T16" fmla="*/ 20 w 22"/>
                <a:gd name="T17" fmla="*/ 19 h 24"/>
                <a:gd name="T18" fmla="*/ 20 w 22"/>
                <a:gd name="T19" fmla="*/ 21 h 24"/>
                <a:gd name="T20" fmla="*/ 11 w 22"/>
                <a:gd name="T21" fmla="*/ 24 h 24"/>
                <a:gd name="T22" fmla="*/ 0 w 22"/>
                <a:gd name="T23" fmla="*/ 12 h 24"/>
                <a:gd name="T24" fmla="*/ 11 w 22"/>
                <a:gd name="T25" fmla="*/ 0 h 24"/>
                <a:gd name="T26" fmla="*/ 15 w 22"/>
                <a:gd name="T27" fmla="*/ 9 h 24"/>
                <a:gd name="T28" fmla="*/ 11 w 22"/>
                <a:gd name="T29" fmla="*/ 5 h 24"/>
                <a:gd name="T30" fmla="*/ 7 w 22"/>
                <a:gd name="T31" fmla="*/ 9 h 24"/>
                <a:gd name="T32" fmla="*/ 15 w 22"/>
                <a:gd name="T3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4">
                  <a:moveTo>
                    <a:pt x="11" y="0"/>
                  </a:moveTo>
                  <a:cubicBezTo>
                    <a:pt x="17" y="0"/>
                    <a:pt x="22" y="5"/>
                    <a:pt x="22" y="11"/>
                  </a:cubicBezTo>
                  <a:cubicBezTo>
                    <a:pt x="22" y="11"/>
                    <a:pt x="22" y="12"/>
                    <a:pt x="22" y="12"/>
                  </a:cubicBezTo>
                  <a:cubicBezTo>
                    <a:pt x="22" y="13"/>
                    <a:pt x="21" y="13"/>
                    <a:pt x="21" y="13"/>
                  </a:cubicBezTo>
                  <a:cubicBezTo>
                    <a:pt x="6" y="13"/>
                    <a:pt x="6" y="13"/>
                    <a:pt x="6" y="13"/>
                  </a:cubicBezTo>
                  <a:cubicBezTo>
                    <a:pt x="6" y="16"/>
                    <a:pt x="8" y="18"/>
                    <a:pt x="12" y="18"/>
                  </a:cubicBezTo>
                  <a:cubicBezTo>
                    <a:pt x="13" y="18"/>
                    <a:pt x="15" y="18"/>
                    <a:pt x="16" y="17"/>
                  </a:cubicBezTo>
                  <a:cubicBezTo>
                    <a:pt x="17" y="16"/>
                    <a:pt x="17" y="16"/>
                    <a:pt x="18" y="17"/>
                  </a:cubicBezTo>
                  <a:cubicBezTo>
                    <a:pt x="20" y="19"/>
                    <a:pt x="20" y="19"/>
                    <a:pt x="20" y="19"/>
                  </a:cubicBezTo>
                  <a:cubicBezTo>
                    <a:pt x="20" y="20"/>
                    <a:pt x="20" y="20"/>
                    <a:pt x="20" y="21"/>
                  </a:cubicBezTo>
                  <a:cubicBezTo>
                    <a:pt x="18" y="23"/>
                    <a:pt x="15" y="24"/>
                    <a:pt x="11" y="24"/>
                  </a:cubicBezTo>
                  <a:cubicBezTo>
                    <a:pt x="4" y="24"/>
                    <a:pt x="0" y="19"/>
                    <a:pt x="0" y="12"/>
                  </a:cubicBezTo>
                  <a:cubicBezTo>
                    <a:pt x="0" y="6"/>
                    <a:pt x="4" y="0"/>
                    <a:pt x="11" y="0"/>
                  </a:cubicBezTo>
                  <a:close/>
                  <a:moveTo>
                    <a:pt x="15" y="9"/>
                  </a:moveTo>
                  <a:cubicBezTo>
                    <a:pt x="15" y="7"/>
                    <a:pt x="13" y="5"/>
                    <a:pt x="11" y="5"/>
                  </a:cubicBezTo>
                  <a:cubicBezTo>
                    <a:pt x="9" y="5"/>
                    <a:pt x="7" y="7"/>
                    <a:pt x="7" y="9"/>
                  </a:cubicBezTo>
                  <a:lnTo>
                    <a:pt x="15" y="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2" name="Freeform 99">
              <a:extLst>
                <a:ext uri="{FF2B5EF4-FFF2-40B4-BE49-F238E27FC236}">
                  <a16:creationId xmlns:a16="http://schemas.microsoft.com/office/drawing/2014/main" id="{1F4EFC5D-B5D0-4085-95EB-210BFA6FF2C0}"/>
                </a:ext>
              </a:extLst>
            </p:cNvPr>
            <p:cNvSpPr>
              <a:spLocks/>
            </p:cNvSpPr>
            <p:nvPr/>
          </p:nvSpPr>
          <p:spPr bwMode="auto">
            <a:xfrm>
              <a:off x="3132268" y="4495785"/>
              <a:ext cx="32271" cy="51633"/>
            </a:xfrm>
            <a:custGeom>
              <a:avLst/>
              <a:gdLst>
                <a:gd name="T0" fmla="*/ 0 w 26"/>
                <a:gd name="T1" fmla="*/ 2 h 41"/>
                <a:gd name="T2" fmla="*/ 1 w 26"/>
                <a:gd name="T3" fmla="*/ 0 h 41"/>
                <a:gd name="T4" fmla="*/ 25 w 26"/>
                <a:gd name="T5" fmla="*/ 0 h 41"/>
                <a:gd name="T6" fmla="*/ 26 w 26"/>
                <a:gd name="T7" fmla="*/ 2 h 41"/>
                <a:gd name="T8" fmla="*/ 26 w 26"/>
                <a:gd name="T9" fmla="*/ 6 h 41"/>
                <a:gd name="T10" fmla="*/ 25 w 26"/>
                <a:gd name="T11" fmla="*/ 7 h 41"/>
                <a:gd name="T12" fmla="*/ 8 w 26"/>
                <a:gd name="T13" fmla="*/ 7 h 41"/>
                <a:gd name="T14" fmla="*/ 8 w 26"/>
                <a:gd name="T15" fmla="*/ 17 h 41"/>
                <a:gd name="T16" fmla="*/ 22 w 26"/>
                <a:gd name="T17" fmla="*/ 17 h 41"/>
                <a:gd name="T18" fmla="*/ 23 w 26"/>
                <a:gd name="T19" fmla="*/ 18 h 41"/>
                <a:gd name="T20" fmla="*/ 23 w 26"/>
                <a:gd name="T21" fmla="*/ 23 h 41"/>
                <a:gd name="T22" fmla="*/ 22 w 26"/>
                <a:gd name="T23" fmla="*/ 24 h 41"/>
                <a:gd name="T24" fmla="*/ 8 w 26"/>
                <a:gd name="T25" fmla="*/ 24 h 41"/>
                <a:gd name="T26" fmla="*/ 8 w 26"/>
                <a:gd name="T27" fmla="*/ 34 h 41"/>
                <a:gd name="T28" fmla="*/ 25 w 26"/>
                <a:gd name="T29" fmla="*/ 34 h 41"/>
                <a:gd name="T30" fmla="*/ 26 w 26"/>
                <a:gd name="T31" fmla="*/ 35 h 41"/>
                <a:gd name="T32" fmla="*/ 26 w 26"/>
                <a:gd name="T33" fmla="*/ 39 h 41"/>
                <a:gd name="T34" fmla="*/ 25 w 26"/>
                <a:gd name="T35" fmla="*/ 41 h 41"/>
                <a:gd name="T36" fmla="*/ 1 w 26"/>
                <a:gd name="T37" fmla="*/ 41 h 41"/>
                <a:gd name="T38" fmla="*/ 0 w 26"/>
                <a:gd name="T39" fmla="*/ 39 h 41"/>
                <a:gd name="T40" fmla="*/ 0 w 26"/>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41">
                  <a:moveTo>
                    <a:pt x="0" y="2"/>
                  </a:moveTo>
                  <a:cubicBezTo>
                    <a:pt x="0" y="1"/>
                    <a:pt x="1" y="0"/>
                    <a:pt x="1" y="0"/>
                  </a:cubicBezTo>
                  <a:cubicBezTo>
                    <a:pt x="25" y="0"/>
                    <a:pt x="25" y="0"/>
                    <a:pt x="25" y="0"/>
                  </a:cubicBezTo>
                  <a:cubicBezTo>
                    <a:pt x="25" y="0"/>
                    <a:pt x="26" y="1"/>
                    <a:pt x="26" y="2"/>
                  </a:cubicBezTo>
                  <a:cubicBezTo>
                    <a:pt x="26" y="6"/>
                    <a:pt x="26" y="6"/>
                    <a:pt x="26" y="6"/>
                  </a:cubicBezTo>
                  <a:cubicBezTo>
                    <a:pt x="26" y="7"/>
                    <a:pt x="25" y="7"/>
                    <a:pt x="25" y="7"/>
                  </a:cubicBezTo>
                  <a:cubicBezTo>
                    <a:pt x="8" y="7"/>
                    <a:pt x="8" y="7"/>
                    <a:pt x="8" y="7"/>
                  </a:cubicBezTo>
                  <a:cubicBezTo>
                    <a:pt x="8" y="17"/>
                    <a:pt x="8" y="17"/>
                    <a:pt x="8" y="17"/>
                  </a:cubicBezTo>
                  <a:cubicBezTo>
                    <a:pt x="22" y="17"/>
                    <a:pt x="22" y="17"/>
                    <a:pt x="22" y="17"/>
                  </a:cubicBezTo>
                  <a:cubicBezTo>
                    <a:pt x="22" y="17"/>
                    <a:pt x="23" y="17"/>
                    <a:pt x="23" y="18"/>
                  </a:cubicBezTo>
                  <a:cubicBezTo>
                    <a:pt x="23" y="23"/>
                    <a:pt x="23" y="23"/>
                    <a:pt x="23" y="23"/>
                  </a:cubicBezTo>
                  <a:cubicBezTo>
                    <a:pt x="23" y="23"/>
                    <a:pt x="22" y="24"/>
                    <a:pt x="22" y="24"/>
                  </a:cubicBezTo>
                  <a:cubicBezTo>
                    <a:pt x="8" y="24"/>
                    <a:pt x="8" y="24"/>
                    <a:pt x="8" y="24"/>
                  </a:cubicBezTo>
                  <a:cubicBezTo>
                    <a:pt x="8" y="34"/>
                    <a:pt x="8" y="34"/>
                    <a:pt x="8" y="34"/>
                  </a:cubicBezTo>
                  <a:cubicBezTo>
                    <a:pt x="25" y="34"/>
                    <a:pt x="25" y="34"/>
                    <a:pt x="25" y="34"/>
                  </a:cubicBezTo>
                  <a:cubicBezTo>
                    <a:pt x="25" y="34"/>
                    <a:pt x="26" y="34"/>
                    <a:pt x="26" y="35"/>
                  </a:cubicBezTo>
                  <a:cubicBezTo>
                    <a:pt x="26" y="39"/>
                    <a:pt x="26" y="39"/>
                    <a:pt x="26" y="39"/>
                  </a:cubicBezTo>
                  <a:cubicBezTo>
                    <a:pt x="26" y="40"/>
                    <a:pt x="25" y="41"/>
                    <a:pt x="25" y="41"/>
                  </a:cubicBezTo>
                  <a:cubicBezTo>
                    <a:pt x="1" y="41"/>
                    <a:pt x="1" y="41"/>
                    <a:pt x="1" y="41"/>
                  </a:cubicBezTo>
                  <a:cubicBezTo>
                    <a:pt x="1"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3" name="Freeform 100">
              <a:extLst>
                <a:ext uri="{FF2B5EF4-FFF2-40B4-BE49-F238E27FC236}">
                  <a16:creationId xmlns:a16="http://schemas.microsoft.com/office/drawing/2014/main" id="{C825C9F8-52E4-4D8B-9801-6AEBB5EE45F3}"/>
                </a:ext>
              </a:extLst>
            </p:cNvPr>
            <p:cNvSpPr>
              <a:spLocks/>
            </p:cNvSpPr>
            <p:nvPr/>
          </p:nvSpPr>
          <p:spPr bwMode="auto">
            <a:xfrm>
              <a:off x="3168411" y="4517729"/>
              <a:ext cx="27108" cy="29689"/>
            </a:xfrm>
            <a:custGeom>
              <a:avLst/>
              <a:gdLst>
                <a:gd name="T0" fmla="*/ 12 w 22"/>
                <a:gd name="T1" fmla="*/ 0 h 24"/>
                <a:gd name="T2" fmla="*/ 21 w 22"/>
                <a:gd name="T3" fmla="*/ 4 h 24"/>
                <a:gd name="T4" fmla="*/ 20 w 22"/>
                <a:gd name="T5" fmla="*/ 6 h 24"/>
                <a:gd name="T6" fmla="*/ 18 w 22"/>
                <a:gd name="T7" fmla="*/ 8 h 24"/>
                <a:gd name="T8" fmla="*/ 16 w 22"/>
                <a:gd name="T9" fmla="*/ 8 h 24"/>
                <a:gd name="T10" fmla="*/ 12 w 22"/>
                <a:gd name="T11" fmla="*/ 6 h 24"/>
                <a:gd name="T12" fmla="*/ 7 w 22"/>
                <a:gd name="T13" fmla="*/ 12 h 24"/>
                <a:gd name="T14" fmla="*/ 12 w 22"/>
                <a:gd name="T15" fmla="*/ 18 h 24"/>
                <a:gd name="T16" fmla="*/ 17 w 22"/>
                <a:gd name="T17" fmla="*/ 16 h 24"/>
                <a:gd name="T18" fmla="*/ 18 w 22"/>
                <a:gd name="T19" fmla="*/ 16 h 24"/>
                <a:gd name="T20" fmla="*/ 21 w 22"/>
                <a:gd name="T21" fmla="*/ 18 h 24"/>
                <a:gd name="T22" fmla="*/ 21 w 22"/>
                <a:gd name="T23" fmla="*/ 19 h 24"/>
                <a:gd name="T24" fmla="*/ 12 w 22"/>
                <a:gd name="T25" fmla="*/ 24 h 24"/>
                <a:gd name="T26" fmla="*/ 0 w 22"/>
                <a:gd name="T27" fmla="*/ 12 h 24"/>
                <a:gd name="T28" fmla="*/ 12 w 22"/>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4">
                  <a:moveTo>
                    <a:pt x="12" y="0"/>
                  </a:moveTo>
                  <a:cubicBezTo>
                    <a:pt x="16" y="0"/>
                    <a:pt x="19" y="1"/>
                    <a:pt x="21" y="4"/>
                  </a:cubicBezTo>
                  <a:cubicBezTo>
                    <a:pt x="21" y="5"/>
                    <a:pt x="21" y="5"/>
                    <a:pt x="20" y="6"/>
                  </a:cubicBezTo>
                  <a:cubicBezTo>
                    <a:pt x="18" y="8"/>
                    <a:pt x="18" y="8"/>
                    <a:pt x="18" y="8"/>
                  </a:cubicBezTo>
                  <a:cubicBezTo>
                    <a:pt x="17" y="9"/>
                    <a:pt x="17" y="8"/>
                    <a:pt x="16" y="8"/>
                  </a:cubicBezTo>
                  <a:cubicBezTo>
                    <a:pt x="15" y="7"/>
                    <a:pt x="14" y="6"/>
                    <a:pt x="12" y="6"/>
                  </a:cubicBezTo>
                  <a:cubicBezTo>
                    <a:pt x="9" y="6"/>
                    <a:pt x="7" y="9"/>
                    <a:pt x="7" y="12"/>
                  </a:cubicBezTo>
                  <a:cubicBezTo>
                    <a:pt x="7" y="15"/>
                    <a:pt x="9" y="18"/>
                    <a:pt x="12" y="18"/>
                  </a:cubicBezTo>
                  <a:cubicBezTo>
                    <a:pt x="15" y="18"/>
                    <a:pt x="16" y="17"/>
                    <a:pt x="17" y="16"/>
                  </a:cubicBezTo>
                  <a:cubicBezTo>
                    <a:pt x="17" y="15"/>
                    <a:pt x="18" y="15"/>
                    <a:pt x="18" y="16"/>
                  </a:cubicBezTo>
                  <a:cubicBezTo>
                    <a:pt x="21" y="18"/>
                    <a:pt x="21" y="18"/>
                    <a:pt x="21" y="18"/>
                  </a:cubicBezTo>
                  <a:cubicBezTo>
                    <a:pt x="21" y="18"/>
                    <a:pt x="22" y="19"/>
                    <a:pt x="21" y="19"/>
                  </a:cubicBezTo>
                  <a:cubicBezTo>
                    <a:pt x="19" y="22"/>
                    <a:pt x="16" y="24"/>
                    <a:pt x="12" y="24"/>
                  </a:cubicBezTo>
                  <a:cubicBezTo>
                    <a:pt x="6" y="24"/>
                    <a:pt x="0" y="19"/>
                    <a:pt x="0" y="12"/>
                  </a:cubicBezTo>
                  <a:cubicBezTo>
                    <a:pt x="0" y="5"/>
                    <a:pt x="6" y="0"/>
                    <a:pt x="12"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4" name="Freeform 101">
              <a:extLst>
                <a:ext uri="{FF2B5EF4-FFF2-40B4-BE49-F238E27FC236}">
                  <a16:creationId xmlns:a16="http://schemas.microsoft.com/office/drawing/2014/main" id="{7A2C7DEC-B978-42A3-84D9-5FEE903B8D1B}"/>
                </a:ext>
              </a:extLst>
            </p:cNvPr>
            <p:cNvSpPr>
              <a:spLocks noEditPoints="1"/>
            </p:cNvSpPr>
            <p:nvPr/>
          </p:nvSpPr>
          <p:spPr bwMode="auto">
            <a:xfrm>
              <a:off x="3198099" y="4517729"/>
              <a:ext cx="30980" cy="29689"/>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12 w 24"/>
                <a:gd name="T11" fmla="*/ 18 h 24"/>
                <a:gd name="T12" fmla="*/ 18 w 24"/>
                <a:gd name="T13" fmla="*/ 12 h 24"/>
                <a:gd name="T14" fmla="*/ 12 w 24"/>
                <a:gd name="T15" fmla="*/ 6 h 24"/>
                <a:gd name="T16" fmla="*/ 7 w 24"/>
                <a:gd name="T17" fmla="*/ 12 h 24"/>
                <a:gd name="T18" fmla="*/ 12 w 24"/>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19" y="0"/>
                    <a:pt x="24" y="6"/>
                    <a:pt x="24" y="12"/>
                  </a:cubicBezTo>
                  <a:cubicBezTo>
                    <a:pt x="24" y="19"/>
                    <a:pt x="19" y="24"/>
                    <a:pt x="12" y="24"/>
                  </a:cubicBezTo>
                  <a:cubicBezTo>
                    <a:pt x="6" y="24"/>
                    <a:pt x="0" y="19"/>
                    <a:pt x="0" y="12"/>
                  </a:cubicBezTo>
                  <a:cubicBezTo>
                    <a:pt x="0" y="6"/>
                    <a:pt x="6" y="0"/>
                    <a:pt x="12" y="0"/>
                  </a:cubicBezTo>
                  <a:close/>
                  <a:moveTo>
                    <a:pt x="12" y="18"/>
                  </a:moveTo>
                  <a:cubicBezTo>
                    <a:pt x="15" y="18"/>
                    <a:pt x="18" y="15"/>
                    <a:pt x="18" y="12"/>
                  </a:cubicBezTo>
                  <a:cubicBezTo>
                    <a:pt x="18" y="9"/>
                    <a:pt x="15" y="6"/>
                    <a:pt x="12" y="6"/>
                  </a:cubicBezTo>
                  <a:cubicBezTo>
                    <a:pt x="9" y="6"/>
                    <a:pt x="7" y="9"/>
                    <a:pt x="7" y="12"/>
                  </a:cubicBezTo>
                  <a:cubicBezTo>
                    <a:pt x="7" y="15"/>
                    <a:pt x="9" y="18"/>
                    <a:pt x="12" y="1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5" name="Freeform 102">
              <a:extLst>
                <a:ext uri="{FF2B5EF4-FFF2-40B4-BE49-F238E27FC236}">
                  <a16:creationId xmlns:a16="http://schemas.microsoft.com/office/drawing/2014/main" id="{EEE86EED-372D-43AF-A362-8718E9215022}"/>
                </a:ext>
              </a:extLst>
            </p:cNvPr>
            <p:cNvSpPr>
              <a:spLocks/>
            </p:cNvSpPr>
            <p:nvPr/>
          </p:nvSpPr>
          <p:spPr bwMode="auto">
            <a:xfrm>
              <a:off x="3234242" y="4517729"/>
              <a:ext cx="29689" cy="29689"/>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1"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1"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6" name="Freeform 103">
              <a:extLst>
                <a:ext uri="{FF2B5EF4-FFF2-40B4-BE49-F238E27FC236}">
                  <a16:creationId xmlns:a16="http://schemas.microsoft.com/office/drawing/2014/main" id="{8BBDB753-F314-45C4-A871-283F778A471D}"/>
                </a:ext>
              </a:extLst>
            </p:cNvPr>
            <p:cNvSpPr>
              <a:spLocks noEditPoints="1"/>
            </p:cNvSpPr>
            <p:nvPr/>
          </p:nvSpPr>
          <p:spPr bwMode="auto">
            <a:xfrm>
              <a:off x="3270385" y="4517729"/>
              <a:ext cx="28398" cy="29689"/>
            </a:xfrm>
            <a:custGeom>
              <a:avLst/>
              <a:gdLst>
                <a:gd name="T0" fmla="*/ 12 w 23"/>
                <a:gd name="T1" fmla="*/ 0 h 24"/>
                <a:gd name="T2" fmla="*/ 23 w 23"/>
                <a:gd name="T3" fmla="*/ 12 h 24"/>
                <a:gd name="T4" fmla="*/ 12 w 23"/>
                <a:gd name="T5" fmla="*/ 24 h 24"/>
                <a:gd name="T6" fmla="*/ 0 w 23"/>
                <a:gd name="T7" fmla="*/ 12 h 24"/>
                <a:gd name="T8" fmla="*/ 12 w 23"/>
                <a:gd name="T9" fmla="*/ 0 h 24"/>
                <a:gd name="T10" fmla="*/ 12 w 23"/>
                <a:gd name="T11" fmla="*/ 18 h 24"/>
                <a:gd name="T12" fmla="*/ 17 w 23"/>
                <a:gd name="T13" fmla="*/ 12 h 24"/>
                <a:gd name="T14" fmla="*/ 12 w 23"/>
                <a:gd name="T15" fmla="*/ 6 h 24"/>
                <a:gd name="T16" fmla="*/ 6 w 23"/>
                <a:gd name="T17" fmla="*/ 12 h 24"/>
                <a:gd name="T18" fmla="*/ 12 w 23"/>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12" y="0"/>
                  </a:moveTo>
                  <a:cubicBezTo>
                    <a:pt x="18" y="0"/>
                    <a:pt x="23" y="6"/>
                    <a:pt x="23" y="12"/>
                  </a:cubicBezTo>
                  <a:cubicBezTo>
                    <a:pt x="23" y="19"/>
                    <a:pt x="18" y="24"/>
                    <a:pt x="12" y="24"/>
                  </a:cubicBezTo>
                  <a:cubicBezTo>
                    <a:pt x="5" y="24"/>
                    <a:pt x="0" y="19"/>
                    <a:pt x="0" y="12"/>
                  </a:cubicBezTo>
                  <a:cubicBezTo>
                    <a:pt x="0" y="6"/>
                    <a:pt x="5" y="0"/>
                    <a:pt x="12" y="0"/>
                  </a:cubicBezTo>
                  <a:close/>
                  <a:moveTo>
                    <a:pt x="12" y="18"/>
                  </a:moveTo>
                  <a:cubicBezTo>
                    <a:pt x="15" y="18"/>
                    <a:pt x="17" y="15"/>
                    <a:pt x="17" y="12"/>
                  </a:cubicBezTo>
                  <a:cubicBezTo>
                    <a:pt x="17" y="9"/>
                    <a:pt x="15" y="6"/>
                    <a:pt x="12" y="6"/>
                  </a:cubicBezTo>
                  <a:cubicBezTo>
                    <a:pt x="9" y="6"/>
                    <a:pt x="6" y="9"/>
                    <a:pt x="6" y="12"/>
                  </a:cubicBezTo>
                  <a:cubicBezTo>
                    <a:pt x="6" y="15"/>
                    <a:pt x="9" y="18"/>
                    <a:pt x="12" y="1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7" name="Freeform 104">
              <a:extLst>
                <a:ext uri="{FF2B5EF4-FFF2-40B4-BE49-F238E27FC236}">
                  <a16:creationId xmlns:a16="http://schemas.microsoft.com/office/drawing/2014/main" id="{0B001660-3E39-4E7C-8694-BAFE3B6FED3C}"/>
                </a:ext>
              </a:extLst>
            </p:cNvPr>
            <p:cNvSpPr>
              <a:spLocks/>
            </p:cNvSpPr>
            <p:nvPr/>
          </p:nvSpPr>
          <p:spPr bwMode="auto">
            <a:xfrm>
              <a:off x="3305238" y="4517729"/>
              <a:ext cx="49051" cy="29689"/>
            </a:xfrm>
            <a:custGeom>
              <a:avLst/>
              <a:gdLst>
                <a:gd name="T0" fmla="*/ 0 w 39"/>
                <a:gd name="T1" fmla="*/ 2 h 24"/>
                <a:gd name="T2" fmla="*/ 2 w 39"/>
                <a:gd name="T3" fmla="*/ 1 h 24"/>
                <a:gd name="T4" fmla="*/ 4 w 39"/>
                <a:gd name="T5" fmla="*/ 1 h 24"/>
                <a:gd name="T6" fmla="*/ 5 w 39"/>
                <a:gd name="T7" fmla="*/ 1 h 24"/>
                <a:gd name="T8" fmla="*/ 5 w 39"/>
                <a:gd name="T9" fmla="*/ 3 h 24"/>
                <a:gd name="T10" fmla="*/ 13 w 39"/>
                <a:gd name="T11" fmla="*/ 0 h 24"/>
                <a:gd name="T12" fmla="*/ 20 w 39"/>
                <a:gd name="T13" fmla="*/ 4 h 24"/>
                <a:gd name="T14" fmla="*/ 29 w 39"/>
                <a:gd name="T15" fmla="*/ 0 h 24"/>
                <a:gd name="T16" fmla="*/ 39 w 39"/>
                <a:gd name="T17" fmla="*/ 12 h 24"/>
                <a:gd name="T18" fmla="*/ 39 w 39"/>
                <a:gd name="T19" fmla="*/ 22 h 24"/>
                <a:gd name="T20" fmla="*/ 37 w 39"/>
                <a:gd name="T21" fmla="*/ 24 h 24"/>
                <a:gd name="T22" fmla="*/ 33 w 39"/>
                <a:gd name="T23" fmla="*/ 24 h 24"/>
                <a:gd name="T24" fmla="*/ 32 w 39"/>
                <a:gd name="T25" fmla="*/ 22 h 24"/>
                <a:gd name="T26" fmla="*/ 32 w 39"/>
                <a:gd name="T27" fmla="*/ 11 h 24"/>
                <a:gd name="T28" fmla="*/ 27 w 39"/>
                <a:gd name="T29" fmla="*/ 6 h 24"/>
                <a:gd name="T30" fmla="*/ 23 w 39"/>
                <a:gd name="T31" fmla="*/ 9 h 24"/>
                <a:gd name="T32" fmla="*/ 23 w 39"/>
                <a:gd name="T33" fmla="*/ 11 h 24"/>
                <a:gd name="T34" fmla="*/ 23 w 39"/>
                <a:gd name="T35" fmla="*/ 22 h 24"/>
                <a:gd name="T36" fmla="*/ 22 w 39"/>
                <a:gd name="T37" fmla="*/ 24 h 24"/>
                <a:gd name="T38" fmla="*/ 17 w 39"/>
                <a:gd name="T39" fmla="*/ 24 h 24"/>
                <a:gd name="T40" fmla="*/ 16 w 39"/>
                <a:gd name="T41" fmla="*/ 22 h 24"/>
                <a:gd name="T42" fmla="*/ 16 w 39"/>
                <a:gd name="T43" fmla="*/ 11 h 24"/>
                <a:gd name="T44" fmla="*/ 12 w 39"/>
                <a:gd name="T45" fmla="*/ 6 h 24"/>
                <a:gd name="T46" fmla="*/ 7 w 39"/>
                <a:gd name="T47" fmla="*/ 10 h 24"/>
                <a:gd name="T48" fmla="*/ 7 w 39"/>
                <a:gd name="T49" fmla="*/ 22 h 24"/>
                <a:gd name="T50" fmla="*/ 6 w 39"/>
                <a:gd name="T51" fmla="*/ 24 h 24"/>
                <a:gd name="T52" fmla="*/ 2 w 39"/>
                <a:gd name="T53" fmla="*/ 24 h 24"/>
                <a:gd name="T54" fmla="*/ 0 w 39"/>
                <a:gd name="T55" fmla="*/ 22 h 24"/>
                <a:gd name="T56" fmla="*/ 0 w 39"/>
                <a:gd name="T5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4">
                  <a:moveTo>
                    <a:pt x="0" y="2"/>
                  </a:moveTo>
                  <a:cubicBezTo>
                    <a:pt x="0" y="1"/>
                    <a:pt x="1" y="1"/>
                    <a:pt x="2" y="1"/>
                  </a:cubicBezTo>
                  <a:cubicBezTo>
                    <a:pt x="4" y="1"/>
                    <a:pt x="4" y="1"/>
                    <a:pt x="4" y="1"/>
                  </a:cubicBezTo>
                  <a:cubicBezTo>
                    <a:pt x="4" y="1"/>
                    <a:pt x="4" y="1"/>
                    <a:pt x="5" y="1"/>
                  </a:cubicBezTo>
                  <a:cubicBezTo>
                    <a:pt x="5" y="3"/>
                    <a:pt x="5" y="3"/>
                    <a:pt x="5" y="3"/>
                  </a:cubicBezTo>
                  <a:cubicBezTo>
                    <a:pt x="6" y="2"/>
                    <a:pt x="9" y="0"/>
                    <a:pt x="13" y="0"/>
                  </a:cubicBezTo>
                  <a:cubicBezTo>
                    <a:pt x="16" y="0"/>
                    <a:pt x="19" y="1"/>
                    <a:pt x="20" y="4"/>
                  </a:cubicBezTo>
                  <a:cubicBezTo>
                    <a:pt x="21" y="3"/>
                    <a:pt x="24" y="0"/>
                    <a:pt x="29" y="0"/>
                  </a:cubicBezTo>
                  <a:cubicBezTo>
                    <a:pt x="36" y="0"/>
                    <a:pt x="39" y="6"/>
                    <a:pt x="39" y="12"/>
                  </a:cubicBezTo>
                  <a:cubicBezTo>
                    <a:pt x="39" y="22"/>
                    <a:pt x="39" y="22"/>
                    <a:pt x="39" y="22"/>
                  </a:cubicBezTo>
                  <a:cubicBezTo>
                    <a:pt x="39" y="23"/>
                    <a:pt x="38" y="24"/>
                    <a:pt x="37" y="24"/>
                  </a:cubicBezTo>
                  <a:cubicBezTo>
                    <a:pt x="33" y="24"/>
                    <a:pt x="33" y="24"/>
                    <a:pt x="33" y="24"/>
                  </a:cubicBezTo>
                  <a:cubicBezTo>
                    <a:pt x="32" y="24"/>
                    <a:pt x="32" y="23"/>
                    <a:pt x="32" y="22"/>
                  </a:cubicBezTo>
                  <a:cubicBezTo>
                    <a:pt x="32" y="11"/>
                    <a:pt x="32" y="11"/>
                    <a:pt x="32" y="11"/>
                  </a:cubicBezTo>
                  <a:cubicBezTo>
                    <a:pt x="32" y="8"/>
                    <a:pt x="30" y="6"/>
                    <a:pt x="27" y="6"/>
                  </a:cubicBezTo>
                  <a:cubicBezTo>
                    <a:pt x="24" y="6"/>
                    <a:pt x="23" y="9"/>
                    <a:pt x="23" y="9"/>
                  </a:cubicBezTo>
                  <a:cubicBezTo>
                    <a:pt x="23" y="9"/>
                    <a:pt x="23" y="10"/>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8" y="8"/>
                    <a:pt x="7" y="10"/>
                  </a:cubicBezTo>
                  <a:cubicBezTo>
                    <a:pt x="7" y="22"/>
                    <a:pt x="7" y="22"/>
                    <a:pt x="7" y="22"/>
                  </a:cubicBezTo>
                  <a:cubicBezTo>
                    <a:pt x="7" y="23"/>
                    <a:pt x="7" y="24"/>
                    <a:pt x="6" y="24"/>
                  </a:cubicBezTo>
                  <a:cubicBezTo>
                    <a:pt x="2" y="24"/>
                    <a:pt x="2" y="24"/>
                    <a:pt x="2" y="24"/>
                  </a:cubicBezTo>
                  <a:cubicBezTo>
                    <a:pt x="1"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8" name="Freeform 105">
              <a:extLst>
                <a:ext uri="{FF2B5EF4-FFF2-40B4-BE49-F238E27FC236}">
                  <a16:creationId xmlns:a16="http://schemas.microsoft.com/office/drawing/2014/main" id="{A05D8A82-BC21-4A9B-A64E-6C23163AEA3C}"/>
                </a:ext>
              </a:extLst>
            </p:cNvPr>
            <p:cNvSpPr>
              <a:spLocks/>
            </p:cNvSpPr>
            <p:nvPr/>
          </p:nvSpPr>
          <p:spPr bwMode="auto">
            <a:xfrm>
              <a:off x="3356870" y="4519020"/>
              <a:ext cx="33561" cy="50342"/>
            </a:xfrm>
            <a:custGeom>
              <a:avLst/>
              <a:gdLst>
                <a:gd name="T0" fmla="*/ 1 w 27"/>
                <a:gd name="T1" fmla="*/ 1 h 40"/>
                <a:gd name="T2" fmla="*/ 2 w 27"/>
                <a:gd name="T3" fmla="*/ 0 h 40"/>
                <a:gd name="T4" fmla="*/ 7 w 27"/>
                <a:gd name="T5" fmla="*/ 0 h 40"/>
                <a:gd name="T6" fmla="*/ 8 w 27"/>
                <a:gd name="T7" fmla="*/ 0 h 40"/>
                <a:gd name="T8" fmla="*/ 14 w 27"/>
                <a:gd name="T9" fmla="*/ 13 h 40"/>
                <a:gd name="T10" fmla="*/ 14 w 27"/>
                <a:gd name="T11" fmla="*/ 13 h 40"/>
                <a:gd name="T12" fmla="*/ 19 w 27"/>
                <a:gd name="T13" fmla="*/ 0 h 40"/>
                <a:gd name="T14" fmla="*/ 21 w 27"/>
                <a:gd name="T15" fmla="*/ 0 h 40"/>
                <a:gd name="T16" fmla="*/ 25 w 27"/>
                <a:gd name="T17" fmla="*/ 0 h 40"/>
                <a:gd name="T18" fmla="*/ 26 w 27"/>
                <a:gd name="T19" fmla="*/ 1 h 40"/>
                <a:gd name="T20" fmla="*/ 9 w 27"/>
                <a:gd name="T21" fmla="*/ 39 h 40"/>
                <a:gd name="T22" fmla="*/ 8 w 27"/>
                <a:gd name="T23" fmla="*/ 40 h 40"/>
                <a:gd name="T24" fmla="*/ 3 w 27"/>
                <a:gd name="T25" fmla="*/ 40 h 40"/>
                <a:gd name="T26" fmla="*/ 2 w 27"/>
                <a:gd name="T27" fmla="*/ 38 h 40"/>
                <a:gd name="T28" fmla="*/ 10 w 27"/>
                <a:gd name="T29" fmla="*/ 21 h 40"/>
                <a:gd name="T30" fmla="*/ 1 w 27"/>
                <a:gd name="T3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0">
                  <a:moveTo>
                    <a:pt x="1" y="1"/>
                  </a:moveTo>
                  <a:cubicBezTo>
                    <a:pt x="0" y="0"/>
                    <a:pt x="1" y="0"/>
                    <a:pt x="2" y="0"/>
                  </a:cubicBezTo>
                  <a:cubicBezTo>
                    <a:pt x="7" y="0"/>
                    <a:pt x="7" y="0"/>
                    <a:pt x="7" y="0"/>
                  </a:cubicBezTo>
                  <a:cubicBezTo>
                    <a:pt x="7" y="0"/>
                    <a:pt x="8" y="0"/>
                    <a:pt x="8" y="0"/>
                  </a:cubicBezTo>
                  <a:cubicBezTo>
                    <a:pt x="14" y="13"/>
                    <a:pt x="14" y="13"/>
                    <a:pt x="14" y="13"/>
                  </a:cubicBezTo>
                  <a:cubicBezTo>
                    <a:pt x="14" y="13"/>
                    <a:pt x="14" y="13"/>
                    <a:pt x="14" y="13"/>
                  </a:cubicBezTo>
                  <a:cubicBezTo>
                    <a:pt x="19" y="0"/>
                    <a:pt x="19" y="0"/>
                    <a:pt x="19" y="0"/>
                  </a:cubicBezTo>
                  <a:cubicBezTo>
                    <a:pt x="20" y="0"/>
                    <a:pt x="20" y="0"/>
                    <a:pt x="21" y="0"/>
                  </a:cubicBezTo>
                  <a:cubicBezTo>
                    <a:pt x="25" y="0"/>
                    <a:pt x="25" y="0"/>
                    <a:pt x="25" y="0"/>
                  </a:cubicBezTo>
                  <a:cubicBezTo>
                    <a:pt x="26" y="0"/>
                    <a:pt x="27" y="0"/>
                    <a:pt x="26" y="1"/>
                  </a:cubicBezTo>
                  <a:cubicBezTo>
                    <a:pt x="9" y="39"/>
                    <a:pt x="9" y="39"/>
                    <a:pt x="9" y="39"/>
                  </a:cubicBezTo>
                  <a:cubicBezTo>
                    <a:pt x="9" y="39"/>
                    <a:pt x="8" y="40"/>
                    <a:pt x="8" y="40"/>
                  </a:cubicBezTo>
                  <a:cubicBezTo>
                    <a:pt x="3" y="40"/>
                    <a:pt x="3" y="40"/>
                    <a:pt x="3" y="40"/>
                  </a:cubicBezTo>
                  <a:cubicBezTo>
                    <a:pt x="2" y="40"/>
                    <a:pt x="2" y="39"/>
                    <a:pt x="2" y="38"/>
                  </a:cubicBezTo>
                  <a:cubicBezTo>
                    <a:pt x="10" y="21"/>
                    <a:pt x="10" y="21"/>
                    <a:pt x="10" y="21"/>
                  </a:cubicBezTo>
                  <a:lnTo>
                    <a:pt x="1"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549" name="Group 548">
            <a:extLst>
              <a:ext uri="{FF2B5EF4-FFF2-40B4-BE49-F238E27FC236}">
                <a16:creationId xmlns:a16="http://schemas.microsoft.com/office/drawing/2014/main" id="{8D041069-0801-4CF5-8FC0-7DAA4CAF8069}"/>
              </a:ext>
            </a:extLst>
          </p:cNvPr>
          <p:cNvGrpSpPr/>
          <p:nvPr userDrawn="1"/>
        </p:nvGrpSpPr>
        <p:grpSpPr>
          <a:xfrm>
            <a:off x="1940747" y="5280082"/>
            <a:ext cx="1447006" cy="472439"/>
            <a:chOff x="1940747" y="5280082"/>
            <a:chExt cx="1447006" cy="472439"/>
          </a:xfrm>
        </p:grpSpPr>
        <p:sp>
          <p:nvSpPr>
            <p:cNvPr id="550" name="Freeform 109">
              <a:extLst>
                <a:ext uri="{FF2B5EF4-FFF2-40B4-BE49-F238E27FC236}">
                  <a16:creationId xmlns:a16="http://schemas.microsoft.com/office/drawing/2014/main" id="{978FA3DA-EFAA-42FF-82DB-AD351A92820F}"/>
                </a:ext>
              </a:extLst>
            </p:cNvPr>
            <p:cNvSpPr>
              <a:spLocks noEditPoints="1"/>
            </p:cNvSpPr>
            <p:nvPr/>
          </p:nvSpPr>
          <p:spPr bwMode="auto">
            <a:xfrm>
              <a:off x="2504834" y="5463378"/>
              <a:ext cx="83904" cy="122628"/>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1" name="Freeform 110">
              <a:extLst>
                <a:ext uri="{FF2B5EF4-FFF2-40B4-BE49-F238E27FC236}">
                  <a16:creationId xmlns:a16="http://schemas.microsoft.com/office/drawing/2014/main" id="{54E797CD-CEB0-4765-9225-4CE6BC6B060C}"/>
                </a:ext>
              </a:extLst>
            </p:cNvPr>
            <p:cNvSpPr>
              <a:spLocks noEditPoints="1"/>
            </p:cNvSpPr>
            <p:nvPr/>
          </p:nvSpPr>
          <p:spPr bwMode="auto">
            <a:xfrm>
              <a:off x="2630044" y="5463378"/>
              <a:ext cx="91648" cy="122628"/>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2" name="Freeform 111">
              <a:extLst>
                <a:ext uri="{FF2B5EF4-FFF2-40B4-BE49-F238E27FC236}">
                  <a16:creationId xmlns:a16="http://schemas.microsoft.com/office/drawing/2014/main" id="{65C9F98B-F3F6-407E-8283-A02B2CA7342C}"/>
                </a:ext>
              </a:extLst>
            </p:cNvPr>
            <p:cNvSpPr>
              <a:spLocks noEditPoints="1"/>
            </p:cNvSpPr>
            <p:nvPr/>
          </p:nvSpPr>
          <p:spPr bwMode="auto">
            <a:xfrm>
              <a:off x="2759125" y="5462087"/>
              <a:ext cx="125210" cy="12521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3" name="Freeform 112">
              <a:extLst>
                <a:ext uri="{FF2B5EF4-FFF2-40B4-BE49-F238E27FC236}">
                  <a16:creationId xmlns:a16="http://schemas.microsoft.com/office/drawing/2014/main" id="{B1EA070B-2752-4D21-909A-6C03B64CE300}"/>
                </a:ext>
              </a:extLst>
            </p:cNvPr>
            <p:cNvSpPr>
              <a:spLocks/>
            </p:cNvSpPr>
            <p:nvPr/>
          </p:nvSpPr>
          <p:spPr bwMode="auto">
            <a:xfrm>
              <a:off x="2920477" y="5462087"/>
              <a:ext cx="81322" cy="125210"/>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4" name="Freeform 113">
              <a:extLst>
                <a:ext uri="{FF2B5EF4-FFF2-40B4-BE49-F238E27FC236}">
                  <a16:creationId xmlns:a16="http://schemas.microsoft.com/office/drawing/2014/main" id="{664C652E-CB3A-4BE3-8804-D506021C8274}"/>
                </a:ext>
              </a:extLst>
            </p:cNvPr>
            <p:cNvSpPr>
              <a:spLocks noEditPoints="1"/>
            </p:cNvSpPr>
            <p:nvPr/>
          </p:nvSpPr>
          <p:spPr bwMode="auto">
            <a:xfrm>
              <a:off x="3046977" y="5463378"/>
              <a:ext cx="82612" cy="122628"/>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5" name="Freeform 114">
              <a:extLst>
                <a:ext uri="{FF2B5EF4-FFF2-40B4-BE49-F238E27FC236}">
                  <a16:creationId xmlns:a16="http://schemas.microsoft.com/office/drawing/2014/main" id="{CCFDAC70-7C99-4F0A-8E95-E40A6365EC77}"/>
                </a:ext>
              </a:extLst>
            </p:cNvPr>
            <p:cNvSpPr>
              <a:spLocks/>
            </p:cNvSpPr>
            <p:nvPr/>
          </p:nvSpPr>
          <p:spPr bwMode="auto">
            <a:xfrm>
              <a:off x="3170896" y="5463378"/>
              <a:ext cx="77449" cy="122628"/>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6" name="Freeform 115">
              <a:extLst>
                <a:ext uri="{FF2B5EF4-FFF2-40B4-BE49-F238E27FC236}">
                  <a16:creationId xmlns:a16="http://schemas.microsoft.com/office/drawing/2014/main" id="{A6EB285C-62BF-4BA5-8312-449527675273}"/>
                </a:ext>
              </a:extLst>
            </p:cNvPr>
            <p:cNvSpPr>
              <a:spLocks noEditPoints="1"/>
            </p:cNvSpPr>
            <p:nvPr/>
          </p:nvSpPr>
          <p:spPr bwMode="auto">
            <a:xfrm>
              <a:off x="3296105" y="5463378"/>
              <a:ext cx="90357" cy="122628"/>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7" name="Freeform 116">
              <a:extLst>
                <a:ext uri="{FF2B5EF4-FFF2-40B4-BE49-F238E27FC236}">
                  <a16:creationId xmlns:a16="http://schemas.microsoft.com/office/drawing/2014/main" id="{11F160A2-04DD-4F2F-AA75-B8CF92BF5943}"/>
                </a:ext>
              </a:extLst>
            </p:cNvPr>
            <p:cNvSpPr>
              <a:spLocks noEditPoints="1"/>
            </p:cNvSpPr>
            <p:nvPr/>
          </p:nvSpPr>
          <p:spPr bwMode="auto">
            <a:xfrm>
              <a:off x="2504834" y="5627311"/>
              <a:ext cx="78740" cy="123918"/>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8" name="Freeform 117">
              <a:extLst>
                <a:ext uri="{FF2B5EF4-FFF2-40B4-BE49-F238E27FC236}">
                  <a16:creationId xmlns:a16="http://schemas.microsoft.com/office/drawing/2014/main" id="{129B07A3-D987-46AC-B71D-A298BE56ECFA}"/>
                </a:ext>
              </a:extLst>
            </p:cNvPr>
            <p:cNvSpPr>
              <a:spLocks noEditPoints="1"/>
            </p:cNvSpPr>
            <p:nvPr/>
          </p:nvSpPr>
          <p:spPr bwMode="auto">
            <a:xfrm>
              <a:off x="2599064" y="5626021"/>
              <a:ext cx="12650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9" name="Freeform 118">
              <a:extLst>
                <a:ext uri="{FF2B5EF4-FFF2-40B4-BE49-F238E27FC236}">
                  <a16:creationId xmlns:a16="http://schemas.microsoft.com/office/drawing/2014/main" id="{A5D12E99-4D2B-40BB-A50C-396CB70ADCE9}"/>
                </a:ext>
              </a:extLst>
            </p:cNvPr>
            <p:cNvSpPr>
              <a:spLocks noEditPoints="1"/>
            </p:cNvSpPr>
            <p:nvPr/>
          </p:nvSpPr>
          <p:spPr bwMode="auto">
            <a:xfrm>
              <a:off x="2753962" y="5627311"/>
              <a:ext cx="83904" cy="123918"/>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0" name="Freeform 119">
              <a:extLst>
                <a:ext uri="{FF2B5EF4-FFF2-40B4-BE49-F238E27FC236}">
                  <a16:creationId xmlns:a16="http://schemas.microsoft.com/office/drawing/2014/main" id="{60938F2A-033E-4EAB-9FB7-6360C613E6DD}"/>
                </a:ext>
              </a:extLst>
            </p:cNvPr>
            <p:cNvSpPr>
              <a:spLocks/>
            </p:cNvSpPr>
            <p:nvPr/>
          </p:nvSpPr>
          <p:spPr bwMode="auto">
            <a:xfrm>
              <a:off x="2849483" y="5627311"/>
              <a:ext cx="78740" cy="123918"/>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1" name="Freeform 120">
              <a:extLst>
                <a:ext uri="{FF2B5EF4-FFF2-40B4-BE49-F238E27FC236}">
                  <a16:creationId xmlns:a16="http://schemas.microsoft.com/office/drawing/2014/main" id="{4FC29E71-DCF4-415B-9589-5E64C4A26DA3}"/>
                </a:ext>
              </a:extLst>
            </p:cNvPr>
            <p:cNvSpPr>
              <a:spLocks/>
            </p:cNvSpPr>
            <p:nvPr/>
          </p:nvSpPr>
          <p:spPr bwMode="auto">
            <a:xfrm>
              <a:off x="2948875" y="5627311"/>
              <a:ext cx="65832" cy="123918"/>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2" name="Freeform 121">
              <a:extLst>
                <a:ext uri="{FF2B5EF4-FFF2-40B4-BE49-F238E27FC236}">
                  <a16:creationId xmlns:a16="http://schemas.microsoft.com/office/drawing/2014/main" id="{217873BF-4CBB-4E9C-BDB6-45E442DFD9AB}"/>
                </a:ext>
              </a:extLst>
            </p:cNvPr>
            <p:cNvSpPr>
              <a:spLocks noEditPoints="1"/>
            </p:cNvSpPr>
            <p:nvPr/>
          </p:nvSpPr>
          <p:spPr bwMode="auto">
            <a:xfrm>
              <a:off x="3021161" y="5624730"/>
              <a:ext cx="113592" cy="126500"/>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3" name="Freeform 122">
              <a:extLst>
                <a:ext uri="{FF2B5EF4-FFF2-40B4-BE49-F238E27FC236}">
                  <a16:creationId xmlns:a16="http://schemas.microsoft.com/office/drawing/2014/main" id="{887DBEFB-BFEA-4E7B-8A75-0AE55D58EF71}"/>
                </a:ext>
              </a:extLst>
            </p:cNvPr>
            <p:cNvSpPr>
              <a:spLocks/>
            </p:cNvSpPr>
            <p:nvPr/>
          </p:nvSpPr>
          <p:spPr bwMode="auto">
            <a:xfrm>
              <a:off x="3152824" y="5626021"/>
              <a:ext cx="98102" cy="126500"/>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4" name="Freeform 123">
              <a:extLst>
                <a:ext uri="{FF2B5EF4-FFF2-40B4-BE49-F238E27FC236}">
                  <a16:creationId xmlns:a16="http://schemas.microsoft.com/office/drawing/2014/main" id="{2532B920-42D4-49F9-B51B-96C871AF9D7E}"/>
                </a:ext>
              </a:extLst>
            </p:cNvPr>
            <p:cNvSpPr>
              <a:spLocks noEditPoints="1"/>
            </p:cNvSpPr>
            <p:nvPr/>
          </p:nvSpPr>
          <p:spPr bwMode="auto">
            <a:xfrm>
              <a:off x="3287069" y="5627311"/>
              <a:ext cx="100684" cy="123918"/>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5" name="Freeform 124">
              <a:extLst>
                <a:ext uri="{FF2B5EF4-FFF2-40B4-BE49-F238E27FC236}">
                  <a16:creationId xmlns:a16="http://schemas.microsoft.com/office/drawing/2014/main" id="{95455DF5-545F-4CCF-96E7-61AED0DE95C0}"/>
                </a:ext>
              </a:extLst>
            </p:cNvPr>
            <p:cNvSpPr>
              <a:spLocks noEditPoints="1"/>
            </p:cNvSpPr>
            <p:nvPr/>
          </p:nvSpPr>
          <p:spPr bwMode="auto">
            <a:xfrm>
              <a:off x="1940747" y="5280082"/>
              <a:ext cx="493092" cy="472439"/>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566" name="Group 565">
            <a:extLst>
              <a:ext uri="{FF2B5EF4-FFF2-40B4-BE49-F238E27FC236}">
                <a16:creationId xmlns:a16="http://schemas.microsoft.com/office/drawing/2014/main" id="{ADB1018E-BD29-4C1F-89C4-4F13286BD2DD}"/>
              </a:ext>
            </a:extLst>
          </p:cNvPr>
          <p:cNvGrpSpPr/>
          <p:nvPr userDrawn="1"/>
        </p:nvGrpSpPr>
        <p:grpSpPr>
          <a:xfrm>
            <a:off x="1944716" y="4698710"/>
            <a:ext cx="1447006" cy="473730"/>
            <a:chOff x="1944716" y="4698710"/>
            <a:chExt cx="1447006" cy="473730"/>
          </a:xfrm>
        </p:grpSpPr>
        <p:sp>
          <p:nvSpPr>
            <p:cNvPr id="567" name="Freeform 128">
              <a:extLst>
                <a:ext uri="{FF2B5EF4-FFF2-40B4-BE49-F238E27FC236}">
                  <a16:creationId xmlns:a16="http://schemas.microsoft.com/office/drawing/2014/main" id="{3E1CEB25-DC0F-4866-840F-80971C5B2AB2}"/>
                </a:ext>
              </a:extLst>
            </p:cNvPr>
            <p:cNvSpPr>
              <a:spLocks noEditPoints="1"/>
            </p:cNvSpPr>
            <p:nvPr/>
          </p:nvSpPr>
          <p:spPr bwMode="auto">
            <a:xfrm>
              <a:off x="2508803" y="4882006"/>
              <a:ext cx="83904" cy="123918"/>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8" name="Freeform 129">
              <a:extLst>
                <a:ext uri="{FF2B5EF4-FFF2-40B4-BE49-F238E27FC236}">
                  <a16:creationId xmlns:a16="http://schemas.microsoft.com/office/drawing/2014/main" id="{F485B4EA-99D9-406A-80A9-F1966B941BB6}"/>
                </a:ext>
              </a:extLst>
            </p:cNvPr>
            <p:cNvSpPr>
              <a:spLocks noEditPoints="1"/>
            </p:cNvSpPr>
            <p:nvPr/>
          </p:nvSpPr>
          <p:spPr bwMode="auto">
            <a:xfrm>
              <a:off x="2634013" y="4882006"/>
              <a:ext cx="91648" cy="123918"/>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9" name="Freeform 130">
              <a:extLst>
                <a:ext uri="{FF2B5EF4-FFF2-40B4-BE49-F238E27FC236}">
                  <a16:creationId xmlns:a16="http://schemas.microsoft.com/office/drawing/2014/main" id="{8DFFEE01-7A55-4F09-BFE5-AEC74753821F}"/>
                </a:ext>
              </a:extLst>
            </p:cNvPr>
            <p:cNvSpPr>
              <a:spLocks noEditPoints="1"/>
            </p:cNvSpPr>
            <p:nvPr/>
          </p:nvSpPr>
          <p:spPr bwMode="auto">
            <a:xfrm>
              <a:off x="2763094" y="4880715"/>
              <a:ext cx="12521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0" name="Freeform 131">
              <a:extLst>
                <a:ext uri="{FF2B5EF4-FFF2-40B4-BE49-F238E27FC236}">
                  <a16:creationId xmlns:a16="http://schemas.microsoft.com/office/drawing/2014/main" id="{FB016C6A-03D4-475E-B787-75CF61071079}"/>
                </a:ext>
              </a:extLst>
            </p:cNvPr>
            <p:cNvSpPr>
              <a:spLocks/>
            </p:cNvSpPr>
            <p:nvPr/>
          </p:nvSpPr>
          <p:spPr bwMode="auto">
            <a:xfrm>
              <a:off x="2924446" y="4880715"/>
              <a:ext cx="81322" cy="126500"/>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1" name="Freeform 132">
              <a:extLst>
                <a:ext uri="{FF2B5EF4-FFF2-40B4-BE49-F238E27FC236}">
                  <a16:creationId xmlns:a16="http://schemas.microsoft.com/office/drawing/2014/main" id="{A76FD945-48F4-4999-88F7-EA423095C6D1}"/>
                </a:ext>
              </a:extLst>
            </p:cNvPr>
            <p:cNvSpPr>
              <a:spLocks noEditPoints="1"/>
            </p:cNvSpPr>
            <p:nvPr/>
          </p:nvSpPr>
          <p:spPr bwMode="auto">
            <a:xfrm>
              <a:off x="3050946" y="4882006"/>
              <a:ext cx="82612" cy="123918"/>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2" name="Freeform 133">
              <a:extLst>
                <a:ext uri="{FF2B5EF4-FFF2-40B4-BE49-F238E27FC236}">
                  <a16:creationId xmlns:a16="http://schemas.microsoft.com/office/drawing/2014/main" id="{F2534561-1B82-4EA9-B988-84AB033C663A}"/>
                </a:ext>
              </a:extLst>
            </p:cNvPr>
            <p:cNvSpPr>
              <a:spLocks/>
            </p:cNvSpPr>
            <p:nvPr/>
          </p:nvSpPr>
          <p:spPr bwMode="auto">
            <a:xfrm>
              <a:off x="3174865" y="4882006"/>
              <a:ext cx="77449" cy="123918"/>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3" name="Freeform 134">
              <a:extLst>
                <a:ext uri="{FF2B5EF4-FFF2-40B4-BE49-F238E27FC236}">
                  <a16:creationId xmlns:a16="http://schemas.microsoft.com/office/drawing/2014/main" id="{37096C55-FC6C-424C-905C-A493BDE3FFB1}"/>
                </a:ext>
              </a:extLst>
            </p:cNvPr>
            <p:cNvSpPr>
              <a:spLocks noEditPoints="1"/>
            </p:cNvSpPr>
            <p:nvPr/>
          </p:nvSpPr>
          <p:spPr bwMode="auto">
            <a:xfrm>
              <a:off x="3300074" y="4882006"/>
              <a:ext cx="90357" cy="123918"/>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4" name="Freeform 135">
              <a:extLst>
                <a:ext uri="{FF2B5EF4-FFF2-40B4-BE49-F238E27FC236}">
                  <a16:creationId xmlns:a16="http://schemas.microsoft.com/office/drawing/2014/main" id="{FB33650E-989B-4965-A9C1-84A876698413}"/>
                </a:ext>
              </a:extLst>
            </p:cNvPr>
            <p:cNvSpPr>
              <a:spLocks noEditPoints="1"/>
            </p:cNvSpPr>
            <p:nvPr/>
          </p:nvSpPr>
          <p:spPr bwMode="auto">
            <a:xfrm>
              <a:off x="2508803" y="5047230"/>
              <a:ext cx="78740" cy="123918"/>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5" name="Freeform 136">
              <a:extLst>
                <a:ext uri="{FF2B5EF4-FFF2-40B4-BE49-F238E27FC236}">
                  <a16:creationId xmlns:a16="http://schemas.microsoft.com/office/drawing/2014/main" id="{38892BA9-A207-4C88-BABD-9A23883D2DBF}"/>
                </a:ext>
              </a:extLst>
            </p:cNvPr>
            <p:cNvSpPr>
              <a:spLocks noEditPoints="1"/>
            </p:cNvSpPr>
            <p:nvPr/>
          </p:nvSpPr>
          <p:spPr bwMode="auto">
            <a:xfrm>
              <a:off x="2603033" y="5045939"/>
              <a:ext cx="12650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6" name="Freeform 137">
              <a:extLst>
                <a:ext uri="{FF2B5EF4-FFF2-40B4-BE49-F238E27FC236}">
                  <a16:creationId xmlns:a16="http://schemas.microsoft.com/office/drawing/2014/main" id="{FDC01616-D4F2-41EC-8A86-28D7CF031814}"/>
                </a:ext>
              </a:extLst>
            </p:cNvPr>
            <p:cNvSpPr>
              <a:spLocks noEditPoints="1"/>
            </p:cNvSpPr>
            <p:nvPr/>
          </p:nvSpPr>
          <p:spPr bwMode="auto">
            <a:xfrm>
              <a:off x="2757931" y="5047230"/>
              <a:ext cx="83904" cy="123918"/>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7" name="Freeform 138">
              <a:extLst>
                <a:ext uri="{FF2B5EF4-FFF2-40B4-BE49-F238E27FC236}">
                  <a16:creationId xmlns:a16="http://schemas.microsoft.com/office/drawing/2014/main" id="{B3FB2E5E-8DE1-4330-AC51-885166E78F27}"/>
                </a:ext>
              </a:extLst>
            </p:cNvPr>
            <p:cNvSpPr>
              <a:spLocks/>
            </p:cNvSpPr>
            <p:nvPr/>
          </p:nvSpPr>
          <p:spPr bwMode="auto">
            <a:xfrm>
              <a:off x="2853452" y="5047230"/>
              <a:ext cx="78740" cy="123918"/>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8" name="Freeform 139">
              <a:extLst>
                <a:ext uri="{FF2B5EF4-FFF2-40B4-BE49-F238E27FC236}">
                  <a16:creationId xmlns:a16="http://schemas.microsoft.com/office/drawing/2014/main" id="{005E10A2-6637-43E6-8F33-9A674AA59CF8}"/>
                </a:ext>
              </a:extLst>
            </p:cNvPr>
            <p:cNvSpPr>
              <a:spLocks/>
            </p:cNvSpPr>
            <p:nvPr/>
          </p:nvSpPr>
          <p:spPr bwMode="auto">
            <a:xfrm>
              <a:off x="2952844" y="5047230"/>
              <a:ext cx="65832" cy="123918"/>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9" name="Freeform 140">
              <a:extLst>
                <a:ext uri="{FF2B5EF4-FFF2-40B4-BE49-F238E27FC236}">
                  <a16:creationId xmlns:a16="http://schemas.microsoft.com/office/drawing/2014/main" id="{2DDD0914-B218-4F04-BC0A-0B1F4B26B4B6}"/>
                </a:ext>
              </a:extLst>
            </p:cNvPr>
            <p:cNvSpPr>
              <a:spLocks noEditPoints="1"/>
            </p:cNvSpPr>
            <p:nvPr/>
          </p:nvSpPr>
          <p:spPr bwMode="auto">
            <a:xfrm>
              <a:off x="3025130" y="5044649"/>
              <a:ext cx="113592" cy="126500"/>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0" name="Freeform 141">
              <a:extLst>
                <a:ext uri="{FF2B5EF4-FFF2-40B4-BE49-F238E27FC236}">
                  <a16:creationId xmlns:a16="http://schemas.microsoft.com/office/drawing/2014/main" id="{55D99944-C621-4C6B-8F54-FE00F289E1DD}"/>
                </a:ext>
              </a:extLst>
            </p:cNvPr>
            <p:cNvSpPr>
              <a:spLocks/>
            </p:cNvSpPr>
            <p:nvPr/>
          </p:nvSpPr>
          <p:spPr bwMode="auto">
            <a:xfrm>
              <a:off x="3156793" y="5045939"/>
              <a:ext cx="98102" cy="126500"/>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1" name="Freeform 142">
              <a:extLst>
                <a:ext uri="{FF2B5EF4-FFF2-40B4-BE49-F238E27FC236}">
                  <a16:creationId xmlns:a16="http://schemas.microsoft.com/office/drawing/2014/main" id="{1A127442-EC33-4BF2-A13B-F1E7264E4D5E}"/>
                </a:ext>
              </a:extLst>
            </p:cNvPr>
            <p:cNvSpPr>
              <a:spLocks noEditPoints="1"/>
            </p:cNvSpPr>
            <p:nvPr/>
          </p:nvSpPr>
          <p:spPr bwMode="auto">
            <a:xfrm>
              <a:off x="3291038" y="5047230"/>
              <a:ext cx="100684" cy="123918"/>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2" name="Freeform 143">
              <a:extLst>
                <a:ext uri="{FF2B5EF4-FFF2-40B4-BE49-F238E27FC236}">
                  <a16:creationId xmlns:a16="http://schemas.microsoft.com/office/drawing/2014/main" id="{FAADD98D-9ED9-4037-BE3C-C90BD06C909E}"/>
                </a:ext>
              </a:extLst>
            </p:cNvPr>
            <p:cNvSpPr>
              <a:spLocks/>
            </p:cNvSpPr>
            <p:nvPr/>
          </p:nvSpPr>
          <p:spPr bwMode="auto">
            <a:xfrm>
              <a:off x="2128012" y="4874261"/>
              <a:ext cx="38725" cy="43888"/>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3" name="Freeform 144">
              <a:extLst>
                <a:ext uri="{FF2B5EF4-FFF2-40B4-BE49-F238E27FC236}">
                  <a16:creationId xmlns:a16="http://schemas.microsoft.com/office/drawing/2014/main" id="{D5F5E391-98B0-4785-B234-43F97A0F57BF}"/>
                </a:ext>
              </a:extLst>
            </p:cNvPr>
            <p:cNvSpPr>
              <a:spLocks/>
            </p:cNvSpPr>
            <p:nvPr/>
          </p:nvSpPr>
          <p:spPr bwMode="auto">
            <a:xfrm>
              <a:off x="2138339" y="491814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4" name="Freeform 145">
              <a:extLst>
                <a:ext uri="{FF2B5EF4-FFF2-40B4-BE49-F238E27FC236}">
                  <a16:creationId xmlns:a16="http://schemas.microsoft.com/office/drawing/2014/main" id="{012E9716-8058-44FA-9086-82F68958484A}"/>
                </a:ext>
              </a:extLst>
            </p:cNvPr>
            <p:cNvSpPr>
              <a:spLocks/>
            </p:cNvSpPr>
            <p:nvPr/>
          </p:nvSpPr>
          <p:spPr bwMode="auto">
            <a:xfrm>
              <a:off x="2213206" y="4874261"/>
              <a:ext cx="37434" cy="42597"/>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5" name="Freeform 146">
              <a:extLst>
                <a:ext uri="{FF2B5EF4-FFF2-40B4-BE49-F238E27FC236}">
                  <a16:creationId xmlns:a16="http://schemas.microsoft.com/office/drawing/2014/main" id="{018A89A2-1FF4-4EA2-9AA4-B3ACBCECCA2A}"/>
                </a:ext>
              </a:extLst>
            </p:cNvPr>
            <p:cNvSpPr>
              <a:spLocks/>
            </p:cNvSpPr>
            <p:nvPr/>
          </p:nvSpPr>
          <p:spPr bwMode="auto">
            <a:xfrm>
              <a:off x="2213206" y="48949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6" name="Freeform 147">
              <a:extLst>
                <a:ext uri="{FF2B5EF4-FFF2-40B4-BE49-F238E27FC236}">
                  <a16:creationId xmlns:a16="http://schemas.microsoft.com/office/drawing/2014/main" id="{69E21DB3-CDDF-4928-931A-8EE9B0596211}"/>
                </a:ext>
              </a:extLst>
            </p:cNvPr>
            <p:cNvSpPr>
              <a:spLocks/>
            </p:cNvSpPr>
            <p:nvPr/>
          </p:nvSpPr>
          <p:spPr bwMode="auto">
            <a:xfrm>
              <a:off x="2239022" y="4960745"/>
              <a:ext cx="50342" cy="33561"/>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7" name="Freeform 148">
              <a:extLst>
                <a:ext uri="{FF2B5EF4-FFF2-40B4-BE49-F238E27FC236}">
                  <a16:creationId xmlns:a16="http://schemas.microsoft.com/office/drawing/2014/main" id="{5DD58C85-3852-44A8-8DE9-F558EFD30324}"/>
                </a:ext>
              </a:extLst>
            </p:cNvPr>
            <p:cNvSpPr>
              <a:spLocks/>
            </p:cNvSpPr>
            <p:nvPr/>
          </p:nvSpPr>
          <p:spPr bwMode="auto">
            <a:xfrm>
              <a:off x="2174482" y="5009796"/>
              <a:ext cx="34852" cy="51633"/>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8" name="Freeform 149">
              <a:extLst>
                <a:ext uri="{FF2B5EF4-FFF2-40B4-BE49-F238E27FC236}">
                  <a16:creationId xmlns:a16="http://schemas.microsoft.com/office/drawing/2014/main" id="{B8093358-C98D-4886-889B-92149F36F256}"/>
                </a:ext>
              </a:extLst>
            </p:cNvPr>
            <p:cNvSpPr>
              <a:spLocks/>
            </p:cNvSpPr>
            <p:nvPr/>
          </p:nvSpPr>
          <p:spPr bwMode="auto">
            <a:xfrm>
              <a:off x="2094451" y="4963327"/>
              <a:ext cx="49051" cy="32271"/>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9" name="Freeform 150">
              <a:extLst>
                <a:ext uri="{FF2B5EF4-FFF2-40B4-BE49-F238E27FC236}">
                  <a16:creationId xmlns:a16="http://schemas.microsoft.com/office/drawing/2014/main" id="{C14AAEEC-8E37-4324-BDCD-A1FB7445F7A6}"/>
                </a:ext>
              </a:extLst>
            </p:cNvPr>
            <p:cNvSpPr>
              <a:spLocks noEditPoints="1"/>
            </p:cNvSpPr>
            <p:nvPr/>
          </p:nvSpPr>
          <p:spPr bwMode="auto">
            <a:xfrm>
              <a:off x="1944716" y="4698710"/>
              <a:ext cx="493092" cy="473730"/>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590" name="Group 589">
            <a:extLst>
              <a:ext uri="{FF2B5EF4-FFF2-40B4-BE49-F238E27FC236}">
                <a16:creationId xmlns:a16="http://schemas.microsoft.com/office/drawing/2014/main" id="{32E0DEC4-5D45-41DF-83D6-AF95B1B28D8D}"/>
              </a:ext>
            </a:extLst>
          </p:cNvPr>
          <p:cNvGrpSpPr/>
          <p:nvPr userDrawn="1"/>
        </p:nvGrpSpPr>
        <p:grpSpPr>
          <a:xfrm>
            <a:off x="3970321" y="2603905"/>
            <a:ext cx="985838" cy="984250"/>
            <a:chOff x="4094163" y="2624138"/>
            <a:chExt cx="985838" cy="984250"/>
          </a:xfrm>
        </p:grpSpPr>
        <p:sp>
          <p:nvSpPr>
            <p:cNvPr id="591" name="Freeform 211">
              <a:extLst>
                <a:ext uri="{FF2B5EF4-FFF2-40B4-BE49-F238E27FC236}">
                  <a16:creationId xmlns:a16="http://schemas.microsoft.com/office/drawing/2014/main" id="{5825866D-78E0-4799-A428-B55900AB4DE1}"/>
                </a:ext>
              </a:extLst>
            </p:cNvPr>
            <p:cNvSpPr>
              <a:spLocks/>
            </p:cNvSpPr>
            <p:nvPr/>
          </p:nvSpPr>
          <p:spPr bwMode="auto">
            <a:xfrm>
              <a:off x="4094163" y="2624138"/>
              <a:ext cx="985838" cy="984250"/>
            </a:xfrm>
            <a:custGeom>
              <a:avLst/>
              <a:gdLst>
                <a:gd name="T0" fmla="*/ 831 w 831"/>
                <a:gd name="T1" fmla="*/ 416 h 831"/>
                <a:gd name="T2" fmla="*/ 817 w 831"/>
                <a:gd name="T3" fmla="*/ 522 h 831"/>
                <a:gd name="T4" fmla="*/ 415 w 831"/>
                <a:gd name="T5" fmla="*/ 831 h 831"/>
                <a:gd name="T6" fmla="*/ 14 w 831"/>
                <a:gd name="T7" fmla="*/ 522 h 831"/>
                <a:gd name="T8" fmla="*/ 0 w 831"/>
                <a:gd name="T9" fmla="*/ 416 h 831"/>
                <a:gd name="T10" fmla="*/ 415 w 831"/>
                <a:gd name="T11" fmla="*/ 0 h 831"/>
                <a:gd name="T12" fmla="*/ 831 w 831"/>
                <a:gd name="T13" fmla="*/ 416 h 831"/>
              </a:gdLst>
              <a:ahLst/>
              <a:cxnLst>
                <a:cxn ang="0">
                  <a:pos x="T0" y="T1"/>
                </a:cxn>
                <a:cxn ang="0">
                  <a:pos x="T2" y="T3"/>
                </a:cxn>
                <a:cxn ang="0">
                  <a:pos x="T4" y="T5"/>
                </a:cxn>
                <a:cxn ang="0">
                  <a:pos x="T6" y="T7"/>
                </a:cxn>
                <a:cxn ang="0">
                  <a:pos x="T8" y="T9"/>
                </a:cxn>
                <a:cxn ang="0">
                  <a:pos x="T10" y="T11"/>
                </a:cxn>
                <a:cxn ang="0">
                  <a:pos x="T12" y="T13"/>
                </a:cxn>
              </a:cxnLst>
              <a:rect l="0" t="0" r="r" b="b"/>
              <a:pathLst>
                <a:path w="831" h="831">
                  <a:moveTo>
                    <a:pt x="831" y="416"/>
                  </a:moveTo>
                  <a:cubicBezTo>
                    <a:pt x="831" y="452"/>
                    <a:pt x="826" y="488"/>
                    <a:pt x="817" y="522"/>
                  </a:cubicBezTo>
                  <a:cubicBezTo>
                    <a:pt x="770" y="700"/>
                    <a:pt x="608" y="831"/>
                    <a:pt x="415" y="831"/>
                  </a:cubicBezTo>
                  <a:cubicBezTo>
                    <a:pt x="223" y="831"/>
                    <a:pt x="61" y="700"/>
                    <a:pt x="14" y="522"/>
                  </a:cubicBezTo>
                  <a:cubicBezTo>
                    <a:pt x="5" y="488"/>
                    <a:pt x="0" y="452"/>
                    <a:pt x="0" y="416"/>
                  </a:cubicBezTo>
                  <a:cubicBezTo>
                    <a:pt x="0" y="186"/>
                    <a:pt x="186" y="0"/>
                    <a:pt x="415" y="0"/>
                  </a:cubicBezTo>
                  <a:cubicBezTo>
                    <a:pt x="645" y="0"/>
                    <a:pt x="831" y="186"/>
                    <a:pt x="831" y="416"/>
                  </a:cubicBezTo>
                  <a:close/>
                </a:path>
              </a:pathLst>
            </a:custGeom>
            <a:solidFill>
              <a:srgbClr val="144B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2" name="Freeform 212">
              <a:extLst>
                <a:ext uri="{FF2B5EF4-FFF2-40B4-BE49-F238E27FC236}">
                  <a16:creationId xmlns:a16="http://schemas.microsoft.com/office/drawing/2014/main" id="{518E46E2-3A00-4559-9D9A-18AE53546174}"/>
                </a:ext>
              </a:extLst>
            </p:cNvPr>
            <p:cNvSpPr>
              <a:spLocks/>
            </p:cNvSpPr>
            <p:nvPr/>
          </p:nvSpPr>
          <p:spPr bwMode="auto">
            <a:xfrm>
              <a:off x="4108450" y="3236913"/>
              <a:ext cx="955675" cy="371475"/>
            </a:xfrm>
            <a:custGeom>
              <a:avLst/>
              <a:gdLst>
                <a:gd name="T0" fmla="*/ 0 w 805"/>
                <a:gd name="T1" fmla="*/ 0 h 313"/>
                <a:gd name="T2" fmla="*/ 805 w 805"/>
                <a:gd name="T3" fmla="*/ 0 h 313"/>
                <a:gd name="T4" fmla="*/ 804 w 805"/>
                <a:gd name="T5" fmla="*/ 4 h 313"/>
                <a:gd name="T6" fmla="*/ 402 w 805"/>
                <a:gd name="T7" fmla="*/ 313 h 313"/>
                <a:gd name="T8" fmla="*/ 1 w 805"/>
                <a:gd name="T9" fmla="*/ 4 h 313"/>
                <a:gd name="T10" fmla="*/ 0 w 805"/>
                <a:gd name="T11" fmla="*/ 0 h 313"/>
              </a:gdLst>
              <a:ahLst/>
              <a:cxnLst>
                <a:cxn ang="0">
                  <a:pos x="T0" y="T1"/>
                </a:cxn>
                <a:cxn ang="0">
                  <a:pos x="T2" y="T3"/>
                </a:cxn>
                <a:cxn ang="0">
                  <a:pos x="T4" y="T5"/>
                </a:cxn>
                <a:cxn ang="0">
                  <a:pos x="T6" y="T7"/>
                </a:cxn>
                <a:cxn ang="0">
                  <a:pos x="T8" y="T9"/>
                </a:cxn>
                <a:cxn ang="0">
                  <a:pos x="T10" y="T11"/>
                </a:cxn>
              </a:cxnLst>
              <a:rect l="0" t="0" r="r" b="b"/>
              <a:pathLst>
                <a:path w="805" h="313">
                  <a:moveTo>
                    <a:pt x="0" y="0"/>
                  </a:moveTo>
                  <a:cubicBezTo>
                    <a:pt x="805" y="0"/>
                    <a:pt x="805" y="0"/>
                    <a:pt x="805" y="0"/>
                  </a:cubicBezTo>
                  <a:cubicBezTo>
                    <a:pt x="805" y="2"/>
                    <a:pt x="804" y="3"/>
                    <a:pt x="804" y="4"/>
                  </a:cubicBezTo>
                  <a:cubicBezTo>
                    <a:pt x="757" y="182"/>
                    <a:pt x="595" y="313"/>
                    <a:pt x="402" y="313"/>
                  </a:cubicBezTo>
                  <a:cubicBezTo>
                    <a:pt x="210" y="313"/>
                    <a:pt x="48" y="182"/>
                    <a:pt x="1" y="4"/>
                  </a:cubicBezTo>
                  <a:cubicBezTo>
                    <a:pt x="0" y="3"/>
                    <a:pt x="0" y="2"/>
                    <a:pt x="0" y="0"/>
                  </a:cubicBezTo>
                  <a:close/>
                </a:path>
              </a:pathLst>
            </a:custGeom>
            <a:solidFill>
              <a:srgbClr val="E633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3" name="Freeform 213">
              <a:extLst>
                <a:ext uri="{FF2B5EF4-FFF2-40B4-BE49-F238E27FC236}">
                  <a16:creationId xmlns:a16="http://schemas.microsoft.com/office/drawing/2014/main" id="{582E7FCD-8A90-4A9B-B21F-AB18B0F23B28}"/>
                </a:ext>
              </a:extLst>
            </p:cNvPr>
            <p:cNvSpPr>
              <a:spLocks noEditPoints="1"/>
            </p:cNvSpPr>
            <p:nvPr/>
          </p:nvSpPr>
          <p:spPr bwMode="auto">
            <a:xfrm>
              <a:off x="4238625" y="2805113"/>
              <a:ext cx="344488" cy="384175"/>
            </a:xfrm>
            <a:custGeom>
              <a:avLst/>
              <a:gdLst>
                <a:gd name="T0" fmla="*/ 203 w 290"/>
                <a:gd name="T1" fmla="*/ 151 h 325"/>
                <a:gd name="T2" fmla="*/ 116 w 290"/>
                <a:gd name="T3" fmla="*/ 238 h 325"/>
                <a:gd name="T4" fmla="*/ 127 w 290"/>
                <a:gd name="T5" fmla="*/ 281 h 325"/>
                <a:gd name="T6" fmla="*/ 87 w 290"/>
                <a:gd name="T7" fmla="*/ 281 h 325"/>
                <a:gd name="T8" fmla="*/ 44 w 290"/>
                <a:gd name="T9" fmla="*/ 238 h 325"/>
                <a:gd name="T10" fmla="*/ 44 w 290"/>
                <a:gd name="T11" fmla="*/ 238 h 325"/>
                <a:gd name="T12" fmla="*/ 44 w 290"/>
                <a:gd name="T13" fmla="*/ 238 h 325"/>
                <a:gd name="T14" fmla="*/ 44 w 290"/>
                <a:gd name="T15" fmla="*/ 7 h 325"/>
                <a:gd name="T16" fmla="*/ 37 w 290"/>
                <a:gd name="T17" fmla="*/ 0 h 325"/>
                <a:gd name="T18" fmla="*/ 7 w 290"/>
                <a:gd name="T19" fmla="*/ 0 h 325"/>
                <a:gd name="T20" fmla="*/ 0 w 290"/>
                <a:gd name="T21" fmla="*/ 7 h 325"/>
                <a:gd name="T22" fmla="*/ 0 w 290"/>
                <a:gd name="T23" fmla="*/ 238 h 325"/>
                <a:gd name="T24" fmla="*/ 87 w 290"/>
                <a:gd name="T25" fmla="*/ 325 h 325"/>
                <a:gd name="T26" fmla="*/ 203 w 290"/>
                <a:gd name="T27" fmla="*/ 325 h 325"/>
                <a:gd name="T28" fmla="*/ 246 w 290"/>
                <a:gd name="T29" fmla="*/ 314 h 325"/>
                <a:gd name="T30" fmla="*/ 246 w 290"/>
                <a:gd name="T31" fmla="*/ 318 h 325"/>
                <a:gd name="T32" fmla="*/ 254 w 290"/>
                <a:gd name="T33" fmla="*/ 325 h 325"/>
                <a:gd name="T34" fmla="*/ 283 w 290"/>
                <a:gd name="T35" fmla="*/ 325 h 325"/>
                <a:gd name="T36" fmla="*/ 290 w 290"/>
                <a:gd name="T37" fmla="*/ 318 h 325"/>
                <a:gd name="T38" fmla="*/ 290 w 290"/>
                <a:gd name="T39" fmla="*/ 238 h 325"/>
                <a:gd name="T40" fmla="*/ 290 w 290"/>
                <a:gd name="T41" fmla="*/ 238 h 325"/>
                <a:gd name="T42" fmla="*/ 203 w 290"/>
                <a:gd name="T43" fmla="*/ 151 h 325"/>
                <a:gd name="T44" fmla="*/ 203 w 290"/>
                <a:gd name="T45" fmla="*/ 281 h 325"/>
                <a:gd name="T46" fmla="*/ 160 w 290"/>
                <a:gd name="T47" fmla="*/ 238 h 325"/>
                <a:gd name="T48" fmla="*/ 203 w 290"/>
                <a:gd name="T49" fmla="*/ 195 h 325"/>
                <a:gd name="T50" fmla="*/ 246 w 290"/>
                <a:gd name="T51" fmla="*/ 238 h 325"/>
                <a:gd name="T52" fmla="*/ 203 w 290"/>
                <a:gd name="T53" fmla="*/ 28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 h="325">
                  <a:moveTo>
                    <a:pt x="203" y="151"/>
                  </a:moveTo>
                  <a:cubicBezTo>
                    <a:pt x="155" y="151"/>
                    <a:pt x="116" y="190"/>
                    <a:pt x="116" y="238"/>
                  </a:cubicBezTo>
                  <a:cubicBezTo>
                    <a:pt x="116" y="254"/>
                    <a:pt x="120" y="269"/>
                    <a:pt x="127" y="281"/>
                  </a:cubicBezTo>
                  <a:cubicBezTo>
                    <a:pt x="87" y="281"/>
                    <a:pt x="87" y="281"/>
                    <a:pt x="87" y="281"/>
                  </a:cubicBezTo>
                  <a:cubicBezTo>
                    <a:pt x="63" y="281"/>
                    <a:pt x="44" y="262"/>
                    <a:pt x="44" y="238"/>
                  </a:cubicBezTo>
                  <a:cubicBezTo>
                    <a:pt x="44" y="238"/>
                    <a:pt x="44" y="238"/>
                    <a:pt x="44" y="238"/>
                  </a:cubicBezTo>
                  <a:cubicBezTo>
                    <a:pt x="44" y="238"/>
                    <a:pt x="44" y="238"/>
                    <a:pt x="44" y="238"/>
                  </a:cubicBezTo>
                  <a:cubicBezTo>
                    <a:pt x="44" y="7"/>
                    <a:pt x="44" y="7"/>
                    <a:pt x="44" y="7"/>
                  </a:cubicBezTo>
                  <a:cubicBezTo>
                    <a:pt x="44" y="4"/>
                    <a:pt x="41" y="0"/>
                    <a:pt x="37" y="0"/>
                  </a:cubicBezTo>
                  <a:cubicBezTo>
                    <a:pt x="7" y="0"/>
                    <a:pt x="7" y="0"/>
                    <a:pt x="7" y="0"/>
                  </a:cubicBezTo>
                  <a:cubicBezTo>
                    <a:pt x="3" y="0"/>
                    <a:pt x="0" y="4"/>
                    <a:pt x="0" y="7"/>
                  </a:cubicBezTo>
                  <a:cubicBezTo>
                    <a:pt x="0" y="238"/>
                    <a:pt x="0" y="238"/>
                    <a:pt x="0" y="238"/>
                  </a:cubicBezTo>
                  <a:cubicBezTo>
                    <a:pt x="0" y="286"/>
                    <a:pt x="39" y="325"/>
                    <a:pt x="87" y="325"/>
                  </a:cubicBezTo>
                  <a:cubicBezTo>
                    <a:pt x="203" y="325"/>
                    <a:pt x="203" y="325"/>
                    <a:pt x="203" y="325"/>
                  </a:cubicBezTo>
                  <a:cubicBezTo>
                    <a:pt x="219" y="325"/>
                    <a:pt x="234" y="321"/>
                    <a:pt x="246" y="314"/>
                  </a:cubicBezTo>
                  <a:cubicBezTo>
                    <a:pt x="246" y="318"/>
                    <a:pt x="246" y="318"/>
                    <a:pt x="246" y="318"/>
                  </a:cubicBezTo>
                  <a:cubicBezTo>
                    <a:pt x="246" y="322"/>
                    <a:pt x="250" y="325"/>
                    <a:pt x="254" y="325"/>
                  </a:cubicBezTo>
                  <a:cubicBezTo>
                    <a:pt x="283" y="325"/>
                    <a:pt x="283" y="325"/>
                    <a:pt x="283" y="325"/>
                  </a:cubicBezTo>
                  <a:cubicBezTo>
                    <a:pt x="287" y="325"/>
                    <a:pt x="290" y="322"/>
                    <a:pt x="290" y="318"/>
                  </a:cubicBezTo>
                  <a:cubicBezTo>
                    <a:pt x="290" y="238"/>
                    <a:pt x="290" y="238"/>
                    <a:pt x="290" y="238"/>
                  </a:cubicBezTo>
                  <a:cubicBezTo>
                    <a:pt x="290" y="238"/>
                    <a:pt x="290" y="238"/>
                    <a:pt x="290" y="238"/>
                  </a:cubicBezTo>
                  <a:cubicBezTo>
                    <a:pt x="290" y="190"/>
                    <a:pt x="251" y="151"/>
                    <a:pt x="203" y="151"/>
                  </a:cubicBezTo>
                  <a:moveTo>
                    <a:pt x="203" y="281"/>
                  </a:moveTo>
                  <a:cubicBezTo>
                    <a:pt x="179" y="281"/>
                    <a:pt x="160" y="262"/>
                    <a:pt x="160" y="238"/>
                  </a:cubicBezTo>
                  <a:cubicBezTo>
                    <a:pt x="160" y="214"/>
                    <a:pt x="179" y="195"/>
                    <a:pt x="203" y="195"/>
                  </a:cubicBezTo>
                  <a:cubicBezTo>
                    <a:pt x="227" y="195"/>
                    <a:pt x="246" y="214"/>
                    <a:pt x="246" y="238"/>
                  </a:cubicBezTo>
                  <a:cubicBezTo>
                    <a:pt x="246" y="262"/>
                    <a:pt x="227" y="281"/>
                    <a:pt x="203" y="2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4" name="Freeform 214">
              <a:extLst>
                <a:ext uri="{FF2B5EF4-FFF2-40B4-BE49-F238E27FC236}">
                  <a16:creationId xmlns:a16="http://schemas.microsoft.com/office/drawing/2014/main" id="{B79F85DD-F7A9-486F-A8C7-A4BAE791B3D8}"/>
                </a:ext>
              </a:extLst>
            </p:cNvPr>
            <p:cNvSpPr>
              <a:spLocks noEditPoints="1"/>
            </p:cNvSpPr>
            <p:nvPr/>
          </p:nvSpPr>
          <p:spPr bwMode="auto">
            <a:xfrm>
              <a:off x="4594225" y="2984500"/>
              <a:ext cx="346075" cy="206375"/>
            </a:xfrm>
            <a:custGeom>
              <a:avLst/>
              <a:gdLst>
                <a:gd name="T0" fmla="*/ 203 w 291"/>
                <a:gd name="T1" fmla="*/ 1 h 175"/>
                <a:gd name="T2" fmla="*/ 87 w 291"/>
                <a:gd name="T3" fmla="*/ 1 h 175"/>
                <a:gd name="T4" fmla="*/ 87 w 291"/>
                <a:gd name="T5" fmla="*/ 1 h 175"/>
                <a:gd name="T6" fmla="*/ 87 w 291"/>
                <a:gd name="T7" fmla="*/ 1 h 175"/>
                <a:gd name="T8" fmla="*/ 44 w 291"/>
                <a:gd name="T9" fmla="*/ 12 h 175"/>
                <a:gd name="T10" fmla="*/ 44 w 291"/>
                <a:gd name="T11" fmla="*/ 12 h 175"/>
                <a:gd name="T12" fmla="*/ 44 w 291"/>
                <a:gd name="T13" fmla="*/ 7 h 175"/>
                <a:gd name="T14" fmla="*/ 36 w 291"/>
                <a:gd name="T15" fmla="*/ 0 h 175"/>
                <a:gd name="T16" fmla="*/ 7 w 291"/>
                <a:gd name="T17" fmla="*/ 0 h 175"/>
                <a:gd name="T18" fmla="*/ 0 w 291"/>
                <a:gd name="T19" fmla="*/ 7 h 175"/>
                <a:gd name="T20" fmla="*/ 0 w 291"/>
                <a:gd name="T21" fmla="*/ 168 h 175"/>
                <a:gd name="T22" fmla="*/ 7 w 291"/>
                <a:gd name="T23" fmla="*/ 175 h 175"/>
                <a:gd name="T24" fmla="*/ 36 w 291"/>
                <a:gd name="T25" fmla="*/ 175 h 175"/>
                <a:gd name="T26" fmla="*/ 44 w 291"/>
                <a:gd name="T27" fmla="*/ 168 h 175"/>
                <a:gd name="T28" fmla="*/ 44 w 291"/>
                <a:gd name="T29" fmla="*/ 88 h 175"/>
                <a:gd name="T30" fmla="*/ 43 w 291"/>
                <a:gd name="T31" fmla="*/ 88 h 175"/>
                <a:gd name="T32" fmla="*/ 44 w 291"/>
                <a:gd name="T33" fmla="*/ 88 h 175"/>
                <a:gd name="T34" fmla="*/ 44 w 291"/>
                <a:gd name="T35" fmla="*/ 88 h 175"/>
                <a:gd name="T36" fmla="*/ 87 w 291"/>
                <a:gd name="T37" fmla="*/ 45 h 175"/>
                <a:gd name="T38" fmla="*/ 128 w 291"/>
                <a:gd name="T39" fmla="*/ 45 h 175"/>
                <a:gd name="T40" fmla="*/ 116 w 291"/>
                <a:gd name="T41" fmla="*/ 88 h 175"/>
                <a:gd name="T42" fmla="*/ 203 w 291"/>
                <a:gd name="T43" fmla="*/ 175 h 175"/>
                <a:gd name="T44" fmla="*/ 247 w 291"/>
                <a:gd name="T45" fmla="*/ 164 h 175"/>
                <a:gd name="T46" fmla="*/ 247 w 291"/>
                <a:gd name="T47" fmla="*/ 168 h 175"/>
                <a:gd name="T48" fmla="*/ 252 w 291"/>
                <a:gd name="T49" fmla="*/ 175 h 175"/>
                <a:gd name="T50" fmla="*/ 285 w 291"/>
                <a:gd name="T51" fmla="*/ 175 h 175"/>
                <a:gd name="T52" fmla="*/ 291 w 291"/>
                <a:gd name="T53" fmla="*/ 168 h 175"/>
                <a:gd name="T54" fmla="*/ 291 w 291"/>
                <a:gd name="T55" fmla="*/ 88 h 175"/>
                <a:gd name="T56" fmla="*/ 203 w 291"/>
                <a:gd name="T57" fmla="*/ 1 h 175"/>
                <a:gd name="T58" fmla="*/ 203 w 291"/>
                <a:gd name="T59" fmla="*/ 131 h 175"/>
                <a:gd name="T60" fmla="*/ 160 w 291"/>
                <a:gd name="T61" fmla="*/ 88 h 175"/>
                <a:gd name="T62" fmla="*/ 203 w 291"/>
                <a:gd name="T63" fmla="*/ 45 h 175"/>
                <a:gd name="T64" fmla="*/ 247 w 291"/>
                <a:gd name="T65" fmla="*/ 88 h 175"/>
                <a:gd name="T66" fmla="*/ 203 w 291"/>
                <a:gd name="T6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 h="175">
                  <a:moveTo>
                    <a:pt x="203" y="1"/>
                  </a:moveTo>
                  <a:cubicBezTo>
                    <a:pt x="202" y="1"/>
                    <a:pt x="87" y="1"/>
                    <a:pt x="87" y="1"/>
                  </a:cubicBezTo>
                  <a:cubicBezTo>
                    <a:pt x="87" y="1"/>
                    <a:pt x="87" y="1"/>
                    <a:pt x="87" y="1"/>
                  </a:cubicBezTo>
                  <a:cubicBezTo>
                    <a:pt x="87" y="1"/>
                    <a:pt x="87" y="1"/>
                    <a:pt x="87" y="1"/>
                  </a:cubicBezTo>
                  <a:cubicBezTo>
                    <a:pt x="71" y="1"/>
                    <a:pt x="56" y="5"/>
                    <a:pt x="44" y="12"/>
                  </a:cubicBezTo>
                  <a:cubicBezTo>
                    <a:pt x="44" y="12"/>
                    <a:pt x="44" y="12"/>
                    <a:pt x="44" y="12"/>
                  </a:cubicBezTo>
                  <a:cubicBezTo>
                    <a:pt x="44" y="7"/>
                    <a:pt x="44" y="7"/>
                    <a:pt x="44" y="7"/>
                  </a:cubicBezTo>
                  <a:cubicBezTo>
                    <a:pt x="43" y="3"/>
                    <a:pt x="40" y="0"/>
                    <a:pt x="36" y="0"/>
                  </a:cubicBezTo>
                  <a:cubicBezTo>
                    <a:pt x="7" y="0"/>
                    <a:pt x="7" y="0"/>
                    <a:pt x="7" y="0"/>
                  </a:cubicBezTo>
                  <a:cubicBezTo>
                    <a:pt x="3" y="0"/>
                    <a:pt x="0" y="3"/>
                    <a:pt x="0" y="7"/>
                  </a:cubicBezTo>
                  <a:cubicBezTo>
                    <a:pt x="0" y="168"/>
                    <a:pt x="0" y="168"/>
                    <a:pt x="0" y="168"/>
                  </a:cubicBezTo>
                  <a:cubicBezTo>
                    <a:pt x="0" y="172"/>
                    <a:pt x="3" y="175"/>
                    <a:pt x="7" y="175"/>
                  </a:cubicBezTo>
                  <a:cubicBezTo>
                    <a:pt x="36" y="175"/>
                    <a:pt x="36" y="175"/>
                    <a:pt x="36" y="175"/>
                  </a:cubicBezTo>
                  <a:cubicBezTo>
                    <a:pt x="40" y="175"/>
                    <a:pt x="44" y="172"/>
                    <a:pt x="44" y="168"/>
                  </a:cubicBezTo>
                  <a:cubicBezTo>
                    <a:pt x="44" y="88"/>
                    <a:pt x="44" y="88"/>
                    <a:pt x="44" y="88"/>
                  </a:cubicBezTo>
                  <a:cubicBezTo>
                    <a:pt x="43" y="88"/>
                    <a:pt x="43" y="88"/>
                    <a:pt x="43" y="88"/>
                  </a:cubicBezTo>
                  <a:cubicBezTo>
                    <a:pt x="44" y="88"/>
                    <a:pt x="44" y="88"/>
                    <a:pt x="44" y="88"/>
                  </a:cubicBezTo>
                  <a:cubicBezTo>
                    <a:pt x="44" y="88"/>
                    <a:pt x="44" y="88"/>
                    <a:pt x="44" y="88"/>
                  </a:cubicBezTo>
                  <a:cubicBezTo>
                    <a:pt x="44" y="64"/>
                    <a:pt x="63" y="45"/>
                    <a:pt x="87" y="45"/>
                  </a:cubicBezTo>
                  <a:cubicBezTo>
                    <a:pt x="128" y="45"/>
                    <a:pt x="128" y="45"/>
                    <a:pt x="128" y="45"/>
                  </a:cubicBezTo>
                  <a:cubicBezTo>
                    <a:pt x="120" y="58"/>
                    <a:pt x="116" y="72"/>
                    <a:pt x="116" y="88"/>
                  </a:cubicBezTo>
                  <a:cubicBezTo>
                    <a:pt x="116" y="136"/>
                    <a:pt x="155" y="175"/>
                    <a:pt x="203" y="175"/>
                  </a:cubicBezTo>
                  <a:cubicBezTo>
                    <a:pt x="219" y="175"/>
                    <a:pt x="234" y="171"/>
                    <a:pt x="247" y="164"/>
                  </a:cubicBezTo>
                  <a:cubicBezTo>
                    <a:pt x="247" y="168"/>
                    <a:pt x="247" y="168"/>
                    <a:pt x="247" y="168"/>
                  </a:cubicBezTo>
                  <a:cubicBezTo>
                    <a:pt x="247" y="172"/>
                    <a:pt x="249" y="175"/>
                    <a:pt x="252" y="175"/>
                  </a:cubicBezTo>
                  <a:cubicBezTo>
                    <a:pt x="285" y="175"/>
                    <a:pt x="285" y="175"/>
                    <a:pt x="285" y="175"/>
                  </a:cubicBezTo>
                  <a:cubicBezTo>
                    <a:pt x="288" y="175"/>
                    <a:pt x="291" y="172"/>
                    <a:pt x="291" y="168"/>
                  </a:cubicBezTo>
                  <a:cubicBezTo>
                    <a:pt x="291" y="88"/>
                    <a:pt x="291" y="88"/>
                    <a:pt x="291" y="88"/>
                  </a:cubicBezTo>
                  <a:cubicBezTo>
                    <a:pt x="291" y="40"/>
                    <a:pt x="252" y="1"/>
                    <a:pt x="203" y="1"/>
                  </a:cubicBezTo>
                  <a:moveTo>
                    <a:pt x="203" y="131"/>
                  </a:moveTo>
                  <a:cubicBezTo>
                    <a:pt x="180" y="131"/>
                    <a:pt x="160" y="112"/>
                    <a:pt x="160" y="88"/>
                  </a:cubicBezTo>
                  <a:cubicBezTo>
                    <a:pt x="160" y="64"/>
                    <a:pt x="180" y="45"/>
                    <a:pt x="203" y="45"/>
                  </a:cubicBezTo>
                  <a:cubicBezTo>
                    <a:pt x="227" y="45"/>
                    <a:pt x="247" y="64"/>
                    <a:pt x="247" y="88"/>
                  </a:cubicBezTo>
                  <a:cubicBezTo>
                    <a:pt x="247" y="112"/>
                    <a:pt x="227" y="131"/>
                    <a:pt x="203" y="1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5" name="Freeform 215">
              <a:extLst>
                <a:ext uri="{FF2B5EF4-FFF2-40B4-BE49-F238E27FC236}">
                  <a16:creationId xmlns:a16="http://schemas.microsoft.com/office/drawing/2014/main" id="{B1C4D3AA-8531-44CE-BEF6-0AFD6B6D672F}"/>
                </a:ext>
              </a:extLst>
            </p:cNvPr>
            <p:cNvSpPr>
              <a:spLocks noEditPoints="1"/>
            </p:cNvSpPr>
            <p:nvPr/>
          </p:nvSpPr>
          <p:spPr bwMode="auto">
            <a:xfrm>
              <a:off x="4797425" y="3284538"/>
              <a:ext cx="139700" cy="146050"/>
            </a:xfrm>
            <a:custGeom>
              <a:avLst/>
              <a:gdLst>
                <a:gd name="T0" fmla="*/ 64 w 88"/>
                <a:gd name="T1" fmla="*/ 74 h 92"/>
                <a:gd name="T2" fmla="*/ 25 w 88"/>
                <a:gd name="T3" fmla="*/ 74 h 92"/>
                <a:gd name="T4" fmla="*/ 19 w 88"/>
                <a:gd name="T5" fmla="*/ 92 h 92"/>
                <a:gd name="T6" fmla="*/ 0 w 88"/>
                <a:gd name="T7" fmla="*/ 92 h 92"/>
                <a:gd name="T8" fmla="*/ 31 w 88"/>
                <a:gd name="T9" fmla="*/ 0 h 92"/>
                <a:gd name="T10" fmla="*/ 57 w 88"/>
                <a:gd name="T11" fmla="*/ 0 h 92"/>
                <a:gd name="T12" fmla="*/ 88 w 88"/>
                <a:gd name="T13" fmla="*/ 92 h 92"/>
                <a:gd name="T14" fmla="*/ 69 w 88"/>
                <a:gd name="T15" fmla="*/ 92 h 92"/>
                <a:gd name="T16" fmla="*/ 64 w 88"/>
                <a:gd name="T17" fmla="*/ 74 h 92"/>
                <a:gd name="T18" fmla="*/ 60 w 88"/>
                <a:gd name="T19" fmla="*/ 61 h 92"/>
                <a:gd name="T20" fmla="*/ 44 w 88"/>
                <a:gd name="T21" fmla="*/ 13 h 92"/>
                <a:gd name="T22" fmla="*/ 28 w 88"/>
                <a:gd name="T23" fmla="*/ 61 h 92"/>
                <a:gd name="T24" fmla="*/ 60 w 88"/>
                <a:gd name="T25"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92">
                  <a:moveTo>
                    <a:pt x="64" y="74"/>
                  </a:moveTo>
                  <a:lnTo>
                    <a:pt x="25" y="74"/>
                  </a:lnTo>
                  <a:lnTo>
                    <a:pt x="19" y="92"/>
                  </a:lnTo>
                  <a:lnTo>
                    <a:pt x="0" y="92"/>
                  </a:lnTo>
                  <a:lnTo>
                    <a:pt x="31" y="0"/>
                  </a:lnTo>
                  <a:lnTo>
                    <a:pt x="57" y="0"/>
                  </a:lnTo>
                  <a:lnTo>
                    <a:pt x="88" y="92"/>
                  </a:lnTo>
                  <a:lnTo>
                    <a:pt x="69" y="92"/>
                  </a:lnTo>
                  <a:lnTo>
                    <a:pt x="64" y="74"/>
                  </a:lnTo>
                  <a:close/>
                  <a:moveTo>
                    <a:pt x="60" y="61"/>
                  </a:moveTo>
                  <a:lnTo>
                    <a:pt x="44" y="13"/>
                  </a:lnTo>
                  <a:lnTo>
                    <a:pt x="28" y="61"/>
                  </a:lnTo>
                  <a:lnTo>
                    <a:pt x="6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6" name="Rectangle 216">
              <a:extLst>
                <a:ext uri="{FF2B5EF4-FFF2-40B4-BE49-F238E27FC236}">
                  <a16:creationId xmlns:a16="http://schemas.microsoft.com/office/drawing/2014/main" id="{82BAA5A0-4340-4863-8BDB-6BFCD70049CF}"/>
                </a:ext>
              </a:extLst>
            </p:cNvPr>
            <p:cNvSpPr>
              <a:spLocks noChangeArrowheads="1"/>
            </p:cNvSpPr>
            <p:nvPr/>
          </p:nvSpPr>
          <p:spPr bwMode="auto">
            <a:xfrm>
              <a:off x="4743450" y="3284538"/>
              <a:ext cx="26988"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7" name="Freeform 217">
              <a:extLst>
                <a:ext uri="{FF2B5EF4-FFF2-40B4-BE49-F238E27FC236}">
                  <a16:creationId xmlns:a16="http://schemas.microsoft.com/office/drawing/2014/main" id="{EDC5ABD2-C7BC-4348-BF5A-3E05D0678C58}"/>
                </a:ext>
              </a:extLst>
            </p:cNvPr>
            <p:cNvSpPr>
              <a:spLocks noEditPoints="1"/>
            </p:cNvSpPr>
            <p:nvPr/>
          </p:nvSpPr>
          <p:spPr bwMode="auto">
            <a:xfrm>
              <a:off x="4583113" y="3284538"/>
              <a:ext cx="125413" cy="146050"/>
            </a:xfrm>
            <a:custGeom>
              <a:avLst/>
              <a:gdLst>
                <a:gd name="T0" fmla="*/ 0 w 106"/>
                <a:gd name="T1" fmla="*/ 123 h 123"/>
                <a:gd name="T2" fmla="*/ 0 w 106"/>
                <a:gd name="T3" fmla="*/ 0 h 123"/>
                <a:gd name="T4" fmla="*/ 60 w 106"/>
                <a:gd name="T5" fmla="*/ 0 h 123"/>
                <a:gd name="T6" fmla="*/ 96 w 106"/>
                <a:gd name="T7" fmla="*/ 12 h 123"/>
                <a:gd name="T8" fmla="*/ 106 w 106"/>
                <a:gd name="T9" fmla="*/ 51 h 123"/>
                <a:gd name="T10" fmla="*/ 98 w 106"/>
                <a:gd name="T11" fmla="*/ 110 h 123"/>
                <a:gd name="T12" fmla="*/ 61 w 106"/>
                <a:gd name="T13" fmla="*/ 123 h 123"/>
                <a:gd name="T14" fmla="*/ 0 w 106"/>
                <a:gd name="T15" fmla="*/ 123 h 123"/>
                <a:gd name="T16" fmla="*/ 23 w 106"/>
                <a:gd name="T17" fmla="*/ 103 h 123"/>
                <a:gd name="T18" fmla="*/ 56 w 106"/>
                <a:gd name="T19" fmla="*/ 103 h 123"/>
                <a:gd name="T20" fmla="*/ 78 w 106"/>
                <a:gd name="T21" fmla="*/ 96 h 123"/>
                <a:gd name="T22" fmla="*/ 83 w 106"/>
                <a:gd name="T23" fmla="*/ 62 h 123"/>
                <a:gd name="T24" fmla="*/ 78 w 106"/>
                <a:gd name="T25" fmla="*/ 27 h 123"/>
                <a:gd name="T26" fmla="*/ 58 w 106"/>
                <a:gd name="T27" fmla="*/ 20 h 123"/>
                <a:gd name="T28" fmla="*/ 23 w 106"/>
                <a:gd name="T29" fmla="*/ 20 h 123"/>
                <a:gd name="T30" fmla="*/ 23 w 106"/>
                <a:gd name="T31" fmla="*/ 10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23">
                  <a:moveTo>
                    <a:pt x="0" y="123"/>
                  </a:moveTo>
                  <a:cubicBezTo>
                    <a:pt x="0" y="0"/>
                    <a:pt x="0" y="0"/>
                    <a:pt x="0" y="0"/>
                  </a:cubicBezTo>
                  <a:cubicBezTo>
                    <a:pt x="60" y="0"/>
                    <a:pt x="60" y="0"/>
                    <a:pt x="60" y="0"/>
                  </a:cubicBezTo>
                  <a:cubicBezTo>
                    <a:pt x="77" y="0"/>
                    <a:pt x="89" y="4"/>
                    <a:pt x="96" y="12"/>
                  </a:cubicBezTo>
                  <a:cubicBezTo>
                    <a:pt x="103" y="19"/>
                    <a:pt x="106" y="32"/>
                    <a:pt x="106" y="51"/>
                  </a:cubicBezTo>
                  <a:cubicBezTo>
                    <a:pt x="106" y="82"/>
                    <a:pt x="104" y="101"/>
                    <a:pt x="98" y="110"/>
                  </a:cubicBezTo>
                  <a:cubicBezTo>
                    <a:pt x="93" y="119"/>
                    <a:pt x="80" y="123"/>
                    <a:pt x="61" y="123"/>
                  </a:cubicBezTo>
                  <a:lnTo>
                    <a:pt x="0" y="123"/>
                  </a:lnTo>
                  <a:close/>
                  <a:moveTo>
                    <a:pt x="23" y="103"/>
                  </a:moveTo>
                  <a:cubicBezTo>
                    <a:pt x="56" y="103"/>
                    <a:pt x="56" y="103"/>
                    <a:pt x="56" y="103"/>
                  </a:cubicBezTo>
                  <a:cubicBezTo>
                    <a:pt x="67" y="103"/>
                    <a:pt x="75" y="101"/>
                    <a:pt x="78" y="96"/>
                  </a:cubicBezTo>
                  <a:cubicBezTo>
                    <a:pt x="81" y="91"/>
                    <a:pt x="83" y="79"/>
                    <a:pt x="83" y="62"/>
                  </a:cubicBezTo>
                  <a:cubicBezTo>
                    <a:pt x="83" y="44"/>
                    <a:pt x="81" y="32"/>
                    <a:pt x="78" y="27"/>
                  </a:cubicBezTo>
                  <a:cubicBezTo>
                    <a:pt x="75" y="22"/>
                    <a:pt x="69" y="20"/>
                    <a:pt x="58" y="20"/>
                  </a:cubicBezTo>
                  <a:cubicBezTo>
                    <a:pt x="23" y="20"/>
                    <a:pt x="23" y="20"/>
                    <a:pt x="23" y="20"/>
                  </a:cubicBezTo>
                  <a:lnTo>
                    <a:pt x="23"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8" name="Freeform 218">
              <a:extLst>
                <a:ext uri="{FF2B5EF4-FFF2-40B4-BE49-F238E27FC236}">
                  <a16:creationId xmlns:a16="http://schemas.microsoft.com/office/drawing/2014/main" id="{E9B850CD-A60E-484B-92D9-20F5627D5DC4}"/>
                </a:ext>
              </a:extLst>
            </p:cNvPr>
            <p:cNvSpPr>
              <a:spLocks/>
            </p:cNvSpPr>
            <p:nvPr/>
          </p:nvSpPr>
          <p:spPr bwMode="auto">
            <a:xfrm>
              <a:off x="4446588" y="3284538"/>
              <a:ext cx="100013" cy="146050"/>
            </a:xfrm>
            <a:custGeom>
              <a:avLst/>
              <a:gdLst>
                <a:gd name="T0" fmla="*/ 17 w 63"/>
                <a:gd name="T1" fmla="*/ 15 h 92"/>
                <a:gd name="T2" fmla="*/ 17 w 63"/>
                <a:gd name="T3" fmla="*/ 39 h 92"/>
                <a:gd name="T4" fmla="*/ 60 w 63"/>
                <a:gd name="T5" fmla="*/ 39 h 92"/>
                <a:gd name="T6" fmla="*/ 60 w 63"/>
                <a:gd name="T7" fmla="*/ 52 h 92"/>
                <a:gd name="T8" fmla="*/ 17 w 63"/>
                <a:gd name="T9" fmla="*/ 52 h 92"/>
                <a:gd name="T10" fmla="*/ 17 w 63"/>
                <a:gd name="T11" fmla="*/ 77 h 92"/>
                <a:gd name="T12" fmla="*/ 63 w 63"/>
                <a:gd name="T13" fmla="*/ 77 h 92"/>
                <a:gd name="T14" fmla="*/ 63 w 63"/>
                <a:gd name="T15" fmla="*/ 92 h 92"/>
                <a:gd name="T16" fmla="*/ 0 w 63"/>
                <a:gd name="T17" fmla="*/ 92 h 92"/>
                <a:gd name="T18" fmla="*/ 0 w 63"/>
                <a:gd name="T19" fmla="*/ 0 h 92"/>
                <a:gd name="T20" fmla="*/ 62 w 63"/>
                <a:gd name="T21" fmla="*/ 0 h 92"/>
                <a:gd name="T22" fmla="*/ 62 w 63"/>
                <a:gd name="T23" fmla="*/ 15 h 92"/>
                <a:gd name="T24" fmla="*/ 17 w 63"/>
                <a:gd name="T2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2">
                  <a:moveTo>
                    <a:pt x="17" y="15"/>
                  </a:moveTo>
                  <a:lnTo>
                    <a:pt x="17" y="39"/>
                  </a:lnTo>
                  <a:lnTo>
                    <a:pt x="60" y="39"/>
                  </a:lnTo>
                  <a:lnTo>
                    <a:pt x="60" y="52"/>
                  </a:lnTo>
                  <a:lnTo>
                    <a:pt x="17" y="52"/>
                  </a:lnTo>
                  <a:lnTo>
                    <a:pt x="17" y="77"/>
                  </a:lnTo>
                  <a:lnTo>
                    <a:pt x="63" y="77"/>
                  </a:lnTo>
                  <a:lnTo>
                    <a:pt x="63" y="92"/>
                  </a:lnTo>
                  <a:lnTo>
                    <a:pt x="0" y="92"/>
                  </a:lnTo>
                  <a:lnTo>
                    <a:pt x="0" y="0"/>
                  </a:lnTo>
                  <a:lnTo>
                    <a:pt x="62" y="0"/>
                  </a:lnTo>
                  <a:lnTo>
                    <a:pt x="62" y="15"/>
                  </a:lnTo>
                  <a:lnTo>
                    <a:pt x="1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9" name="Freeform 219">
              <a:extLst>
                <a:ext uri="{FF2B5EF4-FFF2-40B4-BE49-F238E27FC236}">
                  <a16:creationId xmlns:a16="http://schemas.microsoft.com/office/drawing/2014/main" id="{0CD427DD-3761-409C-AFF0-E3AD77FD0364}"/>
                </a:ext>
              </a:extLst>
            </p:cNvPr>
            <p:cNvSpPr>
              <a:spLocks/>
            </p:cNvSpPr>
            <p:nvPr/>
          </p:nvSpPr>
          <p:spPr bwMode="auto">
            <a:xfrm>
              <a:off x="4238625" y="3284538"/>
              <a:ext cx="169863" cy="146050"/>
            </a:xfrm>
            <a:custGeom>
              <a:avLst/>
              <a:gdLst>
                <a:gd name="T0" fmla="*/ 143 w 143"/>
                <a:gd name="T1" fmla="*/ 0 h 123"/>
                <a:gd name="T2" fmla="*/ 143 w 143"/>
                <a:gd name="T3" fmla="*/ 123 h 123"/>
                <a:gd name="T4" fmla="*/ 120 w 143"/>
                <a:gd name="T5" fmla="*/ 123 h 123"/>
                <a:gd name="T6" fmla="*/ 120 w 143"/>
                <a:gd name="T7" fmla="*/ 56 h 123"/>
                <a:gd name="T8" fmla="*/ 120 w 143"/>
                <a:gd name="T9" fmla="*/ 38 h 123"/>
                <a:gd name="T10" fmla="*/ 121 w 143"/>
                <a:gd name="T11" fmla="*/ 29 h 123"/>
                <a:gd name="T12" fmla="*/ 121 w 143"/>
                <a:gd name="T13" fmla="*/ 20 h 123"/>
                <a:gd name="T14" fmla="*/ 121 w 143"/>
                <a:gd name="T15" fmla="*/ 20 h 123"/>
                <a:gd name="T16" fmla="*/ 118 w 143"/>
                <a:gd name="T17" fmla="*/ 28 h 123"/>
                <a:gd name="T18" fmla="*/ 115 w 143"/>
                <a:gd name="T19" fmla="*/ 37 h 123"/>
                <a:gd name="T20" fmla="*/ 109 w 143"/>
                <a:gd name="T21" fmla="*/ 54 h 123"/>
                <a:gd name="T22" fmla="*/ 82 w 143"/>
                <a:gd name="T23" fmla="*/ 123 h 123"/>
                <a:gd name="T24" fmla="*/ 61 w 143"/>
                <a:gd name="T25" fmla="*/ 123 h 123"/>
                <a:gd name="T26" fmla="*/ 34 w 143"/>
                <a:gd name="T27" fmla="*/ 54 h 123"/>
                <a:gd name="T28" fmla="*/ 28 w 143"/>
                <a:gd name="T29" fmla="*/ 37 h 123"/>
                <a:gd name="T30" fmla="*/ 25 w 143"/>
                <a:gd name="T31" fmla="*/ 29 h 123"/>
                <a:gd name="T32" fmla="*/ 22 w 143"/>
                <a:gd name="T33" fmla="*/ 20 h 123"/>
                <a:gd name="T34" fmla="*/ 22 w 143"/>
                <a:gd name="T35" fmla="*/ 20 h 123"/>
                <a:gd name="T36" fmla="*/ 22 w 143"/>
                <a:gd name="T37" fmla="*/ 29 h 123"/>
                <a:gd name="T38" fmla="*/ 23 w 143"/>
                <a:gd name="T39" fmla="*/ 38 h 123"/>
                <a:gd name="T40" fmla="*/ 23 w 143"/>
                <a:gd name="T41" fmla="*/ 56 h 123"/>
                <a:gd name="T42" fmla="*/ 23 w 143"/>
                <a:gd name="T43" fmla="*/ 123 h 123"/>
                <a:gd name="T44" fmla="*/ 0 w 143"/>
                <a:gd name="T45" fmla="*/ 123 h 123"/>
                <a:gd name="T46" fmla="*/ 0 w 143"/>
                <a:gd name="T47" fmla="*/ 0 h 123"/>
                <a:gd name="T48" fmla="*/ 38 w 143"/>
                <a:gd name="T49" fmla="*/ 0 h 123"/>
                <a:gd name="T50" fmla="*/ 60 w 143"/>
                <a:gd name="T51" fmla="*/ 57 h 123"/>
                <a:gd name="T52" fmla="*/ 66 w 143"/>
                <a:gd name="T53" fmla="*/ 74 h 123"/>
                <a:gd name="T54" fmla="*/ 68 w 143"/>
                <a:gd name="T55" fmla="*/ 83 h 123"/>
                <a:gd name="T56" fmla="*/ 71 w 143"/>
                <a:gd name="T57" fmla="*/ 91 h 123"/>
                <a:gd name="T58" fmla="*/ 72 w 143"/>
                <a:gd name="T59" fmla="*/ 91 h 123"/>
                <a:gd name="T60" fmla="*/ 74 w 143"/>
                <a:gd name="T61" fmla="*/ 83 h 123"/>
                <a:gd name="T62" fmla="*/ 77 w 143"/>
                <a:gd name="T63" fmla="*/ 74 h 123"/>
                <a:gd name="T64" fmla="*/ 83 w 143"/>
                <a:gd name="T65" fmla="*/ 57 h 123"/>
                <a:gd name="T66" fmla="*/ 104 w 143"/>
                <a:gd name="T67" fmla="*/ 0 h 123"/>
                <a:gd name="T68" fmla="*/ 143 w 143"/>
                <a:gd name="T6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23">
                  <a:moveTo>
                    <a:pt x="143" y="0"/>
                  </a:moveTo>
                  <a:cubicBezTo>
                    <a:pt x="143" y="123"/>
                    <a:pt x="143" y="123"/>
                    <a:pt x="143" y="123"/>
                  </a:cubicBezTo>
                  <a:cubicBezTo>
                    <a:pt x="120" y="123"/>
                    <a:pt x="120" y="123"/>
                    <a:pt x="120" y="123"/>
                  </a:cubicBezTo>
                  <a:cubicBezTo>
                    <a:pt x="120" y="56"/>
                    <a:pt x="120" y="56"/>
                    <a:pt x="120" y="56"/>
                  </a:cubicBezTo>
                  <a:cubicBezTo>
                    <a:pt x="120" y="51"/>
                    <a:pt x="120" y="45"/>
                    <a:pt x="120" y="38"/>
                  </a:cubicBezTo>
                  <a:cubicBezTo>
                    <a:pt x="121" y="29"/>
                    <a:pt x="121" y="29"/>
                    <a:pt x="121" y="29"/>
                  </a:cubicBezTo>
                  <a:cubicBezTo>
                    <a:pt x="121" y="20"/>
                    <a:pt x="121" y="20"/>
                    <a:pt x="121" y="20"/>
                  </a:cubicBezTo>
                  <a:cubicBezTo>
                    <a:pt x="121" y="20"/>
                    <a:pt x="121" y="20"/>
                    <a:pt x="121" y="20"/>
                  </a:cubicBezTo>
                  <a:cubicBezTo>
                    <a:pt x="118" y="28"/>
                    <a:pt x="118" y="28"/>
                    <a:pt x="118" y="28"/>
                  </a:cubicBezTo>
                  <a:cubicBezTo>
                    <a:pt x="115" y="37"/>
                    <a:pt x="115" y="37"/>
                    <a:pt x="115" y="37"/>
                  </a:cubicBezTo>
                  <a:cubicBezTo>
                    <a:pt x="113" y="45"/>
                    <a:pt x="111" y="50"/>
                    <a:pt x="109" y="54"/>
                  </a:cubicBezTo>
                  <a:cubicBezTo>
                    <a:pt x="82" y="123"/>
                    <a:pt x="82" y="123"/>
                    <a:pt x="82" y="123"/>
                  </a:cubicBezTo>
                  <a:cubicBezTo>
                    <a:pt x="61" y="123"/>
                    <a:pt x="61" y="123"/>
                    <a:pt x="61" y="123"/>
                  </a:cubicBezTo>
                  <a:cubicBezTo>
                    <a:pt x="34" y="54"/>
                    <a:pt x="34" y="54"/>
                    <a:pt x="34" y="54"/>
                  </a:cubicBezTo>
                  <a:cubicBezTo>
                    <a:pt x="32" y="51"/>
                    <a:pt x="30" y="45"/>
                    <a:pt x="28" y="37"/>
                  </a:cubicBezTo>
                  <a:cubicBezTo>
                    <a:pt x="25" y="29"/>
                    <a:pt x="25" y="29"/>
                    <a:pt x="25" y="29"/>
                  </a:cubicBezTo>
                  <a:cubicBezTo>
                    <a:pt x="22" y="20"/>
                    <a:pt x="22" y="20"/>
                    <a:pt x="22" y="20"/>
                  </a:cubicBezTo>
                  <a:cubicBezTo>
                    <a:pt x="22" y="20"/>
                    <a:pt x="22" y="20"/>
                    <a:pt x="22" y="20"/>
                  </a:cubicBezTo>
                  <a:cubicBezTo>
                    <a:pt x="22" y="29"/>
                    <a:pt x="22" y="29"/>
                    <a:pt x="22" y="29"/>
                  </a:cubicBezTo>
                  <a:cubicBezTo>
                    <a:pt x="23" y="38"/>
                    <a:pt x="23" y="38"/>
                    <a:pt x="23" y="38"/>
                  </a:cubicBezTo>
                  <a:cubicBezTo>
                    <a:pt x="23" y="45"/>
                    <a:pt x="23" y="51"/>
                    <a:pt x="23" y="56"/>
                  </a:cubicBezTo>
                  <a:cubicBezTo>
                    <a:pt x="23" y="123"/>
                    <a:pt x="23" y="123"/>
                    <a:pt x="23" y="123"/>
                  </a:cubicBezTo>
                  <a:cubicBezTo>
                    <a:pt x="0" y="123"/>
                    <a:pt x="0" y="123"/>
                    <a:pt x="0" y="123"/>
                  </a:cubicBezTo>
                  <a:cubicBezTo>
                    <a:pt x="0" y="0"/>
                    <a:pt x="0" y="0"/>
                    <a:pt x="0" y="0"/>
                  </a:cubicBezTo>
                  <a:cubicBezTo>
                    <a:pt x="38" y="0"/>
                    <a:pt x="38" y="0"/>
                    <a:pt x="38" y="0"/>
                  </a:cubicBezTo>
                  <a:cubicBezTo>
                    <a:pt x="60" y="57"/>
                    <a:pt x="60" y="57"/>
                    <a:pt x="60" y="57"/>
                  </a:cubicBezTo>
                  <a:cubicBezTo>
                    <a:pt x="61" y="61"/>
                    <a:pt x="63" y="67"/>
                    <a:pt x="66" y="74"/>
                  </a:cubicBezTo>
                  <a:cubicBezTo>
                    <a:pt x="68" y="83"/>
                    <a:pt x="68" y="83"/>
                    <a:pt x="68" y="83"/>
                  </a:cubicBezTo>
                  <a:cubicBezTo>
                    <a:pt x="71" y="91"/>
                    <a:pt x="71" y="91"/>
                    <a:pt x="71" y="91"/>
                  </a:cubicBezTo>
                  <a:cubicBezTo>
                    <a:pt x="72" y="91"/>
                    <a:pt x="72" y="91"/>
                    <a:pt x="72" y="91"/>
                  </a:cubicBezTo>
                  <a:cubicBezTo>
                    <a:pt x="74" y="83"/>
                    <a:pt x="74" y="83"/>
                    <a:pt x="74" y="83"/>
                  </a:cubicBezTo>
                  <a:cubicBezTo>
                    <a:pt x="77" y="74"/>
                    <a:pt x="77" y="74"/>
                    <a:pt x="77" y="74"/>
                  </a:cubicBezTo>
                  <a:cubicBezTo>
                    <a:pt x="79" y="67"/>
                    <a:pt x="81" y="61"/>
                    <a:pt x="83" y="57"/>
                  </a:cubicBezTo>
                  <a:cubicBezTo>
                    <a:pt x="104" y="0"/>
                    <a:pt x="104" y="0"/>
                    <a:pt x="104" y="0"/>
                  </a:cubicBez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600" name="Group 599">
            <a:extLst>
              <a:ext uri="{FF2B5EF4-FFF2-40B4-BE49-F238E27FC236}">
                <a16:creationId xmlns:a16="http://schemas.microsoft.com/office/drawing/2014/main" id="{836DE151-5785-4034-A3E9-8C627A91C379}"/>
              </a:ext>
            </a:extLst>
          </p:cNvPr>
          <p:cNvGrpSpPr/>
          <p:nvPr userDrawn="1"/>
        </p:nvGrpSpPr>
        <p:grpSpPr>
          <a:xfrm>
            <a:off x="3970321" y="4016118"/>
            <a:ext cx="985838" cy="985838"/>
            <a:chOff x="4094163" y="3833813"/>
            <a:chExt cx="985838" cy="985838"/>
          </a:xfrm>
        </p:grpSpPr>
        <p:sp>
          <p:nvSpPr>
            <p:cNvPr id="601" name="Freeform 223">
              <a:extLst>
                <a:ext uri="{FF2B5EF4-FFF2-40B4-BE49-F238E27FC236}">
                  <a16:creationId xmlns:a16="http://schemas.microsoft.com/office/drawing/2014/main" id="{423211D3-7A00-40DD-A4FF-2DB3A8F03841}"/>
                </a:ext>
              </a:extLst>
            </p:cNvPr>
            <p:cNvSpPr>
              <a:spLocks/>
            </p:cNvSpPr>
            <p:nvPr/>
          </p:nvSpPr>
          <p:spPr bwMode="auto">
            <a:xfrm>
              <a:off x="4094163" y="3833813"/>
              <a:ext cx="985838" cy="985838"/>
            </a:xfrm>
            <a:custGeom>
              <a:avLst/>
              <a:gdLst>
                <a:gd name="T0" fmla="*/ 831 w 831"/>
                <a:gd name="T1" fmla="*/ 416 h 831"/>
                <a:gd name="T2" fmla="*/ 817 w 831"/>
                <a:gd name="T3" fmla="*/ 522 h 831"/>
                <a:gd name="T4" fmla="*/ 415 w 831"/>
                <a:gd name="T5" fmla="*/ 831 h 831"/>
                <a:gd name="T6" fmla="*/ 14 w 831"/>
                <a:gd name="T7" fmla="*/ 522 h 831"/>
                <a:gd name="T8" fmla="*/ 0 w 831"/>
                <a:gd name="T9" fmla="*/ 416 h 831"/>
                <a:gd name="T10" fmla="*/ 415 w 831"/>
                <a:gd name="T11" fmla="*/ 0 h 831"/>
                <a:gd name="T12" fmla="*/ 831 w 831"/>
                <a:gd name="T13" fmla="*/ 416 h 831"/>
              </a:gdLst>
              <a:ahLst/>
              <a:cxnLst>
                <a:cxn ang="0">
                  <a:pos x="T0" y="T1"/>
                </a:cxn>
                <a:cxn ang="0">
                  <a:pos x="T2" y="T3"/>
                </a:cxn>
                <a:cxn ang="0">
                  <a:pos x="T4" y="T5"/>
                </a:cxn>
                <a:cxn ang="0">
                  <a:pos x="T6" y="T7"/>
                </a:cxn>
                <a:cxn ang="0">
                  <a:pos x="T8" y="T9"/>
                </a:cxn>
                <a:cxn ang="0">
                  <a:pos x="T10" y="T11"/>
                </a:cxn>
                <a:cxn ang="0">
                  <a:pos x="T12" y="T13"/>
                </a:cxn>
              </a:cxnLst>
              <a:rect l="0" t="0" r="r" b="b"/>
              <a:pathLst>
                <a:path w="831" h="831">
                  <a:moveTo>
                    <a:pt x="831" y="416"/>
                  </a:moveTo>
                  <a:cubicBezTo>
                    <a:pt x="831" y="452"/>
                    <a:pt x="826" y="488"/>
                    <a:pt x="817" y="522"/>
                  </a:cubicBezTo>
                  <a:cubicBezTo>
                    <a:pt x="770" y="700"/>
                    <a:pt x="608" y="831"/>
                    <a:pt x="415" y="831"/>
                  </a:cubicBezTo>
                  <a:cubicBezTo>
                    <a:pt x="223" y="831"/>
                    <a:pt x="61" y="700"/>
                    <a:pt x="14" y="522"/>
                  </a:cubicBezTo>
                  <a:cubicBezTo>
                    <a:pt x="5" y="488"/>
                    <a:pt x="0" y="452"/>
                    <a:pt x="0" y="416"/>
                  </a:cubicBezTo>
                  <a:cubicBezTo>
                    <a:pt x="0" y="186"/>
                    <a:pt x="186" y="0"/>
                    <a:pt x="415" y="0"/>
                  </a:cubicBezTo>
                  <a:cubicBezTo>
                    <a:pt x="645" y="0"/>
                    <a:pt x="831" y="186"/>
                    <a:pt x="831" y="416"/>
                  </a:cubicBezTo>
                  <a:close/>
                </a:path>
              </a:pathLst>
            </a:custGeom>
            <a:solidFill>
              <a:srgbClr val="25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2" name="Freeform 224">
              <a:extLst>
                <a:ext uri="{FF2B5EF4-FFF2-40B4-BE49-F238E27FC236}">
                  <a16:creationId xmlns:a16="http://schemas.microsoft.com/office/drawing/2014/main" id="{9AD769CC-67E9-4608-A39D-C384836E4E78}"/>
                </a:ext>
              </a:extLst>
            </p:cNvPr>
            <p:cNvSpPr>
              <a:spLocks/>
            </p:cNvSpPr>
            <p:nvPr/>
          </p:nvSpPr>
          <p:spPr bwMode="auto">
            <a:xfrm>
              <a:off x="4108450" y="4448175"/>
              <a:ext cx="955675" cy="371475"/>
            </a:xfrm>
            <a:custGeom>
              <a:avLst/>
              <a:gdLst>
                <a:gd name="T0" fmla="*/ 0 w 805"/>
                <a:gd name="T1" fmla="*/ 0 h 313"/>
                <a:gd name="T2" fmla="*/ 805 w 805"/>
                <a:gd name="T3" fmla="*/ 0 h 313"/>
                <a:gd name="T4" fmla="*/ 804 w 805"/>
                <a:gd name="T5" fmla="*/ 4 h 313"/>
                <a:gd name="T6" fmla="*/ 402 w 805"/>
                <a:gd name="T7" fmla="*/ 313 h 313"/>
                <a:gd name="T8" fmla="*/ 1 w 805"/>
                <a:gd name="T9" fmla="*/ 4 h 313"/>
                <a:gd name="T10" fmla="*/ 0 w 805"/>
                <a:gd name="T11" fmla="*/ 0 h 313"/>
              </a:gdLst>
              <a:ahLst/>
              <a:cxnLst>
                <a:cxn ang="0">
                  <a:pos x="T0" y="T1"/>
                </a:cxn>
                <a:cxn ang="0">
                  <a:pos x="T2" y="T3"/>
                </a:cxn>
                <a:cxn ang="0">
                  <a:pos x="T4" y="T5"/>
                </a:cxn>
                <a:cxn ang="0">
                  <a:pos x="T6" y="T7"/>
                </a:cxn>
                <a:cxn ang="0">
                  <a:pos x="T8" y="T9"/>
                </a:cxn>
                <a:cxn ang="0">
                  <a:pos x="T10" y="T11"/>
                </a:cxn>
              </a:cxnLst>
              <a:rect l="0" t="0" r="r" b="b"/>
              <a:pathLst>
                <a:path w="805" h="313">
                  <a:moveTo>
                    <a:pt x="0" y="0"/>
                  </a:moveTo>
                  <a:cubicBezTo>
                    <a:pt x="805" y="0"/>
                    <a:pt x="805" y="0"/>
                    <a:pt x="805" y="0"/>
                  </a:cubicBezTo>
                  <a:cubicBezTo>
                    <a:pt x="805" y="2"/>
                    <a:pt x="804" y="3"/>
                    <a:pt x="804" y="4"/>
                  </a:cubicBezTo>
                  <a:cubicBezTo>
                    <a:pt x="757" y="182"/>
                    <a:pt x="595" y="313"/>
                    <a:pt x="402" y="313"/>
                  </a:cubicBezTo>
                  <a:cubicBezTo>
                    <a:pt x="210" y="313"/>
                    <a:pt x="48" y="182"/>
                    <a:pt x="1" y="4"/>
                  </a:cubicBezTo>
                  <a:cubicBezTo>
                    <a:pt x="0" y="3"/>
                    <a:pt x="0" y="2"/>
                    <a:pt x="0" y="0"/>
                  </a:cubicBez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3" name="Freeform 225">
              <a:extLst>
                <a:ext uri="{FF2B5EF4-FFF2-40B4-BE49-F238E27FC236}">
                  <a16:creationId xmlns:a16="http://schemas.microsoft.com/office/drawing/2014/main" id="{5F293CE6-9636-44C2-81DA-CD3A9C12609A}"/>
                </a:ext>
              </a:extLst>
            </p:cNvPr>
            <p:cNvSpPr>
              <a:spLocks noEditPoints="1"/>
            </p:cNvSpPr>
            <p:nvPr/>
          </p:nvSpPr>
          <p:spPr bwMode="auto">
            <a:xfrm>
              <a:off x="4238625" y="4014788"/>
              <a:ext cx="344488" cy="385763"/>
            </a:xfrm>
            <a:custGeom>
              <a:avLst/>
              <a:gdLst>
                <a:gd name="T0" fmla="*/ 203 w 290"/>
                <a:gd name="T1" fmla="*/ 151 h 325"/>
                <a:gd name="T2" fmla="*/ 116 w 290"/>
                <a:gd name="T3" fmla="*/ 238 h 325"/>
                <a:gd name="T4" fmla="*/ 127 w 290"/>
                <a:gd name="T5" fmla="*/ 281 h 325"/>
                <a:gd name="T6" fmla="*/ 87 w 290"/>
                <a:gd name="T7" fmla="*/ 281 h 325"/>
                <a:gd name="T8" fmla="*/ 44 w 290"/>
                <a:gd name="T9" fmla="*/ 238 h 325"/>
                <a:gd name="T10" fmla="*/ 44 w 290"/>
                <a:gd name="T11" fmla="*/ 238 h 325"/>
                <a:gd name="T12" fmla="*/ 44 w 290"/>
                <a:gd name="T13" fmla="*/ 238 h 325"/>
                <a:gd name="T14" fmla="*/ 44 w 290"/>
                <a:gd name="T15" fmla="*/ 7 h 325"/>
                <a:gd name="T16" fmla="*/ 37 w 290"/>
                <a:gd name="T17" fmla="*/ 0 h 325"/>
                <a:gd name="T18" fmla="*/ 7 w 290"/>
                <a:gd name="T19" fmla="*/ 0 h 325"/>
                <a:gd name="T20" fmla="*/ 0 w 290"/>
                <a:gd name="T21" fmla="*/ 7 h 325"/>
                <a:gd name="T22" fmla="*/ 0 w 290"/>
                <a:gd name="T23" fmla="*/ 238 h 325"/>
                <a:gd name="T24" fmla="*/ 87 w 290"/>
                <a:gd name="T25" fmla="*/ 325 h 325"/>
                <a:gd name="T26" fmla="*/ 203 w 290"/>
                <a:gd name="T27" fmla="*/ 325 h 325"/>
                <a:gd name="T28" fmla="*/ 246 w 290"/>
                <a:gd name="T29" fmla="*/ 314 h 325"/>
                <a:gd name="T30" fmla="*/ 246 w 290"/>
                <a:gd name="T31" fmla="*/ 318 h 325"/>
                <a:gd name="T32" fmla="*/ 254 w 290"/>
                <a:gd name="T33" fmla="*/ 325 h 325"/>
                <a:gd name="T34" fmla="*/ 283 w 290"/>
                <a:gd name="T35" fmla="*/ 325 h 325"/>
                <a:gd name="T36" fmla="*/ 290 w 290"/>
                <a:gd name="T37" fmla="*/ 318 h 325"/>
                <a:gd name="T38" fmla="*/ 290 w 290"/>
                <a:gd name="T39" fmla="*/ 238 h 325"/>
                <a:gd name="T40" fmla="*/ 290 w 290"/>
                <a:gd name="T41" fmla="*/ 238 h 325"/>
                <a:gd name="T42" fmla="*/ 203 w 290"/>
                <a:gd name="T43" fmla="*/ 151 h 325"/>
                <a:gd name="T44" fmla="*/ 203 w 290"/>
                <a:gd name="T45" fmla="*/ 281 h 325"/>
                <a:gd name="T46" fmla="*/ 160 w 290"/>
                <a:gd name="T47" fmla="*/ 238 h 325"/>
                <a:gd name="T48" fmla="*/ 203 w 290"/>
                <a:gd name="T49" fmla="*/ 195 h 325"/>
                <a:gd name="T50" fmla="*/ 246 w 290"/>
                <a:gd name="T51" fmla="*/ 238 h 325"/>
                <a:gd name="T52" fmla="*/ 203 w 290"/>
                <a:gd name="T53" fmla="*/ 28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 h="325">
                  <a:moveTo>
                    <a:pt x="203" y="151"/>
                  </a:moveTo>
                  <a:cubicBezTo>
                    <a:pt x="155" y="151"/>
                    <a:pt x="116" y="190"/>
                    <a:pt x="116" y="238"/>
                  </a:cubicBezTo>
                  <a:cubicBezTo>
                    <a:pt x="116" y="254"/>
                    <a:pt x="120" y="269"/>
                    <a:pt x="127" y="281"/>
                  </a:cubicBezTo>
                  <a:cubicBezTo>
                    <a:pt x="87" y="281"/>
                    <a:pt x="87" y="281"/>
                    <a:pt x="87" y="281"/>
                  </a:cubicBezTo>
                  <a:cubicBezTo>
                    <a:pt x="63" y="281"/>
                    <a:pt x="44" y="262"/>
                    <a:pt x="44" y="238"/>
                  </a:cubicBezTo>
                  <a:cubicBezTo>
                    <a:pt x="44" y="238"/>
                    <a:pt x="44" y="238"/>
                    <a:pt x="44" y="238"/>
                  </a:cubicBezTo>
                  <a:cubicBezTo>
                    <a:pt x="44" y="238"/>
                    <a:pt x="44" y="238"/>
                    <a:pt x="44" y="238"/>
                  </a:cubicBezTo>
                  <a:cubicBezTo>
                    <a:pt x="44" y="7"/>
                    <a:pt x="44" y="7"/>
                    <a:pt x="44" y="7"/>
                  </a:cubicBezTo>
                  <a:cubicBezTo>
                    <a:pt x="44" y="4"/>
                    <a:pt x="41" y="0"/>
                    <a:pt x="37" y="0"/>
                  </a:cubicBezTo>
                  <a:cubicBezTo>
                    <a:pt x="7" y="0"/>
                    <a:pt x="7" y="0"/>
                    <a:pt x="7" y="0"/>
                  </a:cubicBezTo>
                  <a:cubicBezTo>
                    <a:pt x="3" y="0"/>
                    <a:pt x="0" y="4"/>
                    <a:pt x="0" y="7"/>
                  </a:cubicBezTo>
                  <a:cubicBezTo>
                    <a:pt x="0" y="238"/>
                    <a:pt x="0" y="238"/>
                    <a:pt x="0" y="238"/>
                  </a:cubicBezTo>
                  <a:cubicBezTo>
                    <a:pt x="0" y="286"/>
                    <a:pt x="39" y="325"/>
                    <a:pt x="87" y="325"/>
                  </a:cubicBezTo>
                  <a:cubicBezTo>
                    <a:pt x="203" y="325"/>
                    <a:pt x="203" y="325"/>
                    <a:pt x="203" y="325"/>
                  </a:cubicBezTo>
                  <a:cubicBezTo>
                    <a:pt x="219" y="325"/>
                    <a:pt x="234" y="321"/>
                    <a:pt x="246" y="314"/>
                  </a:cubicBezTo>
                  <a:cubicBezTo>
                    <a:pt x="246" y="318"/>
                    <a:pt x="246" y="318"/>
                    <a:pt x="246" y="318"/>
                  </a:cubicBezTo>
                  <a:cubicBezTo>
                    <a:pt x="246" y="322"/>
                    <a:pt x="250" y="325"/>
                    <a:pt x="254" y="325"/>
                  </a:cubicBezTo>
                  <a:cubicBezTo>
                    <a:pt x="283" y="325"/>
                    <a:pt x="283" y="325"/>
                    <a:pt x="283" y="325"/>
                  </a:cubicBezTo>
                  <a:cubicBezTo>
                    <a:pt x="287" y="325"/>
                    <a:pt x="290" y="322"/>
                    <a:pt x="290" y="318"/>
                  </a:cubicBezTo>
                  <a:cubicBezTo>
                    <a:pt x="290" y="238"/>
                    <a:pt x="290" y="238"/>
                    <a:pt x="290" y="238"/>
                  </a:cubicBezTo>
                  <a:cubicBezTo>
                    <a:pt x="290" y="238"/>
                    <a:pt x="290" y="238"/>
                    <a:pt x="290" y="238"/>
                  </a:cubicBezTo>
                  <a:cubicBezTo>
                    <a:pt x="290" y="190"/>
                    <a:pt x="251" y="151"/>
                    <a:pt x="203" y="151"/>
                  </a:cubicBezTo>
                  <a:moveTo>
                    <a:pt x="203" y="281"/>
                  </a:moveTo>
                  <a:cubicBezTo>
                    <a:pt x="179" y="281"/>
                    <a:pt x="160" y="262"/>
                    <a:pt x="160" y="238"/>
                  </a:cubicBezTo>
                  <a:cubicBezTo>
                    <a:pt x="160" y="214"/>
                    <a:pt x="179" y="195"/>
                    <a:pt x="203" y="195"/>
                  </a:cubicBezTo>
                  <a:cubicBezTo>
                    <a:pt x="227" y="195"/>
                    <a:pt x="246" y="214"/>
                    <a:pt x="246" y="238"/>
                  </a:cubicBezTo>
                  <a:cubicBezTo>
                    <a:pt x="246" y="262"/>
                    <a:pt x="227" y="281"/>
                    <a:pt x="203" y="2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4" name="Freeform 226">
              <a:extLst>
                <a:ext uri="{FF2B5EF4-FFF2-40B4-BE49-F238E27FC236}">
                  <a16:creationId xmlns:a16="http://schemas.microsoft.com/office/drawing/2014/main" id="{C7B830AE-238D-4A5B-B61C-E8592F598069}"/>
                </a:ext>
              </a:extLst>
            </p:cNvPr>
            <p:cNvSpPr>
              <a:spLocks noEditPoints="1"/>
            </p:cNvSpPr>
            <p:nvPr/>
          </p:nvSpPr>
          <p:spPr bwMode="auto">
            <a:xfrm>
              <a:off x="4594225" y="4194175"/>
              <a:ext cx="346075" cy="207963"/>
            </a:xfrm>
            <a:custGeom>
              <a:avLst/>
              <a:gdLst>
                <a:gd name="T0" fmla="*/ 203 w 291"/>
                <a:gd name="T1" fmla="*/ 1 h 175"/>
                <a:gd name="T2" fmla="*/ 87 w 291"/>
                <a:gd name="T3" fmla="*/ 1 h 175"/>
                <a:gd name="T4" fmla="*/ 87 w 291"/>
                <a:gd name="T5" fmla="*/ 1 h 175"/>
                <a:gd name="T6" fmla="*/ 87 w 291"/>
                <a:gd name="T7" fmla="*/ 1 h 175"/>
                <a:gd name="T8" fmla="*/ 44 w 291"/>
                <a:gd name="T9" fmla="*/ 12 h 175"/>
                <a:gd name="T10" fmla="*/ 44 w 291"/>
                <a:gd name="T11" fmla="*/ 12 h 175"/>
                <a:gd name="T12" fmla="*/ 44 w 291"/>
                <a:gd name="T13" fmla="*/ 7 h 175"/>
                <a:gd name="T14" fmla="*/ 36 w 291"/>
                <a:gd name="T15" fmla="*/ 0 h 175"/>
                <a:gd name="T16" fmla="*/ 7 w 291"/>
                <a:gd name="T17" fmla="*/ 0 h 175"/>
                <a:gd name="T18" fmla="*/ 0 w 291"/>
                <a:gd name="T19" fmla="*/ 7 h 175"/>
                <a:gd name="T20" fmla="*/ 0 w 291"/>
                <a:gd name="T21" fmla="*/ 168 h 175"/>
                <a:gd name="T22" fmla="*/ 7 w 291"/>
                <a:gd name="T23" fmla="*/ 175 h 175"/>
                <a:gd name="T24" fmla="*/ 36 w 291"/>
                <a:gd name="T25" fmla="*/ 175 h 175"/>
                <a:gd name="T26" fmla="*/ 44 w 291"/>
                <a:gd name="T27" fmla="*/ 168 h 175"/>
                <a:gd name="T28" fmla="*/ 44 w 291"/>
                <a:gd name="T29" fmla="*/ 88 h 175"/>
                <a:gd name="T30" fmla="*/ 43 w 291"/>
                <a:gd name="T31" fmla="*/ 88 h 175"/>
                <a:gd name="T32" fmla="*/ 44 w 291"/>
                <a:gd name="T33" fmla="*/ 88 h 175"/>
                <a:gd name="T34" fmla="*/ 44 w 291"/>
                <a:gd name="T35" fmla="*/ 88 h 175"/>
                <a:gd name="T36" fmla="*/ 87 w 291"/>
                <a:gd name="T37" fmla="*/ 45 h 175"/>
                <a:gd name="T38" fmla="*/ 128 w 291"/>
                <a:gd name="T39" fmla="*/ 45 h 175"/>
                <a:gd name="T40" fmla="*/ 116 w 291"/>
                <a:gd name="T41" fmla="*/ 88 h 175"/>
                <a:gd name="T42" fmla="*/ 203 w 291"/>
                <a:gd name="T43" fmla="*/ 175 h 175"/>
                <a:gd name="T44" fmla="*/ 247 w 291"/>
                <a:gd name="T45" fmla="*/ 164 h 175"/>
                <a:gd name="T46" fmla="*/ 247 w 291"/>
                <a:gd name="T47" fmla="*/ 168 h 175"/>
                <a:gd name="T48" fmla="*/ 252 w 291"/>
                <a:gd name="T49" fmla="*/ 175 h 175"/>
                <a:gd name="T50" fmla="*/ 285 w 291"/>
                <a:gd name="T51" fmla="*/ 175 h 175"/>
                <a:gd name="T52" fmla="*/ 291 w 291"/>
                <a:gd name="T53" fmla="*/ 168 h 175"/>
                <a:gd name="T54" fmla="*/ 291 w 291"/>
                <a:gd name="T55" fmla="*/ 88 h 175"/>
                <a:gd name="T56" fmla="*/ 203 w 291"/>
                <a:gd name="T57" fmla="*/ 1 h 175"/>
                <a:gd name="T58" fmla="*/ 203 w 291"/>
                <a:gd name="T59" fmla="*/ 131 h 175"/>
                <a:gd name="T60" fmla="*/ 160 w 291"/>
                <a:gd name="T61" fmla="*/ 88 h 175"/>
                <a:gd name="T62" fmla="*/ 203 w 291"/>
                <a:gd name="T63" fmla="*/ 45 h 175"/>
                <a:gd name="T64" fmla="*/ 247 w 291"/>
                <a:gd name="T65" fmla="*/ 88 h 175"/>
                <a:gd name="T66" fmla="*/ 203 w 291"/>
                <a:gd name="T6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 h="175">
                  <a:moveTo>
                    <a:pt x="203" y="1"/>
                  </a:moveTo>
                  <a:cubicBezTo>
                    <a:pt x="202" y="1"/>
                    <a:pt x="87" y="1"/>
                    <a:pt x="87" y="1"/>
                  </a:cubicBezTo>
                  <a:cubicBezTo>
                    <a:pt x="87" y="1"/>
                    <a:pt x="87" y="1"/>
                    <a:pt x="87" y="1"/>
                  </a:cubicBezTo>
                  <a:cubicBezTo>
                    <a:pt x="87" y="1"/>
                    <a:pt x="87" y="1"/>
                    <a:pt x="87" y="1"/>
                  </a:cubicBezTo>
                  <a:cubicBezTo>
                    <a:pt x="71" y="1"/>
                    <a:pt x="56" y="5"/>
                    <a:pt x="44" y="12"/>
                  </a:cubicBezTo>
                  <a:cubicBezTo>
                    <a:pt x="44" y="12"/>
                    <a:pt x="44" y="12"/>
                    <a:pt x="44" y="12"/>
                  </a:cubicBezTo>
                  <a:cubicBezTo>
                    <a:pt x="44" y="7"/>
                    <a:pt x="44" y="7"/>
                    <a:pt x="44" y="7"/>
                  </a:cubicBezTo>
                  <a:cubicBezTo>
                    <a:pt x="43" y="3"/>
                    <a:pt x="40" y="0"/>
                    <a:pt x="36" y="0"/>
                  </a:cubicBezTo>
                  <a:cubicBezTo>
                    <a:pt x="7" y="0"/>
                    <a:pt x="7" y="0"/>
                    <a:pt x="7" y="0"/>
                  </a:cubicBezTo>
                  <a:cubicBezTo>
                    <a:pt x="3" y="0"/>
                    <a:pt x="0" y="3"/>
                    <a:pt x="0" y="7"/>
                  </a:cubicBezTo>
                  <a:cubicBezTo>
                    <a:pt x="0" y="168"/>
                    <a:pt x="0" y="168"/>
                    <a:pt x="0" y="168"/>
                  </a:cubicBezTo>
                  <a:cubicBezTo>
                    <a:pt x="0" y="172"/>
                    <a:pt x="3" y="175"/>
                    <a:pt x="7" y="175"/>
                  </a:cubicBezTo>
                  <a:cubicBezTo>
                    <a:pt x="36" y="175"/>
                    <a:pt x="36" y="175"/>
                    <a:pt x="36" y="175"/>
                  </a:cubicBezTo>
                  <a:cubicBezTo>
                    <a:pt x="40" y="175"/>
                    <a:pt x="44" y="172"/>
                    <a:pt x="44" y="168"/>
                  </a:cubicBezTo>
                  <a:cubicBezTo>
                    <a:pt x="44" y="88"/>
                    <a:pt x="44" y="88"/>
                    <a:pt x="44" y="88"/>
                  </a:cubicBezTo>
                  <a:cubicBezTo>
                    <a:pt x="43" y="88"/>
                    <a:pt x="43" y="88"/>
                    <a:pt x="43" y="88"/>
                  </a:cubicBezTo>
                  <a:cubicBezTo>
                    <a:pt x="44" y="88"/>
                    <a:pt x="44" y="88"/>
                    <a:pt x="44" y="88"/>
                  </a:cubicBezTo>
                  <a:cubicBezTo>
                    <a:pt x="44" y="88"/>
                    <a:pt x="44" y="88"/>
                    <a:pt x="44" y="88"/>
                  </a:cubicBezTo>
                  <a:cubicBezTo>
                    <a:pt x="44" y="64"/>
                    <a:pt x="63" y="45"/>
                    <a:pt x="87" y="45"/>
                  </a:cubicBezTo>
                  <a:cubicBezTo>
                    <a:pt x="128" y="45"/>
                    <a:pt x="128" y="45"/>
                    <a:pt x="128" y="45"/>
                  </a:cubicBezTo>
                  <a:cubicBezTo>
                    <a:pt x="120" y="58"/>
                    <a:pt x="116" y="72"/>
                    <a:pt x="116" y="88"/>
                  </a:cubicBezTo>
                  <a:cubicBezTo>
                    <a:pt x="116" y="136"/>
                    <a:pt x="155" y="175"/>
                    <a:pt x="203" y="175"/>
                  </a:cubicBezTo>
                  <a:cubicBezTo>
                    <a:pt x="219" y="175"/>
                    <a:pt x="234" y="171"/>
                    <a:pt x="247" y="164"/>
                  </a:cubicBezTo>
                  <a:cubicBezTo>
                    <a:pt x="247" y="168"/>
                    <a:pt x="247" y="168"/>
                    <a:pt x="247" y="168"/>
                  </a:cubicBezTo>
                  <a:cubicBezTo>
                    <a:pt x="247" y="172"/>
                    <a:pt x="249" y="175"/>
                    <a:pt x="252" y="175"/>
                  </a:cubicBezTo>
                  <a:cubicBezTo>
                    <a:pt x="285" y="175"/>
                    <a:pt x="285" y="175"/>
                    <a:pt x="285" y="175"/>
                  </a:cubicBezTo>
                  <a:cubicBezTo>
                    <a:pt x="288" y="175"/>
                    <a:pt x="291" y="172"/>
                    <a:pt x="291" y="168"/>
                  </a:cubicBezTo>
                  <a:cubicBezTo>
                    <a:pt x="291" y="88"/>
                    <a:pt x="291" y="88"/>
                    <a:pt x="291" y="88"/>
                  </a:cubicBezTo>
                  <a:cubicBezTo>
                    <a:pt x="291" y="40"/>
                    <a:pt x="252" y="1"/>
                    <a:pt x="203" y="1"/>
                  </a:cubicBezTo>
                  <a:moveTo>
                    <a:pt x="203" y="131"/>
                  </a:moveTo>
                  <a:cubicBezTo>
                    <a:pt x="180" y="131"/>
                    <a:pt x="160" y="112"/>
                    <a:pt x="160" y="88"/>
                  </a:cubicBezTo>
                  <a:cubicBezTo>
                    <a:pt x="160" y="64"/>
                    <a:pt x="180" y="45"/>
                    <a:pt x="203" y="45"/>
                  </a:cubicBezTo>
                  <a:cubicBezTo>
                    <a:pt x="227" y="45"/>
                    <a:pt x="247" y="64"/>
                    <a:pt x="247" y="88"/>
                  </a:cubicBezTo>
                  <a:cubicBezTo>
                    <a:pt x="247" y="112"/>
                    <a:pt x="227" y="131"/>
                    <a:pt x="203" y="1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5" name="Freeform 227">
              <a:extLst>
                <a:ext uri="{FF2B5EF4-FFF2-40B4-BE49-F238E27FC236}">
                  <a16:creationId xmlns:a16="http://schemas.microsoft.com/office/drawing/2014/main" id="{871CDB51-3255-4416-93E1-C71422D3773F}"/>
                </a:ext>
              </a:extLst>
            </p:cNvPr>
            <p:cNvSpPr>
              <a:spLocks noEditPoints="1"/>
            </p:cNvSpPr>
            <p:nvPr/>
          </p:nvSpPr>
          <p:spPr bwMode="auto">
            <a:xfrm>
              <a:off x="4797425" y="4495800"/>
              <a:ext cx="139700" cy="146050"/>
            </a:xfrm>
            <a:custGeom>
              <a:avLst/>
              <a:gdLst>
                <a:gd name="T0" fmla="*/ 64 w 88"/>
                <a:gd name="T1" fmla="*/ 74 h 92"/>
                <a:gd name="T2" fmla="*/ 25 w 88"/>
                <a:gd name="T3" fmla="*/ 74 h 92"/>
                <a:gd name="T4" fmla="*/ 19 w 88"/>
                <a:gd name="T5" fmla="*/ 92 h 92"/>
                <a:gd name="T6" fmla="*/ 0 w 88"/>
                <a:gd name="T7" fmla="*/ 92 h 92"/>
                <a:gd name="T8" fmla="*/ 31 w 88"/>
                <a:gd name="T9" fmla="*/ 0 h 92"/>
                <a:gd name="T10" fmla="*/ 57 w 88"/>
                <a:gd name="T11" fmla="*/ 0 h 92"/>
                <a:gd name="T12" fmla="*/ 88 w 88"/>
                <a:gd name="T13" fmla="*/ 92 h 92"/>
                <a:gd name="T14" fmla="*/ 69 w 88"/>
                <a:gd name="T15" fmla="*/ 92 h 92"/>
                <a:gd name="T16" fmla="*/ 64 w 88"/>
                <a:gd name="T17" fmla="*/ 74 h 92"/>
                <a:gd name="T18" fmla="*/ 60 w 88"/>
                <a:gd name="T19" fmla="*/ 61 h 92"/>
                <a:gd name="T20" fmla="*/ 44 w 88"/>
                <a:gd name="T21" fmla="*/ 13 h 92"/>
                <a:gd name="T22" fmla="*/ 28 w 88"/>
                <a:gd name="T23" fmla="*/ 61 h 92"/>
                <a:gd name="T24" fmla="*/ 60 w 88"/>
                <a:gd name="T25"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92">
                  <a:moveTo>
                    <a:pt x="64" y="74"/>
                  </a:moveTo>
                  <a:lnTo>
                    <a:pt x="25" y="74"/>
                  </a:lnTo>
                  <a:lnTo>
                    <a:pt x="19" y="92"/>
                  </a:lnTo>
                  <a:lnTo>
                    <a:pt x="0" y="92"/>
                  </a:lnTo>
                  <a:lnTo>
                    <a:pt x="31" y="0"/>
                  </a:lnTo>
                  <a:lnTo>
                    <a:pt x="57" y="0"/>
                  </a:lnTo>
                  <a:lnTo>
                    <a:pt x="88" y="92"/>
                  </a:lnTo>
                  <a:lnTo>
                    <a:pt x="69" y="92"/>
                  </a:lnTo>
                  <a:lnTo>
                    <a:pt x="64" y="74"/>
                  </a:lnTo>
                  <a:close/>
                  <a:moveTo>
                    <a:pt x="60" y="61"/>
                  </a:moveTo>
                  <a:lnTo>
                    <a:pt x="44" y="13"/>
                  </a:lnTo>
                  <a:lnTo>
                    <a:pt x="28" y="61"/>
                  </a:lnTo>
                  <a:lnTo>
                    <a:pt x="6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6" name="Rectangle 228">
              <a:extLst>
                <a:ext uri="{FF2B5EF4-FFF2-40B4-BE49-F238E27FC236}">
                  <a16:creationId xmlns:a16="http://schemas.microsoft.com/office/drawing/2014/main" id="{46163297-2A93-4F87-81BA-1320B721CEFE}"/>
                </a:ext>
              </a:extLst>
            </p:cNvPr>
            <p:cNvSpPr>
              <a:spLocks noChangeArrowheads="1"/>
            </p:cNvSpPr>
            <p:nvPr/>
          </p:nvSpPr>
          <p:spPr bwMode="auto">
            <a:xfrm>
              <a:off x="4743450" y="4495800"/>
              <a:ext cx="26988"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7" name="Freeform 229">
              <a:extLst>
                <a:ext uri="{FF2B5EF4-FFF2-40B4-BE49-F238E27FC236}">
                  <a16:creationId xmlns:a16="http://schemas.microsoft.com/office/drawing/2014/main" id="{A2288016-CA72-49AE-8409-38E9BDF1D9FA}"/>
                </a:ext>
              </a:extLst>
            </p:cNvPr>
            <p:cNvSpPr>
              <a:spLocks noEditPoints="1"/>
            </p:cNvSpPr>
            <p:nvPr/>
          </p:nvSpPr>
          <p:spPr bwMode="auto">
            <a:xfrm>
              <a:off x="4583113" y="4495800"/>
              <a:ext cx="125413" cy="146050"/>
            </a:xfrm>
            <a:custGeom>
              <a:avLst/>
              <a:gdLst>
                <a:gd name="T0" fmla="*/ 0 w 106"/>
                <a:gd name="T1" fmla="*/ 123 h 123"/>
                <a:gd name="T2" fmla="*/ 0 w 106"/>
                <a:gd name="T3" fmla="*/ 0 h 123"/>
                <a:gd name="T4" fmla="*/ 60 w 106"/>
                <a:gd name="T5" fmla="*/ 0 h 123"/>
                <a:gd name="T6" fmla="*/ 96 w 106"/>
                <a:gd name="T7" fmla="*/ 12 h 123"/>
                <a:gd name="T8" fmla="*/ 106 w 106"/>
                <a:gd name="T9" fmla="*/ 51 h 123"/>
                <a:gd name="T10" fmla="*/ 98 w 106"/>
                <a:gd name="T11" fmla="*/ 110 h 123"/>
                <a:gd name="T12" fmla="*/ 61 w 106"/>
                <a:gd name="T13" fmla="*/ 123 h 123"/>
                <a:gd name="T14" fmla="*/ 0 w 106"/>
                <a:gd name="T15" fmla="*/ 123 h 123"/>
                <a:gd name="T16" fmla="*/ 23 w 106"/>
                <a:gd name="T17" fmla="*/ 103 h 123"/>
                <a:gd name="T18" fmla="*/ 56 w 106"/>
                <a:gd name="T19" fmla="*/ 103 h 123"/>
                <a:gd name="T20" fmla="*/ 78 w 106"/>
                <a:gd name="T21" fmla="*/ 96 h 123"/>
                <a:gd name="T22" fmla="*/ 83 w 106"/>
                <a:gd name="T23" fmla="*/ 62 h 123"/>
                <a:gd name="T24" fmla="*/ 78 w 106"/>
                <a:gd name="T25" fmla="*/ 27 h 123"/>
                <a:gd name="T26" fmla="*/ 58 w 106"/>
                <a:gd name="T27" fmla="*/ 20 h 123"/>
                <a:gd name="T28" fmla="*/ 23 w 106"/>
                <a:gd name="T29" fmla="*/ 20 h 123"/>
                <a:gd name="T30" fmla="*/ 23 w 106"/>
                <a:gd name="T31" fmla="*/ 10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23">
                  <a:moveTo>
                    <a:pt x="0" y="123"/>
                  </a:moveTo>
                  <a:cubicBezTo>
                    <a:pt x="0" y="0"/>
                    <a:pt x="0" y="0"/>
                    <a:pt x="0" y="0"/>
                  </a:cubicBezTo>
                  <a:cubicBezTo>
                    <a:pt x="60" y="0"/>
                    <a:pt x="60" y="0"/>
                    <a:pt x="60" y="0"/>
                  </a:cubicBezTo>
                  <a:cubicBezTo>
                    <a:pt x="77" y="0"/>
                    <a:pt x="89" y="4"/>
                    <a:pt x="96" y="12"/>
                  </a:cubicBezTo>
                  <a:cubicBezTo>
                    <a:pt x="103" y="19"/>
                    <a:pt x="106" y="32"/>
                    <a:pt x="106" y="51"/>
                  </a:cubicBezTo>
                  <a:cubicBezTo>
                    <a:pt x="106" y="82"/>
                    <a:pt x="104" y="101"/>
                    <a:pt x="98" y="110"/>
                  </a:cubicBezTo>
                  <a:cubicBezTo>
                    <a:pt x="93" y="119"/>
                    <a:pt x="80" y="123"/>
                    <a:pt x="61" y="123"/>
                  </a:cubicBezTo>
                  <a:lnTo>
                    <a:pt x="0" y="123"/>
                  </a:lnTo>
                  <a:close/>
                  <a:moveTo>
                    <a:pt x="23" y="103"/>
                  </a:moveTo>
                  <a:cubicBezTo>
                    <a:pt x="56" y="103"/>
                    <a:pt x="56" y="103"/>
                    <a:pt x="56" y="103"/>
                  </a:cubicBezTo>
                  <a:cubicBezTo>
                    <a:pt x="67" y="103"/>
                    <a:pt x="75" y="101"/>
                    <a:pt x="78" y="96"/>
                  </a:cubicBezTo>
                  <a:cubicBezTo>
                    <a:pt x="81" y="91"/>
                    <a:pt x="83" y="79"/>
                    <a:pt x="83" y="62"/>
                  </a:cubicBezTo>
                  <a:cubicBezTo>
                    <a:pt x="83" y="44"/>
                    <a:pt x="81" y="32"/>
                    <a:pt x="78" y="27"/>
                  </a:cubicBezTo>
                  <a:cubicBezTo>
                    <a:pt x="75" y="22"/>
                    <a:pt x="69" y="20"/>
                    <a:pt x="58" y="20"/>
                  </a:cubicBezTo>
                  <a:cubicBezTo>
                    <a:pt x="23" y="20"/>
                    <a:pt x="23" y="20"/>
                    <a:pt x="23" y="20"/>
                  </a:cubicBezTo>
                  <a:lnTo>
                    <a:pt x="23"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8" name="Freeform 230">
              <a:extLst>
                <a:ext uri="{FF2B5EF4-FFF2-40B4-BE49-F238E27FC236}">
                  <a16:creationId xmlns:a16="http://schemas.microsoft.com/office/drawing/2014/main" id="{55AF21A3-CC0C-4C21-940B-A4C5DDB43BEA}"/>
                </a:ext>
              </a:extLst>
            </p:cNvPr>
            <p:cNvSpPr>
              <a:spLocks/>
            </p:cNvSpPr>
            <p:nvPr/>
          </p:nvSpPr>
          <p:spPr bwMode="auto">
            <a:xfrm>
              <a:off x="4446588" y="4495800"/>
              <a:ext cx="100013" cy="146050"/>
            </a:xfrm>
            <a:custGeom>
              <a:avLst/>
              <a:gdLst>
                <a:gd name="T0" fmla="*/ 17 w 63"/>
                <a:gd name="T1" fmla="*/ 15 h 92"/>
                <a:gd name="T2" fmla="*/ 17 w 63"/>
                <a:gd name="T3" fmla="*/ 39 h 92"/>
                <a:gd name="T4" fmla="*/ 60 w 63"/>
                <a:gd name="T5" fmla="*/ 39 h 92"/>
                <a:gd name="T6" fmla="*/ 60 w 63"/>
                <a:gd name="T7" fmla="*/ 51 h 92"/>
                <a:gd name="T8" fmla="*/ 17 w 63"/>
                <a:gd name="T9" fmla="*/ 51 h 92"/>
                <a:gd name="T10" fmla="*/ 17 w 63"/>
                <a:gd name="T11" fmla="*/ 77 h 92"/>
                <a:gd name="T12" fmla="*/ 63 w 63"/>
                <a:gd name="T13" fmla="*/ 77 h 92"/>
                <a:gd name="T14" fmla="*/ 63 w 63"/>
                <a:gd name="T15" fmla="*/ 92 h 92"/>
                <a:gd name="T16" fmla="*/ 0 w 63"/>
                <a:gd name="T17" fmla="*/ 92 h 92"/>
                <a:gd name="T18" fmla="*/ 0 w 63"/>
                <a:gd name="T19" fmla="*/ 0 h 92"/>
                <a:gd name="T20" fmla="*/ 62 w 63"/>
                <a:gd name="T21" fmla="*/ 0 h 92"/>
                <a:gd name="T22" fmla="*/ 62 w 63"/>
                <a:gd name="T23" fmla="*/ 15 h 92"/>
                <a:gd name="T24" fmla="*/ 17 w 63"/>
                <a:gd name="T2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2">
                  <a:moveTo>
                    <a:pt x="17" y="15"/>
                  </a:moveTo>
                  <a:lnTo>
                    <a:pt x="17" y="39"/>
                  </a:lnTo>
                  <a:lnTo>
                    <a:pt x="60" y="39"/>
                  </a:lnTo>
                  <a:lnTo>
                    <a:pt x="60" y="51"/>
                  </a:lnTo>
                  <a:lnTo>
                    <a:pt x="17" y="51"/>
                  </a:lnTo>
                  <a:lnTo>
                    <a:pt x="17" y="77"/>
                  </a:lnTo>
                  <a:lnTo>
                    <a:pt x="63" y="77"/>
                  </a:lnTo>
                  <a:lnTo>
                    <a:pt x="63" y="92"/>
                  </a:lnTo>
                  <a:lnTo>
                    <a:pt x="0" y="92"/>
                  </a:lnTo>
                  <a:lnTo>
                    <a:pt x="0" y="0"/>
                  </a:lnTo>
                  <a:lnTo>
                    <a:pt x="62" y="0"/>
                  </a:lnTo>
                  <a:lnTo>
                    <a:pt x="62" y="15"/>
                  </a:lnTo>
                  <a:lnTo>
                    <a:pt x="1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9" name="Freeform 231">
              <a:extLst>
                <a:ext uri="{FF2B5EF4-FFF2-40B4-BE49-F238E27FC236}">
                  <a16:creationId xmlns:a16="http://schemas.microsoft.com/office/drawing/2014/main" id="{6932D82D-4BE0-44CC-989B-9A8ADE12DAFC}"/>
                </a:ext>
              </a:extLst>
            </p:cNvPr>
            <p:cNvSpPr>
              <a:spLocks/>
            </p:cNvSpPr>
            <p:nvPr/>
          </p:nvSpPr>
          <p:spPr bwMode="auto">
            <a:xfrm>
              <a:off x="4238625" y="4495800"/>
              <a:ext cx="169863" cy="146050"/>
            </a:xfrm>
            <a:custGeom>
              <a:avLst/>
              <a:gdLst>
                <a:gd name="T0" fmla="*/ 143 w 143"/>
                <a:gd name="T1" fmla="*/ 0 h 123"/>
                <a:gd name="T2" fmla="*/ 143 w 143"/>
                <a:gd name="T3" fmla="*/ 123 h 123"/>
                <a:gd name="T4" fmla="*/ 120 w 143"/>
                <a:gd name="T5" fmla="*/ 123 h 123"/>
                <a:gd name="T6" fmla="*/ 120 w 143"/>
                <a:gd name="T7" fmla="*/ 56 h 123"/>
                <a:gd name="T8" fmla="*/ 120 w 143"/>
                <a:gd name="T9" fmla="*/ 38 h 123"/>
                <a:gd name="T10" fmla="*/ 121 w 143"/>
                <a:gd name="T11" fmla="*/ 29 h 123"/>
                <a:gd name="T12" fmla="*/ 121 w 143"/>
                <a:gd name="T13" fmla="*/ 20 h 123"/>
                <a:gd name="T14" fmla="*/ 121 w 143"/>
                <a:gd name="T15" fmla="*/ 20 h 123"/>
                <a:gd name="T16" fmla="*/ 118 w 143"/>
                <a:gd name="T17" fmla="*/ 28 h 123"/>
                <a:gd name="T18" fmla="*/ 115 w 143"/>
                <a:gd name="T19" fmla="*/ 37 h 123"/>
                <a:gd name="T20" fmla="*/ 109 w 143"/>
                <a:gd name="T21" fmla="*/ 54 h 123"/>
                <a:gd name="T22" fmla="*/ 82 w 143"/>
                <a:gd name="T23" fmla="*/ 123 h 123"/>
                <a:gd name="T24" fmla="*/ 61 w 143"/>
                <a:gd name="T25" fmla="*/ 123 h 123"/>
                <a:gd name="T26" fmla="*/ 34 w 143"/>
                <a:gd name="T27" fmla="*/ 54 h 123"/>
                <a:gd name="T28" fmla="*/ 28 w 143"/>
                <a:gd name="T29" fmla="*/ 37 h 123"/>
                <a:gd name="T30" fmla="*/ 25 w 143"/>
                <a:gd name="T31" fmla="*/ 29 h 123"/>
                <a:gd name="T32" fmla="*/ 22 w 143"/>
                <a:gd name="T33" fmla="*/ 20 h 123"/>
                <a:gd name="T34" fmla="*/ 22 w 143"/>
                <a:gd name="T35" fmla="*/ 20 h 123"/>
                <a:gd name="T36" fmla="*/ 22 w 143"/>
                <a:gd name="T37" fmla="*/ 29 h 123"/>
                <a:gd name="T38" fmla="*/ 23 w 143"/>
                <a:gd name="T39" fmla="*/ 38 h 123"/>
                <a:gd name="T40" fmla="*/ 23 w 143"/>
                <a:gd name="T41" fmla="*/ 56 h 123"/>
                <a:gd name="T42" fmla="*/ 23 w 143"/>
                <a:gd name="T43" fmla="*/ 123 h 123"/>
                <a:gd name="T44" fmla="*/ 0 w 143"/>
                <a:gd name="T45" fmla="*/ 123 h 123"/>
                <a:gd name="T46" fmla="*/ 0 w 143"/>
                <a:gd name="T47" fmla="*/ 0 h 123"/>
                <a:gd name="T48" fmla="*/ 38 w 143"/>
                <a:gd name="T49" fmla="*/ 0 h 123"/>
                <a:gd name="T50" fmla="*/ 60 w 143"/>
                <a:gd name="T51" fmla="*/ 57 h 123"/>
                <a:gd name="T52" fmla="*/ 66 w 143"/>
                <a:gd name="T53" fmla="*/ 74 h 123"/>
                <a:gd name="T54" fmla="*/ 68 w 143"/>
                <a:gd name="T55" fmla="*/ 83 h 123"/>
                <a:gd name="T56" fmla="*/ 71 w 143"/>
                <a:gd name="T57" fmla="*/ 91 h 123"/>
                <a:gd name="T58" fmla="*/ 72 w 143"/>
                <a:gd name="T59" fmla="*/ 91 h 123"/>
                <a:gd name="T60" fmla="*/ 74 w 143"/>
                <a:gd name="T61" fmla="*/ 83 h 123"/>
                <a:gd name="T62" fmla="*/ 77 w 143"/>
                <a:gd name="T63" fmla="*/ 74 h 123"/>
                <a:gd name="T64" fmla="*/ 83 w 143"/>
                <a:gd name="T65" fmla="*/ 57 h 123"/>
                <a:gd name="T66" fmla="*/ 104 w 143"/>
                <a:gd name="T67" fmla="*/ 0 h 123"/>
                <a:gd name="T68" fmla="*/ 143 w 143"/>
                <a:gd name="T6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23">
                  <a:moveTo>
                    <a:pt x="143" y="0"/>
                  </a:moveTo>
                  <a:cubicBezTo>
                    <a:pt x="143" y="123"/>
                    <a:pt x="143" y="123"/>
                    <a:pt x="143" y="123"/>
                  </a:cubicBezTo>
                  <a:cubicBezTo>
                    <a:pt x="120" y="123"/>
                    <a:pt x="120" y="123"/>
                    <a:pt x="120" y="123"/>
                  </a:cubicBezTo>
                  <a:cubicBezTo>
                    <a:pt x="120" y="56"/>
                    <a:pt x="120" y="56"/>
                    <a:pt x="120" y="56"/>
                  </a:cubicBezTo>
                  <a:cubicBezTo>
                    <a:pt x="120" y="51"/>
                    <a:pt x="120" y="45"/>
                    <a:pt x="120" y="38"/>
                  </a:cubicBezTo>
                  <a:cubicBezTo>
                    <a:pt x="121" y="29"/>
                    <a:pt x="121" y="29"/>
                    <a:pt x="121" y="29"/>
                  </a:cubicBezTo>
                  <a:cubicBezTo>
                    <a:pt x="121" y="20"/>
                    <a:pt x="121" y="20"/>
                    <a:pt x="121" y="20"/>
                  </a:cubicBezTo>
                  <a:cubicBezTo>
                    <a:pt x="121" y="20"/>
                    <a:pt x="121" y="20"/>
                    <a:pt x="121" y="20"/>
                  </a:cubicBezTo>
                  <a:cubicBezTo>
                    <a:pt x="118" y="28"/>
                    <a:pt x="118" y="28"/>
                    <a:pt x="118" y="28"/>
                  </a:cubicBezTo>
                  <a:cubicBezTo>
                    <a:pt x="115" y="37"/>
                    <a:pt x="115" y="37"/>
                    <a:pt x="115" y="37"/>
                  </a:cubicBezTo>
                  <a:cubicBezTo>
                    <a:pt x="113" y="45"/>
                    <a:pt x="111" y="50"/>
                    <a:pt x="109" y="54"/>
                  </a:cubicBezTo>
                  <a:cubicBezTo>
                    <a:pt x="82" y="123"/>
                    <a:pt x="82" y="123"/>
                    <a:pt x="82" y="123"/>
                  </a:cubicBezTo>
                  <a:cubicBezTo>
                    <a:pt x="61" y="123"/>
                    <a:pt x="61" y="123"/>
                    <a:pt x="61" y="123"/>
                  </a:cubicBezTo>
                  <a:cubicBezTo>
                    <a:pt x="34" y="54"/>
                    <a:pt x="34" y="54"/>
                    <a:pt x="34" y="54"/>
                  </a:cubicBezTo>
                  <a:cubicBezTo>
                    <a:pt x="32" y="51"/>
                    <a:pt x="30" y="45"/>
                    <a:pt x="28" y="37"/>
                  </a:cubicBezTo>
                  <a:cubicBezTo>
                    <a:pt x="25" y="29"/>
                    <a:pt x="25" y="29"/>
                    <a:pt x="25" y="29"/>
                  </a:cubicBezTo>
                  <a:cubicBezTo>
                    <a:pt x="22" y="20"/>
                    <a:pt x="22" y="20"/>
                    <a:pt x="22" y="20"/>
                  </a:cubicBezTo>
                  <a:cubicBezTo>
                    <a:pt x="22" y="20"/>
                    <a:pt x="22" y="20"/>
                    <a:pt x="22" y="20"/>
                  </a:cubicBezTo>
                  <a:cubicBezTo>
                    <a:pt x="22" y="29"/>
                    <a:pt x="22" y="29"/>
                    <a:pt x="22" y="29"/>
                  </a:cubicBezTo>
                  <a:cubicBezTo>
                    <a:pt x="23" y="38"/>
                    <a:pt x="23" y="38"/>
                    <a:pt x="23" y="38"/>
                  </a:cubicBezTo>
                  <a:cubicBezTo>
                    <a:pt x="23" y="45"/>
                    <a:pt x="23" y="51"/>
                    <a:pt x="23" y="56"/>
                  </a:cubicBezTo>
                  <a:cubicBezTo>
                    <a:pt x="23" y="123"/>
                    <a:pt x="23" y="123"/>
                    <a:pt x="23" y="123"/>
                  </a:cubicBezTo>
                  <a:cubicBezTo>
                    <a:pt x="0" y="123"/>
                    <a:pt x="0" y="123"/>
                    <a:pt x="0" y="123"/>
                  </a:cubicBezTo>
                  <a:cubicBezTo>
                    <a:pt x="0" y="0"/>
                    <a:pt x="0" y="0"/>
                    <a:pt x="0" y="0"/>
                  </a:cubicBezTo>
                  <a:cubicBezTo>
                    <a:pt x="38" y="0"/>
                    <a:pt x="38" y="0"/>
                    <a:pt x="38" y="0"/>
                  </a:cubicBezTo>
                  <a:cubicBezTo>
                    <a:pt x="60" y="57"/>
                    <a:pt x="60" y="57"/>
                    <a:pt x="60" y="57"/>
                  </a:cubicBezTo>
                  <a:cubicBezTo>
                    <a:pt x="61" y="61"/>
                    <a:pt x="63" y="67"/>
                    <a:pt x="66" y="74"/>
                  </a:cubicBezTo>
                  <a:cubicBezTo>
                    <a:pt x="68" y="83"/>
                    <a:pt x="68" y="83"/>
                    <a:pt x="68" y="83"/>
                  </a:cubicBezTo>
                  <a:cubicBezTo>
                    <a:pt x="71" y="91"/>
                    <a:pt x="71" y="91"/>
                    <a:pt x="71" y="91"/>
                  </a:cubicBezTo>
                  <a:cubicBezTo>
                    <a:pt x="72" y="91"/>
                    <a:pt x="72" y="91"/>
                    <a:pt x="72" y="91"/>
                  </a:cubicBezTo>
                  <a:cubicBezTo>
                    <a:pt x="74" y="83"/>
                    <a:pt x="74" y="83"/>
                    <a:pt x="74" y="83"/>
                  </a:cubicBezTo>
                  <a:cubicBezTo>
                    <a:pt x="77" y="74"/>
                    <a:pt x="77" y="74"/>
                    <a:pt x="77" y="74"/>
                  </a:cubicBezTo>
                  <a:cubicBezTo>
                    <a:pt x="79" y="67"/>
                    <a:pt x="81" y="61"/>
                    <a:pt x="83" y="57"/>
                  </a:cubicBezTo>
                  <a:cubicBezTo>
                    <a:pt x="104" y="0"/>
                    <a:pt x="104" y="0"/>
                    <a:pt x="104" y="0"/>
                  </a:cubicBez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610" name="Group 609">
            <a:extLst>
              <a:ext uri="{FF2B5EF4-FFF2-40B4-BE49-F238E27FC236}">
                <a16:creationId xmlns:a16="http://schemas.microsoft.com/office/drawing/2014/main" id="{7D3E34C1-E6FA-43B3-AEA5-500E53FF5FCC}"/>
              </a:ext>
            </a:extLst>
          </p:cNvPr>
          <p:cNvGrpSpPr/>
          <p:nvPr userDrawn="1"/>
        </p:nvGrpSpPr>
        <p:grpSpPr>
          <a:xfrm>
            <a:off x="5509451" y="2737489"/>
            <a:ext cx="1506537" cy="625775"/>
            <a:chOff x="6113463" y="1316038"/>
            <a:chExt cx="2044700" cy="849313"/>
          </a:xfrm>
        </p:grpSpPr>
        <p:sp>
          <p:nvSpPr>
            <p:cNvPr id="611" name="Freeform 235">
              <a:extLst>
                <a:ext uri="{FF2B5EF4-FFF2-40B4-BE49-F238E27FC236}">
                  <a16:creationId xmlns:a16="http://schemas.microsoft.com/office/drawing/2014/main" id="{76BC3F0F-7CAB-4354-B27B-6B9884182AE3}"/>
                </a:ext>
              </a:extLst>
            </p:cNvPr>
            <p:cNvSpPr>
              <a:spLocks/>
            </p:cNvSpPr>
            <p:nvPr/>
          </p:nvSpPr>
          <p:spPr bwMode="auto">
            <a:xfrm>
              <a:off x="6113463" y="1344613"/>
              <a:ext cx="585788" cy="784225"/>
            </a:xfrm>
            <a:custGeom>
              <a:avLst/>
              <a:gdLst>
                <a:gd name="T0" fmla="*/ 323 w 369"/>
                <a:gd name="T1" fmla="*/ 53 h 494"/>
                <a:gd name="T2" fmla="*/ 338 w 369"/>
                <a:gd name="T3" fmla="*/ 30 h 494"/>
                <a:gd name="T4" fmla="*/ 338 w 369"/>
                <a:gd name="T5" fmla="*/ 30 h 494"/>
                <a:gd name="T6" fmla="*/ 358 w 369"/>
                <a:gd name="T7" fmla="*/ 0 h 494"/>
                <a:gd name="T8" fmla="*/ 9 w 369"/>
                <a:gd name="T9" fmla="*/ 0 h 494"/>
                <a:gd name="T10" fmla="*/ 9 w 369"/>
                <a:gd name="T11" fmla="*/ 30 h 494"/>
                <a:gd name="T12" fmla="*/ 302 w 369"/>
                <a:gd name="T13" fmla="*/ 30 h 494"/>
                <a:gd name="T14" fmla="*/ 35 w 369"/>
                <a:gd name="T15" fmla="*/ 442 h 494"/>
                <a:gd name="T16" fmla="*/ 0 w 369"/>
                <a:gd name="T17" fmla="*/ 494 h 494"/>
                <a:gd name="T18" fmla="*/ 369 w 369"/>
                <a:gd name="T19" fmla="*/ 494 h 494"/>
                <a:gd name="T20" fmla="*/ 369 w 369"/>
                <a:gd name="T21" fmla="*/ 465 h 494"/>
                <a:gd name="T22" fmla="*/ 56 w 369"/>
                <a:gd name="T23" fmla="*/ 465 h 494"/>
                <a:gd name="T24" fmla="*/ 323 w 369"/>
                <a:gd name="T25" fmla="*/ 5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4">
                  <a:moveTo>
                    <a:pt x="323" y="53"/>
                  </a:moveTo>
                  <a:lnTo>
                    <a:pt x="338" y="30"/>
                  </a:lnTo>
                  <a:lnTo>
                    <a:pt x="338" y="30"/>
                  </a:lnTo>
                  <a:lnTo>
                    <a:pt x="358" y="0"/>
                  </a:lnTo>
                  <a:lnTo>
                    <a:pt x="9" y="0"/>
                  </a:lnTo>
                  <a:lnTo>
                    <a:pt x="9" y="30"/>
                  </a:lnTo>
                  <a:lnTo>
                    <a:pt x="302" y="30"/>
                  </a:lnTo>
                  <a:lnTo>
                    <a:pt x="35" y="442"/>
                  </a:lnTo>
                  <a:lnTo>
                    <a:pt x="0" y="494"/>
                  </a:lnTo>
                  <a:lnTo>
                    <a:pt x="369" y="494"/>
                  </a:lnTo>
                  <a:lnTo>
                    <a:pt x="369" y="465"/>
                  </a:lnTo>
                  <a:lnTo>
                    <a:pt x="56" y="465"/>
                  </a:lnTo>
                  <a:lnTo>
                    <a:pt x="323" y="53"/>
                  </a:lnTo>
                  <a:close/>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12" name="Freeform 236">
              <a:extLst>
                <a:ext uri="{FF2B5EF4-FFF2-40B4-BE49-F238E27FC236}">
                  <a16:creationId xmlns:a16="http://schemas.microsoft.com/office/drawing/2014/main" id="{74206DBE-6FCC-432C-9BC2-562047D266C2}"/>
                </a:ext>
              </a:extLst>
            </p:cNvPr>
            <p:cNvSpPr>
              <a:spLocks/>
            </p:cNvSpPr>
            <p:nvPr/>
          </p:nvSpPr>
          <p:spPr bwMode="auto">
            <a:xfrm>
              <a:off x="7704138" y="1344613"/>
              <a:ext cx="454025" cy="787400"/>
            </a:xfrm>
            <a:custGeom>
              <a:avLst/>
              <a:gdLst>
                <a:gd name="T0" fmla="*/ 286 w 286"/>
                <a:gd name="T1" fmla="*/ 0 h 496"/>
                <a:gd name="T2" fmla="*/ 0 w 286"/>
                <a:gd name="T3" fmla="*/ 0 h 496"/>
                <a:gd name="T4" fmla="*/ 0 w 286"/>
                <a:gd name="T5" fmla="*/ 0 h 496"/>
                <a:gd name="T6" fmla="*/ 0 w 286"/>
                <a:gd name="T7" fmla="*/ 0 h 496"/>
                <a:gd name="T8" fmla="*/ 0 w 286"/>
                <a:gd name="T9" fmla="*/ 0 h 496"/>
                <a:gd name="T10" fmla="*/ 0 w 286"/>
                <a:gd name="T11" fmla="*/ 494 h 496"/>
                <a:gd name="T12" fmla="*/ 0 w 286"/>
                <a:gd name="T13" fmla="*/ 496 h 496"/>
                <a:gd name="T14" fmla="*/ 29 w 286"/>
                <a:gd name="T15" fmla="*/ 496 h 496"/>
                <a:gd name="T16" fmla="*/ 29 w 286"/>
                <a:gd name="T17" fmla="*/ 494 h 496"/>
                <a:gd name="T18" fmla="*/ 29 w 286"/>
                <a:gd name="T19" fmla="*/ 290 h 496"/>
                <a:gd name="T20" fmla="*/ 257 w 286"/>
                <a:gd name="T21" fmla="*/ 290 h 496"/>
                <a:gd name="T22" fmla="*/ 257 w 286"/>
                <a:gd name="T23" fmla="*/ 260 h 496"/>
                <a:gd name="T24" fmla="*/ 29 w 286"/>
                <a:gd name="T25" fmla="*/ 260 h 496"/>
                <a:gd name="T26" fmla="*/ 29 w 286"/>
                <a:gd name="T27" fmla="*/ 30 h 496"/>
                <a:gd name="T28" fmla="*/ 285 w 286"/>
                <a:gd name="T29" fmla="*/ 30 h 496"/>
                <a:gd name="T30" fmla="*/ 285 w 286"/>
                <a:gd name="T31" fmla="*/ 30 h 496"/>
                <a:gd name="T32" fmla="*/ 286 w 286"/>
                <a:gd name="T33" fmla="*/ 30 h 496"/>
                <a:gd name="T34" fmla="*/ 286 w 286"/>
                <a:gd name="T3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 h="496">
                  <a:moveTo>
                    <a:pt x="286" y="0"/>
                  </a:moveTo>
                  <a:lnTo>
                    <a:pt x="0" y="0"/>
                  </a:lnTo>
                  <a:lnTo>
                    <a:pt x="0" y="0"/>
                  </a:lnTo>
                  <a:lnTo>
                    <a:pt x="0" y="0"/>
                  </a:lnTo>
                  <a:lnTo>
                    <a:pt x="0" y="0"/>
                  </a:lnTo>
                  <a:lnTo>
                    <a:pt x="0" y="494"/>
                  </a:lnTo>
                  <a:lnTo>
                    <a:pt x="0" y="496"/>
                  </a:lnTo>
                  <a:lnTo>
                    <a:pt x="29" y="496"/>
                  </a:lnTo>
                  <a:lnTo>
                    <a:pt x="29" y="494"/>
                  </a:lnTo>
                  <a:lnTo>
                    <a:pt x="29" y="290"/>
                  </a:lnTo>
                  <a:lnTo>
                    <a:pt x="257" y="290"/>
                  </a:lnTo>
                  <a:lnTo>
                    <a:pt x="257" y="260"/>
                  </a:lnTo>
                  <a:lnTo>
                    <a:pt x="29" y="260"/>
                  </a:lnTo>
                  <a:lnTo>
                    <a:pt x="29" y="30"/>
                  </a:lnTo>
                  <a:lnTo>
                    <a:pt x="285" y="30"/>
                  </a:lnTo>
                  <a:lnTo>
                    <a:pt x="285" y="30"/>
                  </a:lnTo>
                  <a:lnTo>
                    <a:pt x="286" y="30"/>
                  </a:lnTo>
                  <a:lnTo>
                    <a:pt x="286" y="0"/>
                  </a:lnTo>
                  <a:close/>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13" name="Freeform 237">
              <a:extLst>
                <a:ext uri="{FF2B5EF4-FFF2-40B4-BE49-F238E27FC236}">
                  <a16:creationId xmlns:a16="http://schemas.microsoft.com/office/drawing/2014/main" id="{BC3E0366-0082-44B8-A607-C764E3B5D4EB}"/>
                </a:ext>
              </a:extLst>
            </p:cNvPr>
            <p:cNvSpPr>
              <a:spLocks/>
            </p:cNvSpPr>
            <p:nvPr/>
          </p:nvSpPr>
          <p:spPr bwMode="auto">
            <a:xfrm>
              <a:off x="6113463" y="1344613"/>
              <a:ext cx="585788" cy="784225"/>
            </a:xfrm>
            <a:custGeom>
              <a:avLst/>
              <a:gdLst>
                <a:gd name="T0" fmla="*/ 369 w 369"/>
                <a:gd name="T1" fmla="*/ 465 h 494"/>
                <a:gd name="T2" fmla="*/ 369 w 369"/>
                <a:gd name="T3" fmla="*/ 494 h 494"/>
                <a:gd name="T4" fmla="*/ 0 w 369"/>
                <a:gd name="T5" fmla="*/ 494 h 494"/>
                <a:gd name="T6" fmla="*/ 302 w 369"/>
                <a:gd name="T7" fmla="*/ 30 h 494"/>
                <a:gd name="T8" fmla="*/ 9 w 369"/>
                <a:gd name="T9" fmla="*/ 30 h 494"/>
                <a:gd name="T10" fmla="*/ 9 w 369"/>
                <a:gd name="T11" fmla="*/ 0 h 494"/>
                <a:gd name="T12" fmla="*/ 358 w 369"/>
                <a:gd name="T13" fmla="*/ 0 h 494"/>
                <a:gd name="T14" fmla="*/ 56 w 369"/>
                <a:gd name="T15" fmla="*/ 465 h 494"/>
                <a:gd name="T16" fmla="*/ 369 w 369"/>
                <a:gd name="T17" fmla="*/ 46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94">
                  <a:moveTo>
                    <a:pt x="369" y="465"/>
                  </a:moveTo>
                  <a:lnTo>
                    <a:pt x="369" y="494"/>
                  </a:lnTo>
                  <a:lnTo>
                    <a:pt x="0" y="494"/>
                  </a:lnTo>
                  <a:lnTo>
                    <a:pt x="302" y="30"/>
                  </a:lnTo>
                  <a:lnTo>
                    <a:pt x="9" y="30"/>
                  </a:lnTo>
                  <a:lnTo>
                    <a:pt x="9" y="0"/>
                  </a:lnTo>
                  <a:lnTo>
                    <a:pt x="358" y="0"/>
                  </a:lnTo>
                  <a:lnTo>
                    <a:pt x="56" y="465"/>
                  </a:lnTo>
                  <a:lnTo>
                    <a:pt x="369" y="465"/>
                  </a:lnTo>
                  <a:close/>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14" name="Freeform 238">
              <a:extLst>
                <a:ext uri="{FF2B5EF4-FFF2-40B4-BE49-F238E27FC236}">
                  <a16:creationId xmlns:a16="http://schemas.microsoft.com/office/drawing/2014/main" id="{DB620A05-C35F-416C-B6DA-21EFD7EB6DA9}"/>
                </a:ext>
              </a:extLst>
            </p:cNvPr>
            <p:cNvSpPr>
              <a:spLocks/>
            </p:cNvSpPr>
            <p:nvPr/>
          </p:nvSpPr>
          <p:spPr bwMode="auto">
            <a:xfrm>
              <a:off x="6702426" y="1316038"/>
              <a:ext cx="863600" cy="849313"/>
            </a:xfrm>
            <a:custGeom>
              <a:avLst/>
              <a:gdLst>
                <a:gd name="T0" fmla="*/ 332 w 332"/>
                <a:gd name="T1" fmla="*/ 170 h 325"/>
                <a:gd name="T2" fmla="*/ 199 w 332"/>
                <a:gd name="T3" fmla="*/ 170 h 325"/>
                <a:gd name="T4" fmla="*/ 199 w 332"/>
                <a:gd name="T5" fmla="*/ 188 h 325"/>
                <a:gd name="T6" fmla="*/ 311 w 332"/>
                <a:gd name="T7" fmla="*/ 188 h 325"/>
                <a:gd name="T8" fmla="*/ 312 w 332"/>
                <a:gd name="T9" fmla="*/ 188 h 325"/>
                <a:gd name="T10" fmla="*/ 304 w 332"/>
                <a:gd name="T11" fmla="*/ 216 h 325"/>
                <a:gd name="T12" fmla="*/ 288 w 332"/>
                <a:gd name="T13" fmla="*/ 245 h 325"/>
                <a:gd name="T14" fmla="*/ 243 w 332"/>
                <a:gd name="T15" fmla="*/ 287 h 325"/>
                <a:gd name="T16" fmla="*/ 113 w 332"/>
                <a:gd name="T17" fmla="*/ 295 h 325"/>
                <a:gd name="T18" fmla="*/ 30 w 332"/>
                <a:gd name="T19" fmla="*/ 200 h 325"/>
                <a:gd name="T20" fmla="*/ 46 w 332"/>
                <a:gd name="T21" fmla="*/ 89 h 325"/>
                <a:gd name="T22" fmla="*/ 127 w 332"/>
                <a:gd name="T23" fmla="*/ 25 h 325"/>
                <a:gd name="T24" fmla="*/ 241 w 332"/>
                <a:gd name="T25" fmla="*/ 38 h 325"/>
                <a:gd name="T26" fmla="*/ 279 w 332"/>
                <a:gd name="T27" fmla="*/ 69 h 325"/>
                <a:gd name="T28" fmla="*/ 302 w 332"/>
                <a:gd name="T29" fmla="*/ 69 h 325"/>
                <a:gd name="T30" fmla="*/ 171 w 332"/>
                <a:gd name="T31" fmla="*/ 1 h 325"/>
                <a:gd name="T32" fmla="*/ 14 w 332"/>
                <a:gd name="T33" fmla="*/ 119 h 325"/>
                <a:gd name="T34" fmla="*/ 38 w 332"/>
                <a:gd name="T35" fmla="*/ 257 h 325"/>
                <a:gd name="T36" fmla="*/ 50 w 332"/>
                <a:gd name="T37" fmla="*/ 272 h 325"/>
                <a:gd name="T38" fmla="*/ 67 w 332"/>
                <a:gd name="T39" fmla="*/ 288 h 325"/>
                <a:gd name="T40" fmla="*/ 169 w 332"/>
                <a:gd name="T41" fmla="*/ 325 h 325"/>
                <a:gd name="T42" fmla="*/ 281 w 332"/>
                <a:gd name="T43" fmla="*/ 281 h 325"/>
                <a:gd name="T44" fmla="*/ 331 w 332"/>
                <a:gd name="T45" fmla="*/ 182 h 325"/>
                <a:gd name="T46" fmla="*/ 332 w 332"/>
                <a:gd name="T47"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325">
                  <a:moveTo>
                    <a:pt x="332" y="170"/>
                  </a:moveTo>
                  <a:cubicBezTo>
                    <a:pt x="199" y="170"/>
                    <a:pt x="199" y="170"/>
                    <a:pt x="199" y="170"/>
                  </a:cubicBezTo>
                  <a:cubicBezTo>
                    <a:pt x="199" y="188"/>
                    <a:pt x="199" y="188"/>
                    <a:pt x="199" y="188"/>
                  </a:cubicBezTo>
                  <a:cubicBezTo>
                    <a:pt x="236" y="188"/>
                    <a:pt x="273" y="188"/>
                    <a:pt x="311" y="188"/>
                  </a:cubicBezTo>
                  <a:cubicBezTo>
                    <a:pt x="311" y="188"/>
                    <a:pt x="312" y="188"/>
                    <a:pt x="312" y="188"/>
                  </a:cubicBezTo>
                  <a:cubicBezTo>
                    <a:pt x="310" y="198"/>
                    <a:pt x="308" y="207"/>
                    <a:pt x="304" y="216"/>
                  </a:cubicBezTo>
                  <a:cubicBezTo>
                    <a:pt x="299" y="226"/>
                    <a:pt x="295" y="236"/>
                    <a:pt x="288" y="245"/>
                  </a:cubicBezTo>
                  <a:cubicBezTo>
                    <a:pt x="276" y="262"/>
                    <a:pt x="261" y="277"/>
                    <a:pt x="243" y="287"/>
                  </a:cubicBezTo>
                  <a:cubicBezTo>
                    <a:pt x="204" y="310"/>
                    <a:pt x="154" y="314"/>
                    <a:pt x="113" y="295"/>
                  </a:cubicBezTo>
                  <a:cubicBezTo>
                    <a:pt x="72" y="278"/>
                    <a:pt x="42" y="242"/>
                    <a:pt x="30" y="200"/>
                  </a:cubicBezTo>
                  <a:cubicBezTo>
                    <a:pt x="21" y="162"/>
                    <a:pt x="26" y="122"/>
                    <a:pt x="46" y="89"/>
                  </a:cubicBezTo>
                  <a:cubicBezTo>
                    <a:pt x="64" y="59"/>
                    <a:pt x="93" y="36"/>
                    <a:pt x="127" y="25"/>
                  </a:cubicBezTo>
                  <a:cubicBezTo>
                    <a:pt x="165" y="13"/>
                    <a:pt x="207" y="18"/>
                    <a:pt x="241" y="38"/>
                  </a:cubicBezTo>
                  <a:cubicBezTo>
                    <a:pt x="256" y="46"/>
                    <a:pt x="269" y="56"/>
                    <a:pt x="279" y="69"/>
                  </a:cubicBezTo>
                  <a:cubicBezTo>
                    <a:pt x="287" y="69"/>
                    <a:pt x="295" y="69"/>
                    <a:pt x="302" y="69"/>
                  </a:cubicBezTo>
                  <a:cubicBezTo>
                    <a:pt x="272" y="27"/>
                    <a:pt x="223" y="1"/>
                    <a:pt x="171" y="1"/>
                  </a:cubicBezTo>
                  <a:cubicBezTo>
                    <a:pt x="99" y="0"/>
                    <a:pt x="33" y="49"/>
                    <a:pt x="14" y="119"/>
                  </a:cubicBezTo>
                  <a:cubicBezTo>
                    <a:pt x="0" y="166"/>
                    <a:pt x="10" y="217"/>
                    <a:pt x="38" y="257"/>
                  </a:cubicBezTo>
                  <a:cubicBezTo>
                    <a:pt x="41" y="262"/>
                    <a:pt x="46" y="267"/>
                    <a:pt x="50" y="272"/>
                  </a:cubicBezTo>
                  <a:cubicBezTo>
                    <a:pt x="55" y="278"/>
                    <a:pt x="61" y="283"/>
                    <a:pt x="67" y="288"/>
                  </a:cubicBezTo>
                  <a:cubicBezTo>
                    <a:pt x="95" y="312"/>
                    <a:pt x="132" y="325"/>
                    <a:pt x="169" y="325"/>
                  </a:cubicBezTo>
                  <a:cubicBezTo>
                    <a:pt x="210" y="325"/>
                    <a:pt x="251" y="310"/>
                    <a:pt x="281" y="281"/>
                  </a:cubicBezTo>
                  <a:cubicBezTo>
                    <a:pt x="309" y="255"/>
                    <a:pt x="327" y="220"/>
                    <a:pt x="331" y="182"/>
                  </a:cubicBezTo>
                  <a:cubicBezTo>
                    <a:pt x="332" y="178"/>
                    <a:pt x="332" y="174"/>
                    <a:pt x="332" y="170"/>
                  </a:cubicBezTo>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615" name="Group 614">
            <a:extLst>
              <a:ext uri="{FF2B5EF4-FFF2-40B4-BE49-F238E27FC236}">
                <a16:creationId xmlns:a16="http://schemas.microsoft.com/office/drawing/2014/main" id="{FA28159E-AA03-403D-B52F-D96D5FDBDA85}"/>
              </a:ext>
            </a:extLst>
          </p:cNvPr>
          <p:cNvGrpSpPr/>
          <p:nvPr userDrawn="1"/>
        </p:nvGrpSpPr>
        <p:grpSpPr>
          <a:xfrm>
            <a:off x="5516336" y="3723945"/>
            <a:ext cx="1506537" cy="625775"/>
            <a:chOff x="6113463" y="1316038"/>
            <a:chExt cx="2044700" cy="849313"/>
          </a:xfrm>
          <a:solidFill>
            <a:srgbClr val="383A35"/>
          </a:solidFill>
        </p:grpSpPr>
        <p:sp>
          <p:nvSpPr>
            <p:cNvPr id="616" name="Freeform 235">
              <a:extLst>
                <a:ext uri="{FF2B5EF4-FFF2-40B4-BE49-F238E27FC236}">
                  <a16:creationId xmlns:a16="http://schemas.microsoft.com/office/drawing/2014/main" id="{7A4124D8-4422-4B89-9277-52CD36D79D06}"/>
                </a:ext>
              </a:extLst>
            </p:cNvPr>
            <p:cNvSpPr>
              <a:spLocks/>
            </p:cNvSpPr>
            <p:nvPr/>
          </p:nvSpPr>
          <p:spPr bwMode="auto">
            <a:xfrm>
              <a:off x="6113463" y="1344613"/>
              <a:ext cx="585788" cy="784225"/>
            </a:xfrm>
            <a:custGeom>
              <a:avLst/>
              <a:gdLst>
                <a:gd name="T0" fmla="*/ 323 w 369"/>
                <a:gd name="T1" fmla="*/ 53 h 494"/>
                <a:gd name="T2" fmla="*/ 338 w 369"/>
                <a:gd name="T3" fmla="*/ 30 h 494"/>
                <a:gd name="T4" fmla="*/ 338 w 369"/>
                <a:gd name="T5" fmla="*/ 30 h 494"/>
                <a:gd name="T6" fmla="*/ 358 w 369"/>
                <a:gd name="T7" fmla="*/ 0 h 494"/>
                <a:gd name="T8" fmla="*/ 9 w 369"/>
                <a:gd name="T9" fmla="*/ 0 h 494"/>
                <a:gd name="T10" fmla="*/ 9 w 369"/>
                <a:gd name="T11" fmla="*/ 30 h 494"/>
                <a:gd name="T12" fmla="*/ 302 w 369"/>
                <a:gd name="T13" fmla="*/ 30 h 494"/>
                <a:gd name="T14" fmla="*/ 35 w 369"/>
                <a:gd name="T15" fmla="*/ 442 h 494"/>
                <a:gd name="T16" fmla="*/ 0 w 369"/>
                <a:gd name="T17" fmla="*/ 494 h 494"/>
                <a:gd name="T18" fmla="*/ 369 w 369"/>
                <a:gd name="T19" fmla="*/ 494 h 494"/>
                <a:gd name="T20" fmla="*/ 369 w 369"/>
                <a:gd name="T21" fmla="*/ 465 h 494"/>
                <a:gd name="T22" fmla="*/ 56 w 369"/>
                <a:gd name="T23" fmla="*/ 465 h 494"/>
                <a:gd name="T24" fmla="*/ 323 w 369"/>
                <a:gd name="T25" fmla="*/ 5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4">
                  <a:moveTo>
                    <a:pt x="323" y="53"/>
                  </a:moveTo>
                  <a:lnTo>
                    <a:pt x="338" y="30"/>
                  </a:lnTo>
                  <a:lnTo>
                    <a:pt x="338" y="30"/>
                  </a:lnTo>
                  <a:lnTo>
                    <a:pt x="358" y="0"/>
                  </a:lnTo>
                  <a:lnTo>
                    <a:pt x="9" y="0"/>
                  </a:lnTo>
                  <a:lnTo>
                    <a:pt x="9" y="30"/>
                  </a:lnTo>
                  <a:lnTo>
                    <a:pt x="302" y="30"/>
                  </a:lnTo>
                  <a:lnTo>
                    <a:pt x="35" y="442"/>
                  </a:lnTo>
                  <a:lnTo>
                    <a:pt x="0" y="494"/>
                  </a:lnTo>
                  <a:lnTo>
                    <a:pt x="369" y="494"/>
                  </a:lnTo>
                  <a:lnTo>
                    <a:pt x="369" y="465"/>
                  </a:lnTo>
                  <a:lnTo>
                    <a:pt x="56" y="465"/>
                  </a:lnTo>
                  <a:lnTo>
                    <a:pt x="323"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17" name="Freeform 236">
              <a:extLst>
                <a:ext uri="{FF2B5EF4-FFF2-40B4-BE49-F238E27FC236}">
                  <a16:creationId xmlns:a16="http://schemas.microsoft.com/office/drawing/2014/main" id="{BC0F5B33-1EAF-4DF2-8FD4-FFF5DA83D31B}"/>
                </a:ext>
              </a:extLst>
            </p:cNvPr>
            <p:cNvSpPr>
              <a:spLocks/>
            </p:cNvSpPr>
            <p:nvPr/>
          </p:nvSpPr>
          <p:spPr bwMode="auto">
            <a:xfrm>
              <a:off x="7704138" y="1344613"/>
              <a:ext cx="454025" cy="787400"/>
            </a:xfrm>
            <a:custGeom>
              <a:avLst/>
              <a:gdLst>
                <a:gd name="T0" fmla="*/ 286 w 286"/>
                <a:gd name="T1" fmla="*/ 0 h 496"/>
                <a:gd name="T2" fmla="*/ 0 w 286"/>
                <a:gd name="T3" fmla="*/ 0 h 496"/>
                <a:gd name="T4" fmla="*/ 0 w 286"/>
                <a:gd name="T5" fmla="*/ 0 h 496"/>
                <a:gd name="T6" fmla="*/ 0 w 286"/>
                <a:gd name="T7" fmla="*/ 0 h 496"/>
                <a:gd name="T8" fmla="*/ 0 w 286"/>
                <a:gd name="T9" fmla="*/ 0 h 496"/>
                <a:gd name="T10" fmla="*/ 0 w 286"/>
                <a:gd name="T11" fmla="*/ 494 h 496"/>
                <a:gd name="T12" fmla="*/ 0 w 286"/>
                <a:gd name="T13" fmla="*/ 496 h 496"/>
                <a:gd name="T14" fmla="*/ 29 w 286"/>
                <a:gd name="T15" fmla="*/ 496 h 496"/>
                <a:gd name="T16" fmla="*/ 29 w 286"/>
                <a:gd name="T17" fmla="*/ 494 h 496"/>
                <a:gd name="T18" fmla="*/ 29 w 286"/>
                <a:gd name="T19" fmla="*/ 290 h 496"/>
                <a:gd name="T20" fmla="*/ 257 w 286"/>
                <a:gd name="T21" fmla="*/ 290 h 496"/>
                <a:gd name="T22" fmla="*/ 257 w 286"/>
                <a:gd name="T23" fmla="*/ 260 h 496"/>
                <a:gd name="T24" fmla="*/ 29 w 286"/>
                <a:gd name="T25" fmla="*/ 260 h 496"/>
                <a:gd name="T26" fmla="*/ 29 w 286"/>
                <a:gd name="T27" fmla="*/ 30 h 496"/>
                <a:gd name="T28" fmla="*/ 285 w 286"/>
                <a:gd name="T29" fmla="*/ 30 h 496"/>
                <a:gd name="T30" fmla="*/ 285 w 286"/>
                <a:gd name="T31" fmla="*/ 30 h 496"/>
                <a:gd name="T32" fmla="*/ 286 w 286"/>
                <a:gd name="T33" fmla="*/ 30 h 496"/>
                <a:gd name="T34" fmla="*/ 286 w 286"/>
                <a:gd name="T3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 h="496">
                  <a:moveTo>
                    <a:pt x="286" y="0"/>
                  </a:moveTo>
                  <a:lnTo>
                    <a:pt x="0" y="0"/>
                  </a:lnTo>
                  <a:lnTo>
                    <a:pt x="0" y="0"/>
                  </a:lnTo>
                  <a:lnTo>
                    <a:pt x="0" y="0"/>
                  </a:lnTo>
                  <a:lnTo>
                    <a:pt x="0" y="0"/>
                  </a:lnTo>
                  <a:lnTo>
                    <a:pt x="0" y="494"/>
                  </a:lnTo>
                  <a:lnTo>
                    <a:pt x="0" y="496"/>
                  </a:lnTo>
                  <a:lnTo>
                    <a:pt x="29" y="496"/>
                  </a:lnTo>
                  <a:lnTo>
                    <a:pt x="29" y="494"/>
                  </a:lnTo>
                  <a:lnTo>
                    <a:pt x="29" y="290"/>
                  </a:lnTo>
                  <a:lnTo>
                    <a:pt x="257" y="290"/>
                  </a:lnTo>
                  <a:lnTo>
                    <a:pt x="257" y="260"/>
                  </a:lnTo>
                  <a:lnTo>
                    <a:pt x="29" y="260"/>
                  </a:lnTo>
                  <a:lnTo>
                    <a:pt x="29" y="30"/>
                  </a:lnTo>
                  <a:lnTo>
                    <a:pt x="285" y="30"/>
                  </a:lnTo>
                  <a:lnTo>
                    <a:pt x="285" y="30"/>
                  </a:lnTo>
                  <a:lnTo>
                    <a:pt x="286" y="30"/>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18" name="Freeform 237">
              <a:extLst>
                <a:ext uri="{FF2B5EF4-FFF2-40B4-BE49-F238E27FC236}">
                  <a16:creationId xmlns:a16="http://schemas.microsoft.com/office/drawing/2014/main" id="{51102196-D23E-4ED7-9B15-43BA415896C0}"/>
                </a:ext>
              </a:extLst>
            </p:cNvPr>
            <p:cNvSpPr>
              <a:spLocks/>
            </p:cNvSpPr>
            <p:nvPr/>
          </p:nvSpPr>
          <p:spPr bwMode="auto">
            <a:xfrm>
              <a:off x="6113463" y="1344613"/>
              <a:ext cx="585788" cy="784225"/>
            </a:xfrm>
            <a:custGeom>
              <a:avLst/>
              <a:gdLst>
                <a:gd name="T0" fmla="*/ 369 w 369"/>
                <a:gd name="T1" fmla="*/ 465 h 494"/>
                <a:gd name="T2" fmla="*/ 369 w 369"/>
                <a:gd name="T3" fmla="*/ 494 h 494"/>
                <a:gd name="T4" fmla="*/ 0 w 369"/>
                <a:gd name="T5" fmla="*/ 494 h 494"/>
                <a:gd name="T6" fmla="*/ 302 w 369"/>
                <a:gd name="T7" fmla="*/ 30 h 494"/>
                <a:gd name="T8" fmla="*/ 9 w 369"/>
                <a:gd name="T9" fmla="*/ 30 h 494"/>
                <a:gd name="T10" fmla="*/ 9 w 369"/>
                <a:gd name="T11" fmla="*/ 0 h 494"/>
                <a:gd name="T12" fmla="*/ 358 w 369"/>
                <a:gd name="T13" fmla="*/ 0 h 494"/>
                <a:gd name="T14" fmla="*/ 56 w 369"/>
                <a:gd name="T15" fmla="*/ 465 h 494"/>
                <a:gd name="T16" fmla="*/ 369 w 369"/>
                <a:gd name="T17" fmla="*/ 46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94">
                  <a:moveTo>
                    <a:pt x="369" y="465"/>
                  </a:moveTo>
                  <a:lnTo>
                    <a:pt x="369" y="494"/>
                  </a:lnTo>
                  <a:lnTo>
                    <a:pt x="0" y="494"/>
                  </a:lnTo>
                  <a:lnTo>
                    <a:pt x="302" y="30"/>
                  </a:lnTo>
                  <a:lnTo>
                    <a:pt x="9" y="30"/>
                  </a:lnTo>
                  <a:lnTo>
                    <a:pt x="9" y="0"/>
                  </a:lnTo>
                  <a:lnTo>
                    <a:pt x="358" y="0"/>
                  </a:lnTo>
                  <a:lnTo>
                    <a:pt x="56" y="465"/>
                  </a:lnTo>
                  <a:lnTo>
                    <a:pt x="369" y="4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19" name="Freeform 238">
              <a:extLst>
                <a:ext uri="{FF2B5EF4-FFF2-40B4-BE49-F238E27FC236}">
                  <a16:creationId xmlns:a16="http://schemas.microsoft.com/office/drawing/2014/main" id="{9DA3CDA2-0143-4685-930A-644344777312}"/>
                </a:ext>
              </a:extLst>
            </p:cNvPr>
            <p:cNvSpPr>
              <a:spLocks/>
            </p:cNvSpPr>
            <p:nvPr/>
          </p:nvSpPr>
          <p:spPr bwMode="auto">
            <a:xfrm>
              <a:off x="6702426" y="1316038"/>
              <a:ext cx="863600" cy="849313"/>
            </a:xfrm>
            <a:custGeom>
              <a:avLst/>
              <a:gdLst>
                <a:gd name="T0" fmla="*/ 332 w 332"/>
                <a:gd name="T1" fmla="*/ 170 h 325"/>
                <a:gd name="T2" fmla="*/ 199 w 332"/>
                <a:gd name="T3" fmla="*/ 170 h 325"/>
                <a:gd name="T4" fmla="*/ 199 w 332"/>
                <a:gd name="T5" fmla="*/ 188 h 325"/>
                <a:gd name="T6" fmla="*/ 311 w 332"/>
                <a:gd name="T7" fmla="*/ 188 h 325"/>
                <a:gd name="T8" fmla="*/ 312 w 332"/>
                <a:gd name="T9" fmla="*/ 188 h 325"/>
                <a:gd name="T10" fmla="*/ 304 w 332"/>
                <a:gd name="T11" fmla="*/ 216 h 325"/>
                <a:gd name="T12" fmla="*/ 288 w 332"/>
                <a:gd name="T13" fmla="*/ 245 h 325"/>
                <a:gd name="T14" fmla="*/ 243 w 332"/>
                <a:gd name="T15" fmla="*/ 287 h 325"/>
                <a:gd name="T16" fmla="*/ 113 w 332"/>
                <a:gd name="T17" fmla="*/ 295 h 325"/>
                <a:gd name="T18" fmla="*/ 30 w 332"/>
                <a:gd name="T19" fmla="*/ 200 h 325"/>
                <a:gd name="T20" fmla="*/ 46 w 332"/>
                <a:gd name="T21" fmla="*/ 89 h 325"/>
                <a:gd name="T22" fmla="*/ 127 w 332"/>
                <a:gd name="T23" fmla="*/ 25 h 325"/>
                <a:gd name="T24" fmla="*/ 241 w 332"/>
                <a:gd name="T25" fmla="*/ 38 h 325"/>
                <a:gd name="T26" fmla="*/ 279 w 332"/>
                <a:gd name="T27" fmla="*/ 69 h 325"/>
                <a:gd name="T28" fmla="*/ 302 w 332"/>
                <a:gd name="T29" fmla="*/ 69 h 325"/>
                <a:gd name="T30" fmla="*/ 171 w 332"/>
                <a:gd name="T31" fmla="*/ 1 h 325"/>
                <a:gd name="T32" fmla="*/ 14 w 332"/>
                <a:gd name="T33" fmla="*/ 119 h 325"/>
                <a:gd name="T34" fmla="*/ 38 w 332"/>
                <a:gd name="T35" fmla="*/ 257 h 325"/>
                <a:gd name="T36" fmla="*/ 50 w 332"/>
                <a:gd name="T37" fmla="*/ 272 h 325"/>
                <a:gd name="T38" fmla="*/ 67 w 332"/>
                <a:gd name="T39" fmla="*/ 288 h 325"/>
                <a:gd name="T40" fmla="*/ 169 w 332"/>
                <a:gd name="T41" fmla="*/ 325 h 325"/>
                <a:gd name="T42" fmla="*/ 281 w 332"/>
                <a:gd name="T43" fmla="*/ 281 h 325"/>
                <a:gd name="T44" fmla="*/ 331 w 332"/>
                <a:gd name="T45" fmla="*/ 182 h 325"/>
                <a:gd name="T46" fmla="*/ 332 w 332"/>
                <a:gd name="T47"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325">
                  <a:moveTo>
                    <a:pt x="332" y="170"/>
                  </a:moveTo>
                  <a:cubicBezTo>
                    <a:pt x="199" y="170"/>
                    <a:pt x="199" y="170"/>
                    <a:pt x="199" y="170"/>
                  </a:cubicBezTo>
                  <a:cubicBezTo>
                    <a:pt x="199" y="188"/>
                    <a:pt x="199" y="188"/>
                    <a:pt x="199" y="188"/>
                  </a:cubicBezTo>
                  <a:cubicBezTo>
                    <a:pt x="236" y="188"/>
                    <a:pt x="273" y="188"/>
                    <a:pt x="311" y="188"/>
                  </a:cubicBezTo>
                  <a:cubicBezTo>
                    <a:pt x="311" y="188"/>
                    <a:pt x="312" y="188"/>
                    <a:pt x="312" y="188"/>
                  </a:cubicBezTo>
                  <a:cubicBezTo>
                    <a:pt x="310" y="198"/>
                    <a:pt x="308" y="207"/>
                    <a:pt x="304" y="216"/>
                  </a:cubicBezTo>
                  <a:cubicBezTo>
                    <a:pt x="299" y="226"/>
                    <a:pt x="295" y="236"/>
                    <a:pt x="288" y="245"/>
                  </a:cubicBezTo>
                  <a:cubicBezTo>
                    <a:pt x="276" y="262"/>
                    <a:pt x="261" y="277"/>
                    <a:pt x="243" y="287"/>
                  </a:cubicBezTo>
                  <a:cubicBezTo>
                    <a:pt x="204" y="310"/>
                    <a:pt x="154" y="314"/>
                    <a:pt x="113" y="295"/>
                  </a:cubicBezTo>
                  <a:cubicBezTo>
                    <a:pt x="72" y="278"/>
                    <a:pt x="42" y="242"/>
                    <a:pt x="30" y="200"/>
                  </a:cubicBezTo>
                  <a:cubicBezTo>
                    <a:pt x="21" y="162"/>
                    <a:pt x="26" y="122"/>
                    <a:pt x="46" y="89"/>
                  </a:cubicBezTo>
                  <a:cubicBezTo>
                    <a:pt x="64" y="59"/>
                    <a:pt x="93" y="36"/>
                    <a:pt x="127" y="25"/>
                  </a:cubicBezTo>
                  <a:cubicBezTo>
                    <a:pt x="165" y="13"/>
                    <a:pt x="207" y="18"/>
                    <a:pt x="241" y="38"/>
                  </a:cubicBezTo>
                  <a:cubicBezTo>
                    <a:pt x="256" y="46"/>
                    <a:pt x="269" y="56"/>
                    <a:pt x="279" y="69"/>
                  </a:cubicBezTo>
                  <a:cubicBezTo>
                    <a:pt x="287" y="69"/>
                    <a:pt x="295" y="69"/>
                    <a:pt x="302" y="69"/>
                  </a:cubicBezTo>
                  <a:cubicBezTo>
                    <a:pt x="272" y="27"/>
                    <a:pt x="223" y="1"/>
                    <a:pt x="171" y="1"/>
                  </a:cubicBezTo>
                  <a:cubicBezTo>
                    <a:pt x="99" y="0"/>
                    <a:pt x="33" y="49"/>
                    <a:pt x="14" y="119"/>
                  </a:cubicBezTo>
                  <a:cubicBezTo>
                    <a:pt x="0" y="166"/>
                    <a:pt x="10" y="217"/>
                    <a:pt x="38" y="257"/>
                  </a:cubicBezTo>
                  <a:cubicBezTo>
                    <a:pt x="41" y="262"/>
                    <a:pt x="46" y="267"/>
                    <a:pt x="50" y="272"/>
                  </a:cubicBezTo>
                  <a:cubicBezTo>
                    <a:pt x="55" y="278"/>
                    <a:pt x="61" y="283"/>
                    <a:pt x="67" y="288"/>
                  </a:cubicBezTo>
                  <a:cubicBezTo>
                    <a:pt x="95" y="312"/>
                    <a:pt x="132" y="325"/>
                    <a:pt x="169" y="325"/>
                  </a:cubicBezTo>
                  <a:cubicBezTo>
                    <a:pt x="210" y="325"/>
                    <a:pt x="251" y="310"/>
                    <a:pt x="281" y="281"/>
                  </a:cubicBezTo>
                  <a:cubicBezTo>
                    <a:pt x="309" y="255"/>
                    <a:pt x="327" y="220"/>
                    <a:pt x="331" y="182"/>
                  </a:cubicBezTo>
                  <a:cubicBezTo>
                    <a:pt x="332" y="178"/>
                    <a:pt x="332" y="174"/>
                    <a:pt x="33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sp>
        <p:nvSpPr>
          <p:cNvPr id="620" name="Rectangle 619">
            <a:extLst>
              <a:ext uri="{FF2B5EF4-FFF2-40B4-BE49-F238E27FC236}">
                <a16:creationId xmlns:a16="http://schemas.microsoft.com/office/drawing/2014/main" id="{BF160F31-8042-42EA-808F-911FB58022AB}"/>
              </a:ext>
            </a:extLst>
          </p:cNvPr>
          <p:cNvSpPr/>
          <p:nvPr userDrawn="1"/>
        </p:nvSpPr>
        <p:spPr>
          <a:xfrm>
            <a:off x="5424521" y="4673549"/>
            <a:ext cx="1687880" cy="935941"/>
          </a:xfrm>
          <a:prstGeom prst="rect">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ubik"/>
              <a:ea typeface="+mn-ea"/>
              <a:cs typeface="+mn-cs"/>
            </a:endParaRPr>
          </a:p>
        </p:txBody>
      </p:sp>
      <p:grpSp>
        <p:nvGrpSpPr>
          <p:cNvPr id="621" name="Group 620">
            <a:extLst>
              <a:ext uri="{FF2B5EF4-FFF2-40B4-BE49-F238E27FC236}">
                <a16:creationId xmlns:a16="http://schemas.microsoft.com/office/drawing/2014/main" id="{DF0DEAE4-3107-484E-85CD-A3E2C2515335}"/>
              </a:ext>
            </a:extLst>
          </p:cNvPr>
          <p:cNvGrpSpPr/>
          <p:nvPr userDrawn="1"/>
        </p:nvGrpSpPr>
        <p:grpSpPr>
          <a:xfrm>
            <a:off x="5502206" y="4858016"/>
            <a:ext cx="1506537" cy="625775"/>
            <a:chOff x="6113463" y="1316038"/>
            <a:chExt cx="2044700" cy="849313"/>
          </a:xfrm>
          <a:solidFill>
            <a:srgbClr val="FFFFFF"/>
          </a:solidFill>
        </p:grpSpPr>
        <p:sp>
          <p:nvSpPr>
            <p:cNvPr id="622" name="Freeform 235">
              <a:extLst>
                <a:ext uri="{FF2B5EF4-FFF2-40B4-BE49-F238E27FC236}">
                  <a16:creationId xmlns:a16="http://schemas.microsoft.com/office/drawing/2014/main" id="{4AE5BCF3-0C3A-4A24-BF16-27C01DF0C0DB}"/>
                </a:ext>
              </a:extLst>
            </p:cNvPr>
            <p:cNvSpPr>
              <a:spLocks/>
            </p:cNvSpPr>
            <p:nvPr/>
          </p:nvSpPr>
          <p:spPr bwMode="auto">
            <a:xfrm>
              <a:off x="6113463" y="1344613"/>
              <a:ext cx="585788" cy="784225"/>
            </a:xfrm>
            <a:custGeom>
              <a:avLst/>
              <a:gdLst>
                <a:gd name="T0" fmla="*/ 323 w 369"/>
                <a:gd name="T1" fmla="*/ 53 h 494"/>
                <a:gd name="T2" fmla="*/ 338 w 369"/>
                <a:gd name="T3" fmla="*/ 30 h 494"/>
                <a:gd name="T4" fmla="*/ 338 w 369"/>
                <a:gd name="T5" fmla="*/ 30 h 494"/>
                <a:gd name="T6" fmla="*/ 358 w 369"/>
                <a:gd name="T7" fmla="*/ 0 h 494"/>
                <a:gd name="T8" fmla="*/ 9 w 369"/>
                <a:gd name="T9" fmla="*/ 0 h 494"/>
                <a:gd name="T10" fmla="*/ 9 w 369"/>
                <a:gd name="T11" fmla="*/ 30 h 494"/>
                <a:gd name="T12" fmla="*/ 302 w 369"/>
                <a:gd name="T13" fmla="*/ 30 h 494"/>
                <a:gd name="T14" fmla="*/ 35 w 369"/>
                <a:gd name="T15" fmla="*/ 442 h 494"/>
                <a:gd name="T16" fmla="*/ 0 w 369"/>
                <a:gd name="T17" fmla="*/ 494 h 494"/>
                <a:gd name="T18" fmla="*/ 369 w 369"/>
                <a:gd name="T19" fmla="*/ 494 h 494"/>
                <a:gd name="T20" fmla="*/ 369 w 369"/>
                <a:gd name="T21" fmla="*/ 465 h 494"/>
                <a:gd name="T22" fmla="*/ 56 w 369"/>
                <a:gd name="T23" fmla="*/ 465 h 494"/>
                <a:gd name="T24" fmla="*/ 323 w 369"/>
                <a:gd name="T25" fmla="*/ 5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4">
                  <a:moveTo>
                    <a:pt x="323" y="53"/>
                  </a:moveTo>
                  <a:lnTo>
                    <a:pt x="338" y="30"/>
                  </a:lnTo>
                  <a:lnTo>
                    <a:pt x="338" y="30"/>
                  </a:lnTo>
                  <a:lnTo>
                    <a:pt x="358" y="0"/>
                  </a:lnTo>
                  <a:lnTo>
                    <a:pt x="9" y="0"/>
                  </a:lnTo>
                  <a:lnTo>
                    <a:pt x="9" y="30"/>
                  </a:lnTo>
                  <a:lnTo>
                    <a:pt x="302" y="30"/>
                  </a:lnTo>
                  <a:lnTo>
                    <a:pt x="35" y="442"/>
                  </a:lnTo>
                  <a:lnTo>
                    <a:pt x="0" y="494"/>
                  </a:lnTo>
                  <a:lnTo>
                    <a:pt x="369" y="494"/>
                  </a:lnTo>
                  <a:lnTo>
                    <a:pt x="369" y="465"/>
                  </a:lnTo>
                  <a:lnTo>
                    <a:pt x="56" y="465"/>
                  </a:lnTo>
                  <a:lnTo>
                    <a:pt x="323"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23" name="Freeform 236">
              <a:extLst>
                <a:ext uri="{FF2B5EF4-FFF2-40B4-BE49-F238E27FC236}">
                  <a16:creationId xmlns:a16="http://schemas.microsoft.com/office/drawing/2014/main" id="{AAE630B7-49AE-4723-AE6C-ADCC977095B3}"/>
                </a:ext>
              </a:extLst>
            </p:cNvPr>
            <p:cNvSpPr>
              <a:spLocks/>
            </p:cNvSpPr>
            <p:nvPr/>
          </p:nvSpPr>
          <p:spPr bwMode="auto">
            <a:xfrm>
              <a:off x="7704138" y="1344613"/>
              <a:ext cx="454025" cy="787400"/>
            </a:xfrm>
            <a:custGeom>
              <a:avLst/>
              <a:gdLst>
                <a:gd name="T0" fmla="*/ 286 w 286"/>
                <a:gd name="T1" fmla="*/ 0 h 496"/>
                <a:gd name="T2" fmla="*/ 0 w 286"/>
                <a:gd name="T3" fmla="*/ 0 h 496"/>
                <a:gd name="T4" fmla="*/ 0 w 286"/>
                <a:gd name="T5" fmla="*/ 0 h 496"/>
                <a:gd name="T6" fmla="*/ 0 w 286"/>
                <a:gd name="T7" fmla="*/ 0 h 496"/>
                <a:gd name="T8" fmla="*/ 0 w 286"/>
                <a:gd name="T9" fmla="*/ 0 h 496"/>
                <a:gd name="T10" fmla="*/ 0 w 286"/>
                <a:gd name="T11" fmla="*/ 494 h 496"/>
                <a:gd name="T12" fmla="*/ 0 w 286"/>
                <a:gd name="T13" fmla="*/ 496 h 496"/>
                <a:gd name="T14" fmla="*/ 29 w 286"/>
                <a:gd name="T15" fmla="*/ 496 h 496"/>
                <a:gd name="T16" fmla="*/ 29 w 286"/>
                <a:gd name="T17" fmla="*/ 494 h 496"/>
                <a:gd name="T18" fmla="*/ 29 w 286"/>
                <a:gd name="T19" fmla="*/ 290 h 496"/>
                <a:gd name="T20" fmla="*/ 257 w 286"/>
                <a:gd name="T21" fmla="*/ 290 h 496"/>
                <a:gd name="T22" fmla="*/ 257 w 286"/>
                <a:gd name="T23" fmla="*/ 260 h 496"/>
                <a:gd name="T24" fmla="*/ 29 w 286"/>
                <a:gd name="T25" fmla="*/ 260 h 496"/>
                <a:gd name="T26" fmla="*/ 29 w 286"/>
                <a:gd name="T27" fmla="*/ 30 h 496"/>
                <a:gd name="T28" fmla="*/ 285 w 286"/>
                <a:gd name="T29" fmla="*/ 30 h 496"/>
                <a:gd name="T30" fmla="*/ 285 w 286"/>
                <a:gd name="T31" fmla="*/ 30 h 496"/>
                <a:gd name="T32" fmla="*/ 286 w 286"/>
                <a:gd name="T33" fmla="*/ 30 h 496"/>
                <a:gd name="T34" fmla="*/ 286 w 286"/>
                <a:gd name="T3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 h="496">
                  <a:moveTo>
                    <a:pt x="286" y="0"/>
                  </a:moveTo>
                  <a:lnTo>
                    <a:pt x="0" y="0"/>
                  </a:lnTo>
                  <a:lnTo>
                    <a:pt x="0" y="0"/>
                  </a:lnTo>
                  <a:lnTo>
                    <a:pt x="0" y="0"/>
                  </a:lnTo>
                  <a:lnTo>
                    <a:pt x="0" y="0"/>
                  </a:lnTo>
                  <a:lnTo>
                    <a:pt x="0" y="494"/>
                  </a:lnTo>
                  <a:lnTo>
                    <a:pt x="0" y="496"/>
                  </a:lnTo>
                  <a:lnTo>
                    <a:pt x="29" y="496"/>
                  </a:lnTo>
                  <a:lnTo>
                    <a:pt x="29" y="494"/>
                  </a:lnTo>
                  <a:lnTo>
                    <a:pt x="29" y="290"/>
                  </a:lnTo>
                  <a:lnTo>
                    <a:pt x="257" y="290"/>
                  </a:lnTo>
                  <a:lnTo>
                    <a:pt x="257" y="260"/>
                  </a:lnTo>
                  <a:lnTo>
                    <a:pt x="29" y="260"/>
                  </a:lnTo>
                  <a:lnTo>
                    <a:pt x="29" y="30"/>
                  </a:lnTo>
                  <a:lnTo>
                    <a:pt x="285" y="30"/>
                  </a:lnTo>
                  <a:lnTo>
                    <a:pt x="285" y="30"/>
                  </a:lnTo>
                  <a:lnTo>
                    <a:pt x="286" y="30"/>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24" name="Freeform 237">
              <a:extLst>
                <a:ext uri="{FF2B5EF4-FFF2-40B4-BE49-F238E27FC236}">
                  <a16:creationId xmlns:a16="http://schemas.microsoft.com/office/drawing/2014/main" id="{2CCB0488-9295-475A-A48D-7BB98F8EA3CF}"/>
                </a:ext>
              </a:extLst>
            </p:cNvPr>
            <p:cNvSpPr>
              <a:spLocks/>
            </p:cNvSpPr>
            <p:nvPr/>
          </p:nvSpPr>
          <p:spPr bwMode="auto">
            <a:xfrm>
              <a:off x="6113463" y="1344613"/>
              <a:ext cx="585788" cy="784225"/>
            </a:xfrm>
            <a:custGeom>
              <a:avLst/>
              <a:gdLst>
                <a:gd name="T0" fmla="*/ 369 w 369"/>
                <a:gd name="T1" fmla="*/ 465 h 494"/>
                <a:gd name="T2" fmla="*/ 369 w 369"/>
                <a:gd name="T3" fmla="*/ 494 h 494"/>
                <a:gd name="T4" fmla="*/ 0 w 369"/>
                <a:gd name="T5" fmla="*/ 494 h 494"/>
                <a:gd name="T6" fmla="*/ 302 w 369"/>
                <a:gd name="T7" fmla="*/ 30 h 494"/>
                <a:gd name="T8" fmla="*/ 9 w 369"/>
                <a:gd name="T9" fmla="*/ 30 h 494"/>
                <a:gd name="T10" fmla="*/ 9 w 369"/>
                <a:gd name="T11" fmla="*/ 0 h 494"/>
                <a:gd name="T12" fmla="*/ 358 w 369"/>
                <a:gd name="T13" fmla="*/ 0 h 494"/>
                <a:gd name="T14" fmla="*/ 56 w 369"/>
                <a:gd name="T15" fmla="*/ 465 h 494"/>
                <a:gd name="T16" fmla="*/ 369 w 369"/>
                <a:gd name="T17" fmla="*/ 46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94">
                  <a:moveTo>
                    <a:pt x="369" y="465"/>
                  </a:moveTo>
                  <a:lnTo>
                    <a:pt x="369" y="494"/>
                  </a:lnTo>
                  <a:lnTo>
                    <a:pt x="0" y="494"/>
                  </a:lnTo>
                  <a:lnTo>
                    <a:pt x="302" y="30"/>
                  </a:lnTo>
                  <a:lnTo>
                    <a:pt x="9" y="30"/>
                  </a:lnTo>
                  <a:lnTo>
                    <a:pt x="9" y="0"/>
                  </a:lnTo>
                  <a:lnTo>
                    <a:pt x="358" y="0"/>
                  </a:lnTo>
                  <a:lnTo>
                    <a:pt x="56" y="465"/>
                  </a:lnTo>
                  <a:lnTo>
                    <a:pt x="369" y="4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25" name="Freeform 238">
              <a:extLst>
                <a:ext uri="{FF2B5EF4-FFF2-40B4-BE49-F238E27FC236}">
                  <a16:creationId xmlns:a16="http://schemas.microsoft.com/office/drawing/2014/main" id="{7145CD19-3737-4463-8500-F15EE92D7924}"/>
                </a:ext>
              </a:extLst>
            </p:cNvPr>
            <p:cNvSpPr>
              <a:spLocks/>
            </p:cNvSpPr>
            <p:nvPr/>
          </p:nvSpPr>
          <p:spPr bwMode="auto">
            <a:xfrm>
              <a:off x="6702426" y="1316038"/>
              <a:ext cx="863600" cy="849313"/>
            </a:xfrm>
            <a:custGeom>
              <a:avLst/>
              <a:gdLst>
                <a:gd name="T0" fmla="*/ 332 w 332"/>
                <a:gd name="T1" fmla="*/ 170 h 325"/>
                <a:gd name="T2" fmla="*/ 199 w 332"/>
                <a:gd name="T3" fmla="*/ 170 h 325"/>
                <a:gd name="T4" fmla="*/ 199 w 332"/>
                <a:gd name="T5" fmla="*/ 188 h 325"/>
                <a:gd name="T6" fmla="*/ 311 w 332"/>
                <a:gd name="T7" fmla="*/ 188 h 325"/>
                <a:gd name="T8" fmla="*/ 312 w 332"/>
                <a:gd name="T9" fmla="*/ 188 h 325"/>
                <a:gd name="T10" fmla="*/ 304 w 332"/>
                <a:gd name="T11" fmla="*/ 216 h 325"/>
                <a:gd name="T12" fmla="*/ 288 w 332"/>
                <a:gd name="T13" fmla="*/ 245 h 325"/>
                <a:gd name="T14" fmla="*/ 243 w 332"/>
                <a:gd name="T15" fmla="*/ 287 h 325"/>
                <a:gd name="T16" fmla="*/ 113 w 332"/>
                <a:gd name="T17" fmla="*/ 295 h 325"/>
                <a:gd name="T18" fmla="*/ 30 w 332"/>
                <a:gd name="T19" fmla="*/ 200 h 325"/>
                <a:gd name="T20" fmla="*/ 46 w 332"/>
                <a:gd name="T21" fmla="*/ 89 h 325"/>
                <a:gd name="T22" fmla="*/ 127 w 332"/>
                <a:gd name="T23" fmla="*/ 25 h 325"/>
                <a:gd name="T24" fmla="*/ 241 w 332"/>
                <a:gd name="T25" fmla="*/ 38 h 325"/>
                <a:gd name="T26" fmla="*/ 279 w 332"/>
                <a:gd name="T27" fmla="*/ 69 h 325"/>
                <a:gd name="T28" fmla="*/ 302 w 332"/>
                <a:gd name="T29" fmla="*/ 69 h 325"/>
                <a:gd name="T30" fmla="*/ 171 w 332"/>
                <a:gd name="T31" fmla="*/ 1 h 325"/>
                <a:gd name="T32" fmla="*/ 14 w 332"/>
                <a:gd name="T33" fmla="*/ 119 h 325"/>
                <a:gd name="T34" fmla="*/ 38 w 332"/>
                <a:gd name="T35" fmla="*/ 257 h 325"/>
                <a:gd name="T36" fmla="*/ 50 w 332"/>
                <a:gd name="T37" fmla="*/ 272 h 325"/>
                <a:gd name="T38" fmla="*/ 67 w 332"/>
                <a:gd name="T39" fmla="*/ 288 h 325"/>
                <a:gd name="T40" fmla="*/ 169 w 332"/>
                <a:gd name="T41" fmla="*/ 325 h 325"/>
                <a:gd name="T42" fmla="*/ 281 w 332"/>
                <a:gd name="T43" fmla="*/ 281 h 325"/>
                <a:gd name="T44" fmla="*/ 331 w 332"/>
                <a:gd name="T45" fmla="*/ 182 h 325"/>
                <a:gd name="T46" fmla="*/ 332 w 332"/>
                <a:gd name="T47"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325">
                  <a:moveTo>
                    <a:pt x="332" y="170"/>
                  </a:moveTo>
                  <a:cubicBezTo>
                    <a:pt x="199" y="170"/>
                    <a:pt x="199" y="170"/>
                    <a:pt x="199" y="170"/>
                  </a:cubicBezTo>
                  <a:cubicBezTo>
                    <a:pt x="199" y="188"/>
                    <a:pt x="199" y="188"/>
                    <a:pt x="199" y="188"/>
                  </a:cubicBezTo>
                  <a:cubicBezTo>
                    <a:pt x="236" y="188"/>
                    <a:pt x="273" y="188"/>
                    <a:pt x="311" y="188"/>
                  </a:cubicBezTo>
                  <a:cubicBezTo>
                    <a:pt x="311" y="188"/>
                    <a:pt x="312" y="188"/>
                    <a:pt x="312" y="188"/>
                  </a:cubicBezTo>
                  <a:cubicBezTo>
                    <a:pt x="310" y="198"/>
                    <a:pt x="308" y="207"/>
                    <a:pt x="304" y="216"/>
                  </a:cubicBezTo>
                  <a:cubicBezTo>
                    <a:pt x="299" y="226"/>
                    <a:pt x="295" y="236"/>
                    <a:pt x="288" y="245"/>
                  </a:cubicBezTo>
                  <a:cubicBezTo>
                    <a:pt x="276" y="262"/>
                    <a:pt x="261" y="277"/>
                    <a:pt x="243" y="287"/>
                  </a:cubicBezTo>
                  <a:cubicBezTo>
                    <a:pt x="204" y="310"/>
                    <a:pt x="154" y="314"/>
                    <a:pt x="113" y="295"/>
                  </a:cubicBezTo>
                  <a:cubicBezTo>
                    <a:pt x="72" y="278"/>
                    <a:pt x="42" y="242"/>
                    <a:pt x="30" y="200"/>
                  </a:cubicBezTo>
                  <a:cubicBezTo>
                    <a:pt x="21" y="162"/>
                    <a:pt x="26" y="122"/>
                    <a:pt x="46" y="89"/>
                  </a:cubicBezTo>
                  <a:cubicBezTo>
                    <a:pt x="64" y="59"/>
                    <a:pt x="93" y="36"/>
                    <a:pt x="127" y="25"/>
                  </a:cubicBezTo>
                  <a:cubicBezTo>
                    <a:pt x="165" y="13"/>
                    <a:pt x="207" y="18"/>
                    <a:pt x="241" y="38"/>
                  </a:cubicBezTo>
                  <a:cubicBezTo>
                    <a:pt x="256" y="46"/>
                    <a:pt x="269" y="56"/>
                    <a:pt x="279" y="69"/>
                  </a:cubicBezTo>
                  <a:cubicBezTo>
                    <a:pt x="287" y="69"/>
                    <a:pt x="295" y="69"/>
                    <a:pt x="302" y="69"/>
                  </a:cubicBezTo>
                  <a:cubicBezTo>
                    <a:pt x="272" y="27"/>
                    <a:pt x="223" y="1"/>
                    <a:pt x="171" y="1"/>
                  </a:cubicBezTo>
                  <a:cubicBezTo>
                    <a:pt x="99" y="0"/>
                    <a:pt x="33" y="49"/>
                    <a:pt x="14" y="119"/>
                  </a:cubicBezTo>
                  <a:cubicBezTo>
                    <a:pt x="0" y="166"/>
                    <a:pt x="10" y="217"/>
                    <a:pt x="38" y="257"/>
                  </a:cubicBezTo>
                  <a:cubicBezTo>
                    <a:pt x="41" y="262"/>
                    <a:pt x="46" y="267"/>
                    <a:pt x="50" y="272"/>
                  </a:cubicBezTo>
                  <a:cubicBezTo>
                    <a:pt x="55" y="278"/>
                    <a:pt x="61" y="283"/>
                    <a:pt x="67" y="288"/>
                  </a:cubicBezTo>
                  <a:cubicBezTo>
                    <a:pt x="95" y="312"/>
                    <a:pt x="132" y="325"/>
                    <a:pt x="169" y="325"/>
                  </a:cubicBezTo>
                  <a:cubicBezTo>
                    <a:pt x="210" y="325"/>
                    <a:pt x="251" y="310"/>
                    <a:pt x="281" y="281"/>
                  </a:cubicBezTo>
                  <a:cubicBezTo>
                    <a:pt x="309" y="255"/>
                    <a:pt x="327" y="220"/>
                    <a:pt x="331" y="182"/>
                  </a:cubicBezTo>
                  <a:cubicBezTo>
                    <a:pt x="332" y="178"/>
                    <a:pt x="332" y="174"/>
                    <a:pt x="33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sp>
        <p:nvSpPr>
          <p:cNvPr id="626" name="TextBox 625">
            <a:extLst>
              <a:ext uri="{FF2B5EF4-FFF2-40B4-BE49-F238E27FC236}">
                <a16:creationId xmlns:a16="http://schemas.microsoft.com/office/drawing/2014/main" id="{878770BB-705D-409C-8309-D99C57726C29}"/>
              </a:ext>
            </a:extLst>
          </p:cNvPr>
          <p:cNvSpPr txBox="1"/>
          <p:nvPr userDrawn="1"/>
        </p:nvSpPr>
        <p:spPr>
          <a:xfrm>
            <a:off x="3875987" y="900790"/>
            <a:ext cx="4703779" cy="584775"/>
          </a:xfrm>
          <a:prstGeom prst="rect">
            <a:avLst/>
          </a:prstGeom>
          <a:noFill/>
        </p:spPr>
        <p:txBody>
          <a:bodyPr wrap="square" rtlCol="0">
            <a:spAutoFit/>
          </a:bodyPr>
          <a:lstStyle/>
          <a:p>
            <a:r>
              <a:rPr lang="en-US" sz="1600" i="1" dirty="0">
                <a:solidFill>
                  <a:srgbClr val="FFFFFF">
                    <a:lumMod val="50000"/>
                  </a:srgbClr>
                </a:solidFill>
                <a:latin typeface="Rubik"/>
              </a:rPr>
              <a:t>The below logos are in a native vector format. They may be resized without loss of quality.</a:t>
            </a:r>
          </a:p>
        </p:txBody>
      </p:sp>
      <p:sp>
        <p:nvSpPr>
          <p:cNvPr id="627" name="TextBox 626">
            <a:extLst>
              <a:ext uri="{FF2B5EF4-FFF2-40B4-BE49-F238E27FC236}">
                <a16:creationId xmlns:a16="http://schemas.microsoft.com/office/drawing/2014/main" id="{49EC7626-EC73-4958-84F4-E28E5A00A8FE}"/>
              </a:ext>
            </a:extLst>
          </p:cNvPr>
          <p:cNvSpPr txBox="1"/>
          <p:nvPr userDrawn="1"/>
        </p:nvSpPr>
        <p:spPr>
          <a:xfrm>
            <a:off x="3860747" y="364093"/>
            <a:ext cx="4703779" cy="338554"/>
          </a:xfrm>
          <a:prstGeom prst="rect">
            <a:avLst/>
          </a:prstGeom>
          <a:noFill/>
        </p:spPr>
        <p:txBody>
          <a:bodyPr wrap="square" rtlCol="0">
            <a:spAutoFit/>
          </a:bodyPr>
          <a:lstStyle/>
          <a:p>
            <a:r>
              <a:rPr lang="en-US" sz="1600" i="1" dirty="0">
                <a:solidFill>
                  <a:srgbClr val="FFFFFF">
                    <a:lumMod val="50000"/>
                  </a:srgbClr>
                </a:solidFill>
                <a:latin typeface="Rubik"/>
              </a:rPr>
              <a:t>To access, select View &gt; Slide Master. </a:t>
            </a:r>
          </a:p>
        </p:txBody>
      </p:sp>
    </p:spTree>
    <p:extLst>
      <p:ext uri="{BB962C8B-B14F-4D97-AF65-F5344CB8AC3E}">
        <p14:creationId xmlns:p14="http://schemas.microsoft.com/office/powerpoint/2010/main" val="154366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ssets : Icons">
    <p:bg>
      <p:bgPr>
        <a:solidFill>
          <a:schemeClr val="bg1"/>
        </a:solidFill>
        <a:effectLst/>
      </p:bgPr>
    </p:bg>
    <p:spTree>
      <p:nvGrpSpPr>
        <p:cNvPr id="1" name=""/>
        <p:cNvGrpSpPr/>
        <p:nvPr/>
      </p:nvGrpSpPr>
      <p:grpSpPr>
        <a:xfrm>
          <a:off x="0" y="0"/>
          <a:ext cx="0" cy="0"/>
          <a:chOff x="0" y="0"/>
          <a:chExt cx="0" cy="0"/>
        </a:xfrm>
      </p:grpSpPr>
      <p:sp>
        <p:nvSpPr>
          <p:cNvPr id="306" name="Title 3">
            <a:extLst>
              <a:ext uri="{FF2B5EF4-FFF2-40B4-BE49-F238E27FC236}">
                <a16:creationId xmlns:a16="http://schemas.microsoft.com/office/drawing/2014/main" id="{D4E2FC3A-B76B-40EA-B825-FBD5B51C50CF}"/>
              </a:ext>
            </a:extLst>
          </p:cNvPr>
          <p:cNvSpPr txBox="1">
            <a:spLocks/>
          </p:cNvSpPr>
          <p:nvPr userDrawn="1"/>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sz="4400" b="1" i="0" u="none" strike="noStrike" kern="1200" cap="none" spc="-60" normalizeH="0" baseline="0" noProof="0" dirty="0">
                <a:ln>
                  <a:noFill/>
                </a:ln>
                <a:solidFill>
                  <a:srgbClr val="F56600"/>
                </a:solidFill>
                <a:effectLst/>
                <a:uLnTx/>
                <a:uFillTx/>
                <a:latin typeface="Rubik" panose="00000500000000000000" pitchFamily="2" charset="-79"/>
                <a:ea typeface="+mj-ea"/>
                <a:cs typeface="Rubik" panose="00000500000000000000" pitchFamily="2" charset="-79"/>
              </a:rPr>
              <a:t>ICONS</a:t>
            </a:r>
          </a:p>
        </p:txBody>
      </p:sp>
      <p:sp>
        <p:nvSpPr>
          <p:cNvPr id="307" name="TextBox 306">
            <a:extLst>
              <a:ext uri="{FF2B5EF4-FFF2-40B4-BE49-F238E27FC236}">
                <a16:creationId xmlns:a16="http://schemas.microsoft.com/office/drawing/2014/main" id="{4E0430B2-5AB5-4DEA-A703-74315278049F}"/>
              </a:ext>
            </a:extLst>
          </p:cNvPr>
          <p:cNvSpPr txBox="1"/>
          <p:nvPr userDrawn="1"/>
        </p:nvSpPr>
        <p:spPr>
          <a:xfrm>
            <a:off x="3875987" y="900790"/>
            <a:ext cx="4789647" cy="1077218"/>
          </a:xfrm>
          <a:prstGeom prst="rect">
            <a:avLst/>
          </a:prstGeom>
          <a:noFill/>
        </p:spPr>
        <p:txBody>
          <a:bodyPr wrap="square" rtlCol="0">
            <a:spAutoFit/>
          </a:bodyPr>
          <a:lstStyle/>
          <a:p>
            <a:r>
              <a:rPr lang="en-US" sz="1600" i="1" dirty="0">
                <a:solidFill>
                  <a:srgbClr val="FFFFFF">
                    <a:lumMod val="50000"/>
                  </a:srgbClr>
                </a:solidFill>
                <a:latin typeface="Rubik"/>
              </a:rPr>
              <a:t>The below logos are in a native vector format. They may be resized without loss of quality.</a:t>
            </a:r>
          </a:p>
          <a:p>
            <a:endParaRPr lang="en-US" sz="1600" i="1" dirty="0">
              <a:solidFill>
                <a:srgbClr val="FFFFFF">
                  <a:lumMod val="50000"/>
                </a:srgbClr>
              </a:solidFill>
              <a:latin typeface="Rubik"/>
            </a:endParaRPr>
          </a:p>
          <a:p>
            <a:r>
              <a:rPr lang="en-US" sz="1600" i="1" dirty="0">
                <a:solidFill>
                  <a:srgbClr val="FFFFFF">
                    <a:lumMod val="50000"/>
                  </a:srgbClr>
                </a:solidFill>
                <a:latin typeface="Rubik"/>
              </a:rPr>
              <a:t>Change an icon's color with Format &gt; Shape Fill.</a:t>
            </a:r>
          </a:p>
        </p:txBody>
      </p:sp>
      <p:sp>
        <p:nvSpPr>
          <p:cNvPr id="308" name="TextBox 307">
            <a:extLst>
              <a:ext uri="{FF2B5EF4-FFF2-40B4-BE49-F238E27FC236}">
                <a16:creationId xmlns:a16="http://schemas.microsoft.com/office/drawing/2014/main" id="{9E47D141-8140-425D-BD12-66B2280454D1}"/>
              </a:ext>
            </a:extLst>
          </p:cNvPr>
          <p:cNvSpPr txBox="1"/>
          <p:nvPr userDrawn="1"/>
        </p:nvSpPr>
        <p:spPr>
          <a:xfrm>
            <a:off x="3860747" y="364093"/>
            <a:ext cx="4703779" cy="338554"/>
          </a:xfrm>
          <a:prstGeom prst="rect">
            <a:avLst/>
          </a:prstGeom>
          <a:noFill/>
        </p:spPr>
        <p:txBody>
          <a:bodyPr wrap="square" rtlCol="0">
            <a:spAutoFit/>
          </a:bodyPr>
          <a:lstStyle/>
          <a:p>
            <a:r>
              <a:rPr lang="en-US" sz="1600" i="1" dirty="0">
                <a:solidFill>
                  <a:srgbClr val="FFFFFF">
                    <a:lumMod val="50000"/>
                  </a:srgbClr>
                </a:solidFill>
                <a:latin typeface="Rubik"/>
              </a:rPr>
              <a:t>To access, select View &gt; Slide Master. </a:t>
            </a:r>
          </a:p>
        </p:txBody>
      </p:sp>
      <p:sp>
        <p:nvSpPr>
          <p:cNvPr id="309" name="Shape 1240">
            <a:extLst>
              <a:ext uri="{FF2B5EF4-FFF2-40B4-BE49-F238E27FC236}">
                <a16:creationId xmlns:a16="http://schemas.microsoft.com/office/drawing/2014/main" id="{3927EBAD-FF07-47E9-9B35-24752CC942F6}"/>
              </a:ext>
            </a:extLst>
          </p:cNvPr>
          <p:cNvSpPr/>
          <p:nvPr userDrawn="1"/>
        </p:nvSpPr>
        <p:spPr>
          <a:xfrm>
            <a:off x="8364335" y="5448300"/>
            <a:ext cx="305886" cy="305999"/>
          </a:xfrm>
          <a:custGeom>
            <a:avLst/>
            <a:gdLst/>
            <a:ahLst/>
            <a:cxnLst>
              <a:cxn ang="0">
                <a:pos x="wd2" y="hd2"/>
              </a:cxn>
              <a:cxn ang="5400000">
                <a:pos x="wd2" y="hd2"/>
              </a:cxn>
              <a:cxn ang="10800000">
                <a:pos x="wd2" y="hd2"/>
              </a:cxn>
              <a:cxn ang="16200000">
                <a:pos x="wd2" y="hd2"/>
              </a:cxn>
            </a:cxnLst>
            <a:rect l="0" t="0" r="r" b="b"/>
            <a:pathLst>
              <a:path w="21600" h="21600" extrusionOk="0">
                <a:moveTo>
                  <a:pt x="17429" y="17466"/>
                </a:moveTo>
                <a:cubicBezTo>
                  <a:pt x="16670" y="16924"/>
                  <a:pt x="15846" y="16465"/>
                  <a:pt x="14964" y="16121"/>
                </a:cubicBezTo>
                <a:cubicBezTo>
                  <a:pt x="15596" y="14610"/>
                  <a:pt x="15967" y="12928"/>
                  <a:pt x="16011" y="11148"/>
                </a:cubicBezTo>
                <a:lnTo>
                  <a:pt x="20189" y="11148"/>
                </a:lnTo>
                <a:cubicBezTo>
                  <a:pt x="20098" y="13612"/>
                  <a:pt x="19065" y="15839"/>
                  <a:pt x="17429" y="17466"/>
                </a:cubicBezTo>
                <a:moveTo>
                  <a:pt x="1411" y="11148"/>
                </a:moveTo>
                <a:lnTo>
                  <a:pt x="5589" y="11148"/>
                </a:lnTo>
                <a:cubicBezTo>
                  <a:pt x="5633" y="12928"/>
                  <a:pt x="6004" y="14610"/>
                  <a:pt x="6636" y="16121"/>
                </a:cubicBezTo>
                <a:cubicBezTo>
                  <a:pt x="5754" y="16465"/>
                  <a:pt x="4931" y="16924"/>
                  <a:pt x="4171" y="17466"/>
                </a:cubicBezTo>
                <a:cubicBezTo>
                  <a:pt x="2535" y="15839"/>
                  <a:pt x="1502" y="13612"/>
                  <a:pt x="1411" y="11148"/>
                </a:cubicBezTo>
                <a:moveTo>
                  <a:pt x="3786" y="4554"/>
                </a:moveTo>
                <a:cubicBezTo>
                  <a:pt x="4579" y="5170"/>
                  <a:pt x="5449" y="5692"/>
                  <a:pt x="6389" y="6085"/>
                </a:cubicBezTo>
                <a:cubicBezTo>
                  <a:pt x="5901" y="7434"/>
                  <a:pt x="5628" y="8908"/>
                  <a:pt x="5589" y="10452"/>
                </a:cubicBezTo>
                <a:lnTo>
                  <a:pt x="1411" y="10452"/>
                </a:lnTo>
                <a:cubicBezTo>
                  <a:pt x="1494" y="8190"/>
                  <a:pt x="2376" y="6136"/>
                  <a:pt x="3786" y="4554"/>
                </a:cubicBezTo>
                <a:moveTo>
                  <a:pt x="11148" y="10452"/>
                </a:moveTo>
                <a:lnTo>
                  <a:pt x="11148" y="6950"/>
                </a:lnTo>
                <a:cubicBezTo>
                  <a:pt x="12340" y="6914"/>
                  <a:pt x="13484" y="6697"/>
                  <a:pt x="14559" y="6324"/>
                </a:cubicBezTo>
                <a:cubicBezTo>
                  <a:pt x="15018" y="7599"/>
                  <a:pt x="15277" y="8993"/>
                  <a:pt x="15314" y="10452"/>
                </a:cubicBezTo>
                <a:cubicBezTo>
                  <a:pt x="15314" y="10452"/>
                  <a:pt x="11148" y="10452"/>
                  <a:pt x="11148" y="10452"/>
                </a:cubicBezTo>
                <a:close/>
                <a:moveTo>
                  <a:pt x="14311" y="15882"/>
                </a:moveTo>
                <a:cubicBezTo>
                  <a:pt x="13309" y="15560"/>
                  <a:pt x="12247" y="15380"/>
                  <a:pt x="11148" y="15347"/>
                </a:cubicBezTo>
                <a:lnTo>
                  <a:pt x="11148" y="11148"/>
                </a:lnTo>
                <a:lnTo>
                  <a:pt x="15314" y="11148"/>
                </a:lnTo>
                <a:cubicBezTo>
                  <a:pt x="15271" y="12845"/>
                  <a:pt x="14915" y="14446"/>
                  <a:pt x="14311" y="15882"/>
                </a:cubicBezTo>
                <a:moveTo>
                  <a:pt x="14684" y="16757"/>
                </a:moveTo>
                <a:cubicBezTo>
                  <a:pt x="15477" y="17063"/>
                  <a:pt x="16218" y="17466"/>
                  <a:pt x="16905" y="17942"/>
                </a:cubicBezTo>
                <a:cubicBezTo>
                  <a:pt x="15633" y="19031"/>
                  <a:pt x="14067" y="19782"/>
                  <a:pt x="12345" y="20068"/>
                </a:cubicBezTo>
                <a:cubicBezTo>
                  <a:pt x="13281" y="19136"/>
                  <a:pt x="14076" y="18017"/>
                  <a:pt x="14684" y="16757"/>
                </a:cubicBezTo>
                <a:moveTo>
                  <a:pt x="11148" y="20189"/>
                </a:moveTo>
                <a:lnTo>
                  <a:pt x="11148" y="16043"/>
                </a:lnTo>
                <a:cubicBezTo>
                  <a:pt x="12147" y="16075"/>
                  <a:pt x="13114" y="16231"/>
                  <a:pt x="14025" y="16516"/>
                </a:cubicBezTo>
                <a:cubicBezTo>
                  <a:pt x="13314" y="17971"/>
                  <a:pt x="12343" y="19223"/>
                  <a:pt x="11185" y="20187"/>
                </a:cubicBezTo>
                <a:cubicBezTo>
                  <a:pt x="11185" y="20187"/>
                  <a:pt x="11148" y="20189"/>
                  <a:pt x="11148" y="20189"/>
                </a:cubicBezTo>
                <a:close/>
                <a:moveTo>
                  <a:pt x="9255" y="20068"/>
                </a:moveTo>
                <a:cubicBezTo>
                  <a:pt x="7533" y="19782"/>
                  <a:pt x="5967" y="19031"/>
                  <a:pt x="4695" y="17942"/>
                </a:cubicBezTo>
                <a:cubicBezTo>
                  <a:pt x="5382" y="17466"/>
                  <a:pt x="6123" y="17063"/>
                  <a:pt x="6916" y="16757"/>
                </a:cubicBezTo>
                <a:cubicBezTo>
                  <a:pt x="7524" y="18017"/>
                  <a:pt x="8319" y="19136"/>
                  <a:pt x="9255" y="20068"/>
                </a:cubicBezTo>
                <a:moveTo>
                  <a:pt x="10452" y="11148"/>
                </a:moveTo>
                <a:lnTo>
                  <a:pt x="10452" y="15347"/>
                </a:lnTo>
                <a:cubicBezTo>
                  <a:pt x="9353" y="15380"/>
                  <a:pt x="8291" y="15560"/>
                  <a:pt x="7289" y="15882"/>
                </a:cubicBezTo>
                <a:cubicBezTo>
                  <a:pt x="6685" y="14446"/>
                  <a:pt x="6329" y="12845"/>
                  <a:pt x="6286" y="11148"/>
                </a:cubicBezTo>
                <a:cubicBezTo>
                  <a:pt x="6286" y="11148"/>
                  <a:pt x="10452" y="11148"/>
                  <a:pt x="10452" y="11148"/>
                </a:cubicBezTo>
                <a:close/>
                <a:moveTo>
                  <a:pt x="7041" y="6324"/>
                </a:moveTo>
                <a:cubicBezTo>
                  <a:pt x="8116" y="6697"/>
                  <a:pt x="9260" y="6914"/>
                  <a:pt x="10452" y="6950"/>
                </a:cubicBezTo>
                <a:lnTo>
                  <a:pt x="10452" y="10452"/>
                </a:lnTo>
                <a:lnTo>
                  <a:pt x="6286" y="10452"/>
                </a:lnTo>
                <a:cubicBezTo>
                  <a:pt x="6324" y="8993"/>
                  <a:pt x="6582" y="7599"/>
                  <a:pt x="7041" y="6324"/>
                </a:cubicBezTo>
                <a:moveTo>
                  <a:pt x="6651" y="5442"/>
                </a:moveTo>
                <a:cubicBezTo>
                  <a:pt x="5791" y="5084"/>
                  <a:pt x="4993" y="4609"/>
                  <a:pt x="4264" y="4050"/>
                </a:cubicBezTo>
                <a:cubicBezTo>
                  <a:pt x="5606" y="2750"/>
                  <a:pt x="7332" y="1851"/>
                  <a:pt x="9255" y="1532"/>
                </a:cubicBezTo>
                <a:cubicBezTo>
                  <a:pt x="8176" y="2610"/>
                  <a:pt x="7286" y="3939"/>
                  <a:pt x="6651" y="5442"/>
                </a:cubicBezTo>
                <a:moveTo>
                  <a:pt x="10452" y="1411"/>
                </a:moveTo>
                <a:lnTo>
                  <a:pt x="10452" y="6253"/>
                </a:lnTo>
                <a:cubicBezTo>
                  <a:pt x="9353" y="6218"/>
                  <a:pt x="8297" y="6021"/>
                  <a:pt x="7304" y="5682"/>
                </a:cubicBezTo>
                <a:cubicBezTo>
                  <a:pt x="8029" y="3972"/>
                  <a:pt x="9102" y="2507"/>
                  <a:pt x="10416" y="1413"/>
                </a:cubicBezTo>
                <a:cubicBezTo>
                  <a:pt x="10428" y="1413"/>
                  <a:pt x="10439" y="1412"/>
                  <a:pt x="10452" y="1411"/>
                </a:cubicBezTo>
                <a:moveTo>
                  <a:pt x="12345" y="1532"/>
                </a:moveTo>
                <a:cubicBezTo>
                  <a:pt x="14268" y="1851"/>
                  <a:pt x="15994" y="2750"/>
                  <a:pt x="17336" y="4050"/>
                </a:cubicBezTo>
                <a:cubicBezTo>
                  <a:pt x="16607" y="4609"/>
                  <a:pt x="15809" y="5084"/>
                  <a:pt x="14949" y="5442"/>
                </a:cubicBezTo>
                <a:cubicBezTo>
                  <a:pt x="14314" y="3939"/>
                  <a:pt x="13424" y="2610"/>
                  <a:pt x="12345" y="1532"/>
                </a:cubicBezTo>
                <a:moveTo>
                  <a:pt x="11184" y="1413"/>
                </a:moveTo>
                <a:cubicBezTo>
                  <a:pt x="12498" y="2507"/>
                  <a:pt x="13571" y="3972"/>
                  <a:pt x="14296" y="5682"/>
                </a:cubicBezTo>
                <a:cubicBezTo>
                  <a:pt x="13303" y="6021"/>
                  <a:pt x="12247" y="6218"/>
                  <a:pt x="11148" y="6253"/>
                </a:cubicBezTo>
                <a:lnTo>
                  <a:pt x="11148" y="1411"/>
                </a:lnTo>
                <a:cubicBezTo>
                  <a:pt x="11161" y="1412"/>
                  <a:pt x="11173" y="1413"/>
                  <a:pt x="11184" y="1413"/>
                </a:cubicBezTo>
                <a:moveTo>
                  <a:pt x="10415" y="20187"/>
                </a:moveTo>
                <a:cubicBezTo>
                  <a:pt x="9257" y="19223"/>
                  <a:pt x="8286" y="17971"/>
                  <a:pt x="7575" y="16516"/>
                </a:cubicBezTo>
                <a:cubicBezTo>
                  <a:pt x="8486" y="16231"/>
                  <a:pt x="9453" y="16075"/>
                  <a:pt x="10452" y="16043"/>
                </a:cubicBezTo>
                <a:lnTo>
                  <a:pt x="10452" y="20189"/>
                </a:lnTo>
                <a:cubicBezTo>
                  <a:pt x="10452" y="20189"/>
                  <a:pt x="10415" y="20187"/>
                  <a:pt x="10415" y="20187"/>
                </a:cubicBezTo>
                <a:close/>
                <a:moveTo>
                  <a:pt x="20189" y="10452"/>
                </a:moveTo>
                <a:lnTo>
                  <a:pt x="16011" y="10452"/>
                </a:lnTo>
                <a:cubicBezTo>
                  <a:pt x="15973" y="8908"/>
                  <a:pt x="15699" y="7434"/>
                  <a:pt x="15211" y="6085"/>
                </a:cubicBezTo>
                <a:cubicBezTo>
                  <a:pt x="16151" y="5692"/>
                  <a:pt x="17021" y="5170"/>
                  <a:pt x="17814" y="4554"/>
                </a:cubicBezTo>
                <a:cubicBezTo>
                  <a:pt x="19224" y="6136"/>
                  <a:pt x="20106" y="8190"/>
                  <a:pt x="20189" y="10452"/>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310" name="Group 309">
            <a:extLst>
              <a:ext uri="{FF2B5EF4-FFF2-40B4-BE49-F238E27FC236}">
                <a16:creationId xmlns:a16="http://schemas.microsoft.com/office/drawing/2014/main" id="{989C5048-E964-45A8-B725-0E26D31E671A}"/>
              </a:ext>
            </a:extLst>
          </p:cNvPr>
          <p:cNvGrpSpPr/>
          <p:nvPr userDrawn="1"/>
        </p:nvGrpSpPr>
        <p:grpSpPr>
          <a:xfrm>
            <a:off x="7643601" y="5477210"/>
            <a:ext cx="315763" cy="256645"/>
            <a:chOff x="9753253" y="4921546"/>
            <a:chExt cx="436027" cy="354393"/>
          </a:xfrm>
          <a:solidFill>
            <a:schemeClr val="accent1"/>
          </a:solidFill>
        </p:grpSpPr>
        <p:sp>
          <p:nvSpPr>
            <p:cNvPr id="311" name="Shape 1241">
              <a:extLst>
                <a:ext uri="{FF2B5EF4-FFF2-40B4-BE49-F238E27FC236}">
                  <a16:creationId xmlns:a16="http://schemas.microsoft.com/office/drawing/2014/main" id="{003B09B6-FCD6-40AA-853C-3D5B5DEE64E8}"/>
                </a:ext>
              </a:extLst>
            </p:cNvPr>
            <p:cNvSpPr/>
            <p:nvPr/>
          </p:nvSpPr>
          <p:spPr>
            <a:xfrm>
              <a:off x="10053010" y="5030591"/>
              <a:ext cx="81753" cy="109044"/>
            </a:xfrm>
            <a:custGeom>
              <a:avLst/>
              <a:gdLst/>
              <a:ahLst/>
              <a:cxnLst>
                <a:cxn ang="0">
                  <a:pos x="wd2" y="hd2"/>
                </a:cxn>
                <a:cxn ang="5400000">
                  <a:pos x="wd2" y="hd2"/>
                </a:cxn>
                <a:cxn ang="10800000">
                  <a:pos x="wd2" y="hd2"/>
                </a:cxn>
                <a:cxn ang="16200000">
                  <a:pos x="wd2" y="hd2"/>
                </a:cxn>
              </a:cxnLst>
              <a:rect l="0" t="0" r="r" b="b"/>
              <a:pathLst>
                <a:path w="21600" h="21600" extrusionOk="0">
                  <a:moveTo>
                    <a:pt x="18000" y="18900"/>
                  </a:moveTo>
                  <a:lnTo>
                    <a:pt x="3600" y="18900"/>
                  </a:lnTo>
                  <a:lnTo>
                    <a:pt x="3600" y="2700"/>
                  </a:lnTo>
                  <a:lnTo>
                    <a:pt x="7200" y="2700"/>
                  </a:lnTo>
                  <a:lnTo>
                    <a:pt x="18000" y="14850"/>
                  </a:lnTo>
                  <a:cubicBezTo>
                    <a:pt x="18000" y="14850"/>
                    <a:pt x="18000" y="18900"/>
                    <a:pt x="18000" y="18900"/>
                  </a:cubicBezTo>
                  <a:close/>
                  <a:moveTo>
                    <a:pt x="10195" y="1202"/>
                  </a:moveTo>
                  <a:cubicBezTo>
                    <a:pt x="9527" y="451"/>
                    <a:pt x="8402" y="0"/>
                    <a:pt x="7200" y="0"/>
                  </a:cubicBezTo>
                  <a:lnTo>
                    <a:pt x="3600" y="0"/>
                  </a:lnTo>
                  <a:cubicBezTo>
                    <a:pt x="1610" y="0"/>
                    <a:pt x="0" y="1208"/>
                    <a:pt x="0" y="2700"/>
                  </a:cubicBezTo>
                  <a:lnTo>
                    <a:pt x="0" y="18900"/>
                  </a:lnTo>
                  <a:cubicBezTo>
                    <a:pt x="0" y="20392"/>
                    <a:pt x="1610" y="21600"/>
                    <a:pt x="3600" y="21600"/>
                  </a:cubicBezTo>
                  <a:lnTo>
                    <a:pt x="18000" y="21600"/>
                  </a:lnTo>
                  <a:cubicBezTo>
                    <a:pt x="19990" y="21600"/>
                    <a:pt x="21600" y="20392"/>
                    <a:pt x="21600" y="18900"/>
                  </a:cubicBezTo>
                  <a:lnTo>
                    <a:pt x="21600" y="14850"/>
                  </a:lnTo>
                  <a:cubicBezTo>
                    <a:pt x="21600" y="14317"/>
                    <a:pt x="21389" y="13795"/>
                    <a:pt x="20995" y="13352"/>
                  </a:cubicBezTo>
                  <a:cubicBezTo>
                    <a:pt x="20995" y="13352"/>
                    <a:pt x="10195" y="1202"/>
                    <a:pt x="10195" y="1202"/>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2" name="Shape 1242">
              <a:extLst>
                <a:ext uri="{FF2B5EF4-FFF2-40B4-BE49-F238E27FC236}">
                  <a16:creationId xmlns:a16="http://schemas.microsoft.com/office/drawing/2014/main" id="{345B787E-1CEA-4570-94BC-C1B9BD2B9F3E}"/>
                </a:ext>
              </a:extLst>
            </p:cNvPr>
            <p:cNvSpPr/>
            <p:nvPr/>
          </p:nvSpPr>
          <p:spPr>
            <a:xfrm>
              <a:off x="9753253" y="4921546"/>
              <a:ext cx="436027" cy="354393"/>
            </a:xfrm>
            <a:custGeom>
              <a:avLst/>
              <a:gdLst/>
              <a:ahLst/>
              <a:cxnLst>
                <a:cxn ang="0">
                  <a:pos x="wd2" y="hd2"/>
                </a:cxn>
                <a:cxn ang="5400000">
                  <a:pos x="wd2" y="hd2"/>
                </a:cxn>
                <a:cxn ang="10800000">
                  <a:pos x="wd2" y="hd2"/>
                </a:cxn>
                <a:cxn ang="16200000">
                  <a:pos x="wd2" y="hd2"/>
                </a:cxn>
              </a:cxnLst>
              <a:rect l="0" t="0" r="r" b="b"/>
              <a:pathLst>
                <a:path w="21600" h="21600" extrusionOk="0">
                  <a:moveTo>
                    <a:pt x="20250" y="16615"/>
                  </a:moveTo>
                  <a:cubicBezTo>
                    <a:pt x="20250" y="17075"/>
                    <a:pt x="19948" y="17446"/>
                    <a:pt x="19575" y="17446"/>
                  </a:cubicBezTo>
                  <a:lnTo>
                    <a:pt x="18804" y="17446"/>
                  </a:lnTo>
                  <a:cubicBezTo>
                    <a:pt x="18502" y="16017"/>
                    <a:pt x="17454" y="14954"/>
                    <a:pt x="16200" y="14954"/>
                  </a:cubicBezTo>
                  <a:cubicBezTo>
                    <a:pt x="14945" y="14954"/>
                    <a:pt x="13897" y="16017"/>
                    <a:pt x="13595" y="17446"/>
                  </a:cubicBezTo>
                  <a:lnTo>
                    <a:pt x="10029" y="17446"/>
                  </a:lnTo>
                  <a:cubicBezTo>
                    <a:pt x="9727" y="16017"/>
                    <a:pt x="8679" y="14954"/>
                    <a:pt x="7425" y="14954"/>
                  </a:cubicBezTo>
                  <a:cubicBezTo>
                    <a:pt x="6170" y="14954"/>
                    <a:pt x="5122" y="16017"/>
                    <a:pt x="4820" y="17446"/>
                  </a:cubicBezTo>
                  <a:lnTo>
                    <a:pt x="4051" y="17446"/>
                  </a:lnTo>
                  <a:cubicBezTo>
                    <a:pt x="3677" y="17446"/>
                    <a:pt x="3376" y="17075"/>
                    <a:pt x="3376" y="16615"/>
                  </a:cubicBezTo>
                  <a:lnTo>
                    <a:pt x="3376" y="14123"/>
                  </a:lnTo>
                  <a:lnTo>
                    <a:pt x="12150" y="14123"/>
                  </a:lnTo>
                  <a:cubicBezTo>
                    <a:pt x="13267" y="14123"/>
                    <a:pt x="14175" y="13005"/>
                    <a:pt x="14175" y="11631"/>
                  </a:cubicBezTo>
                  <a:lnTo>
                    <a:pt x="14175" y="5815"/>
                  </a:lnTo>
                  <a:lnTo>
                    <a:pt x="16875" y="5815"/>
                  </a:lnTo>
                  <a:cubicBezTo>
                    <a:pt x="17101" y="5815"/>
                    <a:pt x="17312" y="5954"/>
                    <a:pt x="17437" y="6185"/>
                  </a:cubicBezTo>
                  <a:lnTo>
                    <a:pt x="20137" y="11170"/>
                  </a:lnTo>
                  <a:cubicBezTo>
                    <a:pt x="20210" y="11306"/>
                    <a:pt x="20250" y="11467"/>
                    <a:pt x="20250" y="11631"/>
                  </a:cubicBezTo>
                  <a:cubicBezTo>
                    <a:pt x="20250" y="11631"/>
                    <a:pt x="20250" y="16615"/>
                    <a:pt x="20250" y="16615"/>
                  </a:cubicBezTo>
                  <a:close/>
                  <a:moveTo>
                    <a:pt x="16200" y="19938"/>
                  </a:moveTo>
                  <a:cubicBezTo>
                    <a:pt x="15455" y="19938"/>
                    <a:pt x="14850" y="19194"/>
                    <a:pt x="14850" y="18277"/>
                  </a:cubicBezTo>
                  <a:cubicBezTo>
                    <a:pt x="14850" y="17360"/>
                    <a:pt x="15455" y="16615"/>
                    <a:pt x="16200" y="16615"/>
                  </a:cubicBezTo>
                  <a:cubicBezTo>
                    <a:pt x="16946" y="16615"/>
                    <a:pt x="17550" y="17360"/>
                    <a:pt x="17550" y="18277"/>
                  </a:cubicBezTo>
                  <a:cubicBezTo>
                    <a:pt x="17550" y="19194"/>
                    <a:pt x="16946" y="19938"/>
                    <a:pt x="16200" y="19938"/>
                  </a:cubicBezTo>
                  <a:moveTo>
                    <a:pt x="7425" y="19938"/>
                  </a:moveTo>
                  <a:cubicBezTo>
                    <a:pt x="6680" y="19938"/>
                    <a:pt x="6075" y="19194"/>
                    <a:pt x="6075" y="18277"/>
                  </a:cubicBezTo>
                  <a:cubicBezTo>
                    <a:pt x="6075" y="17360"/>
                    <a:pt x="6680" y="16615"/>
                    <a:pt x="7425" y="16615"/>
                  </a:cubicBezTo>
                  <a:cubicBezTo>
                    <a:pt x="8171" y="16615"/>
                    <a:pt x="8775" y="17360"/>
                    <a:pt x="8775" y="18277"/>
                  </a:cubicBezTo>
                  <a:cubicBezTo>
                    <a:pt x="8775" y="19194"/>
                    <a:pt x="8171" y="19938"/>
                    <a:pt x="7425" y="19938"/>
                  </a:cubicBezTo>
                  <a:moveTo>
                    <a:pt x="2025" y="12462"/>
                  </a:moveTo>
                  <a:cubicBezTo>
                    <a:pt x="1653" y="12462"/>
                    <a:pt x="1350" y="12090"/>
                    <a:pt x="1350" y="11631"/>
                  </a:cubicBezTo>
                  <a:lnTo>
                    <a:pt x="1350" y="2492"/>
                  </a:lnTo>
                  <a:cubicBezTo>
                    <a:pt x="1350" y="2033"/>
                    <a:pt x="1653" y="1662"/>
                    <a:pt x="2025" y="1662"/>
                  </a:cubicBezTo>
                  <a:lnTo>
                    <a:pt x="12150" y="1662"/>
                  </a:lnTo>
                  <a:cubicBezTo>
                    <a:pt x="12523" y="1662"/>
                    <a:pt x="12825" y="2033"/>
                    <a:pt x="12825" y="2492"/>
                  </a:cubicBezTo>
                  <a:lnTo>
                    <a:pt x="12825" y="4154"/>
                  </a:lnTo>
                  <a:lnTo>
                    <a:pt x="12825" y="5815"/>
                  </a:lnTo>
                  <a:lnTo>
                    <a:pt x="12825" y="11631"/>
                  </a:lnTo>
                  <a:cubicBezTo>
                    <a:pt x="12825" y="12090"/>
                    <a:pt x="12523" y="12462"/>
                    <a:pt x="12150" y="12462"/>
                  </a:cubicBezTo>
                  <a:cubicBezTo>
                    <a:pt x="12150" y="12462"/>
                    <a:pt x="2025" y="12462"/>
                    <a:pt x="2025" y="12462"/>
                  </a:cubicBezTo>
                  <a:close/>
                  <a:moveTo>
                    <a:pt x="21260" y="10248"/>
                  </a:moveTo>
                  <a:lnTo>
                    <a:pt x="18560" y="5264"/>
                  </a:lnTo>
                  <a:cubicBezTo>
                    <a:pt x="18182" y="4568"/>
                    <a:pt x="17553" y="4154"/>
                    <a:pt x="16875" y="4154"/>
                  </a:cubicBezTo>
                  <a:lnTo>
                    <a:pt x="14175" y="4154"/>
                  </a:lnTo>
                  <a:lnTo>
                    <a:pt x="14175" y="2492"/>
                  </a:lnTo>
                  <a:cubicBezTo>
                    <a:pt x="14175" y="1118"/>
                    <a:pt x="13267" y="0"/>
                    <a:pt x="12150" y="0"/>
                  </a:cubicBezTo>
                  <a:lnTo>
                    <a:pt x="2025" y="0"/>
                  </a:lnTo>
                  <a:cubicBezTo>
                    <a:pt x="908" y="0"/>
                    <a:pt x="0" y="1118"/>
                    <a:pt x="0" y="2492"/>
                  </a:cubicBezTo>
                  <a:lnTo>
                    <a:pt x="0" y="11631"/>
                  </a:lnTo>
                  <a:cubicBezTo>
                    <a:pt x="0" y="13005"/>
                    <a:pt x="908" y="14123"/>
                    <a:pt x="2025" y="14123"/>
                  </a:cubicBezTo>
                  <a:lnTo>
                    <a:pt x="2026" y="14123"/>
                  </a:lnTo>
                  <a:lnTo>
                    <a:pt x="2026" y="16615"/>
                  </a:lnTo>
                  <a:cubicBezTo>
                    <a:pt x="2026" y="17990"/>
                    <a:pt x="2933" y="19108"/>
                    <a:pt x="4051" y="19108"/>
                  </a:cubicBezTo>
                  <a:lnTo>
                    <a:pt x="4820" y="19108"/>
                  </a:lnTo>
                  <a:cubicBezTo>
                    <a:pt x="5122" y="20537"/>
                    <a:pt x="6170" y="21600"/>
                    <a:pt x="7425" y="21600"/>
                  </a:cubicBezTo>
                  <a:cubicBezTo>
                    <a:pt x="8679" y="21600"/>
                    <a:pt x="9727" y="20537"/>
                    <a:pt x="10029" y="19108"/>
                  </a:cubicBezTo>
                  <a:lnTo>
                    <a:pt x="13595" y="19108"/>
                  </a:lnTo>
                  <a:cubicBezTo>
                    <a:pt x="13897" y="20537"/>
                    <a:pt x="14945" y="21600"/>
                    <a:pt x="16200" y="21600"/>
                  </a:cubicBezTo>
                  <a:cubicBezTo>
                    <a:pt x="17454" y="21600"/>
                    <a:pt x="18502" y="20537"/>
                    <a:pt x="18804" y="19108"/>
                  </a:cubicBezTo>
                  <a:lnTo>
                    <a:pt x="19575" y="19108"/>
                  </a:lnTo>
                  <a:cubicBezTo>
                    <a:pt x="20692" y="19108"/>
                    <a:pt x="21600" y="17990"/>
                    <a:pt x="21600" y="16615"/>
                  </a:cubicBezTo>
                  <a:lnTo>
                    <a:pt x="21600" y="11631"/>
                  </a:lnTo>
                  <a:cubicBezTo>
                    <a:pt x="21600" y="11138"/>
                    <a:pt x="21483" y="10659"/>
                    <a:pt x="21260" y="1024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313" name="Group 312">
            <a:extLst>
              <a:ext uri="{FF2B5EF4-FFF2-40B4-BE49-F238E27FC236}">
                <a16:creationId xmlns:a16="http://schemas.microsoft.com/office/drawing/2014/main" id="{7BFE8408-213F-4A50-AA5D-0777498E21BC}"/>
              </a:ext>
            </a:extLst>
          </p:cNvPr>
          <p:cNvGrpSpPr/>
          <p:nvPr userDrawn="1"/>
        </p:nvGrpSpPr>
        <p:grpSpPr>
          <a:xfrm>
            <a:off x="6953445" y="5433848"/>
            <a:ext cx="315844" cy="315955"/>
            <a:chOff x="8881227" y="4880655"/>
            <a:chExt cx="436139" cy="436293"/>
          </a:xfrm>
          <a:solidFill>
            <a:schemeClr val="accent1"/>
          </a:solidFill>
        </p:grpSpPr>
        <p:sp>
          <p:nvSpPr>
            <p:cNvPr id="314" name="Shape 1243">
              <a:extLst>
                <a:ext uri="{FF2B5EF4-FFF2-40B4-BE49-F238E27FC236}">
                  <a16:creationId xmlns:a16="http://schemas.microsoft.com/office/drawing/2014/main" id="{A6317E3C-71D2-49E7-8B89-9DD25F160A7E}"/>
                </a:ext>
              </a:extLst>
            </p:cNvPr>
            <p:cNvSpPr/>
            <p:nvPr/>
          </p:nvSpPr>
          <p:spPr>
            <a:xfrm>
              <a:off x="8881227" y="4880655"/>
              <a:ext cx="436139" cy="436293"/>
            </a:xfrm>
            <a:custGeom>
              <a:avLst/>
              <a:gdLst/>
              <a:ahLst/>
              <a:cxnLst>
                <a:cxn ang="0">
                  <a:pos x="wd2" y="hd2"/>
                </a:cxn>
                <a:cxn ang="5400000">
                  <a:pos x="wd2" y="hd2"/>
                </a:cxn>
                <a:cxn ang="10800000">
                  <a:pos x="wd2" y="hd2"/>
                </a:cxn>
                <a:cxn ang="16200000">
                  <a:pos x="wd2" y="hd2"/>
                </a:cxn>
              </a:cxnLst>
              <a:rect l="0" t="0" r="r" b="b"/>
              <a:pathLst>
                <a:path w="19058" h="19059" extrusionOk="0">
                  <a:moveTo>
                    <a:pt x="6431" y="17269"/>
                  </a:moveTo>
                  <a:cubicBezTo>
                    <a:pt x="2163" y="15560"/>
                    <a:pt x="83" y="10698"/>
                    <a:pt x="1790" y="6431"/>
                  </a:cubicBezTo>
                  <a:cubicBezTo>
                    <a:pt x="3499" y="2164"/>
                    <a:pt x="8361" y="82"/>
                    <a:pt x="12627" y="1791"/>
                  </a:cubicBezTo>
                  <a:cubicBezTo>
                    <a:pt x="16894" y="3500"/>
                    <a:pt x="18975" y="8362"/>
                    <a:pt x="17267" y="12628"/>
                  </a:cubicBezTo>
                  <a:cubicBezTo>
                    <a:pt x="15558" y="16896"/>
                    <a:pt x="10697" y="18977"/>
                    <a:pt x="6431" y="17269"/>
                  </a:cubicBezTo>
                  <a:moveTo>
                    <a:pt x="13070" y="685"/>
                  </a:moveTo>
                  <a:cubicBezTo>
                    <a:pt x="8186" y="-1270"/>
                    <a:pt x="2642" y="1104"/>
                    <a:pt x="686" y="5988"/>
                  </a:cubicBezTo>
                  <a:cubicBezTo>
                    <a:pt x="-1271" y="10873"/>
                    <a:pt x="1104" y="16418"/>
                    <a:pt x="5988" y="18374"/>
                  </a:cubicBezTo>
                  <a:cubicBezTo>
                    <a:pt x="10872" y="20330"/>
                    <a:pt x="16416" y="17956"/>
                    <a:pt x="18373" y="13071"/>
                  </a:cubicBezTo>
                  <a:cubicBezTo>
                    <a:pt x="20329" y="8187"/>
                    <a:pt x="17954" y="2642"/>
                    <a:pt x="13070" y="68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5" name="Shape 1244">
              <a:extLst>
                <a:ext uri="{FF2B5EF4-FFF2-40B4-BE49-F238E27FC236}">
                  <a16:creationId xmlns:a16="http://schemas.microsoft.com/office/drawing/2014/main" id="{635AAF2D-E320-40BA-85AA-93BB6AB8C262}"/>
                </a:ext>
              </a:extLst>
            </p:cNvPr>
            <p:cNvSpPr/>
            <p:nvPr/>
          </p:nvSpPr>
          <p:spPr>
            <a:xfrm>
              <a:off x="9071980" y="5071482"/>
              <a:ext cx="54512" cy="54536"/>
            </a:xfrm>
            <a:custGeom>
              <a:avLst/>
              <a:gdLst/>
              <a:ahLst/>
              <a:cxnLst>
                <a:cxn ang="0">
                  <a:pos x="wd2" y="hd2"/>
                </a:cxn>
                <a:cxn ang="5400000">
                  <a:pos x="wd2" y="hd2"/>
                </a:cxn>
                <a:cxn ang="10800000">
                  <a:pos x="wd2" y="hd2"/>
                </a:cxn>
                <a:cxn ang="16200000">
                  <a:pos x="wd2" y="hd2"/>
                </a:cxn>
              </a:cxnLst>
              <a:rect l="0" t="0" r="r" b="b"/>
              <a:pathLst>
                <a:path w="19059" h="19056" extrusionOk="0">
                  <a:moveTo>
                    <a:pt x="7753" y="13951"/>
                  </a:moveTo>
                  <a:cubicBezTo>
                    <a:pt x="5315" y="12970"/>
                    <a:pt x="4129" y="10198"/>
                    <a:pt x="5101" y="7756"/>
                  </a:cubicBezTo>
                  <a:cubicBezTo>
                    <a:pt x="6083" y="5323"/>
                    <a:pt x="8860" y="4133"/>
                    <a:pt x="11298" y="5105"/>
                  </a:cubicBezTo>
                  <a:cubicBezTo>
                    <a:pt x="13736" y="6081"/>
                    <a:pt x="14927" y="8858"/>
                    <a:pt x="13950" y="11300"/>
                  </a:cubicBezTo>
                  <a:cubicBezTo>
                    <a:pt x="12973" y="13737"/>
                    <a:pt x="10196" y="14923"/>
                    <a:pt x="7753" y="13951"/>
                  </a:cubicBezTo>
                  <a:moveTo>
                    <a:pt x="13071" y="686"/>
                  </a:moveTo>
                  <a:cubicBezTo>
                    <a:pt x="8191" y="-1272"/>
                    <a:pt x="2640" y="1105"/>
                    <a:pt x="687" y="5988"/>
                  </a:cubicBezTo>
                  <a:cubicBezTo>
                    <a:pt x="-1272" y="10872"/>
                    <a:pt x="1105" y="16416"/>
                    <a:pt x="5985" y="18370"/>
                  </a:cubicBezTo>
                  <a:cubicBezTo>
                    <a:pt x="10870" y="20328"/>
                    <a:pt x="16416" y="17951"/>
                    <a:pt x="18374" y="13072"/>
                  </a:cubicBezTo>
                  <a:cubicBezTo>
                    <a:pt x="20328" y="8188"/>
                    <a:pt x="17960" y="2644"/>
                    <a:pt x="13071" y="68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6" name="Shape 1245">
              <a:extLst>
                <a:ext uri="{FF2B5EF4-FFF2-40B4-BE49-F238E27FC236}">
                  <a16:creationId xmlns:a16="http://schemas.microsoft.com/office/drawing/2014/main" id="{F57CA67C-F288-4D90-918C-A5F0C1E05060}"/>
                </a:ext>
              </a:extLst>
            </p:cNvPr>
            <p:cNvSpPr/>
            <p:nvPr/>
          </p:nvSpPr>
          <p:spPr>
            <a:xfrm>
              <a:off x="9017482" y="5016960"/>
              <a:ext cx="163538" cy="163599"/>
            </a:xfrm>
            <a:custGeom>
              <a:avLst/>
              <a:gdLst/>
              <a:ahLst/>
              <a:cxnLst>
                <a:cxn ang="0">
                  <a:pos x="wd2" y="hd2"/>
                </a:cxn>
                <a:cxn ang="5400000">
                  <a:pos x="wd2" y="hd2"/>
                </a:cxn>
                <a:cxn ang="10800000">
                  <a:pos x="wd2" y="hd2"/>
                </a:cxn>
                <a:cxn ang="16200000">
                  <a:pos x="wd2" y="hd2"/>
                </a:cxn>
              </a:cxnLst>
              <a:rect l="0" t="0" r="r" b="b"/>
              <a:pathLst>
                <a:path w="19059" h="19058" extrusionOk="0">
                  <a:moveTo>
                    <a:pt x="7170" y="15424"/>
                  </a:moveTo>
                  <a:cubicBezTo>
                    <a:pt x="3916" y="14123"/>
                    <a:pt x="2331" y="10417"/>
                    <a:pt x="3632" y="7167"/>
                  </a:cubicBezTo>
                  <a:cubicBezTo>
                    <a:pt x="4935" y="3917"/>
                    <a:pt x="8638" y="2331"/>
                    <a:pt x="11890" y="3632"/>
                  </a:cubicBezTo>
                  <a:cubicBezTo>
                    <a:pt x="15142" y="4935"/>
                    <a:pt x="16728" y="8640"/>
                    <a:pt x="15426" y="11891"/>
                  </a:cubicBezTo>
                  <a:cubicBezTo>
                    <a:pt x="14125" y="15141"/>
                    <a:pt x="10420" y="16728"/>
                    <a:pt x="7170" y="15424"/>
                  </a:cubicBezTo>
                  <a:moveTo>
                    <a:pt x="13072" y="686"/>
                  </a:moveTo>
                  <a:cubicBezTo>
                    <a:pt x="8187" y="-1271"/>
                    <a:pt x="2640" y="1105"/>
                    <a:pt x="686" y="5987"/>
                  </a:cubicBezTo>
                  <a:cubicBezTo>
                    <a:pt x="-1271" y="10872"/>
                    <a:pt x="1105" y="16417"/>
                    <a:pt x="5988" y="18372"/>
                  </a:cubicBezTo>
                  <a:cubicBezTo>
                    <a:pt x="10874" y="20329"/>
                    <a:pt x="16418" y="17955"/>
                    <a:pt x="18375" y="13071"/>
                  </a:cubicBezTo>
                  <a:cubicBezTo>
                    <a:pt x="20329" y="8186"/>
                    <a:pt x="17956" y="2641"/>
                    <a:pt x="13072" y="68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7" name="Shape 1246">
              <a:extLst>
                <a:ext uri="{FF2B5EF4-FFF2-40B4-BE49-F238E27FC236}">
                  <a16:creationId xmlns:a16="http://schemas.microsoft.com/office/drawing/2014/main" id="{E5A2404B-7A7C-4150-BEE5-F75CCB761A58}"/>
                </a:ext>
              </a:extLst>
            </p:cNvPr>
            <p:cNvSpPr/>
            <p:nvPr/>
          </p:nvSpPr>
          <p:spPr>
            <a:xfrm>
              <a:off x="9126483" y="5126004"/>
              <a:ext cx="68293" cy="69612"/>
            </a:xfrm>
            <a:custGeom>
              <a:avLst/>
              <a:gdLst/>
              <a:ahLst/>
              <a:cxnLst>
                <a:cxn ang="0">
                  <a:pos x="wd2" y="hd2"/>
                </a:cxn>
                <a:cxn ang="5400000">
                  <a:pos x="wd2" y="hd2"/>
                </a:cxn>
                <a:cxn ang="10800000">
                  <a:pos x="wd2" y="hd2"/>
                </a:cxn>
                <a:cxn ang="16200000">
                  <a:pos x="wd2" y="hd2"/>
                </a:cxn>
              </a:cxnLst>
              <a:rect l="0" t="0" r="r" b="b"/>
              <a:pathLst>
                <a:path w="21033" h="21043" extrusionOk="0">
                  <a:moveTo>
                    <a:pt x="20882" y="2825"/>
                  </a:moveTo>
                  <a:cubicBezTo>
                    <a:pt x="21312" y="1771"/>
                    <a:pt x="20787" y="572"/>
                    <a:pt x="19714" y="150"/>
                  </a:cubicBezTo>
                  <a:cubicBezTo>
                    <a:pt x="18636" y="-277"/>
                    <a:pt x="17415" y="238"/>
                    <a:pt x="16985" y="1296"/>
                  </a:cubicBezTo>
                  <a:lnTo>
                    <a:pt x="16981" y="1292"/>
                  </a:lnTo>
                  <a:cubicBezTo>
                    <a:pt x="13964" y="8692"/>
                    <a:pt x="8182" y="14185"/>
                    <a:pt x="1269" y="17090"/>
                  </a:cubicBezTo>
                  <a:cubicBezTo>
                    <a:pt x="208" y="17537"/>
                    <a:pt x="-288" y="18748"/>
                    <a:pt x="171" y="19790"/>
                  </a:cubicBezTo>
                  <a:cubicBezTo>
                    <a:pt x="630" y="20840"/>
                    <a:pt x="1863" y="21323"/>
                    <a:pt x="2925" y="20876"/>
                  </a:cubicBezTo>
                  <a:cubicBezTo>
                    <a:pt x="2962" y="20860"/>
                    <a:pt x="2982" y="20828"/>
                    <a:pt x="3015" y="20816"/>
                  </a:cubicBezTo>
                  <a:cubicBezTo>
                    <a:pt x="10875" y="17480"/>
                    <a:pt x="17452" y="11227"/>
                    <a:pt x="20878" y="2825"/>
                  </a:cubicBezTo>
                  <a:cubicBezTo>
                    <a:pt x="20878" y="2825"/>
                    <a:pt x="20882" y="2825"/>
                    <a:pt x="20882" y="2825"/>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8" name="Shape 1247">
              <a:extLst>
                <a:ext uri="{FF2B5EF4-FFF2-40B4-BE49-F238E27FC236}">
                  <a16:creationId xmlns:a16="http://schemas.microsoft.com/office/drawing/2014/main" id="{ADCAD53D-287A-4EE8-A9E1-3C96AA158E7D}"/>
                </a:ext>
              </a:extLst>
            </p:cNvPr>
            <p:cNvSpPr/>
            <p:nvPr/>
          </p:nvSpPr>
          <p:spPr>
            <a:xfrm>
              <a:off x="9153735" y="5153264"/>
              <a:ext cx="97415" cy="99463"/>
            </a:xfrm>
            <a:custGeom>
              <a:avLst/>
              <a:gdLst/>
              <a:ahLst/>
              <a:cxnLst>
                <a:cxn ang="0">
                  <a:pos x="wd2" y="hd2"/>
                </a:cxn>
                <a:cxn ang="5400000">
                  <a:pos x="wd2" y="hd2"/>
                </a:cxn>
                <a:cxn ang="10800000">
                  <a:pos x="wd2" y="hd2"/>
                </a:cxn>
                <a:cxn ang="16200000">
                  <a:pos x="wd2" y="hd2"/>
                </a:cxn>
              </a:cxnLst>
              <a:rect l="0" t="0" r="r" b="b"/>
              <a:pathLst>
                <a:path w="21201" h="21209" extrusionOk="0">
                  <a:moveTo>
                    <a:pt x="20268" y="104"/>
                  </a:moveTo>
                  <a:cubicBezTo>
                    <a:pt x="19509" y="-194"/>
                    <a:pt x="18646" y="169"/>
                    <a:pt x="18339" y="913"/>
                  </a:cubicBezTo>
                  <a:cubicBezTo>
                    <a:pt x="14991" y="9110"/>
                    <a:pt x="8568" y="15198"/>
                    <a:pt x="895" y="18420"/>
                  </a:cubicBezTo>
                  <a:cubicBezTo>
                    <a:pt x="144" y="18735"/>
                    <a:pt x="-203" y="19589"/>
                    <a:pt x="121" y="20327"/>
                  </a:cubicBezTo>
                  <a:cubicBezTo>
                    <a:pt x="443" y="21068"/>
                    <a:pt x="1314" y="21406"/>
                    <a:pt x="2067" y="21091"/>
                  </a:cubicBezTo>
                  <a:cubicBezTo>
                    <a:pt x="2102" y="21074"/>
                    <a:pt x="2125" y="21043"/>
                    <a:pt x="2160" y="21026"/>
                  </a:cubicBezTo>
                  <a:cubicBezTo>
                    <a:pt x="10491" y="17500"/>
                    <a:pt x="17462" y="10881"/>
                    <a:pt x="21096" y="1994"/>
                  </a:cubicBezTo>
                  <a:cubicBezTo>
                    <a:pt x="21397" y="1251"/>
                    <a:pt x="21026" y="405"/>
                    <a:pt x="20268" y="10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9" name="Shape 1248">
              <a:extLst>
                <a:ext uri="{FF2B5EF4-FFF2-40B4-BE49-F238E27FC236}">
                  <a16:creationId xmlns:a16="http://schemas.microsoft.com/office/drawing/2014/main" id="{3304E043-70A4-45CA-BAE3-E230D51C2C87}"/>
                </a:ext>
              </a:extLst>
            </p:cNvPr>
            <p:cNvSpPr/>
            <p:nvPr/>
          </p:nvSpPr>
          <p:spPr>
            <a:xfrm>
              <a:off x="9140107" y="5139633"/>
              <a:ext cx="82844" cy="84542"/>
            </a:xfrm>
            <a:custGeom>
              <a:avLst/>
              <a:gdLst/>
              <a:ahLst/>
              <a:cxnLst>
                <a:cxn ang="0">
                  <a:pos x="wd2" y="hd2"/>
                </a:cxn>
                <a:cxn ang="5400000">
                  <a:pos x="wd2" y="hd2"/>
                </a:cxn>
                <a:cxn ang="10800000">
                  <a:pos x="wd2" y="hd2"/>
                </a:cxn>
                <a:cxn ang="16200000">
                  <a:pos x="wd2" y="hd2"/>
                </a:cxn>
              </a:cxnLst>
              <a:rect l="0" t="0" r="r" b="b"/>
              <a:pathLst>
                <a:path w="21128" h="21141" extrusionOk="0">
                  <a:moveTo>
                    <a:pt x="20035" y="123"/>
                  </a:moveTo>
                  <a:cubicBezTo>
                    <a:pt x="19143" y="-227"/>
                    <a:pt x="18135" y="196"/>
                    <a:pt x="17778" y="1071"/>
                  </a:cubicBezTo>
                  <a:cubicBezTo>
                    <a:pt x="14571" y="8937"/>
                    <a:pt x="8412" y="14779"/>
                    <a:pt x="1052" y="17868"/>
                  </a:cubicBezTo>
                  <a:lnTo>
                    <a:pt x="1055" y="17868"/>
                  </a:lnTo>
                  <a:cubicBezTo>
                    <a:pt x="173" y="18241"/>
                    <a:pt x="-238" y="19243"/>
                    <a:pt x="142" y="20108"/>
                  </a:cubicBezTo>
                  <a:cubicBezTo>
                    <a:pt x="522" y="20974"/>
                    <a:pt x="1544" y="21373"/>
                    <a:pt x="2426" y="21004"/>
                  </a:cubicBezTo>
                  <a:cubicBezTo>
                    <a:pt x="2460" y="20987"/>
                    <a:pt x="2477" y="20957"/>
                    <a:pt x="2514" y="20937"/>
                  </a:cubicBezTo>
                  <a:cubicBezTo>
                    <a:pt x="10652" y="17492"/>
                    <a:pt x="17459" y="11027"/>
                    <a:pt x="21002" y="2339"/>
                  </a:cubicBezTo>
                  <a:cubicBezTo>
                    <a:pt x="21362" y="1464"/>
                    <a:pt x="20928" y="472"/>
                    <a:pt x="20035" y="123"/>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20" name="Shape 1249">
              <a:extLst>
                <a:ext uri="{FF2B5EF4-FFF2-40B4-BE49-F238E27FC236}">
                  <a16:creationId xmlns:a16="http://schemas.microsoft.com/office/drawing/2014/main" id="{84EAD69B-7D04-43FE-B2A7-07AC8CE1F345}"/>
                </a:ext>
              </a:extLst>
            </p:cNvPr>
            <p:cNvSpPr/>
            <p:nvPr/>
          </p:nvSpPr>
          <p:spPr>
            <a:xfrm>
              <a:off x="9003853" y="5003330"/>
              <a:ext cx="68288" cy="69601"/>
            </a:xfrm>
            <a:custGeom>
              <a:avLst/>
              <a:gdLst/>
              <a:ahLst/>
              <a:cxnLst>
                <a:cxn ang="0">
                  <a:pos x="wd2" y="hd2"/>
                </a:cxn>
                <a:cxn ang="5400000">
                  <a:pos x="wd2" y="hd2"/>
                </a:cxn>
                <a:cxn ang="10800000">
                  <a:pos x="wd2" y="hd2"/>
                </a:cxn>
                <a:cxn ang="16200000">
                  <a:pos x="wd2" y="hd2"/>
                </a:cxn>
              </a:cxnLst>
              <a:rect l="0" t="0" r="r" b="b"/>
              <a:pathLst>
                <a:path w="21039" h="21044" extrusionOk="0">
                  <a:moveTo>
                    <a:pt x="20871" y="1248"/>
                  </a:moveTo>
                  <a:cubicBezTo>
                    <a:pt x="20412" y="198"/>
                    <a:pt x="19178" y="-281"/>
                    <a:pt x="18112" y="170"/>
                  </a:cubicBezTo>
                  <a:cubicBezTo>
                    <a:pt x="18075" y="182"/>
                    <a:pt x="18051" y="214"/>
                    <a:pt x="18022" y="226"/>
                  </a:cubicBezTo>
                  <a:cubicBezTo>
                    <a:pt x="10159" y="3562"/>
                    <a:pt x="3584" y="9821"/>
                    <a:pt x="152" y="18220"/>
                  </a:cubicBezTo>
                  <a:lnTo>
                    <a:pt x="148" y="18220"/>
                  </a:lnTo>
                  <a:cubicBezTo>
                    <a:pt x="-278" y="19279"/>
                    <a:pt x="243" y="20474"/>
                    <a:pt x="1321" y="20896"/>
                  </a:cubicBezTo>
                  <a:cubicBezTo>
                    <a:pt x="2399" y="21319"/>
                    <a:pt x="3621" y="20804"/>
                    <a:pt x="4047" y="19749"/>
                  </a:cubicBezTo>
                  <a:lnTo>
                    <a:pt x="4051" y="19749"/>
                  </a:lnTo>
                  <a:cubicBezTo>
                    <a:pt x="7068" y="12356"/>
                    <a:pt x="12857" y="6859"/>
                    <a:pt x="19764" y="3957"/>
                  </a:cubicBezTo>
                  <a:cubicBezTo>
                    <a:pt x="20830" y="3506"/>
                    <a:pt x="21322" y="2299"/>
                    <a:pt x="20871" y="124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21" name="Shape 1250">
              <a:extLst>
                <a:ext uri="{FF2B5EF4-FFF2-40B4-BE49-F238E27FC236}">
                  <a16:creationId xmlns:a16="http://schemas.microsoft.com/office/drawing/2014/main" id="{9B430206-9B8E-41FA-9856-ECDB0F0B3566}"/>
                </a:ext>
              </a:extLst>
            </p:cNvPr>
            <p:cNvSpPr/>
            <p:nvPr/>
          </p:nvSpPr>
          <p:spPr>
            <a:xfrm>
              <a:off x="8949354" y="4948808"/>
              <a:ext cx="97420" cy="99470"/>
            </a:xfrm>
            <a:custGeom>
              <a:avLst/>
              <a:gdLst/>
              <a:ahLst/>
              <a:cxnLst>
                <a:cxn ang="0">
                  <a:pos x="wd2" y="hd2"/>
                </a:cxn>
                <a:cxn ang="5400000">
                  <a:pos x="wd2" y="hd2"/>
                </a:cxn>
                <a:cxn ang="10800000">
                  <a:pos x="wd2" y="hd2"/>
                </a:cxn>
                <a:cxn ang="16200000">
                  <a:pos x="wd2" y="hd2"/>
                </a:cxn>
              </a:cxnLst>
              <a:rect l="0" t="0" r="r" b="b"/>
              <a:pathLst>
                <a:path w="21199" h="21208" extrusionOk="0">
                  <a:moveTo>
                    <a:pt x="21078" y="880"/>
                  </a:moveTo>
                  <a:cubicBezTo>
                    <a:pt x="20753" y="143"/>
                    <a:pt x="19882" y="-198"/>
                    <a:pt x="19129" y="117"/>
                  </a:cubicBezTo>
                  <a:cubicBezTo>
                    <a:pt x="19097" y="131"/>
                    <a:pt x="19071" y="162"/>
                    <a:pt x="19039" y="179"/>
                  </a:cubicBezTo>
                  <a:cubicBezTo>
                    <a:pt x="10706" y="3707"/>
                    <a:pt x="3740" y="10322"/>
                    <a:pt x="106" y="19208"/>
                  </a:cubicBezTo>
                  <a:cubicBezTo>
                    <a:pt x="-198" y="19957"/>
                    <a:pt x="173" y="20803"/>
                    <a:pt x="934" y="21101"/>
                  </a:cubicBezTo>
                  <a:cubicBezTo>
                    <a:pt x="1690" y="21402"/>
                    <a:pt x="2553" y="21042"/>
                    <a:pt x="2860" y="20292"/>
                  </a:cubicBezTo>
                  <a:cubicBezTo>
                    <a:pt x="6207" y="12096"/>
                    <a:pt x="12626" y="6009"/>
                    <a:pt x="20302" y="2788"/>
                  </a:cubicBezTo>
                  <a:cubicBezTo>
                    <a:pt x="21052" y="2470"/>
                    <a:pt x="21402" y="1618"/>
                    <a:pt x="21078" y="88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22" name="Shape 1251">
              <a:extLst>
                <a:ext uri="{FF2B5EF4-FFF2-40B4-BE49-F238E27FC236}">
                  <a16:creationId xmlns:a16="http://schemas.microsoft.com/office/drawing/2014/main" id="{CA412C34-7FB0-46AD-AFC6-54BCB1D93D80}"/>
                </a:ext>
              </a:extLst>
            </p:cNvPr>
            <p:cNvSpPr/>
            <p:nvPr/>
          </p:nvSpPr>
          <p:spPr>
            <a:xfrm>
              <a:off x="8976605" y="4976068"/>
              <a:ext cx="82847" cy="84542"/>
            </a:xfrm>
            <a:custGeom>
              <a:avLst/>
              <a:gdLst/>
              <a:ahLst/>
              <a:cxnLst>
                <a:cxn ang="0">
                  <a:pos x="wd2" y="hd2"/>
                </a:cxn>
                <a:cxn ang="5400000">
                  <a:pos x="wd2" y="hd2"/>
                </a:cxn>
                <a:cxn ang="10800000">
                  <a:pos x="wd2" y="hd2"/>
                </a:cxn>
                <a:cxn ang="16200000">
                  <a:pos x="wd2" y="hd2"/>
                </a:cxn>
              </a:cxnLst>
              <a:rect l="0" t="0" r="r" b="b"/>
              <a:pathLst>
                <a:path w="21129" h="21141" extrusionOk="0">
                  <a:moveTo>
                    <a:pt x="20075" y="3268"/>
                  </a:moveTo>
                  <a:cubicBezTo>
                    <a:pt x="20954" y="2898"/>
                    <a:pt x="21368" y="1900"/>
                    <a:pt x="20988" y="1031"/>
                  </a:cubicBezTo>
                  <a:cubicBezTo>
                    <a:pt x="20611" y="169"/>
                    <a:pt x="19590" y="-234"/>
                    <a:pt x="18707" y="139"/>
                  </a:cubicBezTo>
                  <a:cubicBezTo>
                    <a:pt x="18670" y="152"/>
                    <a:pt x="18650" y="185"/>
                    <a:pt x="18616" y="199"/>
                  </a:cubicBezTo>
                  <a:cubicBezTo>
                    <a:pt x="10481" y="3647"/>
                    <a:pt x="3674" y="10118"/>
                    <a:pt x="124" y="18803"/>
                  </a:cubicBezTo>
                  <a:cubicBezTo>
                    <a:pt x="-232" y="19678"/>
                    <a:pt x="206" y="20667"/>
                    <a:pt x="1095" y="21020"/>
                  </a:cubicBezTo>
                  <a:cubicBezTo>
                    <a:pt x="1984" y="21366"/>
                    <a:pt x="2992" y="20947"/>
                    <a:pt x="3355" y="20071"/>
                  </a:cubicBezTo>
                  <a:cubicBezTo>
                    <a:pt x="6562" y="12205"/>
                    <a:pt x="12718" y="6360"/>
                    <a:pt x="20075" y="3274"/>
                  </a:cubicBezTo>
                  <a:cubicBezTo>
                    <a:pt x="20075" y="3274"/>
                    <a:pt x="20075" y="3268"/>
                    <a:pt x="20075" y="3268"/>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27" name="Group 626">
            <a:extLst>
              <a:ext uri="{FF2B5EF4-FFF2-40B4-BE49-F238E27FC236}">
                <a16:creationId xmlns:a16="http://schemas.microsoft.com/office/drawing/2014/main" id="{56EA0BB8-FA59-468B-A6DA-7CEFB8682600}"/>
              </a:ext>
            </a:extLst>
          </p:cNvPr>
          <p:cNvGrpSpPr/>
          <p:nvPr userDrawn="1"/>
        </p:nvGrpSpPr>
        <p:grpSpPr>
          <a:xfrm>
            <a:off x="6238540" y="5448300"/>
            <a:ext cx="315748" cy="305999"/>
            <a:chOff x="8009199" y="4894284"/>
            <a:chExt cx="436007" cy="422545"/>
          </a:xfrm>
          <a:solidFill>
            <a:schemeClr val="accent1"/>
          </a:solidFill>
        </p:grpSpPr>
        <p:sp>
          <p:nvSpPr>
            <p:cNvPr id="628" name="Shape 1252">
              <a:extLst>
                <a:ext uri="{FF2B5EF4-FFF2-40B4-BE49-F238E27FC236}">
                  <a16:creationId xmlns:a16="http://schemas.microsoft.com/office/drawing/2014/main" id="{38E1BBCA-296A-4DED-9647-C5438410E4A9}"/>
                </a:ext>
              </a:extLst>
            </p:cNvPr>
            <p:cNvSpPr/>
            <p:nvPr/>
          </p:nvSpPr>
          <p:spPr>
            <a:xfrm>
              <a:off x="8227205" y="5126005"/>
              <a:ext cx="54502" cy="54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41"/>
                    <a:pt x="0" y="10800"/>
                  </a:cubicBezTo>
                  <a:cubicBezTo>
                    <a:pt x="0" y="16759"/>
                    <a:pt x="4838" y="21600"/>
                    <a:pt x="10800" y="21600"/>
                  </a:cubicBezTo>
                  <a:cubicBezTo>
                    <a:pt x="16762" y="21600"/>
                    <a:pt x="21600" y="16759"/>
                    <a:pt x="21600" y="10800"/>
                  </a:cubicBezTo>
                  <a:cubicBezTo>
                    <a:pt x="21600" y="4841"/>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29" name="Shape 1253">
              <a:extLst>
                <a:ext uri="{FF2B5EF4-FFF2-40B4-BE49-F238E27FC236}">
                  <a16:creationId xmlns:a16="http://schemas.microsoft.com/office/drawing/2014/main" id="{13B6E242-F4C7-49DE-804A-85212A78C908}"/>
                </a:ext>
              </a:extLst>
            </p:cNvPr>
            <p:cNvSpPr/>
            <p:nvPr/>
          </p:nvSpPr>
          <p:spPr>
            <a:xfrm>
              <a:off x="8009199" y="4894284"/>
              <a:ext cx="436007" cy="422545"/>
            </a:xfrm>
            <a:custGeom>
              <a:avLst/>
              <a:gdLst/>
              <a:ahLst/>
              <a:cxnLst>
                <a:cxn ang="0">
                  <a:pos x="wd2" y="hd2"/>
                </a:cxn>
                <a:cxn ang="5400000">
                  <a:pos x="wd2" y="hd2"/>
                </a:cxn>
                <a:cxn ang="10800000">
                  <a:pos x="wd2" y="hd2"/>
                </a:cxn>
                <a:cxn ang="16200000">
                  <a:pos x="wd2" y="hd2"/>
                </a:cxn>
              </a:cxnLst>
              <a:rect l="0" t="0" r="r" b="b"/>
              <a:pathLst>
                <a:path w="20946" h="21600" extrusionOk="0">
                  <a:moveTo>
                    <a:pt x="18509" y="15329"/>
                  </a:moveTo>
                  <a:lnTo>
                    <a:pt x="11782" y="15329"/>
                  </a:lnTo>
                  <a:cubicBezTo>
                    <a:pt x="10699" y="15329"/>
                    <a:pt x="9818" y="14391"/>
                    <a:pt x="9818" y="13239"/>
                  </a:cubicBezTo>
                  <a:cubicBezTo>
                    <a:pt x="9818" y="12086"/>
                    <a:pt x="10699" y="11148"/>
                    <a:pt x="11782" y="11148"/>
                  </a:cubicBezTo>
                  <a:lnTo>
                    <a:pt x="17673" y="11148"/>
                  </a:lnTo>
                  <a:cubicBezTo>
                    <a:pt x="18078" y="11143"/>
                    <a:pt x="18478" y="10935"/>
                    <a:pt x="18722" y="10588"/>
                  </a:cubicBezTo>
                  <a:cubicBezTo>
                    <a:pt x="18790" y="10491"/>
                    <a:pt x="18842" y="10382"/>
                    <a:pt x="18886" y="10267"/>
                  </a:cubicBezTo>
                  <a:cubicBezTo>
                    <a:pt x="18891" y="10252"/>
                    <a:pt x="18902" y="10240"/>
                    <a:pt x="18907" y="10224"/>
                  </a:cubicBezTo>
                  <a:cubicBezTo>
                    <a:pt x="19378" y="10881"/>
                    <a:pt x="19637" y="11687"/>
                    <a:pt x="19637" y="12542"/>
                  </a:cubicBezTo>
                  <a:cubicBezTo>
                    <a:pt x="19637" y="13614"/>
                    <a:pt x="19230" y="14608"/>
                    <a:pt x="18509" y="15329"/>
                  </a:cubicBezTo>
                  <a:moveTo>
                    <a:pt x="17673" y="17768"/>
                  </a:moveTo>
                  <a:cubicBezTo>
                    <a:pt x="17673" y="19114"/>
                    <a:pt x="16647" y="20206"/>
                    <a:pt x="15382" y="20206"/>
                  </a:cubicBezTo>
                  <a:lnTo>
                    <a:pt x="3600" y="20206"/>
                  </a:lnTo>
                  <a:cubicBezTo>
                    <a:pt x="2335" y="20206"/>
                    <a:pt x="1309" y="19114"/>
                    <a:pt x="1309" y="17768"/>
                  </a:cubicBezTo>
                  <a:lnTo>
                    <a:pt x="1309" y="6786"/>
                  </a:lnTo>
                  <a:cubicBezTo>
                    <a:pt x="1931" y="7335"/>
                    <a:pt x="2730" y="7665"/>
                    <a:pt x="3600" y="7665"/>
                  </a:cubicBezTo>
                  <a:lnTo>
                    <a:pt x="14400" y="7665"/>
                  </a:lnTo>
                  <a:lnTo>
                    <a:pt x="17019" y="7665"/>
                  </a:lnTo>
                  <a:cubicBezTo>
                    <a:pt x="17379" y="7665"/>
                    <a:pt x="17673" y="7977"/>
                    <a:pt x="17673" y="8361"/>
                  </a:cubicBezTo>
                  <a:lnTo>
                    <a:pt x="17673" y="9755"/>
                  </a:lnTo>
                  <a:lnTo>
                    <a:pt x="11782" y="9755"/>
                  </a:lnTo>
                  <a:cubicBezTo>
                    <a:pt x="9974" y="9755"/>
                    <a:pt x="8509" y="11314"/>
                    <a:pt x="8509" y="13239"/>
                  </a:cubicBezTo>
                  <a:cubicBezTo>
                    <a:pt x="8509" y="15163"/>
                    <a:pt x="9974" y="16723"/>
                    <a:pt x="11782" y="16723"/>
                  </a:cubicBezTo>
                  <a:lnTo>
                    <a:pt x="17673" y="16723"/>
                  </a:lnTo>
                  <a:cubicBezTo>
                    <a:pt x="17673" y="16723"/>
                    <a:pt x="17673" y="17768"/>
                    <a:pt x="17673" y="17768"/>
                  </a:cubicBezTo>
                  <a:close/>
                  <a:moveTo>
                    <a:pt x="16363" y="5574"/>
                  </a:moveTo>
                  <a:lnTo>
                    <a:pt x="16363" y="6271"/>
                  </a:lnTo>
                  <a:lnTo>
                    <a:pt x="14400" y="6271"/>
                  </a:lnTo>
                  <a:lnTo>
                    <a:pt x="3600" y="6271"/>
                  </a:lnTo>
                  <a:cubicBezTo>
                    <a:pt x="3247" y="6271"/>
                    <a:pt x="2916" y="6179"/>
                    <a:pt x="2618" y="6027"/>
                  </a:cubicBezTo>
                  <a:lnTo>
                    <a:pt x="2618" y="5574"/>
                  </a:lnTo>
                  <a:cubicBezTo>
                    <a:pt x="2618" y="5574"/>
                    <a:pt x="16363" y="5574"/>
                    <a:pt x="16363" y="5574"/>
                  </a:cubicBezTo>
                  <a:close/>
                  <a:moveTo>
                    <a:pt x="16363" y="4877"/>
                  </a:moveTo>
                  <a:lnTo>
                    <a:pt x="2618" y="4877"/>
                  </a:lnTo>
                  <a:lnTo>
                    <a:pt x="2618" y="4181"/>
                  </a:lnTo>
                  <a:lnTo>
                    <a:pt x="16363" y="4181"/>
                  </a:lnTo>
                  <a:cubicBezTo>
                    <a:pt x="16363" y="4181"/>
                    <a:pt x="16363" y="4877"/>
                    <a:pt x="16363" y="4877"/>
                  </a:cubicBezTo>
                  <a:close/>
                  <a:moveTo>
                    <a:pt x="16363" y="3484"/>
                  </a:moveTo>
                  <a:lnTo>
                    <a:pt x="2618" y="3484"/>
                  </a:lnTo>
                  <a:lnTo>
                    <a:pt x="2618" y="2787"/>
                  </a:lnTo>
                  <a:lnTo>
                    <a:pt x="16363" y="2787"/>
                  </a:lnTo>
                  <a:cubicBezTo>
                    <a:pt x="16363" y="2787"/>
                    <a:pt x="16363" y="3484"/>
                    <a:pt x="16363" y="3484"/>
                  </a:cubicBezTo>
                  <a:close/>
                  <a:moveTo>
                    <a:pt x="3600" y="1394"/>
                  </a:moveTo>
                  <a:lnTo>
                    <a:pt x="14400" y="1394"/>
                  </a:lnTo>
                  <a:lnTo>
                    <a:pt x="17019" y="1394"/>
                  </a:lnTo>
                  <a:cubicBezTo>
                    <a:pt x="17379" y="1394"/>
                    <a:pt x="17673" y="1706"/>
                    <a:pt x="17673" y="2090"/>
                  </a:cubicBezTo>
                  <a:lnTo>
                    <a:pt x="17673" y="3832"/>
                  </a:lnTo>
                  <a:lnTo>
                    <a:pt x="17673" y="4181"/>
                  </a:lnTo>
                  <a:lnTo>
                    <a:pt x="17673" y="6399"/>
                  </a:lnTo>
                  <a:cubicBezTo>
                    <a:pt x="17467" y="6321"/>
                    <a:pt x="17249" y="6271"/>
                    <a:pt x="17019" y="6271"/>
                  </a:cubicBezTo>
                  <a:lnTo>
                    <a:pt x="17018" y="6271"/>
                  </a:lnTo>
                  <a:lnTo>
                    <a:pt x="17018" y="5574"/>
                  </a:lnTo>
                  <a:lnTo>
                    <a:pt x="17018" y="4181"/>
                  </a:lnTo>
                  <a:lnTo>
                    <a:pt x="17018" y="2787"/>
                  </a:lnTo>
                  <a:cubicBezTo>
                    <a:pt x="17018" y="2402"/>
                    <a:pt x="16725" y="2090"/>
                    <a:pt x="16363" y="2090"/>
                  </a:cubicBezTo>
                  <a:lnTo>
                    <a:pt x="2618" y="2090"/>
                  </a:lnTo>
                  <a:cubicBezTo>
                    <a:pt x="2256" y="2090"/>
                    <a:pt x="1963" y="2402"/>
                    <a:pt x="1963" y="2787"/>
                  </a:cubicBezTo>
                  <a:lnTo>
                    <a:pt x="1963" y="4181"/>
                  </a:lnTo>
                  <a:lnTo>
                    <a:pt x="1963" y="5535"/>
                  </a:lnTo>
                  <a:cubicBezTo>
                    <a:pt x="1559" y="5094"/>
                    <a:pt x="1309" y="4496"/>
                    <a:pt x="1309" y="3832"/>
                  </a:cubicBezTo>
                  <a:cubicBezTo>
                    <a:pt x="1309" y="2486"/>
                    <a:pt x="2335" y="1394"/>
                    <a:pt x="3600" y="1394"/>
                  </a:cubicBezTo>
                  <a:moveTo>
                    <a:pt x="18983" y="8361"/>
                  </a:moveTo>
                  <a:lnTo>
                    <a:pt x="18982" y="8361"/>
                  </a:lnTo>
                  <a:lnTo>
                    <a:pt x="18982" y="4181"/>
                  </a:lnTo>
                  <a:lnTo>
                    <a:pt x="18982" y="3832"/>
                  </a:lnTo>
                  <a:lnTo>
                    <a:pt x="18982" y="2090"/>
                  </a:lnTo>
                  <a:cubicBezTo>
                    <a:pt x="18982" y="936"/>
                    <a:pt x="18102" y="0"/>
                    <a:pt x="17019" y="0"/>
                  </a:cubicBezTo>
                  <a:lnTo>
                    <a:pt x="14400" y="0"/>
                  </a:lnTo>
                  <a:lnTo>
                    <a:pt x="3600" y="0"/>
                  </a:lnTo>
                  <a:cubicBezTo>
                    <a:pt x="1615" y="0"/>
                    <a:pt x="0" y="1719"/>
                    <a:pt x="0" y="3832"/>
                  </a:cubicBezTo>
                  <a:lnTo>
                    <a:pt x="0" y="17768"/>
                  </a:lnTo>
                  <a:cubicBezTo>
                    <a:pt x="0" y="19881"/>
                    <a:pt x="1615" y="21600"/>
                    <a:pt x="3600" y="21600"/>
                  </a:cubicBezTo>
                  <a:lnTo>
                    <a:pt x="15382" y="21600"/>
                  </a:lnTo>
                  <a:cubicBezTo>
                    <a:pt x="17367" y="21600"/>
                    <a:pt x="18982" y="19881"/>
                    <a:pt x="18982" y="17768"/>
                  </a:cubicBezTo>
                  <a:lnTo>
                    <a:pt x="18982" y="16723"/>
                  </a:lnTo>
                  <a:lnTo>
                    <a:pt x="18983" y="16723"/>
                  </a:lnTo>
                  <a:cubicBezTo>
                    <a:pt x="21600" y="14632"/>
                    <a:pt x="21600" y="10452"/>
                    <a:pt x="18983" y="8361"/>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30" name="Group 629">
            <a:extLst>
              <a:ext uri="{FF2B5EF4-FFF2-40B4-BE49-F238E27FC236}">
                <a16:creationId xmlns:a16="http://schemas.microsoft.com/office/drawing/2014/main" id="{5397659E-FFE6-4A67-AB1F-528D6DB50284}"/>
              </a:ext>
            </a:extLst>
          </p:cNvPr>
          <p:cNvGrpSpPr/>
          <p:nvPr userDrawn="1"/>
        </p:nvGrpSpPr>
        <p:grpSpPr>
          <a:xfrm>
            <a:off x="5501143" y="5433847"/>
            <a:ext cx="315752" cy="315870"/>
            <a:chOff x="7137173" y="4880654"/>
            <a:chExt cx="436013" cy="436176"/>
          </a:xfrm>
          <a:solidFill>
            <a:schemeClr val="accent1"/>
          </a:solidFill>
        </p:grpSpPr>
        <p:sp>
          <p:nvSpPr>
            <p:cNvPr id="631" name="Shape 1254">
              <a:extLst>
                <a:ext uri="{FF2B5EF4-FFF2-40B4-BE49-F238E27FC236}">
                  <a16:creationId xmlns:a16="http://schemas.microsoft.com/office/drawing/2014/main" id="{24A5C28A-6628-4544-B47E-4F5790FF851E}"/>
                </a:ext>
              </a:extLst>
            </p:cNvPr>
            <p:cNvSpPr/>
            <p:nvPr/>
          </p:nvSpPr>
          <p:spPr>
            <a:xfrm>
              <a:off x="7137173" y="4880654"/>
              <a:ext cx="436013" cy="436176"/>
            </a:xfrm>
            <a:custGeom>
              <a:avLst/>
              <a:gdLst/>
              <a:ahLst/>
              <a:cxnLst>
                <a:cxn ang="0">
                  <a:pos x="wd2" y="hd2"/>
                </a:cxn>
                <a:cxn ang="5400000">
                  <a:pos x="wd2" y="hd2"/>
                </a:cxn>
                <a:cxn ang="10800000">
                  <a:pos x="wd2" y="hd2"/>
                </a:cxn>
                <a:cxn ang="16200000">
                  <a:pos x="wd2" y="hd2"/>
                </a:cxn>
              </a:cxnLst>
              <a:rect l="0" t="0" r="r" b="b"/>
              <a:pathLst>
                <a:path w="21600" h="21600" extrusionOk="0">
                  <a:moveTo>
                    <a:pt x="20250" y="19800"/>
                  </a:moveTo>
                  <a:cubicBezTo>
                    <a:pt x="20250" y="20048"/>
                    <a:pt x="20048" y="20250"/>
                    <a:pt x="19800" y="20250"/>
                  </a:cubicBezTo>
                  <a:lnTo>
                    <a:pt x="1800" y="20250"/>
                  </a:lnTo>
                  <a:cubicBezTo>
                    <a:pt x="1552" y="20250"/>
                    <a:pt x="1350" y="20048"/>
                    <a:pt x="1350" y="19800"/>
                  </a:cubicBezTo>
                  <a:lnTo>
                    <a:pt x="1350" y="3825"/>
                  </a:lnTo>
                  <a:cubicBezTo>
                    <a:pt x="1350" y="3577"/>
                    <a:pt x="1552" y="3375"/>
                    <a:pt x="1800" y="3375"/>
                  </a:cubicBezTo>
                  <a:lnTo>
                    <a:pt x="4725" y="3375"/>
                  </a:lnTo>
                  <a:lnTo>
                    <a:pt x="4725" y="4725"/>
                  </a:lnTo>
                  <a:cubicBezTo>
                    <a:pt x="4725" y="5098"/>
                    <a:pt x="5028" y="5400"/>
                    <a:pt x="5400" y="5400"/>
                  </a:cubicBezTo>
                  <a:cubicBezTo>
                    <a:pt x="5772" y="5400"/>
                    <a:pt x="6075" y="5098"/>
                    <a:pt x="6075" y="4725"/>
                  </a:cubicBezTo>
                  <a:lnTo>
                    <a:pt x="6075" y="3375"/>
                  </a:lnTo>
                  <a:lnTo>
                    <a:pt x="10125" y="3375"/>
                  </a:lnTo>
                  <a:lnTo>
                    <a:pt x="10125" y="4725"/>
                  </a:lnTo>
                  <a:cubicBezTo>
                    <a:pt x="10125" y="5098"/>
                    <a:pt x="10428" y="5400"/>
                    <a:pt x="10800" y="5400"/>
                  </a:cubicBezTo>
                  <a:cubicBezTo>
                    <a:pt x="11172" y="5400"/>
                    <a:pt x="11475" y="5098"/>
                    <a:pt x="11475" y="4725"/>
                  </a:cubicBezTo>
                  <a:lnTo>
                    <a:pt x="11475" y="3375"/>
                  </a:lnTo>
                  <a:lnTo>
                    <a:pt x="15525" y="3375"/>
                  </a:lnTo>
                  <a:lnTo>
                    <a:pt x="15525" y="4725"/>
                  </a:lnTo>
                  <a:cubicBezTo>
                    <a:pt x="15525" y="5098"/>
                    <a:pt x="15828" y="5400"/>
                    <a:pt x="16200" y="5400"/>
                  </a:cubicBezTo>
                  <a:cubicBezTo>
                    <a:pt x="16572" y="5400"/>
                    <a:pt x="16875" y="5098"/>
                    <a:pt x="16875" y="4725"/>
                  </a:cubicBezTo>
                  <a:lnTo>
                    <a:pt x="16875" y="3375"/>
                  </a:lnTo>
                  <a:lnTo>
                    <a:pt x="19800" y="3375"/>
                  </a:lnTo>
                  <a:cubicBezTo>
                    <a:pt x="20048" y="3375"/>
                    <a:pt x="20250" y="3577"/>
                    <a:pt x="20250" y="3825"/>
                  </a:cubicBezTo>
                  <a:cubicBezTo>
                    <a:pt x="20250" y="3825"/>
                    <a:pt x="20250" y="19800"/>
                    <a:pt x="20250" y="19800"/>
                  </a:cubicBezTo>
                  <a:close/>
                  <a:moveTo>
                    <a:pt x="19800" y="2025"/>
                  </a:moveTo>
                  <a:lnTo>
                    <a:pt x="16875" y="2025"/>
                  </a:lnTo>
                  <a:lnTo>
                    <a:pt x="16875" y="675"/>
                  </a:lnTo>
                  <a:cubicBezTo>
                    <a:pt x="16875" y="302"/>
                    <a:pt x="16572" y="0"/>
                    <a:pt x="16200" y="0"/>
                  </a:cubicBezTo>
                  <a:cubicBezTo>
                    <a:pt x="15828" y="0"/>
                    <a:pt x="15525" y="302"/>
                    <a:pt x="15525" y="675"/>
                  </a:cubicBezTo>
                  <a:lnTo>
                    <a:pt x="15525" y="2025"/>
                  </a:lnTo>
                  <a:lnTo>
                    <a:pt x="11475" y="2025"/>
                  </a:lnTo>
                  <a:lnTo>
                    <a:pt x="11475" y="675"/>
                  </a:lnTo>
                  <a:cubicBezTo>
                    <a:pt x="11475" y="302"/>
                    <a:pt x="11172" y="0"/>
                    <a:pt x="10800" y="0"/>
                  </a:cubicBezTo>
                  <a:cubicBezTo>
                    <a:pt x="10428" y="0"/>
                    <a:pt x="10125" y="302"/>
                    <a:pt x="10125" y="675"/>
                  </a:cubicBezTo>
                  <a:lnTo>
                    <a:pt x="10125" y="2025"/>
                  </a:lnTo>
                  <a:lnTo>
                    <a:pt x="6075" y="2025"/>
                  </a:lnTo>
                  <a:lnTo>
                    <a:pt x="6075" y="675"/>
                  </a:lnTo>
                  <a:cubicBezTo>
                    <a:pt x="6075" y="302"/>
                    <a:pt x="5772" y="0"/>
                    <a:pt x="5400" y="0"/>
                  </a:cubicBezTo>
                  <a:cubicBezTo>
                    <a:pt x="5028" y="0"/>
                    <a:pt x="4725" y="302"/>
                    <a:pt x="4725" y="675"/>
                  </a:cubicBezTo>
                  <a:lnTo>
                    <a:pt x="4725" y="2025"/>
                  </a:lnTo>
                  <a:lnTo>
                    <a:pt x="1800" y="2025"/>
                  </a:lnTo>
                  <a:cubicBezTo>
                    <a:pt x="806" y="2025"/>
                    <a:pt x="0" y="2831"/>
                    <a:pt x="0" y="3825"/>
                  </a:cubicBezTo>
                  <a:lnTo>
                    <a:pt x="0" y="19800"/>
                  </a:lnTo>
                  <a:cubicBezTo>
                    <a:pt x="0" y="20794"/>
                    <a:pt x="806" y="21600"/>
                    <a:pt x="1800" y="21600"/>
                  </a:cubicBezTo>
                  <a:lnTo>
                    <a:pt x="19800" y="21600"/>
                  </a:lnTo>
                  <a:cubicBezTo>
                    <a:pt x="20794" y="21600"/>
                    <a:pt x="21600" y="20794"/>
                    <a:pt x="21600" y="19800"/>
                  </a:cubicBezTo>
                  <a:lnTo>
                    <a:pt x="21600" y="3825"/>
                  </a:lnTo>
                  <a:cubicBezTo>
                    <a:pt x="21600" y="2831"/>
                    <a:pt x="20794" y="2025"/>
                    <a:pt x="19800" y="202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2" name="Shape 1255">
              <a:extLst>
                <a:ext uri="{FF2B5EF4-FFF2-40B4-BE49-F238E27FC236}">
                  <a16:creationId xmlns:a16="http://schemas.microsoft.com/office/drawing/2014/main" id="{0A1E26C4-BD3F-4A44-91CA-8EFF87102F16}"/>
                </a:ext>
              </a:extLst>
            </p:cNvPr>
            <p:cNvSpPr/>
            <p:nvPr/>
          </p:nvSpPr>
          <p:spPr>
            <a:xfrm>
              <a:off x="7232551" y="5044220"/>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3" name="Shape 1256">
              <a:extLst>
                <a:ext uri="{FF2B5EF4-FFF2-40B4-BE49-F238E27FC236}">
                  <a16:creationId xmlns:a16="http://schemas.microsoft.com/office/drawing/2014/main" id="{218CF87C-605D-4650-A6A7-10341DD3455F}"/>
                </a:ext>
              </a:extLst>
            </p:cNvPr>
            <p:cNvSpPr/>
            <p:nvPr/>
          </p:nvSpPr>
          <p:spPr>
            <a:xfrm>
              <a:off x="7232551" y="5112374"/>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4" name="Shape 1257">
              <a:extLst>
                <a:ext uri="{FF2B5EF4-FFF2-40B4-BE49-F238E27FC236}">
                  <a16:creationId xmlns:a16="http://schemas.microsoft.com/office/drawing/2014/main" id="{B37E3AF8-9E9F-48AA-BC91-AE558A334A03}"/>
                </a:ext>
              </a:extLst>
            </p:cNvPr>
            <p:cNvSpPr/>
            <p:nvPr/>
          </p:nvSpPr>
          <p:spPr>
            <a:xfrm>
              <a:off x="7232551" y="5180526"/>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5" name="Shape 1258">
              <a:extLst>
                <a:ext uri="{FF2B5EF4-FFF2-40B4-BE49-F238E27FC236}">
                  <a16:creationId xmlns:a16="http://schemas.microsoft.com/office/drawing/2014/main" id="{E60428A6-23C3-4833-B93E-AAE5F57B0BB9}"/>
                </a:ext>
              </a:extLst>
            </p:cNvPr>
            <p:cNvSpPr/>
            <p:nvPr/>
          </p:nvSpPr>
          <p:spPr>
            <a:xfrm>
              <a:off x="7327928" y="5180526"/>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6" name="Shape 1259">
              <a:extLst>
                <a:ext uri="{FF2B5EF4-FFF2-40B4-BE49-F238E27FC236}">
                  <a16:creationId xmlns:a16="http://schemas.microsoft.com/office/drawing/2014/main" id="{71CE882D-D90D-47D8-871C-F05AA1C17FAB}"/>
                </a:ext>
              </a:extLst>
            </p:cNvPr>
            <p:cNvSpPr/>
            <p:nvPr/>
          </p:nvSpPr>
          <p:spPr>
            <a:xfrm>
              <a:off x="7327928" y="5112374"/>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7" name="Shape 1260">
              <a:extLst>
                <a:ext uri="{FF2B5EF4-FFF2-40B4-BE49-F238E27FC236}">
                  <a16:creationId xmlns:a16="http://schemas.microsoft.com/office/drawing/2014/main" id="{4485773E-1E12-41C0-94D9-62BDE00B8D2A}"/>
                </a:ext>
              </a:extLst>
            </p:cNvPr>
            <p:cNvSpPr/>
            <p:nvPr/>
          </p:nvSpPr>
          <p:spPr>
            <a:xfrm>
              <a:off x="7327928" y="5044220"/>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8" name="Shape 1261">
              <a:extLst>
                <a:ext uri="{FF2B5EF4-FFF2-40B4-BE49-F238E27FC236}">
                  <a16:creationId xmlns:a16="http://schemas.microsoft.com/office/drawing/2014/main" id="{1A26960E-91D7-48CD-B646-0D8BAB16615B}"/>
                </a:ext>
              </a:extLst>
            </p:cNvPr>
            <p:cNvSpPr/>
            <p:nvPr/>
          </p:nvSpPr>
          <p:spPr>
            <a:xfrm>
              <a:off x="7423306" y="5180526"/>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9" name="Shape 1262">
              <a:extLst>
                <a:ext uri="{FF2B5EF4-FFF2-40B4-BE49-F238E27FC236}">
                  <a16:creationId xmlns:a16="http://schemas.microsoft.com/office/drawing/2014/main" id="{65487987-3D7A-4EA3-BCD2-EAD798363067}"/>
                </a:ext>
              </a:extLst>
            </p:cNvPr>
            <p:cNvSpPr/>
            <p:nvPr/>
          </p:nvSpPr>
          <p:spPr>
            <a:xfrm>
              <a:off x="7423306" y="5112374"/>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0" name="Shape 1263">
              <a:extLst>
                <a:ext uri="{FF2B5EF4-FFF2-40B4-BE49-F238E27FC236}">
                  <a16:creationId xmlns:a16="http://schemas.microsoft.com/office/drawing/2014/main" id="{BE99BACF-E214-4201-AD86-2B7E13DCC30D}"/>
                </a:ext>
              </a:extLst>
            </p:cNvPr>
            <p:cNvSpPr/>
            <p:nvPr/>
          </p:nvSpPr>
          <p:spPr>
            <a:xfrm>
              <a:off x="7423306" y="5044220"/>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41" name="Shape 1264">
            <a:extLst>
              <a:ext uri="{FF2B5EF4-FFF2-40B4-BE49-F238E27FC236}">
                <a16:creationId xmlns:a16="http://schemas.microsoft.com/office/drawing/2014/main" id="{40040344-8DA7-4806-A7FF-E21D83BA2098}"/>
              </a:ext>
            </a:extLst>
          </p:cNvPr>
          <p:cNvSpPr/>
          <p:nvPr userDrawn="1"/>
        </p:nvSpPr>
        <p:spPr>
          <a:xfrm>
            <a:off x="4790823" y="5433847"/>
            <a:ext cx="315752" cy="315870"/>
          </a:xfrm>
          <a:custGeom>
            <a:avLst/>
            <a:gdLst/>
            <a:ahLst/>
            <a:cxnLst>
              <a:cxn ang="0">
                <a:pos x="wd2" y="hd2"/>
              </a:cxn>
              <a:cxn ang="5400000">
                <a:pos x="wd2" y="hd2"/>
              </a:cxn>
              <a:cxn ang="10800000">
                <a:pos x="wd2" y="hd2"/>
              </a:cxn>
              <a:cxn ang="16200000">
                <a:pos x="wd2" y="hd2"/>
              </a:cxn>
            </a:cxnLst>
            <a:rect l="0" t="0" r="r" b="b"/>
            <a:pathLst>
              <a:path w="21600" h="21600" extrusionOk="0">
                <a:moveTo>
                  <a:pt x="20250" y="9450"/>
                </a:moveTo>
                <a:cubicBezTo>
                  <a:pt x="20250" y="9823"/>
                  <a:pt x="19947" y="10125"/>
                  <a:pt x="19575" y="10125"/>
                </a:cubicBezTo>
                <a:lnTo>
                  <a:pt x="18324" y="10125"/>
                </a:lnTo>
                <a:lnTo>
                  <a:pt x="15624" y="5400"/>
                </a:lnTo>
                <a:lnTo>
                  <a:pt x="17550" y="5400"/>
                </a:lnTo>
                <a:cubicBezTo>
                  <a:pt x="17763" y="5400"/>
                  <a:pt x="17962" y="5500"/>
                  <a:pt x="18090" y="5670"/>
                </a:cubicBezTo>
                <a:lnTo>
                  <a:pt x="20115" y="8370"/>
                </a:lnTo>
                <a:cubicBezTo>
                  <a:pt x="20203" y="8487"/>
                  <a:pt x="20250" y="8629"/>
                  <a:pt x="20250" y="8775"/>
                </a:cubicBezTo>
                <a:cubicBezTo>
                  <a:pt x="20250" y="8775"/>
                  <a:pt x="20250" y="9450"/>
                  <a:pt x="20250" y="9450"/>
                </a:cubicBezTo>
                <a:close/>
                <a:moveTo>
                  <a:pt x="18225" y="20250"/>
                </a:moveTo>
                <a:lnTo>
                  <a:pt x="14175" y="20250"/>
                </a:lnTo>
                <a:lnTo>
                  <a:pt x="14175" y="13500"/>
                </a:lnTo>
                <a:cubicBezTo>
                  <a:pt x="14175" y="13127"/>
                  <a:pt x="13872" y="12825"/>
                  <a:pt x="13500" y="12825"/>
                </a:cubicBezTo>
                <a:lnTo>
                  <a:pt x="8437" y="12825"/>
                </a:lnTo>
                <a:cubicBezTo>
                  <a:pt x="8064" y="12825"/>
                  <a:pt x="7762" y="13127"/>
                  <a:pt x="7762" y="13500"/>
                </a:cubicBezTo>
                <a:lnTo>
                  <a:pt x="7762" y="20250"/>
                </a:lnTo>
                <a:lnTo>
                  <a:pt x="3375" y="20250"/>
                </a:lnTo>
                <a:lnTo>
                  <a:pt x="3375" y="11475"/>
                </a:lnTo>
                <a:lnTo>
                  <a:pt x="18225" y="11475"/>
                </a:lnTo>
                <a:cubicBezTo>
                  <a:pt x="18225" y="11475"/>
                  <a:pt x="18225" y="20250"/>
                  <a:pt x="18225" y="20250"/>
                </a:cubicBezTo>
                <a:close/>
                <a:moveTo>
                  <a:pt x="13500" y="20250"/>
                </a:moveTo>
                <a:lnTo>
                  <a:pt x="8437" y="20250"/>
                </a:lnTo>
                <a:lnTo>
                  <a:pt x="8437" y="13500"/>
                </a:lnTo>
                <a:lnTo>
                  <a:pt x="13500" y="13500"/>
                </a:lnTo>
                <a:cubicBezTo>
                  <a:pt x="13500" y="13500"/>
                  <a:pt x="13500" y="20250"/>
                  <a:pt x="13500" y="20250"/>
                </a:cubicBezTo>
                <a:close/>
                <a:moveTo>
                  <a:pt x="1350" y="9450"/>
                </a:moveTo>
                <a:lnTo>
                  <a:pt x="1350" y="8775"/>
                </a:lnTo>
                <a:cubicBezTo>
                  <a:pt x="1350" y="8629"/>
                  <a:pt x="1397" y="8487"/>
                  <a:pt x="1485" y="8370"/>
                </a:cubicBezTo>
                <a:lnTo>
                  <a:pt x="3510" y="5670"/>
                </a:lnTo>
                <a:cubicBezTo>
                  <a:pt x="3638" y="5500"/>
                  <a:pt x="3837" y="5400"/>
                  <a:pt x="4050" y="5400"/>
                </a:cubicBezTo>
                <a:lnTo>
                  <a:pt x="5975" y="5400"/>
                </a:lnTo>
                <a:lnTo>
                  <a:pt x="3276" y="10125"/>
                </a:lnTo>
                <a:lnTo>
                  <a:pt x="2025" y="10125"/>
                </a:lnTo>
                <a:cubicBezTo>
                  <a:pt x="1653" y="10125"/>
                  <a:pt x="1350" y="9823"/>
                  <a:pt x="1350" y="9450"/>
                </a:cubicBezTo>
                <a:moveTo>
                  <a:pt x="13369" y="5400"/>
                </a:moveTo>
                <a:lnTo>
                  <a:pt x="14847" y="5400"/>
                </a:lnTo>
                <a:lnTo>
                  <a:pt x="17547" y="10125"/>
                </a:lnTo>
                <a:lnTo>
                  <a:pt x="14719" y="10125"/>
                </a:lnTo>
                <a:cubicBezTo>
                  <a:pt x="14719" y="10125"/>
                  <a:pt x="13369" y="5400"/>
                  <a:pt x="13369" y="5400"/>
                </a:cubicBezTo>
                <a:close/>
                <a:moveTo>
                  <a:pt x="11138" y="5400"/>
                </a:moveTo>
                <a:lnTo>
                  <a:pt x="12666" y="5400"/>
                </a:lnTo>
                <a:lnTo>
                  <a:pt x="14016" y="10125"/>
                </a:lnTo>
                <a:lnTo>
                  <a:pt x="11138" y="10125"/>
                </a:lnTo>
                <a:cubicBezTo>
                  <a:pt x="11138" y="10125"/>
                  <a:pt x="11138" y="5400"/>
                  <a:pt x="11138" y="5400"/>
                </a:cubicBezTo>
                <a:close/>
                <a:moveTo>
                  <a:pt x="8933" y="5400"/>
                </a:moveTo>
                <a:lnTo>
                  <a:pt x="10462" y="5400"/>
                </a:lnTo>
                <a:lnTo>
                  <a:pt x="10462" y="10125"/>
                </a:lnTo>
                <a:lnTo>
                  <a:pt x="7583" y="10125"/>
                </a:lnTo>
                <a:cubicBezTo>
                  <a:pt x="7583" y="10125"/>
                  <a:pt x="8933" y="5400"/>
                  <a:pt x="8933" y="5400"/>
                </a:cubicBezTo>
                <a:close/>
                <a:moveTo>
                  <a:pt x="6880" y="10125"/>
                </a:moveTo>
                <a:lnTo>
                  <a:pt x="4053" y="10125"/>
                </a:lnTo>
                <a:lnTo>
                  <a:pt x="6753" y="5400"/>
                </a:lnTo>
                <a:lnTo>
                  <a:pt x="8230" y="5400"/>
                </a:lnTo>
                <a:cubicBezTo>
                  <a:pt x="8230" y="5400"/>
                  <a:pt x="6880" y="10125"/>
                  <a:pt x="6880" y="10125"/>
                </a:cubicBezTo>
                <a:close/>
                <a:moveTo>
                  <a:pt x="17550" y="1350"/>
                </a:moveTo>
                <a:lnTo>
                  <a:pt x="17550" y="4050"/>
                </a:lnTo>
                <a:lnTo>
                  <a:pt x="4050" y="4050"/>
                </a:lnTo>
                <a:lnTo>
                  <a:pt x="4050" y="1350"/>
                </a:lnTo>
                <a:cubicBezTo>
                  <a:pt x="4050" y="1350"/>
                  <a:pt x="17550" y="1350"/>
                  <a:pt x="17550" y="1350"/>
                </a:cubicBezTo>
                <a:close/>
                <a:moveTo>
                  <a:pt x="21195" y="7560"/>
                </a:moveTo>
                <a:lnTo>
                  <a:pt x="19171" y="4861"/>
                </a:lnTo>
                <a:cubicBezTo>
                  <a:pt x="19092" y="4755"/>
                  <a:pt x="18997" y="4664"/>
                  <a:pt x="18900" y="4576"/>
                </a:cubicBezTo>
                <a:lnTo>
                  <a:pt x="18900" y="1350"/>
                </a:lnTo>
                <a:cubicBezTo>
                  <a:pt x="18900" y="605"/>
                  <a:pt x="18295" y="0"/>
                  <a:pt x="17550" y="0"/>
                </a:cubicBezTo>
                <a:lnTo>
                  <a:pt x="4050" y="0"/>
                </a:lnTo>
                <a:cubicBezTo>
                  <a:pt x="3304" y="0"/>
                  <a:pt x="2700" y="605"/>
                  <a:pt x="2700" y="1350"/>
                </a:cubicBezTo>
                <a:lnTo>
                  <a:pt x="2700" y="4577"/>
                </a:lnTo>
                <a:cubicBezTo>
                  <a:pt x="2603" y="4664"/>
                  <a:pt x="2509" y="4755"/>
                  <a:pt x="2430" y="4860"/>
                </a:cubicBezTo>
                <a:lnTo>
                  <a:pt x="406" y="7559"/>
                </a:lnTo>
                <a:cubicBezTo>
                  <a:pt x="144" y="7908"/>
                  <a:pt x="0" y="8339"/>
                  <a:pt x="0" y="8775"/>
                </a:cubicBezTo>
                <a:lnTo>
                  <a:pt x="0" y="9450"/>
                </a:lnTo>
                <a:cubicBezTo>
                  <a:pt x="0" y="10567"/>
                  <a:pt x="909" y="11475"/>
                  <a:pt x="2025" y="11475"/>
                </a:cubicBezTo>
                <a:lnTo>
                  <a:pt x="2025" y="20250"/>
                </a:lnTo>
                <a:cubicBezTo>
                  <a:pt x="2025" y="20995"/>
                  <a:pt x="2629" y="21600"/>
                  <a:pt x="3375" y="21600"/>
                </a:cubicBezTo>
                <a:lnTo>
                  <a:pt x="18225" y="21600"/>
                </a:lnTo>
                <a:cubicBezTo>
                  <a:pt x="18970" y="21600"/>
                  <a:pt x="19575" y="20995"/>
                  <a:pt x="19575" y="20250"/>
                </a:cubicBezTo>
                <a:lnTo>
                  <a:pt x="19575" y="11475"/>
                </a:lnTo>
                <a:cubicBezTo>
                  <a:pt x="20691" y="11475"/>
                  <a:pt x="21600" y="10567"/>
                  <a:pt x="21600" y="9450"/>
                </a:cubicBezTo>
                <a:lnTo>
                  <a:pt x="21600" y="8775"/>
                </a:lnTo>
                <a:cubicBezTo>
                  <a:pt x="21600" y="8339"/>
                  <a:pt x="21456" y="7908"/>
                  <a:pt x="21195" y="756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2" name="Shape 1265">
            <a:extLst>
              <a:ext uri="{FF2B5EF4-FFF2-40B4-BE49-F238E27FC236}">
                <a16:creationId xmlns:a16="http://schemas.microsoft.com/office/drawing/2014/main" id="{97FB72E5-90BF-4F7F-B7FD-BAA9F4932D05}"/>
              </a:ext>
            </a:extLst>
          </p:cNvPr>
          <p:cNvSpPr/>
          <p:nvPr userDrawn="1"/>
        </p:nvSpPr>
        <p:spPr>
          <a:xfrm>
            <a:off x="8349886" y="4523227"/>
            <a:ext cx="315748" cy="286262"/>
          </a:xfrm>
          <a:custGeom>
            <a:avLst/>
            <a:gdLst/>
            <a:ahLst/>
            <a:cxnLst>
              <a:cxn ang="0">
                <a:pos x="wd2" y="hd2"/>
              </a:cxn>
              <a:cxn ang="5400000">
                <a:pos x="wd2" y="hd2"/>
              </a:cxn>
              <a:cxn ang="10800000">
                <a:pos x="wd2" y="hd2"/>
              </a:cxn>
              <a:cxn ang="16200000">
                <a:pos x="wd2" y="hd2"/>
              </a:cxn>
            </a:cxnLst>
            <a:rect l="0" t="0" r="r" b="b"/>
            <a:pathLst>
              <a:path w="20595" h="20497" extrusionOk="0">
                <a:moveTo>
                  <a:pt x="18898" y="1864"/>
                </a:moveTo>
                <a:cubicBezTo>
                  <a:pt x="16637" y="-621"/>
                  <a:pt x="12969" y="-621"/>
                  <a:pt x="10707" y="1864"/>
                </a:cubicBezTo>
                <a:lnTo>
                  <a:pt x="1317" y="12053"/>
                </a:lnTo>
                <a:cubicBezTo>
                  <a:pt x="-439" y="13982"/>
                  <a:pt x="-439" y="17121"/>
                  <a:pt x="1317" y="19051"/>
                </a:cubicBezTo>
                <a:cubicBezTo>
                  <a:pt x="3073" y="20979"/>
                  <a:pt x="5932" y="20979"/>
                  <a:pt x="7688" y="19051"/>
                </a:cubicBezTo>
                <a:lnTo>
                  <a:pt x="17078" y="8860"/>
                </a:lnTo>
                <a:cubicBezTo>
                  <a:pt x="18335" y="7480"/>
                  <a:pt x="18335" y="5243"/>
                  <a:pt x="17078" y="3863"/>
                </a:cubicBezTo>
                <a:cubicBezTo>
                  <a:pt x="15821" y="2483"/>
                  <a:pt x="13783" y="2483"/>
                  <a:pt x="12528" y="3863"/>
                </a:cubicBezTo>
                <a:lnTo>
                  <a:pt x="5468" y="11614"/>
                </a:lnTo>
                <a:cubicBezTo>
                  <a:pt x="5216" y="11891"/>
                  <a:pt x="5216" y="12338"/>
                  <a:pt x="5468" y="12614"/>
                </a:cubicBezTo>
                <a:cubicBezTo>
                  <a:pt x="5719" y="12890"/>
                  <a:pt x="6127" y="12890"/>
                  <a:pt x="6378" y="12614"/>
                </a:cubicBezTo>
                <a:lnTo>
                  <a:pt x="13438" y="4862"/>
                </a:lnTo>
                <a:cubicBezTo>
                  <a:pt x="14191" y="4036"/>
                  <a:pt x="15415" y="4036"/>
                  <a:pt x="16168" y="4862"/>
                </a:cubicBezTo>
                <a:cubicBezTo>
                  <a:pt x="16921" y="5689"/>
                  <a:pt x="16921" y="7034"/>
                  <a:pt x="16168" y="7861"/>
                </a:cubicBezTo>
                <a:lnTo>
                  <a:pt x="6778" y="18050"/>
                </a:lnTo>
                <a:cubicBezTo>
                  <a:pt x="5521" y="19431"/>
                  <a:pt x="3484" y="19431"/>
                  <a:pt x="2227" y="18050"/>
                </a:cubicBezTo>
                <a:cubicBezTo>
                  <a:pt x="970" y="16671"/>
                  <a:pt x="970" y="14433"/>
                  <a:pt x="2227" y="13053"/>
                </a:cubicBezTo>
                <a:lnTo>
                  <a:pt x="11526" y="2963"/>
                </a:lnTo>
                <a:cubicBezTo>
                  <a:pt x="13286" y="1031"/>
                  <a:pt x="16139" y="1031"/>
                  <a:pt x="17896" y="2963"/>
                </a:cubicBezTo>
                <a:cubicBezTo>
                  <a:pt x="19658" y="4897"/>
                  <a:pt x="19658" y="8027"/>
                  <a:pt x="17898" y="9960"/>
                </a:cubicBezTo>
                <a:lnTo>
                  <a:pt x="10930" y="17611"/>
                </a:lnTo>
                <a:cubicBezTo>
                  <a:pt x="10677" y="17888"/>
                  <a:pt x="10677" y="18335"/>
                  <a:pt x="10930" y="18611"/>
                </a:cubicBezTo>
                <a:cubicBezTo>
                  <a:pt x="11181" y="18888"/>
                  <a:pt x="11589" y="18888"/>
                  <a:pt x="11840" y="18611"/>
                </a:cubicBezTo>
                <a:lnTo>
                  <a:pt x="18898" y="10859"/>
                </a:lnTo>
                <a:cubicBezTo>
                  <a:pt x="21161" y="8375"/>
                  <a:pt x="21161" y="4348"/>
                  <a:pt x="18898" y="1864"/>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43" name="Group 642">
            <a:extLst>
              <a:ext uri="{FF2B5EF4-FFF2-40B4-BE49-F238E27FC236}">
                <a16:creationId xmlns:a16="http://schemas.microsoft.com/office/drawing/2014/main" id="{22F00506-3A86-49A7-862F-AE1FE52C2BF3}"/>
              </a:ext>
            </a:extLst>
          </p:cNvPr>
          <p:cNvGrpSpPr/>
          <p:nvPr userDrawn="1"/>
        </p:nvGrpSpPr>
        <p:grpSpPr>
          <a:xfrm>
            <a:off x="7715846" y="4508774"/>
            <a:ext cx="217165" cy="315870"/>
            <a:chOff x="9821380" y="4008304"/>
            <a:chExt cx="299877" cy="436175"/>
          </a:xfrm>
          <a:solidFill>
            <a:schemeClr val="accent1"/>
          </a:solidFill>
        </p:grpSpPr>
        <p:sp>
          <p:nvSpPr>
            <p:cNvPr id="644" name="Shape 1266">
              <a:extLst>
                <a:ext uri="{FF2B5EF4-FFF2-40B4-BE49-F238E27FC236}">
                  <a16:creationId xmlns:a16="http://schemas.microsoft.com/office/drawing/2014/main" id="{BFE22362-C7CB-4BD5-A035-E32270E01F76}"/>
                </a:ext>
              </a:extLst>
            </p:cNvPr>
            <p:cNvSpPr/>
            <p:nvPr/>
          </p:nvSpPr>
          <p:spPr>
            <a:xfrm>
              <a:off x="9821380" y="4008304"/>
              <a:ext cx="299877" cy="436175"/>
            </a:xfrm>
            <a:custGeom>
              <a:avLst/>
              <a:gdLst/>
              <a:ahLst/>
              <a:cxnLst>
                <a:cxn ang="0">
                  <a:pos x="wd2" y="hd2"/>
                </a:cxn>
                <a:cxn ang="5400000">
                  <a:pos x="wd2" y="hd2"/>
                </a:cxn>
                <a:cxn ang="10800000">
                  <a:pos x="wd2" y="hd2"/>
                </a:cxn>
                <a:cxn ang="16200000">
                  <a:pos x="wd2" y="hd2"/>
                </a:cxn>
              </a:cxnLst>
              <a:rect l="0" t="0" r="r" b="b"/>
              <a:pathLst>
                <a:path w="20767" h="21600" extrusionOk="0">
                  <a:moveTo>
                    <a:pt x="18567" y="16551"/>
                  </a:moveTo>
                  <a:cubicBezTo>
                    <a:pt x="17960" y="18285"/>
                    <a:pt x="17275" y="20250"/>
                    <a:pt x="9437" y="20250"/>
                  </a:cubicBezTo>
                  <a:cubicBezTo>
                    <a:pt x="4711" y="20250"/>
                    <a:pt x="1888" y="17810"/>
                    <a:pt x="1888" y="15451"/>
                  </a:cubicBezTo>
                  <a:cubicBezTo>
                    <a:pt x="1888" y="13645"/>
                    <a:pt x="2350" y="12162"/>
                    <a:pt x="2835" y="10592"/>
                  </a:cubicBezTo>
                  <a:cubicBezTo>
                    <a:pt x="3455" y="8601"/>
                    <a:pt x="4089" y="6563"/>
                    <a:pt x="3814" y="3868"/>
                  </a:cubicBezTo>
                  <a:cubicBezTo>
                    <a:pt x="6724" y="6750"/>
                    <a:pt x="7760" y="10567"/>
                    <a:pt x="7760" y="10567"/>
                  </a:cubicBezTo>
                  <a:cubicBezTo>
                    <a:pt x="7760" y="10567"/>
                    <a:pt x="10469" y="7847"/>
                    <a:pt x="11197" y="6583"/>
                  </a:cubicBezTo>
                  <a:cubicBezTo>
                    <a:pt x="11755" y="7395"/>
                    <a:pt x="12267" y="10125"/>
                    <a:pt x="12267" y="12825"/>
                  </a:cubicBezTo>
                  <a:cubicBezTo>
                    <a:pt x="12267" y="12825"/>
                    <a:pt x="14774" y="11348"/>
                    <a:pt x="16654" y="9127"/>
                  </a:cubicBezTo>
                  <a:cubicBezTo>
                    <a:pt x="18633" y="11666"/>
                    <a:pt x="19346" y="14321"/>
                    <a:pt x="18567" y="16551"/>
                  </a:cubicBezTo>
                  <a:moveTo>
                    <a:pt x="16042" y="6075"/>
                  </a:moveTo>
                  <a:cubicBezTo>
                    <a:pt x="15983" y="7880"/>
                    <a:pt x="14088" y="9405"/>
                    <a:pt x="14088" y="9405"/>
                  </a:cubicBezTo>
                  <a:cubicBezTo>
                    <a:pt x="14088" y="6047"/>
                    <a:pt x="10380" y="3375"/>
                    <a:pt x="10380" y="3375"/>
                  </a:cubicBezTo>
                  <a:cubicBezTo>
                    <a:pt x="10380" y="3375"/>
                    <a:pt x="10331" y="5374"/>
                    <a:pt x="8453" y="7389"/>
                  </a:cubicBezTo>
                  <a:cubicBezTo>
                    <a:pt x="6575" y="2687"/>
                    <a:pt x="939" y="0"/>
                    <a:pt x="939" y="0"/>
                  </a:cubicBezTo>
                  <a:cubicBezTo>
                    <a:pt x="3757" y="7389"/>
                    <a:pt x="0" y="10077"/>
                    <a:pt x="0" y="15451"/>
                  </a:cubicBezTo>
                  <a:cubicBezTo>
                    <a:pt x="0" y="18605"/>
                    <a:pt x="3731" y="21600"/>
                    <a:pt x="9437" y="21600"/>
                  </a:cubicBezTo>
                  <a:cubicBezTo>
                    <a:pt x="17888" y="21600"/>
                    <a:pt x="19523" y="19380"/>
                    <a:pt x="20397" y="16879"/>
                  </a:cubicBezTo>
                  <a:cubicBezTo>
                    <a:pt x="21600" y="13436"/>
                    <a:pt x="19798" y="9433"/>
                    <a:pt x="16042" y="607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5" name="Shape 1267">
              <a:extLst>
                <a:ext uri="{FF2B5EF4-FFF2-40B4-BE49-F238E27FC236}">
                  <a16:creationId xmlns:a16="http://schemas.microsoft.com/office/drawing/2014/main" id="{D48D298C-8D7C-4725-BE19-9894E0A34A56}"/>
                </a:ext>
              </a:extLst>
            </p:cNvPr>
            <p:cNvSpPr/>
            <p:nvPr/>
          </p:nvSpPr>
          <p:spPr>
            <a:xfrm>
              <a:off x="9875881" y="4199131"/>
              <a:ext cx="193427" cy="156125"/>
            </a:xfrm>
            <a:custGeom>
              <a:avLst/>
              <a:gdLst/>
              <a:ahLst/>
              <a:cxnLst>
                <a:cxn ang="0">
                  <a:pos x="wd2" y="hd2"/>
                </a:cxn>
                <a:cxn ang="5400000">
                  <a:pos x="wd2" y="hd2"/>
                </a:cxn>
                <a:cxn ang="10800000">
                  <a:pos x="wd2" y="hd2"/>
                </a:cxn>
                <a:cxn ang="16200000">
                  <a:pos x="wd2" y="hd2"/>
                </a:cxn>
              </a:cxnLst>
              <a:rect l="0" t="0" r="r" b="b"/>
              <a:pathLst>
                <a:path w="21282" h="21600" extrusionOk="0">
                  <a:moveTo>
                    <a:pt x="20698" y="5891"/>
                  </a:moveTo>
                  <a:lnTo>
                    <a:pt x="19424" y="7749"/>
                  </a:lnTo>
                  <a:cubicBezTo>
                    <a:pt x="17846" y="10064"/>
                    <a:pt x="16353" y="12259"/>
                    <a:pt x="12365" y="14784"/>
                  </a:cubicBezTo>
                  <a:cubicBezTo>
                    <a:pt x="11794" y="12631"/>
                    <a:pt x="11276" y="10259"/>
                    <a:pt x="11276" y="6632"/>
                  </a:cubicBezTo>
                  <a:lnTo>
                    <a:pt x="11276" y="3409"/>
                  </a:lnTo>
                  <a:lnTo>
                    <a:pt x="9001" y="7893"/>
                  </a:lnTo>
                  <a:cubicBezTo>
                    <a:pt x="8234" y="9422"/>
                    <a:pt x="7598" y="10690"/>
                    <a:pt x="6650" y="12374"/>
                  </a:cubicBezTo>
                  <a:cubicBezTo>
                    <a:pt x="5212" y="8296"/>
                    <a:pt x="4196" y="5282"/>
                    <a:pt x="3423" y="2545"/>
                  </a:cubicBezTo>
                  <a:lnTo>
                    <a:pt x="2705" y="0"/>
                  </a:lnTo>
                  <a:lnTo>
                    <a:pt x="1927" y="2847"/>
                  </a:lnTo>
                  <a:cubicBezTo>
                    <a:pt x="937" y="6470"/>
                    <a:pt x="0" y="9891"/>
                    <a:pt x="0" y="18771"/>
                  </a:cubicBezTo>
                  <a:cubicBezTo>
                    <a:pt x="0" y="19292"/>
                    <a:pt x="334" y="19714"/>
                    <a:pt x="750" y="19714"/>
                  </a:cubicBezTo>
                  <a:cubicBezTo>
                    <a:pt x="1162" y="19714"/>
                    <a:pt x="1499" y="19292"/>
                    <a:pt x="1499" y="18771"/>
                  </a:cubicBezTo>
                  <a:cubicBezTo>
                    <a:pt x="1499" y="11965"/>
                    <a:pt x="2038" y="8595"/>
                    <a:pt x="2758" y="5681"/>
                  </a:cubicBezTo>
                  <a:cubicBezTo>
                    <a:pt x="3537" y="8175"/>
                    <a:pt x="4521" y="11009"/>
                    <a:pt x="5812" y="14639"/>
                  </a:cubicBezTo>
                  <a:lnTo>
                    <a:pt x="6339" y="16118"/>
                  </a:lnTo>
                  <a:lnTo>
                    <a:pt x="7100" y="14812"/>
                  </a:lnTo>
                  <a:cubicBezTo>
                    <a:pt x="8345" y="12681"/>
                    <a:pt x="9086" y="11248"/>
                    <a:pt x="9897" y="9639"/>
                  </a:cubicBezTo>
                  <a:cubicBezTo>
                    <a:pt x="10134" y="12429"/>
                    <a:pt x="10681" y="14429"/>
                    <a:pt x="11223" y="16409"/>
                  </a:cubicBezTo>
                  <a:lnTo>
                    <a:pt x="11495" y="17405"/>
                  </a:lnTo>
                  <a:lnTo>
                    <a:pt x="12254" y="16954"/>
                  </a:lnTo>
                  <a:cubicBezTo>
                    <a:pt x="16306" y="14532"/>
                    <a:pt x="18203" y="12328"/>
                    <a:pt x="19708" y="10212"/>
                  </a:cubicBezTo>
                  <a:cubicBezTo>
                    <a:pt x="19943" y="13727"/>
                    <a:pt x="19574" y="17574"/>
                    <a:pt x="18698" y="20305"/>
                  </a:cubicBezTo>
                  <a:cubicBezTo>
                    <a:pt x="18543" y="20788"/>
                    <a:pt x="18731" y="21337"/>
                    <a:pt x="19114" y="21532"/>
                  </a:cubicBezTo>
                  <a:cubicBezTo>
                    <a:pt x="19205" y="21578"/>
                    <a:pt x="19302" y="21600"/>
                    <a:pt x="19395" y="21600"/>
                  </a:cubicBezTo>
                  <a:cubicBezTo>
                    <a:pt x="19691" y="21600"/>
                    <a:pt x="19972" y="21377"/>
                    <a:pt x="20089" y="21009"/>
                  </a:cubicBezTo>
                  <a:cubicBezTo>
                    <a:pt x="21252" y="17381"/>
                    <a:pt x="21600" y="12213"/>
                    <a:pt x="20976" y="7841"/>
                  </a:cubicBezTo>
                  <a:cubicBezTo>
                    <a:pt x="20976" y="7841"/>
                    <a:pt x="20698" y="5891"/>
                    <a:pt x="20698" y="5891"/>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46" name="Shape 1268">
            <a:extLst>
              <a:ext uri="{FF2B5EF4-FFF2-40B4-BE49-F238E27FC236}">
                <a16:creationId xmlns:a16="http://schemas.microsoft.com/office/drawing/2014/main" id="{E356EC8F-64BB-4F9B-9292-C1F3C719B95C}"/>
              </a:ext>
            </a:extLst>
          </p:cNvPr>
          <p:cNvSpPr/>
          <p:nvPr userDrawn="1"/>
        </p:nvSpPr>
        <p:spPr>
          <a:xfrm>
            <a:off x="6953444" y="4537683"/>
            <a:ext cx="315755" cy="276387"/>
          </a:xfrm>
          <a:custGeom>
            <a:avLst/>
            <a:gdLst/>
            <a:ahLst/>
            <a:cxnLst>
              <a:cxn ang="0">
                <a:pos x="wd2" y="hd2"/>
              </a:cxn>
              <a:cxn ang="5400000">
                <a:pos x="wd2" y="hd2"/>
              </a:cxn>
              <a:cxn ang="10800000">
                <a:pos x="wd2" y="hd2"/>
              </a:cxn>
              <a:cxn ang="16200000">
                <a:pos x="wd2" y="hd2"/>
              </a:cxn>
            </a:cxnLst>
            <a:rect l="0" t="0" r="r" b="b"/>
            <a:pathLst>
              <a:path w="21384" h="21600" extrusionOk="0">
                <a:moveTo>
                  <a:pt x="18711" y="9257"/>
                </a:moveTo>
                <a:lnTo>
                  <a:pt x="16706" y="7714"/>
                </a:lnTo>
                <a:lnTo>
                  <a:pt x="16706" y="20057"/>
                </a:lnTo>
                <a:lnTo>
                  <a:pt x="4678" y="20057"/>
                </a:lnTo>
                <a:lnTo>
                  <a:pt x="4678" y="7714"/>
                </a:lnTo>
                <a:lnTo>
                  <a:pt x="2673" y="9257"/>
                </a:lnTo>
                <a:lnTo>
                  <a:pt x="1337" y="4629"/>
                </a:lnTo>
                <a:lnTo>
                  <a:pt x="4678" y="1543"/>
                </a:lnTo>
                <a:lnTo>
                  <a:pt x="7469" y="1543"/>
                </a:lnTo>
                <a:cubicBezTo>
                  <a:pt x="7842" y="2871"/>
                  <a:pt x="9137" y="3857"/>
                  <a:pt x="10692" y="3857"/>
                </a:cubicBezTo>
                <a:cubicBezTo>
                  <a:pt x="12247" y="3857"/>
                  <a:pt x="13542" y="2871"/>
                  <a:pt x="13915" y="1543"/>
                </a:cubicBezTo>
                <a:lnTo>
                  <a:pt x="16706" y="1543"/>
                </a:lnTo>
                <a:lnTo>
                  <a:pt x="20047" y="4629"/>
                </a:lnTo>
                <a:cubicBezTo>
                  <a:pt x="20047" y="4629"/>
                  <a:pt x="18711" y="9257"/>
                  <a:pt x="18711" y="9257"/>
                </a:cubicBezTo>
                <a:close/>
                <a:moveTo>
                  <a:pt x="13200" y="1543"/>
                </a:moveTo>
                <a:cubicBezTo>
                  <a:pt x="12832" y="2439"/>
                  <a:pt x="11852" y="3086"/>
                  <a:pt x="10692" y="3086"/>
                </a:cubicBezTo>
                <a:cubicBezTo>
                  <a:pt x="9532" y="3086"/>
                  <a:pt x="8552" y="2439"/>
                  <a:pt x="8184" y="1543"/>
                </a:cubicBezTo>
                <a:cubicBezTo>
                  <a:pt x="8184" y="1543"/>
                  <a:pt x="13200" y="1543"/>
                  <a:pt x="13200" y="1543"/>
                </a:cubicBezTo>
                <a:close/>
                <a:moveTo>
                  <a:pt x="20882" y="3424"/>
                </a:moveTo>
                <a:lnTo>
                  <a:pt x="17541" y="338"/>
                </a:lnTo>
                <a:cubicBezTo>
                  <a:pt x="17304" y="119"/>
                  <a:pt x="17010" y="0"/>
                  <a:pt x="16706" y="0"/>
                </a:cubicBezTo>
                <a:lnTo>
                  <a:pt x="4678" y="0"/>
                </a:lnTo>
                <a:cubicBezTo>
                  <a:pt x="4374" y="0"/>
                  <a:pt x="4080" y="119"/>
                  <a:pt x="3843" y="338"/>
                </a:cubicBezTo>
                <a:lnTo>
                  <a:pt x="501" y="3424"/>
                </a:lnTo>
                <a:cubicBezTo>
                  <a:pt x="64" y="3828"/>
                  <a:pt x="-108" y="4504"/>
                  <a:pt x="69" y="5117"/>
                </a:cubicBezTo>
                <a:lnTo>
                  <a:pt x="1405" y="9745"/>
                </a:lnTo>
                <a:cubicBezTo>
                  <a:pt x="1537" y="10201"/>
                  <a:pt x="1845" y="10560"/>
                  <a:pt x="2239" y="10716"/>
                </a:cubicBezTo>
                <a:cubicBezTo>
                  <a:pt x="2381" y="10772"/>
                  <a:pt x="2528" y="10800"/>
                  <a:pt x="2673" y="10800"/>
                </a:cubicBezTo>
                <a:cubicBezTo>
                  <a:pt x="2906" y="10800"/>
                  <a:pt x="3137" y="10730"/>
                  <a:pt x="3341" y="10594"/>
                </a:cubicBezTo>
                <a:lnTo>
                  <a:pt x="3341" y="20057"/>
                </a:lnTo>
                <a:cubicBezTo>
                  <a:pt x="3341" y="20908"/>
                  <a:pt x="3941" y="21600"/>
                  <a:pt x="4678" y="21600"/>
                </a:cubicBezTo>
                <a:lnTo>
                  <a:pt x="16706" y="21600"/>
                </a:lnTo>
                <a:cubicBezTo>
                  <a:pt x="17443" y="21600"/>
                  <a:pt x="18043" y="20908"/>
                  <a:pt x="18043" y="20057"/>
                </a:cubicBezTo>
                <a:lnTo>
                  <a:pt x="18043" y="10594"/>
                </a:lnTo>
                <a:cubicBezTo>
                  <a:pt x="18247" y="10730"/>
                  <a:pt x="18478" y="10800"/>
                  <a:pt x="18711" y="10800"/>
                </a:cubicBezTo>
                <a:cubicBezTo>
                  <a:pt x="18856" y="10800"/>
                  <a:pt x="19002" y="10772"/>
                  <a:pt x="19145" y="10716"/>
                </a:cubicBezTo>
                <a:cubicBezTo>
                  <a:pt x="19539" y="10560"/>
                  <a:pt x="19847" y="10201"/>
                  <a:pt x="19979" y="9745"/>
                </a:cubicBezTo>
                <a:lnTo>
                  <a:pt x="21315" y="5117"/>
                </a:lnTo>
                <a:cubicBezTo>
                  <a:pt x="21492" y="4504"/>
                  <a:pt x="21320" y="3828"/>
                  <a:pt x="20882" y="3424"/>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47" name="Group 646">
            <a:extLst>
              <a:ext uri="{FF2B5EF4-FFF2-40B4-BE49-F238E27FC236}">
                <a16:creationId xmlns:a16="http://schemas.microsoft.com/office/drawing/2014/main" id="{699ED99B-ED3B-4969-946B-FF18F070F1CE}"/>
              </a:ext>
            </a:extLst>
          </p:cNvPr>
          <p:cNvGrpSpPr/>
          <p:nvPr userDrawn="1"/>
        </p:nvGrpSpPr>
        <p:grpSpPr>
          <a:xfrm>
            <a:off x="6238539" y="4508774"/>
            <a:ext cx="315760" cy="315870"/>
            <a:chOff x="8009199" y="4008304"/>
            <a:chExt cx="436023" cy="436175"/>
          </a:xfrm>
          <a:solidFill>
            <a:schemeClr val="accent1"/>
          </a:solidFill>
        </p:grpSpPr>
        <p:sp>
          <p:nvSpPr>
            <p:cNvPr id="648" name="Shape 1269">
              <a:extLst>
                <a:ext uri="{FF2B5EF4-FFF2-40B4-BE49-F238E27FC236}">
                  <a16:creationId xmlns:a16="http://schemas.microsoft.com/office/drawing/2014/main" id="{2A251BB4-36B6-4C8C-96B7-0D22C0440734}"/>
                </a:ext>
              </a:extLst>
            </p:cNvPr>
            <p:cNvSpPr/>
            <p:nvPr/>
          </p:nvSpPr>
          <p:spPr>
            <a:xfrm>
              <a:off x="8009199" y="4171869"/>
              <a:ext cx="436023" cy="272610"/>
            </a:xfrm>
            <a:custGeom>
              <a:avLst/>
              <a:gdLst/>
              <a:ahLst/>
              <a:cxnLst>
                <a:cxn ang="0">
                  <a:pos x="wd2" y="hd2"/>
                </a:cxn>
                <a:cxn ang="5400000">
                  <a:pos x="wd2" y="hd2"/>
                </a:cxn>
                <a:cxn ang="10800000">
                  <a:pos x="wd2" y="hd2"/>
                </a:cxn>
                <a:cxn ang="16200000">
                  <a:pos x="wd2" y="hd2"/>
                </a:cxn>
              </a:cxnLst>
              <a:rect l="0" t="0" r="r" b="b"/>
              <a:pathLst>
                <a:path w="21505" h="21600" extrusionOk="0">
                  <a:moveTo>
                    <a:pt x="17472" y="17280"/>
                  </a:moveTo>
                  <a:lnTo>
                    <a:pt x="17472" y="18900"/>
                  </a:lnTo>
                  <a:cubicBezTo>
                    <a:pt x="17472" y="19198"/>
                    <a:pt x="17322" y="19440"/>
                    <a:pt x="17136" y="19440"/>
                  </a:cubicBezTo>
                  <a:lnTo>
                    <a:pt x="4368" y="19440"/>
                  </a:lnTo>
                  <a:cubicBezTo>
                    <a:pt x="4183" y="19440"/>
                    <a:pt x="4032" y="19198"/>
                    <a:pt x="4032" y="18900"/>
                  </a:cubicBezTo>
                  <a:lnTo>
                    <a:pt x="4032" y="17280"/>
                  </a:lnTo>
                  <a:lnTo>
                    <a:pt x="1344" y="12420"/>
                  </a:lnTo>
                  <a:cubicBezTo>
                    <a:pt x="1344" y="12122"/>
                    <a:pt x="1495" y="11880"/>
                    <a:pt x="1680" y="11880"/>
                  </a:cubicBezTo>
                  <a:lnTo>
                    <a:pt x="3360" y="11880"/>
                  </a:lnTo>
                  <a:lnTo>
                    <a:pt x="4032" y="11880"/>
                  </a:lnTo>
                  <a:lnTo>
                    <a:pt x="4704" y="11880"/>
                  </a:lnTo>
                  <a:lnTo>
                    <a:pt x="5376" y="11880"/>
                  </a:lnTo>
                  <a:lnTo>
                    <a:pt x="6048" y="11880"/>
                  </a:lnTo>
                  <a:lnTo>
                    <a:pt x="6720" y="11880"/>
                  </a:lnTo>
                  <a:lnTo>
                    <a:pt x="7392" y="11880"/>
                  </a:lnTo>
                  <a:lnTo>
                    <a:pt x="8064" y="11880"/>
                  </a:lnTo>
                  <a:lnTo>
                    <a:pt x="8736" y="11880"/>
                  </a:lnTo>
                  <a:lnTo>
                    <a:pt x="12768" y="11880"/>
                  </a:lnTo>
                  <a:lnTo>
                    <a:pt x="13440" y="11880"/>
                  </a:lnTo>
                  <a:lnTo>
                    <a:pt x="14112" y="11880"/>
                  </a:lnTo>
                  <a:lnTo>
                    <a:pt x="14784" y="11880"/>
                  </a:lnTo>
                  <a:lnTo>
                    <a:pt x="15456" y="11880"/>
                  </a:lnTo>
                  <a:lnTo>
                    <a:pt x="16128" y="11880"/>
                  </a:lnTo>
                  <a:lnTo>
                    <a:pt x="16800" y="11880"/>
                  </a:lnTo>
                  <a:lnTo>
                    <a:pt x="17472" y="11880"/>
                  </a:lnTo>
                  <a:lnTo>
                    <a:pt x="18144" y="11880"/>
                  </a:lnTo>
                  <a:lnTo>
                    <a:pt x="19824" y="11880"/>
                  </a:lnTo>
                  <a:cubicBezTo>
                    <a:pt x="20010" y="11880"/>
                    <a:pt x="20160" y="12122"/>
                    <a:pt x="20160" y="12420"/>
                  </a:cubicBezTo>
                  <a:cubicBezTo>
                    <a:pt x="20160" y="12420"/>
                    <a:pt x="17472" y="17280"/>
                    <a:pt x="17472" y="17280"/>
                  </a:cubicBezTo>
                  <a:close/>
                  <a:moveTo>
                    <a:pt x="10752" y="4320"/>
                  </a:moveTo>
                  <a:cubicBezTo>
                    <a:pt x="8625" y="4320"/>
                    <a:pt x="6826" y="6601"/>
                    <a:pt x="6246" y="9720"/>
                  </a:cubicBezTo>
                  <a:lnTo>
                    <a:pt x="5553" y="9720"/>
                  </a:lnTo>
                  <a:cubicBezTo>
                    <a:pt x="6152" y="6000"/>
                    <a:pt x="8252" y="3240"/>
                    <a:pt x="10752" y="3240"/>
                  </a:cubicBezTo>
                  <a:cubicBezTo>
                    <a:pt x="12934" y="3240"/>
                    <a:pt x="14813" y="5344"/>
                    <a:pt x="15655" y="8353"/>
                  </a:cubicBezTo>
                  <a:lnTo>
                    <a:pt x="15054" y="8835"/>
                  </a:lnTo>
                  <a:cubicBezTo>
                    <a:pt x="14324" y="6180"/>
                    <a:pt x="12672" y="4320"/>
                    <a:pt x="10752" y="4320"/>
                  </a:cubicBezTo>
                  <a:moveTo>
                    <a:pt x="10752" y="8640"/>
                  </a:moveTo>
                  <a:cubicBezTo>
                    <a:pt x="10159" y="8640"/>
                    <a:pt x="9630" y="9062"/>
                    <a:pt x="9260" y="9720"/>
                  </a:cubicBezTo>
                  <a:lnTo>
                    <a:pt x="8438" y="9720"/>
                  </a:lnTo>
                  <a:cubicBezTo>
                    <a:pt x="8904" y="8435"/>
                    <a:pt x="9762" y="7560"/>
                    <a:pt x="10752" y="7560"/>
                  </a:cubicBezTo>
                  <a:cubicBezTo>
                    <a:pt x="11743" y="7560"/>
                    <a:pt x="12600" y="8435"/>
                    <a:pt x="13067" y="9720"/>
                  </a:cubicBezTo>
                  <a:lnTo>
                    <a:pt x="12244" y="9720"/>
                  </a:lnTo>
                  <a:cubicBezTo>
                    <a:pt x="11874" y="9062"/>
                    <a:pt x="11346" y="8640"/>
                    <a:pt x="10752" y="8640"/>
                  </a:cubicBezTo>
                  <a:moveTo>
                    <a:pt x="13828" y="9720"/>
                  </a:moveTo>
                  <a:cubicBezTo>
                    <a:pt x="13307" y="7816"/>
                    <a:pt x="12126" y="6480"/>
                    <a:pt x="10752" y="6480"/>
                  </a:cubicBezTo>
                  <a:cubicBezTo>
                    <a:pt x="9378" y="6480"/>
                    <a:pt x="8197" y="7816"/>
                    <a:pt x="7677" y="9720"/>
                  </a:cubicBezTo>
                  <a:lnTo>
                    <a:pt x="6955" y="9720"/>
                  </a:lnTo>
                  <a:cubicBezTo>
                    <a:pt x="7510" y="7208"/>
                    <a:pt x="9001" y="5400"/>
                    <a:pt x="10752" y="5400"/>
                  </a:cubicBezTo>
                  <a:cubicBezTo>
                    <a:pt x="12409" y="5400"/>
                    <a:pt x="13835" y="7016"/>
                    <a:pt x="14454" y="9317"/>
                  </a:cubicBezTo>
                  <a:lnTo>
                    <a:pt x="13954" y="9720"/>
                  </a:lnTo>
                  <a:cubicBezTo>
                    <a:pt x="13954" y="9720"/>
                    <a:pt x="13828" y="9720"/>
                    <a:pt x="13828" y="9720"/>
                  </a:cubicBezTo>
                  <a:close/>
                  <a:moveTo>
                    <a:pt x="10752" y="1080"/>
                  </a:moveTo>
                  <a:cubicBezTo>
                    <a:pt x="13460" y="1080"/>
                    <a:pt x="15792" y="3672"/>
                    <a:pt x="16856" y="7388"/>
                  </a:cubicBezTo>
                  <a:lnTo>
                    <a:pt x="16257" y="7869"/>
                  </a:lnTo>
                  <a:cubicBezTo>
                    <a:pt x="15306" y="4505"/>
                    <a:pt x="13202" y="2160"/>
                    <a:pt x="10752" y="2160"/>
                  </a:cubicBezTo>
                  <a:cubicBezTo>
                    <a:pt x="7875" y="2160"/>
                    <a:pt x="5471" y="5393"/>
                    <a:pt x="4859" y="9720"/>
                  </a:cubicBezTo>
                  <a:lnTo>
                    <a:pt x="4168" y="9720"/>
                  </a:lnTo>
                  <a:cubicBezTo>
                    <a:pt x="4792" y="4797"/>
                    <a:pt x="7507" y="1080"/>
                    <a:pt x="10752" y="1080"/>
                  </a:cubicBezTo>
                  <a:moveTo>
                    <a:pt x="17337" y="9720"/>
                  </a:moveTo>
                  <a:lnTo>
                    <a:pt x="16959" y="9720"/>
                  </a:lnTo>
                  <a:lnTo>
                    <a:pt x="17294" y="9450"/>
                  </a:lnTo>
                  <a:cubicBezTo>
                    <a:pt x="17308" y="9541"/>
                    <a:pt x="17325" y="9628"/>
                    <a:pt x="17337" y="9720"/>
                  </a:cubicBezTo>
                  <a:moveTo>
                    <a:pt x="19824" y="9720"/>
                  </a:moveTo>
                  <a:lnTo>
                    <a:pt x="18016" y="9720"/>
                  </a:lnTo>
                  <a:cubicBezTo>
                    <a:pt x="17987" y="9462"/>
                    <a:pt x="17948" y="9210"/>
                    <a:pt x="17909" y="8957"/>
                  </a:cubicBezTo>
                  <a:lnTo>
                    <a:pt x="21133" y="6366"/>
                  </a:lnTo>
                  <a:cubicBezTo>
                    <a:pt x="21465" y="6099"/>
                    <a:pt x="21600" y="5451"/>
                    <a:pt x="21434" y="4917"/>
                  </a:cubicBezTo>
                  <a:cubicBezTo>
                    <a:pt x="21267" y="4383"/>
                    <a:pt x="20865" y="4169"/>
                    <a:pt x="20532" y="4434"/>
                  </a:cubicBezTo>
                  <a:lnTo>
                    <a:pt x="17456" y="6905"/>
                  </a:lnTo>
                  <a:cubicBezTo>
                    <a:pt x="16282" y="2836"/>
                    <a:pt x="13722" y="0"/>
                    <a:pt x="10752" y="0"/>
                  </a:cubicBezTo>
                  <a:cubicBezTo>
                    <a:pt x="7136" y="0"/>
                    <a:pt x="4123" y="4199"/>
                    <a:pt x="3488" y="9720"/>
                  </a:cubicBezTo>
                  <a:lnTo>
                    <a:pt x="1680" y="9720"/>
                  </a:lnTo>
                  <a:cubicBezTo>
                    <a:pt x="754" y="9720"/>
                    <a:pt x="0" y="10931"/>
                    <a:pt x="0" y="12420"/>
                  </a:cubicBezTo>
                  <a:cubicBezTo>
                    <a:pt x="0" y="12949"/>
                    <a:pt x="121" y="13460"/>
                    <a:pt x="339" y="13855"/>
                  </a:cubicBezTo>
                  <a:lnTo>
                    <a:pt x="2688" y="18102"/>
                  </a:lnTo>
                  <a:lnTo>
                    <a:pt x="2688" y="18900"/>
                  </a:lnTo>
                  <a:cubicBezTo>
                    <a:pt x="2688" y="20389"/>
                    <a:pt x="3442" y="21600"/>
                    <a:pt x="4368" y="21600"/>
                  </a:cubicBezTo>
                  <a:lnTo>
                    <a:pt x="17136" y="21600"/>
                  </a:lnTo>
                  <a:cubicBezTo>
                    <a:pt x="18062" y="21600"/>
                    <a:pt x="18816" y="20389"/>
                    <a:pt x="18816" y="18900"/>
                  </a:cubicBezTo>
                  <a:lnTo>
                    <a:pt x="18816" y="18102"/>
                  </a:lnTo>
                  <a:lnTo>
                    <a:pt x="21165" y="13855"/>
                  </a:lnTo>
                  <a:cubicBezTo>
                    <a:pt x="21383" y="13460"/>
                    <a:pt x="21505" y="12949"/>
                    <a:pt x="21505" y="12420"/>
                  </a:cubicBezTo>
                  <a:cubicBezTo>
                    <a:pt x="21505" y="10931"/>
                    <a:pt x="20750" y="9720"/>
                    <a:pt x="19824" y="972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9" name="Shape 1270">
              <a:extLst>
                <a:ext uri="{FF2B5EF4-FFF2-40B4-BE49-F238E27FC236}">
                  <a16:creationId xmlns:a16="http://schemas.microsoft.com/office/drawing/2014/main" id="{7C4BA135-7FE9-42F3-BAA9-243F86B91F78}"/>
                </a:ext>
              </a:extLst>
            </p:cNvPr>
            <p:cNvSpPr/>
            <p:nvPr/>
          </p:nvSpPr>
          <p:spPr>
            <a:xfrm>
              <a:off x="8118202" y="4062827"/>
              <a:ext cx="30765" cy="102229"/>
            </a:xfrm>
            <a:custGeom>
              <a:avLst/>
              <a:gdLst/>
              <a:ahLst/>
              <a:cxnLst>
                <a:cxn ang="0">
                  <a:pos x="wd2" y="hd2"/>
                </a:cxn>
                <a:cxn ang="5400000">
                  <a:pos x="wd2" y="hd2"/>
                </a:cxn>
                <a:cxn ang="10800000">
                  <a:pos x="wd2" y="hd2"/>
                </a:cxn>
                <a:cxn ang="16200000">
                  <a:pos x="wd2" y="hd2"/>
                </a:cxn>
              </a:cxnLst>
              <a:rect l="0" t="0" r="r" b="b"/>
              <a:pathLst>
                <a:path w="16970" h="21600" extrusionOk="0">
                  <a:moveTo>
                    <a:pt x="1764" y="20770"/>
                  </a:moveTo>
                  <a:cubicBezTo>
                    <a:pt x="1786" y="20787"/>
                    <a:pt x="1800" y="20804"/>
                    <a:pt x="1822" y="20821"/>
                  </a:cubicBezTo>
                  <a:lnTo>
                    <a:pt x="1841" y="20821"/>
                  </a:lnTo>
                  <a:cubicBezTo>
                    <a:pt x="2472" y="21282"/>
                    <a:pt x="3720" y="21600"/>
                    <a:pt x="5169" y="21600"/>
                  </a:cubicBezTo>
                  <a:cubicBezTo>
                    <a:pt x="7250" y="21600"/>
                    <a:pt x="8949" y="20948"/>
                    <a:pt x="8949" y="20152"/>
                  </a:cubicBezTo>
                  <a:cubicBezTo>
                    <a:pt x="8949" y="20028"/>
                    <a:pt x="8890" y="19907"/>
                    <a:pt x="8813" y="19792"/>
                  </a:cubicBezTo>
                  <a:cubicBezTo>
                    <a:pt x="8828" y="19772"/>
                    <a:pt x="8828" y="19755"/>
                    <a:pt x="8806" y="19735"/>
                  </a:cubicBezTo>
                  <a:cubicBezTo>
                    <a:pt x="5995" y="17196"/>
                    <a:pt x="8670" y="14408"/>
                    <a:pt x="11955" y="11408"/>
                  </a:cubicBezTo>
                  <a:cubicBezTo>
                    <a:pt x="15518" y="8165"/>
                    <a:pt x="19327" y="4565"/>
                    <a:pt x="15125" y="903"/>
                  </a:cubicBezTo>
                  <a:cubicBezTo>
                    <a:pt x="14593" y="374"/>
                    <a:pt x="13265" y="0"/>
                    <a:pt x="11701" y="0"/>
                  </a:cubicBezTo>
                  <a:cubicBezTo>
                    <a:pt x="9672" y="0"/>
                    <a:pt x="8017" y="633"/>
                    <a:pt x="8017" y="1412"/>
                  </a:cubicBezTo>
                  <a:cubicBezTo>
                    <a:pt x="8017" y="1583"/>
                    <a:pt x="8109" y="1747"/>
                    <a:pt x="8259" y="1898"/>
                  </a:cubicBezTo>
                  <a:cubicBezTo>
                    <a:pt x="8259" y="1904"/>
                    <a:pt x="8259" y="1910"/>
                    <a:pt x="8266" y="1915"/>
                  </a:cubicBezTo>
                  <a:cubicBezTo>
                    <a:pt x="8274" y="1924"/>
                    <a:pt x="8281" y="1932"/>
                    <a:pt x="8296" y="1941"/>
                  </a:cubicBezTo>
                  <a:lnTo>
                    <a:pt x="8325" y="1974"/>
                  </a:lnTo>
                  <a:cubicBezTo>
                    <a:pt x="11360" y="4593"/>
                    <a:pt x="8424" y="7276"/>
                    <a:pt x="5107" y="10305"/>
                  </a:cubicBezTo>
                  <a:cubicBezTo>
                    <a:pt x="1606" y="13500"/>
                    <a:pt x="-2273" y="17041"/>
                    <a:pt x="1635" y="20649"/>
                  </a:cubicBezTo>
                  <a:cubicBezTo>
                    <a:pt x="1672" y="20692"/>
                    <a:pt x="1720" y="20731"/>
                    <a:pt x="1764" y="207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0" name="Shape 1271">
              <a:extLst>
                <a:ext uri="{FF2B5EF4-FFF2-40B4-BE49-F238E27FC236}">
                  <a16:creationId xmlns:a16="http://schemas.microsoft.com/office/drawing/2014/main" id="{6D77DAF0-57B4-44CB-86DF-954880E4BD58}"/>
                </a:ext>
              </a:extLst>
            </p:cNvPr>
            <p:cNvSpPr/>
            <p:nvPr/>
          </p:nvSpPr>
          <p:spPr>
            <a:xfrm>
              <a:off x="8281708" y="4062827"/>
              <a:ext cx="30765" cy="102229"/>
            </a:xfrm>
            <a:custGeom>
              <a:avLst/>
              <a:gdLst/>
              <a:ahLst/>
              <a:cxnLst>
                <a:cxn ang="0">
                  <a:pos x="wd2" y="hd2"/>
                </a:cxn>
                <a:cxn ang="5400000">
                  <a:pos x="wd2" y="hd2"/>
                </a:cxn>
                <a:cxn ang="10800000">
                  <a:pos x="wd2" y="hd2"/>
                </a:cxn>
                <a:cxn ang="16200000">
                  <a:pos x="wd2" y="hd2"/>
                </a:cxn>
              </a:cxnLst>
              <a:rect l="0" t="0" r="r" b="b"/>
              <a:pathLst>
                <a:path w="16970" h="21600" extrusionOk="0">
                  <a:moveTo>
                    <a:pt x="1764" y="20770"/>
                  </a:moveTo>
                  <a:cubicBezTo>
                    <a:pt x="1786" y="20787"/>
                    <a:pt x="1800" y="20804"/>
                    <a:pt x="1822" y="20821"/>
                  </a:cubicBezTo>
                  <a:lnTo>
                    <a:pt x="1841" y="20821"/>
                  </a:lnTo>
                  <a:cubicBezTo>
                    <a:pt x="2472" y="21282"/>
                    <a:pt x="3720" y="21600"/>
                    <a:pt x="5169" y="21600"/>
                  </a:cubicBezTo>
                  <a:cubicBezTo>
                    <a:pt x="7250" y="21600"/>
                    <a:pt x="8949" y="20950"/>
                    <a:pt x="8949" y="20152"/>
                  </a:cubicBezTo>
                  <a:cubicBezTo>
                    <a:pt x="8949" y="20028"/>
                    <a:pt x="8890" y="19907"/>
                    <a:pt x="8813" y="19792"/>
                  </a:cubicBezTo>
                  <a:cubicBezTo>
                    <a:pt x="8828" y="19772"/>
                    <a:pt x="8828" y="19755"/>
                    <a:pt x="8806" y="19735"/>
                  </a:cubicBezTo>
                  <a:cubicBezTo>
                    <a:pt x="5995" y="17196"/>
                    <a:pt x="8670" y="14408"/>
                    <a:pt x="11955" y="11408"/>
                  </a:cubicBezTo>
                  <a:cubicBezTo>
                    <a:pt x="15518" y="8165"/>
                    <a:pt x="19327" y="4565"/>
                    <a:pt x="15125" y="903"/>
                  </a:cubicBezTo>
                  <a:cubicBezTo>
                    <a:pt x="14593" y="374"/>
                    <a:pt x="13265" y="0"/>
                    <a:pt x="11701" y="0"/>
                  </a:cubicBezTo>
                  <a:cubicBezTo>
                    <a:pt x="9672" y="0"/>
                    <a:pt x="8017" y="633"/>
                    <a:pt x="8017" y="1412"/>
                  </a:cubicBezTo>
                  <a:cubicBezTo>
                    <a:pt x="8017" y="1583"/>
                    <a:pt x="8109" y="1747"/>
                    <a:pt x="8259" y="1898"/>
                  </a:cubicBezTo>
                  <a:cubicBezTo>
                    <a:pt x="8259" y="1904"/>
                    <a:pt x="8259" y="1910"/>
                    <a:pt x="8266" y="1915"/>
                  </a:cubicBezTo>
                  <a:cubicBezTo>
                    <a:pt x="8274" y="1924"/>
                    <a:pt x="8281" y="1932"/>
                    <a:pt x="8296" y="1941"/>
                  </a:cubicBezTo>
                  <a:lnTo>
                    <a:pt x="8325" y="1974"/>
                  </a:lnTo>
                  <a:cubicBezTo>
                    <a:pt x="11360" y="4593"/>
                    <a:pt x="8424" y="7276"/>
                    <a:pt x="5107" y="10305"/>
                  </a:cubicBezTo>
                  <a:cubicBezTo>
                    <a:pt x="1606" y="13500"/>
                    <a:pt x="-2273" y="17041"/>
                    <a:pt x="1635" y="20649"/>
                  </a:cubicBezTo>
                  <a:cubicBezTo>
                    <a:pt x="1672" y="20692"/>
                    <a:pt x="1720" y="20731"/>
                    <a:pt x="1764" y="207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1" name="Shape 1272">
              <a:extLst>
                <a:ext uri="{FF2B5EF4-FFF2-40B4-BE49-F238E27FC236}">
                  <a16:creationId xmlns:a16="http://schemas.microsoft.com/office/drawing/2014/main" id="{1ACA5FF9-ED0D-4BD7-B4AF-1BD4778222F0}"/>
                </a:ext>
              </a:extLst>
            </p:cNvPr>
            <p:cNvSpPr/>
            <p:nvPr/>
          </p:nvSpPr>
          <p:spPr>
            <a:xfrm>
              <a:off x="8213581" y="4008304"/>
              <a:ext cx="30765" cy="102229"/>
            </a:xfrm>
            <a:custGeom>
              <a:avLst/>
              <a:gdLst/>
              <a:ahLst/>
              <a:cxnLst>
                <a:cxn ang="0">
                  <a:pos x="wd2" y="hd2"/>
                </a:cxn>
                <a:cxn ang="5400000">
                  <a:pos x="wd2" y="hd2"/>
                </a:cxn>
                <a:cxn ang="10800000">
                  <a:pos x="wd2" y="hd2"/>
                </a:cxn>
                <a:cxn ang="16200000">
                  <a:pos x="wd2" y="hd2"/>
                </a:cxn>
              </a:cxnLst>
              <a:rect l="0" t="0" r="r" b="b"/>
              <a:pathLst>
                <a:path w="16970" h="21600" extrusionOk="0">
                  <a:moveTo>
                    <a:pt x="1764" y="20770"/>
                  </a:moveTo>
                  <a:cubicBezTo>
                    <a:pt x="1786" y="20787"/>
                    <a:pt x="1800" y="20804"/>
                    <a:pt x="1822" y="20821"/>
                  </a:cubicBezTo>
                  <a:lnTo>
                    <a:pt x="1841" y="20821"/>
                  </a:lnTo>
                  <a:cubicBezTo>
                    <a:pt x="2472" y="21282"/>
                    <a:pt x="3720" y="21600"/>
                    <a:pt x="5169" y="21600"/>
                  </a:cubicBezTo>
                  <a:cubicBezTo>
                    <a:pt x="7250" y="21600"/>
                    <a:pt x="8949" y="20950"/>
                    <a:pt x="8949" y="20152"/>
                  </a:cubicBezTo>
                  <a:cubicBezTo>
                    <a:pt x="8949" y="20028"/>
                    <a:pt x="8890" y="19907"/>
                    <a:pt x="8813" y="19792"/>
                  </a:cubicBezTo>
                  <a:cubicBezTo>
                    <a:pt x="8828" y="19772"/>
                    <a:pt x="8828" y="19755"/>
                    <a:pt x="8806" y="19735"/>
                  </a:cubicBezTo>
                  <a:cubicBezTo>
                    <a:pt x="5995" y="17196"/>
                    <a:pt x="8670" y="14408"/>
                    <a:pt x="11955" y="11408"/>
                  </a:cubicBezTo>
                  <a:cubicBezTo>
                    <a:pt x="15518" y="8165"/>
                    <a:pt x="19327" y="4565"/>
                    <a:pt x="15125" y="903"/>
                  </a:cubicBezTo>
                  <a:cubicBezTo>
                    <a:pt x="14593" y="374"/>
                    <a:pt x="13265" y="0"/>
                    <a:pt x="11701" y="0"/>
                  </a:cubicBezTo>
                  <a:cubicBezTo>
                    <a:pt x="9672" y="0"/>
                    <a:pt x="8017" y="633"/>
                    <a:pt x="8017" y="1412"/>
                  </a:cubicBezTo>
                  <a:cubicBezTo>
                    <a:pt x="8017" y="1583"/>
                    <a:pt x="8109" y="1749"/>
                    <a:pt x="8259" y="1898"/>
                  </a:cubicBezTo>
                  <a:cubicBezTo>
                    <a:pt x="8259" y="1904"/>
                    <a:pt x="8259" y="1910"/>
                    <a:pt x="8266" y="1915"/>
                  </a:cubicBezTo>
                  <a:cubicBezTo>
                    <a:pt x="8274" y="1924"/>
                    <a:pt x="8281" y="1932"/>
                    <a:pt x="8296" y="1941"/>
                  </a:cubicBezTo>
                  <a:lnTo>
                    <a:pt x="8325" y="1974"/>
                  </a:lnTo>
                  <a:cubicBezTo>
                    <a:pt x="11360" y="4593"/>
                    <a:pt x="8424" y="7276"/>
                    <a:pt x="5107" y="10305"/>
                  </a:cubicBezTo>
                  <a:cubicBezTo>
                    <a:pt x="1606" y="13500"/>
                    <a:pt x="-2273" y="17041"/>
                    <a:pt x="1635" y="20649"/>
                  </a:cubicBezTo>
                  <a:cubicBezTo>
                    <a:pt x="1676" y="20692"/>
                    <a:pt x="1720" y="20731"/>
                    <a:pt x="1764" y="207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52" name="Group 651">
            <a:extLst>
              <a:ext uri="{FF2B5EF4-FFF2-40B4-BE49-F238E27FC236}">
                <a16:creationId xmlns:a16="http://schemas.microsoft.com/office/drawing/2014/main" id="{387B26D3-93A8-4029-A2CD-8B7D8635865B}"/>
              </a:ext>
            </a:extLst>
          </p:cNvPr>
          <p:cNvGrpSpPr/>
          <p:nvPr userDrawn="1"/>
        </p:nvGrpSpPr>
        <p:grpSpPr>
          <a:xfrm>
            <a:off x="5501143" y="4508773"/>
            <a:ext cx="315754" cy="315871"/>
            <a:chOff x="7137173" y="4008304"/>
            <a:chExt cx="436015" cy="436177"/>
          </a:xfrm>
          <a:solidFill>
            <a:schemeClr val="accent1"/>
          </a:solidFill>
        </p:grpSpPr>
        <p:sp>
          <p:nvSpPr>
            <p:cNvPr id="653" name="Shape 1273">
              <a:extLst>
                <a:ext uri="{FF2B5EF4-FFF2-40B4-BE49-F238E27FC236}">
                  <a16:creationId xmlns:a16="http://schemas.microsoft.com/office/drawing/2014/main" id="{B59ED61E-FCE6-43F4-A305-E586D28A6072}"/>
                </a:ext>
              </a:extLst>
            </p:cNvPr>
            <p:cNvSpPr/>
            <p:nvPr/>
          </p:nvSpPr>
          <p:spPr>
            <a:xfrm>
              <a:off x="7137173" y="4049197"/>
              <a:ext cx="397037" cy="395284"/>
            </a:xfrm>
            <a:custGeom>
              <a:avLst/>
              <a:gdLst/>
              <a:ahLst/>
              <a:cxnLst>
                <a:cxn ang="0">
                  <a:pos x="wd2" y="hd2"/>
                </a:cxn>
                <a:cxn ang="5400000">
                  <a:pos x="wd2" y="hd2"/>
                </a:cxn>
                <a:cxn ang="10800000">
                  <a:pos x="wd2" y="hd2"/>
                </a:cxn>
                <a:cxn ang="16200000">
                  <a:pos x="wd2" y="hd2"/>
                </a:cxn>
              </a:cxnLst>
              <a:rect l="0" t="0" r="r" b="b"/>
              <a:pathLst>
                <a:path w="21502" h="21600" extrusionOk="0">
                  <a:moveTo>
                    <a:pt x="19918" y="7880"/>
                  </a:moveTo>
                  <a:lnTo>
                    <a:pt x="18875" y="8933"/>
                  </a:lnTo>
                  <a:cubicBezTo>
                    <a:pt x="18731" y="9079"/>
                    <a:pt x="18497" y="9079"/>
                    <a:pt x="18353" y="8933"/>
                  </a:cubicBezTo>
                  <a:lnTo>
                    <a:pt x="17049" y="7617"/>
                  </a:lnTo>
                  <a:lnTo>
                    <a:pt x="15991" y="10290"/>
                  </a:lnTo>
                  <a:lnTo>
                    <a:pt x="16080" y="10065"/>
                  </a:lnTo>
                  <a:cubicBezTo>
                    <a:pt x="13860" y="7827"/>
                    <a:pt x="11602" y="7544"/>
                    <a:pt x="9565" y="7292"/>
                  </a:cubicBezTo>
                  <a:cubicBezTo>
                    <a:pt x="8910" y="7210"/>
                    <a:pt x="8277" y="7126"/>
                    <a:pt x="7652" y="6990"/>
                  </a:cubicBezTo>
                  <a:lnTo>
                    <a:pt x="13919" y="4457"/>
                  </a:lnTo>
                  <a:lnTo>
                    <a:pt x="12652" y="3179"/>
                  </a:lnTo>
                  <a:cubicBezTo>
                    <a:pt x="12508" y="3034"/>
                    <a:pt x="12508" y="2798"/>
                    <a:pt x="12653" y="2653"/>
                  </a:cubicBezTo>
                  <a:lnTo>
                    <a:pt x="13696" y="1599"/>
                  </a:lnTo>
                  <a:cubicBezTo>
                    <a:pt x="13840" y="1453"/>
                    <a:pt x="14074" y="1453"/>
                    <a:pt x="14217" y="1599"/>
                  </a:cubicBezTo>
                  <a:lnTo>
                    <a:pt x="19918" y="7354"/>
                  </a:lnTo>
                  <a:cubicBezTo>
                    <a:pt x="20063" y="7499"/>
                    <a:pt x="20063" y="7735"/>
                    <a:pt x="19918" y="7880"/>
                  </a:cubicBezTo>
                  <a:moveTo>
                    <a:pt x="12292" y="19639"/>
                  </a:moveTo>
                  <a:cubicBezTo>
                    <a:pt x="12201" y="19872"/>
                    <a:pt x="11999" y="20044"/>
                    <a:pt x="11756" y="20095"/>
                  </a:cubicBezTo>
                  <a:cubicBezTo>
                    <a:pt x="11701" y="20107"/>
                    <a:pt x="11644" y="20112"/>
                    <a:pt x="11587" y="20110"/>
                  </a:cubicBezTo>
                  <a:cubicBezTo>
                    <a:pt x="11400" y="20106"/>
                    <a:pt x="11219" y="20030"/>
                    <a:pt x="11084" y="19893"/>
                  </a:cubicBezTo>
                  <a:lnTo>
                    <a:pt x="1692" y="10517"/>
                  </a:lnTo>
                  <a:cubicBezTo>
                    <a:pt x="1519" y="10343"/>
                    <a:pt x="1443" y="10094"/>
                    <a:pt x="1488" y="9852"/>
                  </a:cubicBezTo>
                  <a:cubicBezTo>
                    <a:pt x="1533" y="9611"/>
                    <a:pt x="1695" y="9407"/>
                    <a:pt x="1918" y="9308"/>
                  </a:cubicBezTo>
                  <a:lnTo>
                    <a:pt x="6506" y="7453"/>
                  </a:lnTo>
                  <a:cubicBezTo>
                    <a:pt x="9597" y="8491"/>
                    <a:pt x="12689" y="7492"/>
                    <a:pt x="15781" y="10822"/>
                  </a:cubicBezTo>
                  <a:cubicBezTo>
                    <a:pt x="15781" y="10822"/>
                    <a:pt x="12292" y="19639"/>
                    <a:pt x="12292" y="19639"/>
                  </a:cubicBezTo>
                  <a:close/>
                  <a:moveTo>
                    <a:pt x="15261" y="546"/>
                  </a:moveTo>
                  <a:cubicBezTo>
                    <a:pt x="14912" y="193"/>
                    <a:pt x="14449" y="0"/>
                    <a:pt x="13957" y="0"/>
                  </a:cubicBezTo>
                  <a:cubicBezTo>
                    <a:pt x="13464" y="0"/>
                    <a:pt x="13001" y="193"/>
                    <a:pt x="12651" y="546"/>
                  </a:cubicBezTo>
                  <a:lnTo>
                    <a:pt x="11611" y="1598"/>
                  </a:lnTo>
                  <a:cubicBezTo>
                    <a:pt x="11261" y="1949"/>
                    <a:pt x="11069" y="2417"/>
                    <a:pt x="11069" y="2915"/>
                  </a:cubicBezTo>
                  <a:cubicBezTo>
                    <a:pt x="11069" y="3266"/>
                    <a:pt x="11164" y="3602"/>
                    <a:pt x="11342" y="3894"/>
                  </a:cubicBezTo>
                  <a:lnTo>
                    <a:pt x="1324" y="7944"/>
                  </a:lnTo>
                  <a:cubicBezTo>
                    <a:pt x="655" y="8242"/>
                    <a:pt x="174" y="8851"/>
                    <a:pt x="39" y="9575"/>
                  </a:cubicBezTo>
                  <a:cubicBezTo>
                    <a:pt x="-98" y="10302"/>
                    <a:pt x="131" y="11049"/>
                    <a:pt x="655" y="11576"/>
                  </a:cubicBezTo>
                  <a:lnTo>
                    <a:pt x="10041" y="20946"/>
                  </a:lnTo>
                  <a:cubicBezTo>
                    <a:pt x="10445" y="21354"/>
                    <a:pt x="10982" y="21586"/>
                    <a:pt x="11550" y="21599"/>
                  </a:cubicBezTo>
                  <a:cubicBezTo>
                    <a:pt x="11563" y="21600"/>
                    <a:pt x="11594" y="21600"/>
                    <a:pt x="11606" y="21600"/>
                  </a:cubicBezTo>
                  <a:cubicBezTo>
                    <a:pt x="11755" y="21600"/>
                    <a:pt x="11906" y="21585"/>
                    <a:pt x="12057" y="21553"/>
                  </a:cubicBezTo>
                  <a:cubicBezTo>
                    <a:pt x="12789" y="21400"/>
                    <a:pt x="13391" y="20889"/>
                    <a:pt x="13662" y="20192"/>
                  </a:cubicBezTo>
                  <a:lnTo>
                    <a:pt x="17605" y="10229"/>
                  </a:lnTo>
                  <a:cubicBezTo>
                    <a:pt x="17903" y="10426"/>
                    <a:pt x="18250" y="10532"/>
                    <a:pt x="18614" y="10532"/>
                  </a:cubicBezTo>
                  <a:cubicBezTo>
                    <a:pt x="19107" y="10532"/>
                    <a:pt x="19571" y="10338"/>
                    <a:pt x="19918" y="9986"/>
                  </a:cubicBezTo>
                  <a:lnTo>
                    <a:pt x="20958" y="8938"/>
                  </a:lnTo>
                  <a:cubicBezTo>
                    <a:pt x="21309" y="8585"/>
                    <a:pt x="21502" y="8117"/>
                    <a:pt x="21502" y="7617"/>
                  </a:cubicBezTo>
                  <a:cubicBezTo>
                    <a:pt x="21502" y="7117"/>
                    <a:pt x="21309" y="6649"/>
                    <a:pt x="20962" y="6300"/>
                  </a:cubicBezTo>
                  <a:cubicBezTo>
                    <a:pt x="20962" y="6300"/>
                    <a:pt x="15261" y="546"/>
                    <a:pt x="15261" y="546"/>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4" name="Shape 1274">
              <a:extLst>
                <a:ext uri="{FF2B5EF4-FFF2-40B4-BE49-F238E27FC236}">
                  <a16:creationId xmlns:a16="http://schemas.microsoft.com/office/drawing/2014/main" id="{FBF3A70C-74F9-44F8-A938-22E6A93E78FE}"/>
                </a:ext>
              </a:extLst>
            </p:cNvPr>
            <p:cNvSpPr/>
            <p:nvPr/>
          </p:nvSpPr>
          <p:spPr>
            <a:xfrm>
              <a:off x="7327929" y="4226392"/>
              <a:ext cx="68128" cy="68153"/>
            </a:xfrm>
            <a:custGeom>
              <a:avLst/>
              <a:gdLst/>
              <a:ahLst/>
              <a:cxnLst>
                <a:cxn ang="0">
                  <a:pos x="wd2" y="hd2"/>
                </a:cxn>
                <a:cxn ang="5400000">
                  <a:pos x="wd2" y="hd2"/>
                </a:cxn>
                <a:cxn ang="10800000">
                  <a:pos x="wd2" y="hd2"/>
                </a:cxn>
                <a:cxn ang="16200000">
                  <a:pos x="wd2" y="hd2"/>
                </a:cxn>
              </a:cxnLst>
              <a:rect l="0" t="0" r="r" b="b"/>
              <a:pathLst>
                <a:path w="21600" h="21600" extrusionOk="0">
                  <a:moveTo>
                    <a:pt x="10800" y="4320"/>
                  </a:moveTo>
                  <a:cubicBezTo>
                    <a:pt x="14382" y="4320"/>
                    <a:pt x="17280" y="7222"/>
                    <a:pt x="17280" y="10800"/>
                  </a:cubicBezTo>
                  <a:cubicBezTo>
                    <a:pt x="17280" y="14377"/>
                    <a:pt x="14382" y="17280"/>
                    <a:pt x="10800" y="17280"/>
                  </a:cubicBezTo>
                  <a:cubicBezTo>
                    <a:pt x="7218" y="17280"/>
                    <a:pt x="4320" y="14377"/>
                    <a:pt x="4320" y="10800"/>
                  </a:cubicBezTo>
                  <a:cubicBezTo>
                    <a:pt x="4320" y="7222"/>
                    <a:pt x="7218" y="4320"/>
                    <a:pt x="10800" y="4320"/>
                  </a:cubicBezTo>
                  <a:moveTo>
                    <a:pt x="10800" y="21600"/>
                  </a:moveTo>
                  <a:cubicBezTo>
                    <a:pt x="16753" y="21600"/>
                    <a:pt x="21600" y="16757"/>
                    <a:pt x="21600" y="10800"/>
                  </a:cubicBezTo>
                  <a:cubicBezTo>
                    <a:pt x="21600" y="4843"/>
                    <a:pt x="16753" y="0"/>
                    <a:pt x="10800" y="0"/>
                  </a:cubicBezTo>
                  <a:cubicBezTo>
                    <a:pt x="4847" y="0"/>
                    <a:pt x="0" y="4843"/>
                    <a:pt x="0" y="10800"/>
                  </a:cubicBezTo>
                  <a:cubicBezTo>
                    <a:pt x="0" y="16757"/>
                    <a:pt x="4847"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5" name="Shape 1275">
              <a:extLst>
                <a:ext uri="{FF2B5EF4-FFF2-40B4-BE49-F238E27FC236}">
                  <a16:creationId xmlns:a16="http://schemas.microsoft.com/office/drawing/2014/main" id="{2D339439-9D39-4E63-B081-E6139F0F232F}"/>
                </a:ext>
              </a:extLst>
            </p:cNvPr>
            <p:cNvSpPr/>
            <p:nvPr/>
          </p:nvSpPr>
          <p:spPr>
            <a:xfrm>
              <a:off x="7505060" y="4008304"/>
              <a:ext cx="68128" cy="68153"/>
            </a:xfrm>
            <a:custGeom>
              <a:avLst/>
              <a:gdLst/>
              <a:ahLst/>
              <a:cxnLst>
                <a:cxn ang="0">
                  <a:pos x="wd2" y="hd2"/>
                </a:cxn>
                <a:cxn ang="5400000">
                  <a:pos x="wd2" y="hd2"/>
                </a:cxn>
                <a:cxn ang="10800000">
                  <a:pos x="wd2" y="hd2"/>
                </a:cxn>
                <a:cxn ang="16200000">
                  <a:pos x="wd2" y="hd2"/>
                </a:cxn>
              </a:cxnLst>
              <a:rect l="0" t="0" r="r" b="b"/>
              <a:pathLst>
                <a:path w="21600" h="21600" extrusionOk="0">
                  <a:moveTo>
                    <a:pt x="10800" y="17280"/>
                  </a:moveTo>
                  <a:cubicBezTo>
                    <a:pt x="7218" y="17280"/>
                    <a:pt x="4320" y="14377"/>
                    <a:pt x="4320" y="10800"/>
                  </a:cubicBezTo>
                  <a:cubicBezTo>
                    <a:pt x="4320" y="7223"/>
                    <a:pt x="7218" y="4320"/>
                    <a:pt x="10800" y="4320"/>
                  </a:cubicBezTo>
                  <a:cubicBezTo>
                    <a:pt x="14382" y="4320"/>
                    <a:pt x="17280" y="7223"/>
                    <a:pt x="17280" y="10800"/>
                  </a:cubicBezTo>
                  <a:cubicBezTo>
                    <a:pt x="17280" y="14377"/>
                    <a:pt x="14382" y="17280"/>
                    <a:pt x="10800" y="17280"/>
                  </a:cubicBezTo>
                  <a:moveTo>
                    <a:pt x="10800" y="0"/>
                  </a:moveTo>
                  <a:cubicBezTo>
                    <a:pt x="4847" y="0"/>
                    <a:pt x="0" y="4843"/>
                    <a:pt x="0" y="10800"/>
                  </a:cubicBezTo>
                  <a:cubicBezTo>
                    <a:pt x="0" y="16757"/>
                    <a:pt x="4847" y="21600"/>
                    <a:pt x="10800" y="21600"/>
                  </a:cubicBezTo>
                  <a:cubicBezTo>
                    <a:pt x="16753" y="21600"/>
                    <a:pt x="21600" y="16757"/>
                    <a:pt x="21600" y="10800"/>
                  </a:cubicBezTo>
                  <a:cubicBezTo>
                    <a:pt x="21600" y="4843"/>
                    <a:pt x="16753"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6" name="Shape 1276">
              <a:extLst>
                <a:ext uri="{FF2B5EF4-FFF2-40B4-BE49-F238E27FC236}">
                  <a16:creationId xmlns:a16="http://schemas.microsoft.com/office/drawing/2014/main" id="{167B8E6F-2612-4B39-8B09-D83C26B25095}"/>
                </a:ext>
              </a:extLst>
            </p:cNvPr>
            <p:cNvSpPr/>
            <p:nvPr/>
          </p:nvSpPr>
          <p:spPr>
            <a:xfrm>
              <a:off x="7246178" y="4212762"/>
              <a:ext cx="54503" cy="54522"/>
            </a:xfrm>
            <a:custGeom>
              <a:avLst/>
              <a:gdLst/>
              <a:ahLst/>
              <a:cxnLst>
                <a:cxn ang="0">
                  <a:pos x="wd2" y="hd2"/>
                </a:cxn>
                <a:cxn ang="5400000">
                  <a:pos x="wd2" y="hd2"/>
                </a:cxn>
                <a:cxn ang="10800000">
                  <a:pos x="wd2" y="hd2"/>
                </a:cxn>
                <a:cxn ang="16200000">
                  <a:pos x="wd2" y="hd2"/>
                </a:cxn>
              </a:cxnLst>
              <a:rect l="0" t="0" r="r" b="b"/>
              <a:pathLst>
                <a:path w="21600" h="21600" extrusionOk="0">
                  <a:moveTo>
                    <a:pt x="10800" y="5400"/>
                  </a:moveTo>
                  <a:cubicBezTo>
                    <a:pt x="13779" y="5400"/>
                    <a:pt x="16200" y="7815"/>
                    <a:pt x="16200" y="10800"/>
                  </a:cubicBezTo>
                  <a:cubicBezTo>
                    <a:pt x="16200" y="13785"/>
                    <a:pt x="13779" y="16200"/>
                    <a:pt x="10800" y="16200"/>
                  </a:cubicBezTo>
                  <a:cubicBezTo>
                    <a:pt x="7821" y="16200"/>
                    <a:pt x="5400" y="13785"/>
                    <a:pt x="5400" y="10800"/>
                  </a:cubicBezTo>
                  <a:cubicBezTo>
                    <a:pt x="5400" y="7815"/>
                    <a:pt x="7821" y="5400"/>
                    <a:pt x="10800" y="5400"/>
                  </a:cubicBezTo>
                  <a:moveTo>
                    <a:pt x="0" y="10800"/>
                  </a:moveTo>
                  <a:cubicBezTo>
                    <a:pt x="0" y="16754"/>
                    <a:pt x="4844" y="21600"/>
                    <a:pt x="10800" y="21600"/>
                  </a:cubicBezTo>
                  <a:cubicBezTo>
                    <a:pt x="16756" y="21600"/>
                    <a:pt x="21600" y="16754"/>
                    <a:pt x="21600" y="10800"/>
                  </a:cubicBezTo>
                  <a:cubicBezTo>
                    <a:pt x="21600" y="4846"/>
                    <a:pt x="16756" y="0"/>
                    <a:pt x="10800" y="0"/>
                  </a:cubicBezTo>
                  <a:cubicBezTo>
                    <a:pt x="4844" y="0"/>
                    <a:pt x="0" y="4846"/>
                    <a:pt x="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7" name="Shape 1277">
              <a:extLst>
                <a:ext uri="{FF2B5EF4-FFF2-40B4-BE49-F238E27FC236}">
                  <a16:creationId xmlns:a16="http://schemas.microsoft.com/office/drawing/2014/main" id="{888D9BA7-71B6-4A4D-8CCA-C8C3DCF78DE5}"/>
                </a:ext>
              </a:extLst>
            </p:cNvPr>
            <p:cNvSpPr/>
            <p:nvPr/>
          </p:nvSpPr>
          <p:spPr>
            <a:xfrm>
              <a:off x="7300679" y="4308175"/>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9" y="21600"/>
                    <a:pt x="21600" y="16770"/>
                    <a:pt x="21600" y="10800"/>
                  </a:cubicBezTo>
                  <a:cubicBezTo>
                    <a:pt x="21600" y="4830"/>
                    <a:pt x="16759" y="0"/>
                    <a:pt x="10800" y="0"/>
                  </a:cubicBezTo>
                  <a:cubicBezTo>
                    <a:pt x="4841" y="0"/>
                    <a:pt x="0" y="4830"/>
                    <a:pt x="0" y="10800"/>
                  </a:cubicBezTo>
                  <a:cubicBezTo>
                    <a:pt x="0" y="16770"/>
                    <a:pt x="4841"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8" name="Shape 1278">
              <a:extLst>
                <a:ext uri="{FF2B5EF4-FFF2-40B4-BE49-F238E27FC236}">
                  <a16:creationId xmlns:a16="http://schemas.microsoft.com/office/drawing/2014/main" id="{64700796-ED31-44B8-93D6-A717CA8A35DC}"/>
                </a:ext>
              </a:extLst>
            </p:cNvPr>
            <p:cNvSpPr/>
            <p:nvPr/>
          </p:nvSpPr>
          <p:spPr>
            <a:xfrm>
              <a:off x="7518684" y="4103717"/>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1" y="0"/>
                    <a:pt x="0" y="4830"/>
                    <a:pt x="0" y="10800"/>
                  </a:cubicBezTo>
                  <a:cubicBezTo>
                    <a:pt x="0" y="16770"/>
                    <a:pt x="4841" y="21600"/>
                    <a:pt x="10800" y="21600"/>
                  </a:cubicBezTo>
                  <a:cubicBezTo>
                    <a:pt x="16759" y="21600"/>
                    <a:pt x="21600" y="16770"/>
                    <a:pt x="21600" y="10800"/>
                  </a:cubicBezTo>
                  <a:cubicBezTo>
                    <a:pt x="21600" y="4830"/>
                    <a:pt x="16759"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59" name="Group 658">
            <a:extLst>
              <a:ext uri="{FF2B5EF4-FFF2-40B4-BE49-F238E27FC236}">
                <a16:creationId xmlns:a16="http://schemas.microsoft.com/office/drawing/2014/main" id="{D75EBD6A-A44B-47AD-B4E0-4442DCDEE733}"/>
              </a:ext>
            </a:extLst>
          </p:cNvPr>
          <p:cNvGrpSpPr/>
          <p:nvPr userDrawn="1"/>
        </p:nvGrpSpPr>
        <p:grpSpPr>
          <a:xfrm>
            <a:off x="4790822" y="4537684"/>
            <a:ext cx="315753" cy="276388"/>
            <a:chOff x="6265147" y="4035566"/>
            <a:chExt cx="436014" cy="381656"/>
          </a:xfrm>
          <a:solidFill>
            <a:schemeClr val="accent1"/>
          </a:solidFill>
        </p:grpSpPr>
        <p:sp>
          <p:nvSpPr>
            <p:cNvPr id="660" name="Shape 1279">
              <a:extLst>
                <a:ext uri="{FF2B5EF4-FFF2-40B4-BE49-F238E27FC236}">
                  <a16:creationId xmlns:a16="http://schemas.microsoft.com/office/drawing/2014/main" id="{E8058EB3-2123-41DC-9BF3-62C9404968B2}"/>
                </a:ext>
              </a:extLst>
            </p:cNvPr>
            <p:cNvSpPr/>
            <p:nvPr/>
          </p:nvSpPr>
          <p:spPr>
            <a:xfrm>
              <a:off x="6265147" y="4035566"/>
              <a:ext cx="436013" cy="313501"/>
            </a:xfrm>
            <a:custGeom>
              <a:avLst/>
              <a:gdLst/>
              <a:ahLst/>
              <a:cxnLst>
                <a:cxn ang="0">
                  <a:pos x="wd2" y="hd2"/>
                </a:cxn>
                <a:cxn ang="5400000">
                  <a:pos x="wd2" y="hd2"/>
                </a:cxn>
                <a:cxn ang="10800000">
                  <a:pos x="wd2" y="hd2"/>
                </a:cxn>
                <a:cxn ang="16200000">
                  <a:pos x="wd2" y="hd2"/>
                </a:cxn>
              </a:cxnLst>
              <a:rect l="0" t="0" r="r" b="b"/>
              <a:pathLst>
                <a:path w="21600" h="21600" extrusionOk="0">
                  <a:moveTo>
                    <a:pt x="10952" y="9367"/>
                  </a:moveTo>
                  <a:cubicBezTo>
                    <a:pt x="10902" y="9383"/>
                    <a:pt x="10851" y="9391"/>
                    <a:pt x="10800" y="9391"/>
                  </a:cubicBezTo>
                  <a:cubicBezTo>
                    <a:pt x="10749" y="9391"/>
                    <a:pt x="10698" y="9383"/>
                    <a:pt x="10648" y="9367"/>
                  </a:cubicBezTo>
                  <a:lnTo>
                    <a:pt x="1873" y="6550"/>
                  </a:lnTo>
                  <a:cubicBezTo>
                    <a:pt x="1567" y="6453"/>
                    <a:pt x="1350" y="6072"/>
                    <a:pt x="1350" y="5635"/>
                  </a:cubicBezTo>
                  <a:cubicBezTo>
                    <a:pt x="1350" y="5197"/>
                    <a:pt x="1567" y="4818"/>
                    <a:pt x="1873" y="4719"/>
                  </a:cubicBezTo>
                  <a:lnTo>
                    <a:pt x="10648" y="1902"/>
                  </a:lnTo>
                  <a:cubicBezTo>
                    <a:pt x="10698" y="1887"/>
                    <a:pt x="10749" y="1878"/>
                    <a:pt x="10800" y="1878"/>
                  </a:cubicBezTo>
                  <a:cubicBezTo>
                    <a:pt x="10851" y="1878"/>
                    <a:pt x="10902" y="1887"/>
                    <a:pt x="10952" y="1902"/>
                  </a:cubicBezTo>
                  <a:lnTo>
                    <a:pt x="19727" y="4719"/>
                  </a:lnTo>
                  <a:cubicBezTo>
                    <a:pt x="20033" y="4818"/>
                    <a:pt x="20250" y="5197"/>
                    <a:pt x="20250" y="5635"/>
                  </a:cubicBezTo>
                  <a:cubicBezTo>
                    <a:pt x="20250" y="6072"/>
                    <a:pt x="20033" y="6453"/>
                    <a:pt x="19727" y="6550"/>
                  </a:cubicBezTo>
                  <a:cubicBezTo>
                    <a:pt x="19727" y="6550"/>
                    <a:pt x="10952" y="9367"/>
                    <a:pt x="10952" y="9367"/>
                  </a:cubicBezTo>
                  <a:close/>
                  <a:moveTo>
                    <a:pt x="16875" y="16904"/>
                  </a:moveTo>
                  <a:cubicBezTo>
                    <a:pt x="16875" y="17943"/>
                    <a:pt x="14850" y="19722"/>
                    <a:pt x="10800" y="19722"/>
                  </a:cubicBezTo>
                  <a:cubicBezTo>
                    <a:pt x="6750" y="19722"/>
                    <a:pt x="4725" y="17943"/>
                    <a:pt x="4725" y="16904"/>
                  </a:cubicBezTo>
                  <a:lnTo>
                    <a:pt x="4725" y="9394"/>
                  </a:lnTo>
                  <a:lnTo>
                    <a:pt x="10353" y="11201"/>
                  </a:lnTo>
                  <a:cubicBezTo>
                    <a:pt x="10501" y="11247"/>
                    <a:pt x="10651" y="11270"/>
                    <a:pt x="10800" y="11270"/>
                  </a:cubicBezTo>
                  <a:cubicBezTo>
                    <a:pt x="10949" y="11270"/>
                    <a:pt x="11099" y="11247"/>
                    <a:pt x="11256" y="11198"/>
                  </a:cubicBezTo>
                  <a:lnTo>
                    <a:pt x="16875" y="9394"/>
                  </a:lnTo>
                  <a:cubicBezTo>
                    <a:pt x="16875" y="9394"/>
                    <a:pt x="16875" y="16904"/>
                    <a:pt x="16875" y="16904"/>
                  </a:cubicBezTo>
                  <a:close/>
                  <a:moveTo>
                    <a:pt x="21600" y="5635"/>
                  </a:moveTo>
                  <a:cubicBezTo>
                    <a:pt x="21600" y="4314"/>
                    <a:pt x="20954" y="3185"/>
                    <a:pt x="20031" y="2889"/>
                  </a:cubicBezTo>
                  <a:lnTo>
                    <a:pt x="11247" y="69"/>
                  </a:lnTo>
                  <a:cubicBezTo>
                    <a:pt x="11099" y="23"/>
                    <a:pt x="10949" y="0"/>
                    <a:pt x="10800" y="0"/>
                  </a:cubicBezTo>
                  <a:cubicBezTo>
                    <a:pt x="10651" y="0"/>
                    <a:pt x="10501" y="23"/>
                    <a:pt x="10345" y="72"/>
                  </a:cubicBezTo>
                  <a:lnTo>
                    <a:pt x="1570" y="2889"/>
                  </a:lnTo>
                  <a:cubicBezTo>
                    <a:pt x="645" y="3185"/>
                    <a:pt x="0" y="4314"/>
                    <a:pt x="0" y="5635"/>
                  </a:cubicBezTo>
                  <a:cubicBezTo>
                    <a:pt x="0" y="6955"/>
                    <a:pt x="645" y="8084"/>
                    <a:pt x="1570" y="8381"/>
                  </a:cubicBezTo>
                  <a:lnTo>
                    <a:pt x="3375" y="8960"/>
                  </a:lnTo>
                  <a:lnTo>
                    <a:pt x="3375" y="16904"/>
                  </a:lnTo>
                  <a:cubicBezTo>
                    <a:pt x="3375" y="19397"/>
                    <a:pt x="5425" y="21600"/>
                    <a:pt x="10800" y="21600"/>
                  </a:cubicBezTo>
                  <a:cubicBezTo>
                    <a:pt x="16174" y="21600"/>
                    <a:pt x="18225" y="19397"/>
                    <a:pt x="18225" y="16904"/>
                  </a:cubicBezTo>
                  <a:lnTo>
                    <a:pt x="18225" y="8960"/>
                  </a:lnTo>
                  <a:lnTo>
                    <a:pt x="20030" y="8381"/>
                  </a:lnTo>
                  <a:cubicBezTo>
                    <a:pt x="20954" y="8084"/>
                    <a:pt x="21600" y="6955"/>
                    <a:pt x="21600" y="563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1" name="Shape 1280">
              <a:extLst>
                <a:ext uri="{FF2B5EF4-FFF2-40B4-BE49-F238E27FC236}">
                  <a16:creationId xmlns:a16="http://schemas.microsoft.com/office/drawing/2014/main" id="{2155D8DB-A93D-4BAC-8533-DE755DDED20E}"/>
                </a:ext>
              </a:extLst>
            </p:cNvPr>
            <p:cNvSpPr/>
            <p:nvPr/>
          </p:nvSpPr>
          <p:spPr>
            <a:xfrm>
              <a:off x="6660284" y="4171869"/>
              <a:ext cx="27251" cy="149935"/>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0" y="19636"/>
                  </a:lnTo>
                  <a:cubicBezTo>
                    <a:pt x="0" y="20722"/>
                    <a:pt x="4841" y="21600"/>
                    <a:pt x="10800" y="21600"/>
                  </a:cubicBezTo>
                  <a:cubicBezTo>
                    <a:pt x="16759" y="21600"/>
                    <a:pt x="21600" y="20722"/>
                    <a:pt x="21600" y="19636"/>
                  </a:cubicBezTo>
                  <a:lnTo>
                    <a:pt x="21600" y="1964"/>
                  </a:lnTo>
                  <a:cubicBezTo>
                    <a:pt x="21600" y="878"/>
                    <a:pt x="16759" y="0"/>
                    <a:pt x="10800" y="0"/>
                  </a:cubicBezTo>
                  <a:cubicBezTo>
                    <a:pt x="4841" y="0"/>
                    <a:pt x="0" y="878"/>
                    <a:pt x="0" y="196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2" name="Shape 1281">
              <a:extLst>
                <a:ext uri="{FF2B5EF4-FFF2-40B4-BE49-F238E27FC236}">
                  <a16:creationId xmlns:a16="http://schemas.microsoft.com/office/drawing/2014/main" id="{018B2DC5-EF54-4CFB-94D5-60F46F34032E}"/>
                </a:ext>
              </a:extLst>
            </p:cNvPr>
            <p:cNvSpPr/>
            <p:nvPr/>
          </p:nvSpPr>
          <p:spPr>
            <a:xfrm>
              <a:off x="6646659" y="4335438"/>
              <a:ext cx="54502" cy="817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10427"/>
                    <a:pt x="0" y="14400"/>
                  </a:cubicBezTo>
                  <a:cubicBezTo>
                    <a:pt x="0" y="18373"/>
                    <a:pt x="4838" y="21600"/>
                    <a:pt x="10800" y="21600"/>
                  </a:cubicBezTo>
                  <a:cubicBezTo>
                    <a:pt x="16762" y="21600"/>
                    <a:pt x="21600" y="18373"/>
                    <a:pt x="21600" y="14400"/>
                  </a:cubicBezTo>
                  <a:cubicBezTo>
                    <a:pt x="21600" y="10427"/>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63" name="Shape 1282">
            <a:extLst>
              <a:ext uri="{FF2B5EF4-FFF2-40B4-BE49-F238E27FC236}">
                <a16:creationId xmlns:a16="http://schemas.microsoft.com/office/drawing/2014/main" id="{E7450582-89EA-414E-A173-C7CD59407EC2}"/>
              </a:ext>
            </a:extLst>
          </p:cNvPr>
          <p:cNvSpPr/>
          <p:nvPr userDrawn="1"/>
        </p:nvSpPr>
        <p:spPr>
          <a:xfrm>
            <a:off x="8349885" y="3583701"/>
            <a:ext cx="315753" cy="315870"/>
          </a:xfrm>
          <a:custGeom>
            <a:avLst/>
            <a:gdLst/>
            <a:ahLst/>
            <a:cxnLst>
              <a:cxn ang="0">
                <a:pos x="wd2" y="hd2"/>
              </a:cxn>
              <a:cxn ang="5400000">
                <a:pos x="wd2" y="hd2"/>
              </a:cxn>
              <a:cxn ang="10800000">
                <a:pos x="wd2" y="hd2"/>
              </a:cxn>
              <a:cxn ang="16200000">
                <a:pos x="wd2" y="hd2"/>
              </a:cxn>
            </a:cxnLst>
            <a:rect l="0" t="0" r="r" b="b"/>
            <a:pathLst>
              <a:path w="21600" h="21600" extrusionOk="0">
                <a:moveTo>
                  <a:pt x="16875" y="17550"/>
                </a:moveTo>
                <a:cubicBezTo>
                  <a:pt x="15513" y="17550"/>
                  <a:pt x="14344" y="15612"/>
                  <a:pt x="13810" y="12825"/>
                </a:cubicBezTo>
                <a:lnTo>
                  <a:pt x="15525" y="12825"/>
                </a:lnTo>
                <a:cubicBezTo>
                  <a:pt x="17038" y="12825"/>
                  <a:pt x="18225" y="11343"/>
                  <a:pt x="18225" y="9450"/>
                </a:cubicBezTo>
                <a:cubicBezTo>
                  <a:pt x="18225" y="7558"/>
                  <a:pt x="17038" y="6075"/>
                  <a:pt x="15525" y="6075"/>
                </a:cubicBezTo>
                <a:lnTo>
                  <a:pt x="13810" y="6075"/>
                </a:lnTo>
                <a:cubicBezTo>
                  <a:pt x="14344" y="3289"/>
                  <a:pt x="15513" y="1350"/>
                  <a:pt x="16875" y="1350"/>
                </a:cubicBezTo>
                <a:cubicBezTo>
                  <a:pt x="18739" y="1350"/>
                  <a:pt x="20250" y="4977"/>
                  <a:pt x="20250" y="9450"/>
                </a:cubicBezTo>
                <a:cubicBezTo>
                  <a:pt x="20250" y="13923"/>
                  <a:pt x="18739" y="17550"/>
                  <a:pt x="16875" y="17550"/>
                </a:cubicBezTo>
                <a:moveTo>
                  <a:pt x="8927" y="11483"/>
                </a:moveTo>
                <a:lnTo>
                  <a:pt x="8775" y="11483"/>
                </a:lnTo>
                <a:lnTo>
                  <a:pt x="8775" y="11475"/>
                </a:lnTo>
                <a:cubicBezTo>
                  <a:pt x="8029" y="11475"/>
                  <a:pt x="7425" y="10569"/>
                  <a:pt x="7425" y="9450"/>
                </a:cubicBezTo>
                <a:cubicBezTo>
                  <a:pt x="7425" y="8332"/>
                  <a:pt x="8029" y="7425"/>
                  <a:pt x="8775" y="7425"/>
                </a:cubicBezTo>
                <a:lnTo>
                  <a:pt x="8927" y="7425"/>
                </a:lnTo>
                <a:cubicBezTo>
                  <a:pt x="10200" y="7425"/>
                  <a:pt x="11392" y="6924"/>
                  <a:pt x="12441" y="6063"/>
                </a:cubicBezTo>
                <a:cubicBezTo>
                  <a:pt x="12249" y="7149"/>
                  <a:pt x="12150" y="8300"/>
                  <a:pt x="12150" y="9450"/>
                </a:cubicBezTo>
                <a:cubicBezTo>
                  <a:pt x="12150" y="10604"/>
                  <a:pt x="12249" y="11758"/>
                  <a:pt x="12443" y="12846"/>
                </a:cubicBezTo>
                <a:cubicBezTo>
                  <a:pt x="11393" y="11984"/>
                  <a:pt x="10200" y="11483"/>
                  <a:pt x="8927" y="11483"/>
                </a:cubicBezTo>
                <a:moveTo>
                  <a:pt x="8096" y="20250"/>
                </a:moveTo>
                <a:lnTo>
                  <a:pt x="5396" y="20250"/>
                </a:lnTo>
                <a:lnTo>
                  <a:pt x="5396" y="14175"/>
                </a:lnTo>
                <a:cubicBezTo>
                  <a:pt x="5396" y="13683"/>
                  <a:pt x="5264" y="13223"/>
                  <a:pt x="5033" y="12825"/>
                </a:cubicBezTo>
                <a:lnTo>
                  <a:pt x="5505" y="12825"/>
                </a:lnTo>
                <a:lnTo>
                  <a:pt x="5505" y="12833"/>
                </a:lnTo>
                <a:lnTo>
                  <a:pt x="7536" y="12833"/>
                </a:lnTo>
                <a:cubicBezTo>
                  <a:pt x="7463" y="13043"/>
                  <a:pt x="7421" y="13265"/>
                  <a:pt x="7421" y="13500"/>
                </a:cubicBezTo>
                <a:lnTo>
                  <a:pt x="7421" y="18225"/>
                </a:lnTo>
                <a:cubicBezTo>
                  <a:pt x="7421" y="18875"/>
                  <a:pt x="7785" y="19307"/>
                  <a:pt x="8001" y="19566"/>
                </a:cubicBezTo>
                <a:cubicBezTo>
                  <a:pt x="8031" y="19601"/>
                  <a:pt x="8066" y="19638"/>
                  <a:pt x="8096" y="19678"/>
                </a:cubicBezTo>
                <a:cubicBezTo>
                  <a:pt x="8096" y="19678"/>
                  <a:pt x="8096" y="20250"/>
                  <a:pt x="8096" y="20250"/>
                </a:cubicBezTo>
                <a:close/>
                <a:moveTo>
                  <a:pt x="1350" y="9450"/>
                </a:moveTo>
                <a:cubicBezTo>
                  <a:pt x="1350" y="8332"/>
                  <a:pt x="1954" y="7425"/>
                  <a:pt x="2700" y="7425"/>
                </a:cubicBezTo>
                <a:lnTo>
                  <a:pt x="7434" y="7425"/>
                </a:lnTo>
                <a:cubicBezTo>
                  <a:pt x="7015" y="7917"/>
                  <a:pt x="6750" y="8631"/>
                  <a:pt x="6750" y="9450"/>
                </a:cubicBezTo>
                <a:cubicBezTo>
                  <a:pt x="6750" y="10270"/>
                  <a:pt x="7015" y="10985"/>
                  <a:pt x="7434" y="11475"/>
                </a:cubicBezTo>
                <a:lnTo>
                  <a:pt x="2700" y="11475"/>
                </a:lnTo>
                <a:cubicBezTo>
                  <a:pt x="1954" y="11475"/>
                  <a:pt x="1350" y="10569"/>
                  <a:pt x="1350" y="9450"/>
                </a:cubicBezTo>
                <a:moveTo>
                  <a:pt x="13500" y="9450"/>
                </a:moveTo>
                <a:cubicBezTo>
                  <a:pt x="13500" y="8750"/>
                  <a:pt x="13541" y="8074"/>
                  <a:pt x="13611" y="7425"/>
                </a:cubicBezTo>
                <a:lnTo>
                  <a:pt x="15525" y="7425"/>
                </a:lnTo>
                <a:cubicBezTo>
                  <a:pt x="16270" y="7425"/>
                  <a:pt x="16875" y="8332"/>
                  <a:pt x="16875" y="9450"/>
                </a:cubicBezTo>
                <a:cubicBezTo>
                  <a:pt x="16875" y="10569"/>
                  <a:pt x="16270" y="11475"/>
                  <a:pt x="15525" y="11475"/>
                </a:cubicBezTo>
                <a:lnTo>
                  <a:pt x="13611" y="11475"/>
                </a:lnTo>
                <a:cubicBezTo>
                  <a:pt x="13541" y="10826"/>
                  <a:pt x="13500" y="10151"/>
                  <a:pt x="13500" y="9450"/>
                </a:cubicBezTo>
                <a:moveTo>
                  <a:pt x="16875" y="0"/>
                </a:moveTo>
                <a:cubicBezTo>
                  <a:pt x="15489" y="0"/>
                  <a:pt x="14400" y="952"/>
                  <a:pt x="13619" y="2421"/>
                </a:cubicBezTo>
                <a:lnTo>
                  <a:pt x="13604" y="2413"/>
                </a:lnTo>
                <a:cubicBezTo>
                  <a:pt x="12469" y="4635"/>
                  <a:pt x="10779" y="6075"/>
                  <a:pt x="8927" y="6075"/>
                </a:cubicBezTo>
                <a:lnTo>
                  <a:pt x="8479" y="6075"/>
                </a:lnTo>
                <a:lnTo>
                  <a:pt x="5505" y="6075"/>
                </a:lnTo>
                <a:lnTo>
                  <a:pt x="2700" y="6075"/>
                </a:lnTo>
                <a:cubicBezTo>
                  <a:pt x="1185" y="6075"/>
                  <a:pt x="0" y="7558"/>
                  <a:pt x="0" y="9450"/>
                </a:cubicBezTo>
                <a:cubicBezTo>
                  <a:pt x="0" y="11343"/>
                  <a:pt x="1185" y="12825"/>
                  <a:pt x="2700" y="12825"/>
                </a:cubicBezTo>
                <a:cubicBezTo>
                  <a:pt x="3444" y="12828"/>
                  <a:pt x="4046" y="13430"/>
                  <a:pt x="4046" y="14175"/>
                </a:cubicBezTo>
                <a:lnTo>
                  <a:pt x="4046" y="20250"/>
                </a:lnTo>
                <a:cubicBezTo>
                  <a:pt x="4046" y="20996"/>
                  <a:pt x="4651" y="21600"/>
                  <a:pt x="5396" y="21600"/>
                </a:cubicBezTo>
                <a:lnTo>
                  <a:pt x="8096" y="21600"/>
                </a:lnTo>
                <a:cubicBezTo>
                  <a:pt x="8842" y="21600"/>
                  <a:pt x="9446" y="20996"/>
                  <a:pt x="9446" y="20250"/>
                </a:cubicBezTo>
                <a:lnTo>
                  <a:pt x="9446" y="19575"/>
                </a:lnTo>
                <a:cubicBezTo>
                  <a:pt x="9446" y="18900"/>
                  <a:pt x="8771" y="18598"/>
                  <a:pt x="8771" y="18225"/>
                </a:cubicBezTo>
                <a:lnTo>
                  <a:pt x="8771" y="13500"/>
                </a:lnTo>
                <a:cubicBezTo>
                  <a:pt x="8771" y="13484"/>
                  <a:pt x="8782" y="13474"/>
                  <a:pt x="8783" y="13458"/>
                </a:cubicBezTo>
                <a:cubicBezTo>
                  <a:pt x="8790" y="13362"/>
                  <a:pt x="8816" y="13272"/>
                  <a:pt x="8859" y="13192"/>
                </a:cubicBezTo>
                <a:cubicBezTo>
                  <a:pt x="8871" y="13169"/>
                  <a:pt x="8884" y="13152"/>
                  <a:pt x="8899" y="13132"/>
                </a:cubicBezTo>
                <a:cubicBezTo>
                  <a:pt x="8953" y="13052"/>
                  <a:pt x="9020" y="12986"/>
                  <a:pt x="9103" y="12934"/>
                </a:cubicBezTo>
                <a:cubicBezTo>
                  <a:pt x="9107" y="12932"/>
                  <a:pt x="9109" y="12928"/>
                  <a:pt x="9112" y="12925"/>
                </a:cubicBezTo>
                <a:cubicBezTo>
                  <a:pt x="9115" y="12925"/>
                  <a:pt x="9118" y="12923"/>
                  <a:pt x="9120" y="12923"/>
                </a:cubicBezTo>
                <a:cubicBezTo>
                  <a:pt x="9174" y="12892"/>
                  <a:pt x="9238" y="12886"/>
                  <a:pt x="9300" y="12869"/>
                </a:cubicBezTo>
                <a:cubicBezTo>
                  <a:pt x="11003" y="13049"/>
                  <a:pt x="12546" y="14424"/>
                  <a:pt x="13604" y="16496"/>
                </a:cubicBezTo>
                <a:lnTo>
                  <a:pt x="13621" y="16487"/>
                </a:lnTo>
                <a:cubicBezTo>
                  <a:pt x="14404" y="17951"/>
                  <a:pt x="15491" y="18900"/>
                  <a:pt x="16875" y="18900"/>
                </a:cubicBezTo>
                <a:cubicBezTo>
                  <a:pt x="19977" y="18900"/>
                  <a:pt x="21600" y="14146"/>
                  <a:pt x="21600" y="9450"/>
                </a:cubicBezTo>
                <a:cubicBezTo>
                  <a:pt x="21600" y="4754"/>
                  <a:pt x="19977" y="0"/>
                  <a:pt x="16875" y="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4" name="Shape 1283">
            <a:extLst>
              <a:ext uri="{FF2B5EF4-FFF2-40B4-BE49-F238E27FC236}">
                <a16:creationId xmlns:a16="http://schemas.microsoft.com/office/drawing/2014/main" id="{C1768FAA-0F26-4BE5-A2F0-87707FB3FE20}"/>
              </a:ext>
            </a:extLst>
          </p:cNvPr>
          <p:cNvSpPr/>
          <p:nvPr userDrawn="1"/>
        </p:nvSpPr>
        <p:spPr>
          <a:xfrm>
            <a:off x="7643600" y="3583702"/>
            <a:ext cx="315763" cy="315870"/>
          </a:xfrm>
          <a:custGeom>
            <a:avLst/>
            <a:gdLst/>
            <a:ahLst/>
            <a:cxnLst>
              <a:cxn ang="0">
                <a:pos x="wd2" y="hd2"/>
              </a:cxn>
              <a:cxn ang="5400000">
                <a:pos x="wd2" y="hd2"/>
              </a:cxn>
              <a:cxn ang="10800000">
                <a:pos x="wd2" y="hd2"/>
              </a:cxn>
              <a:cxn ang="16200000">
                <a:pos x="wd2" y="hd2"/>
              </a:cxn>
            </a:cxnLst>
            <a:rect l="0" t="0" r="r" b="b"/>
            <a:pathLst>
              <a:path w="21493" h="21600" extrusionOk="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2" y="18553"/>
                  <a:pt x="14628" y="18026"/>
                  <a:pt x="14188" y="16839"/>
                </a:cubicBezTo>
                <a:cubicBezTo>
                  <a:pt x="13746" y="15652"/>
                  <a:pt x="14691" y="14251"/>
                  <a:pt x="16301" y="13712"/>
                </a:cubicBezTo>
                <a:cubicBezTo>
                  <a:pt x="17910" y="13173"/>
                  <a:pt x="19574" y="13699"/>
                  <a:pt x="20015" y="14887"/>
                </a:cubicBezTo>
                <a:cubicBezTo>
                  <a:pt x="20457" y="16075"/>
                  <a:pt x="19511" y="17475"/>
                  <a:pt x="17901" y="18014"/>
                </a:cubicBezTo>
                <a:moveTo>
                  <a:pt x="5163" y="20039"/>
                </a:moveTo>
                <a:cubicBezTo>
                  <a:pt x="3554" y="20578"/>
                  <a:pt x="1890" y="20051"/>
                  <a:pt x="1450" y="18864"/>
                </a:cubicBezTo>
                <a:cubicBezTo>
                  <a:pt x="1008" y="17677"/>
                  <a:pt x="1954" y="16276"/>
                  <a:pt x="3563" y="15737"/>
                </a:cubicBezTo>
                <a:cubicBezTo>
                  <a:pt x="5172" y="15198"/>
                  <a:pt x="6836" y="15724"/>
                  <a:pt x="7277" y="16912"/>
                </a:cubicBezTo>
                <a:cubicBezTo>
                  <a:pt x="7719" y="18100"/>
                  <a:pt x="6773" y="19500"/>
                  <a:pt x="5163" y="20039"/>
                </a:cubicBezTo>
                <a:moveTo>
                  <a:pt x="21013" y="316"/>
                </a:moveTo>
                <a:cubicBezTo>
                  <a:pt x="20770" y="111"/>
                  <a:pt x="20463" y="0"/>
                  <a:pt x="20150" y="0"/>
                </a:cubicBezTo>
                <a:cubicBezTo>
                  <a:pt x="20072" y="0"/>
                  <a:pt x="19994" y="7"/>
                  <a:pt x="19916" y="21"/>
                </a:cubicBezTo>
                <a:lnTo>
                  <a:pt x="8497" y="2046"/>
                </a:lnTo>
                <a:cubicBezTo>
                  <a:pt x="7856" y="2159"/>
                  <a:pt x="7387" y="2720"/>
                  <a:pt x="7387" y="3375"/>
                </a:cubicBezTo>
                <a:lnTo>
                  <a:pt x="7387" y="4725"/>
                </a:lnTo>
                <a:lnTo>
                  <a:pt x="7387" y="5400"/>
                </a:lnTo>
                <a:lnTo>
                  <a:pt x="7387" y="14965"/>
                </a:lnTo>
                <a:cubicBezTo>
                  <a:pt x="6706" y="14468"/>
                  <a:pt x="5822" y="14175"/>
                  <a:pt x="4839" y="14175"/>
                </a:cubicBezTo>
                <a:cubicBezTo>
                  <a:pt x="4268" y="14175"/>
                  <a:pt x="3697" y="14270"/>
                  <a:pt x="3140" y="14456"/>
                </a:cubicBezTo>
                <a:cubicBezTo>
                  <a:pt x="1866" y="14883"/>
                  <a:pt x="843" y="15740"/>
                  <a:pt x="336" y="16808"/>
                </a:cubicBezTo>
                <a:cubicBezTo>
                  <a:pt x="-56" y="17633"/>
                  <a:pt x="-107" y="18531"/>
                  <a:pt x="193" y="19336"/>
                </a:cubicBezTo>
                <a:cubicBezTo>
                  <a:pt x="703" y="20711"/>
                  <a:pt x="2156" y="21600"/>
                  <a:pt x="3892" y="21600"/>
                </a:cubicBezTo>
                <a:cubicBezTo>
                  <a:pt x="4463" y="21600"/>
                  <a:pt x="5033" y="21506"/>
                  <a:pt x="5590" y="21319"/>
                </a:cubicBezTo>
                <a:cubicBezTo>
                  <a:pt x="6865" y="20893"/>
                  <a:pt x="7887" y="20036"/>
                  <a:pt x="8395" y="18970"/>
                </a:cubicBezTo>
                <a:cubicBezTo>
                  <a:pt x="8612" y="18510"/>
                  <a:pt x="8715" y="18027"/>
                  <a:pt x="8719" y="17550"/>
                </a:cubicBezTo>
                <a:lnTo>
                  <a:pt x="8731" y="17550"/>
                </a:lnTo>
                <a:lnTo>
                  <a:pt x="8731" y="6750"/>
                </a:lnTo>
                <a:cubicBezTo>
                  <a:pt x="8808" y="6750"/>
                  <a:pt x="8887" y="6743"/>
                  <a:pt x="8964" y="6730"/>
                </a:cubicBezTo>
                <a:lnTo>
                  <a:pt x="20150" y="4746"/>
                </a:lnTo>
                <a:lnTo>
                  <a:pt x="20150" y="12940"/>
                </a:lnTo>
                <a:cubicBezTo>
                  <a:pt x="19469" y="12443"/>
                  <a:pt x="18585" y="12150"/>
                  <a:pt x="17601" y="12150"/>
                </a:cubicBezTo>
                <a:cubicBezTo>
                  <a:pt x="17030" y="12150"/>
                  <a:pt x="16460" y="12245"/>
                  <a:pt x="15902" y="12431"/>
                </a:cubicBezTo>
                <a:cubicBezTo>
                  <a:pt x="14628" y="12858"/>
                  <a:pt x="13606" y="13715"/>
                  <a:pt x="13099" y="14783"/>
                </a:cubicBezTo>
                <a:cubicBezTo>
                  <a:pt x="12707" y="15608"/>
                  <a:pt x="12657" y="16506"/>
                  <a:pt x="12956" y="17311"/>
                </a:cubicBezTo>
                <a:cubicBezTo>
                  <a:pt x="13466" y="18686"/>
                  <a:pt x="14918" y="19575"/>
                  <a:pt x="16654" y="19575"/>
                </a:cubicBezTo>
                <a:cubicBezTo>
                  <a:pt x="17224" y="19575"/>
                  <a:pt x="17796" y="19481"/>
                  <a:pt x="18353" y="19294"/>
                </a:cubicBezTo>
                <a:cubicBezTo>
                  <a:pt x="19628" y="18868"/>
                  <a:pt x="20650" y="18011"/>
                  <a:pt x="21157" y="16945"/>
                </a:cubicBezTo>
                <a:cubicBezTo>
                  <a:pt x="21375" y="16485"/>
                  <a:pt x="21477" y="16002"/>
                  <a:pt x="21481" y="15525"/>
                </a:cubicBezTo>
                <a:lnTo>
                  <a:pt x="21493" y="15525"/>
                </a:lnTo>
                <a:lnTo>
                  <a:pt x="21493" y="3375"/>
                </a:lnTo>
                <a:lnTo>
                  <a:pt x="21493" y="2700"/>
                </a:lnTo>
                <a:lnTo>
                  <a:pt x="21493" y="1350"/>
                </a:lnTo>
                <a:cubicBezTo>
                  <a:pt x="21493" y="952"/>
                  <a:pt x="21317" y="572"/>
                  <a:pt x="21013" y="316"/>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65" name="Group 664">
            <a:extLst>
              <a:ext uri="{FF2B5EF4-FFF2-40B4-BE49-F238E27FC236}">
                <a16:creationId xmlns:a16="http://schemas.microsoft.com/office/drawing/2014/main" id="{BEFD6CC2-290A-479D-9CBC-CB810721B5EA}"/>
              </a:ext>
            </a:extLst>
          </p:cNvPr>
          <p:cNvGrpSpPr/>
          <p:nvPr userDrawn="1"/>
        </p:nvGrpSpPr>
        <p:grpSpPr>
          <a:xfrm>
            <a:off x="6982340" y="3583702"/>
            <a:ext cx="276284" cy="315870"/>
            <a:chOff x="8908476" y="3135955"/>
            <a:chExt cx="381512" cy="436175"/>
          </a:xfrm>
          <a:solidFill>
            <a:schemeClr val="accent1"/>
          </a:solidFill>
        </p:grpSpPr>
        <p:sp>
          <p:nvSpPr>
            <p:cNvPr id="666" name="Shape 1284">
              <a:extLst>
                <a:ext uri="{FF2B5EF4-FFF2-40B4-BE49-F238E27FC236}">
                  <a16:creationId xmlns:a16="http://schemas.microsoft.com/office/drawing/2014/main" id="{C2D28149-17F1-4009-B38D-0E30469D5EFA}"/>
                </a:ext>
              </a:extLst>
            </p:cNvPr>
            <p:cNvSpPr/>
            <p:nvPr/>
          </p:nvSpPr>
          <p:spPr>
            <a:xfrm>
              <a:off x="8908476" y="3135955"/>
              <a:ext cx="381512" cy="436175"/>
            </a:xfrm>
            <a:custGeom>
              <a:avLst/>
              <a:gdLst/>
              <a:ahLst/>
              <a:cxnLst>
                <a:cxn ang="0">
                  <a:pos x="wd2" y="hd2"/>
                </a:cxn>
                <a:cxn ang="5400000">
                  <a:pos x="wd2" y="hd2"/>
                </a:cxn>
                <a:cxn ang="10800000">
                  <a:pos x="wd2" y="hd2"/>
                </a:cxn>
                <a:cxn ang="16200000">
                  <a:pos x="wd2" y="hd2"/>
                </a:cxn>
              </a:cxnLst>
              <a:rect l="0" t="0" r="r" b="b"/>
              <a:pathLst>
                <a:path w="21600" h="21600" extrusionOk="0">
                  <a:moveTo>
                    <a:pt x="10800" y="7425"/>
                  </a:moveTo>
                  <a:cubicBezTo>
                    <a:pt x="5687" y="7425"/>
                    <a:pt x="1543" y="6064"/>
                    <a:pt x="1543" y="4387"/>
                  </a:cubicBezTo>
                  <a:cubicBezTo>
                    <a:pt x="1543" y="2709"/>
                    <a:pt x="5687" y="1350"/>
                    <a:pt x="10800" y="1350"/>
                  </a:cubicBezTo>
                  <a:cubicBezTo>
                    <a:pt x="15913" y="1350"/>
                    <a:pt x="20057" y="2709"/>
                    <a:pt x="20057" y="4387"/>
                  </a:cubicBezTo>
                  <a:cubicBezTo>
                    <a:pt x="20057" y="6064"/>
                    <a:pt x="15913" y="7425"/>
                    <a:pt x="10800" y="7425"/>
                  </a:cubicBezTo>
                  <a:moveTo>
                    <a:pt x="20057" y="9113"/>
                  </a:moveTo>
                  <a:lnTo>
                    <a:pt x="20054" y="9113"/>
                  </a:lnTo>
                  <a:cubicBezTo>
                    <a:pt x="20054" y="9119"/>
                    <a:pt x="20057" y="9127"/>
                    <a:pt x="20057" y="9134"/>
                  </a:cubicBezTo>
                  <a:cubicBezTo>
                    <a:pt x="20057" y="10800"/>
                    <a:pt x="15912" y="12150"/>
                    <a:pt x="10800" y="12150"/>
                  </a:cubicBezTo>
                  <a:cubicBezTo>
                    <a:pt x="5688" y="12150"/>
                    <a:pt x="1543" y="10800"/>
                    <a:pt x="1543" y="9134"/>
                  </a:cubicBezTo>
                  <a:cubicBezTo>
                    <a:pt x="1543" y="9127"/>
                    <a:pt x="1546" y="9119"/>
                    <a:pt x="1546" y="9113"/>
                  </a:cubicBezTo>
                  <a:lnTo>
                    <a:pt x="1543" y="9113"/>
                  </a:lnTo>
                  <a:lnTo>
                    <a:pt x="1543" y="6794"/>
                  </a:lnTo>
                  <a:cubicBezTo>
                    <a:pt x="3565" y="8141"/>
                    <a:pt x="7271" y="8775"/>
                    <a:pt x="10800" y="8775"/>
                  </a:cubicBezTo>
                  <a:cubicBezTo>
                    <a:pt x="14329" y="8775"/>
                    <a:pt x="18035" y="8141"/>
                    <a:pt x="20057" y="6794"/>
                  </a:cubicBezTo>
                  <a:cubicBezTo>
                    <a:pt x="20057" y="6794"/>
                    <a:pt x="20057" y="9113"/>
                    <a:pt x="20057" y="9113"/>
                  </a:cubicBezTo>
                  <a:close/>
                  <a:moveTo>
                    <a:pt x="20057" y="13163"/>
                  </a:moveTo>
                  <a:lnTo>
                    <a:pt x="20054" y="13163"/>
                  </a:lnTo>
                  <a:cubicBezTo>
                    <a:pt x="20054" y="13169"/>
                    <a:pt x="20057" y="13177"/>
                    <a:pt x="20057" y="13184"/>
                  </a:cubicBezTo>
                  <a:cubicBezTo>
                    <a:pt x="20057" y="14850"/>
                    <a:pt x="15912" y="16200"/>
                    <a:pt x="10800" y="16200"/>
                  </a:cubicBezTo>
                  <a:cubicBezTo>
                    <a:pt x="5688" y="16200"/>
                    <a:pt x="1543" y="14850"/>
                    <a:pt x="1543" y="13184"/>
                  </a:cubicBezTo>
                  <a:cubicBezTo>
                    <a:pt x="1543" y="13177"/>
                    <a:pt x="1546" y="13169"/>
                    <a:pt x="1546" y="13163"/>
                  </a:cubicBezTo>
                  <a:lnTo>
                    <a:pt x="1543" y="13163"/>
                  </a:lnTo>
                  <a:lnTo>
                    <a:pt x="1543" y="10640"/>
                  </a:lnTo>
                  <a:cubicBezTo>
                    <a:pt x="3137" y="12077"/>
                    <a:pt x="6982" y="12825"/>
                    <a:pt x="10800" y="12825"/>
                  </a:cubicBezTo>
                  <a:cubicBezTo>
                    <a:pt x="14618" y="12825"/>
                    <a:pt x="18463" y="12077"/>
                    <a:pt x="20057" y="10640"/>
                  </a:cubicBezTo>
                  <a:cubicBezTo>
                    <a:pt x="20057" y="10640"/>
                    <a:pt x="20057" y="13163"/>
                    <a:pt x="20057" y="13163"/>
                  </a:cubicBezTo>
                  <a:close/>
                  <a:moveTo>
                    <a:pt x="20057" y="17213"/>
                  </a:moveTo>
                  <a:cubicBezTo>
                    <a:pt x="20057" y="18889"/>
                    <a:pt x="15913" y="20250"/>
                    <a:pt x="10800" y="20250"/>
                  </a:cubicBezTo>
                  <a:cubicBezTo>
                    <a:pt x="5687" y="20250"/>
                    <a:pt x="1543" y="18889"/>
                    <a:pt x="1543" y="17213"/>
                  </a:cubicBezTo>
                  <a:lnTo>
                    <a:pt x="1543" y="14690"/>
                  </a:lnTo>
                  <a:cubicBezTo>
                    <a:pt x="3137" y="16127"/>
                    <a:pt x="6982" y="16875"/>
                    <a:pt x="10800" y="16875"/>
                  </a:cubicBezTo>
                  <a:cubicBezTo>
                    <a:pt x="14618" y="16875"/>
                    <a:pt x="18463" y="16127"/>
                    <a:pt x="20057" y="14690"/>
                  </a:cubicBezTo>
                  <a:cubicBezTo>
                    <a:pt x="20057" y="14690"/>
                    <a:pt x="20057" y="17213"/>
                    <a:pt x="20057" y="17213"/>
                  </a:cubicBezTo>
                  <a:close/>
                  <a:moveTo>
                    <a:pt x="10800" y="0"/>
                  </a:moveTo>
                  <a:cubicBezTo>
                    <a:pt x="5598" y="0"/>
                    <a:pt x="0" y="1372"/>
                    <a:pt x="0" y="4387"/>
                  </a:cubicBezTo>
                  <a:lnTo>
                    <a:pt x="0" y="17213"/>
                  </a:lnTo>
                  <a:cubicBezTo>
                    <a:pt x="0" y="20226"/>
                    <a:pt x="5598" y="21600"/>
                    <a:pt x="10800" y="21600"/>
                  </a:cubicBezTo>
                  <a:cubicBezTo>
                    <a:pt x="16002" y="21600"/>
                    <a:pt x="21600" y="20226"/>
                    <a:pt x="21600" y="17213"/>
                  </a:cubicBezTo>
                  <a:lnTo>
                    <a:pt x="21600" y="4387"/>
                  </a:lnTo>
                  <a:cubicBezTo>
                    <a:pt x="21600" y="1372"/>
                    <a:pt x="1600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7" name="Shape 1285">
              <a:extLst>
                <a:ext uri="{FF2B5EF4-FFF2-40B4-BE49-F238E27FC236}">
                  <a16:creationId xmlns:a16="http://schemas.microsoft.com/office/drawing/2014/main" id="{0DB657F0-F3CA-4EFD-B4A2-437E17FF3CB9}"/>
                </a:ext>
              </a:extLst>
            </p:cNvPr>
            <p:cNvSpPr/>
            <p:nvPr/>
          </p:nvSpPr>
          <p:spPr>
            <a:xfrm>
              <a:off x="9208236" y="3476717"/>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30"/>
                    <a:pt x="16770" y="0"/>
                    <a:pt x="10800" y="0"/>
                  </a:cubicBezTo>
                  <a:cubicBezTo>
                    <a:pt x="4830" y="0"/>
                    <a:pt x="0" y="483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8" name="Shape 1286">
              <a:extLst>
                <a:ext uri="{FF2B5EF4-FFF2-40B4-BE49-F238E27FC236}">
                  <a16:creationId xmlns:a16="http://schemas.microsoft.com/office/drawing/2014/main" id="{89CA40FF-DF45-458D-8DC4-1BA36243ADEE}"/>
                </a:ext>
              </a:extLst>
            </p:cNvPr>
            <p:cNvSpPr/>
            <p:nvPr/>
          </p:nvSpPr>
          <p:spPr>
            <a:xfrm>
              <a:off x="9208236" y="3394932"/>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30"/>
                    <a:pt x="16770" y="0"/>
                    <a:pt x="10800" y="0"/>
                  </a:cubicBezTo>
                  <a:cubicBezTo>
                    <a:pt x="4830" y="0"/>
                    <a:pt x="0" y="483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9" name="Shape 1287">
              <a:extLst>
                <a:ext uri="{FF2B5EF4-FFF2-40B4-BE49-F238E27FC236}">
                  <a16:creationId xmlns:a16="http://schemas.microsoft.com/office/drawing/2014/main" id="{676C1C84-E083-475A-A6CA-447CCFDF5D46}"/>
                </a:ext>
              </a:extLst>
            </p:cNvPr>
            <p:cNvSpPr/>
            <p:nvPr/>
          </p:nvSpPr>
          <p:spPr>
            <a:xfrm>
              <a:off x="9208236" y="3313150"/>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30"/>
                    <a:pt x="16770" y="0"/>
                    <a:pt x="10800" y="0"/>
                  </a:cubicBezTo>
                  <a:cubicBezTo>
                    <a:pt x="4830" y="0"/>
                    <a:pt x="0" y="483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70" name="Group 669">
            <a:extLst>
              <a:ext uri="{FF2B5EF4-FFF2-40B4-BE49-F238E27FC236}">
                <a16:creationId xmlns:a16="http://schemas.microsoft.com/office/drawing/2014/main" id="{56666E01-1DB3-4FF6-AE4C-37CE273DDF90}"/>
              </a:ext>
            </a:extLst>
          </p:cNvPr>
          <p:cNvGrpSpPr/>
          <p:nvPr userDrawn="1"/>
        </p:nvGrpSpPr>
        <p:grpSpPr>
          <a:xfrm>
            <a:off x="6238541" y="3583702"/>
            <a:ext cx="315748" cy="315868"/>
            <a:chOff x="8009200" y="3135955"/>
            <a:chExt cx="436007" cy="436173"/>
          </a:xfrm>
          <a:solidFill>
            <a:schemeClr val="accent1"/>
          </a:solidFill>
        </p:grpSpPr>
        <p:sp>
          <p:nvSpPr>
            <p:cNvPr id="671" name="Shape 1288">
              <a:extLst>
                <a:ext uri="{FF2B5EF4-FFF2-40B4-BE49-F238E27FC236}">
                  <a16:creationId xmlns:a16="http://schemas.microsoft.com/office/drawing/2014/main" id="{C32F75A4-480C-4EFB-8787-9FD543588945}"/>
                </a:ext>
              </a:extLst>
            </p:cNvPr>
            <p:cNvSpPr/>
            <p:nvPr/>
          </p:nvSpPr>
          <p:spPr>
            <a:xfrm>
              <a:off x="8009200" y="3135955"/>
              <a:ext cx="436007" cy="436173"/>
            </a:xfrm>
            <a:custGeom>
              <a:avLst/>
              <a:gdLst/>
              <a:ahLst/>
              <a:cxnLst>
                <a:cxn ang="0">
                  <a:pos x="wd2" y="hd2"/>
                </a:cxn>
                <a:cxn ang="5400000">
                  <a:pos x="wd2" y="hd2"/>
                </a:cxn>
                <a:cxn ang="10800000">
                  <a:pos x="wd2" y="hd2"/>
                </a:cxn>
                <a:cxn ang="16200000">
                  <a:pos x="wd2" y="hd2"/>
                </a:cxn>
              </a:cxnLst>
              <a:rect l="0" t="0" r="r" b="b"/>
              <a:pathLst>
                <a:path w="21426" h="21453" extrusionOk="0">
                  <a:moveTo>
                    <a:pt x="8035" y="20113"/>
                  </a:moveTo>
                  <a:cubicBezTo>
                    <a:pt x="5817" y="17892"/>
                    <a:pt x="3557" y="15628"/>
                    <a:pt x="1338" y="13409"/>
                  </a:cubicBezTo>
                  <a:cubicBezTo>
                    <a:pt x="3241" y="7240"/>
                    <a:pt x="11489" y="7510"/>
                    <a:pt x="13391" y="1341"/>
                  </a:cubicBezTo>
                  <a:cubicBezTo>
                    <a:pt x="15609" y="3561"/>
                    <a:pt x="17870" y="5825"/>
                    <a:pt x="20088" y="8045"/>
                  </a:cubicBezTo>
                  <a:cubicBezTo>
                    <a:pt x="18185" y="14213"/>
                    <a:pt x="9937" y="13944"/>
                    <a:pt x="8035" y="20113"/>
                  </a:cubicBezTo>
                  <a:moveTo>
                    <a:pt x="21034" y="7097"/>
                  </a:moveTo>
                  <a:lnTo>
                    <a:pt x="14339" y="393"/>
                  </a:lnTo>
                  <a:cubicBezTo>
                    <a:pt x="14006" y="61"/>
                    <a:pt x="13525" y="-73"/>
                    <a:pt x="13070" y="40"/>
                  </a:cubicBezTo>
                  <a:cubicBezTo>
                    <a:pt x="12829" y="99"/>
                    <a:pt x="12614" y="223"/>
                    <a:pt x="12444" y="393"/>
                  </a:cubicBezTo>
                  <a:cubicBezTo>
                    <a:pt x="12292" y="546"/>
                    <a:pt x="12178" y="734"/>
                    <a:pt x="12112" y="944"/>
                  </a:cubicBezTo>
                  <a:cubicBezTo>
                    <a:pt x="11808" y="1929"/>
                    <a:pt x="11284" y="2785"/>
                    <a:pt x="10508" y="3563"/>
                  </a:cubicBezTo>
                  <a:cubicBezTo>
                    <a:pt x="9472" y="4599"/>
                    <a:pt x="8122" y="5385"/>
                    <a:pt x="6693" y="6215"/>
                  </a:cubicBezTo>
                  <a:cubicBezTo>
                    <a:pt x="5177" y="7095"/>
                    <a:pt x="3612" y="8006"/>
                    <a:pt x="2328" y="9291"/>
                  </a:cubicBezTo>
                  <a:cubicBezTo>
                    <a:pt x="1237" y="10384"/>
                    <a:pt x="494" y="11600"/>
                    <a:pt x="59" y="13012"/>
                  </a:cubicBezTo>
                  <a:cubicBezTo>
                    <a:pt x="-87" y="13489"/>
                    <a:pt x="41" y="14004"/>
                    <a:pt x="392" y="14357"/>
                  </a:cubicBezTo>
                  <a:lnTo>
                    <a:pt x="7087" y="21061"/>
                  </a:lnTo>
                  <a:cubicBezTo>
                    <a:pt x="7420" y="21393"/>
                    <a:pt x="7901" y="21527"/>
                    <a:pt x="8356" y="21414"/>
                  </a:cubicBezTo>
                  <a:cubicBezTo>
                    <a:pt x="8597" y="21354"/>
                    <a:pt x="8812" y="21231"/>
                    <a:pt x="8982" y="21061"/>
                  </a:cubicBezTo>
                  <a:cubicBezTo>
                    <a:pt x="9134" y="20909"/>
                    <a:pt x="9248" y="20720"/>
                    <a:pt x="9314" y="20508"/>
                  </a:cubicBezTo>
                  <a:cubicBezTo>
                    <a:pt x="9618" y="19524"/>
                    <a:pt x="10142" y="18667"/>
                    <a:pt x="10919" y="17891"/>
                  </a:cubicBezTo>
                  <a:cubicBezTo>
                    <a:pt x="11955" y="16854"/>
                    <a:pt x="13304" y="16069"/>
                    <a:pt x="14733" y="15239"/>
                  </a:cubicBezTo>
                  <a:cubicBezTo>
                    <a:pt x="16249" y="14358"/>
                    <a:pt x="17814" y="13447"/>
                    <a:pt x="19098" y="12162"/>
                  </a:cubicBezTo>
                  <a:cubicBezTo>
                    <a:pt x="20189" y="11070"/>
                    <a:pt x="20932" y="9852"/>
                    <a:pt x="21367" y="8441"/>
                  </a:cubicBezTo>
                  <a:cubicBezTo>
                    <a:pt x="21513" y="7965"/>
                    <a:pt x="21385" y="7448"/>
                    <a:pt x="21034" y="7097"/>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2" name="Shape 1289">
              <a:extLst>
                <a:ext uri="{FF2B5EF4-FFF2-40B4-BE49-F238E27FC236}">
                  <a16:creationId xmlns:a16="http://schemas.microsoft.com/office/drawing/2014/main" id="{1DCF8503-0B7C-446E-99B1-53A53E8AA01C}"/>
                </a:ext>
              </a:extLst>
            </p:cNvPr>
            <p:cNvSpPr/>
            <p:nvPr/>
          </p:nvSpPr>
          <p:spPr>
            <a:xfrm>
              <a:off x="8172704" y="3285889"/>
              <a:ext cx="117893" cy="122463"/>
            </a:xfrm>
            <a:custGeom>
              <a:avLst/>
              <a:gdLst/>
              <a:ahLst/>
              <a:cxnLst>
                <a:cxn ang="0">
                  <a:pos x="wd2" y="hd2"/>
                </a:cxn>
                <a:cxn ang="5400000">
                  <a:pos x="wd2" y="hd2"/>
                </a:cxn>
                <a:cxn ang="10800000">
                  <a:pos x="wd2" y="hd2"/>
                </a:cxn>
                <a:cxn ang="16200000">
                  <a:pos x="wd2" y="hd2"/>
                </a:cxn>
              </a:cxnLst>
              <a:rect l="0" t="0" r="r" b="b"/>
              <a:pathLst>
                <a:path w="21484" h="21516" extrusionOk="0">
                  <a:moveTo>
                    <a:pt x="17511" y="14987"/>
                  </a:moveTo>
                  <a:cubicBezTo>
                    <a:pt x="17288" y="15385"/>
                    <a:pt x="17032" y="15740"/>
                    <a:pt x="16731" y="16049"/>
                  </a:cubicBezTo>
                  <a:cubicBezTo>
                    <a:pt x="15341" y="14693"/>
                    <a:pt x="13948" y="13205"/>
                    <a:pt x="12560" y="11676"/>
                  </a:cubicBezTo>
                  <a:cubicBezTo>
                    <a:pt x="12912" y="11521"/>
                    <a:pt x="13287" y="11362"/>
                    <a:pt x="13690" y="11199"/>
                  </a:cubicBezTo>
                  <a:cubicBezTo>
                    <a:pt x="14092" y="11035"/>
                    <a:pt x="14495" y="10927"/>
                    <a:pt x="14896" y="10862"/>
                  </a:cubicBezTo>
                  <a:cubicBezTo>
                    <a:pt x="15308" y="10801"/>
                    <a:pt x="15715" y="10820"/>
                    <a:pt x="16123" y="10913"/>
                  </a:cubicBezTo>
                  <a:cubicBezTo>
                    <a:pt x="16528" y="11012"/>
                    <a:pt x="16910" y="11222"/>
                    <a:pt x="17262" y="11554"/>
                  </a:cubicBezTo>
                  <a:cubicBezTo>
                    <a:pt x="17613" y="11891"/>
                    <a:pt x="17836" y="12244"/>
                    <a:pt x="17923" y="12621"/>
                  </a:cubicBezTo>
                  <a:cubicBezTo>
                    <a:pt x="18020" y="13004"/>
                    <a:pt x="18025" y="13392"/>
                    <a:pt x="17958" y="13790"/>
                  </a:cubicBezTo>
                  <a:cubicBezTo>
                    <a:pt x="17883" y="14187"/>
                    <a:pt x="17739" y="14585"/>
                    <a:pt x="17511" y="14987"/>
                  </a:cubicBezTo>
                  <a:moveTo>
                    <a:pt x="5799" y="10193"/>
                  </a:moveTo>
                  <a:cubicBezTo>
                    <a:pt x="5096" y="10221"/>
                    <a:pt x="4483" y="9997"/>
                    <a:pt x="3947" y="9496"/>
                  </a:cubicBezTo>
                  <a:cubicBezTo>
                    <a:pt x="3718" y="9286"/>
                    <a:pt x="3559" y="9028"/>
                    <a:pt x="3462" y="8724"/>
                  </a:cubicBezTo>
                  <a:cubicBezTo>
                    <a:pt x="3360" y="8420"/>
                    <a:pt x="3326" y="8088"/>
                    <a:pt x="3366" y="7723"/>
                  </a:cubicBezTo>
                  <a:cubicBezTo>
                    <a:pt x="3398" y="7363"/>
                    <a:pt x="3509" y="6989"/>
                    <a:pt x="3703" y="6610"/>
                  </a:cubicBezTo>
                  <a:cubicBezTo>
                    <a:pt x="3890" y="6231"/>
                    <a:pt x="4160" y="5852"/>
                    <a:pt x="4511" y="5488"/>
                  </a:cubicBezTo>
                  <a:cubicBezTo>
                    <a:pt x="5769" y="6694"/>
                    <a:pt x="7023" y="8018"/>
                    <a:pt x="8282" y="9389"/>
                  </a:cubicBezTo>
                  <a:cubicBezTo>
                    <a:pt x="7331" y="9894"/>
                    <a:pt x="6501" y="10165"/>
                    <a:pt x="5799" y="10193"/>
                  </a:cubicBezTo>
                  <a:moveTo>
                    <a:pt x="19679" y="8570"/>
                  </a:moveTo>
                  <a:cubicBezTo>
                    <a:pt x="18869" y="7915"/>
                    <a:pt x="18055" y="7471"/>
                    <a:pt x="17236" y="7251"/>
                  </a:cubicBezTo>
                  <a:cubicBezTo>
                    <a:pt x="16421" y="7031"/>
                    <a:pt x="15604" y="6942"/>
                    <a:pt x="14779" y="6998"/>
                  </a:cubicBezTo>
                  <a:cubicBezTo>
                    <a:pt x="13965" y="7059"/>
                    <a:pt x="13131" y="7237"/>
                    <a:pt x="12297" y="7546"/>
                  </a:cubicBezTo>
                  <a:cubicBezTo>
                    <a:pt x="11462" y="7859"/>
                    <a:pt x="10626" y="8200"/>
                    <a:pt x="9782" y="8593"/>
                  </a:cubicBezTo>
                  <a:cubicBezTo>
                    <a:pt x="8448" y="7115"/>
                    <a:pt x="7115" y="5658"/>
                    <a:pt x="5779" y="4300"/>
                  </a:cubicBezTo>
                  <a:cubicBezTo>
                    <a:pt x="6382" y="3776"/>
                    <a:pt x="6963" y="3509"/>
                    <a:pt x="7527" y="3490"/>
                  </a:cubicBezTo>
                  <a:cubicBezTo>
                    <a:pt x="8088" y="3467"/>
                    <a:pt x="8631" y="3523"/>
                    <a:pt x="9145" y="3649"/>
                  </a:cubicBezTo>
                  <a:cubicBezTo>
                    <a:pt x="9669" y="3776"/>
                    <a:pt x="10149" y="3883"/>
                    <a:pt x="10591" y="3967"/>
                  </a:cubicBezTo>
                  <a:cubicBezTo>
                    <a:pt x="11038" y="4052"/>
                    <a:pt x="11425" y="3958"/>
                    <a:pt x="11765" y="3682"/>
                  </a:cubicBezTo>
                  <a:cubicBezTo>
                    <a:pt x="12123" y="3383"/>
                    <a:pt x="12322" y="2995"/>
                    <a:pt x="12351" y="2527"/>
                  </a:cubicBezTo>
                  <a:cubicBezTo>
                    <a:pt x="12377" y="2054"/>
                    <a:pt x="12190" y="1596"/>
                    <a:pt x="11782" y="1147"/>
                  </a:cubicBezTo>
                  <a:cubicBezTo>
                    <a:pt x="11259" y="569"/>
                    <a:pt x="10631" y="216"/>
                    <a:pt x="9873" y="85"/>
                  </a:cubicBezTo>
                  <a:cubicBezTo>
                    <a:pt x="9126" y="-41"/>
                    <a:pt x="8359" y="-29"/>
                    <a:pt x="7565" y="137"/>
                  </a:cubicBezTo>
                  <a:cubicBezTo>
                    <a:pt x="6780" y="310"/>
                    <a:pt x="6032" y="595"/>
                    <a:pt x="5324" y="997"/>
                  </a:cubicBezTo>
                  <a:cubicBezTo>
                    <a:pt x="4617" y="1400"/>
                    <a:pt x="4049" y="1811"/>
                    <a:pt x="3627" y="2213"/>
                  </a:cubicBezTo>
                  <a:cubicBezTo>
                    <a:pt x="3464" y="2066"/>
                    <a:pt x="3303" y="1919"/>
                    <a:pt x="3142" y="1774"/>
                  </a:cubicBezTo>
                  <a:cubicBezTo>
                    <a:pt x="2963" y="1615"/>
                    <a:pt x="2739" y="1531"/>
                    <a:pt x="2471" y="1535"/>
                  </a:cubicBezTo>
                  <a:cubicBezTo>
                    <a:pt x="2201" y="1535"/>
                    <a:pt x="1978" y="1648"/>
                    <a:pt x="1794" y="1853"/>
                  </a:cubicBezTo>
                  <a:cubicBezTo>
                    <a:pt x="1615" y="2054"/>
                    <a:pt x="1530" y="2288"/>
                    <a:pt x="1566" y="2536"/>
                  </a:cubicBezTo>
                  <a:cubicBezTo>
                    <a:pt x="1590" y="2793"/>
                    <a:pt x="1697" y="2990"/>
                    <a:pt x="1881" y="3140"/>
                  </a:cubicBezTo>
                  <a:cubicBezTo>
                    <a:pt x="2045" y="3271"/>
                    <a:pt x="2203" y="3402"/>
                    <a:pt x="2365" y="3537"/>
                  </a:cubicBezTo>
                  <a:cubicBezTo>
                    <a:pt x="1732" y="4276"/>
                    <a:pt x="1208" y="5095"/>
                    <a:pt x="796" y="5958"/>
                  </a:cubicBezTo>
                  <a:cubicBezTo>
                    <a:pt x="379" y="6821"/>
                    <a:pt x="130" y="7677"/>
                    <a:pt x="38" y="8509"/>
                  </a:cubicBezTo>
                  <a:cubicBezTo>
                    <a:pt x="-59" y="9346"/>
                    <a:pt x="33" y="10114"/>
                    <a:pt x="299" y="10824"/>
                  </a:cubicBezTo>
                  <a:cubicBezTo>
                    <a:pt x="567" y="11540"/>
                    <a:pt x="1056" y="12148"/>
                    <a:pt x="1774" y="12723"/>
                  </a:cubicBezTo>
                  <a:cubicBezTo>
                    <a:pt x="2943" y="13659"/>
                    <a:pt x="4321" y="14057"/>
                    <a:pt x="5916" y="13968"/>
                  </a:cubicBezTo>
                  <a:cubicBezTo>
                    <a:pt x="7508" y="13874"/>
                    <a:pt x="9223" y="13416"/>
                    <a:pt x="11065" y="12462"/>
                  </a:cubicBezTo>
                  <a:cubicBezTo>
                    <a:pt x="12533" y="14094"/>
                    <a:pt x="14002" y="15717"/>
                    <a:pt x="15471" y="17223"/>
                  </a:cubicBezTo>
                  <a:cubicBezTo>
                    <a:pt x="14850" y="17728"/>
                    <a:pt x="14305" y="18018"/>
                    <a:pt x="13827" y="18112"/>
                  </a:cubicBezTo>
                  <a:cubicBezTo>
                    <a:pt x="13344" y="18210"/>
                    <a:pt x="12917" y="18201"/>
                    <a:pt x="12530" y="18088"/>
                  </a:cubicBezTo>
                  <a:cubicBezTo>
                    <a:pt x="12143" y="17971"/>
                    <a:pt x="11782" y="17803"/>
                    <a:pt x="11455" y="17588"/>
                  </a:cubicBezTo>
                  <a:cubicBezTo>
                    <a:pt x="11125" y="17368"/>
                    <a:pt x="10799" y="17181"/>
                    <a:pt x="10474" y="17027"/>
                  </a:cubicBezTo>
                  <a:cubicBezTo>
                    <a:pt x="10154" y="16872"/>
                    <a:pt x="9823" y="16788"/>
                    <a:pt x="9486" y="16783"/>
                  </a:cubicBezTo>
                  <a:cubicBezTo>
                    <a:pt x="9145" y="16779"/>
                    <a:pt x="8785" y="16938"/>
                    <a:pt x="8389" y="17265"/>
                  </a:cubicBezTo>
                  <a:cubicBezTo>
                    <a:pt x="7982" y="17607"/>
                    <a:pt x="7778" y="18004"/>
                    <a:pt x="7778" y="18453"/>
                  </a:cubicBezTo>
                  <a:cubicBezTo>
                    <a:pt x="7778" y="18898"/>
                    <a:pt x="7991" y="19351"/>
                    <a:pt x="8408" y="19810"/>
                  </a:cubicBezTo>
                  <a:cubicBezTo>
                    <a:pt x="8830" y="20268"/>
                    <a:pt x="9379" y="20652"/>
                    <a:pt x="10043" y="20956"/>
                  </a:cubicBezTo>
                  <a:cubicBezTo>
                    <a:pt x="10708" y="21260"/>
                    <a:pt x="11455" y="21451"/>
                    <a:pt x="12280" y="21503"/>
                  </a:cubicBezTo>
                  <a:cubicBezTo>
                    <a:pt x="13104" y="21559"/>
                    <a:pt x="13971" y="21437"/>
                    <a:pt x="14886" y="21110"/>
                  </a:cubicBezTo>
                  <a:cubicBezTo>
                    <a:pt x="15808" y="20787"/>
                    <a:pt x="16722" y="20203"/>
                    <a:pt x="17618" y="19333"/>
                  </a:cubicBezTo>
                  <a:cubicBezTo>
                    <a:pt x="18052" y="19740"/>
                    <a:pt x="18489" y="20128"/>
                    <a:pt x="18921" y="20502"/>
                  </a:cubicBezTo>
                  <a:cubicBezTo>
                    <a:pt x="19108" y="20656"/>
                    <a:pt x="19328" y="20731"/>
                    <a:pt x="19601" y="20712"/>
                  </a:cubicBezTo>
                  <a:cubicBezTo>
                    <a:pt x="19862" y="20703"/>
                    <a:pt x="20091" y="20586"/>
                    <a:pt x="20269" y="20376"/>
                  </a:cubicBezTo>
                  <a:cubicBezTo>
                    <a:pt x="20456" y="20160"/>
                    <a:pt x="20532" y="19922"/>
                    <a:pt x="20503" y="19674"/>
                  </a:cubicBezTo>
                  <a:cubicBezTo>
                    <a:pt x="20478" y="19421"/>
                    <a:pt x="20371" y="19230"/>
                    <a:pt x="20193" y="19089"/>
                  </a:cubicBezTo>
                  <a:cubicBezTo>
                    <a:pt x="19755" y="18753"/>
                    <a:pt x="19321" y="18397"/>
                    <a:pt x="18885" y="18023"/>
                  </a:cubicBezTo>
                  <a:cubicBezTo>
                    <a:pt x="19627" y="17144"/>
                    <a:pt x="20222" y="16217"/>
                    <a:pt x="20664" y="15301"/>
                  </a:cubicBezTo>
                  <a:cubicBezTo>
                    <a:pt x="21103" y="14379"/>
                    <a:pt x="21368" y="13491"/>
                    <a:pt x="21454" y="12667"/>
                  </a:cubicBezTo>
                  <a:cubicBezTo>
                    <a:pt x="21541" y="11839"/>
                    <a:pt x="21439" y="11091"/>
                    <a:pt x="21159" y="10413"/>
                  </a:cubicBezTo>
                  <a:cubicBezTo>
                    <a:pt x="20880" y="9725"/>
                    <a:pt x="20387" y="9136"/>
                    <a:pt x="19679" y="85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3" name="Shape 1290">
              <a:extLst>
                <a:ext uri="{FF2B5EF4-FFF2-40B4-BE49-F238E27FC236}">
                  <a16:creationId xmlns:a16="http://schemas.microsoft.com/office/drawing/2014/main" id="{1CCB54B5-4E28-4837-8D71-ABA5273ABEC4}"/>
                </a:ext>
              </a:extLst>
            </p:cNvPr>
            <p:cNvSpPr/>
            <p:nvPr/>
          </p:nvSpPr>
          <p:spPr>
            <a:xfrm>
              <a:off x="8159077" y="3435824"/>
              <a:ext cx="65947" cy="69148"/>
            </a:xfrm>
            <a:custGeom>
              <a:avLst/>
              <a:gdLst/>
              <a:ahLst/>
              <a:cxnLst>
                <a:cxn ang="0">
                  <a:pos x="wd2" y="hd2"/>
                </a:cxn>
                <a:cxn ang="5400000">
                  <a:pos x="wd2" y="hd2"/>
                </a:cxn>
                <a:cxn ang="10800000">
                  <a:pos x="wd2" y="hd2"/>
                </a:cxn>
                <a:cxn ang="16200000">
                  <a:pos x="wd2" y="hd2"/>
                </a:cxn>
              </a:cxnLst>
              <a:rect l="0" t="0" r="r" b="b"/>
              <a:pathLst>
                <a:path w="21188" h="21203" extrusionOk="0">
                  <a:moveTo>
                    <a:pt x="17615" y="468"/>
                  </a:moveTo>
                  <a:lnTo>
                    <a:pt x="17607" y="468"/>
                  </a:lnTo>
                  <a:cubicBezTo>
                    <a:pt x="14871" y="2476"/>
                    <a:pt x="12201" y="4591"/>
                    <a:pt x="9728" y="6958"/>
                  </a:cubicBezTo>
                  <a:cubicBezTo>
                    <a:pt x="7349" y="9227"/>
                    <a:pt x="5200" y="11619"/>
                    <a:pt x="3330" y="14060"/>
                  </a:cubicBezTo>
                  <a:lnTo>
                    <a:pt x="342" y="17962"/>
                  </a:lnTo>
                  <a:lnTo>
                    <a:pt x="350" y="17970"/>
                  </a:lnTo>
                  <a:cubicBezTo>
                    <a:pt x="-197" y="18787"/>
                    <a:pt x="-105" y="19880"/>
                    <a:pt x="639" y="20591"/>
                  </a:cubicBezTo>
                  <a:cubicBezTo>
                    <a:pt x="1492" y="21407"/>
                    <a:pt x="2890" y="21407"/>
                    <a:pt x="3747" y="20591"/>
                  </a:cubicBezTo>
                  <a:cubicBezTo>
                    <a:pt x="3877" y="20460"/>
                    <a:pt x="3984" y="20321"/>
                    <a:pt x="4070" y="20174"/>
                  </a:cubicBezTo>
                  <a:lnTo>
                    <a:pt x="6868" y="16517"/>
                  </a:lnTo>
                  <a:cubicBezTo>
                    <a:pt x="8601" y="14256"/>
                    <a:pt x="10606" y="12027"/>
                    <a:pt x="12825" y="9913"/>
                  </a:cubicBezTo>
                  <a:cubicBezTo>
                    <a:pt x="15281" y="7570"/>
                    <a:pt x="17558" y="5758"/>
                    <a:pt x="20330" y="3750"/>
                  </a:cubicBezTo>
                  <a:lnTo>
                    <a:pt x="20321" y="3742"/>
                  </a:lnTo>
                  <a:cubicBezTo>
                    <a:pt x="20400" y="3685"/>
                    <a:pt x="20473" y="3636"/>
                    <a:pt x="20544" y="3570"/>
                  </a:cubicBezTo>
                  <a:cubicBezTo>
                    <a:pt x="21403" y="2754"/>
                    <a:pt x="21403" y="1427"/>
                    <a:pt x="20544" y="607"/>
                  </a:cubicBezTo>
                  <a:cubicBezTo>
                    <a:pt x="19742" y="-160"/>
                    <a:pt x="18472" y="-193"/>
                    <a:pt x="17615" y="46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4" name="Shape 1291">
              <a:extLst>
                <a:ext uri="{FF2B5EF4-FFF2-40B4-BE49-F238E27FC236}">
                  <a16:creationId xmlns:a16="http://schemas.microsoft.com/office/drawing/2014/main" id="{86347BA2-CE2D-42CA-9A4A-48C6369A78E1}"/>
                </a:ext>
              </a:extLst>
            </p:cNvPr>
            <p:cNvSpPr/>
            <p:nvPr/>
          </p:nvSpPr>
          <p:spPr>
            <a:xfrm>
              <a:off x="8227206" y="3204107"/>
              <a:ext cx="66967" cy="70246"/>
            </a:xfrm>
            <a:custGeom>
              <a:avLst/>
              <a:gdLst/>
              <a:ahLst/>
              <a:cxnLst>
                <a:cxn ang="0">
                  <a:pos x="wd2" y="hd2"/>
                </a:cxn>
                <a:cxn ang="5400000">
                  <a:pos x="wd2" y="hd2"/>
                </a:cxn>
                <a:cxn ang="10800000">
                  <a:pos x="wd2" y="hd2"/>
                </a:cxn>
                <a:cxn ang="16200000">
                  <a:pos x="wd2" y="hd2"/>
                </a:cxn>
              </a:cxnLst>
              <a:rect l="0" t="0" r="r" b="b"/>
              <a:pathLst>
                <a:path w="21180" h="21196" extrusionOk="0">
                  <a:moveTo>
                    <a:pt x="8372" y="11356"/>
                  </a:moveTo>
                  <a:cubicBezTo>
                    <a:pt x="6123" y="13509"/>
                    <a:pt x="3676" y="15445"/>
                    <a:pt x="1144" y="17292"/>
                  </a:cubicBezTo>
                  <a:cubicBezTo>
                    <a:pt x="963" y="17389"/>
                    <a:pt x="787" y="17493"/>
                    <a:pt x="637" y="17646"/>
                  </a:cubicBezTo>
                  <a:cubicBezTo>
                    <a:pt x="-213" y="18457"/>
                    <a:pt x="-213" y="19774"/>
                    <a:pt x="637" y="20586"/>
                  </a:cubicBezTo>
                  <a:cubicBezTo>
                    <a:pt x="1464" y="21381"/>
                    <a:pt x="2796" y="21397"/>
                    <a:pt x="3652" y="20642"/>
                  </a:cubicBezTo>
                  <a:lnTo>
                    <a:pt x="3665" y="20650"/>
                  </a:lnTo>
                  <a:cubicBezTo>
                    <a:pt x="6365" y="18674"/>
                    <a:pt x="8989" y="16581"/>
                    <a:pt x="11419" y="14264"/>
                  </a:cubicBezTo>
                  <a:cubicBezTo>
                    <a:pt x="13759" y="12031"/>
                    <a:pt x="15874" y="9685"/>
                    <a:pt x="17715" y="7284"/>
                  </a:cubicBezTo>
                  <a:lnTo>
                    <a:pt x="20663" y="3428"/>
                  </a:lnTo>
                  <a:lnTo>
                    <a:pt x="20655" y="3420"/>
                  </a:lnTo>
                  <a:cubicBezTo>
                    <a:pt x="21387" y="2600"/>
                    <a:pt x="21358" y="1379"/>
                    <a:pt x="20541" y="608"/>
                  </a:cubicBezTo>
                  <a:cubicBezTo>
                    <a:pt x="19697" y="-203"/>
                    <a:pt x="18323" y="-203"/>
                    <a:pt x="17469" y="608"/>
                  </a:cubicBezTo>
                  <a:cubicBezTo>
                    <a:pt x="17313" y="761"/>
                    <a:pt x="17197" y="938"/>
                    <a:pt x="17094" y="1114"/>
                  </a:cubicBezTo>
                  <a:lnTo>
                    <a:pt x="14228" y="4858"/>
                  </a:lnTo>
                  <a:cubicBezTo>
                    <a:pt x="12526" y="7091"/>
                    <a:pt x="10552" y="9276"/>
                    <a:pt x="8372" y="1135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75" name="Group 674">
            <a:extLst>
              <a:ext uri="{FF2B5EF4-FFF2-40B4-BE49-F238E27FC236}">
                <a16:creationId xmlns:a16="http://schemas.microsoft.com/office/drawing/2014/main" id="{D65A3F72-446F-4104-987D-E3F6C5099C6B}"/>
              </a:ext>
            </a:extLst>
          </p:cNvPr>
          <p:cNvGrpSpPr/>
          <p:nvPr userDrawn="1"/>
        </p:nvGrpSpPr>
        <p:grpSpPr>
          <a:xfrm>
            <a:off x="5501143" y="3583702"/>
            <a:ext cx="315753" cy="315870"/>
            <a:chOff x="7137174" y="3135955"/>
            <a:chExt cx="436014" cy="436175"/>
          </a:xfrm>
          <a:solidFill>
            <a:schemeClr val="accent1"/>
          </a:solidFill>
        </p:grpSpPr>
        <p:sp>
          <p:nvSpPr>
            <p:cNvPr id="676" name="Shape 1292">
              <a:extLst>
                <a:ext uri="{FF2B5EF4-FFF2-40B4-BE49-F238E27FC236}">
                  <a16:creationId xmlns:a16="http://schemas.microsoft.com/office/drawing/2014/main" id="{3C2425EB-0F59-48C9-9258-BA6879ABB1C8}"/>
                </a:ext>
              </a:extLst>
            </p:cNvPr>
            <p:cNvSpPr/>
            <p:nvPr/>
          </p:nvSpPr>
          <p:spPr>
            <a:xfrm>
              <a:off x="7137174" y="3135955"/>
              <a:ext cx="136255" cy="436175"/>
            </a:xfrm>
            <a:custGeom>
              <a:avLst/>
              <a:gdLst/>
              <a:ahLst/>
              <a:cxnLst>
                <a:cxn ang="0">
                  <a:pos x="wd2" y="hd2"/>
                </a:cxn>
                <a:cxn ang="5400000">
                  <a:pos x="wd2" y="hd2"/>
                </a:cxn>
                <a:cxn ang="10800000">
                  <a:pos x="wd2" y="hd2"/>
                </a:cxn>
                <a:cxn ang="16200000">
                  <a:pos x="wd2" y="hd2"/>
                </a:cxn>
              </a:cxnLst>
              <a:rect l="0" t="0" r="r" b="b"/>
              <a:pathLst>
                <a:path w="21600" h="21600" extrusionOk="0">
                  <a:moveTo>
                    <a:pt x="16989" y="7317"/>
                  </a:moveTo>
                  <a:cubicBezTo>
                    <a:pt x="16954" y="7352"/>
                    <a:pt x="16924" y="7387"/>
                    <a:pt x="16883" y="7424"/>
                  </a:cubicBezTo>
                  <a:cubicBezTo>
                    <a:pt x="16678" y="7602"/>
                    <a:pt x="16414" y="7770"/>
                    <a:pt x="16066" y="7921"/>
                  </a:cubicBezTo>
                  <a:cubicBezTo>
                    <a:pt x="16058" y="7925"/>
                    <a:pt x="16045" y="7927"/>
                    <a:pt x="16039" y="7931"/>
                  </a:cubicBezTo>
                  <a:cubicBezTo>
                    <a:pt x="15662" y="8092"/>
                    <a:pt x="15215" y="8234"/>
                    <a:pt x="14706" y="8354"/>
                  </a:cubicBezTo>
                  <a:cubicBezTo>
                    <a:pt x="14697" y="8357"/>
                    <a:pt x="14693" y="8358"/>
                    <a:pt x="14687" y="8360"/>
                  </a:cubicBezTo>
                  <a:cubicBezTo>
                    <a:pt x="14163" y="8482"/>
                    <a:pt x="13584" y="8581"/>
                    <a:pt x="12960" y="8650"/>
                  </a:cubicBezTo>
                  <a:cubicBezTo>
                    <a:pt x="12280" y="8726"/>
                    <a:pt x="11560" y="8775"/>
                    <a:pt x="10800" y="8775"/>
                  </a:cubicBezTo>
                  <a:cubicBezTo>
                    <a:pt x="10037" y="8775"/>
                    <a:pt x="9318" y="8726"/>
                    <a:pt x="8640" y="8650"/>
                  </a:cubicBezTo>
                  <a:cubicBezTo>
                    <a:pt x="8017" y="8581"/>
                    <a:pt x="7436" y="8482"/>
                    <a:pt x="6915" y="8360"/>
                  </a:cubicBezTo>
                  <a:cubicBezTo>
                    <a:pt x="6908" y="8358"/>
                    <a:pt x="6902" y="8357"/>
                    <a:pt x="6893" y="8354"/>
                  </a:cubicBezTo>
                  <a:cubicBezTo>
                    <a:pt x="6385" y="8234"/>
                    <a:pt x="5938" y="8092"/>
                    <a:pt x="5562" y="7931"/>
                  </a:cubicBezTo>
                  <a:cubicBezTo>
                    <a:pt x="5554" y="7927"/>
                    <a:pt x="5541" y="7925"/>
                    <a:pt x="5532" y="7921"/>
                  </a:cubicBezTo>
                  <a:cubicBezTo>
                    <a:pt x="5185" y="7770"/>
                    <a:pt x="4921" y="7602"/>
                    <a:pt x="4716" y="7424"/>
                  </a:cubicBezTo>
                  <a:cubicBezTo>
                    <a:pt x="4676" y="7387"/>
                    <a:pt x="4645" y="7352"/>
                    <a:pt x="4612" y="7317"/>
                  </a:cubicBezTo>
                  <a:cubicBezTo>
                    <a:pt x="4437" y="7136"/>
                    <a:pt x="4320" y="6948"/>
                    <a:pt x="4320" y="6750"/>
                  </a:cubicBezTo>
                  <a:cubicBezTo>
                    <a:pt x="4320" y="6551"/>
                    <a:pt x="4437" y="6362"/>
                    <a:pt x="4612" y="6182"/>
                  </a:cubicBezTo>
                  <a:cubicBezTo>
                    <a:pt x="4645" y="6146"/>
                    <a:pt x="4676" y="6111"/>
                    <a:pt x="4716" y="6076"/>
                  </a:cubicBezTo>
                  <a:cubicBezTo>
                    <a:pt x="4921" y="5898"/>
                    <a:pt x="5185" y="5730"/>
                    <a:pt x="5532" y="5578"/>
                  </a:cubicBezTo>
                  <a:cubicBezTo>
                    <a:pt x="5541" y="5574"/>
                    <a:pt x="5554" y="5571"/>
                    <a:pt x="5562" y="5567"/>
                  </a:cubicBezTo>
                  <a:cubicBezTo>
                    <a:pt x="5938" y="5408"/>
                    <a:pt x="6385" y="5264"/>
                    <a:pt x="6893" y="5144"/>
                  </a:cubicBezTo>
                  <a:cubicBezTo>
                    <a:pt x="6902" y="5143"/>
                    <a:pt x="6908" y="5140"/>
                    <a:pt x="6915" y="5139"/>
                  </a:cubicBezTo>
                  <a:cubicBezTo>
                    <a:pt x="7436" y="5018"/>
                    <a:pt x="8017" y="4919"/>
                    <a:pt x="8640" y="4849"/>
                  </a:cubicBezTo>
                  <a:cubicBezTo>
                    <a:pt x="9318" y="4774"/>
                    <a:pt x="10037" y="4725"/>
                    <a:pt x="10800" y="4725"/>
                  </a:cubicBezTo>
                  <a:cubicBezTo>
                    <a:pt x="11560" y="4725"/>
                    <a:pt x="12280" y="4774"/>
                    <a:pt x="12960" y="4849"/>
                  </a:cubicBezTo>
                  <a:cubicBezTo>
                    <a:pt x="13584" y="4919"/>
                    <a:pt x="14163" y="5018"/>
                    <a:pt x="14687" y="5139"/>
                  </a:cubicBezTo>
                  <a:cubicBezTo>
                    <a:pt x="14693" y="5140"/>
                    <a:pt x="14697" y="5143"/>
                    <a:pt x="14706" y="5144"/>
                  </a:cubicBezTo>
                  <a:cubicBezTo>
                    <a:pt x="15215" y="5264"/>
                    <a:pt x="15662" y="5408"/>
                    <a:pt x="16039" y="5567"/>
                  </a:cubicBezTo>
                  <a:cubicBezTo>
                    <a:pt x="16045" y="5571"/>
                    <a:pt x="16058" y="5574"/>
                    <a:pt x="16066" y="5578"/>
                  </a:cubicBezTo>
                  <a:cubicBezTo>
                    <a:pt x="16414" y="5730"/>
                    <a:pt x="16678" y="5898"/>
                    <a:pt x="16883" y="6076"/>
                  </a:cubicBezTo>
                  <a:cubicBezTo>
                    <a:pt x="16924" y="6111"/>
                    <a:pt x="16954" y="6146"/>
                    <a:pt x="16989" y="6182"/>
                  </a:cubicBezTo>
                  <a:cubicBezTo>
                    <a:pt x="17162" y="6362"/>
                    <a:pt x="17280" y="6551"/>
                    <a:pt x="17280" y="6750"/>
                  </a:cubicBezTo>
                  <a:cubicBezTo>
                    <a:pt x="17280" y="6948"/>
                    <a:pt x="17162" y="7136"/>
                    <a:pt x="16989" y="7317"/>
                  </a:cubicBezTo>
                  <a:moveTo>
                    <a:pt x="12960" y="19575"/>
                  </a:moveTo>
                  <a:cubicBezTo>
                    <a:pt x="12960" y="19948"/>
                    <a:pt x="11993" y="20250"/>
                    <a:pt x="10800" y="20250"/>
                  </a:cubicBezTo>
                  <a:cubicBezTo>
                    <a:pt x="9606" y="20250"/>
                    <a:pt x="8640" y="19948"/>
                    <a:pt x="8640" y="19575"/>
                  </a:cubicBezTo>
                  <a:lnTo>
                    <a:pt x="8640" y="10056"/>
                  </a:lnTo>
                  <a:cubicBezTo>
                    <a:pt x="9338" y="10101"/>
                    <a:pt x="10060" y="10125"/>
                    <a:pt x="10800" y="10125"/>
                  </a:cubicBezTo>
                  <a:cubicBezTo>
                    <a:pt x="11541" y="10125"/>
                    <a:pt x="12263" y="10101"/>
                    <a:pt x="12960" y="10056"/>
                  </a:cubicBezTo>
                  <a:cubicBezTo>
                    <a:pt x="12960" y="10056"/>
                    <a:pt x="12960" y="19575"/>
                    <a:pt x="12960" y="19575"/>
                  </a:cubicBezTo>
                  <a:close/>
                  <a:moveTo>
                    <a:pt x="8640" y="2025"/>
                  </a:moveTo>
                  <a:cubicBezTo>
                    <a:pt x="8640" y="1652"/>
                    <a:pt x="9606" y="1350"/>
                    <a:pt x="10800" y="1350"/>
                  </a:cubicBezTo>
                  <a:cubicBezTo>
                    <a:pt x="11993" y="1350"/>
                    <a:pt x="12960" y="1652"/>
                    <a:pt x="12960" y="2025"/>
                  </a:cubicBezTo>
                  <a:lnTo>
                    <a:pt x="12960" y="3442"/>
                  </a:lnTo>
                  <a:cubicBezTo>
                    <a:pt x="12263" y="3399"/>
                    <a:pt x="11541" y="3375"/>
                    <a:pt x="10800" y="3375"/>
                  </a:cubicBezTo>
                  <a:cubicBezTo>
                    <a:pt x="10060" y="3375"/>
                    <a:pt x="9338" y="3399"/>
                    <a:pt x="8640" y="3442"/>
                  </a:cubicBezTo>
                  <a:cubicBezTo>
                    <a:pt x="8640" y="3442"/>
                    <a:pt x="8640" y="2025"/>
                    <a:pt x="8640" y="2025"/>
                  </a:cubicBezTo>
                  <a:close/>
                  <a:moveTo>
                    <a:pt x="17280" y="4065"/>
                  </a:moveTo>
                  <a:lnTo>
                    <a:pt x="17280" y="2025"/>
                  </a:lnTo>
                  <a:cubicBezTo>
                    <a:pt x="17280" y="908"/>
                    <a:pt x="14373" y="0"/>
                    <a:pt x="10800" y="0"/>
                  </a:cubicBezTo>
                  <a:cubicBezTo>
                    <a:pt x="7226" y="0"/>
                    <a:pt x="4320" y="908"/>
                    <a:pt x="4320" y="2025"/>
                  </a:cubicBezTo>
                  <a:lnTo>
                    <a:pt x="4320" y="4065"/>
                  </a:lnTo>
                  <a:cubicBezTo>
                    <a:pt x="1711" y="4681"/>
                    <a:pt x="0" y="5649"/>
                    <a:pt x="0" y="6750"/>
                  </a:cubicBezTo>
                  <a:cubicBezTo>
                    <a:pt x="0" y="7851"/>
                    <a:pt x="1711" y="8819"/>
                    <a:pt x="4320" y="9434"/>
                  </a:cubicBezTo>
                  <a:lnTo>
                    <a:pt x="4320" y="19575"/>
                  </a:lnTo>
                  <a:cubicBezTo>
                    <a:pt x="4320" y="20692"/>
                    <a:pt x="7226" y="21600"/>
                    <a:pt x="10800" y="21600"/>
                  </a:cubicBezTo>
                  <a:cubicBezTo>
                    <a:pt x="14373" y="21600"/>
                    <a:pt x="17280" y="20692"/>
                    <a:pt x="17280" y="19575"/>
                  </a:cubicBezTo>
                  <a:lnTo>
                    <a:pt x="17280" y="9434"/>
                  </a:lnTo>
                  <a:cubicBezTo>
                    <a:pt x="19889" y="8819"/>
                    <a:pt x="21600" y="7851"/>
                    <a:pt x="21600" y="6750"/>
                  </a:cubicBezTo>
                  <a:cubicBezTo>
                    <a:pt x="21600" y="5649"/>
                    <a:pt x="19889" y="4681"/>
                    <a:pt x="17280" y="406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7" name="Shape 1293">
              <a:extLst>
                <a:ext uri="{FF2B5EF4-FFF2-40B4-BE49-F238E27FC236}">
                  <a16:creationId xmlns:a16="http://schemas.microsoft.com/office/drawing/2014/main" id="{DA89BFA0-3C1D-47AC-803A-3873F71D4E4A}"/>
                </a:ext>
              </a:extLst>
            </p:cNvPr>
            <p:cNvSpPr/>
            <p:nvPr/>
          </p:nvSpPr>
          <p:spPr>
            <a:xfrm>
              <a:off x="7436933" y="3135955"/>
              <a:ext cx="136255" cy="436175"/>
            </a:xfrm>
            <a:custGeom>
              <a:avLst/>
              <a:gdLst/>
              <a:ahLst/>
              <a:cxnLst>
                <a:cxn ang="0">
                  <a:pos x="wd2" y="hd2"/>
                </a:cxn>
                <a:cxn ang="5400000">
                  <a:pos x="wd2" y="hd2"/>
                </a:cxn>
                <a:cxn ang="10800000">
                  <a:pos x="wd2" y="hd2"/>
                </a:cxn>
                <a:cxn ang="16200000">
                  <a:pos x="wd2" y="hd2"/>
                </a:cxn>
              </a:cxnLst>
              <a:rect l="0" t="0" r="r" b="b"/>
              <a:pathLst>
                <a:path w="21600" h="21600" extrusionOk="0">
                  <a:moveTo>
                    <a:pt x="16989" y="7317"/>
                  </a:moveTo>
                  <a:cubicBezTo>
                    <a:pt x="16954" y="7352"/>
                    <a:pt x="16924" y="7387"/>
                    <a:pt x="16883" y="7424"/>
                  </a:cubicBezTo>
                  <a:cubicBezTo>
                    <a:pt x="16678" y="7602"/>
                    <a:pt x="16414" y="7770"/>
                    <a:pt x="16066" y="7921"/>
                  </a:cubicBezTo>
                  <a:cubicBezTo>
                    <a:pt x="16058" y="7925"/>
                    <a:pt x="16045" y="7927"/>
                    <a:pt x="16039" y="7931"/>
                  </a:cubicBezTo>
                  <a:cubicBezTo>
                    <a:pt x="15662" y="8092"/>
                    <a:pt x="15215" y="8234"/>
                    <a:pt x="14706" y="8354"/>
                  </a:cubicBezTo>
                  <a:cubicBezTo>
                    <a:pt x="14697" y="8357"/>
                    <a:pt x="14693" y="8358"/>
                    <a:pt x="14687" y="8360"/>
                  </a:cubicBezTo>
                  <a:cubicBezTo>
                    <a:pt x="14163" y="8482"/>
                    <a:pt x="13584" y="8581"/>
                    <a:pt x="12960" y="8650"/>
                  </a:cubicBezTo>
                  <a:cubicBezTo>
                    <a:pt x="12280" y="8726"/>
                    <a:pt x="11560" y="8775"/>
                    <a:pt x="10800" y="8775"/>
                  </a:cubicBezTo>
                  <a:cubicBezTo>
                    <a:pt x="10037" y="8775"/>
                    <a:pt x="9318" y="8726"/>
                    <a:pt x="8640" y="8650"/>
                  </a:cubicBezTo>
                  <a:cubicBezTo>
                    <a:pt x="8017" y="8581"/>
                    <a:pt x="7436" y="8482"/>
                    <a:pt x="6915" y="8360"/>
                  </a:cubicBezTo>
                  <a:cubicBezTo>
                    <a:pt x="6908" y="8358"/>
                    <a:pt x="6902" y="8357"/>
                    <a:pt x="6893" y="8354"/>
                  </a:cubicBezTo>
                  <a:cubicBezTo>
                    <a:pt x="6385" y="8234"/>
                    <a:pt x="5938" y="8092"/>
                    <a:pt x="5562" y="7931"/>
                  </a:cubicBezTo>
                  <a:cubicBezTo>
                    <a:pt x="5554" y="7927"/>
                    <a:pt x="5541" y="7925"/>
                    <a:pt x="5532" y="7921"/>
                  </a:cubicBezTo>
                  <a:cubicBezTo>
                    <a:pt x="5185" y="7770"/>
                    <a:pt x="4921" y="7602"/>
                    <a:pt x="4716" y="7424"/>
                  </a:cubicBezTo>
                  <a:cubicBezTo>
                    <a:pt x="4676" y="7387"/>
                    <a:pt x="4645" y="7352"/>
                    <a:pt x="4612" y="7317"/>
                  </a:cubicBezTo>
                  <a:cubicBezTo>
                    <a:pt x="4437" y="7136"/>
                    <a:pt x="4320" y="6948"/>
                    <a:pt x="4320" y="6750"/>
                  </a:cubicBezTo>
                  <a:cubicBezTo>
                    <a:pt x="4320" y="6551"/>
                    <a:pt x="4437" y="6362"/>
                    <a:pt x="4612" y="6182"/>
                  </a:cubicBezTo>
                  <a:cubicBezTo>
                    <a:pt x="4645" y="6146"/>
                    <a:pt x="4676" y="6111"/>
                    <a:pt x="4716" y="6076"/>
                  </a:cubicBezTo>
                  <a:cubicBezTo>
                    <a:pt x="4921" y="5898"/>
                    <a:pt x="5185" y="5730"/>
                    <a:pt x="5532" y="5578"/>
                  </a:cubicBezTo>
                  <a:cubicBezTo>
                    <a:pt x="5541" y="5574"/>
                    <a:pt x="5554" y="5571"/>
                    <a:pt x="5562" y="5567"/>
                  </a:cubicBezTo>
                  <a:cubicBezTo>
                    <a:pt x="5938" y="5408"/>
                    <a:pt x="6385" y="5264"/>
                    <a:pt x="6893" y="5144"/>
                  </a:cubicBezTo>
                  <a:cubicBezTo>
                    <a:pt x="6902" y="5143"/>
                    <a:pt x="6908" y="5140"/>
                    <a:pt x="6915" y="5139"/>
                  </a:cubicBezTo>
                  <a:cubicBezTo>
                    <a:pt x="7436" y="5018"/>
                    <a:pt x="8017" y="4919"/>
                    <a:pt x="8640" y="4849"/>
                  </a:cubicBezTo>
                  <a:cubicBezTo>
                    <a:pt x="9318" y="4774"/>
                    <a:pt x="10037" y="4725"/>
                    <a:pt x="10800" y="4725"/>
                  </a:cubicBezTo>
                  <a:cubicBezTo>
                    <a:pt x="11560" y="4725"/>
                    <a:pt x="12280" y="4774"/>
                    <a:pt x="12960" y="4849"/>
                  </a:cubicBezTo>
                  <a:cubicBezTo>
                    <a:pt x="13584" y="4919"/>
                    <a:pt x="14163" y="5018"/>
                    <a:pt x="14687" y="5139"/>
                  </a:cubicBezTo>
                  <a:cubicBezTo>
                    <a:pt x="14693" y="5140"/>
                    <a:pt x="14697" y="5143"/>
                    <a:pt x="14706" y="5144"/>
                  </a:cubicBezTo>
                  <a:cubicBezTo>
                    <a:pt x="15215" y="5264"/>
                    <a:pt x="15662" y="5408"/>
                    <a:pt x="16039" y="5567"/>
                  </a:cubicBezTo>
                  <a:cubicBezTo>
                    <a:pt x="16045" y="5571"/>
                    <a:pt x="16058" y="5574"/>
                    <a:pt x="16066" y="5578"/>
                  </a:cubicBezTo>
                  <a:cubicBezTo>
                    <a:pt x="16414" y="5730"/>
                    <a:pt x="16678" y="5898"/>
                    <a:pt x="16883" y="6076"/>
                  </a:cubicBezTo>
                  <a:cubicBezTo>
                    <a:pt x="16924" y="6111"/>
                    <a:pt x="16954" y="6146"/>
                    <a:pt x="16989" y="6182"/>
                  </a:cubicBezTo>
                  <a:cubicBezTo>
                    <a:pt x="17162" y="6362"/>
                    <a:pt x="17280" y="6551"/>
                    <a:pt x="17280" y="6750"/>
                  </a:cubicBezTo>
                  <a:cubicBezTo>
                    <a:pt x="17280" y="6948"/>
                    <a:pt x="17162" y="7136"/>
                    <a:pt x="16989" y="7317"/>
                  </a:cubicBezTo>
                  <a:moveTo>
                    <a:pt x="12960" y="19575"/>
                  </a:moveTo>
                  <a:cubicBezTo>
                    <a:pt x="12960" y="19948"/>
                    <a:pt x="11993" y="20250"/>
                    <a:pt x="10800" y="20250"/>
                  </a:cubicBezTo>
                  <a:cubicBezTo>
                    <a:pt x="9606" y="20250"/>
                    <a:pt x="8640" y="19948"/>
                    <a:pt x="8640" y="19575"/>
                  </a:cubicBezTo>
                  <a:lnTo>
                    <a:pt x="8640" y="10056"/>
                  </a:lnTo>
                  <a:cubicBezTo>
                    <a:pt x="9338" y="10101"/>
                    <a:pt x="10060" y="10125"/>
                    <a:pt x="10800" y="10125"/>
                  </a:cubicBezTo>
                  <a:cubicBezTo>
                    <a:pt x="11541" y="10125"/>
                    <a:pt x="12263" y="10101"/>
                    <a:pt x="12960" y="10056"/>
                  </a:cubicBezTo>
                  <a:cubicBezTo>
                    <a:pt x="12960" y="10056"/>
                    <a:pt x="12960" y="19575"/>
                    <a:pt x="12960" y="19575"/>
                  </a:cubicBezTo>
                  <a:close/>
                  <a:moveTo>
                    <a:pt x="8640" y="2025"/>
                  </a:moveTo>
                  <a:cubicBezTo>
                    <a:pt x="8640" y="1652"/>
                    <a:pt x="9606" y="1350"/>
                    <a:pt x="10800" y="1350"/>
                  </a:cubicBezTo>
                  <a:cubicBezTo>
                    <a:pt x="11993" y="1350"/>
                    <a:pt x="12960" y="1652"/>
                    <a:pt x="12960" y="2025"/>
                  </a:cubicBezTo>
                  <a:lnTo>
                    <a:pt x="12960" y="3442"/>
                  </a:lnTo>
                  <a:cubicBezTo>
                    <a:pt x="12263" y="3399"/>
                    <a:pt x="11541" y="3375"/>
                    <a:pt x="10800" y="3375"/>
                  </a:cubicBezTo>
                  <a:cubicBezTo>
                    <a:pt x="10060" y="3375"/>
                    <a:pt x="9338" y="3399"/>
                    <a:pt x="8640" y="3442"/>
                  </a:cubicBezTo>
                  <a:cubicBezTo>
                    <a:pt x="8640" y="3442"/>
                    <a:pt x="8640" y="2025"/>
                    <a:pt x="8640" y="2025"/>
                  </a:cubicBezTo>
                  <a:close/>
                  <a:moveTo>
                    <a:pt x="17280" y="4065"/>
                  </a:moveTo>
                  <a:lnTo>
                    <a:pt x="17280" y="2025"/>
                  </a:lnTo>
                  <a:cubicBezTo>
                    <a:pt x="17280" y="908"/>
                    <a:pt x="14373" y="0"/>
                    <a:pt x="10800" y="0"/>
                  </a:cubicBezTo>
                  <a:cubicBezTo>
                    <a:pt x="7226" y="0"/>
                    <a:pt x="4320" y="908"/>
                    <a:pt x="4320" y="2025"/>
                  </a:cubicBezTo>
                  <a:lnTo>
                    <a:pt x="4320" y="4065"/>
                  </a:lnTo>
                  <a:cubicBezTo>
                    <a:pt x="1711" y="4681"/>
                    <a:pt x="0" y="5649"/>
                    <a:pt x="0" y="6750"/>
                  </a:cubicBezTo>
                  <a:cubicBezTo>
                    <a:pt x="0" y="7851"/>
                    <a:pt x="1711" y="8819"/>
                    <a:pt x="4320" y="9434"/>
                  </a:cubicBezTo>
                  <a:lnTo>
                    <a:pt x="4320" y="19575"/>
                  </a:lnTo>
                  <a:cubicBezTo>
                    <a:pt x="4320" y="20692"/>
                    <a:pt x="7226" y="21600"/>
                    <a:pt x="10800" y="21600"/>
                  </a:cubicBezTo>
                  <a:cubicBezTo>
                    <a:pt x="14373" y="21600"/>
                    <a:pt x="17280" y="20692"/>
                    <a:pt x="17280" y="19575"/>
                  </a:cubicBezTo>
                  <a:lnTo>
                    <a:pt x="17280" y="9434"/>
                  </a:lnTo>
                  <a:cubicBezTo>
                    <a:pt x="19889" y="8819"/>
                    <a:pt x="21600" y="7851"/>
                    <a:pt x="21600" y="6750"/>
                  </a:cubicBezTo>
                  <a:cubicBezTo>
                    <a:pt x="21600" y="5649"/>
                    <a:pt x="19889" y="4681"/>
                    <a:pt x="17280" y="406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8" name="Shape 1294">
              <a:extLst>
                <a:ext uri="{FF2B5EF4-FFF2-40B4-BE49-F238E27FC236}">
                  <a16:creationId xmlns:a16="http://schemas.microsoft.com/office/drawing/2014/main" id="{8F61B9A1-DFE4-4DA9-9E84-C981016D347B}"/>
                </a:ext>
              </a:extLst>
            </p:cNvPr>
            <p:cNvSpPr/>
            <p:nvPr/>
          </p:nvSpPr>
          <p:spPr>
            <a:xfrm>
              <a:off x="7287053" y="3135955"/>
              <a:ext cx="136255" cy="436175"/>
            </a:xfrm>
            <a:custGeom>
              <a:avLst/>
              <a:gdLst/>
              <a:ahLst/>
              <a:cxnLst>
                <a:cxn ang="0">
                  <a:pos x="wd2" y="hd2"/>
                </a:cxn>
                <a:cxn ang="5400000">
                  <a:pos x="wd2" y="hd2"/>
                </a:cxn>
                <a:cxn ang="10800000">
                  <a:pos x="wd2" y="hd2"/>
                </a:cxn>
                <a:cxn ang="16200000">
                  <a:pos x="wd2" y="hd2"/>
                </a:cxn>
              </a:cxnLst>
              <a:rect l="0" t="0" r="r" b="b"/>
              <a:pathLst>
                <a:path w="21600" h="21600" extrusionOk="0">
                  <a:moveTo>
                    <a:pt x="16989" y="15417"/>
                  </a:moveTo>
                  <a:cubicBezTo>
                    <a:pt x="16954" y="15452"/>
                    <a:pt x="16924" y="15487"/>
                    <a:pt x="16883" y="15524"/>
                  </a:cubicBezTo>
                  <a:cubicBezTo>
                    <a:pt x="16678" y="15702"/>
                    <a:pt x="16414" y="15870"/>
                    <a:pt x="16066" y="16021"/>
                  </a:cubicBezTo>
                  <a:cubicBezTo>
                    <a:pt x="16058" y="16025"/>
                    <a:pt x="16045" y="16027"/>
                    <a:pt x="16039" y="16031"/>
                  </a:cubicBezTo>
                  <a:cubicBezTo>
                    <a:pt x="15662" y="16192"/>
                    <a:pt x="15215" y="16334"/>
                    <a:pt x="14706" y="16454"/>
                  </a:cubicBezTo>
                  <a:cubicBezTo>
                    <a:pt x="14697" y="16457"/>
                    <a:pt x="14693" y="16458"/>
                    <a:pt x="14687" y="16460"/>
                  </a:cubicBezTo>
                  <a:cubicBezTo>
                    <a:pt x="14163" y="16582"/>
                    <a:pt x="13584" y="16681"/>
                    <a:pt x="12960" y="16750"/>
                  </a:cubicBezTo>
                  <a:cubicBezTo>
                    <a:pt x="12280" y="16826"/>
                    <a:pt x="11560" y="16875"/>
                    <a:pt x="10800" y="16875"/>
                  </a:cubicBezTo>
                  <a:cubicBezTo>
                    <a:pt x="10037" y="16875"/>
                    <a:pt x="9318" y="16826"/>
                    <a:pt x="8640" y="16750"/>
                  </a:cubicBezTo>
                  <a:cubicBezTo>
                    <a:pt x="8017" y="16681"/>
                    <a:pt x="7436" y="16582"/>
                    <a:pt x="6915" y="16460"/>
                  </a:cubicBezTo>
                  <a:cubicBezTo>
                    <a:pt x="6908" y="16458"/>
                    <a:pt x="6902" y="16457"/>
                    <a:pt x="6893" y="16454"/>
                  </a:cubicBezTo>
                  <a:cubicBezTo>
                    <a:pt x="6385" y="16334"/>
                    <a:pt x="5938" y="16192"/>
                    <a:pt x="5562" y="16031"/>
                  </a:cubicBezTo>
                  <a:cubicBezTo>
                    <a:pt x="5554" y="16027"/>
                    <a:pt x="5541" y="16025"/>
                    <a:pt x="5532" y="16021"/>
                  </a:cubicBezTo>
                  <a:cubicBezTo>
                    <a:pt x="5185" y="15870"/>
                    <a:pt x="4921" y="15702"/>
                    <a:pt x="4716" y="15524"/>
                  </a:cubicBezTo>
                  <a:cubicBezTo>
                    <a:pt x="4676" y="15487"/>
                    <a:pt x="4645" y="15452"/>
                    <a:pt x="4612" y="15417"/>
                  </a:cubicBezTo>
                  <a:cubicBezTo>
                    <a:pt x="4437" y="15236"/>
                    <a:pt x="4320" y="15048"/>
                    <a:pt x="4320" y="14850"/>
                  </a:cubicBezTo>
                  <a:cubicBezTo>
                    <a:pt x="4320" y="14651"/>
                    <a:pt x="4437" y="14462"/>
                    <a:pt x="4612" y="14282"/>
                  </a:cubicBezTo>
                  <a:cubicBezTo>
                    <a:pt x="4645" y="14246"/>
                    <a:pt x="4676" y="14211"/>
                    <a:pt x="4716" y="14176"/>
                  </a:cubicBezTo>
                  <a:cubicBezTo>
                    <a:pt x="4921" y="13998"/>
                    <a:pt x="5185" y="13830"/>
                    <a:pt x="5532" y="13678"/>
                  </a:cubicBezTo>
                  <a:cubicBezTo>
                    <a:pt x="5541" y="13674"/>
                    <a:pt x="5554" y="13671"/>
                    <a:pt x="5562" y="13667"/>
                  </a:cubicBezTo>
                  <a:cubicBezTo>
                    <a:pt x="5938" y="13508"/>
                    <a:pt x="6385" y="13364"/>
                    <a:pt x="6893" y="13244"/>
                  </a:cubicBezTo>
                  <a:cubicBezTo>
                    <a:pt x="6902" y="13243"/>
                    <a:pt x="6908" y="13240"/>
                    <a:pt x="6915" y="13239"/>
                  </a:cubicBezTo>
                  <a:cubicBezTo>
                    <a:pt x="7436" y="13118"/>
                    <a:pt x="8017" y="13019"/>
                    <a:pt x="8640" y="12949"/>
                  </a:cubicBezTo>
                  <a:cubicBezTo>
                    <a:pt x="9318" y="12874"/>
                    <a:pt x="10037" y="12825"/>
                    <a:pt x="10800" y="12825"/>
                  </a:cubicBezTo>
                  <a:cubicBezTo>
                    <a:pt x="11560" y="12825"/>
                    <a:pt x="12280" y="12874"/>
                    <a:pt x="12960" y="12949"/>
                  </a:cubicBezTo>
                  <a:cubicBezTo>
                    <a:pt x="13584" y="13019"/>
                    <a:pt x="14163" y="13118"/>
                    <a:pt x="14687" y="13239"/>
                  </a:cubicBezTo>
                  <a:cubicBezTo>
                    <a:pt x="14693" y="13240"/>
                    <a:pt x="14697" y="13243"/>
                    <a:pt x="14706" y="13244"/>
                  </a:cubicBezTo>
                  <a:cubicBezTo>
                    <a:pt x="15215" y="13364"/>
                    <a:pt x="15662" y="13508"/>
                    <a:pt x="16039" y="13667"/>
                  </a:cubicBezTo>
                  <a:cubicBezTo>
                    <a:pt x="16045" y="13671"/>
                    <a:pt x="16058" y="13674"/>
                    <a:pt x="16066" y="13678"/>
                  </a:cubicBezTo>
                  <a:cubicBezTo>
                    <a:pt x="16414" y="13830"/>
                    <a:pt x="16678" y="13998"/>
                    <a:pt x="16883" y="14176"/>
                  </a:cubicBezTo>
                  <a:cubicBezTo>
                    <a:pt x="16924" y="14211"/>
                    <a:pt x="16954" y="14246"/>
                    <a:pt x="16989" y="14282"/>
                  </a:cubicBezTo>
                  <a:cubicBezTo>
                    <a:pt x="17162" y="14462"/>
                    <a:pt x="17280" y="14651"/>
                    <a:pt x="17280" y="14850"/>
                  </a:cubicBezTo>
                  <a:cubicBezTo>
                    <a:pt x="17280" y="15048"/>
                    <a:pt x="17162" y="15236"/>
                    <a:pt x="16989" y="15417"/>
                  </a:cubicBezTo>
                  <a:moveTo>
                    <a:pt x="12960" y="19575"/>
                  </a:moveTo>
                  <a:cubicBezTo>
                    <a:pt x="12960" y="19948"/>
                    <a:pt x="11993" y="20250"/>
                    <a:pt x="10800" y="20250"/>
                  </a:cubicBezTo>
                  <a:cubicBezTo>
                    <a:pt x="9606" y="20250"/>
                    <a:pt x="8640" y="19948"/>
                    <a:pt x="8640" y="19575"/>
                  </a:cubicBezTo>
                  <a:lnTo>
                    <a:pt x="8640" y="18156"/>
                  </a:lnTo>
                  <a:cubicBezTo>
                    <a:pt x="9338" y="18201"/>
                    <a:pt x="10060" y="18225"/>
                    <a:pt x="10800" y="18225"/>
                  </a:cubicBezTo>
                  <a:cubicBezTo>
                    <a:pt x="11541" y="18225"/>
                    <a:pt x="12263" y="18201"/>
                    <a:pt x="12960" y="18156"/>
                  </a:cubicBezTo>
                  <a:cubicBezTo>
                    <a:pt x="12960" y="18156"/>
                    <a:pt x="12960" y="19575"/>
                    <a:pt x="12960" y="19575"/>
                  </a:cubicBezTo>
                  <a:close/>
                  <a:moveTo>
                    <a:pt x="8640" y="2025"/>
                  </a:moveTo>
                  <a:cubicBezTo>
                    <a:pt x="8640" y="1652"/>
                    <a:pt x="9606" y="1350"/>
                    <a:pt x="10800" y="1350"/>
                  </a:cubicBezTo>
                  <a:cubicBezTo>
                    <a:pt x="11993" y="1350"/>
                    <a:pt x="12960" y="1652"/>
                    <a:pt x="12960" y="2025"/>
                  </a:cubicBezTo>
                  <a:lnTo>
                    <a:pt x="12960" y="11542"/>
                  </a:lnTo>
                  <a:cubicBezTo>
                    <a:pt x="12263" y="11499"/>
                    <a:pt x="11541" y="11475"/>
                    <a:pt x="10800" y="11475"/>
                  </a:cubicBezTo>
                  <a:cubicBezTo>
                    <a:pt x="10060" y="11475"/>
                    <a:pt x="9338" y="11499"/>
                    <a:pt x="8640" y="11542"/>
                  </a:cubicBezTo>
                  <a:cubicBezTo>
                    <a:pt x="8640" y="11542"/>
                    <a:pt x="8640" y="2025"/>
                    <a:pt x="8640" y="2025"/>
                  </a:cubicBezTo>
                  <a:close/>
                  <a:moveTo>
                    <a:pt x="17280" y="12165"/>
                  </a:moveTo>
                  <a:lnTo>
                    <a:pt x="17280" y="2025"/>
                  </a:lnTo>
                  <a:cubicBezTo>
                    <a:pt x="17280" y="908"/>
                    <a:pt x="14373" y="0"/>
                    <a:pt x="10800" y="0"/>
                  </a:cubicBezTo>
                  <a:cubicBezTo>
                    <a:pt x="7226" y="0"/>
                    <a:pt x="4320" y="908"/>
                    <a:pt x="4320" y="2025"/>
                  </a:cubicBezTo>
                  <a:lnTo>
                    <a:pt x="4320" y="12165"/>
                  </a:lnTo>
                  <a:cubicBezTo>
                    <a:pt x="1711" y="12781"/>
                    <a:pt x="0" y="13749"/>
                    <a:pt x="0" y="14850"/>
                  </a:cubicBezTo>
                  <a:cubicBezTo>
                    <a:pt x="0" y="15951"/>
                    <a:pt x="1711" y="16919"/>
                    <a:pt x="4320" y="17534"/>
                  </a:cubicBezTo>
                  <a:lnTo>
                    <a:pt x="4320" y="19575"/>
                  </a:lnTo>
                  <a:cubicBezTo>
                    <a:pt x="4320" y="20692"/>
                    <a:pt x="7226" y="21600"/>
                    <a:pt x="10800" y="21600"/>
                  </a:cubicBezTo>
                  <a:cubicBezTo>
                    <a:pt x="14373" y="21600"/>
                    <a:pt x="17280" y="20692"/>
                    <a:pt x="17280" y="19575"/>
                  </a:cubicBezTo>
                  <a:lnTo>
                    <a:pt x="17280" y="17534"/>
                  </a:lnTo>
                  <a:cubicBezTo>
                    <a:pt x="19889" y="16919"/>
                    <a:pt x="21600" y="15951"/>
                    <a:pt x="21600" y="14850"/>
                  </a:cubicBezTo>
                  <a:cubicBezTo>
                    <a:pt x="21600" y="13749"/>
                    <a:pt x="19889" y="12781"/>
                    <a:pt x="17280" y="1216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79" name="Shape 1295">
            <a:extLst>
              <a:ext uri="{FF2B5EF4-FFF2-40B4-BE49-F238E27FC236}">
                <a16:creationId xmlns:a16="http://schemas.microsoft.com/office/drawing/2014/main" id="{14426848-A0B3-47C8-ACB7-7692A96C6EEE}"/>
              </a:ext>
            </a:extLst>
          </p:cNvPr>
          <p:cNvSpPr/>
          <p:nvPr userDrawn="1"/>
        </p:nvSpPr>
        <p:spPr>
          <a:xfrm>
            <a:off x="4790822" y="3583702"/>
            <a:ext cx="315753" cy="315870"/>
          </a:xfrm>
          <a:custGeom>
            <a:avLst/>
            <a:gdLst/>
            <a:ahLst/>
            <a:cxnLst>
              <a:cxn ang="0">
                <a:pos x="wd2" y="hd2"/>
              </a:cxn>
              <a:cxn ang="5400000">
                <a:pos x="wd2" y="hd2"/>
              </a:cxn>
              <a:cxn ang="10800000">
                <a:pos x="wd2" y="hd2"/>
              </a:cxn>
              <a:cxn ang="16200000">
                <a:pos x="wd2" y="hd2"/>
              </a:cxn>
            </a:cxnLst>
            <a:rect l="0" t="0" r="r" b="b"/>
            <a:pathLst>
              <a:path w="21543" h="21600" extrusionOk="0">
                <a:moveTo>
                  <a:pt x="16976" y="19986"/>
                </a:moveTo>
                <a:lnTo>
                  <a:pt x="11226" y="17681"/>
                </a:lnTo>
                <a:cubicBezTo>
                  <a:pt x="11089" y="17626"/>
                  <a:pt x="10947" y="17608"/>
                  <a:pt x="10806" y="17600"/>
                </a:cubicBezTo>
                <a:lnTo>
                  <a:pt x="19660" y="3838"/>
                </a:lnTo>
                <a:cubicBezTo>
                  <a:pt x="19660" y="3838"/>
                  <a:pt x="16976" y="19986"/>
                  <a:pt x="16976" y="19986"/>
                </a:cubicBezTo>
                <a:close/>
                <a:moveTo>
                  <a:pt x="6859" y="16245"/>
                </a:moveTo>
                <a:cubicBezTo>
                  <a:pt x="6858" y="16242"/>
                  <a:pt x="6856" y="16241"/>
                  <a:pt x="6854" y="16238"/>
                </a:cubicBezTo>
                <a:lnTo>
                  <a:pt x="19607" y="2552"/>
                </a:lnTo>
                <a:lnTo>
                  <a:pt x="8735" y="19537"/>
                </a:lnTo>
                <a:cubicBezTo>
                  <a:pt x="8735" y="19537"/>
                  <a:pt x="6859" y="16245"/>
                  <a:pt x="6859" y="16245"/>
                </a:cubicBezTo>
                <a:close/>
                <a:moveTo>
                  <a:pt x="2111" y="14025"/>
                </a:moveTo>
                <a:lnTo>
                  <a:pt x="17713" y="3595"/>
                </a:lnTo>
                <a:lnTo>
                  <a:pt x="6369" y="15770"/>
                </a:lnTo>
                <a:cubicBezTo>
                  <a:pt x="6309" y="15735"/>
                  <a:pt x="6256" y="15687"/>
                  <a:pt x="6191" y="15661"/>
                </a:cubicBezTo>
                <a:cubicBezTo>
                  <a:pt x="6191" y="15661"/>
                  <a:pt x="2111" y="14025"/>
                  <a:pt x="2111" y="14025"/>
                </a:cubicBezTo>
                <a:close/>
                <a:moveTo>
                  <a:pt x="21234" y="108"/>
                </a:moveTo>
                <a:cubicBezTo>
                  <a:pt x="21123" y="36"/>
                  <a:pt x="20996" y="0"/>
                  <a:pt x="20869" y="0"/>
                </a:cubicBezTo>
                <a:cubicBezTo>
                  <a:pt x="20739" y="0"/>
                  <a:pt x="20609" y="37"/>
                  <a:pt x="20496" y="113"/>
                </a:cubicBezTo>
                <a:lnTo>
                  <a:pt x="299" y="13613"/>
                </a:lnTo>
                <a:cubicBezTo>
                  <a:pt x="91" y="13752"/>
                  <a:pt x="-23" y="13996"/>
                  <a:pt x="3" y="14245"/>
                </a:cubicBezTo>
                <a:cubicBezTo>
                  <a:pt x="29" y="14494"/>
                  <a:pt x="190" y="14709"/>
                  <a:pt x="423" y="14801"/>
                </a:cubicBezTo>
                <a:lnTo>
                  <a:pt x="5690" y="16915"/>
                </a:lnTo>
                <a:lnTo>
                  <a:pt x="8167" y="21260"/>
                </a:lnTo>
                <a:cubicBezTo>
                  <a:pt x="8285" y="21468"/>
                  <a:pt x="8505" y="21597"/>
                  <a:pt x="8744" y="21600"/>
                </a:cubicBezTo>
                <a:lnTo>
                  <a:pt x="8751" y="21600"/>
                </a:lnTo>
                <a:cubicBezTo>
                  <a:pt x="8987" y="21600"/>
                  <a:pt x="9207" y="21475"/>
                  <a:pt x="9329" y="21272"/>
                </a:cubicBezTo>
                <a:lnTo>
                  <a:pt x="10727" y="18934"/>
                </a:lnTo>
                <a:lnTo>
                  <a:pt x="17253" y="21551"/>
                </a:lnTo>
                <a:cubicBezTo>
                  <a:pt x="17333" y="21584"/>
                  <a:pt x="17418" y="21600"/>
                  <a:pt x="17503" y="21600"/>
                </a:cubicBezTo>
                <a:cubicBezTo>
                  <a:pt x="17617" y="21600"/>
                  <a:pt x="17731" y="21571"/>
                  <a:pt x="17833" y="21513"/>
                </a:cubicBezTo>
                <a:cubicBezTo>
                  <a:pt x="18010" y="21413"/>
                  <a:pt x="18134" y="21238"/>
                  <a:pt x="18167" y="21036"/>
                </a:cubicBezTo>
                <a:lnTo>
                  <a:pt x="21533" y="786"/>
                </a:lnTo>
                <a:cubicBezTo>
                  <a:pt x="21577" y="521"/>
                  <a:pt x="21460" y="254"/>
                  <a:pt x="21234" y="108"/>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80" name="Group 679">
            <a:extLst>
              <a:ext uri="{FF2B5EF4-FFF2-40B4-BE49-F238E27FC236}">
                <a16:creationId xmlns:a16="http://schemas.microsoft.com/office/drawing/2014/main" id="{EDC41876-D928-4CB2-9EAE-440DF19BDE44}"/>
              </a:ext>
            </a:extLst>
          </p:cNvPr>
          <p:cNvGrpSpPr/>
          <p:nvPr userDrawn="1"/>
        </p:nvGrpSpPr>
        <p:grpSpPr>
          <a:xfrm>
            <a:off x="8436578" y="2658627"/>
            <a:ext cx="217080" cy="315870"/>
            <a:chOff x="10707029" y="2263604"/>
            <a:chExt cx="299759" cy="436175"/>
          </a:xfrm>
          <a:solidFill>
            <a:schemeClr val="accent1"/>
          </a:solidFill>
        </p:grpSpPr>
        <p:sp>
          <p:nvSpPr>
            <p:cNvPr id="681" name="Shape 1296">
              <a:extLst>
                <a:ext uri="{FF2B5EF4-FFF2-40B4-BE49-F238E27FC236}">
                  <a16:creationId xmlns:a16="http://schemas.microsoft.com/office/drawing/2014/main" id="{1FA1930C-8A11-4E9F-85BC-1BCB17293228}"/>
                </a:ext>
              </a:extLst>
            </p:cNvPr>
            <p:cNvSpPr/>
            <p:nvPr/>
          </p:nvSpPr>
          <p:spPr>
            <a:xfrm>
              <a:off x="10829658" y="2386278"/>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20"/>
                    <a:pt x="16770" y="0"/>
                    <a:pt x="10800" y="0"/>
                  </a:cubicBezTo>
                  <a:cubicBezTo>
                    <a:pt x="4830" y="0"/>
                    <a:pt x="0" y="482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2" name="Shape 1297">
              <a:extLst>
                <a:ext uri="{FF2B5EF4-FFF2-40B4-BE49-F238E27FC236}">
                  <a16:creationId xmlns:a16="http://schemas.microsoft.com/office/drawing/2014/main" id="{6A1D4D77-62F2-495D-80E1-AD3A74628923}"/>
                </a:ext>
              </a:extLst>
            </p:cNvPr>
            <p:cNvSpPr/>
            <p:nvPr/>
          </p:nvSpPr>
          <p:spPr>
            <a:xfrm>
              <a:off x="10829658" y="2549843"/>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0" y="0"/>
                    <a:pt x="0" y="4830"/>
                    <a:pt x="0" y="10800"/>
                  </a:cubicBezTo>
                  <a:cubicBezTo>
                    <a:pt x="0" y="16770"/>
                    <a:pt x="4830" y="21600"/>
                    <a:pt x="10800" y="21600"/>
                  </a:cubicBezTo>
                  <a:cubicBezTo>
                    <a:pt x="16770" y="21600"/>
                    <a:pt x="21600" y="16770"/>
                    <a:pt x="21600" y="10800"/>
                  </a:cubicBezTo>
                  <a:cubicBezTo>
                    <a:pt x="21600" y="4830"/>
                    <a:pt x="16770"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3" name="Shape 1298">
              <a:extLst>
                <a:ext uri="{FF2B5EF4-FFF2-40B4-BE49-F238E27FC236}">
                  <a16:creationId xmlns:a16="http://schemas.microsoft.com/office/drawing/2014/main" id="{97B87FC3-E1BC-491D-92BB-7FFBBCFD962E}"/>
                </a:ext>
              </a:extLst>
            </p:cNvPr>
            <p:cNvSpPr/>
            <p:nvPr/>
          </p:nvSpPr>
          <p:spPr>
            <a:xfrm>
              <a:off x="10747908" y="2468061"/>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0" y="0"/>
                    <a:pt x="0" y="4820"/>
                    <a:pt x="0" y="10800"/>
                  </a:cubicBezTo>
                  <a:cubicBezTo>
                    <a:pt x="0" y="16770"/>
                    <a:pt x="4830" y="21600"/>
                    <a:pt x="10800" y="21600"/>
                  </a:cubicBezTo>
                  <a:cubicBezTo>
                    <a:pt x="16770" y="21600"/>
                    <a:pt x="21600" y="16770"/>
                    <a:pt x="21600" y="10800"/>
                  </a:cubicBezTo>
                  <a:cubicBezTo>
                    <a:pt x="21600" y="4820"/>
                    <a:pt x="16770"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4" name="Shape 1299">
              <a:extLst>
                <a:ext uri="{FF2B5EF4-FFF2-40B4-BE49-F238E27FC236}">
                  <a16:creationId xmlns:a16="http://schemas.microsoft.com/office/drawing/2014/main" id="{D5DEB336-086A-4CB8-A2F5-BCE7CD312A3A}"/>
                </a:ext>
              </a:extLst>
            </p:cNvPr>
            <p:cNvSpPr/>
            <p:nvPr/>
          </p:nvSpPr>
          <p:spPr>
            <a:xfrm>
              <a:off x="10911410" y="2468061"/>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70"/>
                    <a:pt x="4830" y="21600"/>
                    <a:pt x="10800" y="21600"/>
                  </a:cubicBezTo>
                  <a:cubicBezTo>
                    <a:pt x="16770" y="21600"/>
                    <a:pt x="21600" y="16770"/>
                    <a:pt x="21600" y="10800"/>
                  </a:cubicBezTo>
                  <a:cubicBezTo>
                    <a:pt x="21600" y="4820"/>
                    <a:pt x="16770" y="0"/>
                    <a:pt x="10800" y="0"/>
                  </a:cubicBezTo>
                  <a:cubicBezTo>
                    <a:pt x="4830" y="0"/>
                    <a:pt x="0" y="4820"/>
                    <a:pt x="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5" name="Shape 1300">
              <a:extLst>
                <a:ext uri="{FF2B5EF4-FFF2-40B4-BE49-F238E27FC236}">
                  <a16:creationId xmlns:a16="http://schemas.microsoft.com/office/drawing/2014/main" id="{9BF20782-A9DF-40F3-AD38-F7F431C793E9}"/>
                </a:ext>
              </a:extLst>
            </p:cNvPr>
            <p:cNvSpPr/>
            <p:nvPr/>
          </p:nvSpPr>
          <p:spPr>
            <a:xfrm>
              <a:off x="10775156" y="2522583"/>
              <a:ext cx="27272" cy="27262"/>
            </a:xfrm>
            <a:custGeom>
              <a:avLst/>
              <a:gdLst/>
              <a:ahLst/>
              <a:cxnLst>
                <a:cxn ang="0">
                  <a:pos x="wd2" y="hd2"/>
                </a:cxn>
                <a:cxn ang="5400000">
                  <a:pos x="wd2" y="hd2"/>
                </a:cxn>
                <a:cxn ang="10800000">
                  <a:pos x="wd2" y="hd2"/>
                </a:cxn>
                <a:cxn ang="16200000">
                  <a:pos x="wd2" y="hd2"/>
                </a:cxn>
              </a:cxnLst>
              <a:rect l="0" t="0" r="r" b="b"/>
              <a:pathLst>
                <a:path w="19675" h="19678" extrusionOk="0">
                  <a:moveTo>
                    <a:pt x="2894" y="2882"/>
                  </a:moveTo>
                  <a:cubicBezTo>
                    <a:pt x="-965" y="6726"/>
                    <a:pt x="-965" y="12952"/>
                    <a:pt x="2894" y="16796"/>
                  </a:cubicBezTo>
                  <a:cubicBezTo>
                    <a:pt x="6734" y="20639"/>
                    <a:pt x="12936" y="20639"/>
                    <a:pt x="16795" y="16796"/>
                  </a:cubicBezTo>
                  <a:cubicBezTo>
                    <a:pt x="20635" y="12952"/>
                    <a:pt x="20635" y="6726"/>
                    <a:pt x="16795" y="2882"/>
                  </a:cubicBezTo>
                  <a:cubicBezTo>
                    <a:pt x="12936" y="-961"/>
                    <a:pt x="6734" y="-961"/>
                    <a:pt x="2894" y="288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6" name="Shape 1301">
              <a:extLst>
                <a:ext uri="{FF2B5EF4-FFF2-40B4-BE49-F238E27FC236}">
                  <a16:creationId xmlns:a16="http://schemas.microsoft.com/office/drawing/2014/main" id="{4711AD0A-AE2F-4EB6-9EB4-4F95A43FBEDD}"/>
                </a:ext>
              </a:extLst>
            </p:cNvPr>
            <p:cNvSpPr/>
            <p:nvPr/>
          </p:nvSpPr>
          <p:spPr>
            <a:xfrm>
              <a:off x="10775156" y="2413539"/>
              <a:ext cx="27274" cy="27278"/>
            </a:xfrm>
            <a:custGeom>
              <a:avLst/>
              <a:gdLst/>
              <a:ahLst/>
              <a:cxnLst>
                <a:cxn ang="0">
                  <a:pos x="wd2" y="hd2"/>
                </a:cxn>
                <a:cxn ang="5400000">
                  <a:pos x="wd2" y="hd2"/>
                </a:cxn>
                <a:cxn ang="10800000">
                  <a:pos x="wd2" y="hd2"/>
                </a:cxn>
                <a:cxn ang="16200000">
                  <a:pos x="wd2" y="hd2"/>
                </a:cxn>
              </a:cxnLst>
              <a:rect l="0" t="0" r="r" b="b"/>
              <a:pathLst>
                <a:path w="19678" h="19673" extrusionOk="0">
                  <a:moveTo>
                    <a:pt x="2897" y="2894"/>
                  </a:moveTo>
                  <a:cubicBezTo>
                    <a:pt x="-962" y="6734"/>
                    <a:pt x="-962" y="12936"/>
                    <a:pt x="2878" y="16785"/>
                  </a:cubicBezTo>
                  <a:cubicBezTo>
                    <a:pt x="6737" y="20635"/>
                    <a:pt x="12939" y="20635"/>
                    <a:pt x="16798" y="16785"/>
                  </a:cubicBezTo>
                  <a:cubicBezTo>
                    <a:pt x="20638" y="12936"/>
                    <a:pt x="20638" y="6734"/>
                    <a:pt x="16798" y="2894"/>
                  </a:cubicBezTo>
                  <a:cubicBezTo>
                    <a:pt x="12939" y="-965"/>
                    <a:pt x="6737" y="-965"/>
                    <a:pt x="2897" y="289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7" name="Shape 1302">
              <a:extLst>
                <a:ext uri="{FF2B5EF4-FFF2-40B4-BE49-F238E27FC236}">
                  <a16:creationId xmlns:a16="http://schemas.microsoft.com/office/drawing/2014/main" id="{604CF64A-154B-4AEA-9644-E0CC083E983C}"/>
                </a:ext>
              </a:extLst>
            </p:cNvPr>
            <p:cNvSpPr/>
            <p:nvPr/>
          </p:nvSpPr>
          <p:spPr>
            <a:xfrm>
              <a:off x="10884162" y="2522583"/>
              <a:ext cx="27252" cy="27262"/>
            </a:xfrm>
            <a:custGeom>
              <a:avLst/>
              <a:gdLst/>
              <a:ahLst/>
              <a:cxnLst>
                <a:cxn ang="0">
                  <a:pos x="wd2" y="hd2"/>
                </a:cxn>
                <a:cxn ang="5400000">
                  <a:pos x="wd2" y="hd2"/>
                </a:cxn>
                <a:cxn ang="10800000">
                  <a:pos x="wd2" y="hd2"/>
                </a:cxn>
                <a:cxn ang="16200000">
                  <a:pos x="wd2" y="hd2"/>
                </a:cxn>
              </a:cxnLst>
              <a:rect l="0" t="0" r="r" b="b"/>
              <a:pathLst>
                <a:path w="19678" h="19678" extrusionOk="0">
                  <a:moveTo>
                    <a:pt x="2882" y="2882"/>
                  </a:moveTo>
                  <a:cubicBezTo>
                    <a:pt x="-961" y="6726"/>
                    <a:pt x="-961" y="12952"/>
                    <a:pt x="2882" y="16796"/>
                  </a:cubicBezTo>
                  <a:cubicBezTo>
                    <a:pt x="6726" y="20639"/>
                    <a:pt x="12952" y="20639"/>
                    <a:pt x="16796" y="16796"/>
                  </a:cubicBezTo>
                  <a:cubicBezTo>
                    <a:pt x="20639" y="12952"/>
                    <a:pt x="20639" y="6726"/>
                    <a:pt x="16796" y="2882"/>
                  </a:cubicBezTo>
                  <a:cubicBezTo>
                    <a:pt x="12952" y="-961"/>
                    <a:pt x="6726" y="-961"/>
                    <a:pt x="2882" y="288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8" name="Shape 1303">
              <a:extLst>
                <a:ext uri="{FF2B5EF4-FFF2-40B4-BE49-F238E27FC236}">
                  <a16:creationId xmlns:a16="http://schemas.microsoft.com/office/drawing/2014/main" id="{3CB77278-CC57-46D0-BE56-1D65900AB551}"/>
                </a:ext>
              </a:extLst>
            </p:cNvPr>
            <p:cNvSpPr/>
            <p:nvPr/>
          </p:nvSpPr>
          <p:spPr>
            <a:xfrm>
              <a:off x="10707029" y="2263604"/>
              <a:ext cx="299759" cy="436175"/>
            </a:xfrm>
            <a:custGeom>
              <a:avLst/>
              <a:gdLst/>
              <a:ahLst/>
              <a:cxnLst>
                <a:cxn ang="0">
                  <a:pos x="wd2" y="hd2"/>
                </a:cxn>
                <a:cxn ang="5400000">
                  <a:pos x="wd2" y="hd2"/>
                </a:cxn>
                <a:cxn ang="10800000">
                  <a:pos x="wd2" y="hd2"/>
                </a:cxn>
                <a:cxn ang="16200000">
                  <a:pos x="wd2" y="hd2"/>
                </a:cxn>
              </a:cxnLst>
              <a:rect l="0" t="0" r="r" b="b"/>
              <a:pathLst>
                <a:path w="21600" h="21600" extrusionOk="0">
                  <a:moveTo>
                    <a:pt x="9818" y="16200"/>
                  </a:moveTo>
                  <a:cubicBezTo>
                    <a:pt x="5486" y="16200"/>
                    <a:pt x="1964" y="13777"/>
                    <a:pt x="1964" y="10800"/>
                  </a:cubicBezTo>
                  <a:cubicBezTo>
                    <a:pt x="1964" y="7822"/>
                    <a:pt x="5486" y="5400"/>
                    <a:pt x="9818" y="5400"/>
                  </a:cubicBezTo>
                  <a:cubicBezTo>
                    <a:pt x="14148" y="5400"/>
                    <a:pt x="17673" y="7822"/>
                    <a:pt x="17673" y="10800"/>
                  </a:cubicBezTo>
                  <a:cubicBezTo>
                    <a:pt x="17673" y="13777"/>
                    <a:pt x="14148" y="16200"/>
                    <a:pt x="9818" y="16200"/>
                  </a:cubicBezTo>
                  <a:moveTo>
                    <a:pt x="13745" y="20250"/>
                  </a:moveTo>
                  <a:lnTo>
                    <a:pt x="5891" y="20250"/>
                  </a:lnTo>
                  <a:lnTo>
                    <a:pt x="4909" y="16614"/>
                  </a:lnTo>
                  <a:cubicBezTo>
                    <a:pt x="6359" y="17193"/>
                    <a:pt x="8019" y="17550"/>
                    <a:pt x="9818" y="17550"/>
                  </a:cubicBezTo>
                  <a:cubicBezTo>
                    <a:pt x="11615" y="17550"/>
                    <a:pt x="13278" y="17193"/>
                    <a:pt x="14727" y="16614"/>
                  </a:cubicBezTo>
                  <a:cubicBezTo>
                    <a:pt x="14727" y="16614"/>
                    <a:pt x="13745" y="20250"/>
                    <a:pt x="13745" y="20250"/>
                  </a:cubicBezTo>
                  <a:close/>
                  <a:moveTo>
                    <a:pt x="5993" y="1350"/>
                  </a:moveTo>
                  <a:lnTo>
                    <a:pt x="13847" y="1350"/>
                  </a:lnTo>
                  <a:lnTo>
                    <a:pt x="14829" y="4985"/>
                  </a:lnTo>
                  <a:cubicBezTo>
                    <a:pt x="13379" y="4407"/>
                    <a:pt x="11719" y="4050"/>
                    <a:pt x="9920" y="4050"/>
                  </a:cubicBezTo>
                  <a:cubicBezTo>
                    <a:pt x="8123" y="4050"/>
                    <a:pt x="6460" y="4407"/>
                    <a:pt x="5011" y="4985"/>
                  </a:cubicBezTo>
                  <a:cubicBezTo>
                    <a:pt x="5011" y="4985"/>
                    <a:pt x="5993" y="1350"/>
                    <a:pt x="5993" y="1350"/>
                  </a:cubicBezTo>
                  <a:close/>
                  <a:moveTo>
                    <a:pt x="19636" y="9450"/>
                  </a:moveTo>
                  <a:cubicBezTo>
                    <a:pt x="19567" y="9450"/>
                    <a:pt x="19510" y="9472"/>
                    <a:pt x="19443" y="9477"/>
                  </a:cubicBezTo>
                  <a:cubicBezTo>
                    <a:pt x="19101" y="8298"/>
                    <a:pt x="18294" y="7246"/>
                    <a:pt x="17188" y="6376"/>
                  </a:cubicBezTo>
                  <a:lnTo>
                    <a:pt x="15778" y="1103"/>
                  </a:lnTo>
                  <a:cubicBezTo>
                    <a:pt x="15606" y="464"/>
                    <a:pt x="14794" y="0"/>
                    <a:pt x="13847" y="0"/>
                  </a:cubicBezTo>
                  <a:lnTo>
                    <a:pt x="5993" y="0"/>
                  </a:lnTo>
                  <a:cubicBezTo>
                    <a:pt x="5047" y="0"/>
                    <a:pt x="4236" y="464"/>
                    <a:pt x="4062" y="1103"/>
                  </a:cubicBezTo>
                  <a:lnTo>
                    <a:pt x="2687" y="6198"/>
                  </a:lnTo>
                  <a:cubicBezTo>
                    <a:pt x="1037" y="7405"/>
                    <a:pt x="0" y="9012"/>
                    <a:pt x="0" y="10800"/>
                  </a:cubicBezTo>
                  <a:cubicBezTo>
                    <a:pt x="0" y="12543"/>
                    <a:pt x="995" y="14110"/>
                    <a:pt x="2573" y="15307"/>
                  </a:cubicBezTo>
                  <a:lnTo>
                    <a:pt x="3960" y="20497"/>
                  </a:lnTo>
                  <a:cubicBezTo>
                    <a:pt x="4132" y="21136"/>
                    <a:pt x="4944" y="21600"/>
                    <a:pt x="5891" y="21600"/>
                  </a:cubicBezTo>
                  <a:lnTo>
                    <a:pt x="13745" y="21600"/>
                  </a:lnTo>
                  <a:cubicBezTo>
                    <a:pt x="14691" y="21600"/>
                    <a:pt x="15502" y="21136"/>
                    <a:pt x="15676" y="20497"/>
                  </a:cubicBezTo>
                  <a:lnTo>
                    <a:pt x="17074" y="15311"/>
                  </a:lnTo>
                  <a:cubicBezTo>
                    <a:pt x="18242" y="14427"/>
                    <a:pt x="19090" y="13340"/>
                    <a:pt x="19443" y="12122"/>
                  </a:cubicBezTo>
                  <a:cubicBezTo>
                    <a:pt x="19510" y="12128"/>
                    <a:pt x="19567" y="12150"/>
                    <a:pt x="19636" y="12150"/>
                  </a:cubicBezTo>
                  <a:cubicBezTo>
                    <a:pt x="20720" y="12150"/>
                    <a:pt x="21600" y="11545"/>
                    <a:pt x="21600" y="10800"/>
                  </a:cubicBezTo>
                  <a:cubicBezTo>
                    <a:pt x="21600" y="10054"/>
                    <a:pt x="20720" y="9450"/>
                    <a:pt x="19636" y="945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9" name="Shape 1304">
              <a:extLst>
                <a:ext uri="{FF2B5EF4-FFF2-40B4-BE49-F238E27FC236}">
                  <a16:creationId xmlns:a16="http://schemas.microsoft.com/office/drawing/2014/main" id="{6B629899-BE06-4779-8843-42C54EB35D31}"/>
                </a:ext>
              </a:extLst>
            </p:cNvPr>
            <p:cNvSpPr/>
            <p:nvPr/>
          </p:nvSpPr>
          <p:spPr>
            <a:xfrm>
              <a:off x="10829658" y="2413539"/>
              <a:ext cx="82306" cy="82745"/>
            </a:xfrm>
            <a:custGeom>
              <a:avLst/>
              <a:gdLst/>
              <a:ahLst/>
              <a:cxnLst>
                <a:cxn ang="0">
                  <a:pos x="wd2" y="hd2"/>
                </a:cxn>
                <a:cxn ang="5400000">
                  <a:pos x="wd2" y="hd2"/>
                </a:cxn>
                <a:cxn ang="10800000">
                  <a:pos x="wd2" y="hd2"/>
                </a:cxn>
                <a:cxn ang="16200000">
                  <a:pos x="wd2" y="hd2"/>
                </a:cxn>
              </a:cxnLst>
              <a:rect l="0" t="0" r="r" b="b"/>
              <a:pathLst>
                <a:path w="21481" h="21480" extrusionOk="0">
                  <a:moveTo>
                    <a:pt x="21128" y="346"/>
                  </a:moveTo>
                  <a:cubicBezTo>
                    <a:pt x="20697" y="-82"/>
                    <a:pt x="20003" y="-120"/>
                    <a:pt x="19516" y="270"/>
                  </a:cubicBezTo>
                  <a:lnTo>
                    <a:pt x="1056" y="15433"/>
                  </a:lnTo>
                  <a:cubicBezTo>
                    <a:pt x="375" y="16114"/>
                    <a:pt x="0" y="17012"/>
                    <a:pt x="0" y="17973"/>
                  </a:cubicBezTo>
                  <a:cubicBezTo>
                    <a:pt x="0" y="18902"/>
                    <a:pt x="361" y="19783"/>
                    <a:pt x="1028" y="20447"/>
                  </a:cubicBezTo>
                  <a:cubicBezTo>
                    <a:pt x="1695" y="21103"/>
                    <a:pt x="2584" y="21473"/>
                    <a:pt x="3542" y="21480"/>
                  </a:cubicBezTo>
                  <a:cubicBezTo>
                    <a:pt x="4431" y="21473"/>
                    <a:pt x="5355" y="21145"/>
                    <a:pt x="6029" y="20495"/>
                  </a:cubicBezTo>
                  <a:lnTo>
                    <a:pt x="12599" y="12627"/>
                  </a:lnTo>
                  <a:lnTo>
                    <a:pt x="21225" y="1936"/>
                  </a:lnTo>
                  <a:cubicBezTo>
                    <a:pt x="21600" y="1463"/>
                    <a:pt x="21558" y="772"/>
                    <a:pt x="21128" y="34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90" name="Group 689">
            <a:extLst>
              <a:ext uri="{FF2B5EF4-FFF2-40B4-BE49-F238E27FC236}">
                <a16:creationId xmlns:a16="http://schemas.microsoft.com/office/drawing/2014/main" id="{3F39A73A-ACC8-4815-9D6C-F0FB5F329E49}"/>
              </a:ext>
            </a:extLst>
          </p:cNvPr>
          <p:cNvGrpSpPr/>
          <p:nvPr userDrawn="1"/>
        </p:nvGrpSpPr>
        <p:grpSpPr>
          <a:xfrm>
            <a:off x="7643601" y="2658626"/>
            <a:ext cx="315763" cy="296128"/>
            <a:chOff x="9753253" y="2263604"/>
            <a:chExt cx="436027" cy="408914"/>
          </a:xfrm>
          <a:solidFill>
            <a:schemeClr val="accent1"/>
          </a:solidFill>
        </p:grpSpPr>
        <p:sp>
          <p:nvSpPr>
            <p:cNvPr id="691" name="Shape 1305">
              <a:extLst>
                <a:ext uri="{FF2B5EF4-FFF2-40B4-BE49-F238E27FC236}">
                  <a16:creationId xmlns:a16="http://schemas.microsoft.com/office/drawing/2014/main" id="{0EE88E6D-5A31-4AC2-B198-E9C7EB5BFA86}"/>
                </a:ext>
              </a:extLst>
            </p:cNvPr>
            <p:cNvSpPr/>
            <p:nvPr/>
          </p:nvSpPr>
          <p:spPr>
            <a:xfrm>
              <a:off x="9753253" y="2263604"/>
              <a:ext cx="436027" cy="408914"/>
            </a:xfrm>
            <a:custGeom>
              <a:avLst/>
              <a:gdLst/>
              <a:ahLst/>
              <a:cxnLst>
                <a:cxn ang="0">
                  <a:pos x="wd2" y="hd2"/>
                </a:cxn>
                <a:cxn ang="5400000">
                  <a:pos x="wd2" y="hd2"/>
                </a:cxn>
                <a:cxn ang="10800000">
                  <a:pos x="wd2" y="hd2"/>
                </a:cxn>
                <a:cxn ang="16200000">
                  <a:pos x="wd2" y="hd2"/>
                </a:cxn>
              </a:cxnLst>
              <a:rect l="0" t="0" r="r" b="b"/>
              <a:pathLst>
                <a:path w="21600" h="21600" extrusionOk="0">
                  <a:moveTo>
                    <a:pt x="18224" y="5760"/>
                  </a:moveTo>
                  <a:lnTo>
                    <a:pt x="17549" y="5760"/>
                  </a:lnTo>
                  <a:cubicBezTo>
                    <a:pt x="16805" y="5760"/>
                    <a:pt x="16199" y="5115"/>
                    <a:pt x="16199" y="4320"/>
                  </a:cubicBezTo>
                  <a:lnTo>
                    <a:pt x="16200" y="4320"/>
                  </a:lnTo>
                  <a:lnTo>
                    <a:pt x="16200" y="1440"/>
                  </a:lnTo>
                  <a:lnTo>
                    <a:pt x="20250" y="5760"/>
                  </a:lnTo>
                  <a:cubicBezTo>
                    <a:pt x="20250" y="5760"/>
                    <a:pt x="18224" y="5760"/>
                    <a:pt x="18224" y="5760"/>
                  </a:cubicBezTo>
                  <a:close/>
                  <a:moveTo>
                    <a:pt x="20250" y="19440"/>
                  </a:moveTo>
                  <a:cubicBezTo>
                    <a:pt x="20250" y="19838"/>
                    <a:pt x="19948" y="20160"/>
                    <a:pt x="19575" y="20160"/>
                  </a:cubicBezTo>
                  <a:lnTo>
                    <a:pt x="2025" y="20160"/>
                  </a:lnTo>
                  <a:cubicBezTo>
                    <a:pt x="1652" y="20160"/>
                    <a:pt x="1350" y="19838"/>
                    <a:pt x="1350" y="19440"/>
                  </a:cubicBezTo>
                  <a:lnTo>
                    <a:pt x="1350" y="2160"/>
                  </a:lnTo>
                  <a:cubicBezTo>
                    <a:pt x="1350" y="1762"/>
                    <a:pt x="1652" y="1440"/>
                    <a:pt x="2025" y="1440"/>
                  </a:cubicBezTo>
                  <a:lnTo>
                    <a:pt x="15525" y="1440"/>
                  </a:lnTo>
                  <a:lnTo>
                    <a:pt x="15525" y="4320"/>
                  </a:lnTo>
                  <a:lnTo>
                    <a:pt x="15524" y="4320"/>
                  </a:lnTo>
                  <a:cubicBezTo>
                    <a:pt x="15524" y="5513"/>
                    <a:pt x="16431" y="6480"/>
                    <a:pt x="17549" y="6480"/>
                  </a:cubicBezTo>
                  <a:lnTo>
                    <a:pt x="18224" y="6480"/>
                  </a:lnTo>
                  <a:lnTo>
                    <a:pt x="20250" y="6480"/>
                  </a:lnTo>
                  <a:cubicBezTo>
                    <a:pt x="20250" y="6480"/>
                    <a:pt x="20250" y="19440"/>
                    <a:pt x="20250" y="19440"/>
                  </a:cubicBezTo>
                  <a:close/>
                  <a:moveTo>
                    <a:pt x="21205" y="4742"/>
                  </a:moveTo>
                  <a:lnTo>
                    <a:pt x="17155" y="422"/>
                  </a:lnTo>
                  <a:cubicBezTo>
                    <a:pt x="16902" y="152"/>
                    <a:pt x="16557" y="0"/>
                    <a:pt x="16200" y="0"/>
                  </a:cubicBezTo>
                  <a:lnTo>
                    <a:pt x="2025" y="0"/>
                  </a:lnTo>
                  <a:cubicBezTo>
                    <a:pt x="908" y="0"/>
                    <a:pt x="0" y="969"/>
                    <a:pt x="0" y="2160"/>
                  </a:cubicBezTo>
                  <a:lnTo>
                    <a:pt x="0" y="19440"/>
                  </a:lnTo>
                  <a:cubicBezTo>
                    <a:pt x="0" y="20631"/>
                    <a:pt x="908" y="21600"/>
                    <a:pt x="2025" y="21600"/>
                  </a:cubicBezTo>
                  <a:lnTo>
                    <a:pt x="19575" y="21600"/>
                  </a:lnTo>
                  <a:cubicBezTo>
                    <a:pt x="20692" y="21600"/>
                    <a:pt x="21600" y="20631"/>
                    <a:pt x="21600" y="19440"/>
                  </a:cubicBezTo>
                  <a:lnTo>
                    <a:pt x="21600" y="5760"/>
                  </a:lnTo>
                  <a:cubicBezTo>
                    <a:pt x="21600" y="5378"/>
                    <a:pt x="21458" y="5012"/>
                    <a:pt x="21205" y="474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2" name="Shape 1306">
              <a:extLst>
                <a:ext uri="{FF2B5EF4-FFF2-40B4-BE49-F238E27FC236}">
                  <a16:creationId xmlns:a16="http://schemas.microsoft.com/office/drawing/2014/main" id="{4A60BBAA-607D-4B80-A2E2-26A75EC2CD33}"/>
                </a:ext>
              </a:extLst>
            </p:cNvPr>
            <p:cNvSpPr/>
            <p:nvPr/>
          </p:nvSpPr>
          <p:spPr>
            <a:xfrm>
              <a:off x="9957632" y="2345387"/>
              <a:ext cx="81753" cy="13631"/>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19800" y="21600"/>
                  </a:lnTo>
                  <a:cubicBezTo>
                    <a:pt x="20791" y="21600"/>
                    <a:pt x="21600" y="16770"/>
                    <a:pt x="21600" y="10800"/>
                  </a:cubicBezTo>
                  <a:cubicBezTo>
                    <a:pt x="21600" y="4830"/>
                    <a:pt x="20791" y="0"/>
                    <a:pt x="19800" y="0"/>
                  </a:cubicBezTo>
                  <a:lnTo>
                    <a:pt x="1800" y="0"/>
                  </a:lnTo>
                  <a:cubicBezTo>
                    <a:pt x="802" y="0"/>
                    <a:pt x="0" y="4830"/>
                    <a:pt x="0" y="10800"/>
                  </a:cubicBezTo>
                  <a:cubicBezTo>
                    <a:pt x="0" y="16770"/>
                    <a:pt x="802" y="21600"/>
                    <a:pt x="1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3" name="Shape 1307">
              <a:extLst>
                <a:ext uri="{FF2B5EF4-FFF2-40B4-BE49-F238E27FC236}">
                  <a16:creationId xmlns:a16="http://schemas.microsoft.com/office/drawing/2014/main" id="{6EF8FB6F-5C9C-4AE3-B53D-A96F9B361502}"/>
                </a:ext>
              </a:extLst>
            </p:cNvPr>
            <p:cNvSpPr/>
            <p:nvPr/>
          </p:nvSpPr>
          <p:spPr>
            <a:xfrm>
              <a:off x="9957632" y="2386279"/>
              <a:ext cx="81753" cy="13631"/>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19800" y="21600"/>
                  </a:lnTo>
                  <a:cubicBezTo>
                    <a:pt x="20791" y="21600"/>
                    <a:pt x="21600" y="16770"/>
                    <a:pt x="21600" y="10800"/>
                  </a:cubicBezTo>
                  <a:cubicBezTo>
                    <a:pt x="21600" y="4830"/>
                    <a:pt x="20791" y="0"/>
                    <a:pt x="19800" y="0"/>
                  </a:cubicBezTo>
                  <a:lnTo>
                    <a:pt x="1800" y="0"/>
                  </a:lnTo>
                  <a:cubicBezTo>
                    <a:pt x="802" y="0"/>
                    <a:pt x="0" y="4830"/>
                    <a:pt x="0" y="10800"/>
                  </a:cubicBezTo>
                  <a:cubicBezTo>
                    <a:pt x="0" y="16770"/>
                    <a:pt x="802" y="21600"/>
                    <a:pt x="1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4" name="Shape 1308">
              <a:extLst>
                <a:ext uri="{FF2B5EF4-FFF2-40B4-BE49-F238E27FC236}">
                  <a16:creationId xmlns:a16="http://schemas.microsoft.com/office/drawing/2014/main" id="{B596EDF7-FB6E-4957-8EC5-878F629810B4}"/>
                </a:ext>
              </a:extLst>
            </p:cNvPr>
            <p:cNvSpPr/>
            <p:nvPr/>
          </p:nvSpPr>
          <p:spPr>
            <a:xfrm>
              <a:off x="9957632" y="2427169"/>
              <a:ext cx="177131" cy="1363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70"/>
                    <a:pt x="370" y="21600"/>
                    <a:pt x="831" y="21600"/>
                  </a:cubicBezTo>
                  <a:lnTo>
                    <a:pt x="20769" y="21600"/>
                  </a:lnTo>
                  <a:cubicBezTo>
                    <a:pt x="21227" y="21600"/>
                    <a:pt x="21600" y="16770"/>
                    <a:pt x="21600" y="10800"/>
                  </a:cubicBezTo>
                  <a:cubicBezTo>
                    <a:pt x="21600" y="4830"/>
                    <a:pt x="21227" y="0"/>
                    <a:pt x="20769" y="0"/>
                  </a:cubicBezTo>
                  <a:lnTo>
                    <a:pt x="831" y="0"/>
                  </a:lnTo>
                  <a:cubicBezTo>
                    <a:pt x="370" y="0"/>
                    <a:pt x="0" y="4830"/>
                    <a:pt x="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5" name="Shape 1309">
              <a:extLst>
                <a:ext uri="{FF2B5EF4-FFF2-40B4-BE49-F238E27FC236}">
                  <a16:creationId xmlns:a16="http://schemas.microsoft.com/office/drawing/2014/main" id="{D847DDD4-7752-4654-8FD4-3933B5362D61}"/>
                </a:ext>
              </a:extLst>
            </p:cNvPr>
            <p:cNvSpPr/>
            <p:nvPr/>
          </p:nvSpPr>
          <p:spPr>
            <a:xfrm>
              <a:off x="9807754" y="2508954"/>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48"/>
                    <a:pt x="201" y="21600"/>
                    <a:pt x="450" y="21600"/>
                  </a:cubicBezTo>
                  <a:lnTo>
                    <a:pt x="21150" y="21600"/>
                  </a:lnTo>
                  <a:cubicBezTo>
                    <a:pt x="21398" y="21600"/>
                    <a:pt x="21600" y="16748"/>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6" name="Shape 1310">
              <a:extLst>
                <a:ext uri="{FF2B5EF4-FFF2-40B4-BE49-F238E27FC236}">
                  <a16:creationId xmlns:a16="http://schemas.microsoft.com/office/drawing/2014/main" id="{84A2F9E8-A21A-47E2-90FA-C4F2A4795294}"/>
                </a:ext>
              </a:extLst>
            </p:cNvPr>
            <p:cNvSpPr/>
            <p:nvPr/>
          </p:nvSpPr>
          <p:spPr>
            <a:xfrm>
              <a:off x="9807754" y="2549844"/>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48"/>
                    <a:pt x="201" y="21600"/>
                    <a:pt x="450" y="21600"/>
                  </a:cubicBezTo>
                  <a:lnTo>
                    <a:pt x="21150" y="21600"/>
                  </a:lnTo>
                  <a:cubicBezTo>
                    <a:pt x="21398" y="21600"/>
                    <a:pt x="21600" y="16748"/>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7" name="Shape 1311">
              <a:extLst>
                <a:ext uri="{FF2B5EF4-FFF2-40B4-BE49-F238E27FC236}">
                  <a16:creationId xmlns:a16="http://schemas.microsoft.com/office/drawing/2014/main" id="{C42FF5A8-F151-4527-9826-A18EC91DF5C9}"/>
                </a:ext>
              </a:extLst>
            </p:cNvPr>
            <p:cNvSpPr/>
            <p:nvPr/>
          </p:nvSpPr>
          <p:spPr>
            <a:xfrm>
              <a:off x="9807754" y="2590736"/>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48"/>
                    <a:pt x="201" y="21600"/>
                    <a:pt x="450" y="21600"/>
                  </a:cubicBezTo>
                  <a:lnTo>
                    <a:pt x="21150" y="21600"/>
                  </a:lnTo>
                  <a:cubicBezTo>
                    <a:pt x="21398" y="21600"/>
                    <a:pt x="21600" y="16748"/>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8" name="Shape 1312">
              <a:extLst>
                <a:ext uri="{FF2B5EF4-FFF2-40B4-BE49-F238E27FC236}">
                  <a16:creationId xmlns:a16="http://schemas.microsoft.com/office/drawing/2014/main" id="{868A9445-1CE9-4C1B-9DEB-D7AF3AF3DE53}"/>
                </a:ext>
              </a:extLst>
            </p:cNvPr>
            <p:cNvSpPr/>
            <p:nvPr/>
          </p:nvSpPr>
          <p:spPr>
            <a:xfrm>
              <a:off x="9807754" y="2468062"/>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70"/>
                    <a:pt x="201" y="21600"/>
                    <a:pt x="450" y="21600"/>
                  </a:cubicBezTo>
                  <a:lnTo>
                    <a:pt x="21150" y="21600"/>
                  </a:lnTo>
                  <a:cubicBezTo>
                    <a:pt x="21398" y="21600"/>
                    <a:pt x="21600" y="16770"/>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9" name="Shape 1313">
              <a:extLst>
                <a:ext uri="{FF2B5EF4-FFF2-40B4-BE49-F238E27FC236}">
                  <a16:creationId xmlns:a16="http://schemas.microsoft.com/office/drawing/2014/main" id="{4932F2B2-89BA-428A-B2AF-8B5F0A76220E}"/>
                </a:ext>
              </a:extLst>
            </p:cNvPr>
            <p:cNvSpPr/>
            <p:nvPr/>
          </p:nvSpPr>
          <p:spPr>
            <a:xfrm>
              <a:off x="9807754" y="2331757"/>
              <a:ext cx="122643" cy="109044"/>
            </a:xfrm>
            <a:custGeom>
              <a:avLst/>
              <a:gdLst/>
              <a:ahLst/>
              <a:cxnLst>
                <a:cxn ang="0">
                  <a:pos x="wd2" y="hd2"/>
                </a:cxn>
                <a:cxn ang="5400000">
                  <a:pos x="wd2" y="hd2"/>
                </a:cxn>
                <a:cxn ang="10800000">
                  <a:pos x="wd2" y="hd2"/>
                </a:cxn>
                <a:cxn ang="16200000">
                  <a:pos x="wd2" y="hd2"/>
                </a:cxn>
              </a:cxnLst>
              <a:rect l="0" t="0" r="r" b="b"/>
              <a:pathLst>
                <a:path w="21600" h="21600" extrusionOk="0">
                  <a:moveTo>
                    <a:pt x="4799" y="5400"/>
                  </a:moveTo>
                  <a:lnTo>
                    <a:pt x="16801" y="5400"/>
                  </a:lnTo>
                  <a:lnTo>
                    <a:pt x="16801" y="16200"/>
                  </a:lnTo>
                  <a:lnTo>
                    <a:pt x="4799" y="16200"/>
                  </a:lnTo>
                  <a:cubicBezTo>
                    <a:pt x="4799" y="16200"/>
                    <a:pt x="4799" y="5400"/>
                    <a:pt x="4799" y="5400"/>
                  </a:cubicBezTo>
                  <a:close/>
                  <a:moveTo>
                    <a:pt x="2400" y="21600"/>
                  </a:moveTo>
                  <a:lnTo>
                    <a:pt x="19200" y="21600"/>
                  </a:lnTo>
                  <a:cubicBezTo>
                    <a:pt x="20527" y="21600"/>
                    <a:pt x="21600" y="20392"/>
                    <a:pt x="21600" y="18900"/>
                  </a:cubicBezTo>
                  <a:lnTo>
                    <a:pt x="21600" y="2700"/>
                  </a:lnTo>
                  <a:cubicBezTo>
                    <a:pt x="21600" y="1208"/>
                    <a:pt x="20527" y="0"/>
                    <a:pt x="19200" y="0"/>
                  </a:cubicBezTo>
                  <a:lnTo>
                    <a:pt x="2400" y="0"/>
                  </a:lnTo>
                  <a:cubicBezTo>
                    <a:pt x="1073" y="0"/>
                    <a:pt x="0" y="1208"/>
                    <a:pt x="0" y="2700"/>
                  </a:cubicBezTo>
                  <a:lnTo>
                    <a:pt x="0" y="18900"/>
                  </a:lnTo>
                  <a:cubicBezTo>
                    <a:pt x="0" y="20392"/>
                    <a:pt x="1073" y="21600"/>
                    <a:pt x="2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00" name="Group 699">
            <a:extLst>
              <a:ext uri="{FF2B5EF4-FFF2-40B4-BE49-F238E27FC236}">
                <a16:creationId xmlns:a16="http://schemas.microsoft.com/office/drawing/2014/main" id="{BA383995-CEB0-4A67-9719-99F25635C2C5}"/>
              </a:ext>
            </a:extLst>
          </p:cNvPr>
          <p:cNvGrpSpPr/>
          <p:nvPr userDrawn="1"/>
        </p:nvGrpSpPr>
        <p:grpSpPr>
          <a:xfrm>
            <a:off x="6967893" y="2658628"/>
            <a:ext cx="296018" cy="315870"/>
            <a:chOff x="8894851" y="2263605"/>
            <a:chExt cx="408762" cy="436175"/>
          </a:xfrm>
          <a:solidFill>
            <a:schemeClr val="accent1"/>
          </a:solidFill>
        </p:grpSpPr>
        <p:sp>
          <p:nvSpPr>
            <p:cNvPr id="701" name="Shape 1314">
              <a:extLst>
                <a:ext uri="{FF2B5EF4-FFF2-40B4-BE49-F238E27FC236}">
                  <a16:creationId xmlns:a16="http://schemas.microsoft.com/office/drawing/2014/main" id="{B092474A-B454-41A6-A910-0F0021E19F6F}"/>
                </a:ext>
              </a:extLst>
            </p:cNvPr>
            <p:cNvSpPr/>
            <p:nvPr/>
          </p:nvSpPr>
          <p:spPr>
            <a:xfrm>
              <a:off x="8894851" y="2263605"/>
              <a:ext cx="408762" cy="436175"/>
            </a:xfrm>
            <a:custGeom>
              <a:avLst/>
              <a:gdLst/>
              <a:ahLst/>
              <a:cxnLst>
                <a:cxn ang="0">
                  <a:pos x="wd2" y="hd2"/>
                </a:cxn>
                <a:cxn ang="5400000">
                  <a:pos x="wd2" y="hd2"/>
                </a:cxn>
                <a:cxn ang="10800000">
                  <a:pos x="wd2" y="hd2"/>
                </a:cxn>
                <a:cxn ang="16200000">
                  <a:pos x="wd2" y="hd2"/>
                </a:cxn>
              </a:cxnLst>
              <a:rect l="0" t="0" r="r" b="b"/>
              <a:pathLst>
                <a:path w="21600" h="21600" extrusionOk="0">
                  <a:moveTo>
                    <a:pt x="20160" y="18900"/>
                  </a:moveTo>
                  <a:cubicBezTo>
                    <a:pt x="20160" y="19644"/>
                    <a:pt x="19514" y="20250"/>
                    <a:pt x="18720" y="20250"/>
                  </a:cubicBezTo>
                  <a:lnTo>
                    <a:pt x="2880" y="20250"/>
                  </a:lnTo>
                  <a:cubicBezTo>
                    <a:pt x="2086" y="20250"/>
                    <a:pt x="1440" y="19644"/>
                    <a:pt x="1440" y="18900"/>
                  </a:cubicBezTo>
                  <a:lnTo>
                    <a:pt x="1440" y="2700"/>
                  </a:lnTo>
                  <a:cubicBezTo>
                    <a:pt x="1440" y="1956"/>
                    <a:pt x="2086" y="1350"/>
                    <a:pt x="2880" y="1350"/>
                  </a:cubicBezTo>
                  <a:lnTo>
                    <a:pt x="18720" y="1350"/>
                  </a:lnTo>
                  <a:cubicBezTo>
                    <a:pt x="19514" y="1350"/>
                    <a:pt x="20160" y="1956"/>
                    <a:pt x="20160" y="2700"/>
                  </a:cubicBezTo>
                  <a:cubicBezTo>
                    <a:pt x="20160" y="2700"/>
                    <a:pt x="20160" y="18900"/>
                    <a:pt x="20160" y="18900"/>
                  </a:cubicBezTo>
                  <a:close/>
                  <a:moveTo>
                    <a:pt x="18720" y="0"/>
                  </a:moveTo>
                  <a:lnTo>
                    <a:pt x="2880" y="0"/>
                  </a:lnTo>
                  <a:cubicBezTo>
                    <a:pt x="1290" y="0"/>
                    <a:pt x="0" y="1209"/>
                    <a:pt x="0" y="2700"/>
                  </a:cubicBezTo>
                  <a:lnTo>
                    <a:pt x="0" y="18900"/>
                  </a:lnTo>
                  <a:cubicBezTo>
                    <a:pt x="0" y="20391"/>
                    <a:pt x="1290" y="21600"/>
                    <a:pt x="2880" y="21600"/>
                  </a:cubicBezTo>
                  <a:lnTo>
                    <a:pt x="18720" y="21600"/>
                  </a:lnTo>
                  <a:cubicBezTo>
                    <a:pt x="20310" y="21600"/>
                    <a:pt x="21600" y="20391"/>
                    <a:pt x="21600" y="18900"/>
                  </a:cubicBezTo>
                  <a:lnTo>
                    <a:pt x="21600" y="2700"/>
                  </a:lnTo>
                  <a:cubicBezTo>
                    <a:pt x="21600" y="1209"/>
                    <a:pt x="20310" y="0"/>
                    <a:pt x="1872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02" name="Shape 1315">
              <a:extLst>
                <a:ext uri="{FF2B5EF4-FFF2-40B4-BE49-F238E27FC236}">
                  <a16:creationId xmlns:a16="http://schemas.microsoft.com/office/drawing/2014/main" id="{3CED4C61-795A-4634-89EB-13B86334EBA8}"/>
                </a:ext>
              </a:extLst>
            </p:cNvPr>
            <p:cNvSpPr/>
            <p:nvPr/>
          </p:nvSpPr>
          <p:spPr>
            <a:xfrm>
              <a:off x="8949353" y="2318127"/>
              <a:ext cx="299759" cy="272610"/>
            </a:xfrm>
            <a:custGeom>
              <a:avLst/>
              <a:gdLst/>
              <a:ahLst/>
              <a:cxnLst>
                <a:cxn ang="0">
                  <a:pos x="wd2" y="hd2"/>
                </a:cxn>
                <a:cxn ang="5400000">
                  <a:pos x="wd2" y="hd2"/>
                </a:cxn>
                <a:cxn ang="10800000">
                  <a:pos x="wd2" y="hd2"/>
                </a:cxn>
                <a:cxn ang="16200000">
                  <a:pos x="wd2" y="hd2"/>
                </a:cxn>
              </a:cxnLst>
              <a:rect l="0" t="0" r="r" b="b"/>
              <a:pathLst>
                <a:path w="21600" h="21600" extrusionOk="0">
                  <a:moveTo>
                    <a:pt x="17419" y="20520"/>
                  </a:moveTo>
                  <a:lnTo>
                    <a:pt x="14053" y="16249"/>
                  </a:lnTo>
                  <a:lnTo>
                    <a:pt x="16691" y="12960"/>
                  </a:lnTo>
                  <a:lnTo>
                    <a:pt x="20618" y="17689"/>
                  </a:lnTo>
                  <a:lnTo>
                    <a:pt x="20618" y="20520"/>
                  </a:lnTo>
                  <a:cubicBezTo>
                    <a:pt x="20618" y="20520"/>
                    <a:pt x="17419" y="20520"/>
                    <a:pt x="17419" y="20520"/>
                  </a:cubicBezTo>
                  <a:close/>
                  <a:moveTo>
                    <a:pt x="982" y="11447"/>
                  </a:moveTo>
                  <a:lnTo>
                    <a:pt x="4909" y="6480"/>
                  </a:lnTo>
                  <a:lnTo>
                    <a:pt x="12829" y="16354"/>
                  </a:lnTo>
                  <a:lnTo>
                    <a:pt x="13398" y="17065"/>
                  </a:lnTo>
                  <a:lnTo>
                    <a:pt x="16110" y="20520"/>
                  </a:lnTo>
                  <a:lnTo>
                    <a:pt x="982" y="20520"/>
                  </a:lnTo>
                  <a:cubicBezTo>
                    <a:pt x="982" y="20520"/>
                    <a:pt x="982" y="11447"/>
                    <a:pt x="982" y="11447"/>
                  </a:cubicBezTo>
                  <a:close/>
                  <a:moveTo>
                    <a:pt x="20618" y="1080"/>
                  </a:moveTo>
                  <a:lnTo>
                    <a:pt x="20618" y="16059"/>
                  </a:lnTo>
                  <a:lnTo>
                    <a:pt x="17427" y="12245"/>
                  </a:lnTo>
                  <a:cubicBezTo>
                    <a:pt x="17240" y="12013"/>
                    <a:pt x="16973" y="11880"/>
                    <a:pt x="16691" y="11880"/>
                  </a:cubicBezTo>
                  <a:cubicBezTo>
                    <a:pt x="16409" y="11880"/>
                    <a:pt x="16142" y="12013"/>
                    <a:pt x="15955" y="12245"/>
                  </a:cubicBezTo>
                  <a:lnTo>
                    <a:pt x="13399" y="15432"/>
                  </a:lnTo>
                  <a:lnTo>
                    <a:pt x="5645" y="5765"/>
                  </a:lnTo>
                  <a:cubicBezTo>
                    <a:pt x="5458" y="5533"/>
                    <a:pt x="5191" y="5400"/>
                    <a:pt x="4909" y="5400"/>
                  </a:cubicBezTo>
                  <a:cubicBezTo>
                    <a:pt x="4627" y="5400"/>
                    <a:pt x="4360" y="5533"/>
                    <a:pt x="4173" y="5765"/>
                  </a:cubicBezTo>
                  <a:lnTo>
                    <a:pt x="982" y="9813"/>
                  </a:lnTo>
                  <a:lnTo>
                    <a:pt x="982" y="1080"/>
                  </a:lnTo>
                  <a:cubicBezTo>
                    <a:pt x="982" y="1080"/>
                    <a:pt x="20618" y="1080"/>
                    <a:pt x="20618" y="1080"/>
                  </a:cubicBezTo>
                  <a:close/>
                  <a:moveTo>
                    <a:pt x="20618" y="0"/>
                  </a:moveTo>
                  <a:lnTo>
                    <a:pt x="982" y="0"/>
                  </a:lnTo>
                  <a:cubicBezTo>
                    <a:pt x="439" y="0"/>
                    <a:pt x="0" y="483"/>
                    <a:pt x="0" y="1080"/>
                  </a:cubicBezTo>
                  <a:lnTo>
                    <a:pt x="0" y="20520"/>
                  </a:lnTo>
                  <a:cubicBezTo>
                    <a:pt x="0" y="21117"/>
                    <a:pt x="439" y="21600"/>
                    <a:pt x="982" y="21600"/>
                  </a:cubicBezTo>
                  <a:lnTo>
                    <a:pt x="20618" y="21600"/>
                  </a:lnTo>
                  <a:cubicBezTo>
                    <a:pt x="21161" y="21600"/>
                    <a:pt x="21600" y="21117"/>
                    <a:pt x="21600" y="20520"/>
                  </a:cubicBezTo>
                  <a:lnTo>
                    <a:pt x="21600" y="1080"/>
                  </a:lnTo>
                  <a:cubicBezTo>
                    <a:pt x="21600" y="483"/>
                    <a:pt x="21161" y="0"/>
                    <a:pt x="20618"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03" name="Shape 1316">
              <a:extLst>
                <a:ext uri="{FF2B5EF4-FFF2-40B4-BE49-F238E27FC236}">
                  <a16:creationId xmlns:a16="http://schemas.microsoft.com/office/drawing/2014/main" id="{29E53C9C-05D2-4288-80C7-56C1A2159CD1}"/>
                </a:ext>
              </a:extLst>
            </p:cNvPr>
            <p:cNvSpPr/>
            <p:nvPr/>
          </p:nvSpPr>
          <p:spPr>
            <a:xfrm>
              <a:off x="9112858" y="2359017"/>
              <a:ext cx="81753" cy="81783"/>
            </a:xfrm>
            <a:custGeom>
              <a:avLst/>
              <a:gdLst/>
              <a:ahLst/>
              <a:cxnLst>
                <a:cxn ang="0">
                  <a:pos x="wd2" y="hd2"/>
                </a:cxn>
                <a:cxn ang="5400000">
                  <a:pos x="wd2" y="hd2"/>
                </a:cxn>
                <a:cxn ang="10800000">
                  <a:pos x="wd2" y="hd2"/>
                </a:cxn>
                <a:cxn ang="16200000">
                  <a:pos x="wd2" y="hd2"/>
                </a:cxn>
              </a:cxnLst>
              <a:rect l="0" t="0" r="r" b="b"/>
              <a:pathLst>
                <a:path w="21600" h="21600" extrusionOk="0">
                  <a:moveTo>
                    <a:pt x="10800" y="3600"/>
                  </a:moveTo>
                  <a:cubicBezTo>
                    <a:pt x="14769" y="3600"/>
                    <a:pt x="18000" y="6827"/>
                    <a:pt x="18000" y="10800"/>
                  </a:cubicBezTo>
                  <a:cubicBezTo>
                    <a:pt x="18000" y="14769"/>
                    <a:pt x="14769" y="18000"/>
                    <a:pt x="10800" y="18000"/>
                  </a:cubicBezTo>
                  <a:cubicBezTo>
                    <a:pt x="6831" y="18000"/>
                    <a:pt x="3600" y="14769"/>
                    <a:pt x="3600" y="10800"/>
                  </a:cubicBezTo>
                  <a:cubicBezTo>
                    <a:pt x="3600" y="6827"/>
                    <a:pt x="6831" y="3600"/>
                    <a:pt x="10800" y="3600"/>
                  </a:cubicBezTo>
                  <a:moveTo>
                    <a:pt x="10800" y="21600"/>
                  </a:moveTo>
                  <a:cubicBezTo>
                    <a:pt x="16766" y="21600"/>
                    <a:pt x="21600" y="16762"/>
                    <a:pt x="21600" y="10800"/>
                  </a:cubicBezTo>
                  <a:cubicBezTo>
                    <a:pt x="21600" y="4834"/>
                    <a:pt x="16766" y="0"/>
                    <a:pt x="10800" y="0"/>
                  </a:cubicBezTo>
                  <a:cubicBezTo>
                    <a:pt x="4834" y="0"/>
                    <a:pt x="0" y="4834"/>
                    <a:pt x="0" y="10800"/>
                  </a:cubicBezTo>
                  <a:cubicBezTo>
                    <a:pt x="0" y="16762"/>
                    <a:pt x="483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04" name="Group 703">
            <a:extLst>
              <a:ext uri="{FF2B5EF4-FFF2-40B4-BE49-F238E27FC236}">
                <a16:creationId xmlns:a16="http://schemas.microsoft.com/office/drawing/2014/main" id="{E983AEA1-BE6A-4A28-907F-AA8FB4FE4469}"/>
              </a:ext>
            </a:extLst>
          </p:cNvPr>
          <p:cNvGrpSpPr/>
          <p:nvPr userDrawn="1"/>
        </p:nvGrpSpPr>
        <p:grpSpPr>
          <a:xfrm>
            <a:off x="6238539" y="2658628"/>
            <a:ext cx="315753" cy="315870"/>
            <a:chOff x="8009199" y="2263605"/>
            <a:chExt cx="436013" cy="436175"/>
          </a:xfrm>
          <a:solidFill>
            <a:schemeClr val="accent1"/>
          </a:solidFill>
        </p:grpSpPr>
        <p:sp>
          <p:nvSpPr>
            <p:cNvPr id="705" name="Shape 1317">
              <a:extLst>
                <a:ext uri="{FF2B5EF4-FFF2-40B4-BE49-F238E27FC236}">
                  <a16:creationId xmlns:a16="http://schemas.microsoft.com/office/drawing/2014/main" id="{F966C07E-1668-4EBF-A821-12DED3A243DE}"/>
                </a:ext>
              </a:extLst>
            </p:cNvPr>
            <p:cNvSpPr/>
            <p:nvPr/>
          </p:nvSpPr>
          <p:spPr>
            <a:xfrm>
              <a:off x="8009199" y="2263605"/>
              <a:ext cx="436013" cy="436175"/>
            </a:xfrm>
            <a:custGeom>
              <a:avLst/>
              <a:gdLst/>
              <a:ahLst/>
              <a:cxnLst>
                <a:cxn ang="0">
                  <a:pos x="wd2" y="hd2"/>
                </a:cxn>
                <a:cxn ang="5400000">
                  <a:pos x="wd2" y="hd2"/>
                </a:cxn>
                <a:cxn ang="10800000">
                  <a:pos x="wd2" y="hd2"/>
                </a:cxn>
                <a:cxn ang="16200000">
                  <a:pos x="wd2" y="hd2"/>
                </a:cxn>
              </a:cxnLst>
              <a:rect l="0" t="0" r="r" b="b"/>
              <a:pathLst>
                <a:path w="21600" h="21600" extrusionOk="0">
                  <a:moveTo>
                    <a:pt x="20235" y="9811"/>
                  </a:moveTo>
                  <a:cubicBezTo>
                    <a:pt x="20221" y="10145"/>
                    <a:pt x="20081" y="10800"/>
                    <a:pt x="18900" y="10800"/>
                  </a:cubicBezTo>
                  <a:lnTo>
                    <a:pt x="17550" y="10800"/>
                  </a:lnTo>
                  <a:cubicBezTo>
                    <a:pt x="17364" y="10800"/>
                    <a:pt x="17212" y="10951"/>
                    <a:pt x="17212" y="11138"/>
                  </a:cubicBezTo>
                  <a:cubicBezTo>
                    <a:pt x="17212" y="11324"/>
                    <a:pt x="17364" y="11475"/>
                    <a:pt x="17550" y="11475"/>
                  </a:cubicBezTo>
                  <a:lnTo>
                    <a:pt x="18858" y="11475"/>
                  </a:lnTo>
                  <a:cubicBezTo>
                    <a:pt x="19871" y="11475"/>
                    <a:pt x="20003" y="12315"/>
                    <a:pt x="19938" y="12720"/>
                  </a:cubicBezTo>
                  <a:cubicBezTo>
                    <a:pt x="19856" y="13223"/>
                    <a:pt x="19619" y="14175"/>
                    <a:pt x="18479" y="14175"/>
                  </a:cubicBezTo>
                  <a:lnTo>
                    <a:pt x="16875" y="14175"/>
                  </a:lnTo>
                  <a:cubicBezTo>
                    <a:pt x="16689" y="14175"/>
                    <a:pt x="16537" y="14326"/>
                    <a:pt x="16537" y="14513"/>
                  </a:cubicBezTo>
                  <a:cubicBezTo>
                    <a:pt x="16537" y="14699"/>
                    <a:pt x="16689" y="14850"/>
                    <a:pt x="16875" y="14850"/>
                  </a:cubicBezTo>
                  <a:lnTo>
                    <a:pt x="18204" y="14850"/>
                  </a:lnTo>
                  <a:cubicBezTo>
                    <a:pt x="19343" y="14850"/>
                    <a:pt x="19243" y="15719"/>
                    <a:pt x="19080" y="16238"/>
                  </a:cubicBezTo>
                  <a:cubicBezTo>
                    <a:pt x="18865" y="16919"/>
                    <a:pt x="18733" y="17550"/>
                    <a:pt x="17298" y="17550"/>
                  </a:cubicBezTo>
                  <a:lnTo>
                    <a:pt x="16197" y="17550"/>
                  </a:lnTo>
                  <a:cubicBezTo>
                    <a:pt x="16009" y="17550"/>
                    <a:pt x="15859" y="17701"/>
                    <a:pt x="15859" y="17888"/>
                  </a:cubicBezTo>
                  <a:cubicBezTo>
                    <a:pt x="15859" y="18073"/>
                    <a:pt x="16009" y="18225"/>
                    <a:pt x="16197" y="18225"/>
                  </a:cubicBezTo>
                  <a:lnTo>
                    <a:pt x="17255" y="18225"/>
                  </a:lnTo>
                  <a:cubicBezTo>
                    <a:pt x="17993" y="18225"/>
                    <a:pt x="18028" y="18924"/>
                    <a:pt x="17951" y="19174"/>
                  </a:cubicBezTo>
                  <a:cubicBezTo>
                    <a:pt x="17866" y="19448"/>
                    <a:pt x="17767" y="19651"/>
                    <a:pt x="17763" y="19661"/>
                  </a:cubicBezTo>
                  <a:cubicBezTo>
                    <a:pt x="17558" y="20029"/>
                    <a:pt x="17230" y="20250"/>
                    <a:pt x="16534" y="20250"/>
                  </a:cubicBezTo>
                  <a:lnTo>
                    <a:pt x="12844" y="20250"/>
                  </a:lnTo>
                  <a:cubicBezTo>
                    <a:pt x="10990" y="20250"/>
                    <a:pt x="9152" y="19829"/>
                    <a:pt x="9104" y="19819"/>
                  </a:cubicBezTo>
                  <a:cubicBezTo>
                    <a:pt x="6300" y="19173"/>
                    <a:pt x="6152" y="19123"/>
                    <a:pt x="5976" y="19073"/>
                  </a:cubicBezTo>
                  <a:cubicBezTo>
                    <a:pt x="5976" y="19073"/>
                    <a:pt x="5405" y="18976"/>
                    <a:pt x="5405" y="18478"/>
                  </a:cubicBezTo>
                  <a:lnTo>
                    <a:pt x="5400" y="9155"/>
                  </a:lnTo>
                  <a:cubicBezTo>
                    <a:pt x="5400" y="8840"/>
                    <a:pt x="5602" y="8553"/>
                    <a:pt x="5936" y="8452"/>
                  </a:cubicBezTo>
                  <a:cubicBezTo>
                    <a:pt x="5978" y="8436"/>
                    <a:pt x="6034" y="8419"/>
                    <a:pt x="6075" y="8401"/>
                  </a:cubicBezTo>
                  <a:cubicBezTo>
                    <a:pt x="9159" y="7125"/>
                    <a:pt x="10097" y="4324"/>
                    <a:pt x="10125" y="2025"/>
                  </a:cubicBezTo>
                  <a:cubicBezTo>
                    <a:pt x="10129" y="1702"/>
                    <a:pt x="10378" y="1350"/>
                    <a:pt x="10800" y="1350"/>
                  </a:cubicBezTo>
                  <a:cubicBezTo>
                    <a:pt x="11514" y="1350"/>
                    <a:pt x="12775" y="2782"/>
                    <a:pt x="12775" y="4555"/>
                  </a:cubicBezTo>
                  <a:cubicBezTo>
                    <a:pt x="12775" y="6155"/>
                    <a:pt x="12712" y="6432"/>
                    <a:pt x="12150" y="8100"/>
                  </a:cubicBezTo>
                  <a:cubicBezTo>
                    <a:pt x="18900" y="8100"/>
                    <a:pt x="18853" y="8197"/>
                    <a:pt x="19449" y="8353"/>
                  </a:cubicBezTo>
                  <a:cubicBezTo>
                    <a:pt x="20187" y="8564"/>
                    <a:pt x="20250" y="9176"/>
                    <a:pt x="20250" y="9387"/>
                  </a:cubicBezTo>
                  <a:cubicBezTo>
                    <a:pt x="20250" y="9618"/>
                    <a:pt x="20244" y="9584"/>
                    <a:pt x="20235" y="9811"/>
                  </a:cubicBezTo>
                  <a:moveTo>
                    <a:pt x="4725" y="19575"/>
                  </a:moveTo>
                  <a:cubicBezTo>
                    <a:pt x="4725" y="19948"/>
                    <a:pt x="4423" y="20250"/>
                    <a:pt x="4050" y="20250"/>
                  </a:cubicBezTo>
                  <a:lnTo>
                    <a:pt x="2025" y="20250"/>
                  </a:lnTo>
                  <a:cubicBezTo>
                    <a:pt x="1652" y="20250"/>
                    <a:pt x="1350" y="19948"/>
                    <a:pt x="1350" y="19575"/>
                  </a:cubicBezTo>
                  <a:lnTo>
                    <a:pt x="1350" y="8775"/>
                  </a:lnTo>
                  <a:cubicBezTo>
                    <a:pt x="1350" y="8402"/>
                    <a:pt x="1652" y="8100"/>
                    <a:pt x="2025" y="8100"/>
                  </a:cubicBezTo>
                  <a:lnTo>
                    <a:pt x="4050" y="8100"/>
                  </a:lnTo>
                  <a:cubicBezTo>
                    <a:pt x="4423" y="8100"/>
                    <a:pt x="4725" y="8402"/>
                    <a:pt x="4725" y="8775"/>
                  </a:cubicBezTo>
                  <a:cubicBezTo>
                    <a:pt x="4725" y="8775"/>
                    <a:pt x="4725" y="19575"/>
                    <a:pt x="4725" y="19575"/>
                  </a:cubicBezTo>
                  <a:close/>
                  <a:moveTo>
                    <a:pt x="19686" y="7069"/>
                  </a:moveTo>
                  <a:cubicBezTo>
                    <a:pt x="18843" y="6847"/>
                    <a:pt x="16858" y="6850"/>
                    <a:pt x="13956" y="6773"/>
                  </a:cubicBezTo>
                  <a:cubicBezTo>
                    <a:pt x="14094" y="6140"/>
                    <a:pt x="14125" y="5569"/>
                    <a:pt x="14125" y="4555"/>
                  </a:cubicBezTo>
                  <a:cubicBezTo>
                    <a:pt x="14125" y="2133"/>
                    <a:pt x="12361" y="0"/>
                    <a:pt x="10800" y="0"/>
                  </a:cubicBezTo>
                  <a:cubicBezTo>
                    <a:pt x="9699" y="0"/>
                    <a:pt x="8789" y="901"/>
                    <a:pt x="8775" y="2009"/>
                  </a:cubicBezTo>
                  <a:cubicBezTo>
                    <a:pt x="8760" y="3368"/>
                    <a:pt x="8340" y="5716"/>
                    <a:pt x="6075" y="6907"/>
                  </a:cubicBezTo>
                  <a:cubicBezTo>
                    <a:pt x="5909" y="6995"/>
                    <a:pt x="5434" y="7229"/>
                    <a:pt x="5365" y="7260"/>
                  </a:cubicBezTo>
                  <a:lnTo>
                    <a:pt x="5400" y="7290"/>
                  </a:lnTo>
                  <a:cubicBezTo>
                    <a:pt x="5046" y="6985"/>
                    <a:pt x="4555" y="6750"/>
                    <a:pt x="4050" y="6750"/>
                  </a:cubicBezTo>
                  <a:lnTo>
                    <a:pt x="2025" y="6750"/>
                  </a:lnTo>
                  <a:cubicBezTo>
                    <a:pt x="909" y="6750"/>
                    <a:pt x="0" y="7658"/>
                    <a:pt x="0" y="8775"/>
                  </a:cubicBezTo>
                  <a:lnTo>
                    <a:pt x="0" y="19575"/>
                  </a:lnTo>
                  <a:cubicBezTo>
                    <a:pt x="0" y="20692"/>
                    <a:pt x="909" y="21600"/>
                    <a:pt x="2025" y="21600"/>
                  </a:cubicBezTo>
                  <a:lnTo>
                    <a:pt x="4050" y="21600"/>
                  </a:lnTo>
                  <a:cubicBezTo>
                    <a:pt x="4854" y="21600"/>
                    <a:pt x="5526" y="21115"/>
                    <a:pt x="5851" y="20435"/>
                  </a:cubicBezTo>
                  <a:cubicBezTo>
                    <a:pt x="5859" y="20437"/>
                    <a:pt x="5874" y="20441"/>
                    <a:pt x="5883" y="20442"/>
                  </a:cubicBezTo>
                  <a:cubicBezTo>
                    <a:pt x="5928" y="20454"/>
                    <a:pt x="5980" y="20468"/>
                    <a:pt x="6045" y="20485"/>
                  </a:cubicBezTo>
                  <a:cubicBezTo>
                    <a:pt x="6056" y="20487"/>
                    <a:pt x="6063" y="20489"/>
                    <a:pt x="6075" y="20493"/>
                  </a:cubicBezTo>
                  <a:cubicBezTo>
                    <a:pt x="6465" y="20589"/>
                    <a:pt x="7212" y="20768"/>
                    <a:pt x="8812" y="21136"/>
                  </a:cubicBezTo>
                  <a:cubicBezTo>
                    <a:pt x="9156" y="21214"/>
                    <a:pt x="10967" y="21600"/>
                    <a:pt x="12844" y="21600"/>
                  </a:cubicBezTo>
                  <a:lnTo>
                    <a:pt x="16534" y="21600"/>
                  </a:lnTo>
                  <a:cubicBezTo>
                    <a:pt x="17659" y="21600"/>
                    <a:pt x="18469" y="21168"/>
                    <a:pt x="18952" y="20299"/>
                  </a:cubicBezTo>
                  <a:cubicBezTo>
                    <a:pt x="18959" y="20286"/>
                    <a:pt x="19115" y="19982"/>
                    <a:pt x="19241" y="19572"/>
                  </a:cubicBezTo>
                  <a:cubicBezTo>
                    <a:pt x="19336" y="19264"/>
                    <a:pt x="19372" y="18827"/>
                    <a:pt x="19257" y="18385"/>
                  </a:cubicBezTo>
                  <a:cubicBezTo>
                    <a:pt x="19981" y="17886"/>
                    <a:pt x="20215" y="17133"/>
                    <a:pt x="20367" y="16644"/>
                  </a:cubicBezTo>
                  <a:cubicBezTo>
                    <a:pt x="20620" y="15839"/>
                    <a:pt x="20544" y="15236"/>
                    <a:pt x="20367" y="14803"/>
                  </a:cubicBezTo>
                  <a:cubicBezTo>
                    <a:pt x="20775" y="14418"/>
                    <a:pt x="21123" y="13832"/>
                    <a:pt x="21270" y="12936"/>
                  </a:cubicBezTo>
                  <a:cubicBezTo>
                    <a:pt x="21361" y="12381"/>
                    <a:pt x="21263" y="11810"/>
                    <a:pt x="21007" y="11335"/>
                  </a:cubicBezTo>
                  <a:cubicBezTo>
                    <a:pt x="21389" y="10905"/>
                    <a:pt x="21564" y="10366"/>
                    <a:pt x="21583" y="9866"/>
                  </a:cubicBezTo>
                  <a:lnTo>
                    <a:pt x="21591" y="9725"/>
                  </a:lnTo>
                  <a:cubicBezTo>
                    <a:pt x="21597" y="9636"/>
                    <a:pt x="21600" y="9581"/>
                    <a:pt x="21600" y="9387"/>
                  </a:cubicBezTo>
                  <a:cubicBezTo>
                    <a:pt x="21600" y="8534"/>
                    <a:pt x="21010" y="7447"/>
                    <a:pt x="19686" y="7069"/>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06" name="Shape 1318">
              <a:extLst>
                <a:ext uri="{FF2B5EF4-FFF2-40B4-BE49-F238E27FC236}">
                  <a16:creationId xmlns:a16="http://schemas.microsoft.com/office/drawing/2014/main" id="{17389A50-6F11-4899-A634-06B27580C841}"/>
                </a:ext>
              </a:extLst>
            </p:cNvPr>
            <p:cNvSpPr/>
            <p:nvPr/>
          </p:nvSpPr>
          <p:spPr>
            <a:xfrm>
              <a:off x="8050077" y="2617996"/>
              <a:ext cx="40877" cy="40892"/>
            </a:xfrm>
            <a:custGeom>
              <a:avLst/>
              <a:gdLst/>
              <a:ahLst/>
              <a:cxnLst>
                <a:cxn ang="0">
                  <a:pos x="wd2" y="hd2"/>
                </a:cxn>
                <a:cxn ang="5400000">
                  <a:pos x="wd2" y="hd2"/>
                </a:cxn>
                <a:cxn ang="10800000">
                  <a:pos x="wd2" y="hd2"/>
                </a:cxn>
                <a:cxn ang="16200000">
                  <a:pos x="wd2" y="hd2"/>
                </a:cxn>
              </a:cxnLst>
              <a:rect l="0" t="0" r="r" b="b"/>
              <a:pathLst>
                <a:path w="21600" h="21600" extrusionOk="0">
                  <a:moveTo>
                    <a:pt x="10800" y="14400"/>
                  </a:moveTo>
                  <a:cubicBezTo>
                    <a:pt x="8821" y="14400"/>
                    <a:pt x="7200" y="12783"/>
                    <a:pt x="7200" y="10800"/>
                  </a:cubicBezTo>
                  <a:cubicBezTo>
                    <a:pt x="7200" y="8817"/>
                    <a:pt x="8821" y="7200"/>
                    <a:pt x="10800" y="7200"/>
                  </a:cubicBezTo>
                  <a:cubicBezTo>
                    <a:pt x="12779" y="7200"/>
                    <a:pt x="14400" y="8817"/>
                    <a:pt x="14400" y="10800"/>
                  </a:cubicBezTo>
                  <a:cubicBezTo>
                    <a:pt x="14400" y="12783"/>
                    <a:pt x="12779" y="14400"/>
                    <a:pt x="10800" y="14400"/>
                  </a:cubicBezTo>
                  <a:moveTo>
                    <a:pt x="10800" y="0"/>
                  </a:moveTo>
                  <a:cubicBezTo>
                    <a:pt x="4837" y="0"/>
                    <a:pt x="0" y="4838"/>
                    <a:pt x="0" y="10800"/>
                  </a:cubicBezTo>
                  <a:cubicBezTo>
                    <a:pt x="0" y="16762"/>
                    <a:pt x="4837" y="21600"/>
                    <a:pt x="10800" y="21600"/>
                  </a:cubicBezTo>
                  <a:cubicBezTo>
                    <a:pt x="16762" y="21600"/>
                    <a:pt x="21600" y="16762"/>
                    <a:pt x="21600" y="10800"/>
                  </a:cubicBezTo>
                  <a:cubicBezTo>
                    <a:pt x="21600" y="4838"/>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07" name="Shape 1319">
            <a:extLst>
              <a:ext uri="{FF2B5EF4-FFF2-40B4-BE49-F238E27FC236}">
                <a16:creationId xmlns:a16="http://schemas.microsoft.com/office/drawing/2014/main" id="{DAE54DF7-244D-442C-8CE2-49630DDF4DC5}"/>
              </a:ext>
            </a:extLst>
          </p:cNvPr>
          <p:cNvSpPr/>
          <p:nvPr userDrawn="1"/>
        </p:nvSpPr>
        <p:spPr>
          <a:xfrm>
            <a:off x="5501142" y="2730897"/>
            <a:ext cx="315753" cy="207290"/>
          </a:xfrm>
          <a:custGeom>
            <a:avLst/>
            <a:gdLst/>
            <a:ahLst/>
            <a:cxnLst>
              <a:cxn ang="0">
                <a:pos x="wd2" y="hd2"/>
              </a:cxn>
              <a:cxn ang="5400000">
                <a:pos x="wd2" y="hd2"/>
              </a:cxn>
              <a:cxn ang="10800000">
                <a:pos x="wd2" y="hd2"/>
              </a:cxn>
              <a:cxn ang="16200000">
                <a:pos x="wd2" y="hd2"/>
              </a:cxn>
            </a:cxnLst>
            <a:rect l="0" t="0" r="r" b="b"/>
            <a:pathLst>
              <a:path w="21600" h="21600" extrusionOk="0">
                <a:moveTo>
                  <a:pt x="11610" y="13990"/>
                </a:moveTo>
                <a:cubicBezTo>
                  <a:pt x="11374" y="14259"/>
                  <a:pt x="11094" y="14401"/>
                  <a:pt x="10800" y="14401"/>
                </a:cubicBezTo>
                <a:cubicBezTo>
                  <a:pt x="10506" y="14401"/>
                  <a:pt x="10226" y="14259"/>
                  <a:pt x="9990" y="13990"/>
                </a:cubicBezTo>
                <a:lnTo>
                  <a:pt x="7199" y="10800"/>
                </a:lnTo>
                <a:lnTo>
                  <a:pt x="6637" y="10157"/>
                </a:lnTo>
                <a:lnTo>
                  <a:pt x="1350" y="4115"/>
                </a:lnTo>
                <a:lnTo>
                  <a:pt x="1350" y="4114"/>
                </a:lnTo>
                <a:cubicBezTo>
                  <a:pt x="1350" y="2980"/>
                  <a:pt x="1955" y="2057"/>
                  <a:pt x="2700" y="2057"/>
                </a:cubicBezTo>
                <a:lnTo>
                  <a:pt x="18900" y="2057"/>
                </a:lnTo>
                <a:cubicBezTo>
                  <a:pt x="19644" y="2057"/>
                  <a:pt x="20250" y="2980"/>
                  <a:pt x="20250" y="4114"/>
                </a:cubicBezTo>
                <a:cubicBezTo>
                  <a:pt x="20250" y="4114"/>
                  <a:pt x="11610" y="13990"/>
                  <a:pt x="11610" y="13990"/>
                </a:cubicBezTo>
                <a:close/>
                <a:moveTo>
                  <a:pt x="20250" y="16199"/>
                </a:moveTo>
                <a:lnTo>
                  <a:pt x="15526" y="10800"/>
                </a:lnTo>
                <a:lnTo>
                  <a:pt x="20250" y="5400"/>
                </a:lnTo>
                <a:cubicBezTo>
                  <a:pt x="20250" y="5400"/>
                  <a:pt x="20250" y="16199"/>
                  <a:pt x="20250" y="16199"/>
                </a:cubicBezTo>
                <a:close/>
                <a:moveTo>
                  <a:pt x="20250" y="17485"/>
                </a:moveTo>
                <a:cubicBezTo>
                  <a:pt x="20250" y="18621"/>
                  <a:pt x="19644" y="19542"/>
                  <a:pt x="18900" y="19542"/>
                </a:cubicBezTo>
                <a:lnTo>
                  <a:pt x="2700" y="19542"/>
                </a:lnTo>
                <a:cubicBezTo>
                  <a:pt x="1955" y="19542"/>
                  <a:pt x="1350" y="18621"/>
                  <a:pt x="1350" y="17485"/>
                </a:cubicBezTo>
                <a:lnTo>
                  <a:pt x="6637" y="11443"/>
                </a:lnTo>
                <a:lnTo>
                  <a:pt x="9585" y="14814"/>
                </a:lnTo>
                <a:cubicBezTo>
                  <a:pt x="9945" y="15223"/>
                  <a:pt x="10372" y="15430"/>
                  <a:pt x="10800" y="15430"/>
                </a:cubicBezTo>
                <a:cubicBezTo>
                  <a:pt x="11228" y="15430"/>
                  <a:pt x="11655" y="15223"/>
                  <a:pt x="12015" y="14814"/>
                </a:cubicBezTo>
                <a:lnTo>
                  <a:pt x="14963" y="11443"/>
                </a:lnTo>
                <a:cubicBezTo>
                  <a:pt x="14963" y="11443"/>
                  <a:pt x="20250" y="17485"/>
                  <a:pt x="20250" y="17485"/>
                </a:cubicBezTo>
                <a:close/>
                <a:moveTo>
                  <a:pt x="1350" y="5400"/>
                </a:moveTo>
                <a:lnTo>
                  <a:pt x="6074" y="10800"/>
                </a:lnTo>
                <a:lnTo>
                  <a:pt x="1350" y="16199"/>
                </a:lnTo>
                <a:cubicBezTo>
                  <a:pt x="1350" y="16199"/>
                  <a:pt x="1350" y="5400"/>
                  <a:pt x="1350" y="5400"/>
                </a:cubicBezTo>
                <a:close/>
                <a:moveTo>
                  <a:pt x="18900" y="0"/>
                </a:moveTo>
                <a:lnTo>
                  <a:pt x="2700" y="0"/>
                </a:lnTo>
                <a:cubicBezTo>
                  <a:pt x="1209" y="0"/>
                  <a:pt x="0" y="1842"/>
                  <a:pt x="0" y="4114"/>
                </a:cubicBezTo>
                <a:lnTo>
                  <a:pt x="0" y="17485"/>
                </a:lnTo>
                <a:cubicBezTo>
                  <a:pt x="0" y="19757"/>
                  <a:pt x="1209" y="21600"/>
                  <a:pt x="2700" y="21600"/>
                </a:cubicBezTo>
                <a:lnTo>
                  <a:pt x="18900" y="21600"/>
                </a:lnTo>
                <a:cubicBezTo>
                  <a:pt x="20391" y="21600"/>
                  <a:pt x="21600" y="19757"/>
                  <a:pt x="21600" y="17485"/>
                </a:cubicBezTo>
                <a:lnTo>
                  <a:pt x="21600" y="4114"/>
                </a:lnTo>
                <a:cubicBezTo>
                  <a:pt x="21600" y="1842"/>
                  <a:pt x="20391" y="0"/>
                  <a:pt x="18900" y="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08" name="Group 707">
            <a:extLst>
              <a:ext uri="{FF2B5EF4-FFF2-40B4-BE49-F238E27FC236}">
                <a16:creationId xmlns:a16="http://schemas.microsoft.com/office/drawing/2014/main" id="{0B13266E-D9D2-4ADE-AFC7-D9DD4EB72AF8}"/>
              </a:ext>
            </a:extLst>
          </p:cNvPr>
          <p:cNvGrpSpPr/>
          <p:nvPr userDrawn="1"/>
        </p:nvGrpSpPr>
        <p:grpSpPr>
          <a:xfrm>
            <a:off x="4790822" y="2658628"/>
            <a:ext cx="315753" cy="315870"/>
            <a:chOff x="6265147" y="2263605"/>
            <a:chExt cx="436013" cy="436175"/>
          </a:xfrm>
          <a:solidFill>
            <a:schemeClr val="accent1"/>
          </a:solidFill>
        </p:grpSpPr>
        <p:sp>
          <p:nvSpPr>
            <p:cNvPr id="709" name="Shape 1320">
              <a:extLst>
                <a:ext uri="{FF2B5EF4-FFF2-40B4-BE49-F238E27FC236}">
                  <a16:creationId xmlns:a16="http://schemas.microsoft.com/office/drawing/2014/main" id="{5C010380-9011-48B1-AA50-DC92833219FD}"/>
                </a:ext>
              </a:extLst>
            </p:cNvPr>
            <p:cNvSpPr/>
            <p:nvPr/>
          </p:nvSpPr>
          <p:spPr>
            <a:xfrm>
              <a:off x="6265147" y="2263605"/>
              <a:ext cx="436013" cy="436175"/>
            </a:xfrm>
            <a:custGeom>
              <a:avLst/>
              <a:gdLst/>
              <a:ahLst/>
              <a:cxnLst>
                <a:cxn ang="0">
                  <a:pos x="wd2" y="hd2"/>
                </a:cxn>
                <a:cxn ang="5400000">
                  <a:pos x="wd2" y="hd2"/>
                </a:cxn>
                <a:cxn ang="10800000">
                  <a:pos x="wd2" y="hd2"/>
                </a:cxn>
                <a:cxn ang="16200000">
                  <a:pos x="wd2" y="hd2"/>
                </a:cxn>
              </a:cxnLst>
              <a:rect l="0" t="0" r="r" b="b"/>
              <a:pathLst>
                <a:path w="21600" h="21600" extrusionOk="0">
                  <a:moveTo>
                    <a:pt x="20250" y="18900"/>
                  </a:moveTo>
                  <a:cubicBezTo>
                    <a:pt x="20250" y="19644"/>
                    <a:pt x="19645" y="20250"/>
                    <a:pt x="18900" y="20250"/>
                  </a:cubicBezTo>
                  <a:lnTo>
                    <a:pt x="2700" y="20250"/>
                  </a:lnTo>
                  <a:cubicBezTo>
                    <a:pt x="1955" y="20250"/>
                    <a:pt x="1350" y="19644"/>
                    <a:pt x="1350" y="18900"/>
                  </a:cubicBezTo>
                  <a:lnTo>
                    <a:pt x="1350" y="5400"/>
                  </a:lnTo>
                  <a:cubicBezTo>
                    <a:pt x="1350" y="5028"/>
                    <a:pt x="1653" y="4725"/>
                    <a:pt x="2025" y="4725"/>
                  </a:cubicBezTo>
                  <a:lnTo>
                    <a:pt x="2700" y="4725"/>
                  </a:lnTo>
                  <a:lnTo>
                    <a:pt x="2700" y="18225"/>
                  </a:lnTo>
                  <a:cubicBezTo>
                    <a:pt x="2700" y="18598"/>
                    <a:pt x="3002" y="18900"/>
                    <a:pt x="3375" y="18900"/>
                  </a:cubicBezTo>
                  <a:cubicBezTo>
                    <a:pt x="3748" y="18900"/>
                    <a:pt x="4050" y="18598"/>
                    <a:pt x="4050" y="18225"/>
                  </a:cubicBezTo>
                  <a:lnTo>
                    <a:pt x="4050" y="2025"/>
                  </a:lnTo>
                  <a:cubicBezTo>
                    <a:pt x="4050" y="1653"/>
                    <a:pt x="4353" y="1350"/>
                    <a:pt x="4725" y="1350"/>
                  </a:cubicBezTo>
                  <a:lnTo>
                    <a:pt x="19575" y="1350"/>
                  </a:lnTo>
                  <a:cubicBezTo>
                    <a:pt x="19947" y="1350"/>
                    <a:pt x="20250" y="1653"/>
                    <a:pt x="20250" y="2025"/>
                  </a:cubicBezTo>
                  <a:cubicBezTo>
                    <a:pt x="20250" y="2025"/>
                    <a:pt x="20250" y="18900"/>
                    <a:pt x="20250" y="18900"/>
                  </a:cubicBezTo>
                  <a:close/>
                  <a:moveTo>
                    <a:pt x="19575" y="0"/>
                  </a:moveTo>
                  <a:lnTo>
                    <a:pt x="4725" y="0"/>
                  </a:lnTo>
                  <a:cubicBezTo>
                    <a:pt x="3606" y="0"/>
                    <a:pt x="2700" y="906"/>
                    <a:pt x="2700" y="2025"/>
                  </a:cubicBezTo>
                  <a:lnTo>
                    <a:pt x="2700" y="3375"/>
                  </a:lnTo>
                  <a:lnTo>
                    <a:pt x="2025" y="3375"/>
                  </a:lnTo>
                  <a:cubicBezTo>
                    <a:pt x="906" y="3375"/>
                    <a:pt x="0" y="4281"/>
                    <a:pt x="0" y="5400"/>
                  </a:cubicBezTo>
                  <a:lnTo>
                    <a:pt x="0" y="18900"/>
                  </a:lnTo>
                  <a:cubicBezTo>
                    <a:pt x="0" y="20391"/>
                    <a:pt x="1209" y="21600"/>
                    <a:pt x="2700" y="21600"/>
                  </a:cubicBezTo>
                  <a:lnTo>
                    <a:pt x="18900" y="21600"/>
                  </a:lnTo>
                  <a:cubicBezTo>
                    <a:pt x="20391" y="21600"/>
                    <a:pt x="21600" y="20391"/>
                    <a:pt x="21600" y="18900"/>
                  </a:cubicBezTo>
                  <a:lnTo>
                    <a:pt x="21600" y="2025"/>
                  </a:lnTo>
                  <a:cubicBezTo>
                    <a:pt x="21600" y="906"/>
                    <a:pt x="20694" y="0"/>
                    <a:pt x="1957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0" name="Shape 1321">
              <a:extLst>
                <a:ext uri="{FF2B5EF4-FFF2-40B4-BE49-F238E27FC236}">
                  <a16:creationId xmlns:a16="http://schemas.microsoft.com/office/drawing/2014/main" id="{3A9FE757-904E-42D1-9121-2DFCDB0AB5AF}"/>
                </a:ext>
              </a:extLst>
            </p:cNvPr>
            <p:cNvSpPr/>
            <p:nvPr/>
          </p:nvSpPr>
          <p:spPr>
            <a:xfrm>
              <a:off x="6524029" y="2427169"/>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20400" y="21600"/>
                  </a:lnTo>
                  <a:cubicBezTo>
                    <a:pt x="21062" y="21600"/>
                    <a:pt x="21600" y="16748"/>
                    <a:pt x="21600" y="10800"/>
                  </a:cubicBezTo>
                  <a:cubicBezTo>
                    <a:pt x="21600" y="4830"/>
                    <a:pt x="21062" y="0"/>
                    <a:pt x="20400" y="0"/>
                  </a:cubicBezTo>
                  <a:lnTo>
                    <a:pt x="1200" y="0"/>
                  </a:lnTo>
                  <a:cubicBezTo>
                    <a:pt x="538" y="0"/>
                    <a:pt x="0" y="4830"/>
                    <a:pt x="0" y="10800"/>
                  </a:cubicBezTo>
                  <a:cubicBezTo>
                    <a:pt x="0" y="16748"/>
                    <a:pt x="538" y="21600"/>
                    <a:pt x="12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1" name="Shape 1322">
              <a:extLst>
                <a:ext uri="{FF2B5EF4-FFF2-40B4-BE49-F238E27FC236}">
                  <a16:creationId xmlns:a16="http://schemas.microsoft.com/office/drawing/2014/main" id="{8B007CE5-94AA-4281-996E-AF1E2B5B7FA9}"/>
                </a:ext>
              </a:extLst>
            </p:cNvPr>
            <p:cNvSpPr/>
            <p:nvPr/>
          </p:nvSpPr>
          <p:spPr>
            <a:xfrm>
              <a:off x="6524029" y="2386279"/>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20400" y="21600"/>
                  </a:lnTo>
                  <a:cubicBezTo>
                    <a:pt x="21062" y="21600"/>
                    <a:pt x="21600" y="16748"/>
                    <a:pt x="21600" y="10800"/>
                  </a:cubicBezTo>
                  <a:cubicBezTo>
                    <a:pt x="21600" y="4830"/>
                    <a:pt x="21062" y="0"/>
                    <a:pt x="20400" y="0"/>
                  </a:cubicBezTo>
                  <a:lnTo>
                    <a:pt x="1200" y="0"/>
                  </a:lnTo>
                  <a:cubicBezTo>
                    <a:pt x="538" y="0"/>
                    <a:pt x="0" y="4830"/>
                    <a:pt x="0" y="10800"/>
                  </a:cubicBezTo>
                  <a:cubicBezTo>
                    <a:pt x="0" y="16748"/>
                    <a:pt x="538" y="21600"/>
                    <a:pt x="12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2" name="Shape 1323">
              <a:extLst>
                <a:ext uri="{FF2B5EF4-FFF2-40B4-BE49-F238E27FC236}">
                  <a16:creationId xmlns:a16="http://schemas.microsoft.com/office/drawing/2014/main" id="{F654D981-92B5-4B4C-97A8-93EC721EEDA4}"/>
                </a:ext>
              </a:extLst>
            </p:cNvPr>
            <p:cNvSpPr/>
            <p:nvPr/>
          </p:nvSpPr>
          <p:spPr>
            <a:xfrm>
              <a:off x="6524029" y="2345387"/>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20400" y="21600"/>
                  </a:lnTo>
                  <a:cubicBezTo>
                    <a:pt x="21062" y="21600"/>
                    <a:pt x="21600" y="16748"/>
                    <a:pt x="21600" y="10800"/>
                  </a:cubicBezTo>
                  <a:cubicBezTo>
                    <a:pt x="21600" y="4830"/>
                    <a:pt x="21062" y="0"/>
                    <a:pt x="20400" y="0"/>
                  </a:cubicBezTo>
                  <a:lnTo>
                    <a:pt x="1200" y="0"/>
                  </a:lnTo>
                  <a:cubicBezTo>
                    <a:pt x="538" y="0"/>
                    <a:pt x="0" y="4830"/>
                    <a:pt x="0" y="10800"/>
                  </a:cubicBezTo>
                  <a:cubicBezTo>
                    <a:pt x="0" y="16748"/>
                    <a:pt x="538" y="21600"/>
                    <a:pt x="12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3" name="Shape 1324">
              <a:extLst>
                <a:ext uri="{FF2B5EF4-FFF2-40B4-BE49-F238E27FC236}">
                  <a16:creationId xmlns:a16="http://schemas.microsoft.com/office/drawing/2014/main" id="{3FC48C9A-145B-474A-8274-16628189391A}"/>
                </a:ext>
              </a:extLst>
            </p:cNvPr>
            <p:cNvSpPr/>
            <p:nvPr/>
          </p:nvSpPr>
          <p:spPr>
            <a:xfrm>
              <a:off x="6374150" y="2631627"/>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4" name="Shape 1325">
              <a:extLst>
                <a:ext uri="{FF2B5EF4-FFF2-40B4-BE49-F238E27FC236}">
                  <a16:creationId xmlns:a16="http://schemas.microsoft.com/office/drawing/2014/main" id="{FE8C6A89-A58D-45EE-8AA6-B37976B697B0}"/>
                </a:ext>
              </a:extLst>
            </p:cNvPr>
            <p:cNvSpPr/>
            <p:nvPr/>
          </p:nvSpPr>
          <p:spPr>
            <a:xfrm>
              <a:off x="6374150" y="2590736"/>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5" name="Shape 1326">
              <a:extLst>
                <a:ext uri="{FF2B5EF4-FFF2-40B4-BE49-F238E27FC236}">
                  <a16:creationId xmlns:a16="http://schemas.microsoft.com/office/drawing/2014/main" id="{2F1A1881-3843-4B82-83C0-2DFEDE1A7320}"/>
                </a:ext>
              </a:extLst>
            </p:cNvPr>
            <p:cNvSpPr/>
            <p:nvPr/>
          </p:nvSpPr>
          <p:spPr>
            <a:xfrm>
              <a:off x="6374150" y="2549844"/>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6" name="Shape 1327">
              <a:extLst>
                <a:ext uri="{FF2B5EF4-FFF2-40B4-BE49-F238E27FC236}">
                  <a16:creationId xmlns:a16="http://schemas.microsoft.com/office/drawing/2014/main" id="{26958DED-545D-459B-BE6D-25C848486068}"/>
                </a:ext>
              </a:extLst>
            </p:cNvPr>
            <p:cNvSpPr/>
            <p:nvPr/>
          </p:nvSpPr>
          <p:spPr>
            <a:xfrm>
              <a:off x="6524029" y="2631627"/>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7" name="Shape 1328">
              <a:extLst>
                <a:ext uri="{FF2B5EF4-FFF2-40B4-BE49-F238E27FC236}">
                  <a16:creationId xmlns:a16="http://schemas.microsoft.com/office/drawing/2014/main" id="{1DC46145-752D-4E74-ADA2-7062958FE69A}"/>
                </a:ext>
              </a:extLst>
            </p:cNvPr>
            <p:cNvSpPr/>
            <p:nvPr/>
          </p:nvSpPr>
          <p:spPr>
            <a:xfrm>
              <a:off x="6524029" y="2590736"/>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8" name="Shape 1329">
              <a:extLst>
                <a:ext uri="{FF2B5EF4-FFF2-40B4-BE49-F238E27FC236}">
                  <a16:creationId xmlns:a16="http://schemas.microsoft.com/office/drawing/2014/main" id="{294FB56B-EFE1-4AF2-A5E1-434E8DE338EE}"/>
                </a:ext>
              </a:extLst>
            </p:cNvPr>
            <p:cNvSpPr/>
            <p:nvPr/>
          </p:nvSpPr>
          <p:spPr>
            <a:xfrm>
              <a:off x="6524029" y="2549844"/>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9" name="Shape 1330">
              <a:extLst>
                <a:ext uri="{FF2B5EF4-FFF2-40B4-BE49-F238E27FC236}">
                  <a16:creationId xmlns:a16="http://schemas.microsoft.com/office/drawing/2014/main" id="{41BBC52D-BC43-4BEB-88DA-3BE4961CA20F}"/>
                </a:ext>
              </a:extLst>
            </p:cNvPr>
            <p:cNvSpPr/>
            <p:nvPr/>
          </p:nvSpPr>
          <p:spPr>
            <a:xfrm>
              <a:off x="6374151" y="2468062"/>
              <a:ext cx="272509" cy="1363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lnTo>
                    <a:pt x="540" y="0"/>
                  </a:lnTo>
                  <a:cubicBezTo>
                    <a:pt x="242" y="0"/>
                    <a:pt x="0" y="4852"/>
                    <a:pt x="0" y="10800"/>
                  </a:cubicBezTo>
                  <a:cubicBezTo>
                    <a:pt x="0" y="16770"/>
                    <a:pt x="242" y="21600"/>
                    <a:pt x="540" y="21600"/>
                  </a:cubicBezTo>
                  <a:lnTo>
                    <a:pt x="21060" y="21600"/>
                  </a:lnTo>
                  <a:cubicBezTo>
                    <a:pt x="21358" y="21600"/>
                    <a:pt x="21600" y="16770"/>
                    <a:pt x="21600" y="10800"/>
                  </a:cubicBezTo>
                  <a:cubicBezTo>
                    <a:pt x="21600" y="4852"/>
                    <a:pt x="21358" y="0"/>
                    <a:pt x="2106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0" name="Shape 1331">
              <a:extLst>
                <a:ext uri="{FF2B5EF4-FFF2-40B4-BE49-F238E27FC236}">
                  <a16:creationId xmlns:a16="http://schemas.microsoft.com/office/drawing/2014/main" id="{E71633DD-9244-4A15-A78B-AE40D1C0A5EE}"/>
                </a:ext>
              </a:extLst>
            </p:cNvPr>
            <p:cNvSpPr/>
            <p:nvPr/>
          </p:nvSpPr>
          <p:spPr>
            <a:xfrm>
              <a:off x="6374151" y="2508954"/>
              <a:ext cx="272509" cy="1363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lnTo>
                    <a:pt x="540" y="0"/>
                  </a:lnTo>
                  <a:cubicBezTo>
                    <a:pt x="242" y="0"/>
                    <a:pt x="0" y="4852"/>
                    <a:pt x="0" y="10800"/>
                  </a:cubicBezTo>
                  <a:cubicBezTo>
                    <a:pt x="0" y="16791"/>
                    <a:pt x="242" y="21600"/>
                    <a:pt x="540" y="21600"/>
                  </a:cubicBezTo>
                  <a:lnTo>
                    <a:pt x="21060" y="21600"/>
                  </a:lnTo>
                  <a:cubicBezTo>
                    <a:pt x="21358" y="21600"/>
                    <a:pt x="21600" y="16791"/>
                    <a:pt x="21600" y="10800"/>
                  </a:cubicBezTo>
                  <a:cubicBezTo>
                    <a:pt x="21600" y="4852"/>
                    <a:pt x="21358" y="0"/>
                    <a:pt x="2106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1" name="Shape 1332">
              <a:extLst>
                <a:ext uri="{FF2B5EF4-FFF2-40B4-BE49-F238E27FC236}">
                  <a16:creationId xmlns:a16="http://schemas.microsoft.com/office/drawing/2014/main" id="{498A5925-6527-4B13-ADFA-E5FB00BB1F0A}"/>
                </a:ext>
              </a:extLst>
            </p:cNvPr>
            <p:cNvSpPr/>
            <p:nvPr/>
          </p:nvSpPr>
          <p:spPr>
            <a:xfrm>
              <a:off x="6374150" y="2318126"/>
              <a:ext cx="122629" cy="122622"/>
            </a:xfrm>
            <a:custGeom>
              <a:avLst/>
              <a:gdLst/>
              <a:ahLst/>
              <a:cxnLst>
                <a:cxn ang="0">
                  <a:pos x="wd2" y="hd2"/>
                </a:cxn>
                <a:cxn ang="5400000">
                  <a:pos x="wd2" y="hd2"/>
                </a:cxn>
                <a:cxn ang="10800000">
                  <a:pos x="wd2" y="hd2"/>
                </a:cxn>
                <a:cxn ang="16200000">
                  <a:pos x="wd2" y="hd2"/>
                </a:cxn>
              </a:cxnLst>
              <a:rect l="0" t="0" r="r" b="b"/>
              <a:pathLst>
                <a:path w="21600" h="21600" extrusionOk="0">
                  <a:moveTo>
                    <a:pt x="4800" y="4793"/>
                  </a:moveTo>
                  <a:lnTo>
                    <a:pt x="16800" y="4793"/>
                  </a:lnTo>
                  <a:lnTo>
                    <a:pt x="16800" y="16798"/>
                  </a:lnTo>
                  <a:lnTo>
                    <a:pt x="4800" y="16798"/>
                  </a:lnTo>
                  <a:cubicBezTo>
                    <a:pt x="4800" y="16798"/>
                    <a:pt x="4800" y="4793"/>
                    <a:pt x="4800" y="4793"/>
                  </a:cubicBezTo>
                  <a:close/>
                  <a:moveTo>
                    <a:pt x="2400" y="21600"/>
                  </a:moveTo>
                  <a:lnTo>
                    <a:pt x="19200" y="21600"/>
                  </a:lnTo>
                  <a:cubicBezTo>
                    <a:pt x="20528" y="21600"/>
                    <a:pt x="21600" y="20524"/>
                    <a:pt x="21600" y="19199"/>
                  </a:cubicBezTo>
                  <a:lnTo>
                    <a:pt x="21600" y="2401"/>
                  </a:lnTo>
                  <a:cubicBezTo>
                    <a:pt x="21600" y="1076"/>
                    <a:pt x="20528" y="0"/>
                    <a:pt x="19200" y="0"/>
                  </a:cubicBezTo>
                  <a:lnTo>
                    <a:pt x="2400" y="0"/>
                  </a:lnTo>
                  <a:cubicBezTo>
                    <a:pt x="1072" y="0"/>
                    <a:pt x="0" y="1076"/>
                    <a:pt x="0" y="2401"/>
                  </a:cubicBezTo>
                  <a:lnTo>
                    <a:pt x="0" y="19199"/>
                  </a:lnTo>
                  <a:cubicBezTo>
                    <a:pt x="0" y="20524"/>
                    <a:pt x="1072" y="21600"/>
                    <a:pt x="2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22" name="Group 721">
            <a:extLst>
              <a:ext uri="{FF2B5EF4-FFF2-40B4-BE49-F238E27FC236}">
                <a16:creationId xmlns:a16="http://schemas.microsoft.com/office/drawing/2014/main" id="{DE0EF826-E63E-46EE-A4B2-A772F0265ECE}"/>
              </a:ext>
            </a:extLst>
          </p:cNvPr>
          <p:cNvGrpSpPr/>
          <p:nvPr userDrawn="1"/>
        </p:nvGrpSpPr>
        <p:grpSpPr>
          <a:xfrm>
            <a:off x="4150642" y="5438704"/>
            <a:ext cx="217080" cy="315880"/>
            <a:chOff x="5404110" y="4885235"/>
            <a:chExt cx="299759" cy="436189"/>
          </a:xfrm>
          <a:solidFill>
            <a:schemeClr val="accent1"/>
          </a:solidFill>
        </p:grpSpPr>
        <p:sp>
          <p:nvSpPr>
            <p:cNvPr id="723" name="Shape 1333">
              <a:extLst>
                <a:ext uri="{FF2B5EF4-FFF2-40B4-BE49-F238E27FC236}">
                  <a16:creationId xmlns:a16="http://schemas.microsoft.com/office/drawing/2014/main" id="{4A797E8D-D5FE-4564-AAC1-1D672883FC36}"/>
                </a:ext>
              </a:extLst>
            </p:cNvPr>
            <p:cNvSpPr/>
            <p:nvPr/>
          </p:nvSpPr>
          <p:spPr>
            <a:xfrm>
              <a:off x="5404110" y="4885235"/>
              <a:ext cx="299759" cy="436189"/>
            </a:xfrm>
            <a:custGeom>
              <a:avLst/>
              <a:gdLst/>
              <a:ahLst/>
              <a:cxnLst>
                <a:cxn ang="0">
                  <a:pos x="wd2" y="hd2"/>
                </a:cxn>
                <a:cxn ang="5400000">
                  <a:pos x="wd2" y="hd2"/>
                </a:cxn>
                <a:cxn ang="10800000">
                  <a:pos x="wd2" y="hd2"/>
                </a:cxn>
                <a:cxn ang="16200000">
                  <a:pos x="wd2" y="hd2"/>
                </a:cxn>
              </a:cxnLst>
              <a:rect l="0" t="0" r="r" b="b"/>
              <a:pathLst>
                <a:path w="21600" h="21600" extrusionOk="0">
                  <a:moveTo>
                    <a:pt x="19636" y="3375"/>
                  </a:moveTo>
                  <a:lnTo>
                    <a:pt x="1964" y="3376"/>
                  </a:lnTo>
                  <a:lnTo>
                    <a:pt x="1964" y="2026"/>
                  </a:lnTo>
                  <a:cubicBezTo>
                    <a:pt x="1964" y="1653"/>
                    <a:pt x="2403" y="1351"/>
                    <a:pt x="2945" y="1351"/>
                  </a:cubicBezTo>
                  <a:lnTo>
                    <a:pt x="18655" y="1350"/>
                  </a:lnTo>
                  <a:cubicBezTo>
                    <a:pt x="19195" y="1350"/>
                    <a:pt x="19636" y="1653"/>
                    <a:pt x="19636" y="2025"/>
                  </a:cubicBezTo>
                  <a:cubicBezTo>
                    <a:pt x="19636" y="2025"/>
                    <a:pt x="19636" y="3375"/>
                    <a:pt x="19636" y="3375"/>
                  </a:cubicBezTo>
                  <a:close/>
                  <a:moveTo>
                    <a:pt x="19636" y="17547"/>
                  </a:moveTo>
                  <a:lnTo>
                    <a:pt x="1964" y="17547"/>
                  </a:lnTo>
                  <a:lnTo>
                    <a:pt x="1964" y="4051"/>
                  </a:lnTo>
                  <a:lnTo>
                    <a:pt x="19636" y="4050"/>
                  </a:lnTo>
                  <a:cubicBezTo>
                    <a:pt x="19636" y="4050"/>
                    <a:pt x="19636" y="17547"/>
                    <a:pt x="19636" y="17547"/>
                  </a:cubicBezTo>
                  <a:close/>
                  <a:moveTo>
                    <a:pt x="19636" y="19574"/>
                  </a:moveTo>
                  <a:cubicBezTo>
                    <a:pt x="19636" y="19947"/>
                    <a:pt x="19195" y="20249"/>
                    <a:pt x="18655" y="20249"/>
                  </a:cubicBezTo>
                  <a:lnTo>
                    <a:pt x="2945" y="20250"/>
                  </a:lnTo>
                  <a:cubicBezTo>
                    <a:pt x="2403" y="20250"/>
                    <a:pt x="1964" y="19947"/>
                    <a:pt x="1964" y="19575"/>
                  </a:cubicBezTo>
                  <a:lnTo>
                    <a:pt x="1964" y="18222"/>
                  </a:lnTo>
                  <a:lnTo>
                    <a:pt x="19636" y="18222"/>
                  </a:lnTo>
                  <a:cubicBezTo>
                    <a:pt x="19636" y="18222"/>
                    <a:pt x="19636" y="19574"/>
                    <a:pt x="19636" y="19574"/>
                  </a:cubicBezTo>
                  <a:close/>
                  <a:moveTo>
                    <a:pt x="18655" y="0"/>
                  </a:moveTo>
                  <a:lnTo>
                    <a:pt x="2945" y="1"/>
                  </a:lnTo>
                  <a:cubicBezTo>
                    <a:pt x="1317" y="1"/>
                    <a:pt x="0" y="907"/>
                    <a:pt x="0" y="2026"/>
                  </a:cubicBezTo>
                  <a:lnTo>
                    <a:pt x="0" y="19575"/>
                  </a:lnTo>
                  <a:cubicBezTo>
                    <a:pt x="0" y="20694"/>
                    <a:pt x="1317" y="21600"/>
                    <a:pt x="2945" y="21600"/>
                  </a:cubicBezTo>
                  <a:lnTo>
                    <a:pt x="18655" y="21599"/>
                  </a:lnTo>
                  <a:cubicBezTo>
                    <a:pt x="20281" y="21599"/>
                    <a:pt x="21600" y="20693"/>
                    <a:pt x="21600" y="19574"/>
                  </a:cubicBezTo>
                  <a:lnTo>
                    <a:pt x="21600" y="2025"/>
                  </a:lnTo>
                  <a:cubicBezTo>
                    <a:pt x="21600" y="906"/>
                    <a:pt x="20281" y="0"/>
                    <a:pt x="1865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4" name="Shape 1334">
              <a:extLst>
                <a:ext uri="{FF2B5EF4-FFF2-40B4-BE49-F238E27FC236}">
                  <a16:creationId xmlns:a16="http://schemas.microsoft.com/office/drawing/2014/main" id="{8C260B02-6A5F-4B07-81EB-8BBCA897A6BD}"/>
                </a:ext>
              </a:extLst>
            </p:cNvPr>
            <p:cNvSpPr/>
            <p:nvPr/>
          </p:nvSpPr>
          <p:spPr>
            <a:xfrm>
              <a:off x="5526738" y="4926126"/>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59"/>
                    <a:pt x="20387" y="21600"/>
                    <a:pt x="18900" y="21600"/>
                  </a:cubicBezTo>
                  <a:lnTo>
                    <a:pt x="2700" y="21600"/>
                  </a:lnTo>
                  <a:cubicBezTo>
                    <a:pt x="1202" y="21600"/>
                    <a:pt x="0" y="16759"/>
                    <a:pt x="0" y="10800"/>
                  </a:cubicBezTo>
                  <a:cubicBezTo>
                    <a:pt x="0" y="4841"/>
                    <a:pt x="1202" y="0"/>
                    <a:pt x="2700" y="0"/>
                  </a:cubicBezTo>
                  <a:lnTo>
                    <a:pt x="18900" y="0"/>
                  </a:lnTo>
                  <a:cubicBezTo>
                    <a:pt x="20387" y="0"/>
                    <a:pt x="21600" y="4841"/>
                    <a:pt x="2160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5" name="Shape 1335">
              <a:extLst>
                <a:ext uri="{FF2B5EF4-FFF2-40B4-BE49-F238E27FC236}">
                  <a16:creationId xmlns:a16="http://schemas.microsoft.com/office/drawing/2014/main" id="{17ACD32C-8A9B-4C95-9122-C62DA5D2026D}"/>
                </a:ext>
              </a:extLst>
            </p:cNvPr>
            <p:cNvSpPr/>
            <p:nvPr/>
          </p:nvSpPr>
          <p:spPr>
            <a:xfrm>
              <a:off x="5540364" y="5266887"/>
              <a:ext cx="27251" cy="1363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70"/>
                    <a:pt x="19174" y="21600"/>
                    <a:pt x="16200" y="21600"/>
                  </a:cubicBezTo>
                  <a:lnTo>
                    <a:pt x="5400" y="21600"/>
                  </a:lnTo>
                  <a:cubicBezTo>
                    <a:pt x="2405" y="21600"/>
                    <a:pt x="0" y="16770"/>
                    <a:pt x="0" y="10800"/>
                  </a:cubicBezTo>
                  <a:cubicBezTo>
                    <a:pt x="0" y="4830"/>
                    <a:pt x="2405" y="0"/>
                    <a:pt x="5400" y="0"/>
                  </a:cubicBezTo>
                  <a:lnTo>
                    <a:pt x="16200" y="0"/>
                  </a:lnTo>
                  <a:cubicBezTo>
                    <a:pt x="19174" y="0"/>
                    <a:pt x="21600" y="4830"/>
                    <a:pt x="2160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26" name="Shape 1336">
            <a:extLst>
              <a:ext uri="{FF2B5EF4-FFF2-40B4-BE49-F238E27FC236}">
                <a16:creationId xmlns:a16="http://schemas.microsoft.com/office/drawing/2014/main" id="{DD16C383-502D-4BA8-A47A-46772D123C2E}"/>
              </a:ext>
            </a:extLst>
          </p:cNvPr>
          <p:cNvSpPr/>
          <p:nvPr userDrawn="1"/>
        </p:nvSpPr>
        <p:spPr>
          <a:xfrm>
            <a:off x="3396991" y="5438703"/>
            <a:ext cx="276294" cy="315870"/>
          </a:xfrm>
          <a:custGeom>
            <a:avLst/>
            <a:gdLst/>
            <a:ahLst/>
            <a:cxnLst>
              <a:cxn ang="0">
                <a:pos x="wd2" y="hd2"/>
              </a:cxn>
              <a:cxn ang="5400000">
                <a:pos x="wd2" y="hd2"/>
              </a:cxn>
              <a:cxn ang="10800000">
                <a:pos x="wd2" y="hd2"/>
              </a:cxn>
              <a:cxn ang="16200000">
                <a:pos x="wd2" y="hd2"/>
              </a:cxn>
            </a:cxnLst>
            <a:rect l="0" t="0" r="r" b="b"/>
            <a:pathLst>
              <a:path w="21600" h="21600" extrusionOk="0">
                <a:moveTo>
                  <a:pt x="20057" y="6750"/>
                </a:moveTo>
                <a:lnTo>
                  <a:pt x="1543" y="6750"/>
                </a:lnTo>
                <a:lnTo>
                  <a:pt x="1543" y="4725"/>
                </a:lnTo>
                <a:lnTo>
                  <a:pt x="20057" y="4725"/>
                </a:lnTo>
                <a:cubicBezTo>
                  <a:pt x="20057" y="4725"/>
                  <a:pt x="20057" y="6750"/>
                  <a:pt x="20057" y="6750"/>
                </a:cubicBezTo>
                <a:close/>
                <a:moveTo>
                  <a:pt x="17485" y="10125"/>
                </a:moveTo>
                <a:lnTo>
                  <a:pt x="4114" y="10125"/>
                </a:lnTo>
                <a:lnTo>
                  <a:pt x="3857" y="8100"/>
                </a:lnTo>
                <a:lnTo>
                  <a:pt x="17743" y="8100"/>
                </a:lnTo>
                <a:cubicBezTo>
                  <a:pt x="17743" y="8100"/>
                  <a:pt x="17485" y="10125"/>
                  <a:pt x="17485" y="10125"/>
                </a:cubicBezTo>
                <a:close/>
                <a:moveTo>
                  <a:pt x="16542" y="17550"/>
                </a:moveTo>
                <a:lnTo>
                  <a:pt x="5057" y="17550"/>
                </a:lnTo>
                <a:lnTo>
                  <a:pt x="4200" y="10800"/>
                </a:lnTo>
                <a:lnTo>
                  <a:pt x="17399" y="10800"/>
                </a:lnTo>
                <a:cubicBezTo>
                  <a:pt x="17399" y="10800"/>
                  <a:pt x="16542" y="17550"/>
                  <a:pt x="16542" y="17550"/>
                </a:cubicBezTo>
                <a:close/>
                <a:moveTo>
                  <a:pt x="5401" y="20250"/>
                </a:moveTo>
                <a:lnTo>
                  <a:pt x="5143" y="18225"/>
                </a:lnTo>
                <a:lnTo>
                  <a:pt x="16456" y="18225"/>
                </a:lnTo>
                <a:lnTo>
                  <a:pt x="16200" y="20250"/>
                </a:lnTo>
                <a:cubicBezTo>
                  <a:pt x="16200" y="20250"/>
                  <a:pt x="5401" y="20250"/>
                  <a:pt x="5401" y="20250"/>
                </a:cubicBezTo>
                <a:close/>
                <a:moveTo>
                  <a:pt x="3857" y="1350"/>
                </a:moveTo>
                <a:lnTo>
                  <a:pt x="17743" y="1350"/>
                </a:lnTo>
                <a:lnTo>
                  <a:pt x="18514" y="3375"/>
                </a:lnTo>
                <a:lnTo>
                  <a:pt x="3086" y="3375"/>
                </a:lnTo>
                <a:cubicBezTo>
                  <a:pt x="3086" y="3375"/>
                  <a:pt x="3857" y="1350"/>
                  <a:pt x="3857" y="1350"/>
                </a:cubicBezTo>
                <a:close/>
                <a:moveTo>
                  <a:pt x="20143" y="3390"/>
                </a:moveTo>
                <a:lnTo>
                  <a:pt x="19206" y="923"/>
                </a:lnTo>
                <a:cubicBezTo>
                  <a:pt x="18997" y="372"/>
                  <a:pt x="18407" y="0"/>
                  <a:pt x="17743" y="0"/>
                </a:cubicBezTo>
                <a:lnTo>
                  <a:pt x="3857" y="0"/>
                </a:lnTo>
                <a:cubicBezTo>
                  <a:pt x="3193" y="0"/>
                  <a:pt x="2603" y="372"/>
                  <a:pt x="2393" y="923"/>
                </a:cubicBezTo>
                <a:lnTo>
                  <a:pt x="1449" y="3391"/>
                </a:lnTo>
                <a:cubicBezTo>
                  <a:pt x="643" y="3437"/>
                  <a:pt x="0" y="4009"/>
                  <a:pt x="0" y="4725"/>
                </a:cubicBezTo>
                <a:lnTo>
                  <a:pt x="0" y="6750"/>
                </a:lnTo>
                <a:cubicBezTo>
                  <a:pt x="0" y="7495"/>
                  <a:pt x="691" y="8100"/>
                  <a:pt x="1543" y="8100"/>
                </a:cubicBezTo>
                <a:lnTo>
                  <a:pt x="2341" y="8100"/>
                </a:lnTo>
                <a:cubicBezTo>
                  <a:pt x="2341" y="8151"/>
                  <a:pt x="2317" y="8199"/>
                  <a:pt x="2324" y="8249"/>
                </a:cubicBezTo>
                <a:lnTo>
                  <a:pt x="3867" y="20399"/>
                </a:lnTo>
                <a:cubicBezTo>
                  <a:pt x="3953" y="21083"/>
                  <a:pt x="4614" y="21600"/>
                  <a:pt x="5401" y="21600"/>
                </a:cubicBezTo>
                <a:lnTo>
                  <a:pt x="16200" y="21600"/>
                </a:lnTo>
                <a:cubicBezTo>
                  <a:pt x="16987" y="21600"/>
                  <a:pt x="17647" y="21083"/>
                  <a:pt x="17732" y="20399"/>
                </a:cubicBezTo>
                <a:lnTo>
                  <a:pt x="19275" y="8249"/>
                </a:lnTo>
                <a:cubicBezTo>
                  <a:pt x="19283" y="8199"/>
                  <a:pt x="19259" y="8151"/>
                  <a:pt x="19259" y="8100"/>
                </a:cubicBezTo>
                <a:lnTo>
                  <a:pt x="20057" y="8100"/>
                </a:lnTo>
                <a:cubicBezTo>
                  <a:pt x="20908" y="8100"/>
                  <a:pt x="21600" y="7495"/>
                  <a:pt x="21600" y="6750"/>
                </a:cubicBezTo>
                <a:lnTo>
                  <a:pt x="21600" y="4725"/>
                </a:lnTo>
                <a:cubicBezTo>
                  <a:pt x="21600" y="4007"/>
                  <a:pt x="20952" y="3432"/>
                  <a:pt x="20143" y="339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27" name="Group 726">
            <a:extLst>
              <a:ext uri="{FF2B5EF4-FFF2-40B4-BE49-F238E27FC236}">
                <a16:creationId xmlns:a16="http://schemas.microsoft.com/office/drawing/2014/main" id="{9B6B37A9-6917-433C-BA27-E4CA8DD26567}"/>
              </a:ext>
            </a:extLst>
          </p:cNvPr>
          <p:cNvGrpSpPr/>
          <p:nvPr userDrawn="1"/>
        </p:nvGrpSpPr>
        <p:grpSpPr>
          <a:xfrm>
            <a:off x="2617947" y="5467613"/>
            <a:ext cx="315753" cy="276387"/>
            <a:chOff x="3591931" y="4912496"/>
            <a:chExt cx="436014" cy="381654"/>
          </a:xfrm>
          <a:solidFill>
            <a:schemeClr val="accent1"/>
          </a:solidFill>
        </p:grpSpPr>
        <p:sp>
          <p:nvSpPr>
            <p:cNvPr id="728" name="Shape 1337">
              <a:extLst>
                <a:ext uri="{FF2B5EF4-FFF2-40B4-BE49-F238E27FC236}">
                  <a16:creationId xmlns:a16="http://schemas.microsoft.com/office/drawing/2014/main" id="{79CF42C1-23D2-4A99-904F-64C4FF339F13}"/>
                </a:ext>
              </a:extLst>
            </p:cNvPr>
            <p:cNvSpPr/>
            <p:nvPr/>
          </p:nvSpPr>
          <p:spPr>
            <a:xfrm>
              <a:off x="3591931" y="4912496"/>
              <a:ext cx="436014" cy="381654"/>
            </a:xfrm>
            <a:custGeom>
              <a:avLst/>
              <a:gdLst/>
              <a:ahLst/>
              <a:cxnLst>
                <a:cxn ang="0">
                  <a:pos x="wd2" y="hd2"/>
                </a:cxn>
                <a:cxn ang="5400000">
                  <a:pos x="wd2" y="hd2"/>
                </a:cxn>
                <a:cxn ang="10800000">
                  <a:pos x="wd2" y="hd2"/>
                </a:cxn>
                <a:cxn ang="16200000">
                  <a:pos x="wd2" y="hd2"/>
                </a:cxn>
              </a:cxnLst>
              <a:rect l="0" t="0" r="r" b="b"/>
              <a:pathLst>
                <a:path w="21600" h="21600" extrusionOk="0">
                  <a:moveTo>
                    <a:pt x="20250" y="18514"/>
                  </a:moveTo>
                  <a:cubicBezTo>
                    <a:pt x="20250" y="19366"/>
                    <a:pt x="19644" y="20057"/>
                    <a:pt x="18900" y="20057"/>
                  </a:cubicBezTo>
                  <a:lnTo>
                    <a:pt x="2700" y="20057"/>
                  </a:lnTo>
                  <a:cubicBezTo>
                    <a:pt x="1956" y="20057"/>
                    <a:pt x="1350" y="19366"/>
                    <a:pt x="1350" y="18514"/>
                  </a:cubicBezTo>
                  <a:lnTo>
                    <a:pt x="1350" y="13114"/>
                  </a:lnTo>
                  <a:lnTo>
                    <a:pt x="4051" y="1542"/>
                  </a:lnTo>
                  <a:lnTo>
                    <a:pt x="17549" y="1542"/>
                  </a:lnTo>
                  <a:lnTo>
                    <a:pt x="20250" y="13114"/>
                  </a:lnTo>
                  <a:cubicBezTo>
                    <a:pt x="20250" y="13114"/>
                    <a:pt x="20250" y="18514"/>
                    <a:pt x="20250" y="18514"/>
                  </a:cubicBezTo>
                  <a:close/>
                  <a:moveTo>
                    <a:pt x="21549" y="12694"/>
                  </a:moveTo>
                  <a:lnTo>
                    <a:pt x="18847" y="1118"/>
                  </a:lnTo>
                  <a:cubicBezTo>
                    <a:pt x="18684" y="461"/>
                    <a:pt x="18151" y="0"/>
                    <a:pt x="17550" y="0"/>
                  </a:cubicBezTo>
                  <a:lnTo>
                    <a:pt x="10800" y="0"/>
                  </a:lnTo>
                  <a:lnTo>
                    <a:pt x="4050" y="0"/>
                  </a:lnTo>
                  <a:cubicBezTo>
                    <a:pt x="3449" y="0"/>
                    <a:pt x="2916" y="461"/>
                    <a:pt x="2753" y="1118"/>
                  </a:cubicBezTo>
                  <a:lnTo>
                    <a:pt x="51" y="12694"/>
                  </a:lnTo>
                  <a:cubicBezTo>
                    <a:pt x="17" y="12835"/>
                    <a:pt x="0" y="12976"/>
                    <a:pt x="0" y="13114"/>
                  </a:cubicBezTo>
                  <a:lnTo>
                    <a:pt x="0" y="18514"/>
                  </a:lnTo>
                  <a:cubicBezTo>
                    <a:pt x="0" y="20218"/>
                    <a:pt x="1209" y="21600"/>
                    <a:pt x="2700" y="21600"/>
                  </a:cubicBezTo>
                  <a:lnTo>
                    <a:pt x="18900" y="21600"/>
                  </a:lnTo>
                  <a:cubicBezTo>
                    <a:pt x="20391" y="21600"/>
                    <a:pt x="21600" y="20218"/>
                    <a:pt x="21600" y="18514"/>
                  </a:cubicBezTo>
                  <a:lnTo>
                    <a:pt x="21600" y="13114"/>
                  </a:lnTo>
                  <a:cubicBezTo>
                    <a:pt x="21600" y="12976"/>
                    <a:pt x="21583" y="12835"/>
                    <a:pt x="21549" y="1269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9" name="Shape 1338">
              <a:extLst>
                <a:ext uri="{FF2B5EF4-FFF2-40B4-BE49-F238E27FC236}">
                  <a16:creationId xmlns:a16="http://schemas.microsoft.com/office/drawing/2014/main" id="{8466B1BA-8997-4EFF-B927-291D09C88957}"/>
                </a:ext>
              </a:extLst>
            </p:cNvPr>
            <p:cNvSpPr/>
            <p:nvPr/>
          </p:nvSpPr>
          <p:spPr>
            <a:xfrm>
              <a:off x="3646432" y="4967018"/>
              <a:ext cx="332127" cy="245349"/>
            </a:xfrm>
            <a:custGeom>
              <a:avLst/>
              <a:gdLst/>
              <a:ahLst/>
              <a:cxnLst>
                <a:cxn ang="0">
                  <a:pos x="wd2" y="hd2"/>
                </a:cxn>
                <a:cxn ang="5400000">
                  <a:pos x="wd2" y="hd2"/>
                </a:cxn>
                <a:cxn ang="10800000">
                  <a:pos x="wd2" y="hd2"/>
                </a:cxn>
                <a:cxn ang="16200000">
                  <a:pos x="wd2" y="hd2"/>
                </a:cxn>
              </a:cxnLst>
              <a:rect l="0" t="0" r="r" b="b"/>
              <a:pathLst>
                <a:path w="21519" h="21600" extrusionOk="0">
                  <a:moveTo>
                    <a:pt x="18071" y="14400"/>
                  </a:moveTo>
                  <a:lnTo>
                    <a:pt x="16604" y="14400"/>
                  </a:lnTo>
                  <a:cubicBezTo>
                    <a:pt x="15931" y="14400"/>
                    <a:pt x="15326" y="14907"/>
                    <a:pt x="15024" y="15726"/>
                  </a:cubicBezTo>
                  <a:lnTo>
                    <a:pt x="13746" y="19200"/>
                  </a:lnTo>
                  <a:lnTo>
                    <a:pt x="7774" y="19200"/>
                  </a:lnTo>
                  <a:lnTo>
                    <a:pt x="6496" y="15726"/>
                  </a:lnTo>
                  <a:cubicBezTo>
                    <a:pt x="6194" y="14907"/>
                    <a:pt x="5589" y="14400"/>
                    <a:pt x="4916" y="14400"/>
                  </a:cubicBezTo>
                  <a:lnTo>
                    <a:pt x="3449" y="14400"/>
                  </a:lnTo>
                  <a:lnTo>
                    <a:pt x="1344" y="14400"/>
                  </a:lnTo>
                  <a:lnTo>
                    <a:pt x="3925" y="1200"/>
                  </a:lnTo>
                  <a:lnTo>
                    <a:pt x="17595" y="1200"/>
                  </a:lnTo>
                  <a:lnTo>
                    <a:pt x="20176" y="14400"/>
                  </a:lnTo>
                  <a:cubicBezTo>
                    <a:pt x="20176" y="14400"/>
                    <a:pt x="18071" y="14400"/>
                    <a:pt x="18071" y="14400"/>
                  </a:cubicBezTo>
                  <a:close/>
                  <a:moveTo>
                    <a:pt x="17595" y="0"/>
                  </a:moveTo>
                  <a:lnTo>
                    <a:pt x="3925" y="0"/>
                  </a:lnTo>
                  <a:cubicBezTo>
                    <a:pt x="3525" y="0"/>
                    <a:pt x="3175" y="366"/>
                    <a:pt x="3071" y="892"/>
                  </a:cubicBezTo>
                  <a:lnTo>
                    <a:pt x="29" y="15292"/>
                  </a:lnTo>
                  <a:cubicBezTo>
                    <a:pt x="-40" y="15652"/>
                    <a:pt x="16" y="16035"/>
                    <a:pt x="183" y="16331"/>
                  </a:cubicBezTo>
                  <a:cubicBezTo>
                    <a:pt x="351" y="16626"/>
                    <a:pt x="609" y="16800"/>
                    <a:pt x="883" y="16800"/>
                  </a:cubicBezTo>
                  <a:lnTo>
                    <a:pt x="3449" y="16800"/>
                  </a:lnTo>
                  <a:lnTo>
                    <a:pt x="4456" y="16800"/>
                  </a:lnTo>
                  <a:lnTo>
                    <a:pt x="4916" y="16800"/>
                  </a:lnTo>
                  <a:lnTo>
                    <a:pt x="6194" y="20274"/>
                  </a:lnTo>
                  <a:cubicBezTo>
                    <a:pt x="6493" y="21087"/>
                    <a:pt x="7105" y="21600"/>
                    <a:pt x="7774" y="21600"/>
                  </a:cubicBezTo>
                  <a:lnTo>
                    <a:pt x="13746" y="21600"/>
                  </a:lnTo>
                  <a:cubicBezTo>
                    <a:pt x="14415" y="21600"/>
                    <a:pt x="15027" y="21087"/>
                    <a:pt x="15326" y="20274"/>
                  </a:cubicBezTo>
                  <a:lnTo>
                    <a:pt x="16604" y="16800"/>
                  </a:lnTo>
                  <a:lnTo>
                    <a:pt x="17064" y="16800"/>
                  </a:lnTo>
                  <a:lnTo>
                    <a:pt x="18071" y="16800"/>
                  </a:lnTo>
                  <a:lnTo>
                    <a:pt x="20637" y="16800"/>
                  </a:lnTo>
                  <a:cubicBezTo>
                    <a:pt x="20911" y="16800"/>
                    <a:pt x="21169" y="16626"/>
                    <a:pt x="21337" y="16331"/>
                  </a:cubicBezTo>
                  <a:cubicBezTo>
                    <a:pt x="21504" y="16035"/>
                    <a:pt x="21560" y="15652"/>
                    <a:pt x="21490" y="15292"/>
                  </a:cubicBezTo>
                  <a:lnTo>
                    <a:pt x="18449" y="892"/>
                  </a:lnTo>
                  <a:cubicBezTo>
                    <a:pt x="18345" y="366"/>
                    <a:pt x="17995" y="0"/>
                    <a:pt x="1759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30" name="Group 729">
            <a:extLst>
              <a:ext uri="{FF2B5EF4-FFF2-40B4-BE49-F238E27FC236}">
                <a16:creationId xmlns:a16="http://schemas.microsoft.com/office/drawing/2014/main" id="{8A61C9EE-9101-438B-8E2B-696373515BD5}"/>
              </a:ext>
            </a:extLst>
          </p:cNvPr>
          <p:cNvGrpSpPr/>
          <p:nvPr userDrawn="1"/>
        </p:nvGrpSpPr>
        <p:grpSpPr>
          <a:xfrm>
            <a:off x="1873154" y="5467613"/>
            <a:ext cx="315753" cy="276387"/>
            <a:chOff x="2719905" y="4912496"/>
            <a:chExt cx="436013" cy="381654"/>
          </a:xfrm>
          <a:solidFill>
            <a:schemeClr val="accent1"/>
          </a:solidFill>
        </p:grpSpPr>
        <p:sp>
          <p:nvSpPr>
            <p:cNvPr id="731" name="Shape 1339">
              <a:extLst>
                <a:ext uri="{FF2B5EF4-FFF2-40B4-BE49-F238E27FC236}">
                  <a16:creationId xmlns:a16="http://schemas.microsoft.com/office/drawing/2014/main" id="{6C1DF880-1466-4086-9E28-B2F80A9F7ADF}"/>
                </a:ext>
              </a:extLst>
            </p:cNvPr>
            <p:cNvSpPr/>
            <p:nvPr/>
          </p:nvSpPr>
          <p:spPr>
            <a:xfrm>
              <a:off x="2788032" y="4980647"/>
              <a:ext cx="156693" cy="102229"/>
            </a:xfrm>
            <a:custGeom>
              <a:avLst/>
              <a:gdLst/>
              <a:ahLst/>
              <a:cxnLst>
                <a:cxn ang="0">
                  <a:pos x="wd2" y="hd2"/>
                </a:cxn>
                <a:cxn ang="5400000">
                  <a:pos x="wd2" y="hd2"/>
                </a:cxn>
                <a:cxn ang="10800000">
                  <a:pos x="wd2" y="hd2"/>
                </a:cxn>
                <a:cxn ang="16200000">
                  <a:pos x="wd2" y="hd2"/>
                </a:cxn>
              </a:cxnLst>
              <a:rect l="0" t="0" r="r" b="b"/>
              <a:pathLst>
                <a:path w="21600" h="21600" extrusionOk="0">
                  <a:moveTo>
                    <a:pt x="20661" y="0"/>
                  </a:moveTo>
                  <a:cubicBezTo>
                    <a:pt x="9461" y="0"/>
                    <a:pt x="0" y="9233"/>
                    <a:pt x="0" y="20160"/>
                  </a:cubicBezTo>
                  <a:cubicBezTo>
                    <a:pt x="0" y="20955"/>
                    <a:pt x="421" y="21600"/>
                    <a:pt x="939" y="21600"/>
                  </a:cubicBezTo>
                  <a:cubicBezTo>
                    <a:pt x="1457" y="21600"/>
                    <a:pt x="1878" y="20955"/>
                    <a:pt x="1878" y="20160"/>
                  </a:cubicBezTo>
                  <a:cubicBezTo>
                    <a:pt x="1878" y="10956"/>
                    <a:pt x="10655" y="2880"/>
                    <a:pt x="20661" y="2880"/>
                  </a:cubicBezTo>
                  <a:cubicBezTo>
                    <a:pt x="21179" y="2880"/>
                    <a:pt x="21600" y="2235"/>
                    <a:pt x="21600" y="1440"/>
                  </a:cubicBezTo>
                  <a:cubicBezTo>
                    <a:pt x="21600" y="645"/>
                    <a:pt x="21179" y="0"/>
                    <a:pt x="20661"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2" name="Shape 1340">
              <a:extLst>
                <a:ext uri="{FF2B5EF4-FFF2-40B4-BE49-F238E27FC236}">
                  <a16:creationId xmlns:a16="http://schemas.microsoft.com/office/drawing/2014/main" id="{C1D38CDA-1AC0-4D36-8271-7E3BFD5B7A8C}"/>
                </a:ext>
              </a:extLst>
            </p:cNvPr>
            <p:cNvSpPr/>
            <p:nvPr/>
          </p:nvSpPr>
          <p:spPr>
            <a:xfrm>
              <a:off x="2719905" y="4912496"/>
              <a:ext cx="436013" cy="381654"/>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7" y="16918"/>
                    <a:pt x="8913" y="16812"/>
                  </a:cubicBezTo>
                  <a:cubicBezTo>
                    <a:pt x="8847" y="16800"/>
                    <a:pt x="8782" y="16795"/>
                    <a:pt x="8717" y="16795"/>
                  </a:cubicBezTo>
                  <a:cubicBezTo>
                    <a:pt x="8316" y="16795"/>
                    <a:pt x="7932" y="16999"/>
                    <a:pt x="7674" y="17359"/>
                  </a:cubicBezTo>
                  <a:cubicBezTo>
                    <a:pt x="7384" y="17762"/>
                    <a:pt x="6563" y="18657"/>
                    <a:pt x="5591" y="19318"/>
                  </a:cubicBezTo>
                  <a:cubicBezTo>
                    <a:pt x="5854" y="18628"/>
                    <a:pt x="6061" y="17854"/>
                    <a:pt x="6074" y="17056"/>
                  </a:cubicBezTo>
                  <a:cubicBezTo>
                    <a:pt x="6078" y="17007"/>
                    <a:pt x="6080" y="16957"/>
                    <a:pt x="6080" y="16914"/>
                  </a:cubicBezTo>
                  <a:cubicBezTo>
                    <a:pt x="6080" y="16335"/>
                    <a:pt x="5796" y="15803"/>
                    <a:pt x="5345" y="15540"/>
                  </a:cubicBezTo>
                  <a:cubicBezTo>
                    <a:pt x="2843" y="14080"/>
                    <a:pt x="1350" y="11731"/>
                    <a:pt x="1350" y="9257"/>
                  </a:cubicBezTo>
                  <a:cubicBezTo>
                    <a:pt x="1350" y="5003"/>
                    <a:pt x="5589" y="1543"/>
                    <a:pt x="10800" y="1543"/>
                  </a:cubicBezTo>
                  <a:cubicBezTo>
                    <a:pt x="16011" y="1543"/>
                    <a:pt x="20250" y="5003"/>
                    <a:pt x="20250" y="9257"/>
                  </a:cubicBezTo>
                  <a:cubicBezTo>
                    <a:pt x="20250" y="13511"/>
                    <a:pt x="16011" y="16971"/>
                    <a:pt x="10800" y="16971"/>
                  </a:cubicBezTo>
                  <a:moveTo>
                    <a:pt x="10800" y="0"/>
                  </a:moveTo>
                  <a:cubicBezTo>
                    <a:pt x="4835" y="0"/>
                    <a:pt x="0" y="4145"/>
                    <a:pt x="0" y="9257"/>
                  </a:cubicBezTo>
                  <a:cubicBezTo>
                    <a:pt x="0" y="12441"/>
                    <a:pt x="1876" y="15248"/>
                    <a:pt x="4730" y="16914"/>
                  </a:cubicBezTo>
                  <a:cubicBezTo>
                    <a:pt x="4730" y="16935"/>
                    <a:pt x="4725" y="16949"/>
                    <a:pt x="4725" y="16971"/>
                  </a:cubicBezTo>
                  <a:cubicBezTo>
                    <a:pt x="4725" y="18355"/>
                    <a:pt x="3821" y="19843"/>
                    <a:pt x="3423" y="20625"/>
                  </a:cubicBezTo>
                  <a:lnTo>
                    <a:pt x="3425" y="20625"/>
                  </a:lnTo>
                  <a:cubicBezTo>
                    <a:pt x="3393" y="20710"/>
                    <a:pt x="3375" y="20803"/>
                    <a:pt x="3375" y="20901"/>
                  </a:cubicBezTo>
                  <a:cubicBezTo>
                    <a:pt x="3375" y="21287"/>
                    <a:pt x="3648" y="21600"/>
                    <a:pt x="3986" y="21600"/>
                  </a:cubicBezTo>
                  <a:cubicBezTo>
                    <a:pt x="4050" y="21600"/>
                    <a:pt x="4161" y="21580"/>
                    <a:pt x="4159" y="21590"/>
                  </a:cubicBezTo>
                  <a:cubicBezTo>
                    <a:pt x="6268" y="21195"/>
                    <a:pt x="8255" y="18980"/>
                    <a:pt x="8717" y="18338"/>
                  </a:cubicBezTo>
                  <a:cubicBezTo>
                    <a:pt x="9391" y="18451"/>
                    <a:pt x="10086" y="18514"/>
                    <a:pt x="10800" y="18514"/>
                  </a:cubicBezTo>
                  <a:cubicBezTo>
                    <a:pt x="16764" y="18514"/>
                    <a:pt x="21600" y="14369"/>
                    <a:pt x="21600" y="9257"/>
                  </a:cubicBezTo>
                  <a:cubicBezTo>
                    <a:pt x="21600" y="4145"/>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33" name="Group 732">
            <a:extLst>
              <a:ext uri="{FF2B5EF4-FFF2-40B4-BE49-F238E27FC236}">
                <a16:creationId xmlns:a16="http://schemas.microsoft.com/office/drawing/2014/main" id="{7DE406FF-4513-4A85-8CAA-506645825FF3}"/>
              </a:ext>
            </a:extLst>
          </p:cNvPr>
          <p:cNvGrpSpPr/>
          <p:nvPr userDrawn="1"/>
        </p:nvGrpSpPr>
        <p:grpSpPr>
          <a:xfrm>
            <a:off x="1208444" y="5525429"/>
            <a:ext cx="315300" cy="197270"/>
            <a:chOff x="1847878" y="4967017"/>
            <a:chExt cx="435388" cy="272404"/>
          </a:xfrm>
          <a:solidFill>
            <a:schemeClr val="accent1"/>
          </a:solidFill>
        </p:grpSpPr>
        <p:sp>
          <p:nvSpPr>
            <p:cNvPr id="734" name="Shape 1341">
              <a:extLst>
                <a:ext uri="{FF2B5EF4-FFF2-40B4-BE49-F238E27FC236}">
                  <a16:creationId xmlns:a16="http://schemas.microsoft.com/office/drawing/2014/main" id="{3C48F066-C9A9-44C8-AF38-9E39991257D1}"/>
                </a:ext>
              </a:extLst>
            </p:cNvPr>
            <p:cNvSpPr/>
            <p:nvPr/>
          </p:nvSpPr>
          <p:spPr>
            <a:xfrm>
              <a:off x="1847878" y="4967017"/>
              <a:ext cx="435388" cy="272404"/>
            </a:xfrm>
            <a:custGeom>
              <a:avLst/>
              <a:gdLst/>
              <a:ahLst/>
              <a:cxnLst>
                <a:cxn ang="0">
                  <a:pos x="wd2" y="hd2"/>
                </a:cxn>
                <a:cxn ang="5400000">
                  <a:pos x="wd2" y="hd2"/>
                </a:cxn>
                <a:cxn ang="10800000">
                  <a:pos x="wd2" y="hd2"/>
                </a:cxn>
                <a:cxn ang="16200000">
                  <a:pos x="wd2" y="hd2"/>
                </a:cxn>
              </a:cxnLst>
              <a:rect l="0" t="0" r="r" b="b"/>
              <a:pathLst>
                <a:path w="21600" h="21600" extrusionOk="0">
                  <a:moveTo>
                    <a:pt x="10800" y="19438"/>
                  </a:moveTo>
                  <a:cubicBezTo>
                    <a:pt x="7005" y="19438"/>
                    <a:pt x="3289" y="15989"/>
                    <a:pt x="1437" y="10797"/>
                  </a:cubicBezTo>
                  <a:cubicBezTo>
                    <a:pt x="3299" y="5599"/>
                    <a:pt x="7010" y="2162"/>
                    <a:pt x="10800" y="2162"/>
                  </a:cubicBezTo>
                  <a:cubicBezTo>
                    <a:pt x="14595" y="2162"/>
                    <a:pt x="18311" y="5611"/>
                    <a:pt x="20163" y="10803"/>
                  </a:cubicBezTo>
                  <a:cubicBezTo>
                    <a:pt x="18301" y="16000"/>
                    <a:pt x="14590" y="19438"/>
                    <a:pt x="10800" y="19438"/>
                  </a:cubicBezTo>
                  <a:moveTo>
                    <a:pt x="21576" y="10562"/>
                  </a:moveTo>
                  <a:cubicBezTo>
                    <a:pt x="21570" y="10516"/>
                    <a:pt x="21574" y="10468"/>
                    <a:pt x="21563" y="10423"/>
                  </a:cubicBezTo>
                  <a:cubicBezTo>
                    <a:pt x="21559" y="10406"/>
                    <a:pt x="21549" y="10395"/>
                    <a:pt x="21545" y="10378"/>
                  </a:cubicBezTo>
                  <a:cubicBezTo>
                    <a:pt x="21538" y="10352"/>
                    <a:pt x="21539" y="10323"/>
                    <a:pt x="21530" y="10298"/>
                  </a:cubicBezTo>
                  <a:cubicBezTo>
                    <a:pt x="19569" y="4298"/>
                    <a:pt x="15302" y="0"/>
                    <a:pt x="10800" y="0"/>
                  </a:cubicBezTo>
                  <a:cubicBezTo>
                    <a:pt x="6298" y="0"/>
                    <a:pt x="2031" y="4291"/>
                    <a:pt x="70" y="10290"/>
                  </a:cubicBezTo>
                  <a:cubicBezTo>
                    <a:pt x="61" y="10316"/>
                    <a:pt x="62" y="10344"/>
                    <a:pt x="55" y="10370"/>
                  </a:cubicBezTo>
                  <a:cubicBezTo>
                    <a:pt x="51" y="10388"/>
                    <a:pt x="41" y="10399"/>
                    <a:pt x="37" y="10416"/>
                  </a:cubicBezTo>
                  <a:cubicBezTo>
                    <a:pt x="26" y="10460"/>
                    <a:pt x="30" y="10509"/>
                    <a:pt x="24" y="10554"/>
                  </a:cubicBezTo>
                  <a:cubicBezTo>
                    <a:pt x="12" y="10635"/>
                    <a:pt x="0" y="10714"/>
                    <a:pt x="0" y="10796"/>
                  </a:cubicBezTo>
                  <a:cubicBezTo>
                    <a:pt x="0" y="10878"/>
                    <a:pt x="12" y="10956"/>
                    <a:pt x="24" y="11038"/>
                  </a:cubicBezTo>
                  <a:cubicBezTo>
                    <a:pt x="30" y="11084"/>
                    <a:pt x="26" y="11131"/>
                    <a:pt x="37" y="11175"/>
                  </a:cubicBezTo>
                  <a:cubicBezTo>
                    <a:pt x="41" y="11194"/>
                    <a:pt x="51" y="11205"/>
                    <a:pt x="55" y="11221"/>
                  </a:cubicBezTo>
                  <a:cubicBezTo>
                    <a:pt x="62" y="11248"/>
                    <a:pt x="61" y="11276"/>
                    <a:pt x="70" y="11302"/>
                  </a:cubicBezTo>
                  <a:cubicBezTo>
                    <a:pt x="2031" y="17300"/>
                    <a:pt x="6298" y="21600"/>
                    <a:pt x="10800" y="21600"/>
                  </a:cubicBezTo>
                  <a:cubicBezTo>
                    <a:pt x="15302" y="21600"/>
                    <a:pt x="19569" y="17308"/>
                    <a:pt x="21530" y="11310"/>
                  </a:cubicBezTo>
                  <a:cubicBezTo>
                    <a:pt x="21539" y="11284"/>
                    <a:pt x="21538" y="11256"/>
                    <a:pt x="21545" y="11229"/>
                  </a:cubicBezTo>
                  <a:cubicBezTo>
                    <a:pt x="21549" y="11212"/>
                    <a:pt x="21559" y="11201"/>
                    <a:pt x="21563" y="11183"/>
                  </a:cubicBezTo>
                  <a:cubicBezTo>
                    <a:pt x="21574" y="11139"/>
                    <a:pt x="21570" y="11090"/>
                    <a:pt x="21576" y="11045"/>
                  </a:cubicBezTo>
                  <a:cubicBezTo>
                    <a:pt x="21588" y="10964"/>
                    <a:pt x="21600" y="10886"/>
                    <a:pt x="21600" y="10804"/>
                  </a:cubicBezTo>
                  <a:cubicBezTo>
                    <a:pt x="21600" y="10722"/>
                    <a:pt x="21588" y="10643"/>
                    <a:pt x="21576" y="1056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5" name="Shape 1342">
              <a:extLst>
                <a:ext uri="{FF2B5EF4-FFF2-40B4-BE49-F238E27FC236}">
                  <a16:creationId xmlns:a16="http://schemas.microsoft.com/office/drawing/2014/main" id="{467AFB83-7C71-4F80-9CE4-A75B18546143}"/>
                </a:ext>
              </a:extLst>
            </p:cNvPr>
            <p:cNvSpPr/>
            <p:nvPr/>
          </p:nvSpPr>
          <p:spPr>
            <a:xfrm>
              <a:off x="2011383" y="5048800"/>
              <a:ext cx="61262" cy="61298"/>
            </a:xfrm>
            <a:custGeom>
              <a:avLst/>
              <a:gdLst/>
              <a:ahLst/>
              <a:cxnLst>
                <a:cxn ang="0">
                  <a:pos x="wd2" y="hd2"/>
                </a:cxn>
                <a:cxn ang="5400000">
                  <a:pos x="wd2" y="hd2"/>
                </a:cxn>
                <a:cxn ang="10800000">
                  <a:pos x="wd2" y="hd2"/>
                </a:cxn>
                <a:cxn ang="16200000">
                  <a:pos x="wd2" y="hd2"/>
                </a:cxn>
              </a:cxnLst>
              <a:rect l="0" t="0" r="r" b="b"/>
              <a:pathLst>
                <a:path w="21600" h="21600" extrusionOk="0">
                  <a:moveTo>
                    <a:pt x="19203" y="0"/>
                  </a:moveTo>
                  <a:cubicBezTo>
                    <a:pt x="19193" y="0"/>
                    <a:pt x="19184" y="5"/>
                    <a:pt x="19174" y="5"/>
                  </a:cubicBezTo>
                  <a:cubicBezTo>
                    <a:pt x="8586" y="23"/>
                    <a:pt x="0" y="8607"/>
                    <a:pt x="0" y="19198"/>
                  </a:cubicBezTo>
                  <a:cubicBezTo>
                    <a:pt x="0" y="20524"/>
                    <a:pt x="1077" y="21600"/>
                    <a:pt x="2402" y="21600"/>
                  </a:cubicBezTo>
                  <a:cubicBezTo>
                    <a:pt x="3723" y="21600"/>
                    <a:pt x="4799" y="20524"/>
                    <a:pt x="4799" y="19198"/>
                  </a:cubicBezTo>
                  <a:cubicBezTo>
                    <a:pt x="4799" y="11262"/>
                    <a:pt x="11262" y="4803"/>
                    <a:pt x="19203" y="4803"/>
                  </a:cubicBezTo>
                  <a:lnTo>
                    <a:pt x="19203" y="4798"/>
                  </a:lnTo>
                  <a:cubicBezTo>
                    <a:pt x="20523" y="4798"/>
                    <a:pt x="21600" y="3722"/>
                    <a:pt x="21600" y="2402"/>
                  </a:cubicBezTo>
                  <a:cubicBezTo>
                    <a:pt x="21600" y="1076"/>
                    <a:pt x="20523" y="0"/>
                    <a:pt x="19203"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6" name="Shape 1343">
              <a:extLst>
                <a:ext uri="{FF2B5EF4-FFF2-40B4-BE49-F238E27FC236}">
                  <a16:creationId xmlns:a16="http://schemas.microsoft.com/office/drawing/2014/main" id="{7905B0A2-AB2E-4310-8E66-FA8B4FCE4B3C}"/>
                </a:ext>
              </a:extLst>
            </p:cNvPr>
            <p:cNvSpPr/>
            <p:nvPr/>
          </p:nvSpPr>
          <p:spPr>
            <a:xfrm>
              <a:off x="1970507" y="5007909"/>
              <a:ext cx="190756" cy="190827"/>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695" y="20057"/>
                    <a:pt x="1543" y="15905"/>
                    <a:pt x="1543" y="10800"/>
                  </a:cubicBezTo>
                  <a:cubicBezTo>
                    <a:pt x="1543" y="5695"/>
                    <a:pt x="5695" y="1543"/>
                    <a:pt x="10800" y="1543"/>
                  </a:cubicBezTo>
                  <a:cubicBezTo>
                    <a:pt x="15905" y="1543"/>
                    <a:pt x="20057" y="5695"/>
                    <a:pt x="20057" y="10800"/>
                  </a:cubicBezTo>
                  <a:cubicBezTo>
                    <a:pt x="20057" y="15905"/>
                    <a:pt x="15905" y="20057"/>
                    <a:pt x="10800" y="2005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37" name="Group 736">
            <a:extLst>
              <a:ext uri="{FF2B5EF4-FFF2-40B4-BE49-F238E27FC236}">
                <a16:creationId xmlns:a16="http://schemas.microsoft.com/office/drawing/2014/main" id="{203A58C5-5EF2-4FF9-B919-0D8AD6F001E3}"/>
              </a:ext>
            </a:extLst>
          </p:cNvPr>
          <p:cNvGrpSpPr/>
          <p:nvPr userDrawn="1"/>
        </p:nvGrpSpPr>
        <p:grpSpPr>
          <a:xfrm>
            <a:off x="543706" y="5438703"/>
            <a:ext cx="236835" cy="315870"/>
            <a:chOff x="1030354" y="4885234"/>
            <a:chExt cx="327038" cy="436176"/>
          </a:xfrm>
          <a:solidFill>
            <a:schemeClr val="accent1"/>
          </a:solidFill>
        </p:grpSpPr>
        <p:sp>
          <p:nvSpPr>
            <p:cNvPr id="738"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9"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40" name="Group 739">
            <a:extLst>
              <a:ext uri="{FF2B5EF4-FFF2-40B4-BE49-F238E27FC236}">
                <a16:creationId xmlns:a16="http://schemas.microsoft.com/office/drawing/2014/main" id="{005A499B-7476-4B10-9341-BD24548A6C15}"/>
              </a:ext>
            </a:extLst>
          </p:cNvPr>
          <p:cNvGrpSpPr/>
          <p:nvPr userDrawn="1"/>
        </p:nvGrpSpPr>
        <p:grpSpPr>
          <a:xfrm>
            <a:off x="4078399" y="4542540"/>
            <a:ext cx="315752" cy="296089"/>
            <a:chOff x="5335983" y="4040146"/>
            <a:chExt cx="436013" cy="408861"/>
          </a:xfrm>
          <a:solidFill>
            <a:schemeClr val="accent1"/>
          </a:solidFill>
        </p:grpSpPr>
        <p:sp>
          <p:nvSpPr>
            <p:cNvPr id="741" name="Shape 1346">
              <a:extLst>
                <a:ext uri="{FF2B5EF4-FFF2-40B4-BE49-F238E27FC236}">
                  <a16:creationId xmlns:a16="http://schemas.microsoft.com/office/drawing/2014/main" id="{3EB4F36F-FADB-489A-863E-F38FB1DAD311}"/>
                </a:ext>
              </a:extLst>
            </p:cNvPr>
            <p:cNvSpPr/>
            <p:nvPr/>
          </p:nvSpPr>
          <p:spPr>
            <a:xfrm>
              <a:off x="5390484" y="4094667"/>
              <a:ext cx="327010" cy="218088"/>
            </a:xfrm>
            <a:custGeom>
              <a:avLst/>
              <a:gdLst/>
              <a:ahLst/>
              <a:cxnLst>
                <a:cxn ang="0">
                  <a:pos x="wd2" y="hd2"/>
                </a:cxn>
                <a:cxn ang="5400000">
                  <a:pos x="wd2" y="hd2"/>
                </a:cxn>
                <a:cxn ang="10800000">
                  <a:pos x="wd2" y="hd2"/>
                </a:cxn>
                <a:cxn ang="16200000">
                  <a:pos x="wd2" y="hd2"/>
                </a:cxn>
              </a:cxnLst>
              <a:rect l="0" t="0" r="r" b="b"/>
              <a:pathLst>
                <a:path w="21600" h="21600" extrusionOk="0">
                  <a:moveTo>
                    <a:pt x="20700" y="20255"/>
                  </a:moveTo>
                  <a:lnTo>
                    <a:pt x="900" y="20255"/>
                  </a:lnTo>
                  <a:lnTo>
                    <a:pt x="900" y="1350"/>
                  </a:lnTo>
                  <a:lnTo>
                    <a:pt x="20700" y="1350"/>
                  </a:lnTo>
                  <a:cubicBezTo>
                    <a:pt x="20700" y="1350"/>
                    <a:pt x="20700" y="20255"/>
                    <a:pt x="20700" y="20255"/>
                  </a:cubicBezTo>
                  <a:close/>
                  <a:moveTo>
                    <a:pt x="20700" y="0"/>
                  </a:moveTo>
                  <a:lnTo>
                    <a:pt x="900" y="5"/>
                  </a:lnTo>
                  <a:cubicBezTo>
                    <a:pt x="403" y="5"/>
                    <a:pt x="0" y="603"/>
                    <a:pt x="0" y="1350"/>
                  </a:cubicBezTo>
                  <a:lnTo>
                    <a:pt x="0" y="20250"/>
                  </a:lnTo>
                  <a:cubicBezTo>
                    <a:pt x="0" y="20996"/>
                    <a:pt x="403" y="21600"/>
                    <a:pt x="900" y="21600"/>
                  </a:cubicBezTo>
                  <a:lnTo>
                    <a:pt x="20700" y="21600"/>
                  </a:lnTo>
                  <a:cubicBezTo>
                    <a:pt x="21197" y="21600"/>
                    <a:pt x="21600" y="20996"/>
                    <a:pt x="21600" y="20250"/>
                  </a:cubicBezTo>
                  <a:lnTo>
                    <a:pt x="21600" y="1350"/>
                  </a:lnTo>
                  <a:cubicBezTo>
                    <a:pt x="21600" y="603"/>
                    <a:pt x="21197" y="0"/>
                    <a:pt x="207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42" name="Shape 1347">
              <a:extLst>
                <a:ext uri="{FF2B5EF4-FFF2-40B4-BE49-F238E27FC236}">
                  <a16:creationId xmlns:a16="http://schemas.microsoft.com/office/drawing/2014/main" id="{14FFF325-B3D6-40E7-8408-7C9C8236EAAB}"/>
                </a:ext>
              </a:extLst>
            </p:cNvPr>
            <p:cNvSpPr/>
            <p:nvPr/>
          </p:nvSpPr>
          <p:spPr>
            <a:xfrm>
              <a:off x="5335983" y="4040146"/>
              <a:ext cx="436013" cy="408861"/>
            </a:xfrm>
            <a:custGeom>
              <a:avLst/>
              <a:gdLst/>
              <a:ahLst/>
              <a:cxnLst>
                <a:cxn ang="0">
                  <a:pos x="wd2" y="hd2"/>
                </a:cxn>
                <a:cxn ang="5400000">
                  <a:pos x="wd2" y="hd2"/>
                </a:cxn>
                <a:cxn ang="10800000">
                  <a:pos x="wd2" y="hd2"/>
                </a:cxn>
                <a:cxn ang="16200000">
                  <a:pos x="wd2" y="hd2"/>
                </a:cxn>
              </a:cxnLst>
              <a:rect l="0" t="0" r="r" b="b"/>
              <a:pathLst>
                <a:path w="21600" h="21600" extrusionOk="0">
                  <a:moveTo>
                    <a:pt x="20250" y="16562"/>
                  </a:moveTo>
                  <a:cubicBezTo>
                    <a:pt x="20250" y="16959"/>
                    <a:pt x="19947" y="17282"/>
                    <a:pt x="19575" y="17282"/>
                  </a:cubicBezTo>
                  <a:lnTo>
                    <a:pt x="13500" y="17282"/>
                  </a:lnTo>
                  <a:lnTo>
                    <a:pt x="8100" y="17282"/>
                  </a:lnTo>
                  <a:lnTo>
                    <a:pt x="2025" y="17282"/>
                  </a:lnTo>
                  <a:cubicBezTo>
                    <a:pt x="1652" y="17282"/>
                    <a:pt x="1350" y="16959"/>
                    <a:pt x="1350" y="16562"/>
                  </a:cubicBezTo>
                  <a:lnTo>
                    <a:pt x="1350" y="2160"/>
                  </a:lnTo>
                  <a:cubicBezTo>
                    <a:pt x="1350" y="1763"/>
                    <a:pt x="1652" y="1440"/>
                    <a:pt x="2025" y="1440"/>
                  </a:cubicBezTo>
                  <a:lnTo>
                    <a:pt x="19575" y="1440"/>
                  </a:lnTo>
                  <a:cubicBezTo>
                    <a:pt x="19947" y="1440"/>
                    <a:pt x="20250" y="1763"/>
                    <a:pt x="20250" y="2160"/>
                  </a:cubicBezTo>
                  <a:cubicBezTo>
                    <a:pt x="20250" y="2160"/>
                    <a:pt x="20250" y="16562"/>
                    <a:pt x="20250" y="16562"/>
                  </a:cubicBezTo>
                  <a:close/>
                  <a:moveTo>
                    <a:pt x="19575" y="0"/>
                  </a:moveTo>
                  <a:lnTo>
                    <a:pt x="2025" y="0"/>
                  </a:lnTo>
                  <a:cubicBezTo>
                    <a:pt x="906" y="0"/>
                    <a:pt x="0" y="967"/>
                    <a:pt x="0" y="2160"/>
                  </a:cubicBezTo>
                  <a:lnTo>
                    <a:pt x="0" y="16562"/>
                  </a:lnTo>
                  <a:cubicBezTo>
                    <a:pt x="0" y="17753"/>
                    <a:pt x="903" y="18718"/>
                    <a:pt x="2018" y="18722"/>
                  </a:cubicBezTo>
                  <a:lnTo>
                    <a:pt x="8775" y="18722"/>
                  </a:lnTo>
                  <a:lnTo>
                    <a:pt x="8775" y="19597"/>
                  </a:lnTo>
                  <a:lnTo>
                    <a:pt x="4562" y="20181"/>
                  </a:lnTo>
                  <a:cubicBezTo>
                    <a:pt x="4261" y="20262"/>
                    <a:pt x="4050" y="20549"/>
                    <a:pt x="4050" y="20880"/>
                  </a:cubicBezTo>
                  <a:cubicBezTo>
                    <a:pt x="4050" y="21278"/>
                    <a:pt x="4352" y="21600"/>
                    <a:pt x="4725" y="21600"/>
                  </a:cubicBezTo>
                  <a:lnTo>
                    <a:pt x="16875" y="21600"/>
                  </a:lnTo>
                  <a:cubicBezTo>
                    <a:pt x="17248" y="21600"/>
                    <a:pt x="17550" y="21278"/>
                    <a:pt x="17550" y="20880"/>
                  </a:cubicBezTo>
                  <a:cubicBezTo>
                    <a:pt x="17550" y="20549"/>
                    <a:pt x="17339" y="20262"/>
                    <a:pt x="17038" y="20181"/>
                  </a:cubicBezTo>
                  <a:lnTo>
                    <a:pt x="12825" y="19597"/>
                  </a:lnTo>
                  <a:lnTo>
                    <a:pt x="12825" y="18722"/>
                  </a:lnTo>
                  <a:lnTo>
                    <a:pt x="19582" y="18722"/>
                  </a:lnTo>
                  <a:cubicBezTo>
                    <a:pt x="20697" y="18718"/>
                    <a:pt x="21600" y="17753"/>
                    <a:pt x="21600" y="16562"/>
                  </a:cubicBezTo>
                  <a:lnTo>
                    <a:pt x="21600" y="2160"/>
                  </a:lnTo>
                  <a:cubicBezTo>
                    <a:pt x="21600" y="967"/>
                    <a:pt x="20693" y="0"/>
                    <a:pt x="1957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43" name="Shape 1348">
            <a:extLst>
              <a:ext uri="{FF2B5EF4-FFF2-40B4-BE49-F238E27FC236}">
                <a16:creationId xmlns:a16="http://schemas.microsoft.com/office/drawing/2014/main" id="{A111E43F-A488-45C7-BD96-C49BFDB618C1}"/>
              </a:ext>
            </a:extLst>
          </p:cNvPr>
          <p:cNvSpPr/>
          <p:nvPr userDrawn="1"/>
        </p:nvSpPr>
        <p:spPr>
          <a:xfrm>
            <a:off x="3368093" y="4513632"/>
            <a:ext cx="315755" cy="315870"/>
          </a:xfrm>
          <a:custGeom>
            <a:avLst/>
            <a:gdLst/>
            <a:ahLst/>
            <a:cxnLst>
              <a:cxn ang="0">
                <a:pos x="wd2" y="hd2"/>
              </a:cxn>
              <a:cxn ang="5400000">
                <a:pos x="wd2" y="hd2"/>
              </a:cxn>
              <a:cxn ang="10800000">
                <a:pos x="wd2" y="hd2"/>
              </a:cxn>
              <a:cxn ang="16200000">
                <a:pos x="wd2" y="hd2"/>
              </a:cxn>
            </a:cxnLst>
            <a:rect l="0" t="0" r="r" b="b"/>
            <a:pathLst>
              <a:path w="21020" h="21600" extrusionOk="0">
                <a:moveTo>
                  <a:pt x="18847" y="7946"/>
                </a:moveTo>
                <a:lnTo>
                  <a:pt x="17741" y="9092"/>
                </a:lnTo>
                <a:cubicBezTo>
                  <a:pt x="17741" y="8940"/>
                  <a:pt x="17759" y="8792"/>
                  <a:pt x="17745" y="8637"/>
                </a:cubicBezTo>
                <a:cubicBezTo>
                  <a:pt x="17629" y="7331"/>
                  <a:pt x="17037" y="6068"/>
                  <a:pt x="16074" y="5081"/>
                </a:cubicBezTo>
                <a:cubicBezTo>
                  <a:pt x="15004" y="3980"/>
                  <a:pt x="13586" y="3349"/>
                  <a:pt x="12181" y="3345"/>
                </a:cubicBezTo>
                <a:lnTo>
                  <a:pt x="13269" y="2218"/>
                </a:lnTo>
                <a:cubicBezTo>
                  <a:pt x="13813" y="1660"/>
                  <a:pt x="14572" y="1350"/>
                  <a:pt x="15403" y="1350"/>
                </a:cubicBezTo>
                <a:cubicBezTo>
                  <a:pt x="16461" y="1350"/>
                  <a:pt x="17547" y="1841"/>
                  <a:pt x="18381" y="2697"/>
                </a:cubicBezTo>
                <a:cubicBezTo>
                  <a:pt x="19165" y="3501"/>
                  <a:pt x="19632" y="4500"/>
                  <a:pt x="19699" y="5510"/>
                </a:cubicBezTo>
                <a:cubicBezTo>
                  <a:pt x="19760" y="6453"/>
                  <a:pt x="19458" y="7318"/>
                  <a:pt x="18847" y="7946"/>
                </a:cubicBezTo>
                <a:moveTo>
                  <a:pt x="5829" y="19329"/>
                </a:moveTo>
                <a:cubicBezTo>
                  <a:pt x="5814" y="18424"/>
                  <a:pt x="5454" y="17482"/>
                  <a:pt x="4731" y="16739"/>
                </a:cubicBezTo>
                <a:cubicBezTo>
                  <a:pt x="4046" y="16035"/>
                  <a:pt x="3151" y="15629"/>
                  <a:pt x="2257" y="15593"/>
                </a:cubicBezTo>
                <a:lnTo>
                  <a:pt x="2912" y="13158"/>
                </a:lnTo>
                <a:cubicBezTo>
                  <a:pt x="2960" y="12995"/>
                  <a:pt x="3053" y="12836"/>
                  <a:pt x="3168" y="12695"/>
                </a:cubicBezTo>
                <a:cubicBezTo>
                  <a:pt x="4486" y="11727"/>
                  <a:pt x="6513" y="12012"/>
                  <a:pt x="7920" y="13460"/>
                </a:cubicBezTo>
                <a:cubicBezTo>
                  <a:pt x="9410" y="14990"/>
                  <a:pt x="9639" y="17231"/>
                  <a:pt x="8492" y="18569"/>
                </a:cubicBezTo>
                <a:cubicBezTo>
                  <a:pt x="8417" y="18610"/>
                  <a:pt x="8340" y="18649"/>
                  <a:pt x="8256" y="18675"/>
                </a:cubicBezTo>
                <a:cubicBezTo>
                  <a:pt x="8256" y="18675"/>
                  <a:pt x="5829" y="19329"/>
                  <a:pt x="5829" y="19329"/>
                </a:cubicBezTo>
                <a:close/>
                <a:moveTo>
                  <a:pt x="2738" y="20164"/>
                </a:moveTo>
                <a:cubicBezTo>
                  <a:pt x="2666" y="20181"/>
                  <a:pt x="2443" y="20239"/>
                  <a:pt x="2292" y="20250"/>
                </a:cubicBezTo>
                <a:cubicBezTo>
                  <a:pt x="1752" y="20244"/>
                  <a:pt x="1314" y="19792"/>
                  <a:pt x="1314" y="19238"/>
                </a:cubicBezTo>
                <a:cubicBezTo>
                  <a:pt x="1321" y="19125"/>
                  <a:pt x="1366" y="18929"/>
                  <a:pt x="1380" y="18857"/>
                </a:cubicBezTo>
                <a:lnTo>
                  <a:pt x="2072" y="16283"/>
                </a:lnTo>
                <a:cubicBezTo>
                  <a:pt x="2822" y="16261"/>
                  <a:pt x="3631" y="16563"/>
                  <a:pt x="4266" y="17216"/>
                </a:cubicBezTo>
                <a:cubicBezTo>
                  <a:pt x="4911" y="17879"/>
                  <a:pt x="5214" y="18725"/>
                  <a:pt x="5181" y="19505"/>
                </a:cubicBezTo>
                <a:cubicBezTo>
                  <a:pt x="5181" y="19505"/>
                  <a:pt x="2738" y="20164"/>
                  <a:pt x="2738" y="20164"/>
                </a:cubicBezTo>
                <a:close/>
                <a:moveTo>
                  <a:pt x="6889" y="11179"/>
                </a:moveTo>
                <a:cubicBezTo>
                  <a:pt x="6281" y="10928"/>
                  <a:pt x="5643" y="10784"/>
                  <a:pt x="5004" y="10775"/>
                </a:cubicBezTo>
                <a:lnTo>
                  <a:pt x="10064" y="5536"/>
                </a:lnTo>
                <a:cubicBezTo>
                  <a:pt x="10839" y="4760"/>
                  <a:pt x="11967" y="4536"/>
                  <a:pt x="13078" y="4820"/>
                </a:cubicBezTo>
                <a:cubicBezTo>
                  <a:pt x="13078" y="4820"/>
                  <a:pt x="6889" y="11179"/>
                  <a:pt x="6889" y="11179"/>
                </a:cubicBezTo>
                <a:close/>
                <a:moveTo>
                  <a:pt x="9718" y="13672"/>
                </a:moveTo>
                <a:cubicBezTo>
                  <a:pt x="9473" y="13258"/>
                  <a:pt x="9194" y="12860"/>
                  <a:pt x="8849" y="12506"/>
                </a:cubicBezTo>
                <a:cubicBezTo>
                  <a:pt x="8447" y="12093"/>
                  <a:pt x="7987" y="11771"/>
                  <a:pt x="7507" y="11499"/>
                </a:cubicBezTo>
                <a:lnTo>
                  <a:pt x="13768" y="5064"/>
                </a:lnTo>
                <a:cubicBezTo>
                  <a:pt x="14259" y="5289"/>
                  <a:pt x="14730" y="5608"/>
                  <a:pt x="15146" y="6035"/>
                </a:cubicBezTo>
                <a:cubicBezTo>
                  <a:pt x="15501" y="6399"/>
                  <a:pt x="15776" y="6807"/>
                  <a:pt x="15987" y="7230"/>
                </a:cubicBezTo>
                <a:cubicBezTo>
                  <a:pt x="15987" y="7230"/>
                  <a:pt x="9718" y="13672"/>
                  <a:pt x="9718" y="13672"/>
                </a:cubicBezTo>
                <a:close/>
                <a:moveTo>
                  <a:pt x="10519" y="16062"/>
                </a:moveTo>
                <a:cubicBezTo>
                  <a:pt x="10465" y="15452"/>
                  <a:pt x="10299" y="14855"/>
                  <a:pt x="10048" y="14288"/>
                </a:cubicBezTo>
                <a:lnTo>
                  <a:pt x="16258" y="7907"/>
                </a:lnTo>
                <a:cubicBezTo>
                  <a:pt x="16638" y="9140"/>
                  <a:pt x="16443" y="10430"/>
                  <a:pt x="15610" y="11285"/>
                </a:cubicBezTo>
                <a:cubicBezTo>
                  <a:pt x="15605" y="11290"/>
                  <a:pt x="15598" y="11293"/>
                  <a:pt x="15593" y="11299"/>
                </a:cubicBezTo>
                <a:lnTo>
                  <a:pt x="15602" y="11307"/>
                </a:lnTo>
                <a:lnTo>
                  <a:pt x="10526" y="16565"/>
                </a:lnTo>
                <a:cubicBezTo>
                  <a:pt x="10527" y="16398"/>
                  <a:pt x="10535" y="16232"/>
                  <a:pt x="10519" y="16062"/>
                </a:cubicBezTo>
                <a:moveTo>
                  <a:pt x="19309" y="1742"/>
                </a:moveTo>
                <a:cubicBezTo>
                  <a:pt x="18228" y="632"/>
                  <a:pt x="16806" y="0"/>
                  <a:pt x="15403" y="0"/>
                </a:cubicBezTo>
                <a:cubicBezTo>
                  <a:pt x="14221" y="0"/>
                  <a:pt x="13131" y="451"/>
                  <a:pt x="12336" y="1266"/>
                </a:cubicBezTo>
                <a:lnTo>
                  <a:pt x="9139" y="4577"/>
                </a:lnTo>
                <a:cubicBezTo>
                  <a:pt x="9130" y="4586"/>
                  <a:pt x="9118" y="4593"/>
                  <a:pt x="9108" y="4603"/>
                </a:cubicBezTo>
                <a:cubicBezTo>
                  <a:pt x="9103" y="4608"/>
                  <a:pt x="9100" y="4615"/>
                  <a:pt x="9095" y="4621"/>
                </a:cubicBezTo>
                <a:lnTo>
                  <a:pt x="9097" y="4622"/>
                </a:lnTo>
                <a:lnTo>
                  <a:pt x="2311" y="11647"/>
                </a:lnTo>
                <a:cubicBezTo>
                  <a:pt x="1998" y="11966"/>
                  <a:pt x="1771" y="12365"/>
                  <a:pt x="1646" y="12798"/>
                </a:cubicBezTo>
                <a:lnTo>
                  <a:pt x="103" y="18541"/>
                </a:lnTo>
                <a:cubicBezTo>
                  <a:pt x="101" y="18557"/>
                  <a:pt x="0" y="19009"/>
                  <a:pt x="0" y="19238"/>
                </a:cubicBezTo>
                <a:cubicBezTo>
                  <a:pt x="0" y="20542"/>
                  <a:pt x="1031" y="21600"/>
                  <a:pt x="2303" y="21600"/>
                </a:cubicBezTo>
                <a:cubicBezTo>
                  <a:pt x="2555" y="21600"/>
                  <a:pt x="3044" y="21476"/>
                  <a:pt x="3062" y="21473"/>
                </a:cubicBezTo>
                <a:lnTo>
                  <a:pt x="8631" y="19969"/>
                </a:lnTo>
                <a:cubicBezTo>
                  <a:pt x="9054" y="19840"/>
                  <a:pt x="9439" y="19605"/>
                  <a:pt x="9751" y="19283"/>
                </a:cubicBezTo>
                <a:lnTo>
                  <a:pt x="19777" y="8900"/>
                </a:lnTo>
                <a:cubicBezTo>
                  <a:pt x="21600" y="7024"/>
                  <a:pt x="21395" y="3881"/>
                  <a:pt x="19309" y="174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44" name="Group 743">
            <a:extLst>
              <a:ext uri="{FF2B5EF4-FFF2-40B4-BE49-F238E27FC236}">
                <a16:creationId xmlns:a16="http://schemas.microsoft.com/office/drawing/2014/main" id="{E5836263-0BAD-407F-A252-D0FF56A3073A}"/>
              </a:ext>
            </a:extLst>
          </p:cNvPr>
          <p:cNvGrpSpPr/>
          <p:nvPr userDrawn="1"/>
        </p:nvGrpSpPr>
        <p:grpSpPr>
          <a:xfrm>
            <a:off x="2690192" y="4513632"/>
            <a:ext cx="217081" cy="315870"/>
            <a:chOff x="3660059" y="4012885"/>
            <a:chExt cx="299760" cy="436175"/>
          </a:xfrm>
          <a:solidFill>
            <a:schemeClr val="accent1"/>
          </a:solidFill>
        </p:grpSpPr>
        <p:sp>
          <p:nvSpPr>
            <p:cNvPr id="745" name="Shape 1349">
              <a:extLst>
                <a:ext uri="{FF2B5EF4-FFF2-40B4-BE49-F238E27FC236}">
                  <a16:creationId xmlns:a16="http://schemas.microsoft.com/office/drawing/2014/main" id="{2E7EAB91-D876-45BC-966D-8943B6FE67BA}"/>
                </a:ext>
              </a:extLst>
            </p:cNvPr>
            <p:cNvSpPr/>
            <p:nvPr/>
          </p:nvSpPr>
          <p:spPr>
            <a:xfrm>
              <a:off x="3660059" y="4012885"/>
              <a:ext cx="299760" cy="436175"/>
            </a:xfrm>
            <a:custGeom>
              <a:avLst/>
              <a:gdLst/>
              <a:ahLst/>
              <a:cxnLst>
                <a:cxn ang="0">
                  <a:pos x="wd2" y="hd2"/>
                </a:cxn>
                <a:cxn ang="5400000">
                  <a:pos x="wd2" y="hd2"/>
                </a:cxn>
                <a:cxn ang="10800000">
                  <a:pos x="wd2" y="hd2"/>
                </a:cxn>
                <a:cxn ang="16200000">
                  <a:pos x="wd2" y="hd2"/>
                </a:cxn>
              </a:cxnLst>
              <a:rect l="0" t="0" r="r" b="b"/>
              <a:pathLst>
                <a:path w="21600" h="21600" extrusionOk="0">
                  <a:moveTo>
                    <a:pt x="15387" y="14175"/>
                  </a:moveTo>
                  <a:lnTo>
                    <a:pt x="6224" y="14175"/>
                  </a:lnTo>
                  <a:cubicBezTo>
                    <a:pt x="5735" y="13447"/>
                    <a:pt x="5148" y="12717"/>
                    <a:pt x="4569" y="12004"/>
                  </a:cubicBezTo>
                  <a:cubicBezTo>
                    <a:pt x="3288" y="10428"/>
                    <a:pt x="1964" y="8797"/>
                    <a:pt x="1964" y="7425"/>
                  </a:cubicBezTo>
                  <a:cubicBezTo>
                    <a:pt x="1964" y="4075"/>
                    <a:pt x="5927" y="1350"/>
                    <a:pt x="10800" y="1350"/>
                  </a:cubicBezTo>
                  <a:cubicBezTo>
                    <a:pt x="15673" y="1350"/>
                    <a:pt x="19636" y="4075"/>
                    <a:pt x="19636" y="7425"/>
                  </a:cubicBezTo>
                  <a:cubicBezTo>
                    <a:pt x="19636" y="8787"/>
                    <a:pt x="18312" y="10426"/>
                    <a:pt x="17029" y="12012"/>
                  </a:cubicBezTo>
                  <a:cubicBezTo>
                    <a:pt x="16455" y="12723"/>
                    <a:pt x="15873" y="13450"/>
                    <a:pt x="15387" y="14175"/>
                  </a:cubicBezTo>
                  <a:moveTo>
                    <a:pt x="10800" y="20250"/>
                  </a:moveTo>
                  <a:cubicBezTo>
                    <a:pt x="9806" y="20250"/>
                    <a:pt x="9347" y="20172"/>
                    <a:pt x="8839" y="19406"/>
                  </a:cubicBezTo>
                  <a:lnTo>
                    <a:pt x="13000" y="19049"/>
                  </a:lnTo>
                  <a:cubicBezTo>
                    <a:pt x="12398" y="20164"/>
                    <a:pt x="11959" y="20250"/>
                    <a:pt x="10800" y="20250"/>
                  </a:cubicBezTo>
                  <a:moveTo>
                    <a:pt x="7596" y="16813"/>
                  </a:moveTo>
                  <a:cubicBezTo>
                    <a:pt x="7417" y="16407"/>
                    <a:pt x="7216" y="15979"/>
                    <a:pt x="6992" y="15525"/>
                  </a:cubicBezTo>
                  <a:lnTo>
                    <a:pt x="14616" y="15525"/>
                  </a:lnTo>
                  <a:cubicBezTo>
                    <a:pt x="14496" y="15767"/>
                    <a:pt x="14375" y="16010"/>
                    <a:pt x="14271" y="16240"/>
                  </a:cubicBezTo>
                  <a:cubicBezTo>
                    <a:pt x="14271" y="16240"/>
                    <a:pt x="7596" y="16813"/>
                    <a:pt x="7596" y="16813"/>
                  </a:cubicBezTo>
                  <a:close/>
                  <a:moveTo>
                    <a:pt x="13346" y="18344"/>
                  </a:moveTo>
                  <a:lnTo>
                    <a:pt x="8477" y="18762"/>
                  </a:lnTo>
                  <a:cubicBezTo>
                    <a:pt x="8303" y="18416"/>
                    <a:pt x="8116" y="18012"/>
                    <a:pt x="7890" y="17484"/>
                  </a:cubicBezTo>
                  <a:cubicBezTo>
                    <a:pt x="7887" y="17478"/>
                    <a:pt x="7883" y="17470"/>
                    <a:pt x="7881" y="17463"/>
                  </a:cubicBezTo>
                  <a:lnTo>
                    <a:pt x="13957" y="16941"/>
                  </a:lnTo>
                  <a:cubicBezTo>
                    <a:pt x="13871" y="17141"/>
                    <a:pt x="13778" y="17350"/>
                    <a:pt x="13698" y="17537"/>
                  </a:cubicBezTo>
                  <a:cubicBezTo>
                    <a:pt x="13570" y="17841"/>
                    <a:pt x="13454" y="18104"/>
                    <a:pt x="13346" y="18344"/>
                  </a:cubicBezTo>
                  <a:moveTo>
                    <a:pt x="10800" y="0"/>
                  </a:moveTo>
                  <a:cubicBezTo>
                    <a:pt x="4835" y="0"/>
                    <a:pt x="0" y="3324"/>
                    <a:pt x="0" y="7425"/>
                  </a:cubicBezTo>
                  <a:cubicBezTo>
                    <a:pt x="0" y="10146"/>
                    <a:pt x="3621" y="13030"/>
                    <a:pt x="4940" y="15562"/>
                  </a:cubicBezTo>
                  <a:cubicBezTo>
                    <a:pt x="6906" y="19339"/>
                    <a:pt x="6689" y="21600"/>
                    <a:pt x="10800" y="21600"/>
                  </a:cubicBezTo>
                  <a:cubicBezTo>
                    <a:pt x="14973" y="21600"/>
                    <a:pt x="14693" y="19350"/>
                    <a:pt x="16660" y="15578"/>
                  </a:cubicBezTo>
                  <a:cubicBezTo>
                    <a:pt x="17983" y="13040"/>
                    <a:pt x="21600" y="10125"/>
                    <a:pt x="21600" y="7425"/>
                  </a:cubicBezTo>
                  <a:cubicBezTo>
                    <a:pt x="21600" y="3324"/>
                    <a:pt x="16765"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46" name="Shape 1350">
              <a:extLst>
                <a:ext uri="{FF2B5EF4-FFF2-40B4-BE49-F238E27FC236}">
                  <a16:creationId xmlns:a16="http://schemas.microsoft.com/office/drawing/2014/main" id="{AA021168-4477-4350-A10C-0E09364CFB6B}"/>
                </a:ext>
              </a:extLst>
            </p:cNvPr>
            <p:cNvSpPr/>
            <p:nvPr/>
          </p:nvSpPr>
          <p:spPr>
            <a:xfrm>
              <a:off x="3728185" y="4081036"/>
              <a:ext cx="88566" cy="88599"/>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2"/>
                    <a:pt x="0" y="19938"/>
                  </a:cubicBezTo>
                  <a:cubicBezTo>
                    <a:pt x="0" y="20855"/>
                    <a:pt x="743" y="21600"/>
                    <a:pt x="1662" y="21600"/>
                  </a:cubicBezTo>
                  <a:cubicBezTo>
                    <a:pt x="2580" y="21600"/>
                    <a:pt x="3323" y="20855"/>
                    <a:pt x="3323" y="19938"/>
                  </a:cubicBezTo>
                  <a:cubicBezTo>
                    <a:pt x="3323" y="10777"/>
                    <a:pt x="10777" y="3323"/>
                    <a:pt x="19938" y="3323"/>
                  </a:cubicBezTo>
                  <a:cubicBezTo>
                    <a:pt x="20857" y="3323"/>
                    <a:pt x="21600" y="2578"/>
                    <a:pt x="21600" y="1662"/>
                  </a:cubicBezTo>
                  <a:cubicBezTo>
                    <a:pt x="21600" y="745"/>
                    <a:pt x="20857" y="0"/>
                    <a:pt x="19938"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47" name="Group 746">
            <a:extLst>
              <a:ext uri="{FF2B5EF4-FFF2-40B4-BE49-F238E27FC236}">
                <a16:creationId xmlns:a16="http://schemas.microsoft.com/office/drawing/2014/main" id="{BF7DFCAE-36F3-46ED-998C-7B369685C762}"/>
              </a:ext>
            </a:extLst>
          </p:cNvPr>
          <p:cNvGrpSpPr/>
          <p:nvPr userDrawn="1"/>
        </p:nvGrpSpPr>
        <p:grpSpPr>
          <a:xfrm>
            <a:off x="1930949" y="4513632"/>
            <a:ext cx="236815" cy="315870"/>
            <a:chOff x="2774406" y="4012885"/>
            <a:chExt cx="327010" cy="436175"/>
          </a:xfrm>
          <a:solidFill>
            <a:schemeClr val="accent1"/>
          </a:solidFill>
        </p:grpSpPr>
        <p:sp>
          <p:nvSpPr>
            <p:cNvPr id="748" name="Shape 1351">
              <a:extLst>
                <a:ext uri="{FF2B5EF4-FFF2-40B4-BE49-F238E27FC236}">
                  <a16:creationId xmlns:a16="http://schemas.microsoft.com/office/drawing/2014/main" id="{FADA8AFE-24EE-47ED-BCC9-AC51CC1884E0}"/>
                </a:ext>
              </a:extLst>
            </p:cNvPr>
            <p:cNvSpPr/>
            <p:nvPr/>
          </p:nvSpPr>
          <p:spPr>
            <a:xfrm>
              <a:off x="2774406" y="4012885"/>
              <a:ext cx="327010" cy="436175"/>
            </a:xfrm>
            <a:custGeom>
              <a:avLst/>
              <a:gdLst/>
              <a:ahLst/>
              <a:cxnLst>
                <a:cxn ang="0">
                  <a:pos x="wd2" y="hd2"/>
                </a:cxn>
                <a:cxn ang="5400000">
                  <a:pos x="wd2" y="hd2"/>
                </a:cxn>
                <a:cxn ang="10800000">
                  <a:pos x="wd2" y="hd2"/>
                </a:cxn>
                <a:cxn ang="16200000">
                  <a:pos x="wd2" y="hd2"/>
                </a:cxn>
              </a:cxnLst>
              <a:rect l="0" t="0" r="r" b="b"/>
              <a:pathLst>
                <a:path w="21600" h="21600" extrusionOk="0">
                  <a:moveTo>
                    <a:pt x="19800" y="12825"/>
                  </a:moveTo>
                  <a:lnTo>
                    <a:pt x="19800" y="13500"/>
                  </a:lnTo>
                  <a:lnTo>
                    <a:pt x="19800" y="14850"/>
                  </a:lnTo>
                  <a:lnTo>
                    <a:pt x="19800" y="15525"/>
                  </a:lnTo>
                  <a:cubicBezTo>
                    <a:pt x="19800" y="18130"/>
                    <a:pt x="16973" y="20250"/>
                    <a:pt x="13500" y="20250"/>
                  </a:cubicBezTo>
                  <a:lnTo>
                    <a:pt x="8100" y="20250"/>
                  </a:lnTo>
                  <a:cubicBezTo>
                    <a:pt x="4627" y="20250"/>
                    <a:pt x="1800" y="18130"/>
                    <a:pt x="1800" y="15525"/>
                  </a:cubicBezTo>
                  <a:lnTo>
                    <a:pt x="1800" y="14850"/>
                  </a:lnTo>
                  <a:lnTo>
                    <a:pt x="1800" y="13500"/>
                  </a:lnTo>
                  <a:lnTo>
                    <a:pt x="1800" y="12825"/>
                  </a:lnTo>
                  <a:lnTo>
                    <a:pt x="1800" y="10800"/>
                  </a:lnTo>
                  <a:cubicBezTo>
                    <a:pt x="1800" y="10428"/>
                    <a:pt x="2203" y="10125"/>
                    <a:pt x="2700" y="10125"/>
                  </a:cubicBezTo>
                  <a:lnTo>
                    <a:pt x="4500" y="10125"/>
                  </a:lnTo>
                  <a:lnTo>
                    <a:pt x="17100" y="10125"/>
                  </a:lnTo>
                  <a:lnTo>
                    <a:pt x="18900" y="10125"/>
                  </a:lnTo>
                  <a:cubicBezTo>
                    <a:pt x="19397" y="10125"/>
                    <a:pt x="19800" y="10428"/>
                    <a:pt x="19800" y="10800"/>
                  </a:cubicBezTo>
                  <a:cubicBezTo>
                    <a:pt x="19800" y="10800"/>
                    <a:pt x="19800" y="12825"/>
                    <a:pt x="19800" y="12825"/>
                  </a:cubicBezTo>
                  <a:close/>
                  <a:moveTo>
                    <a:pt x="14400" y="6075"/>
                  </a:moveTo>
                  <a:lnTo>
                    <a:pt x="14400" y="6077"/>
                  </a:lnTo>
                  <a:lnTo>
                    <a:pt x="14400" y="8775"/>
                  </a:lnTo>
                  <a:lnTo>
                    <a:pt x="7200" y="8775"/>
                  </a:lnTo>
                  <a:lnTo>
                    <a:pt x="7200" y="6077"/>
                  </a:lnTo>
                  <a:lnTo>
                    <a:pt x="7200" y="6075"/>
                  </a:lnTo>
                  <a:cubicBezTo>
                    <a:pt x="7200" y="4584"/>
                    <a:pt x="8812" y="3375"/>
                    <a:pt x="10800" y="3375"/>
                  </a:cubicBezTo>
                  <a:cubicBezTo>
                    <a:pt x="12788" y="3375"/>
                    <a:pt x="14400" y="4584"/>
                    <a:pt x="14400" y="6075"/>
                  </a:cubicBezTo>
                  <a:moveTo>
                    <a:pt x="4500" y="6075"/>
                  </a:moveTo>
                  <a:cubicBezTo>
                    <a:pt x="4500" y="3465"/>
                    <a:pt x="7320" y="1350"/>
                    <a:pt x="10800" y="1350"/>
                  </a:cubicBezTo>
                  <a:cubicBezTo>
                    <a:pt x="14280" y="1350"/>
                    <a:pt x="17100" y="3465"/>
                    <a:pt x="17100" y="6075"/>
                  </a:cubicBezTo>
                  <a:lnTo>
                    <a:pt x="17100" y="8775"/>
                  </a:lnTo>
                  <a:lnTo>
                    <a:pt x="15300" y="8775"/>
                  </a:lnTo>
                  <a:lnTo>
                    <a:pt x="15300" y="6077"/>
                  </a:lnTo>
                  <a:cubicBezTo>
                    <a:pt x="15300" y="4213"/>
                    <a:pt x="13286" y="2702"/>
                    <a:pt x="10800" y="2702"/>
                  </a:cubicBezTo>
                  <a:cubicBezTo>
                    <a:pt x="8314" y="2702"/>
                    <a:pt x="6300" y="4213"/>
                    <a:pt x="6300" y="6077"/>
                  </a:cubicBezTo>
                  <a:lnTo>
                    <a:pt x="6300" y="8775"/>
                  </a:lnTo>
                  <a:lnTo>
                    <a:pt x="4500" y="8775"/>
                  </a:lnTo>
                  <a:cubicBezTo>
                    <a:pt x="4500" y="8775"/>
                    <a:pt x="4500" y="6075"/>
                    <a:pt x="4500" y="6075"/>
                  </a:cubicBezTo>
                  <a:close/>
                  <a:moveTo>
                    <a:pt x="18900" y="8775"/>
                  </a:moveTo>
                  <a:lnTo>
                    <a:pt x="18900" y="6075"/>
                  </a:lnTo>
                  <a:cubicBezTo>
                    <a:pt x="18900" y="2719"/>
                    <a:pt x="15274" y="0"/>
                    <a:pt x="10800" y="0"/>
                  </a:cubicBezTo>
                  <a:cubicBezTo>
                    <a:pt x="6326" y="0"/>
                    <a:pt x="2700" y="2719"/>
                    <a:pt x="2700" y="6075"/>
                  </a:cubicBezTo>
                  <a:lnTo>
                    <a:pt x="2700" y="8775"/>
                  </a:lnTo>
                  <a:cubicBezTo>
                    <a:pt x="1208" y="8775"/>
                    <a:pt x="0" y="9681"/>
                    <a:pt x="0" y="10800"/>
                  </a:cubicBezTo>
                  <a:lnTo>
                    <a:pt x="0" y="12825"/>
                  </a:lnTo>
                  <a:lnTo>
                    <a:pt x="0" y="13500"/>
                  </a:lnTo>
                  <a:lnTo>
                    <a:pt x="0" y="14850"/>
                  </a:lnTo>
                  <a:lnTo>
                    <a:pt x="0" y="15525"/>
                  </a:lnTo>
                  <a:cubicBezTo>
                    <a:pt x="0" y="18881"/>
                    <a:pt x="3626" y="21600"/>
                    <a:pt x="8100" y="21600"/>
                  </a:cubicBezTo>
                  <a:lnTo>
                    <a:pt x="13500" y="21600"/>
                  </a:lnTo>
                  <a:cubicBezTo>
                    <a:pt x="17974" y="21600"/>
                    <a:pt x="21600" y="18881"/>
                    <a:pt x="21600" y="15525"/>
                  </a:cubicBezTo>
                  <a:lnTo>
                    <a:pt x="21600" y="14850"/>
                  </a:lnTo>
                  <a:lnTo>
                    <a:pt x="21600" y="13500"/>
                  </a:lnTo>
                  <a:lnTo>
                    <a:pt x="21600" y="12825"/>
                  </a:lnTo>
                  <a:lnTo>
                    <a:pt x="21600" y="10800"/>
                  </a:lnTo>
                  <a:cubicBezTo>
                    <a:pt x="21600" y="9681"/>
                    <a:pt x="20392" y="8775"/>
                    <a:pt x="18900" y="877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49" name="Shape 1352">
              <a:extLst>
                <a:ext uri="{FF2B5EF4-FFF2-40B4-BE49-F238E27FC236}">
                  <a16:creationId xmlns:a16="http://schemas.microsoft.com/office/drawing/2014/main" id="{CDD7C23A-ABE2-43D7-9EDE-395E4780901D}"/>
                </a:ext>
              </a:extLst>
            </p:cNvPr>
            <p:cNvSpPr/>
            <p:nvPr/>
          </p:nvSpPr>
          <p:spPr>
            <a:xfrm>
              <a:off x="2910660" y="4271864"/>
              <a:ext cx="54502" cy="817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3226"/>
                    <a:pt x="0" y="7201"/>
                  </a:cubicBezTo>
                  <a:cubicBezTo>
                    <a:pt x="0" y="9390"/>
                    <a:pt x="1798" y="13537"/>
                    <a:pt x="3602" y="16821"/>
                  </a:cubicBezTo>
                  <a:cubicBezTo>
                    <a:pt x="5070" y="19494"/>
                    <a:pt x="6916" y="21600"/>
                    <a:pt x="10800" y="21600"/>
                  </a:cubicBezTo>
                  <a:cubicBezTo>
                    <a:pt x="15016" y="21600"/>
                    <a:pt x="16530" y="19515"/>
                    <a:pt x="18004" y="16858"/>
                  </a:cubicBezTo>
                  <a:cubicBezTo>
                    <a:pt x="19828" y="13567"/>
                    <a:pt x="21600" y="9397"/>
                    <a:pt x="21600" y="7201"/>
                  </a:cubicBezTo>
                  <a:cubicBezTo>
                    <a:pt x="21600" y="3226"/>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50" name="Shape 1353">
            <a:extLst>
              <a:ext uri="{FF2B5EF4-FFF2-40B4-BE49-F238E27FC236}">
                <a16:creationId xmlns:a16="http://schemas.microsoft.com/office/drawing/2014/main" id="{3F9AE600-F22B-4222-A81E-5AA26B9E2C8C}"/>
              </a:ext>
            </a:extLst>
          </p:cNvPr>
          <p:cNvSpPr/>
          <p:nvPr userDrawn="1"/>
        </p:nvSpPr>
        <p:spPr>
          <a:xfrm>
            <a:off x="1208446" y="4600356"/>
            <a:ext cx="315754" cy="236806"/>
          </a:xfrm>
          <a:custGeom>
            <a:avLst/>
            <a:gdLst/>
            <a:ahLst/>
            <a:cxnLst>
              <a:cxn ang="0">
                <a:pos x="wd2" y="hd2"/>
              </a:cxn>
              <a:cxn ang="5400000">
                <a:pos x="wd2" y="hd2"/>
              </a:cxn>
              <a:cxn ang="10800000">
                <a:pos x="wd2" y="hd2"/>
              </a:cxn>
              <a:cxn ang="16200000">
                <a:pos x="wd2" y="hd2"/>
              </a:cxn>
            </a:cxnLst>
            <a:rect l="0" t="0" r="r" b="b"/>
            <a:pathLst>
              <a:path w="21596" h="21600" extrusionOk="0">
                <a:moveTo>
                  <a:pt x="4512" y="2152"/>
                </a:moveTo>
                <a:lnTo>
                  <a:pt x="6065" y="3878"/>
                </a:lnTo>
                <a:lnTo>
                  <a:pt x="4247" y="6303"/>
                </a:lnTo>
                <a:lnTo>
                  <a:pt x="1353" y="6303"/>
                </a:lnTo>
                <a:cubicBezTo>
                  <a:pt x="1353" y="6303"/>
                  <a:pt x="4512" y="2152"/>
                  <a:pt x="4512" y="2152"/>
                </a:cubicBezTo>
                <a:close/>
                <a:moveTo>
                  <a:pt x="17349" y="6303"/>
                </a:moveTo>
                <a:lnTo>
                  <a:pt x="15531" y="3878"/>
                </a:lnTo>
                <a:lnTo>
                  <a:pt x="17082" y="2154"/>
                </a:lnTo>
                <a:lnTo>
                  <a:pt x="20191" y="6303"/>
                </a:lnTo>
                <a:cubicBezTo>
                  <a:pt x="20191" y="6303"/>
                  <a:pt x="17349" y="6303"/>
                  <a:pt x="17349" y="6303"/>
                </a:cubicBezTo>
                <a:close/>
                <a:moveTo>
                  <a:pt x="17264" y="7203"/>
                </a:moveTo>
                <a:lnTo>
                  <a:pt x="19664" y="7203"/>
                </a:lnTo>
                <a:lnTo>
                  <a:pt x="13021" y="16639"/>
                </a:lnTo>
                <a:cubicBezTo>
                  <a:pt x="13021" y="16639"/>
                  <a:pt x="17264" y="7203"/>
                  <a:pt x="17264" y="7203"/>
                </a:cubicBezTo>
                <a:close/>
                <a:moveTo>
                  <a:pt x="8574" y="16638"/>
                </a:moveTo>
                <a:lnTo>
                  <a:pt x="1933" y="7203"/>
                </a:lnTo>
                <a:lnTo>
                  <a:pt x="4331" y="7203"/>
                </a:lnTo>
                <a:cubicBezTo>
                  <a:pt x="4331" y="7203"/>
                  <a:pt x="8574" y="16638"/>
                  <a:pt x="8574" y="16638"/>
                </a:cubicBezTo>
                <a:close/>
                <a:moveTo>
                  <a:pt x="8430" y="7203"/>
                </a:moveTo>
                <a:lnTo>
                  <a:pt x="10085" y="18250"/>
                </a:lnTo>
                <a:lnTo>
                  <a:pt x="5117" y="7203"/>
                </a:lnTo>
                <a:cubicBezTo>
                  <a:pt x="5117" y="7203"/>
                  <a:pt x="8430" y="7203"/>
                  <a:pt x="8430" y="7203"/>
                </a:cubicBezTo>
                <a:close/>
                <a:moveTo>
                  <a:pt x="6585" y="4457"/>
                </a:moveTo>
                <a:lnTo>
                  <a:pt x="8247" y="6303"/>
                </a:lnTo>
                <a:lnTo>
                  <a:pt x="5201" y="6303"/>
                </a:lnTo>
                <a:cubicBezTo>
                  <a:pt x="5201" y="6303"/>
                  <a:pt x="6585" y="4457"/>
                  <a:pt x="6585" y="4457"/>
                </a:cubicBezTo>
                <a:close/>
                <a:moveTo>
                  <a:pt x="6544" y="3239"/>
                </a:moveTo>
                <a:lnTo>
                  <a:pt x="5251" y="1801"/>
                </a:lnTo>
                <a:lnTo>
                  <a:pt x="7621" y="1801"/>
                </a:lnTo>
                <a:cubicBezTo>
                  <a:pt x="7621" y="1801"/>
                  <a:pt x="6544" y="3239"/>
                  <a:pt x="6544" y="3239"/>
                </a:cubicBezTo>
                <a:close/>
                <a:moveTo>
                  <a:pt x="10798" y="3466"/>
                </a:moveTo>
                <a:lnTo>
                  <a:pt x="9300" y="1801"/>
                </a:lnTo>
                <a:lnTo>
                  <a:pt x="12296" y="1801"/>
                </a:lnTo>
                <a:cubicBezTo>
                  <a:pt x="12296" y="1801"/>
                  <a:pt x="10798" y="3466"/>
                  <a:pt x="10798" y="3466"/>
                </a:cubicBezTo>
                <a:close/>
                <a:moveTo>
                  <a:pt x="13974" y="1801"/>
                </a:moveTo>
                <a:lnTo>
                  <a:pt x="16345" y="1801"/>
                </a:lnTo>
                <a:lnTo>
                  <a:pt x="15052" y="3239"/>
                </a:lnTo>
                <a:cubicBezTo>
                  <a:pt x="15052" y="3239"/>
                  <a:pt x="13974" y="1801"/>
                  <a:pt x="13974" y="1801"/>
                </a:cubicBezTo>
                <a:close/>
                <a:moveTo>
                  <a:pt x="13349" y="6303"/>
                </a:moveTo>
                <a:lnTo>
                  <a:pt x="15011" y="4457"/>
                </a:lnTo>
                <a:lnTo>
                  <a:pt x="16394" y="6303"/>
                </a:lnTo>
                <a:cubicBezTo>
                  <a:pt x="16394" y="6303"/>
                  <a:pt x="13349" y="6303"/>
                  <a:pt x="13349" y="6303"/>
                </a:cubicBezTo>
                <a:close/>
                <a:moveTo>
                  <a:pt x="13166" y="7203"/>
                </a:moveTo>
                <a:lnTo>
                  <a:pt x="16478" y="7203"/>
                </a:lnTo>
                <a:lnTo>
                  <a:pt x="11511" y="18250"/>
                </a:lnTo>
                <a:cubicBezTo>
                  <a:pt x="11511" y="18250"/>
                  <a:pt x="13166" y="7203"/>
                  <a:pt x="13166" y="7203"/>
                </a:cubicBezTo>
                <a:close/>
                <a:moveTo>
                  <a:pt x="12479" y="7203"/>
                </a:moveTo>
                <a:lnTo>
                  <a:pt x="10798" y="18414"/>
                </a:lnTo>
                <a:lnTo>
                  <a:pt x="9117" y="7203"/>
                </a:lnTo>
                <a:cubicBezTo>
                  <a:pt x="9117" y="7203"/>
                  <a:pt x="12479" y="7203"/>
                  <a:pt x="12479" y="7203"/>
                </a:cubicBezTo>
                <a:close/>
                <a:moveTo>
                  <a:pt x="8773" y="5717"/>
                </a:moveTo>
                <a:lnTo>
                  <a:pt x="7064" y="3818"/>
                </a:lnTo>
                <a:lnTo>
                  <a:pt x="8426" y="2001"/>
                </a:lnTo>
                <a:lnTo>
                  <a:pt x="10270" y="4052"/>
                </a:lnTo>
                <a:cubicBezTo>
                  <a:pt x="10270" y="4052"/>
                  <a:pt x="8773" y="5717"/>
                  <a:pt x="8773" y="5717"/>
                </a:cubicBezTo>
                <a:close/>
                <a:moveTo>
                  <a:pt x="11325" y="4052"/>
                </a:moveTo>
                <a:lnTo>
                  <a:pt x="13170" y="2001"/>
                </a:lnTo>
                <a:lnTo>
                  <a:pt x="14532" y="3818"/>
                </a:lnTo>
                <a:lnTo>
                  <a:pt x="12822" y="5717"/>
                </a:lnTo>
                <a:cubicBezTo>
                  <a:pt x="12822" y="5717"/>
                  <a:pt x="11325" y="4052"/>
                  <a:pt x="11325" y="4052"/>
                </a:cubicBezTo>
                <a:close/>
                <a:moveTo>
                  <a:pt x="12296" y="6303"/>
                </a:moveTo>
                <a:lnTo>
                  <a:pt x="9300" y="6303"/>
                </a:lnTo>
                <a:lnTo>
                  <a:pt x="10798" y="4638"/>
                </a:lnTo>
                <a:cubicBezTo>
                  <a:pt x="10798" y="4638"/>
                  <a:pt x="12296" y="6303"/>
                  <a:pt x="12296" y="6303"/>
                </a:cubicBezTo>
                <a:close/>
                <a:moveTo>
                  <a:pt x="21201" y="5102"/>
                </a:moveTo>
                <a:lnTo>
                  <a:pt x="17772" y="528"/>
                </a:lnTo>
                <a:cubicBezTo>
                  <a:pt x="17519" y="190"/>
                  <a:pt x="17176" y="0"/>
                  <a:pt x="16818" y="0"/>
                </a:cubicBezTo>
                <a:lnTo>
                  <a:pt x="4779" y="0"/>
                </a:lnTo>
                <a:cubicBezTo>
                  <a:pt x="4421" y="0"/>
                  <a:pt x="4077" y="190"/>
                  <a:pt x="3824" y="528"/>
                </a:cubicBezTo>
                <a:lnTo>
                  <a:pt x="396" y="5102"/>
                </a:lnTo>
                <a:cubicBezTo>
                  <a:pt x="131" y="5455"/>
                  <a:pt x="-1" y="5922"/>
                  <a:pt x="0" y="6387"/>
                </a:cubicBezTo>
                <a:cubicBezTo>
                  <a:pt x="2" y="6810"/>
                  <a:pt x="115" y="7234"/>
                  <a:pt x="341" y="7573"/>
                </a:cubicBezTo>
                <a:lnTo>
                  <a:pt x="9789" y="20996"/>
                </a:lnTo>
                <a:cubicBezTo>
                  <a:pt x="10045" y="21379"/>
                  <a:pt x="10412" y="21600"/>
                  <a:pt x="10798" y="21600"/>
                </a:cubicBezTo>
                <a:cubicBezTo>
                  <a:pt x="11184" y="21600"/>
                  <a:pt x="11551" y="21379"/>
                  <a:pt x="11807" y="20996"/>
                </a:cubicBezTo>
                <a:lnTo>
                  <a:pt x="21256" y="7573"/>
                </a:lnTo>
                <a:cubicBezTo>
                  <a:pt x="21486" y="7227"/>
                  <a:pt x="21599" y="6791"/>
                  <a:pt x="21596" y="6359"/>
                </a:cubicBezTo>
                <a:cubicBezTo>
                  <a:pt x="21594" y="5903"/>
                  <a:pt x="21460" y="5449"/>
                  <a:pt x="21201" y="510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51" name="Group 750">
            <a:extLst>
              <a:ext uri="{FF2B5EF4-FFF2-40B4-BE49-F238E27FC236}">
                <a16:creationId xmlns:a16="http://schemas.microsoft.com/office/drawing/2014/main" id="{0E6AD641-6D24-4F19-9433-78B582C86FC8}"/>
              </a:ext>
            </a:extLst>
          </p:cNvPr>
          <p:cNvGrpSpPr/>
          <p:nvPr userDrawn="1"/>
        </p:nvGrpSpPr>
        <p:grpSpPr>
          <a:xfrm>
            <a:off x="485910" y="4571447"/>
            <a:ext cx="315748" cy="236902"/>
            <a:chOff x="975852" y="4067405"/>
            <a:chExt cx="436008" cy="327132"/>
          </a:xfrm>
          <a:solidFill>
            <a:schemeClr val="accent1"/>
          </a:solidFill>
        </p:grpSpPr>
        <p:sp>
          <p:nvSpPr>
            <p:cNvPr id="752" name="Shape 1354">
              <a:extLst>
                <a:ext uri="{FF2B5EF4-FFF2-40B4-BE49-F238E27FC236}">
                  <a16:creationId xmlns:a16="http://schemas.microsoft.com/office/drawing/2014/main" id="{CDD6443C-81EB-4911-92E5-585A670A6504}"/>
                </a:ext>
              </a:extLst>
            </p:cNvPr>
            <p:cNvSpPr/>
            <p:nvPr/>
          </p:nvSpPr>
          <p:spPr>
            <a:xfrm>
              <a:off x="975852" y="4067405"/>
              <a:ext cx="436008" cy="327132"/>
            </a:xfrm>
            <a:custGeom>
              <a:avLst/>
              <a:gdLst/>
              <a:ahLst/>
              <a:cxnLst>
                <a:cxn ang="0">
                  <a:pos x="wd2" y="hd2"/>
                </a:cxn>
                <a:cxn ang="5400000">
                  <a:pos x="wd2" y="hd2"/>
                </a:cxn>
                <a:cxn ang="10800000">
                  <a:pos x="wd2" y="hd2"/>
                </a:cxn>
                <a:cxn ang="16200000">
                  <a:pos x="wd2" y="hd2"/>
                </a:cxn>
              </a:cxnLst>
              <a:rect l="0" t="0" r="r" b="b"/>
              <a:pathLst>
                <a:path w="21464" h="21600" extrusionOk="0">
                  <a:moveTo>
                    <a:pt x="19919" y="11754"/>
                  </a:moveTo>
                  <a:lnTo>
                    <a:pt x="16564" y="18955"/>
                  </a:lnTo>
                  <a:cubicBezTo>
                    <a:pt x="16318" y="19484"/>
                    <a:pt x="15893" y="19800"/>
                    <a:pt x="15427" y="19800"/>
                  </a:cubicBezTo>
                  <a:lnTo>
                    <a:pt x="2683" y="19800"/>
                  </a:lnTo>
                  <a:cubicBezTo>
                    <a:pt x="1943" y="19800"/>
                    <a:pt x="1342" y="18993"/>
                    <a:pt x="1342" y="18000"/>
                  </a:cubicBezTo>
                  <a:lnTo>
                    <a:pt x="1342" y="3600"/>
                  </a:lnTo>
                  <a:cubicBezTo>
                    <a:pt x="1342" y="2608"/>
                    <a:pt x="1943" y="1800"/>
                    <a:pt x="2683" y="1800"/>
                  </a:cubicBezTo>
                  <a:lnTo>
                    <a:pt x="15427" y="1800"/>
                  </a:lnTo>
                  <a:cubicBezTo>
                    <a:pt x="15893" y="1800"/>
                    <a:pt x="16318" y="2117"/>
                    <a:pt x="16564" y="2646"/>
                  </a:cubicBezTo>
                  <a:lnTo>
                    <a:pt x="19918" y="9846"/>
                  </a:lnTo>
                  <a:cubicBezTo>
                    <a:pt x="20188" y="10426"/>
                    <a:pt x="20188" y="11174"/>
                    <a:pt x="19919" y="11754"/>
                  </a:cubicBezTo>
                  <a:moveTo>
                    <a:pt x="21055" y="8892"/>
                  </a:moveTo>
                  <a:lnTo>
                    <a:pt x="17702" y="1692"/>
                  </a:lnTo>
                  <a:cubicBezTo>
                    <a:pt x="17212" y="640"/>
                    <a:pt x="16352" y="0"/>
                    <a:pt x="15427" y="0"/>
                  </a:cubicBezTo>
                  <a:lnTo>
                    <a:pt x="2683" y="0"/>
                  </a:lnTo>
                  <a:cubicBezTo>
                    <a:pt x="1201" y="0"/>
                    <a:pt x="0" y="1612"/>
                    <a:pt x="0" y="3600"/>
                  </a:cubicBezTo>
                  <a:lnTo>
                    <a:pt x="0" y="18000"/>
                  </a:lnTo>
                  <a:cubicBezTo>
                    <a:pt x="0" y="19988"/>
                    <a:pt x="1201" y="21600"/>
                    <a:pt x="2683" y="21600"/>
                  </a:cubicBezTo>
                  <a:lnTo>
                    <a:pt x="15427" y="21600"/>
                  </a:lnTo>
                  <a:cubicBezTo>
                    <a:pt x="16352" y="21600"/>
                    <a:pt x="17212" y="20960"/>
                    <a:pt x="17702" y="19909"/>
                  </a:cubicBezTo>
                  <a:lnTo>
                    <a:pt x="21055" y="12709"/>
                  </a:lnTo>
                  <a:cubicBezTo>
                    <a:pt x="21600" y="11542"/>
                    <a:pt x="21600" y="10060"/>
                    <a:pt x="21055" y="889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53" name="Shape 1355">
              <a:extLst>
                <a:ext uri="{FF2B5EF4-FFF2-40B4-BE49-F238E27FC236}">
                  <a16:creationId xmlns:a16="http://schemas.microsoft.com/office/drawing/2014/main" id="{771AAD88-8D83-497E-8048-495DEE22C08E}"/>
                </a:ext>
              </a:extLst>
            </p:cNvPr>
            <p:cNvSpPr/>
            <p:nvPr/>
          </p:nvSpPr>
          <p:spPr>
            <a:xfrm>
              <a:off x="1248360" y="4190080"/>
              <a:ext cx="81753" cy="81783"/>
            </a:xfrm>
            <a:custGeom>
              <a:avLst/>
              <a:gdLst/>
              <a:ahLst/>
              <a:cxnLst>
                <a:cxn ang="0">
                  <a:pos x="wd2" y="hd2"/>
                </a:cxn>
                <a:cxn ang="5400000">
                  <a:pos x="wd2" y="hd2"/>
                </a:cxn>
                <a:cxn ang="10800000">
                  <a:pos x="wd2" y="hd2"/>
                </a:cxn>
                <a:cxn ang="16200000">
                  <a:pos x="wd2" y="hd2"/>
                </a:cxn>
              </a:cxnLst>
              <a:rect l="0" t="0" r="r" b="b"/>
              <a:pathLst>
                <a:path w="21600" h="21600" extrusionOk="0">
                  <a:moveTo>
                    <a:pt x="10800" y="18000"/>
                  </a:moveTo>
                  <a:cubicBezTo>
                    <a:pt x="6826" y="18000"/>
                    <a:pt x="3600" y="14774"/>
                    <a:pt x="3600" y="10800"/>
                  </a:cubicBezTo>
                  <a:cubicBezTo>
                    <a:pt x="3600" y="6826"/>
                    <a:pt x="6826" y="3600"/>
                    <a:pt x="10800" y="3600"/>
                  </a:cubicBezTo>
                  <a:cubicBezTo>
                    <a:pt x="14774" y="3600"/>
                    <a:pt x="18000" y="6826"/>
                    <a:pt x="18000" y="10800"/>
                  </a:cubicBezTo>
                  <a:cubicBezTo>
                    <a:pt x="18000" y="14774"/>
                    <a:pt x="14774" y="18000"/>
                    <a:pt x="10800" y="18000"/>
                  </a:cubicBezTo>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54" name="Group 753">
            <a:extLst>
              <a:ext uri="{FF2B5EF4-FFF2-40B4-BE49-F238E27FC236}">
                <a16:creationId xmlns:a16="http://schemas.microsoft.com/office/drawing/2014/main" id="{764408BD-B714-4451-9C36-60F826647663}"/>
              </a:ext>
            </a:extLst>
          </p:cNvPr>
          <p:cNvGrpSpPr/>
          <p:nvPr userDrawn="1"/>
        </p:nvGrpSpPr>
        <p:grpSpPr>
          <a:xfrm>
            <a:off x="4078399" y="3631919"/>
            <a:ext cx="315752" cy="266505"/>
            <a:chOff x="5335983" y="3181425"/>
            <a:chExt cx="436013" cy="368009"/>
          </a:xfrm>
          <a:solidFill>
            <a:schemeClr val="accent1"/>
          </a:solidFill>
        </p:grpSpPr>
        <p:sp>
          <p:nvSpPr>
            <p:cNvPr id="755" name="Shape 1356">
              <a:extLst>
                <a:ext uri="{FF2B5EF4-FFF2-40B4-BE49-F238E27FC236}">
                  <a16:creationId xmlns:a16="http://schemas.microsoft.com/office/drawing/2014/main" id="{89A3AFD4-8798-49BE-BA26-595FD10E9A25}"/>
                </a:ext>
              </a:extLst>
            </p:cNvPr>
            <p:cNvSpPr/>
            <p:nvPr/>
          </p:nvSpPr>
          <p:spPr>
            <a:xfrm>
              <a:off x="5444987" y="3276838"/>
              <a:ext cx="218007" cy="218088"/>
            </a:xfrm>
            <a:custGeom>
              <a:avLst/>
              <a:gdLst/>
              <a:ahLst/>
              <a:cxnLst>
                <a:cxn ang="0">
                  <a:pos x="wd2" y="hd2"/>
                </a:cxn>
                <a:cxn ang="5400000">
                  <a:pos x="wd2" y="hd2"/>
                </a:cxn>
                <a:cxn ang="10800000">
                  <a:pos x="wd2" y="hd2"/>
                </a:cxn>
                <a:cxn ang="16200000">
                  <a:pos x="wd2" y="hd2"/>
                </a:cxn>
              </a:cxnLst>
              <a:rect l="0" t="0" r="r" b="b"/>
              <a:pathLst>
                <a:path w="21600" h="21600" extrusionOk="0">
                  <a:moveTo>
                    <a:pt x="16949" y="16070"/>
                  </a:moveTo>
                  <a:cubicBezTo>
                    <a:pt x="14038" y="19468"/>
                    <a:pt x="8925" y="19860"/>
                    <a:pt x="5529" y="16949"/>
                  </a:cubicBezTo>
                  <a:cubicBezTo>
                    <a:pt x="2130" y="14039"/>
                    <a:pt x="1740" y="8925"/>
                    <a:pt x="4651" y="5528"/>
                  </a:cubicBezTo>
                  <a:cubicBezTo>
                    <a:pt x="7559" y="2131"/>
                    <a:pt x="12675" y="1740"/>
                    <a:pt x="16071" y="4651"/>
                  </a:cubicBezTo>
                  <a:cubicBezTo>
                    <a:pt x="19467" y="7560"/>
                    <a:pt x="19860" y="12673"/>
                    <a:pt x="16949" y="16070"/>
                  </a:cubicBezTo>
                  <a:moveTo>
                    <a:pt x="10800" y="0"/>
                  </a:moveTo>
                  <a:cubicBezTo>
                    <a:pt x="4833" y="0"/>
                    <a:pt x="0" y="4834"/>
                    <a:pt x="0" y="10800"/>
                  </a:cubicBezTo>
                  <a:cubicBezTo>
                    <a:pt x="0" y="16766"/>
                    <a:pt x="4833" y="21600"/>
                    <a:pt x="10800" y="21600"/>
                  </a:cubicBezTo>
                  <a:cubicBezTo>
                    <a:pt x="16764" y="21600"/>
                    <a:pt x="21600" y="16766"/>
                    <a:pt x="21600" y="10800"/>
                  </a:cubicBezTo>
                  <a:cubicBezTo>
                    <a:pt x="21600" y="4834"/>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56" name="Shape 1357">
              <a:extLst>
                <a:ext uri="{FF2B5EF4-FFF2-40B4-BE49-F238E27FC236}">
                  <a16:creationId xmlns:a16="http://schemas.microsoft.com/office/drawing/2014/main" id="{A90CEC29-2A48-4CC8-BD16-346E3C26A272}"/>
                </a:ext>
              </a:extLst>
            </p:cNvPr>
            <p:cNvSpPr/>
            <p:nvPr/>
          </p:nvSpPr>
          <p:spPr>
            <a:xfrm>
              <a:off x="5499488" y="3331361"/>
              <a:ext cx="61315" cy="61338"/>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cubicBezTo>
                    <a:pt x="8597" y="0"/>
                    <a:pt x="0" y="8597"/>
                    <a:pt x="0" y="19195"/>
                  </a:cubicBezTo>
                  <a:lnTo>
                    <a:pt x="0" y="19200"/>
                  </a:lnTo>
                  <a:cubicBezTo>
                    <a:pt x="0" y="20524"/>
                    <a:pt x="1069" y="21600"/>
                    <a:pt x="2400" y="21600"/>
                  </a:cubicBezTo>
                  <a:cubicBezTo>
                    <a:pt x="3722" y="21600"/>
                    <a:pt x="4800" y="20524"/>
                    <a:pt x="4800" y="19200"/>
                  </a:cubicBezTo>
                  <a:lnTo>
                    <a:pt x="4800" y="19195"/>
                  </a:lnTo>
                  <a:cubicBezTo>
                    <a:pt x="4800" y="11248"/>
                    <a:pt x="11241" y="4800"/>
                    <a:pt x="19200" y="4800"/>
                  </a:cubicBezTo>
                  <a:cubicBezTo>
                    <a:pt x="20522" y="4800"/>
                    <a:pt x="21600" y="3724"/>
                    <a:pt x="21600" y="2400"/>
                  </a:cubicBezTo>
                  <a:cubicBezTo>
                    <a:pt x="21600" y="1076"/>
                    <a:pt x="20522" y="0"/>
                    <a:pt x="192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57" name="Shape 1358">
              <a:extLst>
                <a:ext uri="{FF2B5EF4-FFF2-40B4-BE49-F238E27FC236}">
                  <a16:creationId xmlns:a16="http://schemas.microsoft.com/office/drawing/2014/main" id="{3ED96F51-F75F-4482-84F3-AEB89D0015E0}"/>
                </a:ext>
              </a:extLst>
            </p:cNvPr>
            <p:cNvSpPr/>
            <p:nvPr/>
          </p:nvSpPr>
          <p:spPr>
            <a:xfrm>
              <a:off x="5335983" y="3181425"/>
              <a:ext cx="436013" cy="368009"/>
            </a:xfrm>
            <a:custGeom>
              <a:avLst/>
              <a:gdLst/>
              <a:ahLst/>
              <a:cxnLst>
                <a:cxn ang="0">
                  <a:pos x="wd2" y="hd2"/>
                </a:cxn>
                <a:cxn ang="5400000">
                  <a:pos x="wd2" y="hd2"/>
                </a:cxn>
                <a:cxn ang="10800000">
                  <a:pos x="wd2" y="hd2"/>
                </a:cxn>
                <a:cxn ang="16200000">
                  <a:pos x="wd2" y="hd2"/>
                </a:cxn>
              </a:cxnLst>
              <a:rect l="0" t="0" r="r" b="b"/>
              <a:pathLst>
                <a:path w="21600" h="21600" extrusionOk="0">
                  <a:moveTo>
                    <a:pt x="20250" y="19200"/>
                  </a:moveTo>
                  <a:cubicBezTo>
                    <a:pt x="20250" y="19642"/>
                    <a:pt x="19948" y="20000"/>
                    <a:pt x="19575" y="20000"/>
                  </a:cubicBezTo>
                  <a:lnTo>
                    <a:pt x="2025" y="20000"/>
                  </a:lnTo>
                  <a:cubicBezTo>
                    <a:pt x="1652" y="20000"/>
                    <a:pt x="1350" y="19642"/>
                    <a:pt x="1350" y="19200"/>
                  </a:cubicBezTo>
                  <a:lnTo>
                    <a:pt x="1350" y="7200"/>
                  </a:lnTo>
                  <a:cubicBezTo>
                    <a:pt x="1350" y="6809"/>
                    <a:pt x="1589" y="6475"/>
                    <a:pt x="1914" y="6412"/>
                  </a:cubicBezTo>
                  <a:lnTo>
                    <a:pt x="5589" y="5685"/>
                  </a:lnTo>
                  <a:lnTo>
                    <a:pt x="6797" y="2103"/>
                  </a:lnTo>
                  <a:cubicBezTo>
                    <a:pt x="6900" y="1799"/>
                    <a:pt x="7148" y="1600"/>
                    <a:pt x="7425" y="1600"/>
                  </a:cubicBezTo>
                  <a:lnTo>
                    <a:pt x="14175" y="1600"/>
                  </a:lnTo>
                  <a:cubicBezTo>
                    <a:pt x="14451" y="1600"/>
                    <a:pt x="14698" y="1799"/>
                    <a:pt x="14801" y="2103"/>
                  </a:cubicBezTo>
                  <a:lnTo>
                    <a:pt x="16010" y="5685"/>
                  </a:lnTo>
                  <a:lnTo>
                    <a:pt x="19686" y="6412"/>
                  </a:lnTo>
                  <a:cubicBezTo>
                    <a:pt x="20011" y="6475"/>
                    <a:pt x="20250" y="6809"/>
                    <a:pt x="20250" y="7200"/>
                  </a:cubicBezTo>
                  <a:cubicBezTo>
                    <a:pt x="20250" y="7200"/>
                    <a:pt x="20250" y="19200"/>
                    <a:pt x="20250" y="19200"/>
                  </a:cubicBezTo>
                  <a:close/>
                  <a:moveTo>
                    <a:pt x="19907" y="4833"/>
                  </a:moveTo>
                  <a:lnTo>
                    <a:pt x="16982" y="4254"/>
                  </a:lnTo>
                  <a:lnTo>
                    <a:pt x="16055" y="1508"/>
                  </a:lnTo>
                  <a:cubicBezTo>
                    <a:pt x="15745" y="591"/>
                    <a:pt x="15007" y="0"/>
                    <a:pt x="14175" y="0"/>
                  </a:cubicBezTo>
                  <a:lnTo>
                    <a:pt x="7425" y="0"/>
                  </a:lnTo>
                  <a:cubicBezTo>
                    <a:pt x="6593" y="0"/>
                    <a:pt x="5855" y="591"/>
                    <a:pt x="5544" y="1509"/>
                  </a:cubicBezTo>
                  <a:lnTo>
                    <a:pt x="4618" y="4254"/>
                  </a:lnTo>
                  <a:lnTo>
                    <a:pt x="1693" y="4833"/>
                  </a:lnTo>
                  <a:cubicBezTo>
                    <a:pt x="712" y="5026"/>
                    <a:pt x="0" y="6021"/>
                    <a:pt x="0" y="7200"/>
                  </a:cubicBezTo>
                  <a:lnTo>
                    <a:pt x="0" y="19200"/>
                  </a:lnTo>
                  <a:cubicBezTo>
                    <a:pt x="0" y="20523"/>
                    <a:pt x="908" y="21600"/>
                    <a:pt x="2025" y="21600"/>
                  </a:cubicBezTo>
                  <a:lnTo>
                    <a:pt x="19575" y="21600"/>
                  </a:lnTo>
                  <a:cubicBezTo>
                    <a:pt x="20692" y="21600"/>
                    <a:pt x="21600" y="20523"/>
                    <a:pt x="21600" y="19200"/>
                  </a:cubicBezTo>
                  <a:lnTo>
                    <a:pt x="21600" y="7200"/>
                  </a:lnTo>
                  <a:cubicBezTo>
                    <a:pt x="21600" y="6021"/>
                    <a:pt x="20888" y="5026"/>
                    <a:pt x="19907" y="4833"/>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58" name="Group 757">
            <a:extLst>
              <a:ext uri="{FF2B5EF4-FFF2-40B4-BE49-F238E27FC236}">
                <a16:creationId xmlns:a16="http://schemas.microsoft.com/office/drawing/2014/main" id="{2908E2DE-9588-4BBB-8C70-AC1AD71C27F3}"/>
              </a:ext>
            </a:extLst>
          </p:cNvPr>
          <p:cNvGrpSpPr/>
          <p:nvPr userDrawn="1"/>
        </p:nvGrpSpPr>
        <p:grpSpPr>
          <a:xfrm>
            <a:off x="3368093" y="3588555"/>
            <a:ext cx="315763" cy="315870"/>
            <a:chOff x="4463957" y="3140533"/>
            <a:chExt cx="436028" cy="436176"/>
          </a:xfrm>
          <a:solidFill>
            <a:schemeClr val="accent1"/>
          </a:solidFill>
        </p:grpSpPr>
        <p:sp>
          <p:nvSpPr>
            <p:cNvPr id="759" name="Shape 1359">
              <a:extLst>
                <a:ext uri="{FF2B5EF4-FFF2-40B4-BE49-F238E27FC236}">
                  <a16:creationId xmlns:a16="http://schemas.microsoft.com/office/drawing/2014/main" id="{4242E077-202B-4C57-9CA1-5A0E0CDDCAF8}"/>
                </a:ext>
              </a:extLst>
            </p:cNvPr>
            <p:cNvSpPr/>
            <p:nvPr/>
          </p:nvSpPr>
          <p:spPr>
            <a:xfrm>
              <a:off x="4463957" y="3140533"/>
              <a:ext cx="436028" cy="436176"/>
            </a:xfrm>
            <a:custGeom>
              <a:avLst/>
              <a:gdLst/>
              <a:ahLst/>
              <a:cxnLst>
                <a:cxn ang="0">
                  <a:pos x="wd2" y="hd2"/>
                </a:cxn>
                <a:cxn ang="5400000">
                  <a:pos x="wd2" y="hd2"/>
                </a:cxn>
                <a:cxn ang="10800000">
                  <a:pos x="wd2" y="hd2"/>
                </a:cxn>
                <a:cxn ang="16200000">
                  <a:pos x="wd2" y="hd2"/>
                </a:cxn>
              </a:cxnLst>
              <a:rect l="0" t="0" r="r" b="b"/>
              <a:pathLst>
                <a:path w="21600" h="21600" extrusionOk="0">
                  <a:moveTo>
                    <a:pt x="18180" y="12133"/>
                  </a:moveTo>
                  <a:cubicBezTo>
                    <a:pt x="17711" y="12226"/>
                    <a:pt x="17327" y="12561"/>
                    <a:pt x="17170" y="13013"/>
                  </a:cubicBezTo>
                  <a:cubicBezTo>
                    <a:pt x="17083" y="13262"/>
                    <a:pt x="16982" y="13503"/>
                    <a:pt x="16869" y="13738"/>
                  </a:cubicBezTo>
                  <a:cubicBezTo>
                    <a:pt x="16659" y="14169"/>
                    <a:pt x="16695" y="14678"/>
                    <a:pt x="16960" y="15075"/>
                  </a:cubicBezTo>
                  <a:lnTo>
                    <a:pt x="18131" y="16833"/>
                  </a:lnTo>
                  <a:lnTo>
                    <a:pt x="16833" y="18132"/>
                  </a:lnTo>
                  <a:lnTo>
                    <a:pt x="15076" y="16960"/>
                  </a:lnTo>
                  <a:cubicBezTo>
                    <a:pt x="14850" y="16810"/>
                    <a:pt x="14589" y="16733"/>
                    <a:pt x="14327" y="16733"/>
                  </a:cubicBezTo>
                  <a:cubicBezTo>
                    <a:pt x="14126" y="16733"/>
                    <a:pt x="13925" y="16778"/>
                    <a:pt x="13739" y="16868"/>
                  </a:cubicBezTo>
                  <a:cubicBezTo>
                    <a:pt x="13504" y="16982"/>
                    <a:pt x="13263" y="17084"/>
                    <a:pt x="13012" y="17171"/>
                  </a:cubicBezTo>
                  <a:cubicBezTo>
                    <a:pt x="12562" y="17327"/>
                    <a:pt x="12227" y="17712"/>
                    <a:pt x="12133" y="18181"/>
                  </a:cubicBezTo>
                  <a:lnTo>
                    <a:pt x="11718" y="20250"/>
                  </a:lnTo>
                  <a:lnTo>
                    <a:pt x="9881" y="20250"/>
                  </a:lnTo>
                  <a:lnTo>
                    <a:pt x="9468" y="18181"/>
                  </a:lnTo>
                  <a:cubicBezTo>
                    <a:pt x="9374" y="17712"/>
                    <a:pt x="9039" y="17327"/>
                    <a:pt x="8588" y="17171"/>
                  </a:cubicBezTo>
                  <a:cubicBezTo>
                    <a:pt x="8339" y="17084"/>
                    <a:pt x="8096" y="16983"/>
                    <a:pt x="7862" y="16869"/>
                  </a:cubicBezTo>
                  <a:cubicBezTo>
                    <a:pt x="7675" y="16778"/>
                    <a:pt x="7474" y="16733"/>
                    <a:pt x="7274" y="16733"/>
                  </a:cubicBezTo>
                  <a:cubicBezTo>
                    <a:pt x="7011" y="16733"/>
                    <a:pt x="6750" y="16810"/>
                    <a:pt x="6525" y="16960"/>
                  </a:cubicBezTo>
                  <a:lnTo>
                    <a:pt x="4767" y="18132"/>
                  </a:lnTo>
                  <a:lnTo>
                    <a:pt x="3468" y="16833"/>
                  </a:lnTo>
                  <a:lnTo>
                    <a:pt x="4640" y="15075"/>
                  </a:lnTo>
                  <a:cubicBezTo>
                    <a:pt x="4905" y="14678"/>
                    <a:pt x="4940" y="14170"/>
                    <a:pt x="4732" y="13739"/>
                  </a:cubicBezTo>
                  <a:cubicBezTo>
                    <a:pt x="4619" y="13505"/>
                    <a:pt x="4517" y="13263"/>
                    <a:pt x="4430" y="13014"/>
                  </a:cubicBezTo>
                  <a:cubicBezTo>
                    <a:pt x="4273" y="12562"/>
                    <a:pt x="3888" y="12227"/>
                    <a:pt x="3420" y="12133"/>
                  </a:cubicBezTo>
                  <a:lnTo>
                    <a:pt x="1351" y="11719"/>
                  </a:lnTo>
                  <a:lnTo>
                    <a:pt x="1350" y="9882"/>
                  </a:lnTo>
                  <a:lnTo>
                    <a:pt x="3420" y="9468"/>
                  </a:lnTo>
                  <a:cubicBezTo>
                    <a:pt x="3888" y="9375"/>
                    <a:pt x="4273" y="9040"/>
                    <a:pt x="4430" y="8588"/>
                  </a:cubicBezTo>
                  <a:cubicBezTo>
                    <a:pt x="4517" y="8339"/>
                    <a:pt x="4617" y="8097"/>
                    <a:pt x="4731" y="7862"/>
                  </a:cubicBezTo>
                  <a:cubicBezTo>
                    <a:pt x="4940" y="7432"/>
                    <a:pt x="4905" y="6923"/>
                    <a:pt x="4640" y="6525"/>
                  </a:cubicBezTo>
                  <a:lnTo>
                    <a:pt x="3468" y="4768"/>
                  </a:lnTo>
                  <a:lnTo>
                    <a:pt x="4767" y="3469"/>
                  </a:lnTo>
                  <a:lnTo>
                    <a:pt x="6525" y="4640"/>
                  </a:lnTo>
                  <a:cubicBezTo>
                    <a:pt x="6750" y="4791"/>
                    <a:pt x="7011" y="4867"/>
                    <a:pt x="7274" y="4867"/>
                  </a:cubicBezTo>
                  <a:cubicBezTo>
                    <a:pt x="7474" y="4867"/>
                    <a:pt x="7675" y="4822"/>
                    <a:pt x="7862" y="4733"/>
                  </a:cubicBezTo>
                  <a:cubicBezTo>
                    <a:pt x="8095" y="4619"/>
                    <a:pt x="8338" y="4517"/>
                    <a:pt x="8587" y="4430"/>
                  </a:cubicBezTo>
                  <a:cubicBezTo>
                    <a:pt x="9039" y="4273"/>
                    <a:pt x="9374" y="3889"/>
                    <a:pt x="9468" y="3420"/>
                  </a:cubicBezTo>
                  <a:lnTo>
                    <a:pt x="9881" y="1351"/>
                  </a:lnTo>
                  <a:lnTo>
                    <a:pt x="11718" y="1350"/>
                  </a:lnTo>
                  <a:lnTo>
                    <a:pt x="12132" y="3420"/>
                  </a:lnTo>
                  <a:cubicBezTo>
                    <a:pt x="12225" y="3889"/>
                    <a:pt x="12560" y="4273"/>
                    <a:pt x="13012" y="4430"/>
                  </a:cubicBezTo>
                  <a:cubicBezTo>
                    <a:pt x="13262" y="4517"/>
                    <a:pt x="13503" y="4618"/>
                    <a:pt x="13738" y="4732"/>
                  </a:cubicBezTo>
                  <a:cubicBezTo>
                    <a:pt x="13925" y="4822"/>
                    <a:pt x="14125" y="4867"/>
                    <a:pt x="14327" y="4867"/>
                  </a:cubicBezTo>
                  <a:cubicBezTo>
                    <a:pt x="14589" y="4867"/>
                    <a:pt x="14850" y="4791"/>
                    <a:pt x="15076" y="4640"/>
                  </a:cubicBezTo>
                  <a:lnTo>
                    <a:pt x="16833" y="3469"/>
                  </a:lnTo>
                  <a:lnTo>
                    <a:pt x="18131" y="4768"/>
                  </a:lnTo>
                  <a:lnTo>
                    <a:pt x="16960" y="6525"/>
                  </a:lnTo>
                  <a:cubicBezTo>
                    <a:pt x="16695" y="6923"/>
                    <a:pt x="16660" y="7431"/>
                    <a:pt x="16867" y="7862"/>
                  </a:cubicBezTo>
                  <a:cubicBezTo>
                    <a:pt x="16981" y="8096"/>
                    <a:pt x="17083" y="8338"/>
                    <a:pt x="17170" y="8587"/>
                  </a:cubicBezTo>
                  <a:cubicBezTo>
                    <a:pt x="17327" y="9039"/>
                    <a:pt x="17711" y="9374"/>
                    <a:pt x="18180" y="9467"/>
                  </a:cubicBezTo>
                  <a:lnTo>
                    <a:pt x="20249" y="9882"/>
                  </a:lnTo>
                  <a:lnTo>
                    <a:pt x="20250" y="11719"/>
                  </a:lnTo>
                  <a:cubicBezTo>
                    <a:pt x="20250" y="11719"/>
                    <a:pt x="18180" y="12133"/>
                    <a:pt x="18180" y="12133"/>
                  </a:cubicBezTo>
                  <a:close/>
                  <a:moveTo>
                    <a:pt x="20514" y="8558"/>
                  </a:moveTo>
                  <a:lnTo>
                    <a:pt x="18445" y="8144"/>
                  </a:lnTo>
                  <a:cubicBezTo>
                    <a:pt x="18341" y="7844"/>
                    <a:pt x="18219" y="7555"/>
                    <a:pt x="18083" y="7274"/>
                  </a:cubicBezTo>
                  <a:lnTo>
                    <a:pt x="19255" y="5516"/>
                  </a:lnTo>
                  <a:cubicBezTo>
                    <a:pt x="19612" y="4981"/>
                    <a:pt x="19541" y="4268"/>
                    <a:pt x="19086" y="3813"/>
                  </a:cubicBezTo>
                  <a:lnTo>
                    <a:pt x="17787" y="2514"/>
                  </a:lnTo>
                  <a:cubicBezTo>
                    <a:pt x="17526" y="2253"/>
                    <a:pt x="17182" y="2119"/>
                    <a:pt x="16832" y="2119"/>
                  </a:cubicBezTo>
                  <a:cubicBezTo>
                    <a:pt x="16573" y="2119"/>
                    <a:pt x="16312" y="2193"/>
                    <a:pt x="16085" y="2346"/>
                  </a:cubicBezTo>
                  <a:lnTo>
                    <a:pt x="14327" y="3517"/>
                  </a:lnTo>
                  <a:cubicBezTo>
                    <a:pt x="14045" y="3381"/>
                    <a:pt x="13755" y="3259"/>
                    <a:pt x="13455" y="3155"/>
                  </a:cubicBezTo>
                  <a:lnTo>
                    <a:pt x="13041" y="1086"/>
                  </a:lnTo>
                  <a:cubicBezTo>
                    <a:pt x="12916" y="455"/>
                    <a:pt x="12361" y="0"/>
                    <a:pt x="11718" y="0"/>
                  </a:cubicBezTo>
                  <a:lnTo>
                    <a:pt x="9881" y="0"/>
                  </a:lnTo>
                  <a:cubicBezTo>
                    <a:pt x="9238" y="0"/>
                    <a:pt x="8684" y="455"/>
                    <a:pt x="8558" y="1086"/>
                  </a:cubicBezTo>
                  <a:lnTo>
                    <a:pt x="8144" y="3155"/>
                  </a:lnTo>
                  <a:cubicBezTo>
                    <a:pt x="7844" y="3259"/>
                    <a:pt x="7555" y="3381"/>
                    <a:pt x="7274" y="3517"/>
                  </a:cubicBezTo>
                  <a:lnTo>
                    <a:pt x="5517" y="2346"/>
                  </a:lnTo>
                  <a:cubicBezTo>
                    <a:pt x="5287" y="2193"/>
                    <a:pt x="5027" y="2119"/>
                    <a:pt x="4768" y="2119"/>
                  </a:cubicBezTo>
                  <a:cubicBezTo>
                    <a:pt x="4419" y="2119"/>
                    <a:pt x="4074" y="2253"/>
                    <a:pt x="3813" y="2514"/>
                  </a:cubicBezTo>
                  <a:lnTo>
                    <a:pt x="2514" y="3813"/>
                  </a:lnTo>
                  <a:cubicBezTo>
                    <a:pt x="2059" y="4268"/>
                    <a:pt x="1988" y="4981"/>
                    <a:pt x="2345" y="5516"/>
                  </a:cubicBezTo>
                  <a:lnTo>
                    <a:pt x="3517" y="7274"/>
                  </a:lnTo>
                  <a:cubicBezTo>
                    <a:pt x="3380" y="7555"/>
                    <a:pt x="3259" y="7845"/>
                    <a:pt x="3155" y="8144"/>
                  </a:cubicBezTo>
                  <a:lnTo>
                    <a:pt x="1086" y="8558"/>
                  </a:lnTo>
                  <a:cubicBezTo>
                    <a:pt x="454" y="8685"/>
                    <a:pt x="0" y="9239"/>
                    <a:pt x="0" y="9882"/>
                  </a:cubicBezTo>
                  <a:lnTo>
                    <a:pt x="0" y="11719"/>
                  </a:lnTo>
                  <a:cubicBezTo>
                    <a:pt x="0" y="12362"/>
                    <a:pt x="454" y="12916"/>
                    <a:pt x="1086" y="13043"/>
                  </a:cubicBezTo>
                  <a:lnTo>
                    <a:pt x="3155" y="13457"/>
                  </a:lnTo>
                  <a:cubicBezTo>
                    <a:pt x="3259" y="13756"/>
                    <a:pt x="3381" y="14046"/>
                    <a:pt x="3517" y="14327"/>
                  </a:cubicBezTo>
                  <a:lnTo>
                    <a:pt x="2345" y="16084"/>
                  </a:lnTo>
                  <a:cubicBezTo>
                    <a:pt x="1988" y="16619"/>
                    <a:pt x="2059" y="17333"/>
                    <a:pt x="2514" y="17788"/>
                  </a:cubicBezTo>
                  <a:lnTo>
                    <a:pt x="3813" y="19086"/>
                  </a:lnTo>
                  <a:cubicBezTo>
                    <a:pt x="4074" y="19347"/>
                    <a:pt x="4419" y="19482"/>
                    <a:pt x="4768" y="19482"/>
                  </a:cubicBezTo>
                  <a:cubicBezTo>
                    <a:pt x="5027" y="19482"/>
                    <a:pt x="5288" y="19407"/>
                    <a:pt x="5517" y="19255"/>
                  </a:cubicBezTo>
                  <a:lnTo>
                    <a:pt x="7274" y="18083"/>
                  </a:lnTo>
                  <a:cubicBezTo>
                    <a:pt x="7555" y="18220"/>
                    <a:pt x="7844" y="18341"/>
                    <a:pt x="8144" y="18446"/>
                  </a:cubicBezTo>
                  <a:lnTo>
                    <a:pt x="8558" y="20515"/>
                  </a:lnTo>
                  <a:cubicBezTo>
                    <a:pt x="8684" y="21146"/>
                    <a:pt x="9238" y="21600"/>
                    <a:pt x="9881" y="21600"/>
                  </a:cubicBezTo>
                  <a:lnTo>
                    <a:pt x="11718" y="21600"/>
                  </a:lnTo>
                  <a:cubicBezTo>
                    <a:pt x="12361" y="21600"/>
                    <a:pt x="12916" y="21146"/>
                    <a:pt x="13041" y="20515"/>
                  </a:cubicBezTo>
                  <a:lnTo>
                    <a:pt x="13457" y="18446"/>
                  </a:lnTo>
                  <a:cubicBezTo>
                    <a:pt x="13756" y="18341"/>
                    <a:pt x="14046" y="18220"/>
                    <a:pt x="14327" y="18083"/>
                  </a:cubicBezTo>
                  <a:lnTo>
                    <a:pt x="16085" y="19255"/>
                  </a:lnTo>
                  <a:cubicBezTo>
                    <a:pt x="16312" y="19407"/>
                    <a:pt x="16573" y="19482"/>
                    <a:pt x="16832" y="19482"/>
                  </a:cubicBezTo>
                  <a:cubicBezTo>
                    <a:pt x="17182" y="19482"/>
                    <a:pt x="17526" y="19347"/>
                    <a:pt x="17787" y="19086"/>
                  </a:cubicBezTo>
                  <a:lnTo>
                    <a:pt x="19086" y="17788"/>
                  </a:lnTo>
                  <a:cubicBezTo>
                    <a:pt x="19541" y="17333"/>
                    <a:pt x="19612" y="16619"/>
                    <a:pt x="19255" y="16084"/>
                  </a:cubicBezTo>
                  <a:lnTo>
                    <a:pt x="18083" y="14327"/>
                  </a:lnTo>
                  <a:cubicBezTo>
                    <a:pt x="18220" y="14045"/>
                    <a:pt x="18341" y="13755"/>
                    <a:pt x="18445" y="13456"/>
                  </a:cubicBezTo>
                  <a:lnTo>
                    <a:pt x="20514" y="13043"/>
                  </a:lnTo>
                  <a:cubicBezTo>
                    <a:pt x="21145" y="12916"/>
                    <a:pt x="21600" y="12362"/>
                    <a:pt x="21600" y="11719"/>
                  </a:cubicBezTo>
                  <a:lnTo>
                    <a:pt x="21600" y="9882"/>
                  </a:lnTo>
                  <a:cubicBezTo>
                    <a:pt x="21600" y="9239"/>
                    <a:pt x="21145" y="8685"/>
                    <a:pt x="20514" y="855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0" name="Shape 1360">
              <a:extLst>
                <a:ext uri="{FF2B5EF4-FFF2-40B4-BE49-F238E27FC236}">
                  <a16:creationId xmlns:a16="http://schemas.microsoft.com/office/drawing/2014/main" id="{F6176F3F-0306-4748-A973-FF146C0DF03A}"/>
                </a:ext>
              </a:extLst>
            </p:cNvPr>
            <p:cNvSpPr/>
            <p:nvPr/>
          </p:nvSpPr>
          <p:spPr>
            <a:xfrm>
              <a:off x="4586586" y="3263208"/>
              <a:ext cx="190756" cy="190827"/>
            </a:xfrm>
            <a:custGeom>
              <a:avLst/>
              <a:gdLst/>
              <a:ahLst/>
              <a:cxnLst>
                <a:cxn ang="0">
                  <a:pos x="wd2" y="hd2"/>
                </a:cxn>
                <a:cxn ang="5400000">
                  <a:pos x="wd2" y="hd2"/>
                </a:cxn>
                <a:cxn ang="10800000">
                  <a:pos x="wd2" y="hd2"/>
                </a:cxn>
                <a:cxn ang="16200000">
                  <a:pos x="wd2" y="hd2"/>
                </a:cxn>
              </a:cxnLst>
              <a:rect l="0" t="0" r="r" b="b"/>
              <a:pathLst>
                <a:path w="21600" h="21600" extrusionOk="0">
                  <a:moveTo>
                    <a:pt x="10800" y="20250"/>
                  </a:moveTo>
                  <a:cubicBezTo>
                    <a:pt x="5581" y="20250"/>
                    <a:pt x="1350" y="16018"/>
                    <a:pt x="1350" y="10800"/>
                  </a:cubicBezTo>
                  <a:cubicBezTo>
                    <a:pt x="1350" y="5582"/>
                    <a:pt x="5581" y="1350"/>
                    <a:pt x="10800" y="1350"/>
                  </a:cubicBezTo>
                  <a:cubicBezTo>
                    <a:pt x="16016" y="1350"/>
                    <a:pt x="20250" y="5582"/>
                    <a:pt x="20250" y="10800"/>
                  </a:cubicBezTo>
                  <a:cubicBezTo>
                    <a:pt x="20250" y="16018"/>
                    <a:pt x="16016" y="20250"/>
                    <a:pt x="10800" y="20250"/>
                  </a:cubicBezTo>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1" name="Shape 1361">
              <a:extLst>
                <a:ext uri="{FF2B5EF4-FFF2-40B4-BE49-F238E27FC236}">
                  <a16:creationId xmlns:a16="http://schemas.microsoft.com/office/drawing/2014/main" id="{33A52AC2-E8D6-42C8-8C0A-A4B6523B2F98}"/>
                </a:ext>
              </a:extLst>
            </p:cNvPr>
            <p:cNvSpPr/>
            <p:nvPr/>
          </p:nvSpPr>
          <p:spPr>
            <a:xfrm>
              <a:off x="4627463" y="3304099"/>
              <a:ext cx="109004" cy="109044"/>
            </a:xfrm>
            <a:custGeom>
              <a:avLst/>
              <a:gdLst/>
              <a:ahLst/>
              <a:cxnLst>
                <a:cxn ang="0">
                  <a:pos x="wd2" y="hd2"/>
                </a:cxn>
                <a:cxn ang="5400000">
                  <a:pos x="wd2" y="hd2"/>
                </a:cxn>
                <a:cxn ang="10800000">
                  <a:pos x="wd2" y="hd2"/>
                </a:cxn>
                <a:cxn ang="16200000">
                  <a:pos x="wd2" y="hd2"/>
                </a:cxn>
              </a:cxnLst>
              <a:rect l="0" t="0" r="r" b="b"/>
              <a:pathLst>
                <a:path w="21600" h="21600" extrusionOk="0">
                  <a:moveTo>
                    <a:pt x="10800" y="18900"/>
                  </a:moveTo>
                  <a:cubicBezTo>
                    <a:pt x="6328" y="18900"/>
                    <a:pt x="2700" y="15272"/>
                    <a:pt x="2700" y="10800"/>
                  </a:cubicBezTo>
                  <a:cubicBezTo>
                    <a:pt x="2700" y="6329"/>
                    <a:pt x="6328" y="2700"/>
                    <a:pt x="10800" y="2700"/>
                  </a:cubicBezTo>
                  <a:cubicBezTo>
                    <a:pt x="15272" y="2700"/>
                    <a:pt x="18900" y="6329"/>
                    <a:pt x="18900" y="10800"/>
                  </a:cubicBezTo>
                  <a:cubicBezTo>
                    <a:pt x="18900" y="15272"/>
                    <a:pt x="15272" y="18900"/>
                    <a:pt x="10800" y="18900"/>
                  </a:cubicBezTo>
                  <a:moveTo>
                    <a:pt x="10800" y="0"/>
                  </a:moveTo>
                  <a:cubicBezTo>
                    <a:pt x="4830" y="0"/>
                    <a:pt x="0" y="4833"/>
                    <a:pt x="0" y="10800"/>
                  </a:cubicBezTo>
                  <a:cubicBezTo>
                    <a:pt x="0" y="16767"/>
                    <a:pt x="4830" y="21600"/>
                    <a:pt x="10800" y="21600"/>
                  </a:cubicBezTo>
                  <a:cubicBezTo>
                    <a:pt x="16764" y="21600"/>
                    <a:pt x="21600" y="16767"/>
                    <a:pt x="21600" y="10800"/>
                  </a:cubicBezTo>
                  <a:cubicBezTo>
                    <a:pt x="21600" y="4833"/>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62" name="Group 761">
            <a:extLst>
              <a:ext uri="{FF2B5EF4-FFF2-40B4-BE49-F238E27FC236}">
                <a16:creationId xmlns:a16="http://schemas.microsoft.com/office/drawing/2014/main" id="{7C3151E8-05E6-49A8-96C9-5FF03BCA54A7}"/>
              </a:ext>
            </a:extLst>
          </p:cNvPr>
          <p:cNvGrpSpPr/>
          <p:nvPr userDrawn="1"/>
        </p:nvGrpSpPr>
        <p:grpSpPr>
          <a:xfrm>
            <a:off x="2617947" y="3588555"/>
            <a:ext cx="315753" cy="315870"/>
            <a:chOff x="3591931" y="3140533"/>
            <a:chExt cx="436014" cy="436176"/>
          </a:xfrm>
          <a:solidFill>
            <a:schemeClr val="accent1"/>
          </a:solidFill>
        </p:grpSpPr>
        <p:sp>
          <p:nvSpPr>
            <p:cNvPr id="763" name="Shape 1362">
              <a:extLst>
                <a:ext uri="{FF2B5EF4-FFF2-40B4-BE49-F238E27FC236}">
                  <a16:creationId xmlns:a16="http://schemas.microsoft.com/office/drawing/2014/main" id="{5BCBA8CC-9230-403F-B00E-8D733A9AA797}"/>
                </a:ext>
              </a:extLst>
            </p:cNvPr>
            <p:cNvSpPr/>
            <p:nvPr/>
          </p:nvSpPr>
          <p:spPr>
            <a:xfrm>
              <a:off x="3591931" y="3140533"/>
              <a:ext cx="436014" cy="436176"/>
            </a:xfrm>
            <a:custGeom>
              <a:avLst/>
              <a:gdLst/>
              <a:ahLst/>
              <a:cxnLst>
                <a:cxn ang="0">
                  <a:pos x="wd2" y="hd2"/>
                </a:cxn>
                <a:cxn ang="5400000">
                  <a:pos x="wd2" y="hd2"/>
                </a:cxn>
                <a:cxn ang="10800000">
                  <a:pos x="wd2" y="hd2"/>
                </a:cxn>
                <a:cxn ang="16200000">
                  <a:pos x="wd2" y="hd2"/>
                </a:cxn>
              </a:cxnLst>
              <a:rect l="0" t="0" r="r" b="b"/>
              <a:pathLst>
                <a:path w="21600" h="21600" extrusionOk="0">
                  <a:moveTo>
                    <a:pt x="13500" y="14850"/>
                  </a:moveTo>
                  <a:cubicBezTo>
                    <a:pt x="9772" y="14850"/>
                    <a:pt x="6750" y="11827"/>
                    <a:pt x="6750" y="8100"/>
                  </a:cubicBezTo>
                  <a:cubicBezTo>
                    <a:pt x="6750" y="4373"/>
                    <a:pt x="9772" y="1350"/>
                    <a:pt x="13500" y="1350"/>
                  </a:cubicBezTo>
                  <a:cubicBezTo>
                    <a:pt x="17228" y="1350"/>
                    <a:pt x="20250" y="4373"/>
                    <a:pt x="20250" y="8100"/>
                  </a:cubicBezTo>
                  <a:cubicBezTo>
                    <a:pt x="20250" y="11827"/>
                    <a:pt x="17228" y="14850"/>
                    <a:pt x="13500" y="14850"/>
                  </a:cubicBezTo>
                  <a:moveTo>
                    <a:pt x="3237" y="20042"/>
                  </a:moveTo>
                  <a:cubicBezTo>
                    <a:pt x="3019" y="20267"/>
                    <a:pt x="2718" y="20409"/>
                    <a:pt x="2382" y="20409"/>
                  </a:cubicBezTo>
                  <a:cubicBezTo>
                    <a:pt x="1724" y="20409"/>
                    <a:pt x="1191" y="19875"/>
                    <a:pt x="1191" y="19218"/>
                  </a:cubicBezTo>
                  <a:cubicBezTo>
                    <a:pt x="1191" y="18882"/>
                    <a:pt x="1333" y="18581"/>
                    <a:pt x="1558" y="18363"/>
                  </a:cubicBezTo>
                  <a:lnTo>
                    <a:pt x="1552" y="18358"/>
                  </a:lnTo>
                  <a:lnTo>
                    <a:pt x="6997" y="12913"/>
                  </a:lnTo>
                  <a:cubicBezTo>
                    <a:pt x="7472" y="13555"/>
                    <a:pt x="8039" y="14122"/>
                    <a:pt x="8680" y="14600"/>
                  </a:cubicBezTo>
                  <a:cubicBezTo>
                    <a:pt x="8680" y="14600"/>
                    <a:pt x="3237" y="20042"/>
                    <a:pt x="3237" y="20042"/>
                  </a:cubicBezTo>
                  <a:close/>
                  <a:moveTo>
                    <a:pt x="13500" y="0"/>
                  </a:moveTo>
                  <a:cubicBezTo>
                    <a:pt x="9027" y="0"/>
                    <a:pt x="5400" y="3627"/>
                    <a:pt x="5400" y="8100"/>
                  </a:cubicBezTo>
                  <a:cubicBezTo>
                    <a:pt x="5400" y="9467"/>
                    <a:pt x="5742" y="10755"/>
                    <a:pt x="6341" y="11885"/>
                  </a:cubicBezTo>
                  <a:lnTo>
                    <a:pt x="709" y="17516"/>
                  </a:lnTo>
                  <a:lnTo>
                    <a:pt x="714" y="17520"/>
                  </a:lnTo>
                  <a:cubicBezTo>
                    <a:pt x="274" y="17953"/>
                    <a:pt x="0" y="18552"/>
                    <a:pt x="0" y="19218"/>
                  </a:cubicBezTo>
                  <a:cubicBezTo>
                    <a:pt x="0" y="20533"/>
                    <a:pt x="1067" y="21600"/>
                    <a:pt x="2382" y="21600"/>
                  </a:cubicBezTo>
                  <a:cubicBezTo>
                    <a:pt x="3047" y="21600"/>
                    <a:pt x="3647" y="21326"/>
                    <a:pt x="4080" y="20886"/>
                  </a:cubicBezTo>
                  <a:lnTo>
                    <a:pt x="4078" y="20884"/>
                  </a:lnTo>
                  <a:lnTo>
                    <a:pt x="9708" y="15256"/>
                  </a:lnTo>
                  <a:cubicBezTo>
                    <a:pt x="10840" y="15857"/>
                    <a:pt x="12129" y="16200"/>
                    <a:pt x="13500" y="16200"/>
                  </a:cubicBezTo>
                  <a:cubicBezTo>
                    <a:pt x="17973" y="16200"/>
                    <a:pt x="21600" y="12573"/>
                    <a:pt x="21600" y="8100"/>
                  </a:cubicBezTo>
                  <a:cubicBezTo>
                    <a:pt x="21600" y="3627"/>
                    <a:pt x="17973" y="0"/>
                    <a:pt x="135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4" name="Shape 1363">
              <a:extLst>
                <a:ext uri="{FF2B5EF4-FFF2-40B4-BE49-F238E27FC236}">
                  <a16:creationId xmlns:a16="http://schemas.microsoft.com/office/drawing/2014/main" id="{B3770502-8C32-4384-B38A-5F2102F335EC}"/>
                </a:ext>
              </a:extLst>
            </p:cNvPr>
            <p:cNvSpPr/>
            <p:nvPr/>
          </p:nvSpPr>
          <p:spPr>
            <a:xfrm>
              <a:off x="3769062" y="3208686"/>
              <a:ext cx="102191" cy="102229"/>
            </a:xfrm>
            <a:custGeom>
              <a:avLst/>
              <a:gdLst/>
              <a:ahLst/>
              <a:cxnLst>
                <a:cxn ang="0">
                  <a:pos x="wd2" y="hd2"/>
                </a:cxn>
                <a:cxn ang="5400000">
                  <a:pos x="wd2" y="hd2"/>
                </a:cxn>
                <a:cxn ang="10800000">
                  <a:pos x="wd2" y="hd2"/>
                </a:cxn>
                <a:cxn ang="16200000">
                  <a:pos x="wd2" y="hd2"/>
                </a:cxn>
              </a:cxnLst>
              <a:rect l="0" t="0" r="r" b="b"/>
              <a:pathLst>
                <a:path w="21600" h="21600" extrusionOk="0">
                  <a:moveTo>
                    <a:pt x="20160" y="0"/>
                  </a:moveTo>
                  <a:cubicBezTo>
                    <a:pt x="9025" y="0"/>
                    <a:pt x="0" y="9025"/>
                    <a:pt x="0" y="20160"/>
                  </a:cubicBezTo>
                  <a:cubicBezTo>
                    <a:pt x="0" y="20955"/>
                    <a:pt x="644" y="21600"/>
                    <a:pt x="1440" y="21600"/>
                  </a:cubicBezTo>
                  <a:cubicBezTo>
                    <a:pt x="2236" y="21600"/>
                    <a:pt x="2880" y="20955"/>
                    <a:pt x="2880" y="20160"/>
                  </a:cubicBezTo>
                  <a:cubicBezTo>
                    <a:pt x="2880" y="10619"/>
                    <a:pt x="10617" y="2880"/>
                    <a:pt x="20160" y="2880"/>
                  </a:cubicBezTo>
                  <a:cubicBezTo>
                    <a:pt x="20956" y="2880"/>
                    <a:pt x="21600" y="2235"/>
                    <a:pt x="21600" y="1440"/>
                  </a:cubicBezTo>
                  <a:cubicBezTo>
                    <a:pt x="21600" y="645"/>
                    <a:pt x="20956" y="0"/>
                    <a:pt x="2016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65" name="Group 764">
            <a:extLst>
              <a:ext uri="{FF2B5EF4-FFF2-40B4-BE49-F238E27FC236}">
                <a16:creationId xmlns:a16="http://schemas.microsoft.com/office/drawing/2014/main" id="{E0E2F128-92B1-4E32-AEE3-4CB36D5F5D9F}"/>
              </a:ext>
            </a:extLst>
          </p:cNvPr>
          <p:cNvGrpSpPr/>
          <p:nvPr userDrawn="1"/>
        </p:nvGrpSpPr>
        <p:grpSpPr>
          <a:xfrm>
            <a:off x="1873154" y="3588555"/>
            <a:ext cx="315791" cy="315870"/>
            <a:chOff x="2719905" y="3140533"/>
            <a:chExt cx="436067" cy="436176"/>
          </a:xfrm>
          <a:solidFill>
            <a:schemeClr val="accent1"/>
          </a:solidFill>
        </p:grpSpPr>
        <p:sp>
          <p:nvSpPr>
            <p:cNvPr id="766" name="Shape 1364">
              <a:extLst>
                <a:ext uri="{FF2B5EF4-FFF2-40B4-BE49-F238E27FC236}">
                  <a16:creationId xmlns:a16="http://schemas.microsoft.com/office/drawing/2014/main" id="{4AF741DD-4F3B-4730-AE30-550513476589}"/>
                </a:ext>
              </a:extLst>
            </p:cNvPr>
            <p:cNvSpPr/>
            <p:nvPr/>
          </p:nvSpPr>
          <p:spPr>
            <a:xfrm>
              <a:off x="2719905" y="3140533"/>
              <a:ext cx="436067" cy="436176"/>
            </a:xfrm>
            <a:custGeom>
              <a:avLst/>
              <a:gdLst/>
              <a:ahLst/>
              <a:cxnLst>
                <a:cxn ang="0">
                  <a:pos x="wd2" y="hd2"/>
                </a:cxn>
                <a:cxn ang="5400000">
                  <a:pos x="wd2" y="hd2"/>
                </a:cxn>
                <a:cxn ang="10800000">
                  <a:pos x="wd2" y="hd2"/>
                </a:cxn>
                <a:cxn ang="16200000">
                  <a:pos x="wd2" y="hd2"/>
                </a:cxn>
              </a:cxnLst>
              <a:rect l="0" t="0" r="r" b="b"/>
              <a:pathLst>
                <a:path w="21600" h="21600" extrusionOk="0">
                  <a:moveTo>
                    <a:pt x="14851" y="12150"/>
                  </a:moveTo>
                  <a:cubicBezTo>
                    <a:pt x="13852" y="12150"/>
                    <a:pt x="12927" y="11860"/>
                    <a:pt x="12124" y="11386"/>
                  </a:cubicBezTo>
                  <a:lnTo>
                    <a:pt x="11892" y="11618"/>
                  </a:lnTo>
                  <a:lnTo>
                    <a:pt x="11133" y="12377"/>
                  </a:lnTo>
                  <a:lnTo>
                    <a:pt x="9847" y="13663"/>
                  </a:lnTo>
                  <a:cubicBezTo>
                    <a:pt x="9594" y="13917"/>
                    <a:pt x="9451" y="14260"/>
                    <a:pt x="9451" y="14618"/>
                  </a:cubicBezTo>
                  <a:lnTo>
                    <a:pt x="9451" y="16200"/>
                  </a:lnTo>
                  <a:lnTo>
                    <a:pt x="8102" y="16200"/>
                  </a:lnTo>
                  <a:cubicBezTo>
                    <a:pt x="7357" y="16200"/>
                    <a:pt x="6752" y="16805"/>
                    <a:pt x="6752" y="17550"/>
                  </a:cubicBezTo>
                  <a:lnTo>
                    <a:pt x="6752" y="18900"/>
                  </a:lnTo>
                  <a:lnTo>
                    <a:pt x="5171" y="18900"/>
                  </a:lnTo>
                  <a:cubicBezTo>
                    <a:pt x="4813" y="18900"/>
                    <a:pt x="4469" y="19042"/>
                    <a:pt x="4216" y="19296"/>
                  </a:cubicBezTo>
                  <a:lnTo>
                    <a:pt x="3259" y="20253"/>
                  </a:lnTo>
                  <a:lnTo>
                    <a:pt x="1352" y="20250"/>
                  </a:lnTo>
                  <a:lnTo>
                    <a:pt x="1350" y="18327"/>
                  </a:lnTo>
                  <a:lnTo>
                    <a:pt x="9223" y="10467"/>
                  </a:lnTo>
                  <a:cubicBezTo>
                    <a:pt x="9223" y="10467"/>
                    <a:pt x="9223" y="10468"/>
                    <a:pt x="9224" y="10468"/>
                  </a:cubicBezTo>
                  <a:lnTo>
                    <a:pt x="10215" y="9477"/>
                  </a:lnTo>
                  <a:cubicBezTo>
                    <a:pt x="9742" y="8674"/>
                    <a:pt x="9451" y="7749"/>
                    <a:pt x="9451" y="6750"/>
                  </a:cubicBezTo>
                  <a:cubicBezTo>
                    <a:pt x="9451" y="3768"/>
                    <a:pt x="11869" y="1350"/>
                    <a:pt x="14851" y="1350"/>
                  </a:cubicBezTo>
                  <a:cubicBezTo>
                    <a:pt x="17833" y="1350"/>
                    <a:pt x="20250" y="3768"/>
                    <a:pt x="20250" y="6750"/>
                  </a:cubicBezTo>
                  <a:cubicBezTo>
                    <a:pt x="20250" y="9732"/>
                    <a:pt x="17833" y="12150"/>
                    <a:pt x="14851" y="12150"/>
                  </a:cubicBezTo>
                  <a:moveTo>
                    <a:pt x="14851" y="0"/>
                  </a:moveTo>
                  <a:cubicBezTo>
                    <a:pt x="11124" y="0"/>
                    <a:pt x="8102" y="3023"/>
                    <a:pt x="8102" y="6750"/>
                  </a:cubicBezTo>
                  <a:cubicBezTo>
                    <a:pt x="8102" y="7617"/>
                    <a:pt x="8283" y="8438"/>
                    <a:pt x="8583" y="9200"/>
                  </a:cubicBezTo>
                  <a:lnTo>
                    <a:pt x="383" y="17400"/>
                  </a:lnTo>
                  <a:cubicBezTo>
                    <a:pt x="147" y="17637"/>
                    <a:pt x="0" y="17863"/>
                    <a:pt x="0" y="18225"/>
                  </a:cubicBezTo>
                  <a:lnTo>
                    <a:pt x="0" y="20250"/>
                  </a:lnTo>
                  <a:cubicBezTo>
                    <a:pt x="0" y="20973"/>
                    <a:pt x="627" y="21600"/>
                    <a:pt x="1350" y="21600"/>
                  </a:cubicBezTo>
                  <a:lnTo>
                    <a:pt x="3375" y="21600"/>
                  </a:lnTo>
                  <a:cubicBezTo>
                    <a:pt x="3736" y="21600"/>
                    <a:pt x="3965" y="21456"/>
                    <a:pt x="4202" y="21219"/>
                  </a:cubicBezTo>
                  <a:lnTo>
                    <a:pt x="5171" y="20250"/>
                  </a:lnTo>
                  <a:lnTo>
                    <a:pt x="6752" y="20250"/>
                  </a:lnTo>
                  <a:cubicBezTo>
                    <a:pt x="7497" y="20250"/>
                    <a:pt x="8102" y="19645"/>
                    <a:pt x="8102" y="18900"/>
                  </a:cubicBezTo>
                  <a:lnTo>
                    <a:pt x="8102" y="17550"/>
                  </a:lnTo>
                  <a:lnTo>
                    <a:pt x="9451" y="17550"/>
                  </a:lnTo>
                  <a:cubicBezTo>
                    <a:pt x="10197" y="17550"/>
                    <a:pt x="10801" y="16945"/>
                    <a:pt x="10801" y="16200"/>
                  </a:cubicBezTo>
                  <a:lnTo>
                    <a:pt x="10801" y="14618"/>
                  </a:lnTo>
                  <a:lnTo>
                    <a:pt x="12401" y="13018"/>
                  </a:lnTo>
                  <a:cubicBezTo>
                    <a:pt x="13162" y="13318"/>
                    <a:pt x="13983" y="13500"/>
                    <a:pt x="14851" y="13500"/>
                  </a:cubicBezTo>
                  <a:cubicBezTo>
                    <a:pt x="18578" y="13500"/>
                    <a:pt x="21600" y="10477"/>
                    <a:pt x="21600" y="6750"/>
                  </a:cubicBezTo>
                  <a:cubicBezTo>
                    <a:pt x="21600" y="3023"/>
                    <a:pt x="18578" y="0"/>
                    <a:pt x="14851"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7" name="Shape 1365">
              <a:extLst>
                <a:ext uri="{FF2B5EF4-FFF2-40B4-BE49-F238E27FC236}">
                  <a16:creationId xmlns:a16="http://schemas.microsoft.com/office/drawing/2014/main" id="{4E6E9314-3920-4CAC-8897-5EBB73330121}"/>
                </a:ext>
              </a:extLst>
            </p:cNvPr>
            <p:cNvSpPr/>
            <p:nvPr/>
          </p:nvSpPr>
          <p:spPr>
            <a:xfrm>
              <a:off x="2992414" y="3195055"/>
              <a:ext cx="109004" cy="109045"/>
            </a:xfrm>
            <a:custGeom>
              <a:avLst/>
              <a:gdLst/>
              <a:ahLst/>
              <a:cxnLst>
                <a:cxn ang="0">
                  <a:pos x="wd2" y="hd2"/>
                </a:cxn>
                <a:cxn ang="5400000">
                  <a:pos x="wd2" y="hd2"/>
                </a:cxn>
                <a:cxn ang="10800000">
                  <a:pos x="wd2" y="hd2"/>
                </a:cxn>
                <a:cxn ang="16200000">
                  <a:pos x="wd2" y="hd2"/>
                </a:cxn>
              </a:cxnLst>
              <a:rect l="0" t="0" r="r" b="b"/>
              <a:pathLst>
                <a:path w="21600" h="21333" extrusionOk="0">
                  <a:moveTo>
                    <a:pt x="13008" y="18685"/>
                  </a:moveTo>
                  <a:cubicBezTo>
                    <a:pt x="9018" y="15850"/>
                    <a:pt x="5542" y="12415"/>
                    <a:pt x="2695" y="8570"/>
                  </a:cubicBezTo>
                  <a:cubicBezTo>
                    <a:pt x="3736" y="5629"/>
                    <a:pt x="5694" y="3698"/>
                    <a:pt x="8585" y="2647"/>
                  </a:cubicBezTo>
                  <a:cubicBezTo>
                    <a:pt x="12578" y="5490"/>
                    <a:pt x="16048" y="8911"/>
                    <a:pt x="18889" y="12810"/>
                  </a:cubicBezTo>
                  <a:cubicBezTo>
                    <a:pt x="17836" y="15730"/>
                    <a:pt x="15884" y="17647"/>
                    <a:pt x="13008" y="18685"/>
                  </a:cubicBezTo>
                  <a:moveTo>
                    <a:pt x="21111" y="11296"/>
                  </a:moveTo>
                  <a:cubicBezTo>
                    <a:pt x="18081" y="7130"/>
                    <a:pt x="14396" y="3496"/>
                    <a:pt x="10162" y="484"/>
                  </a:cubicBezTo>
                  <a:cubicBezTo>
                    <a:pt x="9468" y="-8"/>
                    <a:pt x="8580" y="-134"/>
                    <a:pt x="7778" y="146"/>
                  </a:cubicBezTo>
                  <a:cubicBezTo>
                    <a:pt x="4028" y="1451"/>
                    <a:pt x="1463" y="3983"/>
                    <a:pt x="145" y="7688"/>
                  </a:cubicBezTo>
                  <a:cubicBezTo>
                    <a:pt x="46" y="7962"/>
                    <a:pt x="0" y="8253"/>
                    <a:pt x="0" y="8538"/>
                  </a:cubicBezTo>
                  <a:cubicBezTo>
                    <a:pt x="0" y="9072"/>
                    <a:pt x="167" y="9596"/>
                    <a:pt x="488" y="10042"/>
                  </a:cubicBezTo>
                  <a:cubicBezTo>
                    <a:pt x="3525" y="14213"/>
                    <a:pt x="7211" y="17850"/>
                    <a:pt x="11431" y="20850"/>
                  </a:cubicBezTo>
                  <a:cubicBezTo>
                    <a:pt x="12122" y="21338"/>
                    <a:pt x="13011" y="21466"/>
                    <a:pt x="13812" y="21189"/>
                  </a:cubicBezTo>
                  <a:cubicBezTo>
                    <a:pt x="17563" y="19893"/>
                    <a:pt x="20134" y="17357"/>
                    <a:pt x="21451" y="13647"/>
                  </a:cubicBezTo>
                  <a:cubicBezTo>
                    <a:pt x="21551" y="13372"/>
                    <a:pt x="21600" y="13082"/>
                    <a:pt x="21600" y="12797"/>
                  </a:cubicBezTo>
                  <a:cubicBezTo>
                    <a:pt x="21600" y="12266"/>
                    <a:pt x="21430" y="11741"/>
                    <a:pt x="21111" y="1129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68" name="Shape 1366">
            <a:extLst>
              <a:ext uri="{FF2B5EF4-FFF2-40B4-BE49-F238E27FC236}">
                <a16:creationId xmlns:a16="http://schemas.microsoft.com/office/drawing/2014/main" id="{940B1F8D-1C03-4064-9795-6CC264EE302C}"/>
              </a:ext>
            </a:extLst>
          </p:cNvPr>
          <p:cNvSpPr/>
          <p:nvPr userDrawn="1"/>
        </p:nvSpPr>
        <p:spPr>
          <a:xfrm>
            <a:off x="1208445" y="3588555"/>
            <a:ext cx="315757" cy="315870"/>
          </a:xfrm>
          <a:custGeom>
            <a:avLst/>
            <a:gdLst/>
            <a:ahLst/>
            <a:cxnLst>
              <a:cxn ang="0">
                <a:pos x="wd2" y="hd2"/>
              </a:cxn>
              <a:cxn ang="5400000">
                <a:pos x="wd2" y="hd2"/>
              </a:cxn>
              <a:cxn ang="10800000">
                <a:pos x="wd2" y="hd2"/>
              </a:cxn>
              <a:cxn ang="16200000">
                <a:pos x="wd2" y="hd2"/>
              </a:cxn>
            </a:cxnLst>
            <a:rect l="0" t="0" r="r" b="b"/>
            <a:pathLst>
              <a:path w="21373" h="21600" extrusionOk="0">
                <a:moveTo>
                  <a:pt x="1336" y="20250"/>
                </a:moveTo>
                <a:cubicBezTo>
                  <a:pt x="1429" y="20188"/>
                  <a:pt x="3691" y="18689"/>
                  <a:pt x="7071" y="17950"/>
                </a:cubicBezTo>
                <a:lnTo>
                  <a:pt x="8730" y="17587"/>
                </a:lnTo>
                <a:cubicBezTo>
                  <a:pt x="9322" y="17981"/>
                  <a:pt x="9972" y="18225"/>
                  <a:pt x="10687" y="18225"/>
                </a:cubicBezTo>
                <a:cubicBezTo>
                  <a:pt x="11402" y="18225"/>
                  <a:pt x="12052" y="17981"/>
                  <a:pt x="12644" y="17587"/>
                </a:cubicBezTo>
                <a:lnTo>
                  <a:pt x="14303" y="17950"/>
                </a:lnTo>
                <a:cubicBezTo>
                  <a:pt x="17657" y="18683"/>
                  <a:pt x="19911" y="20166"/>
                  <a:pt x="20038" y="20250"/>
                </a:cubicBezTo>
                <a:cubicBezTo>
                  <a:pt x="20038" y="20250"/>
                  <a:pt x="1336" y="20250"/>
                  <a:pt x="1336" y="20250"/>
                </a:cubicBezTo>
                <a:close/>
                <a:moveTo>
                  <a:pt x="13537" y="15794"/>
                </a:moveTo>
                <a:lnTo>
                  <a:pt x="13318" y="16074"/>
                </a:lnTo>
                <a:cubicBezTo>
                  <a:pt x="11726" y="17923"/>
                  <a:pt x="9648" y="17923"/>
                  <a:pt x="8056" y="16074"/>
                </a:cubicBezTo>
                <a:lnTo>
                  <a:pt x="7837" y="15794"/>
                </a:lnTo>
                <a:cubicBezTo>
                  <a:pt x="5977" y="13412"/>
                  <a:pt x="5054" y="10261"/>
                  <a:pt x="5451" y="7256"/>
                </a:cubicBezTo>
                <a:cubicBezTo>
                  <a:pt x="5816" y="4367"/>
                  <a:pt x="7454" y="1350"/>
                  <a:pt x="10687" y="1350"/>
                </a:cubicBezTo>
                <a:cubicBezTo>
                  <a:pt x="13920" y="1350"/>
                  <a:pt x="15558" y="4367"/>
                  <a:pt x="15923" y="7256"/>
                </a:cubicBezTo>
                <a:cubicBezTo>
                  <a:pt x="16318" y="10263"/>
                  <a:pt x="15399" y="13411"/>
                  <a:pt x="13537" y="15794"/>
                </a:cubicBezTo>
                <a:moveTo>
                  <a:pt x="20778" y="19127"/>
                </a:moveTo>
                <a:cubicBezTo>
                  <a:pt x="20645" y="19037"/>
                  <a:pt x="18209" y="17422"/>
                  <a:pt x="14586" y="16631"/>
                </a:cubicBezTo>
                <a:cubicBezTo>
                  <a:pt x="15915" y="14928"/>
                  <a:pt x="16768" y="12639"/>
                  <a:pt x="17130" y="11116"/>
                </a:cubicBezTo>
                <a:cubicBezTo>
                  <a:pt x="17633" y="9004"/>
                  <a:pt x="17438" y="4874"/>
                  <a:pt x="15432" y="2299"/>
                </a:cubicBezTo>
                <a:cubicBezTo>
                  <a:pt x="14260" y="795"/>
                  <a:pt x="12619" y="0"/>
                  <a:pt x="10687" y="0"/>
                </a:cubicBezTo>
                <a:cubicBezTo>
                  <a:pt x="8755" y="0"/>
                  <a:pt x="7114" y="795"/>
                  <a:pt x="5942" y="2299"/>
                </a:cubicBezTo>
                <a:cubicBezTo>
                  <a:pt x="3936" y="4874"/>
                  <a:pt x="3741" y="9004"/>
                  <a:pt x="4244" y="11116"/>
                </a:cubicBezTo>
                <a:cubicBezTo>
                  <a:pt x="4606" y="12639"/>
                  <a:pt x="5459" y="14928"/>
                  <a:pt x="6788" y="16631"/>
                </a:cubicBezTo>
                <a:cubicBezTo>
                  <a:pt x="3165" y="17422"/>
                  <a:pt x="729" y="19037"/>
                  <a:pt x="596" y="19127"/>
                </a:cubicBezTo>
                <a:cubicBezTo>
                  <a:pt x="106" y="19457"/>
                  <a:pt x="-113" y="20072"/>
                  <a:pt x="58" y="20641"/>
                </a:cubicBezTo>
                <a:cubicBezTo>
                  <a:pt x="228" y="21210"/>
                  <a:pt x="748" y="21600"/>
                  <a:pt x="1336" y="21600"/>
                </a:cubicBezTo>
                <a:lnTo>
                  <a:pt x="20038" y="21600"/>
                </a:lnTo>
                <a:cubicBezTo>
                  <a:pt x="20626" y="21600"/>
                  <a:pt x="21146" y="21210"/>
                  <a:pt x="21316" y="20641"/>
                </a:cubicBezTo>
                <a:cubicBezTo>
                  <a:pt x="21487" y="20072"/>
                  <a:pt x="21268" y="19457"/>
                  <a:pt x="20778" y="19127"/>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69" name="Group 768">
            <a:extLst>
              <a:ext uri="{FF2B5EF4-FFF2-40B4-BE49-F238E27FC236}">
                <a16:creationId xmlns:a16="http://schemas.microsoft.com/office/drawing/2014/main" id="{0CF791A9-78A8-4884-A38C-4B36F31F1AC1}"/>
              </a:ext>
            </a:extLst>
          </p:cNvPr>
          <p:cNvGrpSpPr/>
          <p:nvPr userDrawn="1"/>
        </p:nvGrpSpPr>
        <p:grpSpPr>
          <a:xfrm>
            <a:off x="514808" y="3588555"/>
            <a:ext cx="276283" cy="315870"/>
            <a:chOff x="1003103" y="3140533"/>
            <a:chExt cx="381512" cy="436176"/>
          </a:xfrm>
          <a:solidFill>
            <a:schemeClr val="accent1"/>
          </a:solidFill>
        </p:grpSpPr>
        <p:sp>
          <p:nvSpPr>
            <p:cNvPr id="770" name="Shape 1367">
              <a:extLst>
                <a:ext uri="{FF2B5EF4-FFF2-40B4-BE49-F238E27FC236}">
                  <a16:creationId xmlns:a16="http://schemas.microsoft.com/office/drawing/2014/main" id="{B7150E64-CBC9-4BA6-BA4B-C38E36F458EF}"/>
                </a:ext>
              </a:extLst>
            </p:cNvPr>
            <p:cNvSpPr/>
            <p:nvPr/>
          </p:nvSpPr>
          <p:spPr>
            <a:xfrm>
              <a:off x="1003103" y="3140533"/>
              <a:ext cx="381512" cy="436176"/>
            </a:xfrm>
            <a:custGeom>
              <a:avLst/>
              <a:gdLst/>
              <a:ahLst/>
              <a:cxnLst>
                <a:cxn ang="0">
                  <a:pos x="wd2" y="hd2"/>
                </a:cxn>
                <a:cxn ang="5400000">
                  <a:pos x="wd2" y="hd2"/>
                </a:cxn>
                <a:cxn ang="10800000">
                  <a:pos x="wd2" y="hd2"/>
                </a:cxn>
                <a:cxn ang="16200000">
                  <a:pos x="wd2" y="hd2"/>
                </a:cxn>
              </a:cxnLst>
              <a:rect l="0" t="0" r="r" b="b"/>
              <a:pathLst>
                <a:path w="21600" h="21600" extrusionOk="0">
                  <a:moveTo>
                    <a:pt x="20057" y="5400"/>
                  </a:moveTo>
                  <a:lnTo>
                    <a:pt x="20057" y="6075"/>
                  </a:lnTo>
                  <a:lnTo>
                    <a:pt x="1543" y="6075"/>
                  </a:lnTo>
                  <a:lnTo>
                    <a:pt x="1543" y="5400"/>
                  </a:lnTo>
                  <a:lnTo>
                    <a:pt x="1543" y="4726"/>
                  </a:lnTo>
                  <a:cubicBezTo>
                    <a:pt x="1543" y="4353"/>
                    <a:pt x="1888" y="4051"/>
                    <a:pt x="2314" y="4051"/>
                  </a:cubicBezTo>
                  <a:lnTo>
                    <a:pt x="19286" y="4051"/>
                  </a:lnTo>
                  <a:cubicBezTo>
                    <a:pt x="19712" y="4051"/>
                    <a:pt x="20057" y="4353"/>
                    <a:pt x="20057" y="4726"/>
                  </a:cubicBezTo>
                  <a:cubicBezTo>
                    <a:pt x="20057" y="4726"/>
                    <a:pt x="20057" y="5400"/>
                    <a:pt x="20057" y="5400"/>
                  </a:cubicBezTo>
                  <a:close/>
                  <a:moveTo>
                    <a:pt x="18514" y="18900"/>
                  </a:moveTo>
                  <a:cubicBezTo>
                    <a:pt x="18514" y="19645"/>
                    <a:pt x="17822" y="20250"/>
                    <a:pt x="16971" y="20250"/>
                  </a:cubicBezTo>
                  <a:lnTo>
                    <a:pt x="4629" y="20250"/>
                  </a:lnTo>
                  <a:cubicBezTo>
                    <a:pt x="3778" y="20250"/>
                    <a:pt x="3086" y="19645"/>
                    <a:pt x="3086" y="18900"/>
                  </a:cubicBezTo>
                  <a:lnTo>
                    <a:pt x="3086" y="7425"/>
                  </a:lnTo>
                  <a:lnTo>
                    <a:pt x="18514" y="7425"/>
                  </a:lnTo>
                  <a:cubicBezTo>
                    <a:pt x="18514" y="7425"/>
                    <a:pt x="18514" y="18900"/>
                    <a:pt x="18514" y="18900"/>
                  </a:cubicBezTo>
                  <a:close/>
                  <a:moveTo>
                    <a:pt x="6171" y="2026"/>
                  </a:moveTo>
                  <a:cubicBezTo>
                    <a:pt x="6171" y="1653"/>
                    <a:pt x="6516" y="1351"/>
                    <a:pt x="6943" y="1351"/>
                  </a:cubicBezTo>
                  <a:lnTo>
                    <a:pt x="14657" y="1351"/>
                  </a:lnTo>
                  <a:cubicBezTo>
                    <a:pt x="15084" y="1351"/>
                    <a:pt x="15429" y="1653"/>
                    <a:pt x="15429" y="2026"/>
                  </a:cubicBezTo>
                  <a:lnTo>
                    <a:pt x="15429" y="2701"/>
                  </a:lnTo>
                  <a:lnTo>
                    <a:pt x="6171" y="2701"/>
                  </a:lnTo>
                  <a:cubicBezTo>
                    <a:pt x="6171" y="2701"/>
                    <a:pt x="6171" y="2026"/>
                    <a:pt x="6171" y="2026"/>
                  </a:cubicBezTo>
                  <a:close/>
                  <a:moveTo>
                    <a:pt x="21585" y="4601"/>
                  </a:moveTo>
                  <a:cubicBezTo>
                    <a:pt x="21511" y="3542"/>
                    <a:pt x="20516" y="2701"/>
                    <a:pt x="19286" y="2701"/>
                  </a:cubicBezTo>
                  <a:lnTo>
                    <a:pt x="16971" y="2701"/>
                  </a:lnTo>
                  <a:lnTo>
                    <a:pt x="16971" y="2026"/>
                  </a:lnTo>
                  <a:lnTo>
                    <a:pt x="16971" y="2025"/>
                  </a:lnTo>
                  <a:cubicBezTo>
                    <a:pt x="16971" y="906"/>
                    <a:pt x="15936" y="0"/>
                    <a:pt x="14657" y="0"/>
                  </a:cubicBezTo>
                  <a:lnTo>
                    <a:pt x="6943" y="0"/>
                  </a:lnTo>
                  <a:cubicBezTo>
                    <a:pt x="5664" y="0"/>
                    <a:pt x="4629" y="906"/>
                    <a:pt x="4629" y="2025"/>
                  </a:cubicBezTo>
                  <a:lnTo>
                    <a:pt x="4629" y="2026"/>
                  </a:lnTo>
                  <a:lnTo>
                    <a:pt x="4629" y="2701"/>
                  </a:lnTo>
                  <a:lnTo>
                    <a:pt x="2314" y="2701"/>
                  </a:lnTo>
                  <a:cubicBezTo>
                    <a:pt x="1084" y="2701"/>
                    <a:pt x="89" y="3542"/>
                    <a:pt x="15" y="4601"/>
                  </a:cubicBezTo>
                  <a:lnTo>
                    <a:pt x="0" y="4601"/>
                  </a:lnTo>
                  <a:lnTo>
                    <a:pt x="0" y="5400"/>
                  </a:lnTo>
                  <a:lnTo>
                    <a:pt x="0" y="6075"/>
                  </a:lnTo>
                  <a:cubicBezTo>
                    <a:pt x="0" y="6820"/>
                    <a:pt x="691" y="7425"/>
                    <a:pt x="1543" y="7425"/>
                  </a:cubicBezTo>
                  <a:lnTo>
                    <a:pt x="1543" y="18900"/>
                  </a:lnTo>
                  <a:cubicBezTo>
                    <a:pt x="1543" y="20391"/>
                    <a:pt x="2924" y="21600"/>
                    <a:pt x="4629" y="21600"/>
                  </a:cubicBezTo>
                  <a:lnTo>
                    <a:pt x="16971" y="21600"/>
                  </a:lnTo>
                  <a:cubicBezTo>
                    <a:pt x="18676" y="21600"/>
                    <a:pt x="20057" y="20391"/>
                    <a:pt x="20057" y="18900"/>
                  </a:cubicBezTo>
                  <a:lnTo>
                    <a:pt x="20057" y="7425"/>
                  </a:lnTo>
                  <a:cubicBezTo>
                    <a:pt x="20909" y="7425"/>
                    <a:pt x="21600" y="6820"/>
                    <a:pt x="21600" y="6075"/>
                  </a:cubicBezTo>
                  <a:lnTo>
                    <a:pt x="21600" y="5400"/>
                  </a:lnTo>
                  <a:lnTo>
                    <a:pt x="21600" y="4601"/>
                  </a:lnTo>
                  <a:cubicBezTo>
                    <a:pt x="21600" y="4601"/>
                    <a:pt x="21585" y="4601"/>
                    <a:pt x="21585" y="4601"/>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1" name="Shape 1368">
              <a:extLst>
                <a:ext uri="{FF2B5EF4-FFF2-40B4-BE49-F238E27FC236}">
                  <a16:creationId xmlns:a16="http://schemas.microsoft.com/office/drawing/2014/main" id="{D0E3FB6F-B4D4-492E-AAA7-C75415093F76}"/>
                </a:ext>
              </a:extLst>
            </p:cNvPr>
            <p:cNvSpPr/>
            <p:nvPr/>
          </p:nvSpPr>
          <p:spPr>
            <a:xfrm>
              <a:off x="1084855" y="3317730"/>
              <a:ext cx="54502" cy="204457"/>
            </a:xfrm>
            <a:custGeom>
              <a:avLst/>
              <a:gdLst/>
              <a:ahLst/>
              <a:cxnLst>
                <a:cxn ang="0">
                  <a:pos x="wd2" y="hd2"/>
                </a:cxn>
                <a:cxn ang="5400000">
                  <a:pos x="wd2" y="hd2"/>
                </a:cxn>
                <a:cxn ang="10800000">
                  <a:pos x="wd2" y="hd2"/>
                </a:cxn>
                <a:cxn ang="16200000">
                  <a:pos x="wd2" y="hd2"/>
                </a:cxn>
              </a:cxnLst>
              <a:rect l="0" t="0" r="r" b="b"/>
              <a:pathLst>
                <a:path w="21600" h="21600" extrusionOk="0">
                  <a:moveTo>
                    <a:pt x="5400" y="1440"/>
                  </a:moveTo>
                  <a:lnTo>
                    <a:pt x="16200" y="1440"/>
                  </a:lnTo>
                  <a:lnTo>
                    <a:pt x="16200" y="20160"/>
                  </a:lnTo>
                  <a:lnTo>
                    <a:pt x="5400" y="20160"/>
                  </a:lnTo>
                  <a:cubicBezTo>
                    <a:pt x="5400" y="20160"/>
                    <a:pt x="5400" y="1440"/>
                    <a:pt x="5400" y="1440"/>
                  </a:cubicBezTo>
                  <a:close/>
                  <a:moveTo>
                    <a:pt x="5400" y="21600"/>
                  </a:moveTo>
                  <a:lnTo>
                    <a:pt x="16200" y="21600"/>
                  </a:lnTo>
                  <a:cubicBezTo>
                    <a:pt x="19187" y="21600"/>
                    <a:pt x="21600" y="20957"/>
                    <a:pt x="21600" y="20160"/>
                  </a:cubicBezTo>
                  <a:lnTo>
                    <a:pt x="21600" y="1440"/>
                  </a:lnTo>
                  <a:cubicBezTo>
                    <a:pt x="21600" y="644"/>
                    <a:pt x="19187" y="0"/>
                    <a:pt x="16200" y="0"/>
                  </a:cubicBezTo>
                  <a:lnTo>
                    <a:pt x="5400" y="0"/>
                  </a:lnTo>
                  <a:cubicBezTo>
                    <a:pt x="2413" y="0"/>
                    <a:pt x="0" y="644"/>
                    <a:pt x="0" y="1440"/>
                  </a:cubicBezTo>
                  <a:lnTo>
                    <a:pt x="0" y="20160"/>
                  </a:lnTo>
                  <a:cubicBezTo>
                    <a:pt x="0" y="20957"/>
                    <a:pt x="2413" y="21600"/>
                    <a:pt x="5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2" name="Shape 1369">
              <a:extLst>
                <a:ext uri="{FF2B5EF4-FFF2-40B4-BE49-F238E27FC236}">
                  <a16:creationId xmlns:a16="http://schemas.microsoft.com/office/drawing/2014/main" id="{D12AE993-ED73-449B-AD12-F3EB9B687376}"/>
                </a:ext>
              </a:extLst>
            </p:cNvPr>
            <p:cNvSpPr/>
            <p:nvPr/>
          </p:nvSpPr>
          <p:spPr>
            <a:xfrm>
              <a:off x="1166608" y="3317730"/>
              <a:ext cx="54502" cy="204457"/>
            </a:xfrm>
            <a:custGeom>
              <a:avLst/>
              <a:gdLst/>
              <a:ahLst/>
              <a:cxnLst>
                <a:cxn ang="0">
                  <a:pos x="wd2" y="hd2"/>
                </a:cxn>
                <a:cxn ang="5400000">
                  <a:pos x="wd2" y="hd2"/>
                </a:cxn>
                <a:cxn ang="10800000">
                  <a:pos x="wd2" y="hd2"/>
                </a:cxn>
                <a:cxn ang="16200000">
                  <a:pos x="wd2" y="hd2"/>
                </a:cxn>
              </a:cxnLst>
              <a:rect l="0" t="0" r="r" b="b"/>
              <a:pathLst>
                <a:path w="21600" h="21600" extrusionOk="0">
                  <a:moveTo>
                    <a:pt x="5400" y="1440"/>
                  </a:moveTo>
                  <a:lnTo>
                    <a:pt x="16200" y="1440"/>
                  </a:lnTo>
                  <a:lnTo>
                    <a:pt x="16200" y="20160"/>
                  </a:lnTo>
                  <a:lnTo>
                    <a:pt x="5400" y="20160"/>
                  </a:lnTo>
                  <a:cubicBezTo>
                    <a:pt x="5400" y="20160"/>
                    <a:pt x="5400" y="1440"/>
                    <a:pt x="5400" y="1440"/>
                  </a:cubicBezTo>
                  <a:close/>
                  <a:moveTo>
                    <a:pt x="5400" y="21600"/>
                  </a:moveTo>
                  <a:lnTo>
                    <a:pt x="16200" y="21600"/>
                  </a:lnTo>
                  <a:cubicBezTo>
                    <a:pt x="19187" y="21600"/>
                    <a:pt x="21600" y="20957"/>
                    <a:pt x="21600" y="20160"/>
                  </a:cubicBezTo>
                  <a:lnTo>
                    <a:pt x="21600" y="1440"/>
                  </a:lnTo>
                  <a:cubicBezTo>
                    <a:pt x="21600" y="644"/>
                    <a:pt x="19187" y="0"/>
                    <a:pt x="16200" y="0"/>
                  </a:cubicBezTo>
                  <a:lnTo>
                    <a:pt x="5400" y="0"/>
                  </a:lnTo>
                  <a:cubicBezTo>
                    <a:pt x="2413" y="0"/>
                    <a:pt x="0" y="644"/>
                    <a:pt x="0" y="1440"/>
                  </a:cubicBezTo>
                  <a:lnTo>
                    <a:pt x="0" y="20160"/>
                  </a:lnTo>
                  <a:cubicBezTo>
                    <a:pt x="0" y="20957"/>
                    <a:pt x="2413" y="21600"/>
                    <a:pt x="5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3" name="Shape 1370">
              <a:extLst>
                <a:ext uri="{FF2B5EF4-FFF2-40B4-BE49-F238E27FC236}">
                  <a16:creationId xmlns:a16="http://schemas.microsoft.com/office/drawing/2014/main" id="{EE6E9A28-296E-4EFF-906F-AD3F228CE214}"/>
                </a:ext>
              </a:extLst>
            </p:cNvPr>
            <p:cNvSpPr/>
            <p:nvPr/>
          </p:nvSpPr>
          <p:spPr>
            <a:xfrm>
              <a:off x="1248360" y="3317730"/>
              <a:ext cx="54502" cy="204457"/>
            </a:xfrm>
            <a:custGeom>
              <a:avLst/>
              <a:gdLst/>
              <a:ahLst/>
              <a:cxnLst>
                <a:cxn ang="0">
                  <a:pos x="wd2" y="hd2"/>
                </a:cxn>
                <a:cxn ang="5400000">
                  <a:pos x="wd2" y="hd2"/>
                </a:cxn>
                <a:cxn ang="10800000">
                  <a:pos x="wd2" y="hd2"/>
                </a:cxn>
                <a:cxn ang="16200000">
                  <a:pos x="wd2" y="hd2"/>
                </a:cxn>
              </a:cxnLst>
              <a:rect l="0" t="0" r="r" b="b"/>
              <a:pathLst>
                <a:path w="21600" h="21600" extrusionOk="0">
                  <a:moveTo>
                    <a:pt x="5400" y="1440"/>
                  </a:moveTo>
                  <a:lnTo>
                    <a:pt x="16200" y="1440"/>
                  </a:lnTo>
                  <a:lnTo>
                    <a:pt x="16200" y="20160"/>
                  </a:lnTo>
                  <a:lnTo>
                    <a:pt x="5400" y="20160"/>
                  </a:lnTo>
                  <a:cubicBezTo>
                    <a:pt x="5400" y="20160"/>
                    <a:pt x="5400" y="1440"/>
                    <a:pt x="5400" y="1440"/>
                  </a:cubicBezTo>
                  <a:close/>
                  <a:moveTo>
                    <a:pt x="5400" y="21600"/>
                  </a:moveTo>
                  <a:lnTo>
                    <a:pt x="16200" y="21600"/>
                  </a:lnTo>
                  <a:cubicBezTo>
                    <a:pt x="19187" y="21600"/>
                    <a:pt x="21600" y="20957"/>
                    <a:pt x="21600" y="20160"/>
                  </a:cubicBezTo>
                  <a:lnTo>
                    <a:pt x="21600" y="1440"/>
                  </a:lnTo>
                  <a:cubicBezTo>
                    <a:pt x="21600" y="644"/>
                    <a:pt x="19187" y="0"/>
                    <a:pt x="16200" y="0"/>
                  </a:cubicBezTo>
                  <a:lnTo>
                    <a:pt x="5400" y="0"/>
                  </a:lnTo>
                  <a:cubicBezTo>
                    <a:pt x="2413" y="0"/>
                    <a:pt x="0" y="644"/>
                    <a:pt x="0" y="1440"/>
                  </a:cubicBezTo>
                  <a:lnTo>
                    <a:pt x="0" y="20160"/>
                  </a:lnTo>
                  <a:cubicBezTo>
                    <a:pt x="0" y="20957"/>
                    <a:pt x="2413" y="21600"/>
                    <a:pt x="5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74" name="Shape 1371">
            <a:extLst>
              <a:ext uri="{FF2B5EF4-FFF2-40B4-BE49-F238E27FC236}">
                <a16:creationId xmlns:a16="http://schemas.microsoft.com/office/drawing/2014/main" id="{B3CAD8BC-C467-42B8-AE48-09BBEE7C5A16}"/>
              </a:ext>
            </a:extLst>
          </p:cNvPr>
          <p:cNvSpPr/>
          <p:nvPr userDrawn="1"/>
        </p:nvSpPr>
        <p:spPr>
          <a:xfrm>
            <a:off x="4078399" y="2735755"/>
            <a:ext cx="315752" cy="217161"/>
          </a:xfrm>
          <a:custGeom>
            <a:avLst/>
            <a:gdLst/>
            <a:ahLst/>
            <a:cxnLst>
              <a:cxn ang="0">
                <a:pos x="wd2" y="hd2"/>
              </a:cxn>
              <a:cxn ang="5400000">
                <a:pos x="wd2" y="hd2"/>
              </a:cxn>
              <a:cxn ang="10800000">
                <a:pos x="wd2" y="hd2"/>
              </a:cxn>
              <a:cxn ang="16200000">
                <a:pos x="wd2" y="hd2"/>
              </a:cxn>
            </a:cxnLst>
            <a:rect l="0" t="0" r="r" b="b"/>
            <a:pathLst>
              <a:path w="21600" h="21600" extrusionOk="0">
                <a:moveTo>
                  <a:pt x="20250" y="18682"/>
                </a:moveTo>
                <a:lnTo>
                  <a:pt x="19651" y="18682"/>
                </a:lnTo>
                <a:lnTo>
                  <a:pt x="19575" y="18682"/>
                </a:lnTo>
                <a:lnTo>
                  <a:pt x="16875" y="14755"/>
                </a:lnTo>
                <a:lnTo>
                  <a:pt x="16875" y="14727"/>
                </a:lnTo>
                <a:lnTo>
                  <a:pt x="16200" y="13745"/>
                </a:lnTo>
                <a:lnTo>
                  <a:pt x="16200" y="7855"/>
                </a:lnTo>
                <a:lnTo>
                  <a:pt x="19575" y="2945"/>
                </a:lnTo>
                <a:lnTo>
                  <a:pt x="19651" y="2945"/>
                </a:lnTo>
                <a:lnTo>
                  <a:pt x="20250" y="2945"/>
                </a:lnTo>
                <a:cubicBezTo>
                  <a:pt x="20250" y="2945"/>
                  <a:pt x="20250" y="18682"/>
                  <a:pt x="20250" y="18682"/>
                </a:cubicBezTo>
                <a:close/>
                <a:moveTo>
                  <a:pt x="2025" y="19636"/>
                </a:moveTo>
                <a:cubicBezTo>
                  <a:pt x="1652" y="19636"/>
                  <a:pt x="1350" y="19195"/>
                  <a:pt x="1350" y="18655"/>
                </a:cubicBezTo>
                <a:lnTo>
                  <a:pt x="1350" y="2945"/>
                </a:lnTo>
                <a:cubicBezTo>
                  <a:pt x="1350" y="2402"/>
                  <a:pt x="1652" y="1964"/>
                  <a:pt x="2025" y="1964"/>
                </a:cubicBezTo>
                <a:lnTo>
                  <a:pt x="14850" y="1964"/>
                </a:lnTo>
                <a:cubicBezTo>
                  <a:pt x="15222" y="1964"/>
                  <a:pt x="15525" y="2403"/>
                  <a:pt x="15525" y="2945"/>
                </a:cubicBezTo>
                <a:lnTo>
                  <a:pt x="15525" y="18655"/>
                </a:lnTo>
                <a:cubicBezTo>
                  <a:pt x="15525" y="19195"/>
                  <a:pt x="15222" y="19636"/>
                  <a:pt x="14850" y="19636"/>
                </a:cubicBezTo>
                <a:cubicBezTo>
                  <a:pt x="14850" y="19636"/>
                  <a:pt x="2025" y="19636"/>
                  <a:pt x="2025" y="19636"/>
                </a:cubicBezTo>
                <a:close/>
                <a:moveTo>
                  <a:pt x="20250" y="982"/>
                </a:moveTo>
                <a:lnTo>
                  <a:pt x="19651" y="982"/>
                </a:lnTo>
                <a:cubicBezTo>
                  <a:pt x="19297" y="982"/>
                  <a:pt x="18957" y="1185"/>
                  <a:pt x="18704" y="1547"/>
                </a:cubicBezTo>
                <a:lnTo>
                  <a:pt x="16875" y="4171"/>
                </a:lnTo>
                <a:lnTo>
                  <a:pt x="16875" y="2945"/>
                </a:lnTo>
                <a:cubicBezTo>
                  <a:pt x="16875" y="1317"/>
                  <a:pt x="15968" y="0"/>
                  <a:pt x="14850" y="0"/>
                </a:cubicBezTo>
                <a:lnTo>
                  <a:pt x="2025" y="0"/>
                </a:lnTo>
                <a:cubicBezTo>
                  <a:pt x="908" y="0"/>
                  <a:pt x="0" y="1320"/>
                  <a:pt x="0" y="2945"/>
                </a:cubicBezTo>
                <a:lnTo>
                  <a:pt x="0" y="9789"/>
                </a:lnTo>
                <a:lnTo>
                  <a:pt x="0" y="18655"/>
                </a:lnTo>
                <a:cubicBezTo>
                  <a:pt x="0" y="20281"/>
                  <a:pt x="906" y="21600"/>
                  <a:pt x="2025" y="21600"/>
                </a:cubicBezTo>
                <a:lnTo>
                  <a:pt x="14850" y="21600"/>
                </a:lnTo>
                <a:cubicBezTo>
                  <a:pt x="15968" y="21600"/>
                  <a:pt x="16875" y="20281"/>
                  <a:pt x="16875" y="18655"/>
                </a:cubicBezTo>
                <a:lnTo>
                  <a:pt x="16875" y="17457"/>
                </a:lnTo>
                <a:lnTo>
                  <a:pt x="18704" y="20080"/>
                </a:lnTo>
                <a:cubicBezTo>
                  <a:pt x="18957" y="20442"/>
                  <a:pt x="19297" y="20646"/>
                  <a:pt x="19651" y="20646"/>
                </a:cubicBezTo>
                <a:lnTo>
                  <a:pt x="20250" y="20646"/>
                </a:lnTo>
                <a:cubicBezTo>
                  <a:pt x="20995" y="20646"/>
                  <a:pt x="21600" y="19766"/>
                  <a:pt x="21600" y="18682"/>
                </a:cubicBezTo>
                <a:lnTo>
                  <a:pt x="21600" y="2945"/>
                </a:lnTo>
                <a:cubicBezTo>
                  <a:pt x="21600" y="1861"/>
                  <a:pt x="20995" y="982"/>
                  <a:pt x="20250" y="98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75" name="Group 774">
            <a:extLst>
              <a:ext uri="{FF2B5EF4-FFF2-40B4-BE49-F238E27FC236}">
                <a16:creationId xmlns:a16="http://schemas.microsoft.com/office/drawing/2014/main" id="{6D6CAE7B-4D16-4F86-9B8E-B6E6CA555F6F}"/>
              </a:ext>
            </a:extLst>
          </p:cNvPr>
          <p:cNvGrpSpPr/>
          <p:nvPr userDrawn="1"/>
        </p:nvGrpSpPr>
        <p:grpSpPr>
          <a:xfrm>
            <a:off x="3368093" y="2663482"/>
            <a:ext cx="315753" cy="315870"/>
            <a:chOff x="4463957" y="2268183"/>
            <a:chExt cx="436014" cy="436176"/>
          </a:xfrm>
          <a:solidFill>
            <a:schemeClr val="accent1"/>
          </a:solidFill>
        </p:grpSpPr>
        <p:sp>
          <p:nvSpPr>
            <p:cNvPr id="776" name="Shape 1372">
              <a:extLst>
                <a:ext uri="{FF2B5EF4-FFF2-40B4-BE49-F238E27FC236}">
                  <a16:creationId xmlns:a16="http://schemas.microsoft.com/office/drawing/2014/main" id="{2F4EC4AE-83E2-450D-8570-253CBC4F1542}"/>
                </a:ext>
              </a:extLst>
            </p:cNvPr>
            <p:cNvSpPr/>
            <p:nvPr/>
          </p:nvSpPr>
          <p:spPr>
            <a:xfrm>
              <a:off x="4695588" y="2322705"/>
              <a:ext cx="143067" cy="143121"/>
            </a:xfrm>
            <a:custGeom>
              <a:avLst/>
              <a:gdLst/>
              <a:ahLst/>
              <a:cxnLst>
                <a:cxn ang="0">
                  <a:pos x="wd2" y="hd2"/>
                </a:cxn>
                <a:cxn ang="5400000">
                  <a:pos x="wd2" y="hd2"/>
                </a:cxn>
                <a:cxn ang="10800000">
                  <a:pos x="wd2" y="hd2"/>
                </a:cxn>
                <a:cxn ang="16200000">
                  <a:pos x="wd2" y="hd2"/>
                </a:cxn>
              </a:cxnLst>
              <a:rect l="0" t="0" r="r" b="b"/>
              <a:pathLst>
                <a:path w="21600" h="21600" extrusionOk="0">
                  <a:moveTo>
                    <a:pt x="19539" y="20579"/>
                  </a:moveTo>
                  <a:lnTo>
                    <a:pt x="19543" y="20579"/>
                  </a:lnTo>
                  <a:cubicBezTo>
                    <a:pt x="19547" y="21143"/>
                    <a:pt x="20005" y="21600"/>
                    <a:pt x="20571" y="21600"/>
                  </a:cubicBezTo>
                  <a:cubicBezTo>
                    <a:pt x="21138" y="21600"/>
                    <a:pt x="21600" y="21139"/>
                    <a:pt x="21600" y="20571"/>
                  </a:cubicBezTo>
                  <a:cubicBezTo>
                    <a:pt x="21600" y="20565"/>
                    <a:pt x="21596" y="20561"/>
                    <a:pt x="21596" y="20555"/>
                  </a:cubicBezTo>
                  <a:cubicBezTo>
                    <a:pt x="21584" y="9222"/>
                    <a:pt x="12411" y="41"/>
                    <a:pt x="1081" y="12"/>
                  </a:cubicBezTo>
                  <a:cubicBezTo>
                    <a:pt x="1065" y="10"/>
                    <a:pt x="1049" y="0"/>
                    <a:pt x="1029" y="0"/>
                  </a:cubicBezTo>
                  <a:cubicBezTo>
                    <a:pt x="458" y="0"/>
                    <a:pt x="0" y="461"/>
                    <a:pt x="0" y="1029"/>
                  </a:cubicBezTo>
                  <a:cubicBezTo>
                    <a:pt x="0" y="1594"/>
                    <a:pt x="458" y="2055"/>
                    <a:pt x="1025" y="2057"/>
                  </a:cubicBezTo>
                  <a:lnTo>
                    <a:pt x="1025" y="2065"/>
                  </a:lnTo>
                  <a:cubicBezTo>
                    <a:pt x="11234" y="2065"/>
                    <a:pt x="19539" y="10370"/>
                    <a:pt x="19539" y="20579"/>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7" name="Shape 1373">
              <a:extLst>
                <a:ext uri="{FF2B5EF4-FFF2-40B4-BE49-F238E27FC236}">
                  <a16:creationId xmlns:a16="http://schemas.microsoft.com/office/drawing/2014/main" id="{A7DDBD18-FC05-4470-BE00-890B3A1A16DA}"/>
                </a:ext>
              </a:extLst>
            </p:cNvPr>
            <p:cNvSpPr/>
            <p:nvPr/>
          </p:nvSpPr>
          <p:spPr>
            <a:xfrm>
              <a:off x="4463957" y="2268184"/>
              <a:ext cx="436013" cy="436175"/>
            </a:xfrm>
            <a:custGeom>
              <a:avLst/>
              <a:gdLst/>
              <a:ahLst/>
              <a:cxnLst>
                <a:cxn ang="0">
                  <a:pos x="wd2" y="hd2"/>
                </a:cxn>
                <a:cxn ang="5400000">
                  <a:pos x="wd2" y="hd2"/>
                </a:cxn>
                <a:cxn ang="10800000">
                  <a:pos x="wd2" y="hd2"/>
                </a:cxn>
                <a:cxn ang="16200000">
                  <a:pos x="wd2" y="hd2"/>
                </a:cxn>
              </a:cxnLst>
              <a:rect l="0" t="0" r="r" b="b"/>
              <a:pathLst>
                <a:path w="21248" h="21600" extrusionOk="0">
                  <a:moveTo>
                    <a:pt x="19869" y="17133"/>
                  </a:moveTo>
                  <a:cubicBezTo>
                    <a:pt x="19766" y="17387"/>
                    <a:pt x="19525" y="17550"/>
                    <a:pt x="19255" y="17550"/>
                  </a:cubicBezTo>
                  <a:lnTo>
                    <a:pt x="19058" y="17550"/>
                  </a:lnTo>
                  <a:lnTo>
                    <a:pt x="3984" y="2226"/>
                  </a:lnTo>
                  <a:lnTo>
                    <a:pt x="3984" y="2025"/>
                  </a:lnTo>
                  <a:cubicBezTo>
                    <a:pt x="3984" y="1751"/>
                    <a:pt x="4144" y="1507"/>
                    <a:pt x="4393" y="1401"/>
                  </a:cubicBezTo>
                  <a:cubicBezTo>
                    <a:pt x="4475" y="1367"/>
                    <a:pt x="4560" y="1350"/>
                    <a:pt x="4647" y="1350"/>
                  </a:cubicBezTo>
                  <a:cubicBezTo>
                    <a:pt x="4825" y="1350"/>
                    <a:pt x="4991" y="1420"/>
                    <a:pt x="5116" y="1547"/>
                  </a:cubicBezTo>
                  <a:lnTo>
                    <a:pt x="19725" y="16398"/>
                  </a:lnTo>
                  <a:cubicBezTo>
                    <a:pt x="19915" y="16592"/>
                    <a:pt x="19973" y="16880"/>
                    <a:pt x="19869" y="17133"/>
                  </a:cubicBezTo>
                  <a:moveTo>
                    <a:pt x="10121" y="17550"/>
                  </a:moveTo>
                  <a:cubicBezTo>
                    <a:pt x="10017" y="17550"/>
                    <a:pt x="9923" y="17587"/>
                    <a:pt x="9824" y="17610"/>
                  </a:cubicBezTo>
                  <a:lnTo>
                    <a:pt x="3924" y="11613"/>
                  </a:lnTo>
                  <a:cubicBezTo>
                    <a:pt x="3947" y="11513"/>
                    <a:pt x="3983" y="11416"/>
                    <a:pt x="3983" y="11312"/>
                  </a:cubicBezTo>
                  <a:lnTo>
                    <a:pt x="3984" y="3181"/>
                  </a:lnTo>
                  <a:lnTo>
                    <a:pt x="18119" y="17550"/>
                  </a:lnTo>
                  <a:cubicBezTo>
                    <a:pt x="18119" y="17550"/>
                    <a:pt x="10121" y="17550"/>
                    <a:pt x="10121" y="17550"/>
                  </a:cubicBezTo>
                  <a:close/>
                  <a:moveTo>
                    <a:pt x="9182" y="17946"/>
                  </a:moveTo>
                  <a:lnTo>
                    <a:pt x="7110" y="20052"/>
                  </a:lnTo>
                  <a:cubicBezTo>
                    <a:pt x="6940" y="20224"/>
                    <a:pt x="6743" y="20250"/>
                    <a:pt x="6640" y="20250"/>
                  </a:cubicBezTo>
                  <a:cubicBezTo>
                    <a:pt x="6538" y="20250"/>
                    <a:pt x="6339" y="20224"/>
                    <a:pt x="6171" y="20052"/>
                  </a:cubicBezTo>
                  <a:lnTo>
                    <a:pt x="1522" y="15327"/>
                  </a:lnTo>
                  <a:cubicBezTo>
                    <a:pt x="1353" y="15155"/>
                    <a:pt x="1328" y="14954"/>
                    <a:pt x="1328" y="14850"/>
                  </a:cubicBezTo>
                  <a:cubicBezTo>
                    <a:pt x="1328" y="14746"/>
                    <a:pt x="1353" y="14545"/>
                    <a:pt x="1522" y="14373"/>
                  </a:cubicBezTo>
                  <a:lnTo>
                    <a:pt x="3594" y="12266"/>
                  </a:lnTo>
                  <a:cubicBezTo>
                    <a:pt x="3600" y="12260"/>
                    <a:pt x="3602" y="12252"/>
                    <a:pt x="3608" y="12246"/>
                  </a:cubicBezTo>
                  <a:lnTo>
                    <a:pt x="9202" y="17933"/>
                  </a:lnTo>
                  <a:cubicBezTo>
                    <a:pt x="9197" y="17937"/>
                    <a:pt x="9187" y="17939"/>
                    <a:pt x="9182" y="17946"/>
                  </a:cubicBezTo>
                  <a:moveTo>
                    <a:pt x="6057" y="593"/>
                  </a:moveTo>
                  <a:cubicBezTo>
                    <a:pt x="5675" y="206"/>
                    <a:pt x="5166" y="0"/>
                    <a:pt x="4647" y="0"/>
                  </a:cubicBezTo>
                  <a:cubicBezTo>
                    <a:pt x="4391" y="0"/>
                    <a:pt x="4132" y="50"/>
                    <a:pt x="3886" y="155"/>
                  </a:cubicBezTo>
                  <a:cubicBezTo>
                    <a:pt x="3141" y="468"/>
                    <a:pt x="2656" y="1205"/>
                    <a:pt x="2656" y="2025"/>
                  </a:cubicBezTo>
                  <a:lnTo>
                    <a:pt x="2655" y="11312"/>
                  </a:lnTo>
                  <a:lnTo>
                    <a:pt x="583" y="13418"/>
                  </a:lnTo>
                  <a:cubicBezTo>
                    <a:pt x="-195" y="14209"/>
                    <a:pt x="-195" y="15491"/>
                    <a:pt x="583" y="16282"/>
                  </a:cubicBezTo>
                  <a:lnTo>
                    <a:pt x="5231" y="21007"/>
                  </a:lnTo>
                  <a:cubicBezTo>
                    <a:pt x="5621" y="21402"/>
                    <a:pt x="6131" y="21600"/>
                    <a:pt x="6640" y="21600"/>
                  </a:cubicBezTo>
                  <a:cubicBezTo>
                    <a:pt x="7150" y="21600"/>
                    <a:pt x="7660" y="21402"/>
                    <a:pt x="8049" y="21007"/>
                  </a:cubicBezTo>
                  <a:lnTo>
                    <a:pt x="10121" y="18900"/>
                  </a:lnTo>
                  <a:lnTo>
                    <a:pt x="19255" y="18900"/>
                  </a:lnTo>
                  <a:cubicBezTo>
                    <a:pt x="20062" y="18900"/>
                    <a:pt x="20788" y="18407"/>
                    <a:pt x="21096" y="17651"/>
                  </a:cubicBezTo>
                  <a:cubicBezTo>
                    <a:pt x="21405" y="16894"/>
                    <a:pt x="21234" y="16022"/>
                    <a:pt x="20664" y="15443"/>
                  </a:cubicBezTo>
                  <a:cubicBezTo>
                    <a:pt x="20664" y="15443"/>
                    <a:pt x="6057" y="593"/>
                    <a:pt x="6057" y="593"/>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8" name="Shape 1374">
              <a:extLst>
                <a:ext uri="{FF2B5EF4-FFF2-40B4-BE49-F238E27FC236}">
                  <a16:creationId xmlns:a16="http://schemas.microsoft.com/office/drawing/2014/main" id="{31E6153E-559D-458E-A086-89CA07B771E3}"/>
                </a:ext>
              </a:extLst>
            </p:cNvPr>
            <p:cNvSpPr/>
            <p:nvPr/>
          </p:nvSpPr>
          <p:spPr>
            <a:xfrm>
              <a:off x="4695589" y="2268183"/>
              <a:ext cx="204382" cy="204457"/>
            </a:xfrm>
            <a:custGeom>
              <a:avLst/>
              <a:gdLst/>
              <a:ahLst/>
              <a:cxnLst>
                <a:cxn ang="0">
                  <a:pos x="wd2" y="hd2"/>
                </a:cxn>
                <a:cxn ang="5400000">
                  <a:pos x="wd2" y="hd2"/>
                </a:cxn>
                <a:cxn ang="10800000">
                  <a:pos x="wd2" y="hd2"/>
                </a:cxn>
                <a:cxn ang="16200000">
                  <a:pos x="wd2" y="hd2"/>
                </a:cxn>
              </a:cxnLst>
              <a:rect l="0" t="0" r="r" b="b"/>
              <a:pathLst>
                <a:path w="21600" h="21600" extrusionOk="0">
                  <a:moveTo>
                    <a:pt x="1437" y="2880"/>
                  </a:moveTo>
                  <a:lnTo>
                    <a:pt x="1437" y="2886"/>
                  </a:lnTo>
                  <a:cubicBezTo>
                    <a:pt x="10966" y="2886"/>
                    <a:pt x="18717" y="10638"/>
                    <a:pt x="18717" y="20166"/>
                  </a:cubicBezTo>
                  <a:lnTo>
                    <a:pt x="18720" y="20166"/>
                  </a:lnTo>
                  <a:cubicBezTo>
                    <a:pt x="18723" y="20959"/>
                    <a:pt x="19367" y="21600"/>
                    <a:pt x="20160" y="21600"/>
                  </a:cubicBezTo>
                  <a:cubicBezTo>
                    <a:pt x="20956" y="21600"/>
                    <a:pt x="21600" y="20957"/>
                    <a:pt x="21600" y="20160"/>
                  </a:cubicBezTo>
                  <a:cubicBezTo>
                    <a:pt x="21600" y="20156"/>
                    <a:pt x="21597" y="20153"/>
                    <a:pt x="21597" y="20149"/>
                  </a:cubicBezTo>
                  <a:cubicBezTo>
                    <a:pt x="21589" y="9034"/>
                    <a:pt x="12589" y="29"/>
                    <a:pt x="1477" y="8"/>
                  </a:cubicBezTo>
                  <a:cubicBezTo>
                    <a:pt x="1465" y="7"/>
                    <a:pt x="1454" y="0"/>
                    <a:pt x="1440" y="0"/>
                  </a:cubicBezTo>
                  <a:cubicBezTo>
                    <a:pt x="644" y="0"/>
                    <a:pt x="0" y="644"/>
                    <a:pt x="0" y="1440"/>
                  </a:cubicBezTo>
                  <a:cubicBezTo>
                    <a:pt x="0" y="2235"/>
                    <a:pt x="644" y="2879"/>
                    <a:pt x="1437" y="288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79" name="Shape 1375">
            <a:extLst>
              <a:ext uri="{FF2B5EF4-FFF2-40B4-BE49-F238E27FC236}">
                <a16:creationId xmlns:a16="http://schemas.microsoft.com/office/drawing/2014/main" id="{800A8658-AE29-4454-99AB-7D51638C784E}"/>
              </a:ext>
            </a:extLst>
          </p:cNvPr>
          <p:cNvSpPr/>
          <p:nvPr userDrawn="1"/>
        </p:nvSpPr>
        <p:spPr>
          <a:xfrm>
            <a:off x="2617947" y="2663482"/>
            <a:ext cx="315751" cy="305999"/>
          </a:xfrm>
          <a:custGeom>
            <a:avLst/>
            <a:gdLst/>
            <a:ahLst/>
            <a:cxnLst>
              <a:cxn ang="0">
                <a:pos x="wd2" y="hd2"/>
              </a:cxn>
              <a:cxn ang="5400000">
                <a:pos x="wd2" y="hd2"/>
              </a:cxn>
              <a:cxn ang="10800000">
                <a:pos x="wd2" y="hd2"/>
              </a:cxn>
              <a:cxn ang="16200000">
                <a:pos x="wd2" y="hd2"/>
              </a:cxn>
            </a:cxnLst>
            <a:rect l="0" t="0" r="r" b="b"/>
            <a:pathLst>
              <a:path w="21392" h="21600" extrusionOk="0">
                <a:moveTo>
                  <a:pt x="15769" y="12795"/>
                </a:moveTo>
                <a:cubicBezTo>
                  <a:pt x="15427" y="13151"/>
                  <a:pt x="15271" y="13651"/>
                  <a:pt x="15350" y="14142"/>
                </a:cubicBezTo>
                <a:lnTo>
                  <a:pt x="16296" y="20032"/>
                </a:lnTo>
                <a:lnTo>
                  <a:pt x="11444" y="17309"/>
                </a:lnTo>
                <a:cubicBezTo>
                  <a:pt x="11210" y="17178"/>
                  <a:pt x="10953" y="17113"/>
                  <a:pt x="10696" y="17113"/>
                </a:cubicBezTo>
                <a:cubicBezTo>
                  <a:pt x="10439" y="17113"/>
                  <a:pt x="10182" y="17178"/>
                  <a:pt x="9949" y="17309"/>
                </a:cubicBezTo>
                <a:lnTo>
                  <a:pt x="5096" y="20032"/>
                </a:lnTo>
                <a:lnTo>
                  <a:pt x="6043" y="14142"/>
                </a:lnTo>
                <a:cubicBezTo>
                  <a:pt x="6122" y="13651"/>
                  <a:pt x="5966" y="13151"/>
                  <a:pt x="5624" y="12795"/>
                </a:cubicBezTo>
                <a:lnTo>
                  <a:pt x="1545" y="8550"/>
                </a:lnTo>
                <a:lnTo>
                  <a:pt x="7111" y="7686"/>
                </a:lnTo>
                <a:cubicBezTo>
                  <a:pt x="7620" y="7607"/>
                  <a:pt x="8058" y="7276"/>
                  <a:pt x="8277" y="6802"/>
                </a:cubicBezTo>
                <a:lnTo>
                  <a:pt x="10696" y="1568"/>
                </a:lnTo>
                <a:lnTo>
                  <a:pt x="13116" y="6802"/>
                </a:lnTo>
                <a:cubicBezTo>
                  <a:pt x="13335" y="7276"/>
                  <a:pt x="13772" y="7607"/>
                  <a:pt x="14281" y="7686"/>
                </a:cubicBezTo>
                <a:lnTo>
                  <a:pt x="19848" y="8550"/>
                </a:lnTo>
                <a:cubicBezTo>
                  <a:pt x="19848" y="8550"/>
                  <a:pt x="15769" y="12795"/>
                  <a:pt x="15769" y="12795"/>
                </a:cubicBezTo>
                <a:close/>
                <a:moveTo>
                  <a:pt x="21313" y="8052"/>
                </a:moveTo>
                <a:cubicBezTo>
                  <a:pt x="21128" y="7496"/>
                  <a:pt x="20653" y="7088"/>
                  <a:pt x="20081" y="7000"/>
                </a:cubicBezTo>
                <a:lnTo>
                  <a:pt x="14514" y="6136"/>
                </a:lnTo>
                <a:lnTo>
                  <a:pt x="12094" y="902"/>
                </a:lnTo>
                <a:cubicBezTo>
                  <a:pt x="11840" y="352"/>
                  <a:pt x="11295" y="0"/>
                  <a:pt x="10696" y="0"/>
                </a:cubicBezTo>
                <a:cubicBezTo>
                  <a:pt x="10097" y="0"/>
                  <a:pt x="9552" y="352"/>
                  <a:pt x="9298" y="902"/>
                </a:cubicBezTo>
                <a:lnTo>
                  <a:pt x="6878" y="6136"/>
                </a:lnTo>
                <a:lnTo>
                  <a:pt x="1311" y="7000"/>
                </a:lnTo>
                <a:cubicBezTo>
                  <a:pt x="739" y="7088"/>
                  <a:pt x="264" y="7496"/>
                  <a:pt x="80" y="8052"/>
                </a:cubicBezTo>
                <a:cubicBezTo>
                  <a:pt x="-104" y="8610"/>
                  <a:pt x="35" y="9224"/>
                  <a:pt x="439" y="9645"/>
                </a:cubicBezTo>
                <a:lnTo>
                  <a:pt x="4518" y="13890"/>
                </a:lnTo>
                <a:lnTo>
                  <a:pt x="3572" y="19778"/>
                </a:lnTo>
                <a:cubicBezTo>
                  <a:pt x="3476" y="20371"/>
                  <a:pt x="3723" y="20967"/>
                  <a:pt x="4206" y="21314"/>
                </a:cubicBezTo>
                <a:cubicBezTo>
                  <a:pt x="4472" y="21503"/>
                  <a:pt x="4784" y="21600"/>
                  <a:pt x="5096" y="21600"/>
                </a:cubicBezTo>
                <a:cubicBezTo>
                  <a:pt x="5352" y="21600"/>
                  <a:pt x="5610" y="21534"/>
                  <a:pt x="5843" y="21404"/>
                </a:cubicBezTo>
                <a:lnTo>
                  <a:pt x="10696" y="18681"/>
                </a:lnTo>
                <a:lnTo>
                  <a:pt x="15549" y="21404"/>
                </a:lnTo>
                <a:cubicBezTo>
                  <a:pt x="15783" y="21534"/>
                  <a:pt x="16040" y="21600"/>
                  <a:pt x="16296" y="21600"/>
                </a:cubicBezTo>
                <a:cubicBezTo>
                  <a:pt x="16609" y="21600"/>
                  <a:pt x="16920" y="21503"/>
                  <a:pt x="17187" y="21314"/>
                </a:cubicBezTo>
                <a:cubicBezTo>
                  <a:pt x="17670" y="20967"/>
                  <a:pt x="17916" y="20371"/>
                  <a:pt x="17820" y="19778"/>
                </a:cubicBezTo>
                <a:lnTo>
                  <a:pt x="16874" y="13890"/>
                </a:lnTo>
                <a:lnTo>
                  <a:pt x="20953" y="9645"/>
                </a:lnTo>
                <a:cubicBezTo>
                  <a:pt x="21358" y="9224"/>
                  <a:pt x="21496" y="8610"/>
                  <a:pt x="21313" y="805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80" name="Group 779">
            <a:extLst>
              <a:ext uri="{FF2B5EF4-FFF2-40B4-BE49-F238E27FC236}">
                <a16:creationId xmlns:a16="http://schemas.microsoft.com/office/drawing/2014/main" id="{13DAD555-24B0-43A1-A0E0-26F275663CD1}"/>
              </a:ext>
            </a:extLst>
          </p:cNvPr>
          <p:cNvGrpSpPr/>
          <p:nvPr userDrawn="1"/>
        </p:nvGrpSpPr>
        <p:grpSpPr>
          <a:xfrm>
            <a:off x="1873154" y="2721299"/>
            <a:ext cx="315645" cy="246773"/>
            <a:chOff x="2719905" y="2322705"/>
            <a:chExt cx="435865" cy="340762"/>
          </a:xfrm>
          <a:solidFill>
            <a:schemeClr val="accent1"/>
          </a:solidFill>
        </p:grpSpPr>
        <p:sp>
          <p:nvSpPr>
            <p:cNvPr id="781" name="Shape 1376">
              <a:extLst>
                <a:ext uri="{FF2B5EF4-FFF2-40B4-BE49-F238E27FC236}">
                  <a16:creationId xmlns:a16="http://schemas.microsoft.com/office/drawing/2014/main" id="{5A80AC87-8FE8-405F-957E-9B0B7125E30A}"/>
                </a:ext>
              </a:extLst>
            </p:cNvPr>
            <p:cNvSpPr/>
            <p:nvPr/>
          </p:nvSpPr>
          <p:spPr>
            <a:xfrm>
              <a:off x="2774407" y="2377227"/>
              <a:ext cx="272395" cy="221003"/>
            </a:xfrm>
            <a:custGeom>
              <a:avLst/>
              <a:gdLst/>
              <a:ahLst/>
              <a:cxnLst>
                <a:cxn ang="0">
                  <a:pos x="wd2" y="hd2"/>
                </a:cxn>
                <a:cxn ang="5400000">
                  <a:pos x="wd2" y="hd2"/>
                </a:cxn>
                <a:cxn ang="10800000">
                  <a:pos x="wd2" y="hd2"/>
                </a:cxn>
                <a:cxn ang="16200000">
                  <a:pos x="wd2" y="hd2"/>
                </a:cxn>
              </a:cxnLst>
              <a:rect l="0" t="0" r="r" b="b"/>
              <a:pathLst>
                <a:path w="20848" h="21600" extrusionOk="0">
                  <a:moveTo>
                    <a:pt x="18728" y="19178"/>
                  </a:moveTo>
                  <a:cubicBezTo>
                    <a:pt x="13192" y="20631"/>
                    <a:pt x="7654" y="20631"/>
                    <a:pt x="2118" y="19178"/>
                  </a:cubicBezTo>
                  <a:cubicBezTo>
                    <a:pt x="678" y="13593"/>
                    <a:pt x="678" y="8008"/>
                    <a:pt x="2118" y="2422"/>
                  </a:cubicBezTo>
                  <a:cubicBezTo>
                    <a:pt x="7654" y="969"/>
                    <a:pt x="13192" y="969"/>
                    <a:pt x="18728" y="2422"/>
                  </a:cubicBezTo>
                  <a:cubicBezTo>
                    <a:pt x="20168" y="8008"/>
                    <a:pt x="20168" y="13593"/>
                    <a:pt x="18728" y="19178"/>
                  </a:cubicBezTo>
                  <a:moveTo>
                    <a:pt x="18938" y="1116"/>
                  </a:moveTo>
                  <a:cubicBezTo>
                    <a:pt x="16114" y="375"/>
                    <a:pt x="13250" y="0"/>
                    <a:pt x="10423" y="0"/>
                  </a:cubicBezTo>
                  <a:cubicBezTo>
                    <a:pt x="7597" y="0"/>
                    <a:pt x="4733" y="375"/>
                    <a:pt x="1909" y="1116"/>
                  </a:cubicBezTo>
                  <a:cubicBezTo>
                    <a:pt x="1544" y="1214"/>
                    <a:pt x="1244" y="1552"/>
                    <a:pt x="1128" y="2005"/>
                  </a:cubicBezTo>
                  <a:cubicBezTo>
                    <a:pt x="-376" y="7842"/>
                    <a:pt x="-376" y="13759"/>
                    <a:pt x="1128" y="19594"/>
                  </a:cubicBezTo>
                  <a:cubicBezTo>
                    <a:pt x="1244" y="20048"/>
                    <a:pt x="1544" y="20387"/>
                    <a:pt x="1909" y="20482"/>
                  </a:cubicBezTo>
                  <a:cubicBezTo>
                    <a:pt x="4733" y="21225"/>
                    <a:pt x="7597" y="21600"/>
                    <a:pt x="10423" y="21600"/>
                  </a:cubicBezTo>
                  <a:cubicBezTo>
                    <a:pt x="13250" y="21600"/>
                    <a:pt x="16114" y="21225"/>
                    <a:pt x="18938" y="20482"/>
                  </a:cubicBezTo>
                  <a:cubicBezTo>
                    <a:pt x="19304" y="20387"/>
                    <a:pt x="19602" y="20048"/>
                    <a:pt x="19719" y="19594"/>
                  </a:cubicBezTo>
                  <a:cubicBezTo>
                    <a:pt x="21224" y="13759"/>
                    <a:pt x="21224" y="7842"/>
                    <a:pt x="19719" y="2005"/>
                  </a:cubicBezTo>
                  <a:cubicBezTo>
                    <a:pt x="19602" y="1552"/>
                    <a:pt x="19304" y="1214"/>
                    <a:pt x="18938" y="111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2" name="Shape 1377">
              <a:extLst>
                <a:ext uri="{FF2B5EF4-FFF2-40B4-BE49-F238E27FC236}">
                  <a16:creationId xmlns:a16="http://schemas.microsoft.com/office/drawing/2014/main" id="{DD3E46CC-19F8-49FF-8153-1347AB810DAF}"/>
                </a:ext>
              </a:extLst>
            </p:cNvPr>
            <p:cNvSpPr/>
            <p:nvPr/>
          </p:nvSpPr>
          <p:spPr>
            <a:xfrm>
              <a:off x="2719905" y="2322705"/>
              <a:ext cx="435865" cy="340762"/>
            </a:xfrm>
            <a:custGeom>
              <a:avLst/>
              <a:gdLst/>
              <a:ahLst/>
              <a:cxnLst>
                <a:cxn ang="0">
                  <a:pos x="wd2" y="hd2"/>
                </a:cxn>
                <a:cxn ang="5400000">
                  <a:pos x="wd2" y="hd2"/>
                </a:cxn>
                <a:cxn ang="10800000">
                  <a:pos x="wd2" y="hd2"/>
                </a:cxn>
                <a:cxn ang="16200000">
                  <a:pos x="wd2" y="hd2"/>
                </a:cxn>
              </a:cxnLst>
              <a:rect l="0" t="0" r="r" b="b"/>
              <a:pathLst>
                <a:path w="21096" h="21600" extrusionOk="0">
                  <a:moveTo>
                    <a:pt x="19056" y="18331"/>
                  </a:moveTo>
                  <a:cubicBezTo>
                    <a:pt x="13384" y="19233"/>
                    <a:pt x="7711" y="19233"/>
                    <a:pt x="2039" y="18331"/>
                  </a:cubicBezTo>
                  <a:cubicBezTo>
                    <a:pt x="1074" y="13022"/>
                    <a:pt x="1074" y="7714"/>
                    <a:pt x="2039" y="2404"/>
                  </a:cubicBezTo>
                  <a:cubicBezTo>
                    <a:pt x="7711" y="1502"/>
                    <a:pt x="13384" y="1502"/>
                    <a:pt x="19056" y="2404"/>
                  </a:cubicBezTo>
                  <a:cubicBezTo>
                    <a:pt x="20021" y="7714"/>
                    <a:pt x="20021" y="13022"/>
                    <a:pt x="19056" y="18331"/>
                  </a:cubicBezTo>
                  <a:moveTo>
                    <a:pt x="20339" y="2005"/>
                  </a:moveTo>
                  <a:cubicBezTo>
                    <a:pt x="20212" y="1301"/>
                    <a:pt x="19762" y="777"/>
                    <a:pt x="19215" y="689"/>
                  </a:cubicBezTo>
                  <a:cubicBezTo>
                    <a:pt x="16340" y="232"/>
                    <a:pt x="13424" y="0"/>
                    <a:pt x="10548" y="0"/>
                  </a:cubicBezTo>
                  <a:cubicBezTo>
                    <a:pt x="7671" y="0"/>
                    <a:pt x="4755" y="232"/>
                    <a:pt x="1880" y="689"/>
                  </a:cubicBezTo>
                  <a:cubicBezTo>
                    <a:pt x="1333" y="777"/>
                    <a:pt x="883" y="1301"/>
                    <a:pt x="756" y="2005"/>
                  </a:cubicBezTo>
                  <a:cubicBezTo>
                    <a:pt x="-252" y="7554"/>
                    <a:pt x="-252" y="13182"/>
                    <a:pt x="756" y="18731"/>
                  </a:cubicBezTo>
                  <a:cubicBezTo>
                    <a:pt x="883" y="19435"/>
                    <a:pt x="1333" y="19960"/>
                    <a:pt x="1880" y="20046"/>
                  </a:cubicBezTo>
                  <a:cubicBezTo>
                    <a:pt x="3266" y="20267"/>
                    <a:pt x="4660" y="20429"/>
                    <a:pt x="6055" y="20544"/>
                  </a:cubicBezTo>
                  <a:cubicBezTo>
                    <a:pt x="5980" y="20606"/>
                    <a:pt x="5932" y="20670"/>
                    <a:pt x="5932" y="20736"/>
                  </a:cubicBezTo>
                  <a:cubicBezTo>
                    <a:pt x="5932" y="21214"/>
                    <a:pt x="7998" y="21600"/>
                    <a:pt x="10548" y="21600"/>
                  </a:cubicBezTo>
                  <a:cubicBezTo>
                    <a:pt x="13097" y="21600"/>
                    <a:pt x="15164" y="21214"/>
                    <a:pt x="15164" y="20736"/>
                  </a:cubicBezTo>
                  <a:cubicBezTo>
                    <a:pt x="15164" y="20670"/>
                    <a:pt x="15115" y="20606"/>
                    <a:pt x="15040" y="20544"/>
                  </a:cubicBezTo>
                  <a:cubicBezTo>
                    <a:pt x="16435" y="20429"/>
                    <a:pt x="17830" y="20267"/>
                    <a:pt x="19215" y="20046"/>
                  </a:cubicBezTo>
                  <a:cubicBezTo>
                    <a:pt x="19762" y="19960"/>
                    <a:pt x="20212" y="19435"/>
                    <a:pt x="20339" y="18731"/>
                  </a:cubicBezTo>
                  <a:cubicBezTo>
                    <a:pt x="21348" y="13182"/>
                    <a:pt x="21348" y="7554"/>
                    <a:pt x="20339" y="200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3" name="Shape 1378">
              <a:extLst>
                <a:ext uri="{FF2B5EF4-FFF2-40B4-BE49-F238E27FC236}">
                  <a16:creationId xmlns:a16="http://schemas.microsoft.com/office/drawing/2014/main" id="{18078B68-F56A-491B-8159-4BBEA941E801}"/>
                </a:ext>
              </a:extLst>
            </p:cNvPr>
            <p:cNvSpPr/>
            <p:nvPr/>
          </p:nvSpPr>
          <p:spPr>
            <a:xfrm>
              <a:off x="3060541" y="2390858"/>
              <a:ext cx="40877" cy="40892"/>
            </a:xfrm>
            <a:custGeom>
              <a:avLst/>
              <a:gdLst/>
              <a:ahLst/>
              <a:cxnLst>
                <a:cxn ang="0">
                  <a:pos x="wd2" y="hd2"/>
                </a:cxn>
                <a:cxn ang="5400000">
                  <a:pos x="wd2" y="hd2"/>
                </a:cxn>
                <a:cxn ang="10800000">
                  <a:pos x="wd2" y="hd2"/>
                </a:cxn>
                <a:cxn ang="16200000">
                  <a:pos x="wd2" y="hd2"/>
                </a:cxn>
              </a:cxnLst>
              <a:rect l="0" t="0" r="r" b="b"/>
              <a:pathLst>
                <a:path w="21600" h="21600" extrusionOk="0">
                  <a:moveTo>
                    <a:pt x="10800" y="7200"/>
                  </a:moveTo>
                  <a:cubicBezTo>
                    <a:pt x="12779" y="7200"/>
                    <a:pt x="14400" y="8821"/>
                    <a:pt x="14400" y="10800"/>
                  </a:cubicBezTo>
                  <a:cubicBezTo>
                    <a:pt x="14400" y="12779"/>
                    <a:pt x="12779" y="14400"/>
                    <a:pt x="10800" y="14400"/>
                  </a:cubicBezTo>
                  <a:cubicBezTo>
                    <a:pt x="8821" y="14400"/>
                    <a:pt x="7200" y="12779"/>
                    <a:pt x="7200" y="10800"/>
                  </a:cubicBezTo>
                  <a:cubicBezTo>
                    <a:pt x="7200" y="8821"/>
                    <a:pt x="8821" y="7200"/>
                    <a:pt x="10800" y="7200"/>
                  </a:cubicBezTo>
                  <a:moveTo>
                    <a:pt x="10800" y="21600"/>
                  </a:moveTo>
                  <a:cubicBezTo>
                    <a:pt x="16762" y="21600"/>
                    <a:pt x="21600" y="16762"/>
                    <a:pt x="21600" y="10800"/>
                  </a:cubicBezTo>
                  <a:cubicBezTo>
                    <a:pt x="21600" y="4838"/>
                    <a:pt x="16762" y="0"/>
                    <a:pt x="10800" y="0"/>
                  </a:cubicBezTo>
                  <a:cubicBezTo>
                    <a:pt x="4837" y="0"/>
                    <a:pt x="0" y="4838"/>
                    <a:pt x="0" y="10800"/>
                  </a:cubicBezTo>
                  <a:cubicBezTo>
                    <a:pt x="0" y="16762"/>
                    <a:pt x="4837"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4" name="Shape 1379">
              <a:extLst>
                <a:ext uri="{FF2B5EF4-FFF2-40B4-BE49-F238E27FC236}">
                  <a16:creationId xmlns:a16="http://schemas.microsoft.com/office/drawing/2014/main" id="{B6B7F7EC-204E-498D-ABE1-FDA3A708D498}"/>
                </a:ext>
              </a:extLst>
            </p:cNvPr>
            <p:cNvSpPr/>
            <p:nvPr/>
          </p:nvSpPr>
          <p:spPr>
            <a:xfrm>
              <a:off x="3046914" y="2568054"/>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0" y="0"/>
                    <a:pt x="0" y="4841"/>
                    <a:pt x="0" y="10800"/>
                  </a:cubicBezTo>
                  <a:cubicBezTo>
                    <a:pt x="0" y="16759"/>
                    <a:pt x="1210" y="21600"/>
                    <a:pt x="2700" y="21600"/>
                  </a:cubicBezTo>
                  <a:lnTo>
                    <a:pt x="18900" y="21600"/>
                  </a:lnTo>
                  <a:cubicBezTo>
                    <a:pt x="20390" y="21600"/>
                    <a:pt x="21600" y="16759"/>
                    <a:pt x="21600" y="10800"/>
                  </a:cubicBezTo>
                  <a:cubicBezTo>
                    <a:pt x="21600" y="4841"/>
                    <a:pt x="20390" y="0"/>
                    <a:pt x="189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5" name="Shape 1380">
              <a:extLst>
                <a:ext uri="{FF2B5EF4-FFF2-40B4-BE49-F238E27FC236}">
                  <a16:creationId xmlns:a16="http://schemas.microsoft.com/office/drawing/2014/main" id="{8E4E57D0-FDB9-4DBD-986D-C715F0C11F89}"/>
                </a:ext>
              </a:extLst>
            </p:cNvPr>
            <p:cNvSpPr/>
            <p:nvPr/>
          </p:nvSpPr>
          <p:spPr>
            <a:xfrm>
              <a:off x="3060540" y="2527163"/>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0" y="0"/>
                    <a:pt x="0" y="4841"/>
                    <a:pt x="0" y="10800"/>
                  </a:cubicBezTo>
                  <a:cubicBezTo>
                    <a:pt x="0" y="16759"/>
                    <a:pt x="1210" y="21600"/>
                    <a:pt x="2700" y="21600"/>
                  </a:cubicBezTo>
                  <a:lnTo>
                    <a:pt x="18900" y="21600"/>
                  </a:lnTo>
                  <a:cubicBezTo>
                    <a:pt x="20390" y="21600"/>
                    <a:pt x="21600" y="16759"/>
                    <a:pt x="21600" y="10800"/>
                  </a:cubicBezTo>
                  <a:cubicBezTo>
                    <a:pt x="21600" y="4841"/>
                    <a:pt x="20390" y="0"/>
                    <a:pt x="189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6" name="Shape 1381">
              <a:extLst>
                <a:ext uri="{FF2B5EF4-FFF2-40B4-BE49-F238E27FC236}">
                  <a16:creationId xmlns:a16="http://schemas.microsoft.com/office/drawing/2014/main" id="{7958F556-74C2-44AA-92F6-A0E6283EF0F0}"/>
                </a:ext>
              </a:extLst>
            </p:cNvPr>
            <p:cNvSpPr/>
            <p:nvPr/>
          </p:nvSpPr>
          <p:spPr>
            <a:xfrm>
              <a:off x="3060540" y="2486271"/>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0" y="0"/>
                    <a:pt x="0" y="4841"/>
                    <a:pt x="0" y="10800"/>
                  </a:cubicBezTo>
                  <a:cubicBezTo>
                    <a:pt x="0" y="16759"/>
                    <a:pt x="1210" y="21600"/>
                    <a:pt x="2700" y="21600"/>
                  </a:cubicBezTo>
                  <a:lnTo>
                    <a:pt x="18900" y="21600"/>
                  </a:lnTo>
                  <a:cubicBezTo>
                    <a:pt x="20390" y="21600"/>
                    <a:pt x="21600" y="16759"/>
                    <a:pt x="21600" y="10800"/>
                  </a:cubicBezTo>
                  <a:cubicBezTo>
                    <a:pt x="21600" y="4841"/>
                    <a:pt x="20390" y="0"/>
                    <a:pt x="189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7" name="Shape 1382">
              <a:extLst>
                <a:ext uri="{FF2B5EF4-FFF2-40B4-BE49-F238E27FC236}">
                  <a16:creationId xmlns:a16="http://schemas.microsoft.com/office/drawing/2014/main" id="{2DCE7CC8-9C7A-4CDD-AE0B-BE13DA316AAC}"/>
                </a:ext>
              </a:extLst>
            </p:cNvPr>
            <p:cNvSpPr/>
            <p:nvPr/>
          </p:nvSpPr>
          <p:spPr>
            <a:xfrm>
              <a:off x="2828908" y="2431749"/>
              <a:ext cx="81382" cy="57183"/>
            </a:xfrm>
            <a:custGeom>
              <a:avLst/>
              <a:gdLst/>
              <a:ahLst/>
              <a:cxnLst>
                <a:cxn ang="0">
                  <a:pos x="wd2" y="hd2"/>
                </a:cxn>
                <a:cxn ang="5400000">
                  <a:pos x="wd2" y="hd2"/>
                </a:cxn>
                <a:cxn ang="10800000">
                  <a:pos x="wd2" y="hd2"/>
                </a:cxn>
                <a:cxn ang="16200000">
                  <a:pos x="wd2" y="hd2"/>
                </a:cxn>
              </a:cxnLst>
              <a:rect l="0" t="0" r="r" b="b"/>
              <a:pathLst>
                <a:path w="21556" h="21547" extrusionOk="0">
                  <a:moveTo>
                    <a:pt x="19751" y="2"/>
                  </a:moveTo>
                  <a:lnTo>
                    <a:pt x="3200" y="1845"/>
                  </a:lnTo>
                  <a:cubicBezTo>
                    <a:pt x="2215" y="2011"/>
                    <a:pt x="1272" y="3285"/>
                    <a:pt x="1107" y="4677"/>
                  </a:cubicBezTo>
                  <a:lnTo>
                    <a:pt x="2" y="18986"/>
                  </a:lnTo>
                  <a:cubicBezTo>
                    <a:pt x="-44" y="20398"/>
                    <a:pt x="724" y="21547"/>
                    <a:pt x="1713" y="21547"/>
                  </a:cubicBezTo>
                  <a:cubicBezTo>
                    <a:pt x="2698" y="21547"/>
                    <a:pt x="3542" y="20398"/>
                    <a:pt x="3583" y="18979"/>
                  </a:cubicBezTo>
                  <a:lnTo>
                    <a:pt x="4185" y="9251"/>
                  </a:lnTo>
                  <a:cubicBezTo>
                    <a:pt x="4319" y="7849"/>
                    <a:pt x="5236" y="6593"/>
                    <a:pt x="6221" y="6447"/>
                  </a:cubicBezTo>
                  <a:lnTo>
                    <a:pt x="19751" y="5128"/>
                  </a:lnTo>
                  <a:cubicBezTo>
                    <a:pt x="20744" y="5078"/>
                    <a:pt x="21556" y="3884"/>
                    <a:pt x="21556" y="2467"/>
                  </a:cubicBezTo>
                  <a:cubicBezTo>
                    <a:pt x="21556" y="1055"/>
                    <a:pt x="20744" y="-53"/>
                    <a:pt x="19751" y="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88" name="Group 787">
            <a:extLst>
              <a:ext uri="{FF2B5EF4-FFF2-40B4-BE49-F238E27FC236}">
                <a16:creationId xmlns:a16="http://schemas.microsoft.com/office/drawing/2014/main" id="{754E14C9-85F8-4602-B010-905F624AAE3F}"/>
              </a:ext>
            </a:extLst>
          </p:cNvPr>
          <p:cNvGrpSpPr/>
          <p:nvPr userDrawn="1"/>
        </p:nvGrpSpPr>
        <p:grpSpPr>
          <a:xfrm>
            <a:off x="1208445" y="2692390"/>
            <a:ext cx="315710" cy="276357"/>
            <a:chOff x="1847879" y="2295444"/>
            <a:chExt cx="435954" cy="381613"/>
          </a:xfrm>
          <a:solidFill>
            <a:schemeClr val="accent1"/>
          </a:solidFill>
        </p:grpSpPr>
        <p:sp>
          <p:nvSpPr>
            <p:cNvPr id="789" name="Shape 1383">
              <a:extLst>
                <a:ext uri="{FF2B5EF4-FFF2-40B4-BE49-F238E27FC236}">
                  <a16:creationId xmlns:a16="http://schemas.microsoft.com/office/drawing/2014/main" id="{3909CF2C-AB55-4016-B862-6AE4B1F9FC42}"/>
                </a:ext>
              </a:extLst>
            </p:cNvPr>
            <p:cNvSpPr/>
            <p:nvPr/>
          </p:nvSpPr>
          <p:spPr>
            <a:xfrm>
              <a:off x="1847879" y="2295444"/>
              <a:ext cx="435954" cy="381613"/>
            </a:xfrm>
            <a:custGeom>
              <a:avLst/>
              <a:gdLst/>
              <a:ahLst/>
              <a:cxnLst>
                <a:cxn ang="0">
                  <a:pos x="wd2" y="hd2"/>
                </a:cxn>
                <a:cxn ang="5400000">
                  <a:pos x="wd2" y="hd2"/>
                </a:cxn>
                <a:cxn ang="10800000">
                  <a:pos x="wd2" y="hd2"/>
                </a:cxn>
                <a:cxn ang="16200000">
                  <a:pos x="wd2" y="hd2"/>
                </a:cxn>
              </a:cxnLst>
              <a:rect l="0" t="0" r="r" b="b"/>
              <a:pathLst>
                <a:path w="20407" h="20712" extrusionOk="0">
                  <a:moveTo>
                    <a:pt x="17707" y="10923"/>
                  </a:moveTo>
                  <a:lnTo>
                    <a:pt x="10657" y="19017"/>
                  </a:lnTo>
                  <a:cubicBezTo>
                    <a:pt x="10407" y="19306"/>
                    <a:pt x="9998" y="19306"/>
                    <a:pt x="9748" y="19017"/>
                  </a:cubicBezTo>
                  <a:lnTo>
                    <a:pt x="2699" y="10923"/>
                  </a:lnTo>
                  <a:cubicBezTo>
                    <a:pt x="818" y="8762"/>
                    <a:pt x="818" y="5248"/>
                    <a:pt x="2699" y="3088"/>
                  </a:cubicBezTo>
                  <a:cubicBezTo>
                    <a:pt x="4513" y="1005"/>
                    <a:pt x="7429" y="932"/>
                    <a:pt x="9338" y="2923"/>
                  </a:cubicBezTo>
                  <a:lnTo>
                    <a:pt x="10202" y="3826"/>
                  </a:lnTo>
                  <a:lnTo>
                    <a:pt x="11068" y="2923"/>
                  </a:lnTo>
                  <a:cubicBezTo>
                    <a:pt x="12977" y="932"/>
                    <a:pt x="15894" y="1005"/>
                    <a:pt x="17707" y="3088"/>
                  </a:cubicBezTo>
                  <a:cubicBezTo>
                    <a:pt x="19589" y="5248"/>
                    <a:pt x="19589" y="8762"/>
                    <a:pt x="17707" y="10923"/>
                  </a:cubicBezTo>
                  <a:moveTo>
                    <a:pt x="18617" y="2044"/>
                  </a:moveTo>
                  <a:cubicBezTo>
                    <a:pt x="16302" y="-617"/>
                    <a:pt x="12601" y="-672"/>
                    <a:pt x="10202" y="1831"/>
                  </a:cubicBezTo>
                  <a:cubicBezTo>
                    <a:pt x="7805" y="-672"/>
                    <a:pt x="4105" y="-617"/>
                    <a:pt x="1789" y="2044"/>
                  </a:cubicBezTo>
                  <a:cubicBezTo>
                    <a:pt x="-597" y="4784"/>
                    <a:pt x="-597" y="9226"/>
                    <a:pt x="1789" y="11967"/>
                  </a:cubicBezTo>
                  <a:cubicBezTo>
                    <a:pt x="2471" y="12750"/>
                    <a:pt x="8839" y="20062"/>
                    <a:pt x="8839" y="20062"/>
                  </a:cubicBezTo>
                  <a:cubicBezTo>
                    <a:pt x="9593" y="20928"/>
                    <a:pt x="10813" y="20928"/>
                    <a:pt x="11567" y="20062"/>
                  </a:cubicBezTo>
                  <a:cubicBezTo>
                    <a:pt x="11567" y="20062"/>
                    <a:pt x="18540" y="12056"/>
                    <a:pt x="18617" y="11967"/>
                  </a:cubicBezTo>
                  <a:cubicBezTo>
                    <a:pt x="21003" y="9226"/>
                    <a:pt x="21003" y="4784"/>
                    <a:pt x="18617" y="204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90" name="Shape 1384">
              <a:extLst>
                <a:ext uri="{FF2B5EF4-FFF2-40B4-BE49-F238E27FC236}">
                  <a16:creationId xmlns:a16="http://schemas.microsoft.com/office/drawing/2014/main" id="{4CE4861A-743F-423A-8970-1EB2063BEE97}"/>
                </a:ext>
              </a:extLst>
            </p:cNvPr>
            <p:cNvSpPr/>
            <p:nvPr/>
          </p:nvSpPr>
          <p:spPr>
            <a:xfrm>
              <a:off x="1916006" y="2363597"/>
              <a:ext cx="64721" cy="64745"/>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cubicBezTo>
                    <a:pt x="19317" y="0"/>
                    <a:pt x="19317" y="4"/>
                    <a:pt x="19309" y="4"/>
                  </a:cubicBezTo>
                  <a:cubicBezTo>
                    <a:pt x="8644" y="13"/>
                    <a:pt x="0" y="8660"/>
                    <a:pt x="0" y="19326"/>
                  </a:cubicBezTo>
                  <a:cubicBezTo>
                    <a:pt x="0" y="20581"/>
                    <a:pt x="1019" y="21600"/>
                    <a:pt x="2274" y="21600"/>
                  </a:cubicBezTo>
                  <a:cubicBezTo>
                    <a:pt x="3528" y="21600"/>
                    <a:pt x="4547" y="20581"/>
                    <a:pt x="4547" y="19326"/>
                  </a:cubicBezTo>
                  <a:lnTo>
                    <a:pt x="4547" y="19322"/>
                  </a:lnTo>
                  <a:cubicBezTo>
                    <a:pt x="4547" y="11164"/>
                    <a:pt x="11164" y="4547"/>
                    <a:pt x="19322" y="4547"/>
                  </a:cubicBezTo>
                  <a:lnTo>
                    <a:pt x="19326" y="4547"/>
                  </a:lnTo>
                  <a:cubicBezTo>
                    <a:pt x="20581" y="4547"/>
                    <a:pt x="21600" y="3528"/>
                    <a:pt x="21600" y="2274"/>
                  </a:cubicBezTo>
                  <a:cubicBezTo>
                    <a:pt x="21600" y="1019"/>
                    <a:pt x="20581" y="0"/>
                    <a:pt x="19326"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91" name="Shape 1385">
            <a:extLst>
              <a:ext uri="{FF2B5EF4-FFF2-40B4-BE49-F238E27FC236}">
                <a16:creationId xmlns:a16="http://schemas.microsoft.com/office/drawing/2014/main" id="{1C5BABE9-5C7A-4D26-ABBF-9B5E392776E2}"/>
              </a:ext>
            </a:extLst>
          </p:cNvPr>
          <p:cNvSpPr/>
          <p:nvPr userDrawn="1"/>
        </p:nvSpPr>
        <p:spPr>
          <a:xfrm>
            <a:off x="485910" y="2721300"/>
            <a:ext cx="315733" cy="227032"/>
          </a:xfrm>
          <a:custGeom>
            <a:avLst/>
            <a:gdLst/>
            <a:ahLst/>
            <a:cxnLst>
              <a:cxn ang="0">
                <a:pos x="wd2" y="hd2"/>
              </a:cxn>
              <a:cxn ang="5400000">
                <a:pos x="wd2" y="hd2"/>
              </a:cxn>
              <a:cxn ang="10800000">
                <a:pos x="wd2" y="hd2"/>
              </a:cxn>
              <a:cxn ang="16200000">
                <a:pos x="wd2" y="hd2"/>
              </a:cxn>
            </a:cxnLst>
            <a:rect l="0" t="0" r="r" b="b"/>
            <a:pathLst>
              <a:path w="21600" h="21600" extrusionOk="0">
                <a:moveTo>
                  <a:pt x="16538" y="19721"/>
                </a:moveTo>
                <a:lnTo>
                  <a:pt x="16538" y="19722"/>
                </a:lnTo>
                <a:lnTo>
                  <a:pt x="4388" y="19722"/>
                </a:lnTo>
                <a:cubicBezTo>
                  <a:pt x="2713" y="19721"/>
                  <a:pt x="1350" y="17825"/>
                  <a:pt x="1350" y="15495"/>
                </a:cubicBezTo>
                <a:cubicBezTo>
                  <a:pt x="1350" y="13992"/>
                  <a:pt x="1919" y="12635"/>
                  <a:pt x="2872" y="11863"/>
                </a:cubicBezTo>
                <a:cubicBezTo>
                  <a:pt x="3797" y="11123"/>
                  <a:pt x="3861" y="10976"/>
                  <a:pt x="3472" y="9648"/>
                </a:cubicBezTo>
                <a:cubicBezTo>
                  <a:pt x="3407" y="9374"/>
                  <a:pt x="3375" y="9137"/>
                  <a:pt x="3375" y="8922"/>
                </a:cubicBezTo>
                <a:cubicBezTo>
                  <a:pt x="3375" y="7627"/>
                  <a:pt x="4132" y="6574"/>
                  <a:pt x="5063" y="6574"/>
                </a:cubicBezTo>
                <a:cubicBezTo>
                  <a:pt x="5063" y="6574"/>
                  <a:pt x="5505" y="6530"/>
                  <a:pt x="5976" y="6790"/>
                </a:cubicBezTo>
                <a:cubicBezTo>
                  <a:pt x="6750" y="7219"/>
                  <a:pt x="6835" y="6809"/>
                  <a:pt x="7201" y="5702"/>
                </a:cubicBezTo>
                <a:cubicBezTo>
                  <a:pt x="7974" y="3380"/>
                  <a:pt x="9652" y="1878"/>
                  <a:pt x="11475" y="1878"/>
                </a:cubicBezTo>
                <a:cubicBezTo>
                  <a:pt x="13905" y="1878"/>
                  <a:pt x="15914" y="4436"/>
                  <a:pt x="16148" y="7827"/>
                </a:cubicBezTo>
                <a:cubicBezTo>
                  <a:pt x="16232" y="9172"/>
                  <a:pt x="16232" y="9172"/>
                  <a:pt x="17239" y="9492"/>
                </a:cubicBezTo>
                <a:cubicBezTo>
                  <a:pt x="18984" y="9956"/>
                  <a:pt x="20251" y="12086"/>
                  <a:pt x="20251" y="14556"/>
                </a:cubicBezTo>
                <a:cubicBezTo>
                  <a:pt x="20251" y="17404"/>
                  <a:pt x="18585" y="19721"/>
                  <a:pt x="16538" y="19721"/>
                </a:cubicBezTo>
                <a:moveTo>
                  <a:pt x="17492" y="7647"/>
                </a:moveTo>
                <a:cubicBezTo>
                  <a:pt x="17197" y="3362"/>
                  <a:pt x="14632" y="0"/>
                  <a:pt x="11475" y="0"/>
                </a:cubicBezTo>
                <a:cubicBezTo>
                  <a:pt x="9032" y="0"/>
                  <a:pt x="6940" y="2017"/>
                  <a:pt x="5976" y="4912"/>
                </a:cubicBezTo>
                <a:cubicBezTo>
                  <a:pt x="5686" y="4784"/>
                  <a:pt x="5384" y="4696"/>
                  <a:pt x="5063" y="4696"/>
                </a:cubicBezTo>
                <a:cubicBezTo>
                  <a:pt x="3385" y="4696"/>
                  <a:pt x="2025" y="6589"/>
                  <a:pt x="2025" y="8922"/>
                </a:cubicBezTo>
                <a:cubicBezTo>
                  <a:pt x="2025" y="9386"/>
                  <a:pt x="2092" y="9824"/>
                  <a:pt x="2191" y="10241"/>
                </a:cubicBezTo>
                <a:cubicBezTo>
                  <a:pt x="886" y="11299"/>
                  <a:pt x="0" y="13243"/>
                  <a:pt x="0" y="15495"/>
                </a:cubicBezTo>
                <a:cubicBezTo>
                  <a:pt x="0" y="18866"/>
                  <a:pt x="1964" y="21599"/>
                  <a:pt x="4388" y="21599"/>
                </a:cubicBezTo>
                <a:lnTo>
                  <a:pt x="4388" y="21600"/>
                </a:lnTo>
                <a:lnTo>
                  <a:pt x="16538" y="21600"/>
                </a:lnTo>
                <a:lnTo>
                  <a:pt x="16538" y="21599"/>
                </a:lnTo>
                <a:cubicBezTo>
                  <a:pt x="19335" y="21599"/>
                  <a:pt x="21600" y="18446"/>
                  <a:pt x="21600" y="14556"/>
                </a:cubicBezTo>
                <a:cubicBezTo>
                  <a:pt x="21600" y="11121"/>
                  <a:pt x="19831" y="8269"/>
                  <a:pt x="17492" y="7647"/>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Tree>
    <p:extLst>
      <p:ext uri="{BB962C8B-B14F-4D97-AF65-F5344CB8AC3E}">
        <p14:creationId xmlns:p14="http://schemas.microsoft.com/office/powerpoint/2010/main" val="2549030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92726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13932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1592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092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51473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329533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45024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3643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86375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80146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21075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549891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6441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57882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8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dirty="0"/>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5990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1222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5826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6304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221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3416414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5943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6865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89486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46450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7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dirty="0"/>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2072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455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97091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3080064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35903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234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76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1/30/2020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868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dirty="0"/>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220575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dirty="0"/>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2365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30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509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theme" Target="../theme/theme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14222842"/>
      </p:ext>
    </p:extLst>
  </p:cSld>
  <p:clrMap bg1="lt1" tx1="dk1" bg2="lt2" tx2="dk2" accent1="accent1" accent2="accent2" accent3="accent3" accent4="accent4" accent5="accent5" accent6="accent6" hlink="hlink" folHlink="folHlink"/>
  <p:sldLayoutIdLst>
    <p:sldLayoutId id="2147483675" r:id="rId1"/>
    <p:sldLayoutId id="2147483663" r:id="rId2"/>
    <p:sldLayoutId id="2147483672" r:id="rId3"/>
    <p:sldLayoutId id="2147483664" r:id="rId4"/>
    <p:sldLayoutId id="2147483665" r:id="rId5"/>
    <p:sldLayoutId id="2147483674" r:id="rId6"/>
    <p:sldLayoutId id="2147483666" r:id="rId7"/>
    <p:sldLayoutId id="2147483669" r:id="rId8"/>
    <p:sldLayoutId id="2147483683" r:id="rId9"/>
    <p:sldLayoutId id="2147483684" r:id="rId10"/>
    <p:sldLayoutId id="2147483677" r:id="rId11"/>
    <p:sldLayoutId id="2147483676" r:id="rId12"/>
    <p:sldLayoutId id="2147483673" r:id="rId13"/>
    <p:sldLayoutId id="2147483690" r:id="rId14"/>
    <p:sldLayoutId id="2147483798" r:id="rId15"/>
    <p:sldLayoutId id="2147483810"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orient="horz" pos="3720" userDrawn="1">
          <p15:clr>
            <a:srgbClr val="F26B43"/>
          </p15:clr>
        </p15:guide>
        <p15:guide id="3" pos="192" userDrawn="1">
          <p15:clr>
            <a:srgbClr val="F26B43"/>
          </p15:clr>
        </p15:guide>
        <p15:guide id="4" pos="5568" userDrawn="1">
          <p15:clr>
            <a:srgbClr val="F26B43"/>
          </p15:clr>
        </p15:guide>
        <p15:guide id="5" orient="horz" pos="552" userDrawn="1">
          <p15:clr>
            <a:srgbClr val="A4A3A4"/>
          </p15:clr>
        </p15:guide>
        <p15:guide id="6" orient="horz" pos="624" userDrawn="1">
          <p15:clr>
            <a:srgbClr val="A4A3A4"/>
          </p15:clr>
        </p15:guide>
        <p15:guide id="7" orient="horz" pos="1008" userDrawn="1">
          <p15:clr>
            <a:srgbClr val="5ACBF0"/>
          </p15:clr>
        </p15:guide>
        <p15:guide id="8" orient="horz" pos="1080" userDrawn="1">
          <p15:clr>
            <a:srgbClr val="5ACBF0"/>
          </p15:clr>
        </p15:guide>
        <p15:guide id="9" orient="horz" pos="1464" userDrawn="1">
          <p15:clr>
            <a:srgbClr val="A4A3A4"/>
          </p15:clr>
        </p15:guide>
        <p15:guide id="10" orient="horz" pos="1536" userDrawn="1">
          <p15:clr>
            <a:srgbClr val="A4A3A4"/>
          </p15:clr>
        </p15:guide>
        <p15:guide id="11" orient="horz" pos="1920" userDrawn="1">
          <p15:clr>
            <a:srgbClr val="5ACBF0"/>
          </p15:clr>
        </p15:guide>
        <p15:guide id="12" orient="horz" pos="1992" userDrawn="1">
          <p15:clr>
            <a:srgbClr val="5ACBF0"/>
          </p15:clr>
        </p15:guide>
        <p15:guide id="13" orient="horz" pos="2352" userDrawn="1">
          <p15:clr>
            <a:srgbClr val="A4A3A4"/>
          </p15:clr>
        </p15:guide>
        <p15:guide id="14" orient="horz" pos="2424" userDrawn="1">
          <p15:clr>
            <a:srgbClr val="A4A3A4"/>
          </p15:clr>
        </p15:guide>
        <p15:guide id="15" orient="horz" pos="2808" userDrawn="1">
          <p15:clr>
            <a:srgbClr val="5ACBF0"/>
          </p15:clr>
        </p15:guide>
        <p15:guide id="16" orient="horz" pos="2880" userDrawn="1">
          <p15:clr>
            <a:srgbClr val="5ACBF0"/>
          </p15:clr>
        </p15:guide>
        <p15:guide id="17" orient="horz" pos="3264" userDrawn="1">
          <p15:clr>
            <a:srgbClr val="A4A3A4"/>
          </p15:clr>
        </p15:guide>
        <p15:guide id="18" orient="horz" pos="3336" userDrawn="1">
          <p15:clr>
            <a:srgbClr val="A4A3A4"/>
          </p15:clr>
        </p15:guide>
        <p15:guide id="19" pos="576" userDrawn="1">
          <p15:clr>
            <a:srgbClr val="A4A3A4"/>
          </p15:clr>
        </p15:guide>
        <p15:guide id="20" pos="648" userDrawn="1">
          <p15:clr>
            <a:srgbClr val="A4A3A4"/>
          </p15:clr>
        </p15:guide>
        <p15:guide id="21" pos="1032" userDrawn="1">
          <p15:clr>
            <a:srgbClr val="5ACBF0"/>
          </p15:clr>
        </p15:guide>
        <p15:guide id="22" pos="1104" userDrawn="1">
          <p15:clr>
            <a:srgbClr val="5ACBF0"/>
          </p15:clr>
        </p15:guide>
        <p15:guide id="23" pos="1464" userDrawn="1">
          <p15:clr>
            <a:srgbClr val="A4A3A4"/>
          </p15:clr>
        </p15:guide>
        <p15:guide id="24" pos="1536" userDrawn="1">
          <p15:clr>
            <a:srgbClr val="A4A3A4"/>
          </p15:clr>
        </p15:guide>
        <p15:guide id="25" pos="1944" userDrawn="1">
          <p15:clr>
            <a:srgbClr val="5ACBF0"/>
          </p15:clr>
        </p15:guide>
        <p15:guide id="26" pos="2016" userDrawn="1">
          <p15:clr>
            <a:srgbClr val="5ACBF0"/>
          </p15:clr>
        </p15:guide>
        <p15:guide id="27" pos="2376" userDrawn="1">
          <p15:clr>
            <a:srgbClr val="A4A3A4"/>
          </p15:clr>
        </p15:guide>
        <p15:guide id="28" pos="2448" userDrawn="1">
          <p15:clr>
            <a:srgbClr val="A4A3A4"/>
          </p15:clr>
        </p15:guide>
        <p15:guide id="29" pos="2832" userDrawn="1">
          <p15:clr>
            <a:srgbClr val="5ACBF0"/>
          </p15:clr>
        </p15:guide>
        <p15:guide id="30" pos="2904" userDrawn="1">
          <p15:clr>
            <a:srgbClr val="5ACBF0"/>
          </p15:clr>
        </p15:guide>
        <p15:guide id="31" pos="3288" userDrawn="1">
          <p15:clr>
            <a:srgbClr val="A4A3A4"/>
          </p15:clr>
        </p15:guide>
        <p15:guide id="32" pos="3360" userDrawn="1">
          <p15:clr>
            <a:srgbClr val="A4A3A4"/>
          </p15:clr>
        </p15:guide>
        <p15:guide id="33" pos="3744" userDrawn="1">
          <p15:clr>
            <a:srgbClr val="5ACBF0"/>
          </p15:clr>
        </p15:guide>
        <p15:guide id="34" pos="3816" userDrawn="1">
          <p15:clr>
            <a:srgbClr val="5ACBF0"/>
          </p15:clr>
        </p15:guide>
        <p15:guide id="35" pos="4200" userDrawn="1">
          <p15:clr>
            <a:srgbClr val="A4A3A4"/>
          </p15:clr>
        </p15:guide>
        <p15:guide id="36" pos="4272" userDrawn="1">
          <p15:clr>
            <a:srgbClr val="A4A3A4"/>
          </p15:clr>
        </p15:guide>
        <p15:guide id="37" pos="4656" userDrawn="1">
          <p15:clr>
            <a:srgbClr val="5ACBF0"/>
          </p15:clr>
        </p15:guide>
        <p15:guide id="38" pos="4728" userDrawn="1">
          <p15:clr>
            <a:srgbClr val="5ACBF0"/>
          </p15:clr>
        </p15:guide>
        <p15:guide id="39" pos="5112" userDrawn="1">
          <p15:clr>
            <a:srgbClr val="A4A3A4"/>
          </p15:clr>
        </p15:guide>
        <p15:guide id="40" pos="5184" userDrawn="1">
          <p15:clr>
            <a:srgbClr val="A4A3A4"/>
          </p15:clr>
        </p15:guide>
        <p15:guide id="41"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9914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8" r:id="rId3"/>
    <p:sldLayoutId id="2147483679" r:id="rId4"/>
    <p:sldLayoutId id="2147483685" r:id="rId5"/>
    <p:sldLayoutId id="2147483686" r:id="rId6"/>
    <p:sldLayoutId id="214748368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72943"/>
      </p:ext>
    </p:extLst>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5776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7084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9"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05B790C-67D0-4315-A267-1C14B573CA3B}"/>
              </a:ext>
            </a:extLst>
          </p:cNvPr>
          <p:cNvSpPr txBox="1"/>
          <p:nvPr userDrawn="1"/>
        </p:nvSpPr>
        <p:spPr>
          <a:xfrm>
            <a:off x="2430780" y="6163945"/>
            <a:ext cx="6408420" cy="685800"/>
          </a:xfrm>
          <a:prstGeom prst="rect">
            <a:avLst/>
          </a:prstGeom>
          <a:noFill/>
        </p:spPr>
        <p:txBody>
          <a:bodyPr wrap="square" tIns="91440" bIns="91440" rtlCol="0" anchor="ctr" anchorCtr="0">
            <a:noAutofit/>
          </a:bodyPr>
          <a:lstStyle/>
          <a:p>
            <a:pPr algn="r"/>
            <a:r>
              <a:rPr lang="en-US" sz="1400" b="0" spc="60" baseline="0" dirty="0">
                <a:solidFill>
                  <a:schemeClr val="bg1">
                    <a:lumMod val="50000"/>
                  </a:schemeClr>
                </a:solidFill>
                <a:latin typeface="Rubik" panose="00000500000000000000" pitchFamily="2" charset="-79"/>
                <a:cs typeface="Rubik" panose="00000500000000000000" pitchFamily="2" charset="-79"/>
              </a:rPr>
              <a:t>Steering Committee Meeting 6/25/2019</a:t>
            </a:r>
          </a:p>
        </p:txBody>
      </p:sp>
    </p:spTree>
    <p:extLst>
      <p:ext uri="{BB962C8B-B14F-4D97-AF65-F5344CB8AC3E}">
        <p14:creationId xmlns:p14="http://schemas.microsoft.com/office/powerpoint/2010/main" val="14871079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15743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9.tiff"/></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tiff"/><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notesSlide" Target="../notesSlides/notesSlide11.xml"/><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19" Type="http://schemas.openxmlformats.org/officeDocument/2006/relationships/image" Target="../media/image57.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1.svg"/><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62.svg"/><Relationship Id="rId5" Type="http://schemas.openxmlformats.org/officeDocument/2006/relationships/image" Target="../media/image60.svg"/><Relationship Id="rId10" Type="http://schemas.openxmlformats.org/officeDocument/2006/relationships/image" Target="../media/image18.png"/><Relationship Id="rId4" Type="http://schemas.openxmlformats.org/officeDocument/2006/relationships/image" Target="../media/image41.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80.jpg"/><Relationship Id="rId3" Type="http://schemas.openxmlformats.org/officeDocument/2006/relationships/image" Target="../media/image51.png"/><Relationship Id="rId7" Type="http://schemas.openxmlformats.org/officeDocument/2006/relationships/image" Target="../media/image39.png"/><Relationship Id="rId12" Type="http://schemas.openxmlformats.org/officeDocument/2006/relationships/image" Target="../media/image79.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6.svg"/><Relationship Id="rId11" Type="http://schemas.openxmlformats.org/officeDocument/2006/relationships/image" Target="../media/image78.png"/><Relationship Id="rId5" Type="http://schemas.openxmlformats.org/officeDocument/2006/relationships/image" Target="../media/image55.png"/><Relationship Id="rId15" Type="http://schemas.openxmlformats.org/officeDocument/2006/relationships/image" Target="../media/image82.jpeg"/><Relationship Id="rId10" Type="http://schemas.openxmlformats.org/officeDocument/2006/relationships/image" Target="../media/image77.svg"/><Relationship Id="rId4" Type="http://schemas.openxmlformats.org/officeDocument/2006/relationships/image" Target="../media/image52.svg"/><Relationship Id="rId9" Type="http://schemas.openxmlformats.org/officeDocument/2006/relationships/image" Target="../media/image76.png"/><Relationship Id="rId14" Type="http://schemas.openxmlformats.org/officeDocument/2006/relationships/image" Target="../media/image81.jpeg"/></Relationships>
</file>

<file path=ppt/slides/_rels/slide16.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7.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6.svg"/><Relationship Id="rId11" Type="http://schemas.openxmlformats.org/officeDocument/2006/relationships/image" Target="../media/image66.svg"/><Relationship Id="rId5" Type="http://schemas.openxmlformats.org/officeDocument/2006/relationships/image" Target="../media/image85.png"/><Relationship Id="rId10" Type="http://schemas.openxmlformats.org/officeDocument/2006/relationships/image" Target="../media/image65.png"/><Relationship Id="rId4" Type="http://schemas.openxmlformats.org/officeDocument/2006/relationships/image" Target="../media/image84.svg"/><Relationship Id="rId9" Type="http://schemas.openxmlformats.org/officeDocument/2006/relationships/image" Target="../media/image8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8.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61.svg"/><Relationship Id="rId11" Type="http://schemas.openxmlformats.org/officeDocument/2006/relationships/image" Target="../media/image104.png"/><Relationship Id="rId5" Type="http://schemas.openxmlformats.org/officeDocument/2006/relationships/image" Target="../media/image39.png"/><Relationship Id="rId10" Type="http://schemas.openxmlformats.org/officeDocument/2006/relationships/image" Target="../media/image103.svg"/><Relationship Id="rId4" Type="http://schemas.openxmlformats.org/officeDocument/2006/relationships/image" Target="../media/image99.svg"/><Relationship Id="rId9" Type="http://schemas.openxmlformats.org/officeDocument/2006/relationships/image" Target="../media/image10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sv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jp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13005C-91FA-4D40-AF7F-F76E3BF02B6A}"/>
              </a:ext>
            </a:extLst>
          </p:cNvPr>
          <p:cNvPicPr>
            <a:picLocks noChangeAspect="1"/>
          </p:cNvPicPr>
          <p:nvPr/>
        </p:nvPicPr>
        <p:blipFill rotWithShape="1">
          <a:blip r:embed="rId3" cstate="print">
            <a:alphaModFix amt="26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464" b="13680"/>
          <a:stretch/>
        </p:blipFill>
        <p:spPr>
          <a:xfrm>
            <a:off x="0" y="0"/>
            <a:ext cx="9144000" cy="5931877"/>
          </a:xfrm>
          <a:prstGeom prst="rect">
            <a:avLst/>
          </a:prstGeom>
        </p:spPr>
      </p:pic>
      <p:pic>
        <p:nvPicPr>
          <p:cNvPr id="7" name="Picture 6">
            <a:extLst>
              <a:ext uri="{FF2B5EF4-FFF2-40B4-BE49-F238E27FC236}">
                <a16:creationId xmlns:a16="http://schemas.microsoft.com/office/drawing/2014/main" id="{5CCCDF44-118C-8D4B-AA00-32F1AFCB7154}"/>
              </a:ext>
            </a:extLst>
          </p:cNvPr>
          <p:cNvPicPr>
            <a:picLocks noChangeAspect="1"/>
          </p:cNvPicPr>
          <p:nvPr/>
        </p:nvPicPr>
        <p:blipFill>
          <a:blip r:embed="rId5"/>
          <a:stretch>
            <a:fillRect/>
          </a:stretch>
        </p:blipFill>
        <p:spPr>
          <a:xfrm>
            <a:off x="0" y="2083190"/>
            <a:ext cx="4478215" cy="1791286"/>
          </a:xfrm>
          <a:prstGeom prst="rect">
            <a:avLst/>
          </a:prstGeom>
        </p:spPr>
      </p:pic>
      <p:sp>
        <p:nvSpPr>
          <p:cNvPr id="11" name="Subtitle 2">
            <a:extLst>
              <a:ext uri="{FF2B5EF4-FFF2-40B4-BE49-F238E27FC236}">
                <a16:creationId xmlns:a16="http://schemas.microsoft.com/office/drawing/2014/main" id="{790A2EB5-536F-9F41-AEB2-6B10ABC2290F}"/>
              </a:ext>
            </a:extLst>
          </p:cNvPr>
          <p:cNvSpPr>
            <a:spLocks noGrp="1"/>
          </p:cNvSpPr>
          <p:nvPr>
            <p:ph type="subTitle" idx="1"/>
          </p:nvPr>
        </p:nvSpPr>
        <p:spPr>
          <a:xfrm>
            <a:off x="149653" y="4261856"/>
            <a:ext cx="7807411" cy="399579"/>
          </a:xfrm>
        </p:spPr>
        <p:txBody>
          <a:bodyPr/>
          <a:lstStyle/>
          <a:p>
            <a:r>
              <a:rPr lang="en-US" sz="2400" b="1" dirty="0">
                <a:solidFill>
                  <a:schemeClr val="tx1">
                    <a:lumMod val="75000"/>
                  </a:schemeClr>
                </a:solidFill>
                <a:latin typeface="Century Gothic" panose="020B0502020202020204" pitchFamily="34" charset="0"/>
              </a:rPr>
              <a:t>January 30, 2020</a:t>
            </a:r>
          </a:p>
        </p:txBody>
      </p:sp>
      <p:pic>
        <p:nvPicPr>
          <p:cNvPr id="39" name="Picture 38">
            <a:extLst>
              <a:ext uri="{FF2B5EF4-FFF2-40B4-BE49-F238E27FC236}">
                <a16:creationId xmlns:a16="http://schemas.microsoft.com/office/drawing/2014/main" id="{C5544987-E03E-C142-B20F-42754E307B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272" y="6137760"/>
            <a:ext cx="1500552" cy="487212"/>
          </a:xfrm>
          <a:prstGeom prst="rect">
            <a:avLst/>
          </a:prstGeom>
        </p:spPr>
      </p:pic>
      <p:pic>
        <p:nvPicPr>
          <p:cNvPr id="45" name="Picture 44">
            <a:extLst>
              <a:ext uri="{FF2B5EF4-FFF2-40B4-BE49-F238E27FC236}">
                <a16:creationId xmlns:a16="http://schemas.microsoft.com/office/drawing/2014/main" id="{9F1CD0C8-C9FC-5441-9901-39219847C117}"/>
              </a:ext>
            </a:extLst>
          </p:cNvPr>
          <p:cNvPicPr>
            <a:picLocks noChangeAspect="1"/>
          </p:cNvPicPr>
          <p:nvPr/>
        </p:nvPicPr>
        <p:blipFill rotWithShape="1">
          <a:blip r:embed="rId7"/>
          <a:srcRect t="41111" b="44906"/>
          <a:stretch/>
        </p:blipFill>
        <p:spPr>
          <a:xfrm>
            <a:off x="6775704" y="6257399"/>
            <a:ext cx="1773042" cy="247934"/>
          </a:xfrm>
          <a:prstGeom prst="rect">
            <a:avLst/>
          </a:prstGeom>
        </p:spPr>
      </p:pic>
      <p:pic>
        <p:nvPicPr>
          <p:cNvPr id="3" name="Picture 2">
            <a:extLst>
              <a:ext uri="{FF2B5EF4-FFF2-40B4-BE49-F238E27FC236}">
                <a16:creationId xmlns:a16="http://schemas.microsoft.com/office/drawing/2014/main" id="{BA299C6B-B95E-3148-81FD-21FF098110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870" y="6049968"/>
            <a:ext cx="662796" cy="662796"/>
          </a:xfrm>
          <a:prstGeom prst="rect">
            <a:avLst/>
          </a:prstGeom>
        </p:spPr>
      </p:pic>
      <p:pic>
        <p:nvPicPr>
          <p:cNvPr id="4" name="Picture 3">
            <a:extLst>
              <a:ext uri="{FF2B5EF4-FFF2-40B4-BE49-F238E27FC236}">
                <a16:creationId xmlns:a16="http://schemas.microsoft.com/office/drawing/2014/main" id="{A9E98326-B3AB-0F4F-A323-29DCFE828D64}"/>
              </a:ext>
            </a:extLst>
          </p:cNvPr>
          <p:cNvPicPr>
            <a:picLocks noChangeAspect="1"/>
          </p:cNvPicPr>
          <p:nvPr/>
        </p:nvPicPr>
        <p:blipFill>
          <a:blip r:embed="rId9"/>
          <a:stretch>
            <a:fillRect/>
          </a:stretch>
        </p:blipFill>
        <p:spPr>
          <a:xfrm>
            <a:off x="4475747" y="6184627"/>
            <a:ext cx="1369034" cy="453438"/>
          </a:xfrm>
          <a:prstGeom prst="rect">
            <a:avLst/>
          </a:prstGeom>
        </p:spPr>
      </p:pic>
    </p:spTree>
    <p:extLst>
      <p:ext uri="{BB962C8B-B14F-4D97-AF65-F5344CB8AC3E}">
        <p14:creationId xmlns:p14="http://schemas.microsoft.com/office/powerpoint/2010/main" val="868267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2661FF-3395-1142-841D-EE8882A1CB4E}"/>
              </a:ext>
            </a:extLst>
          </p:cNvPr>
          <p:cNvSpPr txBox="1">
            <a:spLocks/>
          </p:cNvSpPr>
          <p:nvPr/>
        </p:nvSpPr>
        <p:spPr>
          <a:xfrm>
            <a:off x="0" y="194413"/>
            <a:ext cx="8394700" cy="1239664"/>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ea typeface="Century Gothic" charset="0"/>
                <a:cs typeface="Century Gothic" charset="0"/>
              </a:rPr>
              <a:t>Community Engagement</a:t>
            </a:r>
          </a:p>
        </p:txBody>
      </p:sp>
      <p:sp>
        <p:nvSpPr>
          <p:cNvPr id="5" name="Rectangle 4">
            <a:extLst>
              <a:ext uri="{FF2B5EF4-FFF2-40B4-BE49-F238E27FC236}">
                <a16:creationId xmlns:a16="http://schemas.microsoft.com/office/drawing/2014/main" id="{E348DDE5-0205-7D4D-8B86-2D7F9498CF03}"/>
              </a:ext>
            </a:extLst>
          </p:cNvPr>
          <p:cNvSpPr/>
          <p:nvPr/>
        </p:nvSpPr>
        <p:spPr>
          <a:xfrm>
            <a:off x="2672779" y="4609564"/>
            <a:ext cx="1158905" cy="1154162"/>
          </a:xfrm>
          <a:prstGeom prst="rect">
            <a:avLst/>
          </a:prstGeom>
        </p:spPr>
        <p:txBody>
          <a:bodyPr wrap="square">
            <a:spAutoFit/>
          </a:bodyPr>
          <a:lstStyle/>
          <a:p>
            <a:pPr algn="ctr"/>
            <a:r>
              <a:rPr lang="en-US" sz="3200" b="1" dirty="0">
                <a:solidFill>
                  <a:srgbClr val="F56600"/>
                </a:solidFill>
                <a:latin typeface="Century Gothic" panose="020B0502020202020204" pitchFamily="34" charset="0"/>
              </a:rPr>
              <a:t>10</a:t>
            </a:r>
          </a:p>
          <a:p>
            <a:pPr algn="ctr"/>
            <a:r>
              <a:rPr lang="en-US" sz="1400" b="1" dirty="0">
                <a:solidFill>
                  <a:srgbClr val="F56600"/>
                </a:solidFill>
                <a:latin typeface="Century Gothic" panose="020B0502020202020204" pitchFamily="34" charset="0"/>
              </a:rPr>
              <a:t>FOCUS </a:t>
            </a:r>
          </a:p>
          <a:p>
            <a:pPr algn="ctr"/>
            <a:r>
              <a:rPr lang="en-US" sz="1400" b="1" dirty="0">
                <a:solidFill>
                  <a:srgbClr val="F56600"/>
                </a:solidFill>
                <a:latin typeface="Century Gothic" panose="020B0502020202020204" pitchFamily="34" charset="0"/>
              </a:rPr>
              <a:t>GROUPS</a:t>
            </a:r>
            <a:br>
              <a:rPr lang="en-US" sz="1400" b="1" dirty="0">
                <a:solidFill>
                  <a:srgbClr val="F56600"/>
                </a:solidFill>
                <a:latin typeface="Century Gothic" panose="020B0502020202020204" pitchFamily="34" charset="0"/>
              </a:rPr>
            </a:br>
            <a:endParaRPr lang="en-US" sz="900" b="1" dirty="0">
              <a:solidFill>
                <a:srgbClr val="F56600"/>
              </a:solidFill>
              <a:latin typeface="Century Gothic" panose="020B0502020202020204" pitchFamily="34" charset="0"/>
            </a:endParaRPr>
          </a:p>
        </p:txBody>
      </p:sp>
      <p:sp>
        <p:nvSpPr>
          <p:cNvPr id="6" name="Rectangle 5">
            <a:extLst>
              <a:ext uri="{FF2B5EF4-FFF2-40B4-BE49-F238E27FC236}">
                <a16:creationId xmlns:a16="http://schemas.microsoft.com/office/drawing/2014/main" id="{BFB54E06-A684-6A41-8FE6-8D8FEA92C242}"/>
              </a:ext>
            </a:extLst>
          </p:cNvPr>
          <p:cNvSpPr/>
          <p:nvPr/>
        </p:nvSpPr>
        <p:spPr>
          <a:xfrm>
            <a:off x="364242" y="2259421"/>
            <a:ext cx="1034259" cy="1015663"/>
          </a:xfrm>
          <a:prstGeom prst="rect">
            <a:avLst/>
          </a:prstGeom>
        </p:spPr>
        <p:txBody>
          <a:bodyPr wrap="none">
            <a:spAutoFit/>
          </a:bodyPr>
          <a:lstStyle/>
          <a:p>
            <a:pPr algn="ctr"/>
            <a:r>
              <a:rPr lang="en-US" sz="3200" b="1" dirty="0">
                <a:solidFill>
                  <a:srgbClr val="F56600"/>
                </a:solidFill>
                <a:latin typeface="Century Gothic" panose="020B0502020202020204" pitchFamily="34" charset="0"/>
              </a:rPr>
              <a:t>5</a:t>
            </a:r>
          </a:p>
          <a:p>
            <a:pPr algn="ctr"/>
            <a:r>
              <a:rPr lang="en-US" sz="1400" b="1" dirty="0">
                <a:solidFill>
                  <a:srgbClr val="F56600"/>
                </a:solidFill>
                <a:latin typeface="Century Gothic" panose="020B0502020202020204" pitchFamily="34" charset="0"/>
              </a:rPr>
              <a:t>PUBLIC</a:t>
            </a:r>
          </a:p>
          <a:p>
            <a:pPr algn="ctr"/>
            <a:r>
              <a:rPr lang="en-US" sz="1400" b="1" dirty="0">
                <a:solidFill>
                  <a:srgbClr val="F56600"/>
                </a:solidFill>
                <a:latin typeface="Century Gothic" panose="020B0502020202020204" pitchFamily="34" charset="0"/>
              </a:rPr>
              <a:t>MEETINGS</a:t>
            </a:r>
          </a:p>
        </p:txBody>
      </p:sp>
      <p:sp>
        <p:nvSpPr>
          <p:cNvPr id="7" name="Rectangle 6">
            <a:extLst>
              <a:ext uri="{FF2B5EF4-FFF2-40B4-BE49-F238E27FC236}">
                <a16:creationId xmlns:a16="http://schemas.microsoft.com/office/drawing/2014/main" id="{5D1C96E0-3359-114D-9BA9-89C7834D1018}"/>
              </a:ext>
            </a:extLst>
          </p:cNvPr>
          <p:cNvSpPr/>
          <p:nvPr/>
        </p:nvSpPr>
        <p:spPr>
          <a:xfrm>
            <a:off x="2068006" y="2241340"/>
            <a:ext cx="829074" cy="1015663"/>
          </a:xfrm>
          <a:prstGeom prst="rect">
            <a:avLst/>
          </a:prstGeom>
        </p:spPr>
        <p:txBody>
          <a:bodyPr wrap="none">
            <a:spAutoFit/>
          </a:bodyPr>
          <a:lstStyle/>
          <a:p>
            <a:pPr algn="ctr"/>
            <a:r>
              <a:rPr lang="en-US" sz="3200" b="1" dirty="0">
                <a:solidFill>
                  <a:srgbClr val="F56600"/>
                </a:solidFill>
                <a:latin typeface="Century Gothic" panose="020B0502020202020204" pitchFamily="34" charset="0"/>
              </a:rPr>
              <a:t>6</a:t>
            </a:r>
          </a:p>
          <a:p>
            <a:pPr algn="ctr"/>
            <a:r>
              <a:rPr lang="en-US" sz="1400" b="1" dirty="0">
                <a:solidFill>
                  <a:srgbClr val="F56600"/>
                </a:solidFill>
                <a:latin typeface="Century Gothic" panose="020B0502020202020204" pitchFamily="34" charset="0"/>
              </a:rPr>
              <a:t>POP-UP</a:t>
            </a:r>
          </a:p>
          <a:p>
            <a:pPr algn="ctr"/>
            <a:r>
              <a:rPr lang="en-US" sz="1400" b="1" dirty="0">
                <a:solidFill>
                  <a:srgbClr val="F56600"/>
                </a:solidFill>
                <a:latin typeface="Century Gothic" panose="020B0502020202020204" pitchFamily="34" charset="0"/>
              </a:rPr>
              <a:t>EVENTS</a:t>
            </a:r>
          </a:p>
        </p:txBody>
      </p:sp>
      <p:sp>
        <p:nvSpPr>
          <p:cNvPr id="9" name="Rectangle 8">
            <a:extLst>
              <a:ext uri="{FF2B5EF4-FFF2-40B4-BE49-F238E27FC236}">
                <a16:creationId xmlns:a16="http://schemas.microsoft.com/office/drawing/2014/main" id="{5F273569-97CD-4145-BDD7-B3E4E3FD3FF0}"/>
              </a:ext>
            </a:extLst>
          </p:cNvPr>
          <p:cNvSpPr/>
          <p:nvPr/>
        </p:nvSpPr>
        <p:spPr>
          <a:xfrm>
            <a:off x="1260076" y="4569507"/>
            <a:ext cx="896400" cy="1015663"/>
          </a:xfrm>
          <a:prstGeom prst="rect">
            <a:avLst/>
          </a:prstGeom>
        </p:spPr>
        <p:txBody>
          <a:bodyPr wrap="none">
            <a:spAutoFit/>
          </a:bodyPr>
          <a:lstStyle/>
          <a:p>
            <a:pPr algn="ctr"/>
            <a:r>
              <a:rPr lang="en-US" sz="3200" b="1" dirty="0">
                <a:solidFill>
                  <a:srgbClr val="F56600"/>
                </a:solidFill>
                <a:latin typeface="Century Gothic" panose="020B0502020202020204" pitchFamily="34" charset="0"/>
              </a:rPr>
              <a:t>4</a:t>
            </a:r>
          </a:p>
          <a:p>
            <a:pPr algn="ctr"/>
            <a:r>
              <a:rPr lang="en-US" sz="1400" b="1" dirty="0">
                <a:solidFill>
                  <a:srgbClr val="F56600"/>
                </a:solidFill>
                <a:latin typeface="Century Gothic" panose="020B0502020202020204" pitchFamily="34" charset="0"/>
              </a:rPr>
              <a:t>ONLINE</a:t>
            </a:r>
          </a:p>
          <a:p>
            <a:pPr algn="ctr"/>
            <a:r>
              <a:rPr lang="en-US" sz="1400" b="1" dirty="0">
                <a:solidFill>
                  <a:srgbClr val="F56600"/>
                </a:solidFill>
                <a:latin typeface="Century Gothic" panose="020B0502020202020204" pitchFamily="34" charset="0"/>
              </a:rPr>
              <a:t>FORUMS</a:t>
            </a:r>
          </a:p>
        </p:txBody>
      </p:sp>
      <p:pic>
        <p:nvPicPr>
          <p:cNvPr id="14" name="Picture 13">
            <a:extLst>
              <a:ext uri="{FF2B5EF4-FFF2-40B4-BE49-F238E27FC236}">
                <a16:creationId xmlns:a16="http://schemas.microsoft.com/office/drawing/2014/main" id="{0F365B4D-BD76-424C-922A-C32D94562C8F}"/>
              </a:ext>
            </a:extLst>
          </p:cNvPr>
          <p:cNvPicPr>
            <a:picLocks noChangeAspect="1"/>
          </p:cNvPicPr>
          <p:nvPr/>
        </p:nvPicPr>
        <p:blipFill rotWithShape="1">
          <a:blip r:embed="rId3"/>
          <a:srcRect l="32567" r="3911" b="3953"/>
          <a:stretch/>
        </p:blipFill>
        <p:spPr>
          <a:xfrm>
            <a:off x="5160045" y="1434077"/>
            <a:ext cx="3989780" cy="4083975"/>
          </a:xfrm>
          <a:prstGeom prst="rect">
            <a:avLst/>
          </a:prstGeom>
        </p:spPr>
      </p:pic>
      <p:grpSp>
        <p:nvGrpSpPr>
          <p:cNvPr id="31" name="Group 30">
            <a:extLst>
              <a:ext uri="{FF2B5EF4-FFF2-40B4-BE49-F238E27FC236}">
                <a16:creationId xmlns:a16="http://schemas.microsoft.com/office/drawing/2014/main" id="{92CE3034-E3EB-0242-B8B7-E936AE922615}"/>
              </a:ext>
            </a:extLst>
          </p:cNvPr>
          <p:cNvGrpSpPr/>
          <p:nvPr/>
        </p:nvGrpSpPr>
        <p:grpSpPr>
          <a:xfrm>
            <a:off x="2977270" y="3852702"/>
            <a:ext cx="549924" cy="549924"/>
            <a:chOff x="4921427" y="3603636"/>
            <a:chExt cx="694097" cy="694097"/>
          </a:xfrm>
        </p:grpSpPr>
        <p:sp>
          <p:nvSpPr>
            <p:cNvPr id="32" name="Oval 31">
              <a:extLst>
                <a:ext uri="{FF2B5EF4-FFF2-40B4-BE49-F238E27FC236}">
                  <a16:creationId xmlns:a16="http://schemas.microsoft.com/office/drawing/2014/main" id="{BD616FD4-9B33-6A47-A816-203A31B417E5}"/>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Users">
              <a:extLst>
                <a:ext uri="{FF2B5EF4-FFF2-40B4-BE49-F238E27FC236}">
                  <a16:creationId xmlns:a16="http://schemas.microsoft.com/office/drawing/2014/main" id="{E4DAF43A-078C-B94A-AEB4-B3A9E4577C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93513" y="3684934"/>
              <a:ext cx="549924" cy="549924"/>
            </a:xfrm>
            <a:prstGeom prst="rect">
              <a:avLst/>
            </a:prstGeom>
          </p:spPr>
        </p:pic>
      </p:grpSp>
      <p:grpSp>
        <p:nvGrpSpPr>
          <p:cNvPr id="34" name="Group 33">
            <a:extLst>
              <a:ext uri="{FF2B5EF4-FFF2-40B4-BE49-F238E27FC236}">
                <a16:creationId xmlns:a16="http://schemas.microsoft.com/office/drawing/2014/main" id="{AAD730F7-FB58-1949-B9C8-7F390D975A39}"/>
              </a:ext>
            </a:extLst>
          </p:cNvPr>
          <p:cNvGrpSpPr/>
          <p:nvPr/>
        </p:nvGrpSpPr>
        <p:grpSpPr>
          <a:xfrm>
            <a:off x="1452485" y="3857021"/>
            <a:ext cx="549924" cy="549924"/>
            <a:chOff x="4921427" y="3603636"/>
            <a:chExt cx="694097" cy="694097"/>
          </a:xfrm>
        </p:grpSpPr>
        <p:sp>
          <p:nvSpPr>
            <p:cNvPr id="35" name="Oval 34">
              <a:extLst>
                <a:ext uri="{FF2B5EF4-FFF2-40B4-BE49-F238E27FC236}">
                  <a16:creationId xmlns:a16="http://schemas.microsoft.com/office/drawing/2014/main" id="{F813CBB0-D12E-F54D-919F-E937FC1DC983}"/>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Laptop">
              <a:extLst>
                <a:ext uri="{FF2B5EF4-FFF2-40B4-BE49-F238E27FC236}">
                  <a16:creationId xmlns:a16="http://schemas.microsoft.com/office/drawing/2014/main" id="{5CE38837-A71E-9C4C-A8C5-38181B1473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993513" y="3684934"/>
              <a:ext cx="549924" cy="549924"/>
            </a:xfrm>
            <a:prstGeom prst="rect">
              <a:avLst/>
            </a:prstGeom>
          </p:spPr>
        </p:pic>
      </p:grpSp>
      <p:grpSp>
        <p:nvGrpSpPr>
          <p:cNvPr id="37" name="Group 36">
            <a:extLst>
              <a:ext uri="{FF2B5EF4-FFF2-40B4-BE49-F238E27FC236}">
                <a16:creationId xmlns:a16="http://schemas.microsoft.com/office/drawing/2014/main" id="{4AB795A0-DD38-2B4B-8E7A-0FBAB32AA3E2}"/>
              </a:ext>
            </a:extLst>
          </p:cNvPr>
          <p:cNvGrpSpPr/>
          <p:nvPr/>
        </p:nvGrpSpPr>
        <p:grpSpPr>
          <a:xfrm>
            <a:off x="2207580" y="1557544"/>
            <a:ext cx="549924" cy="549924"/>
            <a:chOff x="4921427" y="3603636"/>
            <a:chExt cx="694097" cy="694097"/>
          </a:xfrm>
        </p:grpSpPr>
        <p:sp>
          <p:nvSpPr>
            <p:cNvPr id="38" name="Oval 37">
              <a:extLst>
                <a:ext uri="{FF2B5EF4-FFF2-40B4-BE49-F238E27FC236}">
                  <a16:creationId xmlns:a16="http://schemas.microsoft.com/office/drawing/2014/main" id="{D348093C-EF4F-0E45-BA48-0AAB572449F1}"/>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Kiosk">
              <a:extLst>
                <a:ext uri="{FF2B5EF4-FFF2-40B4-BE49-F238E27FC236}">
                  <a16:creationId xmlns:a16="http://schemas.microsoft.com/office/drawing/2014/main" id="{58876C78-7161-0240-8056-430C730178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993513" y="3684934"/>
              <a:ext cx="549924" cy="549924"/>
            </a:xfrm>
            <a:prstGeom prst="rect">
              <a:avLst/>
            </a:prstGeom>
          </p:spPr>
        </p:pic>
      </p:grpSp>
      <p:grpSp>
        <p:nvGrpSpPr>
          <p:cNvPr id="40" name="Group 39">
            <a:extLst>
              <a:ext uri="{FF2B5EF4-FFF2-40B4-BE49-F238E27FC236}">
                <a16:creationId xmlns:a16="http://schemas.microsoft.com/office/drawing/2014/main" id="{DAC9238A-B262-4B48-B9D4-67CA934AAB3E}"/>
              </a:ext>
            </a:extLst>
          </p:cNvPr>
          <p:cNvGrpSpPr/>
          <p:nvPr/>
        </p:nvGrpSpPr>
        <p:grpSpPr>
          <a:xfrm>
            <a:off x="609485" y="1591959"/>
            <a:ext cx="549924" cy="549924"/>
            <a:chOff x="4921427" y="3603636"/>
            <a:chExt cx="694097" cy="694097"/>
          </a:xfrm>
        </p:grpSpPr>
        <p:sp>
          <p:nvSpPr>
            <p:cNvPr id="41" name="Oval 40">
              <a:extLst>
                <a:ext uri="{FF2B5EF4-FFF2-40B4-BE49-F238E27FC236}">
                  <a16:creationId xmlns:a16="http://schemas.microsoft.com/office/drawing/2014/main" id="{C4859013-5C89-5940-9585-3B3A160EC88B}"/>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Chat">
              <a:extLst>
                <a:ext uri="{FF2B5EF4-FFF2-40B4-BE49-F238E27FC236}">
                  <a16:creationId xmlns:a16="http://schemas.microsoft.com/office/drawing/2014/main" id="{65435EE0-DED5-6B44-8B9D-660CCF929F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993513" y="3684934"/>
              <a:ext cx="549924" cy="549924"/>
            </a:xfrm>
            <a:prstGeom prst="rect">
              <a:avLst/>
            </a:prstGeom>
          </p:spPr>
        </p:pic>
      </p:grpSp>
      <p:sp>
        <p:nvSpPr>
          <p:cNvPr id="20" name="Rectangle 19">
            <a:extLst>
              <a:ext uri="{FF2B5EF4-FFF2-40B4-BE49-F238E27FC236}">
                <a16:creationId xmlns:a16="http://schemas.microsoft.com/office/drawing/2014/main" id="{025F5BC6-73F2-284A-9373-5417603D1868}"/>
              </a:ext>
            </a:extLst>
          </p:cNvPr>
          <p:cNvSpPr/>
          <p:nvPr/>
        </p:nvSpPr>
        <p:spPr>
          <a:xfrm>
            <a:off x="3424510" y="2300629"/>
            <a:ext cx="1184941" cy="1015663"/>
          </a:xfrm>
          <a:prstGeom prst="rect">
            <a:avLst/>
          </a:prstGeom>
        </p:spPr>
        <p:txBody>
          <a:bodyPr wrap="square">
            <a:spAutoFit/>
          </a:bodyPr>
          <a:lstStyle/>
          <a:p>
            <a:pPr algn="ctr"/>
            <a:r>
              <a:rPr lang="en-US" sz="3200" b="1" dirty="0">
                <a:solidFill>
                  <a:srgbClr val="F56600"/>
                </a:solidFill>
                <a:latin typeface="Century Gothic" panose="020B0502020202020204" pitchFamily="34" charset="0"/>
              </a:rPr>
              <a:t>22</a:t>
            </a:r>
            <a:endParaRPr lang="en-US" sz="1400" b="1" dirty="0">
              <a:solidFill>
                <a:srgbClr val="F56600"/>
              </a:solidFill>
              <a:latin typeface="Century Gothic" panose="020B0502020202020204" pitchFamily="34" charset="0"/>
            </a:endParaRPr>
          </a:p>
          <a:p>
            <a:pPr algn="ctr"/>
            <a:r>
              <a:rPr lang="en-US" sz="1400" b="1" dirty="0">
                <a:solidFill>
                  <a:srgbClr val="F56600"/>
                </a:solidFill>
                <a:latin typeface="Century Gothic" panose="020B0502020202020204" pitchFamily="34" charset="0"/>
              </a:rPr>
              <a:t>COMMITTEE</a:t>
            </a:r>
          </a:p>
          <a:p>
            <a:pPr algn="ctr"/>
            <a:r>
              <a:rPr lang="en-US" sz="1400" b="1" dirty="0">
                <a:solidFill>
                  <a:srgbClr val="F56600"/>
                </a:solidFill>
                <a:latin typeface="Century Gothic" panose="020B0502020202020204" pitchFamily="34" charset="0"/>
              </a:rPr>
              <a:t>MEETINGS</a:t>
            </a:r>
          </a:p>
        </p:txBody>
      </p:sp>
      <p:grpSp>
        <p:nvGrpSpPr>
          <p:cNvPr id="21" name="Group 20">
            <a:extLst>
              <a:ext uri="{FF2B5EF4-FFF2-40B4-BE49-F238E27FC236}">
                <a16:creationId xmlns:a16="http://schemas.microsoft.com/office/drawing/2014/main" id="{4625D281-5298-334E-B59F-D8C80C22CC03}"/>
              </a:ext>
            </a:extLst>
          </p:cNvPr>
          <p:cNvGrpSpPr/>
          <p:nvPr/>
        </p:nvGrpSpPr>
        <p:grpSpPr>
          <a:xfrm>
            <a:off x="3742018" y="1588413"/>
            <a:ext cx="549924" cy="549924"/>
            <a:chOff x="4921427" y="3603636"/>
            <a:chExt cx="694097" cy="694097"/>
          </a:xfrm>
        </p:grpSpPr>
        <p:sp>
          <p:nvSpPr>
            <p:cNvPr id="22" name="Oval 21">
              <a:extLst>
                <a:ext uri="{FF2B5EF4-FFF2-40B4-BE49-F238E27FC236}">
                  <a16:creationId xmlns:a16="http://schemas.microsoft.com/office/drawing/2014/main" id="{EBBBEEFA-4937-094B-BACA-C842FB294C6E}"/>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Meeting">
              <a:extLst>
                <a:ext uri="{FF2B5EF4-FFF2-40B4-BE49-F238E27FC236}">
                  <a16:creationId xmlns:a16="http://schemas.microsoft.com/office/drawing/2014/main" id="{C61C314C-80CC-CA4E-8D93-3C703359C1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993513" y="3684934"/>
              <a:ext cx="549924" cy="549924"/>
            </a:xfrm>
            <a:prstGeom prst="rect">
              <a:avLst/>
            </a:prstGeom>
          </p:spPr>
        </p:pic>
      </p:grpSp>
      <p:sp>
        <p:nvSpPr>
          <p:cNvPr id="2" name="Rectangle 1">
            <a:extLst>
              <a:ext uri="{FF2B5EF4-FFF2-40B4-BE49-F238E27FC236}">
                <a16:creationId xmlns:a16="http://schemas.microsoft.com/office/drawing/2014/main" id="{2B2C1FC4-6A7C-4735-9F27-3A9B1C3AD6A8}"/>
              </a:ext>
            </a:extLst>
          </p:cNvPr>
          <p:cNvSpPr/>
          <p:nvPr/>
        </p:nvSpPr>
        <p:spPr>
          <a:xfrm>
            <a:off x="7324408" y="194413"/>
            <a:ext cx="1661032" cy="800219"/>
          </a:xfrm>
          <a:prstGeom prst="rect">
            <a:avLst/>
          </a:prstGeom>
        </p:spPr>
        <p:txBody>
          <a:bodyPr wrap="none">
            <a:spAutoFit/>
          </a:bodyPr>
          <a:lstStyle/>
          <a:p>
            <a:r>
              <a:rPr lang="en-US" sz="3200" b="1" dirty="0">
                <a:solidFill>
                  <a:srgbClr val="F56600"/>
                </a:solidFill>
                <a:latin typeface="Century Gothic" panose="020B0502020202020204" pitchFamily="34" charset="0"/>
              </a:rPr>
              <a:t>1,004</a:t>
            </a:r>
          </a:p>
          <a:p>
            <a:pPr algn="ctr"/>
            <a:r>
              <a:rPr lang="en-US" sz="1400" b="1" dirty="0">
                <a:solidFill>
                  <a:srgbClr val="F56600"/>
                </a:solidFill>
                <a:latin typeface="Century Gothic" panose="020B0502020202020204" pitchFamily="34" charset="0"/>
              </a:rPr>
              <a:t>TOTAL ATTENDEES</a:t>
            </a:r>
          </a:p>
        </p:txBody>
      </p:sp>
      <p:cxnSp>
        <p:nvCxnSpPr>
          <p:cNvPr id="4" name="Straight Connector 3">
            <a:extLst>
              <a:ext uri="{FF2B5EF4-FFF2-40B4-BE49-F238E27FC236}">
                <a16:creationId xmlns:a16="http://schemas.microsoft.com/office/drawing/2014/main" id="{69397F21-A7C4-4557-B38E-95CC47968B7A}"/>
              </a:ext>
            </a:extLst>
          </p:cNvPr>
          <p:cNvCxnSpPr/>
          <p:nvPr/>
        </p:nvCxnSpPr>
        <p:spPr>
          <a:xfrm>
            <a:off x="7141464" y="265176"/>
            <a:ext cx="0" cy="6150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88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1E0A89-4F38-E240-904A-1A9DB1B5B619}"/>
              </a:ext>
            </a:extLst>
          </p:cNvPr>
          <p:cNvSpPr txBox="1">
            <a:spLocks/>
          </p:cNvSpPr>
          <p:nvPr/>
        </p:nvSpPr>
        <p:spPr>
          <a:xfrm>
            <a:off x="0" y="194413"/>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ea typeface="Century Gothic" charset="0"/>
                <a:cs typeface="Century Gothic" charset="0"/>
              </a:rPr>
              <a:t>What We’ve Heard</a:t>
            </a:r>
          </a:p>
        </p:txBody>
      </p:sp>
      <p:sp>
        <p:nvSpPr>
          <p:cNvPr id="27" name="Rectangle 26">
            <a:extLst>
              <a:ext uri="{FF2B5EF4-FFF2-40B4-BE49-F238E27FC236}">
                <a16:creationId xmlns:a16="http://schemas.microsoft.com/office/drawing/2014/main" id="{52EF09D5-D041-8843-A20D-374791AF7649}"/>
              </a:ext>
            </a:extLst>
          </p:cNvPr>
          <p:cNvSpPr/>
          <p:nvPr/>
        </p:nvSpPr>
        <p:spPr>
          <a:xfrm>
            <a:off x="919843" y="2459421"/>
            <a:ext cx="1401432" cy="738664"/>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AFFORDABLE COMMERCIAL SPACE</a:t>
            </a:r>
          </a:p>
        </p:txBody>
      </p:sp>
      <p:grpSp>
        <p:nvGrpSpPr>
          <p:cNvPr id="35" name="Group 34">
            <a:extLst>
              <a:ext uri="{FF2B5EF4-FFF2-40B4-BE49-F238E27FC236}">
                <a16:creationId xmlns:a16="http://schemas.microsoft.com/office/drawing/2014/main" id="{1BB8CD50-AA0C-4F44-8A61-ED370A8B7F86}"/>
              </a:ext>
            </a:extLst>
          </p:cNvPr>
          <p:cNvGrpSpPr/>
          <p:nvPr/>
        </p:nvGrpSpPr>
        <p:grpSpPr>
          <a:xfrm>
            <a:off x="4166419" y="3841577"/>
            <a:ext cx="549924" cy="549924"/>
            <a:chOff x="4921427" y="3603636"/>
            <a:chExt cx="694097" cy="694097"/>
          </a:xfrm>
        </p:grpSpPr>
        <p:sp>
          <p:nvSpPr>
            <p:cNvPr id="36" name="Oval 35">
              <a:extLst>
                <a:ext uri="{FF2B5EF4-FFF2-40B4-BE49-F238E27FC236}">
                  <a16:creationId xmlns:a16="http://schemas.microsoft.com/office/drawing/2014/main" id="{C268AFF5-5019-3E45-B8FC-9CDB920B555B}"/>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Construction worker">
              <a:extLst>
                <a:ext uri="{FF2B5EF4-FFF2-40B4-BE49-F238E27FC236}">
                  <a16:creationId xmlns:a16="http://schemas.microsoft.com/office/drawing/2014/main" id="{6EC83B7D-7DB9-9645-B2A9-3FC4B0FCC8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20607" y="3684934"/>
              <a:ext cx="522830" cy="522830"/>
            </a:xfrm>
            <a:prstGeom prst="rect">
              <a:avLst/>
            </a:prstGeom>
          </p:spPr>
        </p:pic>
      </p:grpSp>
      <p:grpSp>
        <p:nvGrpSpPr>
          <p:cNvPr id="38" name="Group 37">
            <a:extLst>
              <a:ext uri="{FF2B5EF4-FFF2-40B4-BE49-F238E27FC236}">
                <a16:creationId xmlns:a16="http://schemas.microsoft.com/office/drawing/2014/main" id="{764F5D91-6AD2-DA4F-B1E2-72C04F612A75}"/>
              </a:ext>
            </a:extLst>
          </p:cNvPr>
          <p:cNvGrpSpPr/>
          <p:nvPr/>
        </p:nvGrpSpPr>
        <p:grpSpPr>
          <a:xfrm>
            <a:off x="6778072" y="1715324"/>
            <a:ext cx="549924" cy="549924"/>
            <a:chOff x="4921427" y="3603636"/>
            <a:chExt cx="694097" cy="694097"/>
          </a:xfrm>
        </p:grpSpPr>
        <p:sp>
          <p:nvSpPr>
            <p:cNvPr id="39" name="Oval 38">
              <a:extLst>
                <a:ext uri="{FF2B5EF4-FFF2-40B4-BE49-F238E27FC236}">
                  <a16:creationId xmlns:a16="http://schemas.microsoft.com/office/drawing/2014/main" id="{0E20B1DF-506B-1044-B981-4A21EBDB87AD}"/>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Crane">
              <a:extLst>
                <a:ext uri="{FF2B5EF4-FFF2-40B4-BE49-F238E27FC236}">
                  <a16:creationId xmlns:a16="http://schemas.microsoft.com/office/drawing/2014/main" id="{9A9BAB28-DEDE-2047-8A78-B0C1F50972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93513" y="3684934"/>
              <a:ext cx="549924" cy="549924"/>
            </a:xfrm>
            <a:prstGeom prst="rect">
              <a:avLst/>
            </a:prstGeom>
          </p:spPr>
        </p:pic>
      </p:grpSp>
      <p:grpSp>
        <p:nvGrpSpPr>
          <p:cNvPr id="41" name="Group 40">
            <a:extLst>
              <a:ext uri="{FF2B5EF4-FFF2-40B4-BE49-F238E27FC236}">
                <a16:creationId xmlns:a16="http://schemas.microsoft.com/office/drawing/2014/main" id="{4BBD132C-A857-7345-9765-CD055497E0AA}"/>
              </a:ext>
            </a:extLst>
          </p:cNvPr>
          <p:cNvGrpSpPr/>
          <p:nvPr/>
        </p:nvGrpSpPr>
        <p:grpSpPr>
          <a:xfrm>
            <a:off x="2572662" y="3804363"/>
            <a:ext cx="549924" cy="549924"/>
            <a:chOff x="4921427" y="3603636"/>
            <a:chExt cx="694097" cy="694097"/>
          </a:xfrm>
        </p:grpSpPr>
        <p:sp>
          <p:nvSpPr>
            <p:cNvPr id="42" name="Oval 41">
              <a:extLst>
                <a:ext uri="{FF2B5EF4-FFF2-40B4-BE49-F238E27FC236}">
                  <a16:creationId xmlns:a16="http://schemas.microsoft.com/office/drawing/2014/main" id="{667D1A17-2B07-0741-B7FD-EAE6A64E60DB}"/>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Money">
              <a:extLst>
                <a:ext uri="{FF2B5EF4-FFF2-40B4-BE49-F238E27FC236}">
                  <a16:creationId xmlns:a16="http://schemas.microsoft.com/office/drawing/2014/main" id="{0A3F55AD-A832-1945-93CB-6638BE01C0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93513" y="3684934"/>
              <a:ext cx="549924" cy="549924"/>
            </a:xfrm>
            <a:prstGeom prst="rect">
              <a:avLst/>
            </a:prstGeom>
          </p:spPr>
        </p:pic>
      </p:grpSp>
      <p:grpSp>
        <p:nvGrpSpPr>
          <p:cNvPr id="44" name="Group 43">
            <a:extLst>
              <a:ext uri="{FF2B5EF4-FFF2-40B4-BE49-F238E27FC236}">
                <a16:creationId xmlns:a16="http://schemas.microsoft.com/office/drawing/2014/main" id="{5E0F1B90-1375-A147-9661-3BF9D5C3ADD4}"/>
              </a:ext>
            </a:extLst>
          </p:cNvPr>
          <p:cNvGrpSpPr/>
          <p:nvPr/>
        </p:nvGrpSpPr>
        <p:grpSpPr>
          <a:xfrm>
            <a:off x="898362" y="3844354"/>
            <a:ext cx="549924" cy="549924"/>
            <a:chOff x="4921427" y="3603636"/>
            <a:chExt cx="694097" cy="694097"/>
          </a:xfrm>
        </p:grpSpPr>
        <p:sp>
          <p:nvSpPr>
            <p:cNvPr id="45" name="Oval 44">
              <a:extLst>
                <a:ext uri="{FF2B5EF4-FFF2-40B4-BE49-F238E27FC236}">
                  <a16:creationId xmlns:a16="http://schemas.microsoft.com/office/drawing/2014/main" id="{79366A32-F76E-E24E-9BE3-557A6D1C5DEC}"/>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Lightbulb">
              <a:extLst>
                <a:ext uri="{FF2B5EF4-FFF2-40B4-BE49-F238E27FC236}">
                  <a16:creationId xmlns:a16="http://schemas.microsoft.com/office/drawing/2014/main" id="{4BDB1132-1D79-A745-BC3F-60B883ACD5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93513" y="3684934"/>
              <a:ext cx="549924" cy="549924"/>
            </a:xfrm>
            <a:prstGeom prst="rect">
              <a:avLst/>
            </a:prstGeom>
          </p:spPr>
        </p:pic>
      </p:grpSp>
      <p:grpSp>
        <p:nvGrpSpPr>
          <p:cNvPr id="47" name="Group 46">
            <a:extLst>
              <a:ext uri="{FF2B5EF4-FFF2-40B4-BE49-F238E27FC236}">
                <a16:creationId xmlns:a16="http://schemas.microsoft.com/office/drawing/2014/main" id="{727E76AC-DA5A-0846-96AB-B88D1EB24538}"/>
              </a:ext>
            </a:extLst>
          </p:cNvPr>
          <p:cNvGrpSpPr/>
          <p:nvPr/>
        </p:nvGrpSpPr>
        <p:grpSpPr>
          <a:xfrm>
            <a:off x="5952282" y="3841577"/>
            <a:ext cx="549924" cy="549924"/>
            <a:chOff x="4921427" y="3603636"/>
            <a:chExt cx="694097" cy="694097"/>
          </a:xfrm>
        </p:grpSpPr>
        <p:sp>
          <p:nvSpPr>
            <p:cNvPr id="48" name="Oval 47">
              <a:extLst>
                <a:ext uri="{FF2B5EF4-FFF2-40B4-BE49-F238E27FC236}">
                  <a16:creationId xmlns:a16="http://schemas.microsoft.com/office/drawing/2014/main" id="{5A424A3A-1131-8F45-ABF0-2DE242DFD563}"/>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Traffic light">
              <a:extLst>
                <a:ext uri="{FF2B5EF4-FFF2-40B4-BE49-F238E27FC236}">
                  <a16:creationId xmlns:a16="http://schemas.microsoft.com/office/drawing/2014/main" id="{6E430909-C30A-AB49-86BE-D7C7D6028F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93513" y="3684934"/>
              <a:ext cx="549924" cy="549924"/>
            </a:xfrm>
            <a:prstGeom prst="rect">
              <a:avLst/>
            </a:prstGeom>
          </p:spPr>
        </p:pic>
      </p:grpSp>
      <p:grpSp>
        <p:nvGrpSpPr>
          <p:cNvPr id="50" name="Group 49">
            <a:extLst>
              <a:ext uri="{FF2B5EF4-FFF2-40B4-BE49-F238E27FC236}">
                <a16:creationId xmlns:a16="http://schemas.microsoft.com/office/drawing/2014/main" id="{FD4A2852-9A16-6B42-9117-D0AAE42C0A9A}"/>
              </a:ext>
            </a:extLst>
          </p:cNvPr>
          <p:cNvGrpSpPr/>
          <p:nvPr/>
        </p:nvGrpSpPr>
        <p:grpSpPr>
          <a:xfrm>
            <a:off x="5100760" y="1786224"/>
            <a:ext cx="549924" cy="549924"/>
            <a:chOff x="4921427" y="3603636"/>
            <a:chExt cx="694097" cy="694097"/>
          </a:xfrm>
        </p:grpSpPr>
        <p:sp>
          <p:nvSpPr>
            <p:cNvPr id="51" name="Oval 50">
              <a:extLst>
                <a:ext uri="{FF2B5EF4-FFF2-40B4-BE49-F238E27FC236}">
                  <a16:creationId xmlns:a16="http://schemas.microsoft.com/office/drawing/2014/main" id="{94F51313-9A1F-1F4A-843B-7565B41A4133}"/>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Home">
              <a:extLst>
                <a:ext uri="{FF2B5EF4-FFF2-40B4-BE49-F238E27FC236}">
                  <a16:creationId xmlns:a16="http://schemas.microsoft.com/office/drawing/2014/main" id="{DEC354C8-E9C4-F04C-819C-DF25D2A1E9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93513" y="3684934"/>
              <a:ext cx="549924" cy="549924"/>
            </a:xfrm>
            <a:prstGeom prst="rect">
              <a:avLst/>
            </a:prstGeom>
          </p:spPr>
        </p:pic>
      </p:grpSp>
      <p:grpSp>
        <p:nvGrpSpPr>
          <p:cNvPr id="53" name="Group 52">
            <a:extLst>
              <a:ext uri="{FF2B5EF4-FFF2-40B4-BE49-F238E27FC236}">
                <a16:creationId xmlns:a16="http://schemas.microsoft.com/office/drawing/2014/main" id="{A9AF1C2E-C1EB-E042-9AE7-F77813EC9CFE}"/>
              </a:ext>
            </a:extLst>
          </p:cNvPr>
          <p:cNvGrpSpPr/>
          <p:nvPr/>
        </p:nvGrpSpPr>
        <p:grpSpPr>
          <a:xfrm>
            <a:off x="3212939" y="1716152"/>
            <a:ext cx="549924" cy="549924"/>
            <a:chOff x="4921427" y="3603636"/>
            <a:chExt cx="694097" cy="694097"/>
          </a:xfrm>
        </p:grpSpPr>
        <p:sp>
          <p:nvSpPr>
            <p:cNvPr id="54" name="Oval 53">
              <a:extLst>
                <a:ext uri="{FF2B5EF4-FFF2-40B4-BE49-F238E27FC236}">
                  <a16:creationId xmlns:a16="http://schemas.microsoft.com/office/drawing/2014/main" id="{8E7C4E58-91B4-EC4B-931F-401CB25ECB27}"/>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descr="Child with balloon">
              <a:extLst>
                <a:ext uri="{FF2B5EF4-FFF2-40B4-BE49-F238E27FC236}">
                  <a16:creationId xmlns:a16="http://schemas.microsoft.com/office/drawing/2014/main" id="{67373A63-AD05-DA43-BD01-FD9F7BFE20A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93513" y="3684934"/>
              <a:ext cx="549924" cy="549924"/>
            </a:xfrm>
            <a:prstGeom prst="rect">
              <a:avLst/>
            </a:prstGeom>
          </p:spPr>
        </p:pic>
      </p:grpSp>
      <p:grpSp>
        <p:nvGrpSpPr>
          <p:cNvPr id="56" name="Group 55">
            <a:extLst>
              <a:ext uri="{FF2B5EF4-FFF2-40B4-BE49-F238E27FC236}">
                <a16:creationId xmlns:a16="http://schemas.microsoft.com/office/drawing/2014/main" id="{DF39A0B0-9CFC-AA4D-ACF7-BC6F8088E497}"/>
              </a:ext>
            </a:extLst>
          </p:cNvPr>
          <p:cNvGrpSpPr/>
          <p:nvPr/>
        </p:nvGrpSpPr>
        <p:grpSpPr>
          <a:xfrm>
            <a:off x="1350356" y="1715324"/>
            <a:ext cx="549924" cy="549924"/>
            <a:chOff x="4921427" y="3603636"/>
            <a:chExt cx="694097" cy="694097"/>
          </a:xfrm>
        </p:grpSpPr>
        <p:sp>
          <p:nvSpPr>
            <p:cNvPr id="57" name="Oval 56">
              <a:extLst>
                <a:ext uri="{FF2B5EF4-FFF2-40B4-BE49-F238E27FC236}">
                  <a16:creationId xmlns:a16="http://schemas.microsoft.com/office/drawing/2014/main" id="{5F1FA0A3-14B1-1C41-8FE5-BEA70BB27B18}"/>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Graphic 57" descr="Store">
              <a:extLst>
                <a:ext uri="{FF2B5EF4-FFF2-40B4-BE49-F238E27FC236}">
                  <a16:creationId xmlns:a16="http://schemas.microsoft.com/office/drawing/2014/main" id="{C091F7E9-EF01-EF49-BB43-FEA95C398A5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93513" y="3684934"/>
              <a:ext cx="549924" cy="549924"/>
            </a:xfrm>
            <a:prstGeom prst="rect">
              <a:avLst/>
            </a:prstGeom>
          </p:spPr>
        </p:pic>
      </p:grpSp>
      <p:sp>
        <p:nvSpPr>
          <p:cNvPr id="59" name="Rectangle 58">
            <a:extLst>
              <a:ext uri="{FF2B5EF4-FFF2-40B4-BE49-F238E27FC236}">
                <a16:creationId xmlns:a16="http://schemas.microsoft.com/office/drawing/2014/main" id="{1D7A945C-FFBB-CF4A-A133-CB63D3699269}"/>
              </a:ext>
            </a:extLst>
          </p:cNvPr>
          <p:cNvSpPr/>
          <p:nvPr/>
        </p:nvSpPr>
        <p:spPr>
          <a:xfrm>
            <a:off x="2740206" y="2459421"/>
            <a:ext cx="1503672" cy="523220"/>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COMMUNITY / FLEXIBLE SPACE</a:t>
            </a:r>
          </a:p>
        </p:txBody>
      </p:sp>
      <p:sp>
        <p:nvSpPr>
          <p:cNvPr id="60" name="Rectangle 59">
            <a:extLst>
              <a:ext uri="{FF2B5EF4-FFF2-40B4-BE49-F238E27FC236}">
                <a16:creationId xmlns:a16="http://schemas.microsoft.com/office/drawing/2014/main" id="{C52855B9-528D-2E49-AA98-E1AC0A490252}"/>
              </a:ext>
            </a:extLst>
          </p:cNvPr>
          <p:cNvSpPr/>
          <p:nvPr/>
        </p:nvSpPr>
        <p:spPr>
          <a:xfrm>
            <a:off x="4604774" y="2459421"/>
            <a:ext cx="1401432" cy="523220"/>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AFFORDABLE HOUSING</a:t>
            </a:r>
          </a:p>
        </p:txBody>
      </p:sp>
      <p:sp>
        <p:nvSpPr>
          <p:cNvPr id="61" name="Rectangle 60">
            <a:extLst>
              <a:ext uri="{FF2B5EF4-FFF2-40B4-BE49-F238E27FC236}">
                <a16:creationId xmlns:a16="http://schemas.microsoft.com/office/drawing/2014/main" id="{157E8F9E-CAAD-1F42-B906-95C6AAF3836B}"/>
              </a:ext>
            </a:extLst>
          </p:cNvPr>
          <p:cNvSpPr/>
          <p:nvPr/>
        </p:nvSpPr>
        <p:spPr>
          <a:xfrm>
            <a:off x="5328451" y="4635970"/>
            <a:ext cx="1813046" cy="523220"/>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TRANSPORTATION DEMAND MGMT</a:t>
            </a:r>
          </a:p>
        </p:txBody>
      </p:sp>
      <p:sp>
        <p:nvSpPr>
          <p:cNvPr id="62" name="Rectangle 61">
            <a:extLst>
              <a:ext uri="{FF2B5EF4-FFF2-40B4-BE49-F238E27FC236}">
                <a16:creationId xmlns:a16="http://schemas.microsoft.com/office/drawing/2014/main" id="{AA35E48B-2928-4040-A897-4CD050935E6B}"/>
              </a:ext>
            </a:extLst>
          </p:cNvPr>
          <p:cNvSpPr/>
          <p:nvPr/>
        </p:nvSpPr>
        <p:spPr>
          <a:xfrm>
            <a:off x="383566" y="4640355"/>
            <a:ext cx="1579515" cy="738664"/>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ENERGY, WATER, MATERIALS, RESILIENCY</a:t>
            </a:r>
          </a:p>
        </p:txBody>
      </p:sp>
      <p:sp>
        <p:nvSpPr>
          <p:cNvPr id="63" name="Rectangle 62">
            <a:extLst>
              <a:ext uri="{FF2B5EF4-FFF2-40B4-BE49-F238E27FC236}">
                <a16:creationId xmlns:a16="http://schemas.microsoft.com/office/drawing/2014/main" id="{BBBCB021-2720-4141-8AE7-8CB0096EE700}"/>
              </a:ext>
            </a:extLst>
          </p:cNvPr>
          <p:cNvSpPr/>
          <p:nvPr/>
        </p:nvSpPr>
        <p:spPr>
          <a:xfrm>
            <a:off x="2403848" y="4645210"/>
            <a:ext cx="830301" cy="523220"/>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LIVING WAGES</a:t>
            </a:r>
          </a:p>
        </p:txBody>
      </p:sp>
      <p:sp>
        <p:nvSpPr>
          <p:cNvPr id="64" name="Rectangle 63">
            <a:extLst>
              <a:ext uri="{FF2B5EF4-FFF2-40B4-BE49-F238E27FC236}">
                <a16:creationId xmlns:a16="http://schemas.microsoft.com/office/drawing/2014/main" id="{302CB6E9-365E-4D43-B464-02F1B6E3CBD2}"/>
              </a:ext>
            </a:extLst>
          </p:cNvPr>
          <p:cNvSpPr/>
          <p:nvPr/>
        </p:nvSpPr>
        <p:spPr>
          <a:xfrm>
            <a:off x="3682739" y="4645210"/>
            <a:ext cx="1579515" cy="523220"/>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WORKFORCE DEVELOPMENT</a:t>
            </a:r>
          </a:p>
        </p:txBody>
      </p:sp>
      <p:sp>
        <p:nvSpPr>
          <p:cNvPr id="65" name="Rectangle 64">
            <a:extLst>
              <a:ext uri="{FF2B5EF4-FFF2-40B4-BE49-F238E27FC236}">
                <a16:creationId xmlns:a16="http://schemas.microsoft.com/office/drawing/2014/main" id="{E3F7F96A-1D92-5345-A742-5D9276511C07}"/>
              </a:ext>
            </a:extLst>
          </p:cNvPr>
          <p:cNvSpPr/>
          <p:nvPr/>
        </p:nvSpPr>
        <p:spPr>
          <a:xfrm>
            <a:off x="6263276" y="2533542"/>
            <a:ext cx="1579515" cy="523220"/>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M/W/DBE CONTRACTING</a:t>
            </a:r>
          </a:p>
        </p:txBody>
      </p:sp>
      <p:grpSp>
        <p:nvGrpSpPr>
          <p:cNvPr id="66" name="Group 65">
            <a:extLst>
              <a:ext uri="{FF2B5EF4-FFF2-40B4-BE49-F238E27FC236}">
                <a16:creationId xmlns:a16="http://schemas.microsoft.com/office/drawing/2014/main" id="{647C4700-C0A5-1C42-89C4-40AE73A8351C}"/>
              </a:ext>
            </a:extLst>
          </p:cNvPr>
          <p:cNvGrpSpPr/>
          <p:nvPr/>
        </p:nvGrpSpPr>
        <p:grpSpPr>
          <a:xfrm>
            <a:off x="7722490" y="3821197"/>
            <a:ext cx="549924" cy="549924"/>
            <a:chOff x="4921427" y="3603636"/>
            <a:chExt cx="694097" cy="694097"/>
          </a:xfrm>
        </p:grpSpPr>
        <p:sp>
          <p:nvSpPr>
            <p:cNvPr id="67" name="Oval 66">
              <a:extLst>
                <a:ext uri="{FF2B5EF4-FFF2-40B4-BE49-F238E27FC236}">
                  <a16:creationId xmlns:a16="http://schemas.microsoft.com/office/drawing/2014/main" id="{63BFCDEE-E32A-7A41-A85A-5617A923F08A}"/>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Bar chart">
              <a:extLst>
                <a:ext uri="{FF2B5EF4-FFF2-40B4-BE49-F238E27FC236}">
                  <a16:creationId xmlns:a16="http://schemas.microsoft.com/office/drawing/2014/main" id="{ED19AF3D-39AA-1140-8E5A-85D7AAD7427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93513" y="3684934"/>
              <a:ext cx="549924" cy="549924"/>
            </a:xfrm>
            <a:prstGeom prst="rect">
              <a:avLst/>
            </a:prstGeom>
          </p:spPr>
        </p:pic>
      </p:grpSp>
      <p:sp>
        <p:nvSpPr>
          <p:cNvPr id="69" name="Rectangle 68">
            <a:extLst>
              <a:ext uri="{FF2B5EF4-FFF2-40B4-BE49-F238E27FC236}">
                <a16:creationId xmlns:a16="http://schemas.microsoft.com/office/drawing/2014/main" id="{401FE244-0D99-884E-BDE7-89616B2D3B0D}"/>
              </a:ext>
            </a:extLst>
          </p:cNvPr>
          <p:cNvSpPr/>
          <p:nvPr/>
        </p:nvSpPr>
        <p:spPr>
          <a:xfrm>
            <a:off x="7207694" y="4639415"/>
            <a:ext cx="1579515" cy="523220"/>
          </a:xfrm>
          <a:prstGeom prst="rect">
            <a:avLst/>
          </a:prstGeom>
        </p:spPr>
        <p:txBody>
          <a:bodyPr wrap="square">
            <a:spAutoFit/>
          </a:bodyPr>
          <a:lstStyle/>
          <a:p>
            <a:pPr algn="ctr"/>
            <a:r>
              <a:rPr lang="en-US" sz="1400" b="1" dirty="0">
                <a:solidFill>
                  <a:schemeClr val="tx1">
                    <a:lumMod val="75000"/>
                    <a:lumOff val="25000"/>
                  </a:schemeClr>
                </a:solidFill>
                <a:latin typeface="Century Gothic" panose="020B0502020202020204" pitchFamily="34" charset="0"/>
              </a:rPr>
              <a:t>MONITORING / OVERSIGHT</a:t>
            </a:r>
          </a:p>
        </p:txBody>
      </p:sp>
    </p:spTree>
    <p:extLst>
      <p:ext uri="{BB962C8B-B14F-4D97-AF65-F5344CB8AC3E}">
        <p14:creationId xmlns:p14="http://schemas.microsoft.com/office/powerpoint/2010/main" val="45525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62741C-FC66-764A-AA88-A603E8C96207}"/>
              </a:ext>
            </a:extLst>
          </p:cNvPr>
          <p:cNvSpPr txBox="1">
            <a:spLocks/>
          </p:cNvSpPr>
          <p:nvPr/>
        </p:nvSpPr>
        <p:spPr>
          <a:xfrm>
            <a:off x="0" y="1623217"/>
            <a:ext cx="7984274" cy="1113693"/>
          </a:xfrm>
          <a:prstGeom prst="rect">
            <a:avLst/>
          </a:prstGeom>
          <a:solidFill>
            <a:schemeClr val="bg1"/>
          </a:solidFill>
        </p:spPr>
        <p:txBody>
          <a:bodyPr lIns="365760" tIns="365760" rIns="365760" bIns="36576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solidFill>
                  <a:srgbClr val="F56600"/>
                </a:solidFill>
                <a:latin typeface="Century Gothic" charset="0"/>
                <a:ea typeface="Century Gothic" charset="0"/>
                <a:cs typeface="Century Gothic" charset="0"/>
              </a:rPr>
              <a:t>Portland’s Next Great Place</a:t>
            </a:r>
          </a:p>
        </p:txBody>
      </p:sp>
      <p:sp>
        <p:nvSpPr>
          <p:cNvPr id="6" name="TextBox 5">
            <a:extLst>
              <a:ext uri="{FF2B5EF4-FFF2-40B4-BE49-F238E27FC236}">
                <a16:creationId xmlns:a16="http://schemas.microsoft.com/office/drawing/2014/main" id="{6D039AFA-1B69-1244-8950-44258C0E64B7}"/>
              </a:ext>
            </a:extLst>
          </p:cNvPr>
          <p:cNvSpPr txBox="1"/>
          <p:nvPr/>
        </p:nvSpPr>
        <p:spPr>
          <a:xfrm>
            <a:off x="1150049" y="3429000"/>
            <a:ext cx="7000633" cy="2308324"/>
          </a:xfrm>
          <a:prstGeom prst="rect">
            <a:avLst/>
          </a:prstGeom>
          <a:noFill/>
        </p:spPr>
        <p:txBody>
          <a:bodyPr wrap="square" rtlCol="0">
            <a:spAutoFit/>
          </a:bodyPr>
          <a:lstStyle/>
          <a:p>
            <a:pPr marL="274320">
              <a:spcAft>
                <a:spcPts val="1000"/>
              </a:spcAft>
            </a:pPr>
            <a:r>
              <a:rPr lang="en-US" sz="2400" dirty="0">
                <a:solidFill>
                  <a:schemeClr val="bg1"/>
                </a:solidFill>
                <a:latin typeface="Segoe Print" panose="02000600000000000000" pitchFamily="2" charset="0"/>
              </a:rPr>
              <a:t>“I think just having a place that’s really diverse with all and feels welcoming is a big part of it. Make it feel comforting for all, because in Portland there’s a lot of diversity and cultures so it should reflect that diversity”</a:t>
            </a:r>
          </a:p>
        </p:txBody>
      </p:sp>
      <p:sp>
        <p:nvSpPr>
          <p:cNvPr id="2" name="Rectangle 1">
            <a:extLst>
              <a:ext uri="{FF2B5EF4-FFF2-40B4-BE49-F238E27FC236}">
                <a16:creationId xmlns:a16="http://schemas.microsoft.com/office/drawing/2014/main" id="{4203968A-F4AA-F644-9501-22096F5ABBF1}"/>
              </a:ext>
            </a:extLst>
          </p:cNvPr>
          <p:cNvSpPr/>
          <p:nvPr/>
        </p:nvSpPr>
        <p:spPr>
          <a:xfrm>
            <a:off x="1150049" y="5861741"/>
            <a:ext cx="4896790" cy="369332"/>
          </a:xfrm>
          <a:prstGeom prst="rect">
            <a:avLst/>
          </a:prstGeom>
        </p:spPr>
        <p:txBody>
          <a:bodyPr wrap="square">
            <a:spAutoFit/>
          </a:bodyPr>
          <a:lstStyle/>
          <a:p>
            <a:pPr marL="274320">
              <a:spcAft>
                <a:spcPts val="1000"/>
              </a:spcAft>
            </a:pPr>
            <a:r>
              <a:rPr lang="en-US" dirty="0">
                <a:solidFill>
                  <a:schemeClr val="bg1"/>
                </a:solidFill>
                <a:latin typeface="Century Gothic" panose="020B0502020202020204" pitchFamily="34" charset="0"/>
              </a:rPr>
              <a:t>Participant in Workforce Focus Group</a:t>
            </a:r>
          </a:p>
        </p:txBody>
      </p:sp>
    </p:spTree>
    <p:extLst>
      <p:ext uri="{BB962C8B-B14F-4D97-AF65-F5344CB8AC3E}">
        <p14:creationId xmlns:p14="http://schemas.microsoft.com/office/powerpoint/2010/main" val="48021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9EBF4-3239-7C4B-8137-71B93D060875}"/>
              </a:ext>
            </a:extLst>
          </p:cNvPr>
          <p:cNvGrpSpPr/>
          <p:nvPr/>
        </p:nvGrpSpPr>
        <p:grpSpPr>
          <a:xfrm>
            <a:off x="4330346" y="1187238"/>
            <a:ext cx="4813654" cy="4953789"/>
            <a:chOff x="4975423" y="1818978"/>
            <a:chExt cx="3951787" cy="4066831"/>
          </a:xfrm>
        </p:grpSpPr>
        <p:pic>
          <p:nvPicPr>
            <p:cNvPr id="19" name="Picture 18">
              <a:extLst>
                <a:ext uri="{FF2B5EF4-FFF2-40B4-BE49-F238E27FC236}">
                  <a16:creationId xmlns:a16="http://schemas.microsoft.com/office/drawing/2014/main" id="{810CAFBC-0B66-4734-A08F-2A8C572A5A4D}"/>
                </a:ext>
              </a:extLst>
            </p:cNvPr>
            <p:cNvPicPr>
              <a:picLocks noChangeAspect="1"/>
            </p:cNvPicPr>
            <p:nvPr/>
          </p:nvPicPr>
          <p:blipFill rotWithShape="1">
            <a:blip r:embed="rId3"/>
            <a:srcRect b="3160"/>
            <a:stretch/>
          </p:blipFill>
          <p:spPr>
            <a:xfrm>
              <a:off x="4975423" y="1818978"/>
              <a:ext cx="3951787" cy="4066831"/>
            </a:xfrm>
            <a:prstGeom prst="rect">
              <a:avLst/>
            </a:prstGeom>
          </p:spPr>
        </p:pic>
        <p:sp>
          <p:nvSpPr>
            <p:cNvPr id="20" name="Freeform: Shape 19">
              <a:extLst>
                <a:ext uri="{FF2B5EF4-FFF2-40B4-BE49-F238E27FC236}">
                  <a16:creationId xmlns:a16="http://schemas.microsoft.com/office/drawing/2014/main" id="{F466F53B-05BC-4003-A806-8B6F1D68D812}"/>
                </a:ext>
              </a:extLst>
            </p:cNvPr>
            <p:cNvSpPr/>
            <p:nvPr/>
          </p:nvSpPr>
          <p:spPr>
            <a:xfrm>
              <a:off x="5550260" y="3353196"/>
              <a:ext cx="3338513" cy="1010417"/>
            </a:xfrm>
            <a:custGeom>
              <a:avLst/>
              <a:gdLst>
                <a:gd name="connsiteX0" fmla="*/ 156754 w 5477691"/>
                <a:gd name="connsiteY0" fmla="*/ 0 h 1576252"/>
                <a:gd name="connsiteX1" fmla="*/ 0 w 5477691"/>
                <a:gd name="connsiteY1" fmla="*/ 0 h 1576252"/>
                <a:gd name="connsiteX2" fmla="*/ 2987040 w 5477691"/>
                <a:gd name="connsiteY2" fmla="*/ 8709 h 1576252"/>
                <a:gd name="connsiteX3" fmla="*/ 4641668 w 5477691"/>
                <a:gd name="connsiteY3" fmla="*/ 461555 h 1576252"/>
                <a:gd name="connsiteX4" fmla="*/ 5477691 w 5477691"/>
                <a:gd name="connsiteY4" fmla="*/ 1567543 h 1576252"/>
                <a:gd name="connsiteX5" fmla="*/ 3074125 w 5477691"/>
                <a:gd name="connsiteY5" fmla="*/ 1576252 h 1576252"/>
                <a:gd name="connsiteX6" fmla="*/ 3004457 w 5477691"/>
                <a:gd name="connsiteY6" fmla="*/ 1079863 h 1576252"/>
                <a:gd name="connsiteX7" fmla="*/ 182880 w 5477691"/>
                <a:gd name="connsiteY7" fmla="*/ 1062446 h 1576252"/>
                <a:gd name="connsiteX8" fmla="*/ 156754 w 5477691"/>
                <a:gd name="connsiteY8" fmla="*/ 0 h 1576252"/>
                <a:gd name="connsiteX0" fmla="*/ 156754 w 5477691"/>
                <a:gd name="connsiteY0" fmla="*/ 0 h 1567543"/>
                <a:gd name="connsiteX1" fmla="*/ 0 w 5477691"/>
                <a:gd name="connsiteY1" fmla="*/ 0 h 1567543"/>
                <a:gd name="connsiteX2" fmla="*/ 2987040 w 5477691"/>
                <a:gd name="connsiteY2" fmla="*/ 8709 h 1567543"/>
                <a:gd name="connsiteX3" fmla="*/ 4641668 w 5477691"/>
                <a:gd name="connsiteY3" fmla="*/ 461555 h 1567543"/>
                <a:gd name="connsiteX4" fmla="*/ 5477691 w 5477691"/>
                <a:gd name="connsiteY4" fmla="*/ 1567543 h 1567543"/>
                <a:gd name="connsiteX5" fmla="*/ 3047999 w 5477691"/>
                <a:gd name="connsiteY5" fmla="*/ 1541418 h 1567543"/>
                <a:gd name="connsiteX6" fmla="*/ 3004457 w 5477691"/>
                <a:gd name="connsiteY6" fmla="*/ 1079863 h 1567543"/>
                <a:gd name="connsiteX7" fmla="*/ 182880 w 5477691"/>
                <a:gd name="connsiteY7" fmla="*/ 1062446 h 1567543"/>
                <a:gd name="connsiteX8" fmla="*/ 156754 w 5477691"/>
                <a:gd name="connsiteY8" fmla="*/ 0 h 1567543"/>
                <a:gd name="connsiteX0" fmla="*/ 156754 w 5477691"/>
                <a:gd name="connsiteY0" fmla="*/ 0 h 1567543"/>
                <a:gd name="connsiteX1" fmla="*/ 0 w 5477691"/>
                <a:gd name="connsiteY1" fmla="*/ 0 h 1567543"/>
                <a:gd name="connsiteX2" fmla="*/ 2987040 w 5477691"/>
                <a:gd name="connsiteY2" fmla="*/ 1 h 1567543"/>
                <a:gd name="connsiteX3" fmla="*/ 4641668 w 5477691"/>
                <a:gd name="connsiteY3" fmla="*/ 461555 h 1567543"/>
                <a:gd name="connsiteX4" fmla="*/ 5477691 w 5477691"/>
                <a:gd name="connsiteY4" fmla="*/ 1567543 h 1567543"/>
                <a:gd name="connsiteX5" fmla="*/ 3047999 w 5477691"/>
                <a:gd name="connsiteY5" fmla="*/ 1541418 h 1567543"/>
                <a:gd name="connsiteX6" fmla="*/ 3004457 w 5477691"/>
                <a:gd name="connsiteY6" fmla="*/ 1079863 h 1567543"/>
                <a:gd name="connsiteX7" fmla="*/ 182880 w 5477691"/>
                <a:gd name="connsiteY7" fmla="*/ 1062446 h 1567543"/>
                <a:gd name="connsiteX8" fmla="*/ 156754 w 5477691"/>
                <a:gd name="connsiteY8" fmla="*/ 0 h 1567543"/>
                <a:gd name="connsiteX0" fmla="*/ 156754 w 5477691"/>
                <a:gd name="connsiteY0" fmla="*/ 0 h 1567543"/>
                <a:gd name="connsiteX1" fmla="*/ 0 w 5477691"/>
                <a:gd name="connsiteY1" fmla="*/ 0 h 1567543"/>
                <a:gd name="connsiteX2" fmla="*/ 2987040 w 5477691"/>
                <a:gd name="connsiteY2" fmla="*/ 1 h 1567543"/>
                <a:gd name="connsiteX3" fmla="*/ 2969622 w 5477691"/>
                <a:gd name="connsiteY3" fmla="*/ 1 h 1567543"/>
                <a:gd name="connsiteX4" fmla="*/ 4641668 w 5477691"/>
                <a:gd name="connsiteY4" fmla="*/ 461555 h 1567543"/>
                <a:gd name="connsiteX5" fmla="*/ 5477691 w 5477691"/>
                <a:gd name="connsiteY5" fmla="*/ 1567543 h 1567543"/>
                <a:gd name="connsiteX6" fmla="*/ 3047999 w 5477691"/>
                <a:gd name="connsiteY6" fmla="*/ 1541418 h 1567543"/>
                <a:gd name="connsiteX7" fmla="*/ 3004457 w 5477691"/>
                <a:gd name="connsiteY7" fmla="*/ 1079863 h 1567543"/>
                <a:gd name="connsiteX8" fmla="*/ 182880 w 5477691"/>
                <a:gd name="connsiteY8" fmla="*/ 1062446 h 1567543"/>
                <a:gd name="connsiteX9" fmla="*/ 156754 w 5477691"/>
                <a:gd name="connsiteY9" fmla="*/ 0 h 1567543"/>
                <a:gd name="connsiteX0" fmla="*/ 156754 w 5477691"/>
                <a:gd name="connsiteY0" fmla="*/ 0 h 1567543"/>
                <a:gd name="connsiteX1" fmla="*/ 0 w 5477691"/>
                <a:gd name="connsiteY1" fmla="*/ 0 h 1567543"/>
                <a:gd name="connsiteX2" fmla="*/ 2987040 w 5477691"/>
                <a:gd name="connsiteY2" fmla="*/ 1 h 1567543"/>
                <a:gd name="connsiteX3" fmla="*/ 3274422 w 5477691"/>
                <a:gd name="connsiteY3" fmla="*/ 426721 h 1567543"/>
                <a:gd name="connsiteX4" fmla="*/ 4641668 w 5477691"/>
                <a:gd name="connsiteY4" fmla="*/ 461555 h 1567543"/>
                <a:gd name="connsiteX5" fmla="*/ 5477691 w 5477691"/>
                <a:gd name="connsiteY5" fmla="*/ 1567543 h 1567543"/>
                <a:gd name="connsiteX6" fmla="*/ 3047999 w 5477691"/>
                <a:gd name="connsiteY6" fmla="*/ 1541418 h 1567543"/>
                <a:gd name="connsiteX7" fmla="*/ 3004457 w 5477691"/>
                <a:gd name="connsiteY7" fmla="*/ 1079863 h 1567543"/>
                <a:gd name="connsiteX8" fmla="*/ 182880 w 5477691"/>
                <a:gd name="connsiteY8" fmla="*/ 1062446 h 1567543"/>
                <a:gd name="connsiteX9" fmla="*/ 156754 w 5477691"/>
                <a:gd name="connsiteY9" fmla="*/ 0 h 1567543"/>
                <a:gd name="connsiteX0" fmla="*/ 156754 w 5477691"/>
                <a:gd name="connsiteY0" fmla="*/ 0 h 1567543"/>
                <a:gd name="connsiteX1" fmla="*/ 0 w 5477691"/>
                <a:gd name="connsiteY1" fmla="*/ 0 h 1567543"/>
                <a:gd name="connsiteX2" fmla="*/ 2987040 w 5477691"/>
                <a:gd name="connsiteY2" fmla="*/ 1 h 1567543"/>
                <a:gd name="connsiteX3" fmla="*/ 3274422 w 5477691"/>
                <a:gd name="connsiteY3" fmla="*/ 426721 h 1567543"/>
                <a:gd name="connsiteX4" fmla="*/ 4641668 w 5477691"/>
                <a:gd name="connsiteY4" fmla="*/ 461555 h 1567543"/>
                <a:gd name="connsiteX5" fmla="*/ 5477691 w 5477691"/>
                <a:gd name="connsiteY5" fmla="*/ 1567543 h 1567543"/>
                <a:gd name="connsiteX6" fmla="*/ 3047999 w 5477691"/>
                <a:gd name="connsiteY6" fmla="*/ 1541418 h 1567543"/>
                <a:gd name="connsiteX7" fmla="*/ 3004457 w 5477691"/>
                <a:gd name="connsiteY7" fmla="*/ 1079863 h 1567543"/>
                <a:gd name="connsiteX8" fmla="*/ 182880 w 5477691"/>
                <a:gd name="connsiteY8" fmla="*/ 1105989 h 1567543"/>
                <a:gd name="connsiteX9" fmla="*/ 156754 w 5477691"/>
                <a:gd name="connsiteY9" fmla="*/ 0 h 1567543"/>
                <a:gd name="connsiteX0" fmla="*/ 182880 w 5477691"/>
                <a:gd name="connsiteY0" fmla="*/ 0 h 1567543"/>
                <a:gd name="connsiteX1" fmla="*/ 0 w 5477691"/>
                <a:gd name="connsiteY1" fmla="*/ 0 h 1567543"/>
                <a:gd name="connsiteX2" fmla="*/ 2987040 w 5477691"/>
                <a:gd name="connsiteY2" fmla="*/ 1 h 1567543"/>
                <a:gd name="connsiteX3" fmla="*/ 3274422 w 5477691"/>
                <a:gd name="connsiteY3" fmla="*/ 426721 h 1567543"/>
                <a:gd name="connsiteX4" fmla="*/ 4641668 w 5477691"/>
                <a:gd name="connsiteY4" fmla="*/ 461555 h 1567543"/>
                <a:gd name="connsiteX5" fmla="*/ 5477691 w 5477691"/>
                <a:gd name="connsiteY5" fmla="*/ 1567543 h 1567543"/>
                <a:gd name="connsiteX6" fmla="*/ 3047999 w 5477691"/>
                <a:gd name="connsiteY6" fmla="*/ 1541418 h 1567543"/>
                <a:gd name="connsiteX7" fmla="*/ 3004457 w 5477691"/>
                <a:gd name="connsiteY7" fmla="*/ 1079863 h 1567543"/>
                <a:gd name="connsiteX8" fmla="*/ 182880 w 5477691"/>
                <a:gd name="connsiteY8" fmla="*/ 1105989 h 1567543"/>
                <a:gd name="connsiteX9" fmla="*/ 182880 w 5477691"/>
                <a:gd name="connsiteY9" fmla="*/ 0 h 1567543"/>
                <a:gd name="connsiteX0" fmla="*/ 0 w 5294811"/>
                <a:gd name="connsiteY0" fmla="*/ 0 h 1567543"/>
                <a:gd name="connsiteX1" fmla="*/ 2804160 w 5294811"/>
                <a:gd name="connsiteY1" fmla="*/ 1 h 1567543"/>
                <a:gd name="connsiteX2" fmla="*/ 3091542 w 5294811"/>
                <a:gd name="connsiteY2" fmla="*/ 426721 h 1567543"/>
                <a:gd name="connsiteX3" fmla="*/ 4458788 w 5294811"/>
                <a:gd name="connsiteY3" fmla="*/ 461555 h 1567543"/>
                <a:gd name="connsiteX4" fmla="*/ 5294811 w 5294811"/>
                <a:gd name="connsiteY4" fmla="*/ 1567543 h 1567543"/>
                <a:gd name="connsiteX5" fmla="*/ 2865119 w 5294811"/>
                <a:gd name="connsiteY5" fmla="*/ 1541418 h 1567543"/>
                <a:gd name="connsiteX6" fmla="*/ 2821577 w 5294811"/>
                <a:gd name="connsiteY6" fmla="*/ 1079863 h 1567543"/>
                <a:gd name="connsiteX7" fmla="*/ 0 w 5294811"/>
                <a:gd name="connsiteY7" fmla="*/ 1105989 h 1567543"/>
                <a:gd name="connsiteX8" fmla="*/ 0 w 5294811"/>
                <a:gd name="connsiteY8" fmla="*/ 0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811" h="1567543">
                  <a:moveTo>
                    <a:pt x="0" y="0"/>
                  </a:moveTo>
                  <a:lnTo>
                    <a:pt x="2804160" y="1"/>
                  </a:lnTo>
                  <a:lnTo>
                    <a:pt x="3091542" y="426721"/>
                  </a:lnTo>
                  <a:lnTo>
                    <a:pt x="4458788" y="461555"/>
                  </a:lnTo>
                  <a:lnTo>
                    <a:pt x="5294811" y="1567543"/>
                  </a:lnTo>
                  <a:lnTo>
                    <a:pt x="2865119" y="1541418"/>
                  </a:lnTo>
                  <a:lnTo>
                    <a:pt x="2821577" y="1079863"/>
                  </a:lnTo>
                  <a:lnTo>
                    <a:pt x="0" y="1105989"/>
                  </a:lnTo>
                  <a:lnTo>
                    <a:pt x="0" y="0"/>
                  </a:lnTo>
                  <a:close/>
                </a:path>
              </a:pathLst>
            </a:custGeom>
            <a:solidFill>
              <a:srgbClr val="F56600">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9921082-A2D0-4D81-A4ED-DF8E4F50646C}"/>
                </a:ext>
              </a:extLst>
            </p:cNvPr>
            <p:cNvSpPr/>
            <p:nvPr/>
          </p:nvSpPr>
          <p:spPr>
            <a:xfrm>
              <a:off x="5613583" y="2635358"/>
              <a:ext cx="1608768" cy="794003"/>
            </a:xfrm>
            <a:prstGeom prst="ellipse">
              <a:avLst/>
            </a:prstGeom>
            <a:solidFill>
              <a:srgbClr val="F7C405">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96949F5-D92E-4F33-B8EB-7CC085E2FF4E}"/>
                </a:ext>
              </a:extLst>
            </p:cNvPr>
            <p:cNvSpPr/>
            <p:nvPr/>
          </p:nvSpPr>
          <p:spPr>
            <a:xfrm>
              <a:off x="6259880" y="2687644"/>
              <a:ext cx="962471" cy="3030798"/>
            </a:xfrm>
            <a:custGeom>
              <a:avLst/>
              <a:gdLst>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840658 w 1526458"/>
                <a:gd name="connsiteY4" fmla="*/ 3613355 h 3613355"/>
                <a:gd name="connsiteX5" fmla="*/ 0 w 1526458"/>
                <a:gd name="connsiteY5" fmla="*/ 3613355 h 3613355"/>
                <a:gd name="connsiteX6" fmla="*/ 14748 w 1526458"/>
                <a:gd name="connsiteY6" fmla="*/ 1629697 h 3613355"/>
                <a:gd name="connsiteX7" fmla="*/ 567813 w 1526458"/>
                <a:gd name="connsiteY7" fmla="*/ 1614948 h 3613355"/>
                <a:gd name="connsiteX8" fmla="*/ 678426 w 1526458"/>
                <a:gd name="connsiteY8" fmla="*/ 1356851 h 3613355"/>
                <a:gd name="connsiteX9" fmla="*/ 663677 w 1526458"/>
                <a:gd name="connsiteY9" fmla="*/ 508819 h 3613355"/>
                <a:gd name="connsiteX10" fmla="*/ 914400 w 1526458"/>
                <a:gd name="connsiteY10" fmla="*/ 494071 h 3613355"/>
                <a:gd name="connsiteX11" fmla="*/ 907026 w 1526458"/>
                <a:gd name="connsiteY11" fmla="*/ 0 h 3613355"/>
                <a:gd name="connsiteX12" fmla="*/ 1526458 w 1526458"/>
                <a:gd name="connsiteY12"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840658 w 1526458"/>
                <a:gd name="connsiteY4" fmla="*/ 3613355 h 3613355"/>
                <a:gd name="connsiteX5" fmla="*/ 0 w 1526458"/>
                <a:gd name="connsiteY5" fmla="*/ 3613355 h 3613355"/>
                <a:gd name="connsiteX6" fmla="*/ 14748 w 1526458"/>
                <a:gd name="connsiteY6" fmla="*/ 1629697 h 3613355"/>
                <a:gd name="connsiteX7" fmla="*/ 567813 w 1526458"/>
                <a:gd name="connsiteY7" fmla="*/ 1614948 h 3613355"/>
                <a:gd name="connsiteX8" fmla="*/ 678426 w 1526458"/>
                <a:gd name="connsiteY8" fmla="*/ 1356851 h 3613355"/>
                <a:gd name="connsiteX9" fmla="*/ 752168 w 1526458"/>
                <a:gd name="connsiteY9" fmla="*/ 567812 h 3613355"/>
                <a:gd name="connsiteX10" fmla="*/ 914400 w 1526458"/>
                <a:gd name="connsiteY10" fmla="*/ 494071 h 3613355"/>
                <a:gd name="connsiteX11" fmla="*/ 907026 w 1526458"/>
                <a:gd name="connsiteY11" fmla="*/ 0 h 3613355"/>
                <a:gd name="connsiteX12" fmla="*/ 1526458 w 1526458"/>
                <a:gd name="connsiteY12"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840658 w 1526458"/>
                <a:gd name="connsiteY4" fmla="*/ 3613355 h 3613355"/>
                <a:gd name="connsiteX5" fmla="*/ 0 w 1526458"/>
                <a:gd name="connsiteY5" fmla="*/ 3613355 h 3613355"/>
                <a:gd name="connsiteX6" fmla="*/ 14748 w 1526458"/>
                <a:gd name="connsiteY6" fmla="*/ 1629697 h 3613355"/>
                <a:gd name="connsiteX7" fmla="*/ 567813 w 1526458"/>
                <a:gd name="connsiteY7" fmla="*/ 1614948 h 3613355"/>
                <a:gd name="connsiteX8" fmla="*/ 678426 w 1526458"/>
                <a:gd name="connsiteY8" fmla="*/ 1356851 h 3613355"/>
                <a:gd name="connsiteX9" fmla="*/ 685800 w 1526458"/>
                <a:gd name="connsiteY9" fmla="*/ 700547 h 3613355"/>
                <a:gd name="connsiteX10" fmla="*/ 914400 w 1526458"/>
                <a:gd name="connsiteY10" fmla="*/ 494071 h 3613355"/>
                <a:gd name="connsiteX11" fmla="*/ 907026 w 1526458"/>
                <a:gd name="connsiteY11" fmla="*/ 0 h 3613355"/>
                <a:gd name="connsiteX12" fmla="*/ 1526458 w 1526458"/>
                <a:gd name="connsiteY12"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833284 w 1526458"/>
                <a:gd name="connsiteY4" fmla="*/ 1622322 h 3613355"/>
                <a:gd name="connsiteX5" fmla="*/ 840658 w 1526458"/>
                <a:gd name="connsiteY5" fmla="*/ 3613355 h 3613355"/>
                <a:gd name="connsiteX6" fmla="*/ 0 w 1526458"/>
                <a:gd name="connsiteY6" fmla="*/ 3613355 h 3613355"/>
                <a:gd name="connsiteX7" fmla="*/ 14748 w 1526458"/>
                <a:gd name="connsiteY7" fmla="*/ 1629697 h 3613355"/>
                <a:gd name="connsiteX8" fmla="*/ 567813 w 1526458"/>
                <a:gd name="connsiteY8" fmla="*/ 1614948 h 3613355"/>
                <a:gd name="connsiteX9" fmla="*/ 678426 w 1526458"/>
                <a:gd name="connsiteY9" fmla="*/ 1356851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833284 w 1526458"/>
                <a:gd name="connsiteY4" fmla="*/ 1673941 h 3613355"/>
                <a:gd name="connsiteX5" fmla="*/ 840658 w 1526458"/>
                <a:gd name="connsiteY5" fmla="*/ 3613355 h 3613355"/>
                <a:gd name="connsiteX6" fmla="*/ 0 w 1526458"/>
                <a:gd name="connsiteY6" fmla="*/ 3613355 h 3613355"/>
                <a:gd name="connsiteX7" fmla="*/ 14748 w 1526458"/>
                <a:gd name="connsiteY7" fmla="*/ 1629697 h 3613355"/>
                <a:gd name="connsiteX8" fmla="*/ 567813 w 1526458"/>
                <a:gd name="connsiteY8" fmla="*/ 1614948 h 3613355"/>
                <a:gd name="connsiteX9" fmla="*/ 678426 w 1526458"/>
                <a:gd name="connsiteY9" fmla="*/ 1356851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744794 w 1526458"/>
                <a:gd name="connsiteY4" fmla="*/ 1659193 h 3613355"/>
                <a:gd name="connsiteX5" fmla="*/ 840658 w 1526458"/>
                <a:gd name="connsiteY5" fmla="*/ 3613355 h 3613355"/>
                <a:gd name="connsiteX6" fmla="*/ 0 w 1526458"/>
                <a:gd name="connsiteY6" fmla="*/ 3613355 h 3613355"/>
                <a:gd name="connsiteX7" fmla="*/ 14748 w 1526458"/>
                <a:gd name="connsiteY7" fmla="*/ 1629697 h 3613355"/>
                <a:gd name="connsiteX8" fmla="*/ 567813 w 1526458"/>
                <a:gd name="connsiteY8" fmla="*/ 1614948 h 3613355"/>
                <a:gd name="connsiteX9" fmla="*/ 678426 w 1526458"/>
                <a:gd name="connsiteY9" fmla="*/ 1356851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744794 w 1526458"/>
                <a:gd name="connsiteY4" fmla="*/ 1659193 h 3613355"/>
                <a:gd name="connsiteX5" fmla="*/ 840658 w 1526458"/>
                <a:gd name="connsiteY5" fmla="*/ 3613355 h 3613355"/>
                <a:gd name="connsiteX6" fmla="*/ 0 w 1526458"/>
                <a:gd name="connsiteY6" fmla="*/ 3613355 h 3613355"/>
                <a:gd name="connsiteX7" fmla="*/ 14748 w 1526458"/>
                <a:gd name="connsiteY7" fmla="*/ 1629697 h 3613355"/>
                <a:gd name="connsiteX8" fmla="*/ 567813 w 1526458"/>
                <a:gd name="connsiteY8" fmla="*/ 1614948 h 3613355"/>
                <a:gd name="connsiteX9" fmla="*/ 678426 w 1526458"/>
                <a:gd name="connsiteY9" fmla="*/ 1356851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744794 w 1526458"/>
                <a:gd name="connsiteY4" fmla="*/ 1659193 h 3613355"/>
                <a:gd name="connsiteX5" fmla="*/ 840658 w 1526458"/>
                <a:gd name="connsiteY5" fmla="*/ 3613355 h 3613355"/>
                <a:gd name="connsiteX6" fmla="*/ 0 w 1526458"/>
                <a:gd name="connsiteY6" fmla="*/ 3613355 h 3613355"/>
                <a:gd name="connsiteX7" fmla="*/ 14748 w 1526458"/>
                <a:gd name="connsiteY7" fmla="*/ 1629697 h 3613355"/>
                <a:gd name="connsiteX8" fmla="*/ 597310 w 1526458"/>
                <a:gd name="connsiteY8" fmla="*/ 1614948 h 3613355"/>
                <a:gd name="connsiteX9" fmla="*/ 678426 w 1526458"/>
                <a:gd name="connsiteY9" fmla="*/ 1356851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744794 w 1526458"/>
                <a:gd name="connsiteY4" fmla="*/ 1659193 h 3613355"/>
                <a:gd name="connsiteX5" fmla="*/ 840658 w 1526458"/>
                <a:gd name="connsiteY5" fmla="*/ 3613355 h 3613355"/>
                <a:gd name="connsiteX6" fmla="*/ 0 w 1526458"/>
                <a:gd name="connsiteY6" fmla="*/ 3613355 h 3613355"/>
                <a:gd name="connsiteX7" fmla="*/ 14748 w 1526458"/>
                <a:gd name="connsiteY7" fmla="*/ 1629697 h 3613355"/>
                <a:gd name="connsiteX8" fmla="*/ 597310 w 1526458"/>
                <a:gd name="connsiteY8" fmla="*/ 1614948 h 3613355"/>
                <a:gd name="connsiteX9" fmla="*/ 685800 w 1526458"/>
                <a:gd name="connsiteY9" fmla="*/ 1386348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805754 w 1526458"/>
                <a:gd name="connsiteY4" fmla="*/ 1746278 h 3613355"/>
                <a:gd name="connsiteX5" fmla="*/ 840658 w 1526458"/>
                <a:gd name="connsiteY5" fmla="*/ 3613355 h 3613355"/>
                <a:gd name="connsiteX6" fmla="*/ 0 w 1526458"/>
                <a:gd name="connsiteY6" fmla="*/ 3613355 h 3613355"/>
                <a:gd name="connsiteX7" fmla="*/ 14748 w 1526458"/>
                <a:gd name="connsiteY7" fmla="*/ 1629697 h 3613355"/>
                <a:gd name="connsiteX8" fmla="*/ 597310 w 1526458"/>
                <a:gd name="connsiteY8" fmla="*/ 1614948 h 3613355"/>
                <a:gd name="connsiteX9" fmla="*/ 685800 w 1526458"/>
                <a:gd name="connsiteY9" fmla="*/ 1386348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3613355"/>
                <a:gd name="connsiteX1" fmla="*/ 1526458 w 1526458"/>
                <a:gd name="connsiteY1" fmla="*/ 457200 h 3613355"/>
                <a:gd name="connsiteX2" fmla="*/ 1334729 w 1526458"/>
                <a:gd name="connsiteY2" fmla="*/ 707922 h 3613355"/>
                <a:gd name="connsiteX3" fmla="*/ 825910 w 1526458"/>
                <a:gd name="connsiteY3" fmla="*/ 730045 h 3613355"/>
                <a:gd name="connsiteX4" fmla="*/ 805754 w 1526458"/>
                <a:gd name="connsiteY4" fmla="*/ 1746278 h 3613355"/>
                <a:gd name="connsiteX5" fmla="*/ 840658 w 1526458"/>
                <a:gd name="connsiteY5" fmla="*/ 3613355 h 3613355"/>
                <a:gd name="connsiteX6" fmla="*/ 0 w 1526458"/>
                <a:gd name="connsiteY6" fmla="*/ 3613355 h 3613355"/>
                <a:gd name="connsiteX7" fmla="*/ 14748 w 1526458"/>
                <a:gd name="connsiteY7" fmla="*/ 1629697 h 3613355"/>
                <a:gd name="connsiteX8" fmla="*/ 597310 w 1526458"/>
                <a:gd name="connsiteY8" fmla="*/ 1614948 h 3613355"/>
                <a:gd name="connsiteX9" fmla="*/ 685800 w 1526458"/>
                <a:gd name="connsiteY9" fmla="*/ 1386348 h 3613355"/>
                <a:gd name="connsiteX10" fmla="*/ 685800 w 1526458"/>
                <a:gd name="connsiteY10" fmla="*/ 700547 h 3613355"/>
                <a:gd name="connsiteX11" fmla="*/ 914400 w 1526458"/>
                <a:gd name="connsiteY11" fmla="*/ 494071 h 3613355"/>
                <a:gd name="connsiteX12" fmla="*/ 907026 w 1526458"/>
                <a:gd name="connsiteY12" fmla="*/ 0 h 3613355"/>
                <a:gd name="connsiteX13" fmla="*/ 1526458 w 1526458"/>
                <a:gd name="connsiteY13" fmla="*/ 51619 h 3613355"/>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0 w 1526458"/>
                <a:gd name="connsiteY6" fmla="*/ 4701926 h 4701926"/>
                <a:gd name="connsiteX7" fmla="*/ 14748 w 1526458"/>
                <a:gd name="connsiteY7" fmla="*/ 1629697 h 4701926"/>
                <a:gd name="connsiteX8" fmla="*/ 597310 w 1526458"/>
                <a:gd name="connsiteY8" fmla="*/ 1614948 h 4701926"/>
                <a:gd name="connsiteX9" fmla="*/ 685800 w 1526458"/>
                <a:gd name="connsiteY9" fmla="*/ 1386348 h 4701926"/>
                <a:gd name="connsiteX10" fmla="*/ 685800 w 1526458"/>
                <a:gd name="connsiteY10" fmla="*/ 700547 h 4701926"/>
                <a:gd name="connsiteX11" fmla="*/ 914400 w 1526458"/>
                <a:gd name="connsiteY11" fmla="*/ 494071 h 4701926"/>
                <a:gd name="connsiteX12" fmla="*/ 907026 w 1526458"/>
                <a:gd name="connsiteY12" fmla="*/ 0 h 4701926"/>
                <a:gd name="connsiteX13" fmla="*/ 1526458 w 1526458"/>
                <a:gd name="connsiteY13"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833986 w 1526458"/>
                <a:gd name="connsiteY6" fmla="*/ 3627681 h 4701926"/>
                <a:gd name="connsiteX7" fmla="*/ 0 w 1526458"/>
                <a:gd name="connsiteY7" fmla="*/ 4701926 h 4701926"/>
                <a:gd name="connsiteX8" fmla="*/ 14748 w 1526458"/>
                <a:gd name="connsiteY8" fmla="*/ 1629697 h 4701926"/>
                <a:gd name="connsiteX9" fmla="*/ 597310 w 1526458"/>
                <a:gd name="connsiteY9" fmla="*/ 1614948 h 4701926"/>
                <a:gd name="connsiteX10" fmla="*/ 685800 w 1526458"/>
                <a:gd name="connsiteY10" fmla="*/ 1386348 h 4701926"/>
                <a:gd name="connsiteX11" fmla="*/ 685800 w 1526458"/>
                <a:gd name="connsiteY11" fmla="*/ 700547 h 4701926"/>
                <a:gd name="connsiteX12" fmla="*/ 914400 w 1526458"/>
                <a:gd name="connsiteY12" fmla="*/ 494071 h 4701926"/>
                <a:gd name="connsiteX13" fmla="*/ 907026 w 1526458"/>
                <a:gd name="connsiteY13" fmla="*/ 0 h 4701926"/>
                <a:gd name="connsiteX14" fmla="*/ 1526458 w 1526458"/>
                <a:gd name="connsiteY14"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564020 w 1526458"/>
                <a:gd name="connsiteY6" fmla="*/ 3627681 h 4701926"/>
                <a:gd name="connsiteX7" fmla="*/ 0 w 1526458"/>
                <a:gd name="connsiteY7" fmla="*/ 4701926 h 4701926"/>
                <a:gd name="connsiteX8" fmla="*/ 14748 w 1526458"/>
                <a:gd name="connsiteY8" fmla="*/ 1629697 h 4701926"/>
                <a:gd name="connsiteX9" fmla="*/ 597310 w 1526458"/>
                <a:gd name="connsiteY9" fmla="*/ 1614948 h 4701926"/>
                <a:gd name="connsiteX10" fmla="*/ 685800 w 1526458"/>
                <a:gd name="connsiteY10" fmla="*/ 1386348 h 4701926"/>
                <a:gd name="connsiteX11" fmla="*/ 685800 w 1526458"/>
                <a:gd name="connsiteY11" fmla="*/ 700547 h 4701926"/>
                <a:gd name="connsiteX12" fmla="*/ 914400 w 1526458"/>
                <a:gd name="connsiteY12" fmla="*/ 494071 h 4701926"/>
                <a:gd name="connsiteX13" fmla="*/ 907026 w 1526458"/>
                <a:gd name="connsiteY13" fmla="*/ 0 h 4701926"/>
                <a:gd name="connsiteX14" fmla="*/ 1526458 w 1526458"/>
                <a:gd name="connsiteY14"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825277 w 1526458"/>
                <a:gd name="connsiteY6" fmla="*/ 4698836 h 4701926"/>
                <a:gd name="connsiteX7" fmla="*/ 0 w 1526458"/>
                <a:gd name="connsiteY7" fmla="*/ 4701926 h 4701926"/>
                <a:gd name="connsiteX8" fmla="*/ 14748 w 1526458"/>
                <a:gd name="connsiteY8" fmla="*/ 1629697 h 4701926"/>
                <a:gd name="connsiteX9" fmla="*/ 597310 w 1526458"/>
                <a:gd name="connsiteY9" fmla="*/ 1614948 h 4701926"/>
                <a:gd name="connsiteX10" fmla="*/ 685800 w 1526458"/>
                <a:gd name="connsiteY10" fmla="*/ 1386348 h 4701926"/>
                <a:gd name="connsiteX11" fmla="*/ 685800 w 1526458"/>
                <a:gd name="connsiteY11" fmla="*/ 700547 h 4701926"/>
                <a:gd name="connsiteX12" fmla="*/ 914400 w 1526458"/>
                <a:gd name="connsiteY12" fmla="*/ 494071 h 4701926"/>
                <a:gd name="connsiteX13" fmla="*/ 907026 w 1526458"/>
                <a:gd name="connsiteY13" fmla="*/ 0 h 4701926"/>
                <a:gd name="connsiteX14" fmla="*/ 1526458 w 1526458"/>
                <a:gd name="connsiteY14"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851403 w 1526458"/>
                <a:gd name="connsiteY6" fmla="*/ 3618972 h 4701926"/>
                <a:gd name="connsiteX7" fmla="*/ 825277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685800 w 1526458"/>
                <a:gd name="connsiteY11" fmla="*/ 1386348 h 4701926"/>
                <a:gd name="connsiteX12" fmla="*/ 685800 w 1526458"/>
                <a:gd name="connsiteY12" fmla="*/ 700547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633689 w 1526458"/>
                <a:gd name="connsiteY6" fmla="*/ 3618972 h 4701926"/>
                <a:gd name="connsiteX7" fmla="*/ 825277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685800 w 1526458"/>
                <a:gd name="connsiteY11" fmla="*/ 1386348 h 4701926"/>
                <a:gd name="connsiteX12" fmla="*/ 685800 w 1526458"/>
                <a:gd name="connsiteY12" fmla="*/ 700547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633689 w 1526458"/>
                <a:gd name="connsiteY6" fmla="*/ 3618972 h 4701926"/>
                <a:gd name="connsiteX7" fmla="*/ 633688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685800 w 1526458"/>
                <a:gd name="connsiteY11" fmla="*/ 1386348 h 4701926"/>
                <a:gd name="connsiteX12" fmla="*/ 685800 w 1526458"/>
                <a:gd name="connsiteY12" fmla="*/ 700547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668524 w 1526458"/>
                <a:gd name="connsiteY6" fmla="*/ 3618972 h 4701926"/>
                <a:gd name="connsiteX7" fmla="*/ 633688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685800 w 1526458"/>
                <a:gd name="connsiteY11" fmla="*/ 1386348 h 4701926"/>
                <a:gd name="connsiteX12" fmla="*/ 685800 w 1526458"/>
                <a:gd name="connsiteY12" fmla="*/ 700547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668524 w 1526458"/>
                <a:gd name="connsiteY6" fmla="*/ 3618972 h 4701926"/>
                <a:gd name="connsiteX7" fmla="*/ 668523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685800 w 1526458"/>
                <a:gd name="connsiteY11" fmla="*/ 1386348 h 4701926"/>
                <a:gd name="connsiteX12" fmla="*/ 685800 w 1526458"/>
                <a:gd name="connsiteY12" fmla="*/ 700547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668524 w 1526458"/>
                <a:gd name="connsiteY6" fmla="*/ 3618972 h 4701926"/>
                <a:gd name="connsiteX7" fmla="*/ 668523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537755 w 1526458"/>
                <a:gd name="connsiteY11" fmla="*/ 1351514 h 4701926"/>
                <a:gd name="connsiteX12" fmla="*/ 685800 w 1526458"/>
                <a:gd name="connsiteY12" fmla="*/ 700547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825910 w 1526458"/>
                <a:gd name="connsiteY3" fmla="*/ 730045 h 4701926"/>
                <a:gd name="connsiteX4" fmla="*/ 805754 w 1526458"/>
                <a:gd name="connsiteY4" fmla="*/ 1746278 h 4701926"/>
                <a:gd name="connsiteX5" fmla="*/ 840658 w 1526458"/>
                <a:gd name="connsiteY5" fmla="*/ 3613355 h 4701926"/>
                <a:gd name="connsiteX6" fmla="*/ 668524 w 1526458"/>
                <a:gd name="connsiteY6" fmla="*/ 3618972 h 4701926"/>
                <a:gd name="connsiteX7" fmla="*/ 668523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537755 w 1526458"/>
                <a:gd name="connsiteY11" fmla="*/ 1351514 h 4701926"/>
                <a:gd name="connsiteX12" fmla="*/ 520338 w 1526458"/>
                <a:gd name="connsiteY12" fmla="*/ 665712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930413 w 1526458"/>
                <a:gd name="connsiteY3" fmla="*/ 764880 h 4701926"/>
                <a:gd name="connsiteX4" fmla="*/ 805754 w 1526458"/>
                <a:gd name="connsiteY4" fmla="*/ 1746278 h 4701926"/>
                <a:gd name="connsiteX5" fmla="*/ 840658 w 1526458"/>
                <a:gd name="connsiteY5" fmla="*/ 3613355 h 4701926"/>
                <a:gd name="connsiteX6" fmla="*/ 668524 w 1526458"/>
                <a:gd name="connsiteY6" fmla="*/ 3618972 h 4701926"/>
                <a:gd name="connsiteX7" fmla="*/ 668523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537755 w 1526458"/>
                <a:gd name="connsiteY11" fmla="*/ 1351514 h 4701926"/>
                <a:gd name="connsiteX12" fmla="*/ 520338 w 1526458"/>
                <a:gd name="connsiteY12" fmla="*/ 665712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930413 w 1526458"/>
                <a:gd name="connsiteY3" fmla="*/ 764880 h 4701926"/>
                <a:gd name="connsiteX4" fmla="*/ 936383 w 1526458"/>
                <a:gd name="connsiteY4" fmla="*/ 1685318 h 4701926"/>
                <a:gd name="connsiteX5" fmla="*/ 840658 w 1526458"/>
                <a:gd name="connsiteY5" fmla="*/ 3613355 h 4701926"/>
                <a:gd name="connsiteX6" fmla="*/ 668524 w 1526458"/>
                <a:gd name="connsiteY6" fmla="*/ 3618972 h 4701926"/>
                <a:gd name="connsiteX7" fmla="*/ 668523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537755 w 1526458"/>
                <a:gd name="connsiteY11" fmla="*/ 1351514 h 4701926"/>
                <a:gd name="connsiteX12" fmla="*/ 520338 w 1526458"/>
                <a:gd name="connsiteY12" fmla="*/ 665712 h 4701926"/>
                <a:gd name="connsiteX13" fmla="*/ 914400 w 1526458"/>
                <a:gd name="connsiteY13" fmla="*/ 494071 h 4701926"/>
                <a:gd name="connsiteX14" fmla="*/ 907026 w 1526458"/>
                <a:gd name="connsiteY14" fmla="*/ 0 h 4701926"/>
                <a:gd name="connsiteX15" fmla="*/ 1526458 w 1526458"/>
                <a:gd name="connsiteY15" fmla="*/ 51619 h 4701926"/>
                <a:gd name="connsiteX0" fmla="*/ 1526458 w 1526458"/>
                <a:gd name="connsiteY0" fmla="*/ 51619 h 4701926"/>
                <a:gd name="connsiteX1" fmla="*/ 1526458 w 1526458"/>
                <a:gd name="connsiteY1" fmla="*/ 457200 h 4701926"/>
                <a:gd name="connsiteX2" fmla="*/ 1334729 w 1526458"/>
                <a:gd name="connsiteY2" fmla="*/ 707922 h 4701926"/>
                <a:gd name="connsiteX3" fmla="*/ 930413 w 1526458"/>
                <a:gd name="connsiteY3" fmla="*/ 764880 h 4701926"/>
                <a:gd name="connsiteX4" fmla="*/ 936383 w 1526458"/>
                <a:gd name="connsiteY4" fmla="*/ 1685318 h 4701926"/>
                <a:gd name="connsiteX5" fmla="*/ 840658 w 1526458"/>
                <a:gd name="connsiteY5" fmla="*/ 3613355 h 4701926"/>
                <a:gd name="connsiteX6" fmla="*/ 668524 w 1526458"/>
                <a:gd name="connsiteY6" fmla="*/ 3618972 h 4701926"/>
                <a:gd name="connsiteX7" fmla="*/ 668523 w 1526458"/>
                <a:gd name="connsiteY7" fmla="*/ 4698836 h 4701926"/>
                <a:gd name="connsiteX8" fmla="*/ 0 w 1526458"/>
                <a:gd name="connsiteY8" fmla="*/ 4701926 h 4701926"/>
                <a:gd name="connsiteX9" fmla="*/ 14748 w 1526458"/>
                <a:gd name="connsiteY9" fmla="*/ 1629697 h 4701926"/>
                <a:gd name="connsiteX10" fmla="*/ 597310 w 1526458"/>
                <a:gd name="connsiteY10" fmla="*/ 1614948 h 4701926"/>
                <a:gd name="connsiteX11" fmla="*/ 537755 w 1526458"/>
                <a:gd name="connsiteY11" fmla="*/ 1351514 h 4701926"/>
                <a:gd name="connsiteX12" fmla="*/ 520338 w 1526458"/>
                <a:gd name="connsiteY12" fmla="*/ 665712 h 4701926"/>
                <a:gd name="connsiteX13" fmla="*/ 809897 w 1526458"/>
                <a:gd name="connsiteY13" fmla="*/ 441820 h 4701926"/>
                <a:gd name="connsiteX14" fmla="*/ 907026 w 1526458"/>
                <a:gd name="connsiteY14" fmla="*/ 0 h 4701926"/>
                <a:gd name="connsiteX15" fmla="*/ 1526458 w 1526458"/>
                <a:gd name="connsiteY15" fmla="*/ 51619 h 470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458" h="4701926">
                  <a:moveTo>
                    <a:pt x="1526458" y="51619"/>
                  </a:moveTo>
                  <a:lnTo>
                    <a:pt x="1526458" y="457200"/>
                  </a:lnTo>
                  <a:lnTo>
                    <a:pt x="1334729" y="707922"/>
                  </a:lnTo>
                  <a:lnTo>
                    <a:pt x="930413" y="764880"/>
                  </a:lnTo>
                  <a:cubicBezTo>
                    <a:pt x="903374" y="1074596"/>
                    <a:pt x="973535" y="1322719"/>
                    <a:pt x="936383" y="1685318"/>
                  </a:cubicBezTo>
                  <a:lnTo>
                    <a:pt x="840658" y="3613355"/>
                  </a:lnTo>
                  <a:lnTo>
                    <a:pt x="668524" y="3618972"/>
                  </a:lnTo>
                  <a:cubicBezTo>
                    <a:pt x="668524" y="3978927"/>
                    <a:pt x="668523" y="4338881"/>
                    <a:pt x="668523" y="4698836"/>
                  </a:cubicBezTo>
                  <a:lnTo>
                    <a:pt x="0" y="4701926"/>
                  </a:lnTo>
                  <a:lnTo>
                    <a:pt x="14748" y="1629697"/>
                  </a:lnTo>
                  <a:lnTo>
                    <a:pt x="597310" y="1614948"/>
                  </a:lnTo>
                  <a:lnTo>
                    <a:pt x="537755" y="1351514"/>
                  </a:lnTo>
                  <a:lnTo>
                    <a:pt x="520338" y="665712"/>
                  </a:lnTo>
                  <a:lnTo>
                    <a:pt x="809897" y="441820"/>
                  </a:lnTo>
                  <a:lnTo>
                    <a:pt x="907026" y="0"/>
                  </a:lnTo>
                  <a:lnTo>
                    <a:pt x="1526458" y="51619"/>
                  </a:lnTo>
                  <a:close/>
                </a:path>
              </a:pathLst>
            </a:custGeom>
            <a:solidFill>
              <a:schemeClr val="accent6">
                <a:lumMod val="7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BD7A66-D268-4CE8-9AC4-9A2557923221}"/>
                </a:ext>
              </a:extLst>
            </p:cNvPr>
            <p:cNvSpPr txBox="1"/>
            <p:nvPr/>
          </p:nvSpPr>
          <p:spPr>
            <a:xfrm>
              <a:off x="5853648" y="2632880"/>
              <a:ext cx="976420" cy="416616"/>
            </a:xfrm>
            <a:prstGeom prst="rect">
              <a:avLst/>
            </a:prstGeom>
            <a:solidFill>
              <a:srgbClr val="FBDF76">
                <a:alpha val="54902"/>
              </a:srgbClr>
            </a:solidFill>
            <a:effectLst>
              <a:softEdge rad="127000"/>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Anchor Employer Recruitment Opportunity</a:t>
              </a:r>
            </a:p>
          </p:txBody>
        </p:sp>
        <p:sp>
          <p:nvSpPr>
            <p:cNvPr id="24" name="TextBox 23">
              <a:extLst>
                <a:ext uri="{FF2B5EF4-FFF2-40B4-BE49-F238E27FC236}">
                  <a16:creationId xmlns:a16="http://schemas.microsoft.com/office/drawing/2014/main" id="{E2EB66E1-332F-4B04-9032-443DC4C2DF1D}"/>
                </a:ext>
              </a:extLst>
            </p:cNvPr>
            <p:cNvSpPr txBox="1"/>
            <p:nvPr/>
          </p:nvSpPr>
          <p:spPr>
            <a:xfrm>
              <a:off x="5586129" y="3518878"/>
              <a:ext cx="1916107" cy="461665"/>
            </a:xfrm>
            <a:prstGeom prst="rect">
              <a:avLst/>
            </a:prstGeom>
            <a:solidFill>
              <a:srgbClr val="FAAD77"/>
            </a:solidFill>
            <a:effectLst>
              <a:softEdge rad="127000"/>
            </a:effectLst>
          </p:spPr>
          <p:txBody>
            <a:bodyPr wrap="square" rtlCol="0">
              <a:spAutoFit/>
            </a:bodyPr>
            <a:lstStyle>
              <a:defPPr>
                <a:defRPr lang="en-US"/>
              </a:defPPr>
              <a:lvl1pPr algn="ctr">
                <a:defRPr sz="1200" b="1">
                  <a:ln w="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Affordable Main Street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(Commercial &amp; Residential)</a:t>
              </a:r>
            </a:p>
          </p:txBody>
        </p:sp>
        <p:sp>
          <p:nvSpPr>
            <p:cNvPr id="25" name="Oval 24">
              <a:extLst>
                <a:ext uri="{FF2B5EF4-FFF2-40B4-BE49-F238E27FC236}">
                  <a16:creationId xmlns:a16="http://schemas.microsoft.com/office/drawing/2014/main" id="{A3D8F5AE-EFDB-463E-AD02-FD1FB461642B}"/>
                </a:ext>
              </a:extLst>
            </p:cNvPr>
            <p:cNvSpPr/>
            <p:nvPr/>
          </p:nvSpPr>
          <p:spPr>
            <a:xfrm>
              <a:off x="7307981" y="2824729"/>
              <a:ext cx="888929" cy="876500"/>
            </a:xfrm>
            <a:prstGeom prst="ellipse">
              <a:avLst/>
            </a:prstGeom>
            <a:solidFill>
              <a:schemeClr val="accent5">
                <a:lumMod val="75000"/>
                <a:alpha val="54902"/>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ED74108-E27C-413C-B50D-AD1E61512228}"/>
                </a:ext>
              </a:extLst>
            </p:cNvPr>
            <p:cNvSpPr txBox="1"/>
            <p:nvPr/>
          </p:nvSpPr>
          <p:spPr>
            <a:xfrm>
              <a:off x="7102630" y="3003888"/>
              <a:ext cx="1376795" cy="646331"/>
            </a:xfrm>
            <a:prstGeom prst="rect">
              <a:avLst/>
            </a:prstGeom>
            <a:solidFill>
              <a:srgbClr val="70B8BB"/>
            </a:solidFill>
            <a:effectLst>
              <a:softEdge rad="317500"/>
            </a:effectLst>
          </p:spPr>
          <p:txBody>
            <a:bodyPr wrap="square" rtlCol="0">
              <a:spAutoFit/>
            </a:bodyPr>
            <a:lstStyle>
              <a:defPPr>
                <a:defRPr lang="en-US"/>
              </a:defPPr>
              <a:lvl1pPr algn="ctr">
                <a:defRPr sz="1200" b="1">
                  <a:ln w="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Regional Transportation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Hub</a:t>
              </a:r>
            </a:p>
          </p:txBody>
        </p:sp>
        <p:sp>
          <p:nvSpPr>
            <p:cNvPr id="27" name="TextBox 26">
              <a:extLst>
                <a:ext uri="{FF2B5EF4-FFF2-40B4-BE49-F238E27FC236}">
                  <a16:creationId xmlns:a16="http://schemas.microsoft.com/office/drawing/2014/main" id="{57F75DDA-D19A-4053-9333-259F410D0F8C}"/>
                </a:ext>
              </a:extLst>
            </p:cNvPr>
            <p:cNvSpPr txBox="1"/>
            <p:nvPr/>
          </p:nvSpPr>
          <p:spPr>
            <a:xfrm>
              <a:off x="7261850" y="3766498"/>
              <a:ext cx="1572419" cy="461665"/>
            </a:xfrm>
            <a:prstGeom prst="rect">
              <a:avLst/>
            </a:prstGeom>
            <a:solidFill>
              <a:srgbClr val="FAAD77"/>
            </a:solidFill>
            <a:effectLst>
              <a:softEdge rad="127000"/>
            </a:effectLst>
          </p:spPr>
          <p:txBody>
            <a:bodyPr wrap="square" rtlCol="0">
              <a:spAutoFit/>
            </a:bodyPr>
            <a:lstStyle>
              <a:defPPr>
                <a:defRPr lang="en-US"/>
              </a:defPPr>
              <a:lvl1pPr algn="ctr">
                <a:defRPr sz="1200" b="1">
                  <a:ln w="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Small Business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Market Activation</a:t>
              </a:r>
            </a:p>
          </p:txBody>
        </p:sp>
        <p:sp>
          <p:nvSpPr>
            <p:cNvPr id="28" name="TextBox 27">
              <a:extLst>
                <a:ext uri="{FF2B5EF4-FFF2-40B4-BE49-F238E27FC236}">
                  <a16:creationId xmlns:a16="http://schemas.microsoft.com/office/drawing/2014/main" id="{10BBBE0B-8E18-41BF-AC11-731BDFF075E7}"/>
                </a:ext>
              </a:extLst>
            </p:cNvPr>
            <p:cNvSpPr txBox="1"/>
            <p:nvPr/>
          </p:nvSpPr>
          <p:spPr>
            <a:xfrm>
              <a:off x="6614548" y="5235448"/>
              <a:ext cx="87661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83A35"/>
                  </a:solidFill>
                  <a:effectLst/>
                  <a:uLnTx/>
                  <a:uFillTx/>
                  <a:latin typeface="Calibri" panose="020F0502020204030204"/>
                  <a:ea typeface="+mn-ea"/>
                  <a:cs typeface="+mn-cs"/>
                </a:rPr>
                <a:t>PNCA</a:t>
              </a:r>
            </a:p>
          </p:txBody>
        </p:sp>
        <p:sp>
          <p:nvSpPr>
            <p:cNvPr id="29" name="TextBox 28">
              <a:extLst>
                <a:ext uri="{FF2B5EF4-FFF2-40B4-BE49-F238E27FC236}">
                  <a16:creationId xmlns:a16="http://schemas.microsoft.com/office/drawing/2014/main" id="{E58F7654-941E-41E2-BE2D-4C50676005E0}"/>
                </a:ext>
              </a:extLst>
            </p:cNvPr>
            <p:cNvSpPr txBox="1"/>
            <p:nvPr/>
          </p:nvSpPr>
          <p:spPr>
            <a:xfrm>
              <a:off x="5905212" y="4221316"/>
              <a:ext cx="1242792" cy="830997"/>
            </a:xfrm>
            <a:prstGeom prst="rect">
              <a:avLst/>
            </a:prstGeom>
            <a:solidFill>
              <a:srgbClr val="90AC7E"/>
            </a:solidFill>
            <a:effectLst>
              <a:softEdge rad="127000"/>
            </a:effectLst>
          </p:spPr>
          <p:txBody>
            <a:bodyPr wrap="square" rtlCol="0">
              <a:spAutoFit/>
            </a:bodyPr>
            <a:lstStyle>
              <a:defPPr>
                <a:defRPr lang="en-US"/>
              </a:defPPr>
              <a:lvl1pPr algn="ctr">
                <a:defRPr sz="1200" b="1">
                  <a:ln w="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383A35"/>
                  </a:solidFill>
                  <a:effectLst/>
                  <a:uLnTx/>
                  <a:uFillTx/>
                  <a:latin typeface="Calibri" panose="020F0502020204030204"/>
                  <a:ea typeface="+mn-ea"/>
                  <a:cs typeface="+mn-cs"/>
                </a:rPr>
                <a:t>Community Programming and Integration of Nature</a:t>
              </a:r>
            </a:p>
          </p:txBody>
        </p:sp>
      </p:grpSp>
      <p:sp>
        <p:nvSpPr>
          <p:cNvPr id="2" name="Rectangle 1"/>
          <p:cNvSpPr/>
          <p:nvPr/>
        </p:nvSpPr>
        <p:spPr>
          <a:xfrm>
            <a:off x="290769" y="1187238"/>
            <a:ext cx="4073414" cy="707886"/>
          </a:xfrm>
          <a:prstGeom prst="rect">
            <a:avLst/>
          </a:prstGeom>
        </p:spPr>
        <p:txBody>
          <a:bodyPr wrap="square" anchor="t">
            <a:spAutoFit/>
          </a:bodyPr>
          <a:lstStyle/>
          <a:p>
            <a:pPr defTabSz="685800"/>
            <a:r>
              <a:rPr lang="en-US" sz="2000" b="1" dirty="0">
                <a:solidFill>
                  <a:srgbClr val="383A35"/>
                </a:solidFill>
                <a:latin typeface="Century Gothic"/>
                <a:cs typeface="Rubik"/>
              </a:rPr>
              <a:t>Foster economic opportunities and wealth creation</a:t>
            </a:r>
          </a:p>
        </p:txBody>
      </p:sp>
      <p:sp>
        <p:nvSpPr>
          <p:cNvPr id="4" name="Rectangle 3">
            <a:extLst>
              <a:ext uri="{FF2B5EF4-FFF2-40B4-BE49-F238E27FC236}">
                <a16:creationId xmlns:a16="http://schemas.microsoft.com/office/drawing/2014/main" id="{255DFB96-676A-4CD8-841C-18616F7C72DE}"/>
              </a:ext>
            </a:extLst>
          </p:cNvPr>
          <p:cNvSpPr/>
          <p:nvPr/>
        </p:nvSpPr>
        <p:spPr>
          <a:xfrm>
            <a:off x="873857" y="2046367"/>
            <a:ext cx="3490326" cy="2800767"/>
          </a:xfrm>
          <a:prstGeom prst="rect">
            <a:avLst/>
          </a:prstGeom>
        </p:spPr>
        <p:txBody>
          <a:bodyPr wrap="square" anchor="t">
            <a:spAutoFit/>
          </a:bodyPr>
          <a:lstStyle/>
          <a:p>
            <a:pPr fontAlgn="base">
              <a:spcBef>
                <a:spcPts val="1200"/>
              </a:spcBef>
            </a:pPr>
            <a:r>
              <a:rPr lang="en-US" sz="1700" dirty="0">
                <a:solidFill>
                  <a:srgbClr val="383A35"/>
                </a:solidFill>
                <a:latin typeface="Century Gothic" panose="020B0502020202020204" pitchFamily="34" charset="0"/>
                <a:cs typeface="Rubik" panose="00000500000000000000" pitchFamily="2" charset="-79"/>
              </a:rPr>
              <a:t>Major employment opportunities</a:t>
            </a:r>
          </a:p>
          <a:p>
            <a:pPr fontAlgn="base">
              <a:spcBef>
                <a:spcPts val="1200"/>
              </a:spcBef>
            </a:pPr>
            <a:r>
              <a:rPr lang="en-US" sz="1700" dirty="0">
                <a:solidFill>
                  <a:srgbClr val="383A35"/>
                </a:solidFill>
                <a:latin typeface="Century Gothic" panose="020B0502020202020204" pitchFamily="34" charset="0"/>
                <a:cs typeface="Rubik" panose="00000500000000000000" pitchFamily="2" charset="-79"/>
              </a:rPr>
              <a:t>Retail main street </a:t>
            </a:r>
          </a:p>
          <a:p>
            <a:pPr fontAlgn="base">
              <a:spcBef>
                <a:spcPts val="1200"/>
              </a:spcBef>
            </a:pPr>
            <a:r>
              <a:rPr lang="en-US" sz="1700" dirty="0">
                <a:latin typeface="Century Gothic"/>
                <a:cs typeface="Rubik"/>
              </a:rPr>
              <a:t>~6,000 </a:t>
            </a:r>
            <a:r>
              <a:rPr lang="en-US" sz="1700" dirty="0">
                <a:solidFill>
                  <a:srgbClr val="383A35"/>
                </a:solidFill>
                <a:latin typeface="Century Gothic"/>
                <a:cs typeface="Rubik"/>
              </a:rPr>
              <a:t>construction jobs</a:t>
            </a:r>
          </a:p>
          <a:p>
            <a:pPr fontAlgn="base">
              <a:spcBef>
                <a:spcPts val="1200"/>
              </a:spcBef>
            </a:pPr>
            <a:r>
              <a:rPr lang="en-US" sz="1700" dirty="0">
                <a:solidFill>
                  <a:srgbClr val="383A35"/>
                </a:solidFill>
                <a:latin typeface="Century Gothic"/>
                <a:cs typeface="Rubik"/>
              </a:rPr>
              <a:t>Business technical assistance &amp; workforce development</a:t>
            </a:r>
          </a:p>
          <a:p>
            <a:pPr fontAlgn="base">
              <a:spcBef>
                <a:spcPts val="1200"/>
              </a:spcBef>
            </a:pPr>
            <a:r>
              <a:rPr lang="en-US" sz="1700" dirty="0">
                <a:solidFill>
                  <a:srgbClr val="383A35"/>
                </a:solidFill>
                <a:latin typeface="Century Gothic"/>
                <a:cs typeface="Rubik"/>
              </a:rPr>
              <a:t>Quality job standards for janitorial and security services</a:t>
            </a:r>
          </a:p>
        </p:txBody>
      </p:sp>
      <p:sp>
        <p:nvSpPr>
          <p:cNvPr id="6" name="Title 1">
            <a:extLst>
              <a:ext uri="{FF2B5EF4-FFF2-40B4-BE49-F238E27FC236}">
                <a16:creationId xmlns:a16="http://schemas.microsoft.com/office/drawing/2014/main" id="{E75E0E5B-8EA2-0945-8A74-16426E860D99}"/>
              </a:ext>
            </a:extLst>
          </p:cNvPr>
          <p:cNvSpPr txBox="1">
            <a:spLocks/>
          </p:cNvSpPr>
          <p:nvPr/>
        </p:nvSpPr>
        <p:spPr>
          <a:xfrm>
            <a:off x="0" y="194413"/>
            <a:ext cx="91440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ea typeface="Century Gothic" charset="0"/>
                <a:cs typeface="Century Gothic" charset="0"/>
              </a:rPr>
              <a:t>Portland’s Next Prosperous Place</a:t>
            </a:r>
          </a:p>
        </p:txBody>
      </p:sp>
      <p:grpSp>
        <p:nvGrpSpPr>
          <p:cNvPr id="8" name="Group 7">
            <a:extLst>
              <a:ext uri="{FF2B5EF4-FFF2-40B4-BE49-F238E27FC236}">
                <a16:creationId xmlns:a16="http://schemas.microsoft.com/office/drawing/2014/main" id="{0C35846E-6507-954E-A283-219CC0AC4E37}"/>
              </a:ext>
            </a:extLst>
          </p:cNvPr>
          <p:cNvGrpSpPr/>
          <p:nvPr/>
        </p:nvGrpSpPr>
        <p:grpSpPr>
          <a:xfrm>
            <a:off x="406179" y="3173781"/>
            <a:ext cx="320445" cy="320445"/>
            <a:chOff x="4921427" y="3603636"/>
            <a:chExt cx="694097" cy="694097"/>
          </a:xfrm>
        </p:grpSpPr>
        <p:sp>
          <p:nvSpPr>
            <p:cNvPr id="9" name="Oval 8">
              <a:extLst>
                <a:ext uri="{FF2B5EF4-FFF2-40B4-BE49-F238E27FC236}">
                  <a16:creationId xmlns:a16="http://schemas.microsoft.com/office/drawing/2014/main" id="{995D2305-D42B-E14A-999F-4317B2581993}"/>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onstruction worker">
              <a:extLst>
                <a:ext uri="{FF2B5EF4-FFF2-40B4-BE49-F238E27FC236}">
                  <a16:creationId xmlns:a16="http://schemas.microsoft.com/office/drawing/2014/main" id="{45CF2621-9E94-5443-8606-1A6A9CEB62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97754" y="3684934"/>
              <a:ext cx="522830" cy="522830"/>
            </a:xfrm>
            <a:prstGeom prst="rect">
              <a:avLst/>
            </a:prstGeom>
          </p:spPr>
        </p:pic>
      </p:grpSp>
      <p:grpSp>
        <p:nvGrpSpPr>
          <p:cNvPr id="13" name="Group 12">
            <a:extLst>
              <a:ext uri="{FF2B5EF4-FFF2-40B4-BE49-F238E27FC236}">
                <a16:creationId xmlns:a16="http://schemas.microsoft.com/office/drawing/2014/main" id="{C00BB2D1-D12A-044F-9BF6-86419FE3CFF2}"/>
              </a:ext>
            </a:extLst>
          </p:cNvPr>
          <p:cNvGrpSpPr/>
          <p:nvPr/>
        </p:nvGrpSpPr>
        <p:grpSpPr>
          <a:xfrm>
            <a:off x="406183" y="2138245"/>
            <a:ext cx="320444" cy="320444"/>
            <a:chOff x="4921427" y="3603636"/>
            <a:chExt cx="694097" cy="694097"/>
          </a:xfrm>
        </p:grpSpPr>
        <p:sp>
          <p:nvSpPr>
            <p:cNvPr id="14" name="Oval 13">
              <a:extLst>
                <a:ext uri="{FF2B5EF4-FFF2-40B4-BE49-F238E27FC236}">
                  <a16:creationId xmlns:a16="http://schemas.microsoft.com/office/drawing/2014/main" id="{866860BB-29F4-0847-A32E-1B827ABA54D5}"/>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Meeting">
              <a:extLst>
                <a:ext uri="{FF2B5EF4-FFF2-40B4-BE49-F238E27FC236}">
                  <a16:creationId xmlns:a16="http://schemas.microsoft.com/office/drawing/2014/main" id="{C4422B79-83D6-6640-BA26-0E1A221D5A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997754" y="3684934"/>
              <a:ext cx="522830" cy="522830"/>
            </a:xfrm>
            <a:prstGeom prst="rect">
              <a:avLst/>
            </a:prstGeom>
          </p:spPr>
        </p:pic>
      </p:grpSp>
      <p:grpSp>
        <p:nvGrpSpPr>
          <p:cNvPr id="30" name="Group 29">
            <a:extLst>
              <a:ext uri="{FF2B5EF4-FFF2-40B4-BE49-F238E27FC236}">
                <a16:creationId xmlns:a16="http://schemas.microsoft.com/office/drawing/2014/main" id="{0A41D726-83F7-474A-A374-72A6C39B6B1A}"/>
              </a:ext>
            </a:extLst>
          </p:cNvPr>
          <p:cNvGrpSpPr/>
          <p:nvPr/>
        </p:nvGrpSpPr>
        <p:grpSpPr>
          <a:xfrm>
            <a:off x="406179" y="2732798"/>
            <a:ext cx="320444" cy="320444"/>
            <a:chOff x="4921427" y="3603636"/>
            <a:chExt cx="694097" cy="694097"/>
          </a:xfrm>
        </p:grpSpPr>
        <p:sp>
          <p:nvSpPr>
            <p:cNvPr id="31" name="Oval 30">
              <a:extLst>
                <a:ext uri="{FF2B5EF4-FFF2-40B4-BE49-F238E27FC236}">
                  <a16:creationId xmlns:a16="http://schemas.microsoft.com/office/drawing/2014/main" id="{05C5E94E-DE30-EF4B-84FD-4567A9C080FB}"/>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Store">
              <a:extLst>
                <a:ext uri="{FF2B5EF4-FFF2-40B4-BE49-F238E27FC236}">
                  <a16:creationId xmlns:a16="http://schemas.microsoft.com/office/drawing/2014/main" id="{AAA99C96-85F9-B741-9146-D3996CED6D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997754" y="3684933"/>
              <a:ext cx="522830" cy="522830"/>
            </a:xfrm>
            <a:prstGeom prst="rect">
              <a:avLst/>
            </a:prstGeom>
          </p:spPr>
        </p:pic>
      </p:grpSp>
      <p:grpSp>
        <p:nvGrpSpPr>
          <p:cNvPr id="33" name="Group 32">
            <a:extLst>
              <a:ext uri="{FF2B5EF4-FFF2-40B4-BE49-F238E27FC236}">
                <a16:creationId xmlns:a16="http://schemas.microsoft.com/office/drawing/2014/main" id="{6C607F91-B49A-154E-9F2E-7E8C06F86ED9}"/>
              </a:ext>
            </a:extLst>
          </p:cNvPr>
          <p:cNvGrpSpPr/>
          <p:nvPr/>
        </p:nvGrpSpPr>
        <p:grpSpPr>
          <a:xfrm>
            <a:off x="406179" y="4404312"/>
            <a:ext cx="320445" cy="320445"/>
            <a:chOff x="4921427" y="3603636"/>
            <a:chExt cx="694097" cy="694097"/>
          </a:xfrm>
        </p:grpSpPr>
        <p:sp>
          <p:nvSpPr>
            <p:cNvPr id="34" name="Oval 33">
              <a:extLst>
                <a:ext uri="{FF2B5EF4-FFF2-40B4-BE49-F238E27FC236}">
                  <a16:creationId xmlns:a16="http://schemas.microsoft.com/office/drawing/2014/main" id="{49390FF5-F190-2346-B092-C9A4B029A93B}"/>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Employee badge">
              <a:extLst>
                <a:ext uri="{FF2B5EF4-FFF2-40B4-BE49-F238E27FC236}">
                  <a16:creationId xmlns:a16="http://schemas.microsoft.com/office/drawing/2014/main" id="{FFB8A18D-269E-B447-83EA-E26923998C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997754" y="3684935"/>
              <a:ext cx="522831" cy="522831"/>
            </a:xfrm>
            <a:prstGeom prst="rect">
              <a:avLst/>
            </a:prstGeom>
          </p:spPr>
        </p:pic>
      </p:grpSp>
      <p:grpSp>
        <p:nvGrpSpPr>
          <p:cNvPr id="36" name="Group 35">
            <a:extLst>
              <a:ext uri="{FF2B5EF4-FFF2-40B4-BE49-F238E27FC236}">
                <a16:creationId xmlns:a16="http://schemas.microsoft.com/office/drawing/2014/main" id="{46CE57E7-B4DE-C441-9B3B-490E3F25E371}"/>
              </a:ext>
            </a:extLst>
          </p:cNvPr>
          <p:cNvGrpSpPr/>
          <p:nvPr/>
        </p:nvGrpSpPr>
        <p:grpSpPr>
          <a:xfrm>
            <a:off x="406370" y="3608111"/>
            <a:ext cx="320445" cy="320445"/>
            <a:chOff x="4921427" y="3603636"/>
            <a:chExt cx="694097" cy="694097"/>
          </a:xfrm>
        </p:grpSpPr>
        <p:sp>
          <p:nvSpPr>
            <p:cNvPr id="37" name="Oval 36">
              <a:extLst>
                <a:ext uri="{FF2B5EF4-FFF2-40B4-BE49-F238E27FC236}">
                  <a16:creationId xmlns:a16="http://schemas.microsoft.com/office/drawing/2014/main" id="{1F9154FB-1BE2-5749-BC96-E72D46FE37F1}"/>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Teacher">
              <a:extLst>
                <a:ext uri="{FF2B5EF4-FFF2-40B4-BE49-F238E27FC236}">
                  <a16:creationId xmlns:a16="http://schemas.microsoft.com/office/drawing/2014/main" id="{AF465056-5592-5141-B41F-29705605FF8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997754" y="3684934"/>
              <a:ext cx="522830" cy="522830"/>
            </a:xfrm>
            <a:prstGeom prst="rect">
              <a:avLst/>
            </a:prstGeom>
          </p:spPr>
        </p:pic>
      </p:grpSp>
    </p:spTree>
    <p:extLst>
      <p:ext uri="{BB962C8B-B14F-4D97-AF65-F5344CB8AC3E}">
        <p14:creationId xmlns:p14="http://schemas.microsoft.com/office/powerpoint/2010/main" val="109410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98" y="990397"/>
            <a:ext cx="8458494" cy="707886"/>
          </a:xfrm>
          <a:prstGeom prst="rect">
            <a:avLst/>
          </a:prstGeom>
        </p:spPr>
        <p:txBody>
          <a:bodyPr wrap="square">
            <a:spAutoFit/>
          </a:bodyPr>
          <a:lstStyle/>
          <a:p>
            <a:pPr defTabSz="685800"/>
            <a:r>
              <a:rPr lang="en-US" sz="2000" b="1" dirty="0">
                <a:solidFill>
                  <a:srgbClr val="383A35"/>
                </a:solidFill>
                <a:latin typeface="Century Gothic" panose="020B0502020202020204" pitchFamily="34" charset="0"/>
                <a:cs typeface="Rubik" panose="00000500000000000000" pitchFamily="2" charset="-79"/>
              </a:rPr>
              <a:t>Create a unique and stunning space that attracts, welcomes and reflects diversity and is accessible to the broader community</a:t>
            </a:r>
          </a:p>
        </p:txBody>
      </p:sp>
      <p:sp>
        <p:nvSpPr>
          <p:cNvPr id="3" name="Rectangle 2">
            <a:extLst>
              <a:ext uri="{FF2B5EF4-FFF2-40B4-BE49-F238E27FC236}">
                <a16:creationId xmlns:a16="http://schemas.microsoft.com/office/drawing/2014/main" id="{B92BCE15-705B-45BF-813F-6D36E097FA06}"/>
              </a:ext>
            </a:extLst>
          </p:cNvPr>
          <p:cNvSpPr/>
          <p:nvPr/>
        </p:nvSpPr>
        <p:spPr>
          <a:xfrm>
            <a:off x="817367" y="2271229"/>
            <a:ext cx="3282714" cy="3046988"/>
          </a:xfrm>
          <a:prstGeom prst="rect">
            <a:avLst/>
          </a:prstGeom>
        </p:spPr>
        <p:txBody>
          <a:bodyPr wrap="square" anchor="t">
            <a:spAutoFit/>
          </a:bodyPr>
          <a:lstStyle/>
          <a:p>
            <a:pPr defTabSz="685800" fontAlgn="base">
              <a:spcBef>
                <a:spcPts val="1200"/>
              </a:spcBef>
            </a:pPr>
            <a:r>
              <a:rPr lang="en-US" sz="1700" dirty="0">
                <a:solidFill>
                  <a:srgbClr val="383A35"/>
                </a:solidFill>
                <a:latin typeface="Century Gothic" panose="020B0502020202020204" pitchFamily="34" charset="0"/>
                <a:cs typeface="Rubik" panose="00000500000000000000" pitchFamily="2" charset="-79"/>
              </a:rPr>
              <a:t>Two additional North Park Blocks plus PNCA Park</a:t>
            </a:r>
          </a:p>
          <a:p>
            <a:pPr defTabSz="685800" fontAlgn="base">
              <a:spcBef>
                <a:spcPts val="1200"/>
              </a:spcBef>
            </a:pPr>
            <a:r>
              <a:rPr lang="en-US" sz="1700" dirty="0">
                <a:solidFill>
                  <a:srgbClr val="383A35"/>
                </a:solidFill>
                <a:latin typeface="Century Gothic" panose="020B0502020202020204" pitchFamily="34" charset="0"/>
                <a:cs typeface="Rubik" panose="00000500000000000000" pitchFamily="2" charset="-79"/>
              </a:rPr>
              <a:t>Extension of NW Kearney, NW Park Ave and NW Johnson, including cycle track</a:t>
            </a:r>
          </a:p>
          <a:p>
            <a:pPr defTabSz="685800" fontAlgn="base">
              <a:spcBef>
                <a:spcPts val="1200"/>
              </a:spcBef>
            </a:pPr>
            <a:r>
              <a:rPr lang="en-US" sz="1700" dirty="0">
                <a:solidFill>
                  <a:srgbClr val="383A35"/>
                </a:solidFill>
                <a:latin typeface="Century Gothic" panose="020B0502020202020204" pitchFamily="34" charset="0"/>
                <a:cs typeface="Rubik" panose="00000500000000000000" pitchFamily="2" charset="-79"/>
              </a:rPr>
              <a:t>Bike and ped connectivity via the Green Loop extension</a:t>
            </a:r>
          </a:p>
          <a:p>
            <a:pPr defTabSz="685800" fontAlgn="base">
              <a:spcBef>
                <a:spcPts val="1200"/>
              </a:spcBef>
            </a:pPr>
            <a:r>
              <a:rPr lang="en-US" sz="1700" dirty="0">
                <a:solidFill>
                  <a:srgbClr val="383A35"/>
                </a:solidFill>
                <a:latin typeface="Century Gothic" panose="020B0502020202020204" pitchFamily="34" charset="0"/>
                <a:cs typeface="Rubik" panose="00000500000000000000" pitchFamily="2" charset="-79"/>
              </a:rPr>
              <a:t>85% Non-SOV modal target</a:t>
            </a:r>
          </a:p>
          <a:p>
            <a:pPr defTabSz="685800" fontAlgn="base">
              <a:spcBef>
                <a:spcPts val="1200"/>
              </a:spcBef>
            </a:pPr>
            <a:endParaRPr lang="en-US" sz="1600" dirty="0">
              <a:solidFill>
                <a:srgbClr val="383A35"/>
              </a:solidFill>
              <a:latin typeface="Century Gothic"/>
              <a:cs typeface="Rubik"/>
            </a:endParaRPr>
          </a:p>
        </p:txBody>
      </p:sp>
      <p:grpSp>
        <p:nvGrpSpPr>
          <p:cNvPr id="8" name="Group 7">
            <a:extLst>
              <a:ext uri="{FF2B5EF4-FFF2-40B4-BE49-F238E27FC236}">
                <a16:creationId xmlns:a16="http://schemas.microsoft.com/office/drawing/2014/main" id="{115F6032-2F2A-F049-B6D7-6D881A6C1C9A}"/>
              </a:ext>
            </a:extLst>
          </p:cNvPr>
          <p:cNvGrpSpPr/>
          <p:nvPr/>
        </p:nvGrpSpPr>
        <p:grpSpPr>
          <a:xfrm>
            <a:off x="358195" y="2333575"/>
            <a:ext cx="334563" cy="334563"/>
            <a:chOff x="4921427" y="3603636"/>
            <a:chExt cx="694097" cy="694097"/>
          </a:xfrm>
        </p:grpSpPr>
        <p:sp>
          <p:nvSpPr>
            <p:cNvPr id="9" name="Oval 8">
              <a:extLst>
                <a:ext uri="{FF2B5EF4-FFF2-40B4-BE49-F238E27FC236}">
                  <a16:creationId xmlns:a16="http://schemas.microsoft.com/office/drawing/2014/main" id="{5609A2B8-4146-1B42-A431-5F82F4F42887}"/>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Deciduous tree">
              <a:extLst>
                <a:ext uri="{FF2B5EF4-FFF2-40B4-BE49-F238E27FC236}">
                  <a16:creationId xmlns:a16="http://schemas.microsoft.com/office/drawing/2014/main" id="{68C68472-B994-8646-A40C-38FAA57A40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97754" y="3684934"/>
              <a:ext cx="522830" cy="522830"/>
            </a:xfrm>
            <a:prstGeom prst="rect">
              <a:avLst/>
            </a:prstGeom>
          </p:spPr>
        </p:pic>
      </p:grpSp>
      <p:grpSp>
        <p:nvGrpSpPr>
          <p:cNvPr id="13" name="Group 12">
            <a:extLst>
              <a:ext uri="{FF2B5EF4-FFF2-40B4-BE49-F238E27FC236}">
                <a16:creationId xmlns:a16="http://schemas.microsoft.com/office/drawing/2014/main" id="{C4B7F49D-1612-AB42-BFFE-CEBF4E64C495}"/>
              </a:ext>
            </a:extLst>
          </p:cNvPr>
          <p:cNvGrpSpPr/>
          <p:nvPr/>
        </p:nvGrpSpPr>
        <p:grpSpPr>
          <a:xfrm>
            <a:off x="353709" y="3006001"/>
            <a:ext cx="334563" cy="334563"/>
            <a:chOff x="4921427" y="3603636"/>
            <a:chExt cx="694097" cy="694097"/>
          </a:xfrm>
        </p:grpSpPr>
        <p:sp>
          <p:nvSpPr>
            <p:cNvPr id="14" name="Oval 13">
              <a:extLst>
                <a:ext uri="{FF2B5EF4-FFF2-40B4-BE49-F238E27FC236}">
                  <a16:creationId xmlns:a16="http://schemas.microsoft.com/office/drawing/2014/main" id="{4532C51C-7534-4D47-9071-C4D4F441E19F}"/>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ycling">
              <a:extLst>
                <a:ext uri="{FF2B5EF4-FFF2-40B4-BE49-F238E27FC236}">
                  <a16:creationId xmlns:a16="http://schemas.microsoft.com/office/drawing/2014/main" id="{998D9E2A-2ED7-1E4D-A5BE-5A0479EE57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97754" y="3684934"/>
              <a:ext cx="522830" cy="522830"/>
            </a:xfrm>
            <a:prstGeom prst="rect">
              <a:avLst/>
            </a:prstGeom>
          </p:spPr>
        </p:pic>
      </p:grpSp>
      <p:grpSp>
        <p:nvGrpSpPr>
          <p:cNvPr id="34" name="Group 33">
            <a:extLst>
              <a:ext uri="{FF2B5EF4-FFF2-40B4-BE49-F238E27FC236}">
                <a16:creationId xmlns:a16="http://schemas.microsoft.com/office/drawing/2014/main" id="{DE1C801A-F418-4603-BA0B-CCD5253649FC}"/>
              </a:ext>
            </a:extLst>
          </p:cNvPr>
          <p:cNvGrpSpPr/>
          <p:nvPr/>
        </p:nvGrpSpPr>
        <p:grpSpPr>
          <a:xfrm>
            <a:off x="173042" y="3949096"/>
            <a:ext cx="334563" cy="334563"/>
            <a:chOff x="4921427" y="3603636"/>
            <a:chExt cx="694097" cy="694097"/>
          </a:xfrm>
        </p:grpSpPr>
        <p:sp>
          <p:nvSpPr>
            <p:cNvPr id="35" name="Oval 34">
              <a:extLst>
                <a:ext uri="{FF2B5EF4-FFF2-40B4-BE49-F238E27FC236}">
                  <a16:creationId xmlns:a16="http://schemas.microsoft.com/office/drawing/2014/main" id="{0A262A46-982D-4C11-A681-8CF709F844AD}"/>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Walk">
              <a:extLst>
                <a:ext uri="{FF2B5EF4-FFF2-40B4-BE49-F238E27FC236}">
                  <a16:creationId xmlns:a16="http://schemas.microsoft.com/office/drawing/2014/main" id="{12C01886-9D24-42A6-AC1D-CD889876BDC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93513" y="3684934"/>
              <a:ext cx="549924" cy="549924"/>
            </a:xfrm>
            <a:prstGeom prst="rect">
              <a:avLst/>
            </a:prstGeom>
          </p:spPr>
        </p:pic>
      </p:grpSp>
      <p:grpSp>
        <p:nvGrpSpPr>
          <p:cNvPr id="40" name="Group 39">
            <a:extLst>
              <a:ext uri="{FF2B5EF4-FFF2-40B4-BE49-F238E27FC236}">
                <a16:creationId xmlns:a16="http://schemas.microsoft.com/office/drawing/2014/main" id="{19B11452-207A-4D25-8920-DCEB441E0CE2}"/>
              </a:ext>
            </a:extLst>
          </p:cNvPr>
          <p:cNvGrpSpPr/>
          <p:nvPr/>
        </p:nvGrpSpPr>
        <p:grpSpPr>
          <a:xfrm>
            <a:off x="436752" y="3949097"/>
            <a:ext cx="334563" cy="334563"/>
            <a:chOff x="4921427" y="3603636"/>
            <a:chExt cx="694097" cy="694097"/>
          </a:xfrm>
        </p:grpSpPr>
        <p:sp>
          <p:nvSpPr>
            <p:cNvPr id="41" name="Oval 40">
              <a:extLst>
                <a:ext uri="{FF2B5EF4-FFF2-40B4-BE49-F238E27FC236}">
                  <a16:creationId xmlns:a16="http://schemas.microsoft.com/office/drawing/2014/main" id="{ED1D09E7-ECD5-48A9-B5DE-FD8B297C5ADA}"/>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New Wheelchair">
              <a:extLst>
                <a:ext uri="{FF2B5EF4-FFF2-40B4-BE49-F238E27FC236}">
                  <a16:creationId xmlns:a16="http://schemas.microsoft.com/office/drawing/2014/main" id="{36BBB518-C1D9-4DAB-AD79-5528F7BD5B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93513" y="3684934"/>
              <a:ext cx="549924" cy="549924"/>
            </a:xfrm>
            <a:prstGeom prst="rect">
              <a:avLst/>
            </a:prstGeom>
          </p:spPr>
        </p:pic>
      </p:grpSp>
      <p:grpSp>
        <p:nvGrpSpPr>
          <p:cNvPr id="43" name="Group 42">
            <a:extLst>
              <a:ext uri="{FF2B5EF4-FFF2-40B4-BE49-F238E27FC236}">
                <a16:creationId xmlns:a16="http://schemas.microsoft.com/office/drawing/2014/main" id="{2483B776-3B4A-48A4-AE88-D95198D3ABA2}"/>
              </a:ext>
            </a:extLst>
          </p:cNvPr>
          <p:cNvGrpSpPr/>
          <p:nvPr/>
        </p:nvGrpSpPr>
        <p:grpSpPr>
          <a:xfrm>
            <a:off x="358195" y="4567043"/>
            <a:ext cx="334563" cy="334563"/>
            <a:chOff x="4921427" y="3603636"/>
            <a:chExt cx="694097" cy="694097"/>
          </a:xfrm>
        </p:grpSpPr>
        <p:sp>
          <p:nvSpPr>
            <p:cNvPr id="44" name="Oval 43">
              <a:extLst>
                <a:ext uri="{FF2B5EF4-FFF2-40B4-BE49-F238E27FC236}">
                  <a16:creationId xmlns:a16="http://schemas.microsoft.com/office/drawing/2014/main" id="{1466E0C0-2A4D-4DE8-BFF3-CE19CC7FDDB2}"/>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Bus">
              <a:extLst>
                <a:ext uri="{FF2B5EF4-FFF2-40B4-BE49-F238E27FC236}">
                  <a16:creationId xmlns:a16="http://schemas.microsoft.com/office/drawing/2014/main" id="{CCA59488-D42C-4AEB-8A09-BA53AA27DA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93513" y="3684934"/>
              <a:ext cx="549924" cy="549924"/>
            </a:xfrm>
            <a:prstGeom prst="rect">
              <a:avLst/>
            </a:prstGeom>
          </p:spPr>
        </p:pic>
      </p:grpSp>
      <p:sp>
        <p:nvSpPr>
          <p:cNvPr id="47" name="Title 1">
            <a:extLst>
              <a:ext uri="{FF2B5EF4-FFF2-40B4-BE49-F238E27FC236}">
                <a16:creationId xmlns:a16="http://schemas.microsoft.com/office/drawing/2014/main" id="{DF5C7A0D-FD5F-44B2-AF6F-6B8B1DBB510B}"/>
              </a:ext>
            </a:extLst>
          </p:cNvPr>
          <p:cNvSpPr txBox="1">
            <a:spLocks/>
          </p:cNvSpPr>
          <p:nvPr/>
        </p:nvSpPr>
        <p:spPr>
          <a:xfrm>
            <a:off x="0" y="194413"/>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sz="4000" dirty="0">
                <a:latin typeface="Century Gothic" charset="0"/>
                <a:ea typeface="Century Gothic" charset="0"/>
                <a:cs typeface="Century Gothic" charset="0"/>
              </a:rPr>
              <a:t>Portland’s Next Connected Place</a:t>
            </a:r>
          </a:p>
        </p:txBody>
      </p:sp>
      <p:pic>
        <p:nvPicPr>
          <p:cNvPr id="48" name="Picture 47">
            <a:extLst>
              <a:ext uri="{FF2B5EF4-FFF2-40B4-BE49-F238E27FC236}">
                <a16:creationId xmlns:a16="http://schemas.microsoft.com/office/drawing/2014/main" id="{71863307-F444-0E4B-9DC1-A6EA6D0CF72F}"/>
              </a:ext>
            </a:extLst>
          </p:cNvPr>
          <p:cNvPicPr>
            <a:picLocks noChangeAspect="1"/>
          </p:cNvPicPr>
          <p:nvPr/>
        </p:nvPicPr>
        <p:blipFill rotWithShape="1">
          <a:blip r:embed="rId13"/>
          <a:srcRect l="1617" r="-1"/>
          <a:stretch/>
        </p:blipFill>
        <p:spPr>
          <a:xfrm>
            <a:off x="4267200" y="2090325"/>
            <a:ext cx="4667872" cy="3717542"/>
          </a:xfrm>
          <a:prstGeom prst="rect">
            <a:avLst/>
          </a:prstGeom>
        </p:spPr>
      </p:pic>
    </p:spTree>
    <p:extLst>
      <p:ext uri="{BB962C8B-B14F-4D97-AF65-F5344CB8AC3E}">
        <p14:creationId xmlns:p14="http://schemas.microsoft.com/office/powerpoint/2010/main" val="157695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240846" y="1011717"/>
            <a:ext cx="5263090" cy="707886"/>
          </a:xfrm>
          <a:prstGeom prst="rect">
            <a:avLst/>
          </a:prstGeom>
        </p:spPr>
        <p:txBody>
          <a:bodyPr wrap="square" anchor="t">
            <a:spAutoFit/>
          </a:bodyPr>
          <a:lstStyle/>
          <a:p>
            <a:pPr defTabSz="685800"/>
            <a:r>
              <a:rPr lang="en-US" sz="2000" b="1" dirty="0">
                <a:solidFill>
                  <a:srgbClr val="383A35"/>
                </a:solidFill>
                <a:latin typeface="Century Gothic"/>
                <a:cs typeface="Rubik"/>
              </a:rPr>
              <a:t>Promote social equity, reduce disparities and extend community benefits.</a:t>
            </a:r>
          </a:p>
        </p:txBody>
      </p:sp>
      <p:sp>
        <p:nvSpPr>
          <p:cNvPr id="4" name="Rectangle 3">
            <a:extLst>
              <a:ext uri="{FF2B5EF4-FFF2-40B4-BE49-F238E27FC236}">
                <a16:creationId xmlns:a16="http://schemas.microsoft.com/office/drawing/2014/main" id="{37342F00-0238-4E30-83CB-62B334E0C2FA}"/>
              </a:ext>
            </a:extLst>
          </p:cNvPr>
          <p:cNvSpPr/>
          <p:nvPr/>
        </p:nvSpPr>
        <p:spPr>
          <a:xfrm>
            <a:off x="751390" y="2140896"/>
            <a:ext cx="3265025" cy="3831818"/>
          </a:xfrm>
          <a:prstGeom prst="rect">
            <a:avLst/>
          </a:prstGeom>
        </p:spPr>
        <p:txBody>
          <a:bodyPr wrap="square" anchor="t">
            <a:spAutoFit/>
          </a:bodyPr>
          <a:lstStyle/>
          <a:p>
            <a:pPr defTabSz="685800" fontAlgn="base">
              <a:spcBef>
                <a:spcPts val="1200"/>
              </a:spcBef>
            </a:pPr>
            <a:r>
              <a:rPr lang="en-US" sz="1700" dirty="0">
                <a:solidFill>
                  <a:srgbClr val="383A35"/>
                </a:solidFill>
                <a:latin typeface="Century Gothic" panose="020B0502020202020204" pitchFamily="34" charset="0"/>
                <a:cs typeface="Rubik" panose="00000500000000000000" pitchFamily="2" charset="-79"/>
              </a:rPr>
              <a:t>High-quality affordable housing (720 units)</a:t>
            </a:r>
          </a:p>
          <a:p>
            <a:pPr marL="0" lvl="1" defTabSz="685800" fontAlgn="base">
              <a:spcBef>
                <a:spcPts val="1800"/>
              </a:spcBef>
            </a:pPr>
            <a:r>
              <a:rPr lang="en-US" sz="1700" dirty="0">
                <a:solidFill>
                  <a:srgbClr val="383A35"/>
                </a:solidFill>
                <a:latin typeface="Century Gothic" panose="020B0502020202020204" pitchFamily="34" charset="0"/>
                <a:cs typeface="Rubik" panose="00000500000000000000" pitchFamily="2" charset="-79"/>
              </a:rPr>
              <a:t>Community space &amp; programming</a:t>
            </a:r>
          </a:p>
          <a:p>
            <a:pPr marL="0" lvl="1" defTabSz="685800" fontAlgn="base">
              <a:spcBef>
                <a:spcPts val="1800"/>
              </a:spcBef>
            </a:pPr>
            <a:r>
              <a:rPr lang="en-US" sz="1700" dirty="0">
                <a:solidFill>
                  <a:srgbClr val="383A35"/>
                </a:solidFill>
                <a:latin typeface="Century Gothic" panose="020B0502020202020204" pitchFamily="34" charset="0"/>
                <a:cs typeface="Rubik" panose="00000500000000000000" pitchFamily="2" charset="-79"/>
              </a:rPr>
              <a:t>Public art</a:t>
            </a:r>
          </a:p>
          <a:p>
            <a:pPr defTabSz="685800" fontAlgn="base">
              <a:spcBef>
                <a:spcPts val="1800"/>
              </a:spcBef>
            </a:pPr>
            <a:r>
              <a:rPr lang="en-US" sz="1700" dirty="0">
                <a:solidFill>
                  <a:srgbClr val="383A35"/>
                </a:solidFill>
                <a:latin typeface="Century Gothic" panose="020B0502020202020204" pitchFamily="34" charset="0"/>
                <a:cs typeface="Rubik" panose="00000500000000000000" pitchFamily="2" charset="-79"/>
              </a:rPr>
              <a:t>Affordable Commercial Tenanting</a:t>
            </a:r>
          </a:p>
          <a:p>
            <a:pPr marL="0" lvl="1" defTabSz="685800" fontAlgn="base">
              <a:spcBef>
                <a:spcPts val="1800"/>
              </a:spcBef>
            </a:pPr>
            <a:r>
              <a:rPr lang="en-US" sz="1700" dirty="0">
                <a:solidFill>
                  <a:srgbClr val="383A35"/>
                </a:solidFill>
                <a:latin typeface="Century Gothic" panose="020B0502020202020204" pitchFamily="34" charset="0"/>
                <a:cs typeface="Rubik" panose="00000500000000000000" pitchFamily="2" charset="-79"/>
              </a:rPr>
              <a:t>Oversight model that includes community voices</a:t>
            </a:r>
          </a:p>
          <a:p>
            <a:pPr defTabSz="685800" fontAlgn="base">
              <a:spcBef>
                <a:spcPts val="1200"/>
              </a:spcBef>
            </a:pPr>
            <a:endParaRPr lang="en-US" sz="2000" dirty="0">
              <a:solidFill>
                <a:srgbClr val="383A35"/>
              </a:solidFill>
              <a:latin typeface="Century Gothic" panose="020B0502020202020204" pitchFamily="34" charset="0"/>
              <a:cs typeface="Rubik" panose="00000500000000000000" pitchFamily="2" charset="-79"/>
            </a:endParaRPr>
          </a:p>
        </p:txBody>
      </p:sp>
      <p:sp>
        <p:nvSpPr>
          <p:cNvPr id="6" name="Title 1">
            <a:extLst>
              <a:ext uri="{FF2B5EF4-FFF2-40B4-BE49-F238E27FC236}">
                <a16:creationId xmlns:a16="http://schemas.microsoft.com/office/drawing/2014/main" id="{D03F654E-E83C-6F43-A9B4-CBC9A2E6C449}"/>
              </a:ext>
            </a:extLst>
          </p:cNvPr>
          <p:cNvSpPr txBox="1">
            <a:spLocks/>
          </p:cNvSpPr>
          <p:nvPr/>
        </p:nvSpPr>
        <p:spPr>
          <a:xfrm>
            <a:off x="0" y="194413"/>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ea typeface="Century Gothic" charset="0"/>
                <a:cs typeface="Century Gothic" charset="0"/>
              </a:rPr>
              <a:t>Portland’s Next Inclusive Place</a:t>
            </a:r>
          </a:p>
        </p:txBody>
      </p:sp>
      <p:grpSp>
        <p:nvGrpSpPr>
          <p:cNvPr id="14" name="Group 13">
            <a:extLst>
              <a:ext uri="{FF2B5EF4-FFF2-40B4-BE49-F238E27FC236}">
                <a16:creationId xmlns:a16="http://schemas.microsoft.com/office/drawing/2014/main" id="{6517503A-417A-7948-B321-126CA29548E8}"/>
              </a:ext>
            </a:extLst>
          </p:cNvPr>
          <p:cNvGrpSpPr/>
          <p:nvPr/>
        </p:nvGrpSpPr>
        <p:grpSpPr>
          <a:xfrm>
            <a:off x="372514" y="2229078"/>
            <a:ext cx="334563" cy="334563"/>
            <a:chOff x="4921427" y="3603636"/>
            <a:chExt cx="694097" cy="694097"/>
          </a:xfrm>
        </p:grpSpPr>
        <p:sp>
          <p:nvSpPr>
            <p:cNvPr id="15" name="Oval 14">
              <a:extLst>
                <a:ext uri="{FF2B5EF4-FFF2-40B4-BE49-F238E27FC236}">
                  <a16:creationId xmlns:a16="http://schemas.microsoft.com/office/drawing/2014/main" id="{0B5A4A7D-DBB3-B148-AAB2-A3127027CEC9}"/>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Home">
              <a:extLst>
                <a:ext uri="{FF2B5EF4-FFF2-40B4-BE49-F238E27FC236}">
                  <a16:creationId xmlns:a16="http://schemas.microsoft.com/office/drawing/2014/main" id="{D19B7488-3CE1-004D-AB65-C0842C7AE5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97754" y="3684934"/>
              <a:ext cx="522830" cy="522830"/>
            </a:xfrm>
            <a:prstGeom prst="rect">
              <a:avLst/>
            </a:prstGeom>
          </p:spPr>
        </p:pic>
      </p:grpSp>
      <p:grpSp>
        <p:nvGrpSpPr>
          <p:cNvPr id="19" name="Group 18">
            <a:extLst>
              <a:ext uri="{FF2B5EF4-FFF2-40B4-BE49-F238E27FC236}">
                <a16:creationId xmlns:a16="http://schemas.microsoft.com/office/drawing/2014/main" id="{C0CA9498-15E5-654C-9B56-96CF711EAFE9}"/>
              </a:ext>
            </a:extLst>
          </p:cNvPr>
          <p:cNvGrpSpPr/>
          <p:nvPr/>
        </p:nvGrpSpPr>
        <p:grpSpPr>
          <a:xfrm>
            <a:off x="368028" y="4304689"/>
            <a:ext cx="334563" cy="334563"/>
            <a:chOff x="4921427" y="3603636"/>
            <a:chExt cx="694097" cy="694097"/>
          </a:xfrm>
        </p:grpSpPr>
        <p:sp>
          <p:nvSpPr>
            <p:cNvPr id="20" name="Oval 19">
              <a:extLst>
                <a:ext uri="{FF2B5EF4-FFF2-40B4-BE49-F238E27FC236}">
                  <a16:creationId xmlns:a16="http://schemas.microsoft.com/office/drawing/2014/main" id="{16196BAC-32C3-CE45-962B-187CFE88D26C}"/>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Store">
              <a:extLst>
                <a:ext uri="{FF2B5EF4-FFF2-40B4-BE49-F238E27FC236}">
                  <a16:creationId xmlns:a16="http://schemas.microsoft.com/office/drawing/2014/main" id="{ACE2A787-68D9-1D4F-91AE-7E3DB5170C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19313" y="3684935"/>
              <a:ext cx="522829" cy="522829"/>
            </a:xfrm>
            <a:prstGeom prst="rect">
              <a:avLst/>
            </a:prstGeom>
          </p:spPr>
        </p:pic>
      </p:grpSp>
      <p:grpSp>
        <p:nvGrpSpPr>
          <p:cNvPr id="27" name="Group 26">
            <a:extLst>
              <a:ext uri="{FF2B5EF4-FFF2-40B4-BE49-F238E27FC236}">
                <a16:creationId xmlns:a16="http://schemas.microsoft.com/office/drawing/2014/main" id="{FA8F08F6-443B-4B5E-9DB0-84428D8F6412}"/>
              </a:ext>
            </a:extLst>
          </p:cNvPr>
          <p:cNvGrpSpPr/>
          <p:nvPr/>
        </p:nvGrpSpPr>
        <p:grpSpPr>
          <a:xfrm>
            <a:off x="388444" y="4956960"/>
            <a:ext cx="320444" cy="320444"/>
            <a:chOff x="4921427" y="3603636"/>
            <a:chExt cx="694097" cy="694097"/>
          </a:xfrm>
        </p:grpSpPr>
        <p:sp>
          <p:nvSpPr>
            <p:cNvPr id="28" name="Oval 27">
              <a:extLst>
                <a:ext uri="{FF2B5EF4-FFF2-40B4-BE49-F238E27FC236}">
                  <a16:creationId xmlns:a16="http://schemas.microsoft.com/office/drawing/2014/main" id="{B4DC7A97-4B75-423F-A9A2-6BEE473FAF85}"/>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Meeting">
              <a:extLst>
                <a:ext uri="{FF2B5EF4-FFF2-40B4-BE49-F238E27FC236}">
                  <a16:creationId xmlns:a16="http://schemas.microsoft.com/office/drawing/2014/main" id="{68C66668-17D5-4C48-88C5-95AB0118DC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97754" y="3684934"/>
              <a:ext cx="522830" cy="522830"/>
            </a:xfrm>
            <a:prstGeom prst="rect">
              <a:avLst/>
            </a:prstGeom>
          </p:spPr>
        </p:pic>
      </p:grpSp>
      <p:grpSp>
        <p:nvGrpSpPr>
          <p:cNvPr id="25" name="Group 24">
            <a:extLst>
              <a:ext uri="{FF2B5EF4-FFF2-40B4-BE49-F238E27FC236}">
                <a16:creationId xmlns:a16="http://schemas.microsoft.com/office/drawing/2014/main" id="{E134064F-5003-CE4A-86C1-7E8AE5F1CB4D}"/>
              </a:ext>
            </a:extLst>
          </p:cNvPr>
          <p:cNvGrpSpPr/>
          <p:nvPr/>
        </p:nvGrpSpPr>
        <p:grpSpPr>
          <a:xfrm>
            <a:off x="389558" y="2977263"/>
            <a:ext cx="328712" cy="328712"/>
            <a:chOff x="4921427" y="3603636"/>
            <a:chExt cx="694097" cy="694097"/>
          </a:xfrm>
        </p:grpSpPr>
        <p:sp>
          <p:nvSpPr>
            <p:cNvPr id="26" name="Oval 25">
              <a:extLst>
                <a:ext uri="{FF2B5EF4-FFF2-40B4-BE49-F238E27FC236}">
                  <a16:creationId xmlns:a16="http://schemas.microsoft.com/office/drawing/2014/main" id="{FBF2CE57-B635-B442-9DD1-B28F8EC3C653}"/>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Park scene">
              <a:extLst>
                <a:ext uri="{FF2B5EF4-FFF2-40B4-BE49-F238E27FC236}">
                  <a16:creationId xmlns:a16="http://schemas.microsoft.com/office/drawing/2014/main" id="{854DFA2E-5257-A04D-9029-98266E3C8F4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97754" y="3684934"/>
              <a:ext cx="522830" cy="522830"/>
            </a:xfrm>
            <a:prstGeom prst="rect">
              <a:avLst/>
            </a:prstGeom>
          </p:spPr>
        </p:pic>
      </p:grpSp>
      <p:grpSp>
        <p:nvGrpSpPr>
          <p:cNvPr id="34" name="Group 33">
            <a:extLst>
              <a:ext uri="{FF2B5EF4-FFF2-40B4-BE49-F238E27FC236}">
                <a16:creationId xmlns:a16="http://schemas.microsoft.com/office/drawing/2014/main" id="{CFC2BF81-1AD0-DA4A-9F69-09BC3DF1A611}"/>
              </a:ext>
            </a:extLst>
          </p:cNvPr>
          <p:cNvGrpSpPr/>
          <p:nvPr/>
        </p:nvGrpSpPr>
        <p:grpSpPr>
          <a:xfrm>
            <a:off x="376753" y="3695024"/>
            <a:ext cx="328712" cy="328712"/>
            <a:chOff x="4921427" y="3603636"/>
            <a:chExt cx="694097" cy="694097"/>
          </a:xfrm>
        </p:grpSpPr>
        <p:sp>
          <p:nvSpPr>
            <p:cNvPr id="35" name="Oval 34">
              <a:extLst>
                <a:ext uri="{FF2B5EF4-FFF2-40B4-BE49-F238E27FC236}">
                  <a16:creationId xmlns:a16="http://schemas.microsoft.com/office/drawing/2014/main" id="{82760C4E-B5E6-3144-B25C-2D5E7E757715}"/>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Palette">
              <a:extLst>
                <a:ext uri="{FF2B5EF4-FFF2-40B4-BE49-F238E27FC236}">
                  <a16:creationId xmlns:a16="http://schemas.microsoft.com/office/drawing/2014/main" id="{DFF5D538-04DE-144E-AAA8-5129BB9DB4A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97753" y="3684934"/>
              <a:ext cx="522831" cy="522831"/>
            </a:xfrm>
            <a:prstGeom prst="rect">
              <a:avLst/>
            </a:prstGeom>
          </p:spPr>
        </p:pic>
      </p:grpSp>
      <p:sp>
        <p:nvSpPr>
          <p:cNvPr id="7" name="TextBox 6">
            <a:extLst>
              <a:ext uri="{FF2B5EF4-FFF2-40B4-BE49-F238E27FC236}">
                <a16:creationId xmlns:a16="http://schemas.microsoft.com/office/drawing/2014/main" id="{8938A7B0-A644-8443-BC68-5D5981555FD5}"/>
              </a:ext>
            </a:extLst>
          </p:cNvPr>
          <p:cNvSpPr txBox="1"/>
          <p:nvPr/>
        </p:nvSpPr>
        <p:spPr>
          <a:xfrm>
            <a:off x="6890918" y="1219219"/>
            <a:ext cx="2238451" cy="369332"/>
          </a:xfrm>
          <a:prstGeom prst="rect">
            <a:avLst/>
          </a:prstGeom>
          <a:solidFill>
            <a:schemeClr val="bg1">
              <a:alpha val="70000"/>
            </a:schemeClr>
          </a:solidFill>
        </p:spPr>
        <p:txBody>
          <a:bodyPr wrap="square" rtlCol="0">
            <a:spAutoFit/>
          </a:bodyPr>
          <a:lstStyle/>
          <a:p>
            <a:pPr marL="274320" algn="l">
              <a:spcAft>
                <a:spcPts val="1000"/>
              </a:spcAft>
            </a:pPr>
            <a:endParaRPr lang="en-US" b="1" u="sng" dirty="0"/>
          </a:p>
        </p:txBody>
      </p:sp>
      <p:pic>
        <p:nvPicPr>
          <p:cNvPr id="3" name="Picture 2">
            <a:extLst>
              <a:ext uri="{FF2B5EF4-FFF2-40B4-BE49-F238E27FC236}">
                <a16:creationId xmlns:a16="http://schemas.microsoft.com/office/drawing/2014/main" id="{27E7128C-BC21-2E4F-99B9-5599779E32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1375" y="1678379"/>
            <a:ext cx="4605744" cy="3072418"/>
          </a:xfrm>
          <a:prstGeom prst="rect">
            <a:avLst/>
          </a:prstGeom>
        </p:spPr>
      </p:pic>
      <p:pic>
        <p:nvPicPr>
          <p:cNvPr id="9" name="Picture 8">
            <a:extLst>
              <a:ext uri="{FF2B5EF4-FFF2-40B4-BE49-F238E27FC236}">
                <a16:creationId xmlns:a16="http://schemas.microsoft.com/office/drawing/2014/main" id="{3CC1E93D-7667-4149-9632-DDA406BFF58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873"/>
          <a:stretch/>
        </p:blipFill>
        <p:spPr>
          <a:xfrm>
            <a:off x="4541375" y="4849619"/>
            <a:ext cx="2673461" cy="1915048"/>
          </a:xfrm>
          <a:prstGeom prst="rect">
            <a:avLst/>
          </a:prstGeom>
        </p:spPr>
      </p:pic>
      <p:pic>
        <p:nvPicPr>
          <p:cNvPr id="12" name="Picture 11">
            <a:extLst>
              <a:ext uri="{FF2B5EF4-FFF2-40B4-BE49-F238E27FC236}">
                <a16:creationId xmlns:a16="http://schemas.microsoft.com/office/drawing/2014/main" id="{DC96A373-512B-2B49-AADB-EE99C85B0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28467"/>
          <a:stretch/>
        </p:blipFill>
        <p:spPr>
          <a:xfrm>
            <a:off x="7287733" y="4849619"/>
            <a:ext cx="1856267" cy="1915048"/>
          </a:xfrm>
          <a:prstGeom prst="rect">
            <a:avLst/>
          </a:prstGeom>
        </p:spPr>
      </p:pic>
    </p:spTree>
    <p:extLst>
      <p:ext uri="{BB962C8B-B14F-4D97-AF65-F5344CB8AC3E}">
        <p14:creationId xmlns:p14="http://schemas.microsoft.com/office/powerpoint/2010/main" val="2618579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88" y="1158099"/>
            <a:ext cx="5294173" cy="400110"/>
          </a:xfrm>
          <a:prstGeom prst="rect">
            <a:avLst/>
          </a:prstGeom>
        </p:spPr>
        <p:txBody>
          <a:bodyPr wrap="square">
            <a:spAutoFit/>
          </a:bodyPr>
          <a:lstStyle/>
          <a:p>
            <a:pPr defTabSz="685800"/>
            <a:r>
              <a:rPr lang="en-US" sz="2000" b="1" dirty="0">
                <a:solidFill>
                  <a:srgbClr val="383A35"/>
                </a:solidFill>
                <a:latin typeface="Century Gothic" panose="020B0502020202020204" pitchFamily="34" charset="0"/>
                <a:cs typeface="Rubik" panose="00000500000000000000" pitchFamily="2" charset="-79"/>
              </a:rPr>
              <a:t>Demonstrate leadership in sustainability</a:t>
            </a:r>
          </a:p>
        </p:txBody>
      </p:sp>
      <p:sp>
        <p:nvSpPr>
          <p:cNvPr id="4" name="Rectangle 3">
            <a:extLst>
              <a:ext uri="{FF2B5EF4-FFF2-40B4-BE49-F238E27FC236}">
                <a16:creationId xmlns:a16="http://schemas.microsoft.com/office/drawing/2014/main" id="{BE352840-7D31-4875-A559-772DFCD80DF9}"/>
              </a:ext>
            </a:extLst>
          </p:cNvPr>
          <p:cNvSpPr/>
          <p:nvPr/>
        </p:nvSpPr>
        <p:spPr>
          <a:xfrm>
            <a:off x="914570" y="1818760"/>
            <a:ext cx="3503402" cy="3893374"/>
          </a:xfrm>
          <a:prstGeom prst="rect">
            <a:avLst/>
          </a:prstGeom>
        </p:spPr>
        <p:txBody>
          <a:bodyPr wrap="square" anchor="t">
            <a:spAutoFit/>
          </a:bodyPr>
          <a:lstStyle/>
          <a:p>
            <a:pPr defTabSz="685800" fontAlgn="base">
              <a:spcBef>
                <a:spcPts val="1200"/>
              </a:spcBef>
            </a:pPr>
            <a:r>
              <a:rPr lang="en-US" sz="1700" dirty="0">
                <a:solidFill>
                  <a:srgbClr val="383A35"/>
                </a:solidFill>
                <a:latin typeface="Century Gothic" panose="020B0502020202020204" pitchFamily="34" charset="0"/>
                <a:cs typeface="Rubik" panose="00000500000000000000" pitchFamily="2" charset="-79"/>
              </a:rPr>
              <a:t>High environmental standards in project design, construction and development</a:t>
            </a:r>
          </a:p>
          <a:p>
            <a:pPr defTabSz="685800" fontAlgn="base">
              <a:spcBef>
                <a:spcPts val="1800"/>
              </a:spcBef>
            </a:pPr>
            <a:r>
              <a:rPr lang="en-US" sz="1700" dirty="0">
                <a:solidFill>
                  <a:srgbClr val="383A35"/>
                </a:solidFill>
                <a:latin typeface="Century Gothic"/>
                <a:cs typeface="Rubik"/>
              </a:rPr>
              <a:t>Transportation demand management</a:t>
            </a:r>
          </a:p>
          <a:p>
            <a:pPr defTabSz="685800" fontAlgn="base">
              <a:spcBef>
                <a:spcPts val="1800"/>
              </a:spcBef>
            </a:pPr>
            <a:r>
              <a:rPr lang="en-US" sz="1700" dirty="0">
                <a:solidFill>
                  <a:srgbClr val="383A35"/>
                </a:solidFill>
                <a:latin typeface="Century Gothic"/>
                <a:cs typeface="Rubik"/>
              </a:rPr>
              <a:t>Alternative energy strategy striving for net zero carbon</a:t>
            </a:r>
          </a:p>
          <a:p>
            <a:pPr defTabSz="685800" fontAlgn="base">
              <a:spcBef>
                <a:spcPts val="1800"/>
              </a:spcBef>
            </a:pPr>
            <a:r>
              <a:rPr lang="en-US" sz="1700" dirty="0">
                <a:solidFill>
                  <a:srgbClr val="383A35"/>
                </a:solidFill>
                <a:latin typeface="Century Gothic"/>
                <a:cs typeface="Rubik"/>
              </a:rPr>
              <a:t>20% open space via parks and green loop</a:t>
            </a:r>
          </a:p>
          <a:p>
            <a:pPr defTabSz="685800" fontAlgn="base">
              <a:spcBef>
                <a:spcPts val="1800"/>
              </a:spcBef>
            </a:pPr>
            <a:r>
              <a:rPr lang="en-US" sz="1700" dirty="0">
                <a:solidFill>
                  <a:srgbClr val="383A35"/>
                </a:solidFill>
                <a:latin typeface="Century Gothic"/>
                <a:cs typeface="Rubik"/>
              </a:rPr>
              <a:t>LEED Gold certification on new private development</a:t>
            </a:r>
          </a:p>
        </p:txBody>
      </p:sp>
      <p:sp>
        <p:nvSpPr>
          <p:cNvPr id="6" name="Title 1">
            <a:extLst>
              <a:ext uri="{FF2B5EF4-FFF2-40B4-BE49-F238E27FC236}">
                <a16:creationId xmlns:a16="http://schemas.microsoft.com/office/drawing/2014/main" id="{060A65C7-F85E-C841-BB40-A11152DFEC74}"/>
              </a:ext>
            </a:extLst>
          </p:cNvPr>
          <p:cNvSpPr txBox="1">
            <a:spLocks/>
          </p:cNvSpPr>
          <p:nvPr/>
        </p:nvSpPr>
        <p:spPr>
          <a:xfrm>
            <a:off x="0" y="194413"/>
            <a:ext cx="91440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ea typeface="Century Gothic" charset="0"/>
                <a:cs typeface="Century Gothic" charset="0"/>
              </a:rPr>
              <a:t>Portland’s Next Resilient Place</a:t>
            </a:r>
          </a:p>
        </p:txBody>
      </p:sp>
      <p:grpSp>
        <p:nvGrpSpPr>
          <p:cNvPr id="8" name="Group 7">
            <a:extLst>
              <a:ext uri="{FF2B5EF4-FFF2-40B4-BE49-F238E27FC236}">
                <a16:creationId xmlns:a16="http://schemas.microsoft.com/office/drawing/2014/main" id="{0EF2EBFF-50B6-694F-A7DA-34D81807129C}"/>
              </a:ext>
            </a:extLst>
          </p:cNvPr>
          <p:cNvGrpSpPr/>
          <p:nvPr/>
        </p:nvGrpSpPr>
        <p:grpSpPr>
          <a:xfrm>
            <a:off x="357938" y="1968463"/>
            <a:ext cx="334564" cy="334564"/>
            <a:chOff x="4921427" y="3603636"/>
            <a:chExt cx="694097" cy="694097"/>
          </a:xfrm>
        </p:grpSpPr>
        <p:sp>
          <p:nvSpPr>
            <p:cNvPr id="9" name="Oval 8">
              <a:extLst>
                <a:ext uri="{FF2B5EF4-FFF2-40B4-BE49-F238E27FC236}">
                  <a16:creationId xmlns:a16="http://schemas.microsoft.com/office/drawing/2014/main" id="{73EC1E47-AB75-CE4A-8A57-3C6A14B5F453}"/>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ustainability">
              <a:extLst>
                <a:ext uri="{FF2B5EF4-FFF2-40B4-BE49-F238E27FC236}">
                  <a16:creationId xmlns:a16="http://schemas.microsoft.com/office/drawing/2014/main" id="{F2EAB2DC-7EA4-D64A-8BEA-035BDC8A12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97754" y="3684934"/>
              <a:ext cx="522830" cy="522830"/>
            </a:xfrm>
            <a:prstGeom prst="rect">
              <a:avLst/>
            </a:prstGeom>
          </p:spPr>
        </p:pic>
      </p:grpSp>
      <p:grpSp>
        <p:nvGrpSpPr>
          <p:cNvPr id="21" name="Group 20">
            <a:extLst>
              <a:ext uri="{FF2B5EF4-FFF2-40B4-BE49-F238E27FC236}">
                <a16:creationId xmlns:a16="http://schemas.microsoft.com/office/drawing/2014/main" id="{104AA97D-8BDD-4641-959D-9F594A46EC3D}"/>
              </a:ext>
            </a:extLst>
          </p:cNvPr>
          <p:cNvGrpSpPr/>
          <p:nvPr/>
        </p:nvGrpSpPr>
        <p:grpSpPr>
          <a:xfrm>
            <a:off x="353452" y="2926483"/>
            <a:ext cx="334564" cy="334564"/>
            <a:chOff x="4921427" y="3603636"/>
            <a:chExt cx="694097" cy="694097"/>
          </a:xfrm>
        </p:grpSpPr>
        <p:sp>
          <p:nvSpPr>
            <p:cNvPr id="22" name="Oval 21">
              <a:extLst>
                <a:ext uri="{FF2B5EF4-FFF2-40B4-BE49-F238E27FC236}">
                  <a16:creationId xmlns:a16="http://schemas.microsoft.com/office/drawing/2014/main" id="{45EA8523-DCA4-CD47-AD06-B79E6F3ECBDF}"/>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Streetcar">
              <a:extLst>
                <a:ext uri="{FF2B5EF4-FFF2-40B4-BE49-F238E27FC236}">
                  <a16:creationId xmlns:a16="http://schemas.microsoft.com/office/drawing/2014/main" id="{60978C48-E415-EE4A-A99B-9F731C4C2EB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97755" y="3684935"/>
              <a:ext cx="522830" cy="522830"/>
            </a:xfrm>
            <a:prstGeom prst="rect">
              <a:avLst/>
            </a:prstGeom>
          </p:spPr>
        </p:pic>
      </p:grpSp>
      <p:grpSp>
        <p:nvGrpSpPr>
          <p:cNvPr id="24" name="Group 23">
            <a:extLst>
              <a:ext uri="{FF2B5EF4-FFF2-40B4-BE49-F238E27FC236}">
                <a16:creationId xmlns:a16="http://schemas.microsoft.com/office/drawing/2014/main" id="{50FF1A92-03B8-854F-AE39-7DE2FAE9E6DB}"/>
              </a:ext>
            </a:extLst>
          </p:cNvPr>
          <p:cNvGrpSpPr/>
          <p:nvPr/>
        </p:nvGrpSpPr>
        <p:grpSpPr>
          <a:xfrm>
            <a:off x="348966" y="3687975"/>
            <a:ext cx="334564" cy="334564"/>
            <a:chOff x="4921427" y="3603636"/>
            <a:chExt cx="694097" cy="694097"/>
          </a:xfrm>
        </p:grpSpPr>
        <p:sp>
          <p:nvSpPr>
            <p:cNvPr id="25" name="Oval 24">
              <a:extLst>
                <a:ext uri="{FF2B5EF4-FFF2-40B4-BE49-F238E27FC236}">
                  <a16:creationId xmlns:a16="http://schemas.microsoft.com/office/drawing/2014/main" id="{82D8DEE9-1573-E24A-AD03-C543B04966EE}"/>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Lightning bolt">
              <a:extLst>
                <a:ext uri="{FF2B5EF4-FFF2-40B4-BE49-F238E27FC236}">
                  <a16:creationId xmlns:a16="http://schemas.microsoft.com/office/drawing/2014/main" id="{8A8627C3-66F5-F349-9DA1-1E943A90B66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97755" y="3706492"/>
              <a:ext cx="522830" cy="522830"/>
            </a:xfrm>
            <a:prstGeom prst="rect">
              <a:avLst/>
            </a:prstGeom>
          </p:spPr>
        </p:pic>
      </p:grpSp>
      <p:pic>
        <p:nvPicPr>
          <p:cNvPr id="13" name="Picture 12">
            <a:extLst>
              <a:ext uri="{FF2B5EF4-FFF2-40B4-BE49-F238E27FC236}">
                <a16:creationId xmlns:a16="http://schemas.microsoft.com/office/drawing/2014/main" id="{1562AA39-5C03-CE48-A9BE-27AA87313532}"/>
              </a:ext>
            </a:extLst>
          </p:cNvPr>
          <p:cNvPicPr>
            <a:picLocks noChangeAspect="1"/>
          </p:cNvPicPr>
          <p:nvPr/>
        </p:nvPicPr>
        <p:blipFill rotWithShape="1">
          <a:blip r:embed="rId9">
            <a:extLst>
              <a:ext uri="{28A0092B-C50C-407E-A947-70E740481C1C}">
                <a14:useLocalDpi xmlns:a14="http://schemas.microsoft.com/office/drawing/2010/main" val="0"/>
              </a:ext>
            </a:extLst>
          </a:blip>
          <a:srcRect t="6371"/>
          <a:stretch/>
        </p:blipFill>
        <p:spPr>
          <a:xfrm>
            <a:off x="5803391" y="1477669"/>
            <a:ext cx="3340610" cy="4696359"/>
          </a:xfrm>
          <a:prstGeom prst="rect">
            <a:avLst/>
          </a:prstGeom>
        </p:spPr>
      </p:pic>
      <p:grpSp>
        <p:nvGrpSpPr>
          <p:cNvPr id="15" name="Group 14">
            <a:extLst>
              <a:ext uri="{FF2B5EF4-FFF2-40B4-BE49-F238E27FC236}">
                <a16:creationId xmlns:a16="http://schemas.microsoft.com/office/drawing/2014/main" id="{115F6032-2F2A-F049-B6D7-6D881A6C1C9A}"/>
              </a:ext>
            </a:extLst>
          </p:cNvPr>
          <p:cNvGrpSpPr/>
          <p:nvPr/>
        </p:nvGrpSpPr>
        <p:grpSpPr>
          <a:xfrm>
            <a:off x="357939" y="4462039"/>
            <a:ext cx="334563" cy="334563"/>
            <a:chOff x="4921427" y="3603636"/>
            <a:chExt cx="694097" cy="694097"/>
          </a:xfrm>
        </p:grpSpPr>
        <p:sp>
          <p:nvSpPr>
            <p:cNvPr id="16" name="Oval 15">
              <a:extLst>
                <a:ext uri="{FF2B5EF4-FFF2-40B4-BE49-F238E27FC236}">
                  <a16:creationId xmlns:a16="http://schemas.microsoft.com/office/drawing/2014/main" id="{5609A2B8-4146-1B42-A431-5F82F4F42887}"/>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9" descr="Deciduous tree">
              <a:extLst>
                <a:ext uri="{FF2B5EF4-FFF2-40B4-BE49-F238E27FC236}">
                  <a16:creationId xmlns:a16="http://schemas.microsoft.com/office/drawing/2014/main" id="{68C68472-B994-8646-A40C-38FAA57A40D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997754" y="3684934"/>
              <a:ext cx="522830" cy="522830"/>
            </a:xfrm>
            <a:prstGeom prst="rect">
              <a:avLst/>
            </a:prstGeom>
          </p:spPr>
        </p:pic>
      </p:grpSp>
      <p:grpSp>
        <p:nvGrpSpPr>
          <p:cNvPr id="19" name="Group 18">
            <a:extLst>
              <a:ext uri="{FF2B5EF4-FFF2-40B4-BE49-F238E27FC236}">
                <a16:creationId xmlns:a16="http://schemas.microsoft.com/office/drawing/2014/main" id="{E134064F-5003-CE4A-86C1-7E8AE5F1CB4D}"/>
              </a:ext>
            </a:extLst>
          </p:cNvPr>
          <p:cNvGrpSpPr/>
          <p:nvPr/>
        </p:nvGrpSpPr>
        <p:grpSpPr>
          <a:xfrm>
            <a:off x="347406" y="5190556"/>
            <a:ext cx="328712" cy="328712"/>
            <a:chOff x="4921427" y="3603636"/>
            <a:chExt cx="694097" cy="694097"/>
          </a:xfrm>
        </p:grpSpPr>
        <p:sp>
          <p:nvSpPr>
            <p:cNvPr id="20" name="Oval 19">
              <a:extLst>
                <a:ext uri="{FF2B5EF4-FFF2-40B4-BE49-F238E27FC236}">
                  <a16:creationId xmlns:a16="http://schemas.microsoft.com/office/drawing/2014/main" id="{FBF2CE57-B635-B442-9DD1-B28F8EC3C653}"/>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32" descr="Park scene">
              <a:extLst>
                <a:ext uri="{FF2B5EF4-FFF2-40B4-BE49-F238E27FC236}">
                  <a16:creationId xmlns:a16="http://schemas.microsoft.com/office/drawing/2014/main" id="{854DFA2E-5257-A04D-9029-98266E3C8F4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997754" y="3684934"/>
              <a:ext cx="522830" cy="522830"/>
            </a:xfrm>
            <a:prstGeom prst="rect">
              <a:avLst/>
            </a:prstGeom>
          </p:spPr>
        </p:pic>
      </p:grpSp>
    </p:spTree>
    <p:extLst>
      <p:ext uri="{BB962C8B-B14F-4D97-AF65-F5344CB8AC3E}">
        <p14:creationId xmlns:p14="http://schemas.microsoft.com/office/powerpoint/2010/main" val="83850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E39F6-4485-904A-84F0-9A9C6904A738}"/>
              </a:ext>
            </a:extLst>
          </p:cNvPr>
          <p:cNvSpPr>
            <a:spLocks noGrp="1"/>
          </p:cNvSpPr>
          <p:nvPr>
            <p:ph type="title"/>
          </p:nvPr>
        </p:nvSpPr>
        <p:spPr>
          <a:xfrm>
            <a:off x="-1" y="2872153"/>
            <a:ext cx="5054599" cy="1708521"/>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Partnerships &amp; Implementation</a:t>
            </a:r>
          </a:p>
        </p:txBody>
      </p:sp>
      <p:sp>
        <p:nvSpPr>
          <p:cNvPr id="6" name="TextBox 5">
            <a:extLst>
              <a:ext uri="{FF2B5EF4-FFF2-40B4-BE49-F238E27FC236}">
                <a16:creationId xmlns:a16="http://schemas.microsoft.com/office/drawing/2014/main" id="{3775B856-D77B-F640-9A83-D414CB1055CE}"/>
              </a:ext>
            </a:extLst>
          </p:cNvPr>
          <p:cNvSpPr txBox="1"/>
          <p:nvPr/>
        </p:nvSpPr>
        <p:spPr>
          <a:xfrm>
            <a:off x="5054599" y="1828848"/>
            <a:ext cx="3517900" cy="2462213"/>
          </a:xfrm>
          <a:prstGeom prst="rect">
            <a:avLst/>
          </a:prstGeom>
          <a:noFill/>
        </p:spPr>
        <p:txBody>
          <a:bodyPr wrap="square" rtlCol="0">
            <a:spAutoFit/>
          </a:bodyPr>
          <a:lstStyle/>
          <a:p>
            <a:pPr marL="274320">
              <a:spcAft>
                <a:spcPts val="1000"/>
              </a:spcAft>
            </a:pPr>
            <a:r>
              <a:rPr lang="en-US" sz="2200" dirty="0">
                <a:solidFill>
                  <a:schemeClr val="bg1"/>
                </a:solidFill>
                <a:latin typeface="Segoe Print" panose="02000800000000000000" pitchFamily="2" charset="0"/>
              </a:rPr>
              <a:t>“I believe that we have an opportunity to influence the next generation of development of the City and I want be part of it.”</a:t>
            </a:r>
          </a:p>
        </p:txBody>
      </p:sp>
      <p:sp>
        <p:nvSpPr>
          <p:cNvPr id="2" name="Rectangle 1">
            <a:extLst>
              <a:ext uri="{FF2B5EF4-FFF2-40B4-BE49-F238E27FC236}">
                <a16:creationId xmlns:a16="http://schemas.microsoft.com/office/drawing/2014/main" id="{715406F6-A522-3844-BF40-C40FB071C739}"/>
              </a:ext>
            </a:extLst>
          </p:cNvPr>
          <p:cNvSpPr/>
          <p:nvPr/>
        </p:nvSpPr>
        <p:spPr>
          <a:xfrm>
            <a:off x="5054600" y="4580674"/>
            <a:ext cx="2853132" cy="1015663"/>
          </a:xfrm>
          <a:prstGeom prst="rect">
            <a:avLst/>
          </a:prstGeom>
        </p:spPr>
        <p:txBody>
          <a:bodyPr wrap="square">
            <a:spAutoFit/>
          </a:bodyPr>
          <a:lstStyle/>
          <a:p>
            <a:pPr marL="274320">
              <a:spcAft>
                <a:spcPts val="1000"/>
              </a:spcAft>
            </a:pPr>
            <a:r>
              <a:rPr lang="en-US">
                <a:solidFill>
                  <a:schemeClr val="bg1"/>
                </a:solidFill>
                <a:latin typeface="Century Gothic" panose="020B0502020202020204" pitchFamily="34" charset="0"/>
              </a:rPr>
              <a:t>James Paulson, </a:t>
            </a:r>
            <a:br>
              <a:rPr lang="en-US">
                <a:solidFill>
                  <a:schemeClr val="bg1"/>
                </a:solidFill>
                <a:latin typeface="Century Gothic" panose="020B0502020202020204" pitchFamily="34" charset="0"/>
              </a:rPr>
            </a:br>
            <a:r>
              <a:rPr lang="en-US" sz="1400" dirty="0">
                <a:solidFill>
                  <a:schemeClr val="bg1"/>
                </a:solidFill>
                <a:latin typeface="Century Gothic" panose="020B0502020202020204" pitchFamily="34" charset="0"/>
              </a:rPr>
              <a:t>JMPDX LLC, </a:t>
            </a:r>
            <a:r>
              <a:rPr lang="en-US" sz="1400" dirty="0" err="1">
                <a:solidFill>
                  <a:schemeClr val="bg1"/>
                </a:solidFill>
                <a:latin typeface="Century Gothic" panose="020B0502020202020204" pitchFamily="34" charset="0"/>
              </a:rPr>
              <a:t>Worksystems</a:t>
            </a:r>
            <a:r>
              <a:rPr lang="en-US" sz="1400" dirty="0">
                <a:solidFill>
                  <a:schemeClr val="bg1"/>
                </a:solidFill>
                <a:latin typeface="Century Gothic" panose="020B0502020202020204" pitchFamily="34" charset="0"/>
              </a:rPr>
              <a:t> Inc. Board, and Steering Committee Member</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99762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562548-017D-4C13-8FE6-E1010FDACE68}"/>
              </a:ext>
            </a:extLst>
          </p:cNvPr>
          <p:cNvSpPr txBox="1"/>
          <p:nvPr/>
        </p:nvSpPr>
        <p:spPr>
          <a:xfrm>
            <a:off x="152400" y="295335"/>
            <a:ext cx="8560269" cy="584775"/>
          </a:xfrm>
          <a:prstGeom prst="rect">
            <a:avLst/>
          </a:prstGeom>
          <a:noFill/>
        </p:spPr>
        <p:txBody>
          <a:bodyPr wrap="square" rtlCol="0" anchor="t">
            <a:spAutoFit/>
          </a:bodyPr>
          <a:lstStyle/>
          <a:p>
            <a:r>
              <a:rPr lang="en-US" sz="3200" dirty="0">
                <a:solidFill>
                  <a:schemeClr val="bg1"/>
                </a:solidFill>
                <a:latin typeface="Franklin Gothic Demi Cond" panose="020B0706030402020204" pitchFamily="34" charset="0"/>
              </a:rPr>
              <a:t>Project Components </a:t>
            </a:r>
            <a:endParaRPr lang="en-US" sz="3200" dirty="0">
              <a:solidFill>
                <a:schemeClr val="bg1"/>
              </a:solidFill>
              <a:latin typeface="Franklin Gothic Demi Cond"/>
            </a:endParaRPr>
          </a:p>
        </p:txBody>
      </p:sp>
      <p:sp>
        <p:nvSpPr>
          <p:cNvPr id="6" name="Rectangle 5">
            <a:extLst>
              <a:ext uri="{FF2B5EF4-FFF2-40B4-BE49-F238E27FC236}">
                <a16:creationId xmlns:a16="http://schemas.microsoft.com/office/drawing/2014/main" id="{5DADCE23-C94C-407A-AD95-CC4CDF5A2C1B}"/>
              </a:ext>
            </a:extLst>
          </p:cNvPr>
          <p:cNvSpPr/>
          <p:nvPr/>
        </p:nvSpPr>
        <p:spPr>
          <a:xfrm>
            <a:off x="431331" y="1065525"/>
            <a:ext cx="4140669" cy="5188600"/>
          </a:xfrm>
          <a:prstGeom prst="rect">
            <a:avLst/>
          </a:prstGeom>
        </p:spPr>
        <p:txBody>
          <a:bodyPr wrap="square">
            <a:spAutoFit/>
          </a:bodyPr>
          <a:lstStyle/>
          <a:p>
            <a:pPr>
              <a:spcAft>
                <a:spcPts val="537"/>
              </a:spcAft>
            </a:pPr>
            <a:r>
              <a:rPr lang="en-US" sz="1600" b="1" dirty="0">
                <a:latin typeface="Century Gothic" panose="020B0502020202020204" pitchFamily="34" charset="0"/>
                <a:cs typeface="Calibri"/>
              </a:rPr>
              <a:t>City Partnerships</a:t>
            </a:r>
          </a:p>
          <a:p>
            <a:pPr marL="628650" lvl="1" indent="-171450">
              <a:spcAft>
                <a:spcPts val="537"/>
              </a:spcAft>
              <a:buFont typeface="Arial" panose="020B0604020202020204" pitchFamily="34" charset="0"/>
              <a:buChar char="•"/>
            </a:pPr>
            <a:r>
              <a:rPr lang="en-US" sz="1400" dirty="0">
                <a:latin typeface="Century Gothic" panose="020B0502020202020204" pitchFamily="34" charset="0"/>
                <a:cs typeface="Calibri"/>
              </a:rPr>
              <a:t>Portland Housing Bureau</a:t>
            </a:r>
          </a:p>
          <a:p>
            <a:pPr marL="628650" lvl="1" indent="-171450">
              <a:spcAft>
                <a:spcPts val="537"/>
              </a:spcAft>
              <a:buFont typeface="Arial" panose="020B0604020202020204" pitchFamily="34" charset="0"/>
              <a:buChar char="•"/>
            </a:pPr>
            <a:r>
              <a:rPr lang="en-US" sz="1400" dirty="0">
                <a:latin typeface="Century Gothic" panose="020B0502020202020204" pitchFamily="34" charset="0"/>
                <a:cs typeface="Calibri"/>
              </a:rPr>
              <a:t>Infrastructure Bureaus – PBOT, Parks, BES, Water</a:t>
            </a:r>
          </a:p>
          <a:p>
            <a:pPr marL="628650" lvl="1" indent="-171450">
              <a:spcAft>
                <a:spcPts val="537"/>
              </a:spcAft>
              <a:buFont typeface="Arial" panose="020B0604020202020204" pitchFamily="34" charset="0"/>
              <a:buChar char="•"/>
            </a:pPr>
            <a:r>
              <a:rPr lang="en-US" sz="1400" dirty="0">
                <a:latin typeface="Century Gothic" panose="020B0502020202020204" pitchFamily="34" charset="0"/>
                <a:cs typeface="Calibri"/>
              </a:rPr>
              <a:t>Office of Management &amp; Finance</a:t>
            </a:r>
            <a:br>
              <a:rPr lang="en-US" sz="1400" dirty="0">
                <a:latin typeface="Century Gothic" panose="020B0502020202020204" pitchFamily="34" charset="0"/>
                <a:cs typeface="Calibri"/>
              </a:rPr>
            </a:br>
            <a:endParaRPr lang="en-US" sz="1400" dirty="0">
              <a:latin typeface="Century Gothic" panose="020B0502020202020204" pitchFamily="34" charset="0"/>
              <a:cs typeface="Calibri"/>
            </a:endParaRPr>
          </a:p>
          <a:p>
            <a:pPr>
              <a:spcAft>
                <a:spcPts val="537"/>
              </a:spcAft>
            </a:pPr>
            <a:r>
              <a:rPr lang="en-US" sz="1600" b="1" dirty="0">
                <a:latin typeface="Century Gothic" panose="020B0502020202020204" pitchFamily="34" charset="0"/>
                <a:cs typeface="Calibri"/>
              </a:rPr>
              <a:t>Community Partnerships</a:t>
            </a:r>
          </a:p>
          <a:p>
            <a:pPr marL="628650" lvl="1" indent="-171450">
              <a:spcAft>
                <a:spcPts val="537"/>
              </a:spcAft>
              <a:buFont typeface="Arial" panose="020B0604020202020204" pitchFamily="34" charset="0"/>
              <a:buChar char="•"/>
            </a:pPr>
            <a:r>
              <a:rPr lang="en-US" sz="1400" dirty="0">
                <a:latin typeface="Century Gothic" panose="020B0502020202020204" pitchFamily="34" charset="0"/>
                <a:cs typeface="Calibri"/>
              </a:rPr>
              <a:t>Steering Committee </a:t>
            </a:r>
          </a:p>
          <a:p>
            <a:pPr marL="628650" lvl="1" indent="-171450">
              <a:spcAft>
                <a:spcPts val="1800"/>
              </a:spcAft>
              <a:buFont typeface="Arial" panose="020B0604020202020204" pitchFamily="34" charset="0"/>
              <a:buChar char="•"/>
            </a:pPr>
            <a:r>
              <a:rPr lang="en-US" sz="1400" dirty="0">
                <a:latin typeface="Century Gothic" panose="020B0502020202020204" pitchFamily="34" charset="0"/>
                <a:cs typeface="Calibri"/>
              </a:rPr>
              <a:t>Community Benefit Agreement / Healthy Communities Coalition</a:t>
            </a:r>
          </a:p>
          <a:p>
            <a:pPr marL="0" lvl="1">
              <a:spcAft>
                <a:spcPts val="537"/>
              </a:spcAft>
            </a:pPr>
            <a:r>
              <a:rPr lang="en-US" sz="1600" b="1" dirty="0">
                <a:latin typeface="Century Gothic" panose="020B0502020202020204" pitchFamily="34" charset="0"/>
                <a:cs typeface="Calibri"/>
              </a:rPr>
              <a:t>Development Partnerships</a:t>
            </a:r>
          </a:p>
          <a:p>
            <a:pPr marL="628650" lvl="2" indent="-171450">
              <a:spcAft>
                <a:spcPts val="537"/>
              </a:spcAft>
              <a:buFont typeface="Arial" panose="020B0604020202020204" pitchFamily="34" charset="0"/>
              <a:buChar char="•"/>
            </a:pPr>
            <a:r>
              <a:rPr lang="en-US" sz="1400" dirty="0">
                <a:latin typeface="Century Gothic" panose="020B0502020202020204" pitchFamily="34" charset="0"/>
                <a:cs typeface="Calibri"/>
              </a:rPr>
              <a:t>Continuum Partners</a:t>
            </a:r>
          </a:p>
          <a:p>
            <a:pPr marL="628650" lvl="2" indent="-171450">
              <a:spcAft>
                <a:spcPts val="537"/>
              </a:spcAft>
              <a:buFont typeface="Arial" panose="020B0604020202020204" pitchFamily="34" charset="0"/>
              <a:buChar char="•"/>
            </a:pPr>
            <a:r>
              <a:rPr lang="en-US" sz="1400" dirty="0">
                <a:latin typeface="Century Gothic" panose="020B0502020202020204" pitchFamily="34" charset="0"/>
                <a:cs typeface="Calibri"/>
              </a:rPr>
              <a:t>Future Affordable Housing Developers</a:t>
            </a:r>
            <a:endParaRPr lang="en-US" sz="1400" b="1" dirty="0">
              <a:latin typeface="Century Gothic" panose="020B0502020202020204" pitchFamily="34" charset="0"/>
              <a:cs typeface="Calibri"/>
            </a:endParaRPr>
          </a:p>
          <a:p>
            <a:pPr marL="0" lvl="1">
              <a:spcAft>
                <a:spcPts val="537"/>
              </a:spcAft>
            </a:pPr>
            <a:endParaRPr lang="en-US" sz="1600" b="1" dirty="0">
              <a:latin typeface="Century Gothic" panose="020B0502020202020204" pitchFamily="34" charset="0"/>
              <a:cs typeface="Calibri"/>
            </a:endParaRPr>
          </a:p>
          <a:p>
            <a:pPr marL="0" lvl="1">
              <a:spcAft>
                <a:spcPts val="537"/>
              </a:spcAft>
            </a:pPr>
            <a:r>
              <a:rPr lang="en-US" sz="1600" b="1" dirty="0">
                <a:latin typeface="Century Gothic" panose="020B0502020202020204" pitchFamily="34" charset="0"/>
                <a:cs typeface="Calibri"/>
              </a:rPr>
              <a:t>Sustainable Energy Infrastructure</a:t>
            </a:r>
          </a:p>
          <a:p>
            <a:pPr marL="628650" lvl="1" indent="-171450">
              <a:spcAft>
                <a:spcPts val="537"/>
              </a:spcAft>
              <a:buFont typeface="Arial" panose="020B0604020202020204" pitchFamily="34" charset="0"/>
              <a:buChar char="•"/>
            </a:pPr>
            <a:r>
              <a:rPr lang="en-US" sz="1400" dirty="0">
                <a:latin typeface="Century Gothic" panose="020B0502020202020204" pitchFamily="34" charset="0"/>
                <a:cs typeface="Calibri"/>
              </a:rPr>
              <a:t>Portland General Electric</a:t>
            </a:r>
          </a:p>
          <a:p>
            <a:pPr marL="628650" lvl="1" indent="-171450">
              <a:spcAft>
                <a:spcPts val="537"/>
              </a:spcAft>
              <a:buFont typeface="Arial" panose="020B0604020202020204" pitchFamily="34" charset="0"/>
              <a:buChar char="•"/>
            </a:pPr>
            <a:r>
              <a:rPr lang="en-US" sz="1400" dirty="0">
                <a:latin typeface="Century Gothic" panose="020B0502020202020204" pitchFamily="34" charset="0"/>
                <a:cs typeface="Calibri"/>
              </a:rPr>
              <a:t>Northwest Natural Gas</a:t>
            </a:r>
          </a:p>
          <a:p>
            <a:pPr marL="628650" lvl="1" indent="-171450">
              <a:spcAft>
                <a:spcPts val="1800"/>
              </a:spcAft>
              <a:buFont typeface="Arial" panose="020B0604020202020204" pitchFamily="34" charset="0"/>
              <a:buChar char="•"/>
            </a:pPr>
            <a:r>
              <a:rPr lang="en-US" sz="1400" dirty="0">
                <a:latin typeface="Century Gothic" panose="020B0502020202020204" pitchFamily="34" charset="0"/>
                <a:cs typeface="Calibri"/>
              </a:rPr>
              <a:t>Bureau of Planning &amp; Sustainability</a:t>
            </a:r>
          </a:p>
        </p:txBody>
      </p:sp>
      <p:sp>
        <p:nvSpPr>
          <p:cNvPr id="9" name="Title 1">
            <a:extLst>
              <a:ext uri="{FF2B5EF4-FFF2-40B4-BE49-F238E27FC236}">
                <a16:creationId xmlns:a16="http://schemas.microsoft.com/office/drawing/2014/main" id="{BBBBF9B4-DCF2-4838-8122-C18169633849}"/>
              </a:ext>
            </a:extLst>
          </p:cNvPr>
          <p:cNvSpPr txBox="1">
            <a:spLocks/>
          </p:cNvSpPr>
          <p:nvPr/>
        </p:nvSpPr>
        <p:spPr>
          <a:xfrm>
            <a:off x="0" y="113055"/>
            <a:ext cx="89916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rPr>
              <a:t>Project Partners</a:t>
            </a:r>
          </a:p>
        </p:txBody>
      </p:sp>
      <p:sp>
        <p:nvSpPr>
          <p:cNvPr id="2" name="Rectangle 1">
            <a:extLst>
              <a:ext uri="{FF2B5EF4-FFF2-40B4-BE49-F238E27FC236}">
                <a16:creationId xmlns:a16="http://schemas.microsoft.com/office/drawing/2014/main" id="{F3495457-9A95-466F-80A7-3E4A9C2014CE}"/>
              </a:ext>
            </a:extLst>
          </p:cNvPr>
          <p:cNvSpPr/>
          <p:nvPr/>
        </p:nvSpPr>
        <p:spPr>
          <a:xfrm>
            <a:off x="4520184" y="1062390"/>
            <a:ext cx="4471416" cy="4546437"/>
          </a:xfrm>
          <a:prstGeom prst="rect">
            <a:avLst/>
          </a:prstGeom>
        </p:spPr>
        <p:txBody>
          <a:bodyPr wrap="square" numCol="2">
            <a:spAutoFit/>
          </a:bodyPr>
          <a:lstStyle/>
          <a:p>
            <a:pPr marL="0" lvl="1">
              <a:spcAft>
                <a:spcPts val="537"/>
              </a:spcAft>
            </a:pPr>
            <a:r>
              <a:rPr lang="en-US" sz="1600" b="1" dirty="0">
                <a:latin typeface="Century Gothic" panose="020B0502020202020204" pitchFamily="34" charset="0"/>
                <a:cs typeface="Calibri"/>
              </a:rPr>
              <a:t>Consultant Team</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ZGF</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Place</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WLR Consulting</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Randy </a:t>
            </a:r>
            <a:r>
              <a:rPr lang="en-US" sz="1400" dirty="0" err="1">
                <a:latin typeface="Century Gothic" panose="020B0502020202020204" pitchFamily="34" charset="0"/>
                <a:cs typeface="Calibri"/>
              </a:rPr>
              <a:t>Blazak</a:t>
            </a:r>
            <a:endParaRPr lang="en-US" sz="1400" dirty="0">
              <a:latin typeface="Century Gothic" panose="020B0502020202020204" pitchFamily="34" charset="0"/>
              <a:cs typeface="Calibri"/>
            </a:endParaRPr>
          </a:p>
          <a:p>
            <a:pPr marL="742950" lvl="2" indent="-285750">
              <a:spcAft>
                <a:spcPts val="537"/>
              </a:spcAft>
              <a:buFont typeface="Arial" panose="020B0604020202020204" pitchFamily="34" charset="0"/>
              <a:buChar char="•"/>
            </a:pPr>
            <a:r>
              <a:rPr lang="en-US" sz="1400" dirty="0" err="1">
                <a:latin typeface="Century Gothic" panose="020B0502020202020204" pitchFamily="34" charset="0"/>
                <a:cs typeface="Calibri"/>
              </a:rPr>
              <a:t>Akana</a:t>
            </a:r>
            <a:endParaRPr lang="en-US" sz="1400" dirty="0">
              <a:latin typeface="Century Gothic" panose="020B0502020202020204" pitchFamily="34" charset="0"/>
              <a:cs typeface="Calibri"/>
            </a:endParaRP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Arup</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Toole Design Group</a:t>
            </a:r>
          </a:p>
          <a:p>
            <a:pPr marL="742950" lvl="2" indent="-285750">
              <a:spcAft>
                <a:spcPts val="537"/>
              </a:spcAft>
              <a:buFont typeface="Arial" panose="020B0604020202020204" pitchFamily="34" charset="0"/>
              <a:buChar char="•"/>
            </a:pPr>
            <a:r>
              <a:rPr lang="en-US" sz="1400" dirty="0" err="1">
                <a:latin typeface="Century Gothic" panose="020B0502020202020204" pitchFamily="34" charset="0"/>
                <a:cs typeface="Calibri"/>
              </a:rPr>
              <a:t>Kittelson</a:t>
            </a:r>
            <a:endParaRPr lang="en-US" sz="1400" dirty="0">
              <a:latin typeface="Century Gothic" panose="020B0502020202020204" pitchFamily="34" charset="0"/>
              <a:cs typeface="Calibri"/>
            </a:endParaRP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Brightworks</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KPFF</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Rider </a:t>
            </a:r>
            <a:r>
              <a:rPr lang="en-US" sz="1400" dirty="0" err="1">
                <a:latin typeface="Century Gothic" panose="020B0502020202020204" pitchFamily="34" charset="0"/>
                <a:cs typeface="Calibri"/>
              </a:rPr>
              <a:t>Levett</a:t>
            </a:r>
            <a:r>
              <a:rPr lang="en-US" sz="1400" dirty="0">
                <a:latin typeface="Century Gothic" panose="020B0502020202020204" pitchFamily="34" charset="0"/>
                <a:cs typeface="Calibri"/>
              </a:rPr>
              <a:t> Bucknall</a:t>
            </a:r>
          </a:p>
          <a:p>
            <a:pPr marL="742950" lvl="2" indent="-285750">
              <a:spcAft>
                <a:spcPts val="537"/>
              </a:spcAft>
              <a:buFont typeface="Arial" panose="020B0604020202020204" pitchFamily="34" charset="0"/>
              <a:buChar char="•"/>
            </a:pPr>
            <a:endParaRPr lang="en-US" sz="1400" dirty="0">
              <a:latin typeface="Century Gothic" panose="020B0502020202020204" pitchFamily="34" charset="0"/>
              <a:cs typeface="Calibri"/>
            </a:endParaRPr>
          </a:p>
          <a:p>
            <a:pPr marL="742950" lvl="2" indent="-285750">
              <a:spcAft>
                <a:spcPts val="537"/>
              </a:spcAft>
              <a:buFont typeface="Arial" panose="020B0604020202020204" pitchFamily="34" charset="0"/>
              <a:buChar char="•"/>
            </a:pPr>
            <a:endParaRPr lang="en-US" sz="1400" dirty="0">
              <a:latin typeface="Century Gothic" panose="020B0502020202020204" pitchFamily="34" charset="0"/>
              <a:cs typeface="Calibri"/>
            </a:endParaRPr>
          </a:p>
          <a:p>
            <a:pPr marL="742950" lvl="2" indent="-285750">
              <a:spcAft>
                <a:spcPts val="537"/>
              </a:spcAft>
              <a:buFont typeface="Arial" panose="020B0604020202020204" pitchFamily="34" charset="0"/>
              <a:buChar char="•"/>
            </a:pPr>
            <a:endParaRPr lang="en-US" sz="1400" dirty="0">
              <a:latin typeface="Century Gothic" panose="020B0502020202020204" pitchFamily="34" charset="0"/>
              <a:cs typeface="Calibri"/>
            </a:endParaRP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Project for Public Spaces</a:t>
            </a:r>
          </a:p>
          <a:p>
            <a:pPr marL="742950" lvl="2" indent="-285750">
              <a:spcAft>
                <a:spcPts val="537"/>
              </a:spcAft>
              <a:buFont typeface="Arial" panose="020B0604020202020204" pitchFamily="34" charset="0"/>
              <a:buChar char="•"/>
            </a:pPr>
            <a:r>
              <a:rPr lang="en-US" sz="1400" dirty="0" err="1">
                <a:latin typeface="Century Gothic" panose="020B0502020202020204" pitchFamily="34" charset="0"/>
                <a:cs typeface="Calibri"/>
              </a:rPr>
              <a:t>EcoNorthwest</a:t>
            </a:r>
            <a:endParaRPr lang="en-US" sz="1400" dirty="0">
              <a:latin typeface="Century Gothic" panose="020B0502020202020204" pitchFamily="34" charset="0"/>
              <a:cs typeface="Calibri"/>
            </a:endParaRP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Studio Jelly</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Lara Media</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Collaborative Design + Innovation</a:t>
            </a:r>
          </a:p>
          <a:p>
            <a:pPr marL="742950" lvl="2" indent="-285750">
              <a:spcAft>
                <a:spcPts val="537"/>
              </a:spcAft>
              <a:buFont typeface="Arial" panose="020B0604020202020204" pitchFamily="34" charset="0"/>
              <a:buChar char="•"/>
            </a:pPr>
            <a:r>
              <a:rPr lang="en-US" sz="1400" dirty="0">
                <a:latin typeface="Century Gothic" panose="020B0502020202020204" pitchFamily="34" charset="0"/>
                <a:cs typeface="Calibri"/>
              </a:rPr>
              <a:t>Jones Lange LaSalle</a:t>
            </a:r>
          </a:p>
          <a:p>
            <a:pPr marL="742950" lvl="2" indent="-285750">
              <a:spcAft>
                <a:spcPts val="537"/>
              </a:spcAft>
              <a:buFont typeface="Arial" panose="020B0604020202020204" pitchFamily="34" charset="0"/>
              <a:buChar char="•"/>
            </a:pPr>
            <a:r>
              <a:rPr lang="en-US" sz="1400" dirty="0" err="1">
                <a:latin typeface="Century Gothic" panose="020B0502020202020204" pitchFamily="34" charset="0"/>
                <a:cs typeface="Calibri"/>
              </a:rPr>
              <a:t>Puttman</a:t>
            </a:r>
            <a:r>
              <a:rPr lang="en-US" sz="1400" dirty="0">
                <a:latin typeface="Century Gothic" panose="020B0502020202020204" pitchFamily="34" charset="0"/>
                <a:cs typeface="Calibri"/>
              </a:rPr>
              <a:t> Infrastructure</a:t>
            </a:r>
          </a:p>
          <a:p>
            <a:pPr marL="742950" lvl="2" indent="-285750">
              <a:spcAft>
                <a:spcPts val="537"/>
              </a:spcAft>
              <a:buFont typeface="Arial" panose="020B0604020202020204" pitchFamily="34" charset="0"/>
              <a:buChar char="•"/>
            </a:pPr>
            <a:r>
              <a:rPr lang="en-US" sz="1400" dirty="0" err="1">
                <a:latin typeface="Century Gothic" panose="020B0502020202020204" pitchFamily="34" charset="0"/>
                <a:cs typeface="Calibri"/>
              </a:rPr>
              <a:t>Estalano</a:t>
            </a:r>
            <a:r>
              <a:rPr lang="en-US" sz="1400" dirty="0">
                <a:latin typeface="Century Gothic" panose="020B0502020202020204" pitchFamily="34" charset="0"/>
                <a:cs typeface="Calibri"/>
              </a:rPr>
              <a:t> Advisors</a:t>
            </a:r>
          </a:p>
        </p:txBody>
      </p:sp>
    </p:spTree>
    <p:extLst>
      <p:ext uri="{BB962C8B-B14F-4D97-AF65-F5344CB8AC3E}">
        <p14:creationId xmlns:p14="http://schemas.microsoft.com/office/powerpoint/2010/main" val="559098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E8FA-FE9F-42CC-9A46-40C2EEB35030}"/>
              </a:ext>
            </a:extLst>
          </p:cNvPr>
          <p:cNvSpPr>
            <a:spLocks noGrp="1"/>
          </p:cNvSpPr>
          <p:nvPr>
            <p:ph type="title"/>
          </p:nvPr>
        </p:nvSpPr>
        <p:spPr>
          <a:xfrm>
            <a:off x="49014" y="175846"/>
            <a:ext cx="8534400" cy="685800"/>
          </a:xfrm>
        </p:spPr>
        <p:txBody>
          <a:bodyPr/>
          <a:lstStyle/>
          <a:p>
            <a:r>
              <a:rPr lang="en-US" dirty="0">
                <a:latin typeface="Century Gothic" charset="0"/>
                <a:ea typeface="Century Gothic" charset="0"/>
                <a:cs typeface="Century Gothic" charset="0"/>
              </a:rPr>
              <a:t>Implementation Framework</a:t>
            </a:r>
          </a:p>
        </p:txBody>
      </p:sp>
      <p:sp>
        <p:nvSpPr>
          <p:cNvPr id="11" name="TextBox 10">
            <a:extLst>
              <a:ext uri="{FF2B5EF4-FFF2-40B4-BE49-F238E27FC236}">
                <a16:creationId xmlns:a16="http://schemas.microsoft.com/office/drawing/2014/main" id="{7C38EDD5-1A80-4B05-B5A7-C9215D4CCB5E}"/>
              </a:ext>
            </a:extLst>
          </p:cNvPr>
          <p:cNvSpPr txBox="1"/>
          <p:nvPr/>
        </p:nvSpPr>
        <p:spPr>
          <a:xfrm>
            <a:off x="2312674" y="2808766"/>
            <a:ext cx="1829196" cy="2908489"/>
          </a:xfrm>
          <a:prstGeom prst="rect">
            <a:avLst/>
          </a:prstGeom>
          <a:noFill/>
          <a:ln w="12700">
            <a:noFill/>
          </a:ln>
        </p:spPr>
        <p:txBody>
          <a:bodyPr wrap="square" rtlCol="0">
            <a:spAutoFit/>
          </a:bodyPr>
          <a:lstStyle/>
          <a:p>
            <a:pPr algn="ctr"/>
            <a:r>
              <a:rPr lang="en-US" sz="1600" b="1" dirty="0">
                <a:latin typeface="Century Gothic" panose="020B0502020202020204" pitchFamily="34" charset="0"/>
              </a:rPr>
              <a:t>Disposition &amp; Development Agreement</a:t>
            </a:r>
          </a:p>
          <a:p>
            <a:pPr algn="ctr"/>
            <a:endParaRPr lang="en-US" sz="1400" i="1" dirty="0">
              <a:latin typeface="Century Gothic" panose="020B0502020202020204" pitchFamily="34" charset="0"/>
            </a:endParaRPr>
          </a:p>
          <a:p>
            <a:pPr algn="ctr"/>
            <a:r>
              <a:rPr lang="en-US" sz="1400" dirty="0">
                <a:latin typeface="Century Gothic" panose="020B0502020202020204" pitchFamily="34" charset="0"/>
              </a:rPr>
              <a:t>Continuum, Prosper Portland</a:t>
            </a:r>
          </a:p>
          <a:p>
            <a:pPr algn="ctr"/>
            <a:endParaRPr lang="en-US" sz="1300" i="1" dirty="0">
              <a:latin typeface="Century Gothic" panose="020B0502020202020204" pitchFamily="34" charset="0"/>
            </a:endParaRPr>
          </a:p>
          <a:p>
            <a:pPr algn="ctr"/>
            <a:endParaRPr lang="en-US" sz="1300" i="1" dirty="0">
              <a:latin typeface="Century Gothic" panose="020B0502020202020204" pitchFamily="34" charset="0"/>
            </a:endParaRPr>
          </a:p>
          <a:p>
            <a:pPr algn="ctr"/>
            <a:endParaRPr lang="en-US" sz="1300" i="1" dirty="0">
              <a:latin typeface="Century Gothic" panose="020B0502020202020204" pitchFamily="34" charset="0"/>
            </a:endParaRPr>
          </a:p>
          <a:p>
            <a:pPr algn="ctr"/>
            <a:endParaRPr lang="en-US" sz="1300" i="1" dirty="0">
              <a:latin typeface="Century Gothic" panose="020B0502020202020204" pitchFamily="34" charset="0"/>
            </a:endParaRPr>
          </a:p>
          <a:p>
            <a:pPr algn="ctr"/>
            <a:endParaRPr lang="en-US" sz="1300" i="1" dirty="0">
              <a:latin typeface="Century Gothic" panose="020B0502020202020204" pitchFamily="34" charset="0"/>
            </a:endParaRPr>
          </a:p>
          <a:p>
            <a:pPr algn="ctr"/>
            <a:endParaRPr lang="en-US" sz="1400" i="1" dirty="0">
              <a:latin typeface="Century Gothic" panose="020B0502020202020204" pitchFamily="34" charset="0"/>
            </a:endParaRPr>
          </a:p>
          <a:p>
            <a:pPr algn="ctr"/>
            <a:r>
              <a:rPr lang="en-US" sz="1400" i="1" dirty="0">
                <a:latin typeface="Century Gothic" panose="020B0502020202020204" pitchFamily="34" charset="0"/>
              </a:rPr>
              <a:t> </a:t>
            </a:r>
          </a:p>
        </p:txBody>
      </p:sp>
      <p:sp>
        <p:nvSpPr>
          <p:cNvPr id="14" name="TextBox 13">
            <a:extLst>
              <a:ext uri="{FF2B5EF4-FFF2-40B4-BE49-F238E27FC236}">
                <a16:creationId xmlns:a16="http://schemas.microsoft.com/office/drawing/2014/main" id="{D9BA73B1-97B6-4495-9CAE-A347370CF998}"/>
              </a:ext>
            </a:extLst>
          </p:cNvPr>
          <p:cNvSpPr txBox="1"/>
          <p:nvPr/>
        </p:nvSpPr>
        <p:spPr>
          <a:xfrm>
            <a:off x="6592084" y="2817374"/>
            <a:ext cx="2352623" cy="2492990"/>
          </a:xfrm>
          <a:prstGeom prst="rect">
            <a:avLst/>
          </a:prstGeom>
          <a:noFill/>
          <a:ln w="12700">
            <a:noFill/>
          </a:ln>
        </p:spPr>
        <p:txBody>
          <a:bodyPr wrap="square" rtlCol="0">
            <a:spAutoFit/>
          </a:bodyPr>
          <a:lstStyle/>
          <a:p>
            <a:pPr algn="ctr"/>
            <a:r>
              <a:rPr lang="en-US" sz="1600" b="1" dirty="0">
                <a:latin typeface="Century Gothic" panose="020B0502020202020204" pitchFamily="34" charset="0"/>
              </a:rPr>
              <a:t>Intergovernmental Agreements &amp; Land Transfer</a:t>
            </a:r>
          </a:p>
          <a:p>
            <a:pPr algn="ctr"/>
            <a:endParaRPr lang="en-US" sz="1400" i="1" dirty="0">
              <a:latin typeface="Century Gothic" panose="020B0502020202020204" pitchFamily="34" charset="0"/>
            </a:endParaRPr>
          </a:p>
          <a:p>
            <a:pPr algn="ctr"/>
            <a:r>
              <a:rPr lang="en-US" sz="1400" dirty="0">
                <a:latin typeface="Century Gothic" panose="020B0502020202020204" pitchFamily="34" charset="0"/>
              </a:rPr>
              <a:t>City of Portland Bureaus: Parks, Transportation, Environmental Services, Water, Housing</a:t>
            </a:r>
          </a:p>
          <a:p>
            <a:pPr algn="ctr"/>
            <a:endParaRPr lang="en-US" sz="1200" dirty="0">
              <a:latin typeface="Century Gothic" panose="020B0502020202020204" pitchFamily="34" charset="0"/>
            </a:endParaRPr>
          </a:p>
          <a:p>
            <a:pPr algn="ctr"/>
            <a:endParaRPr lang="en-US" sz="1200" dirty="0">
              <a:latin typeface="Century Gothic" panose="020B0502020202020204" pitchFamily="34" charset="0"/>
            </a:endParaRPr>
          </a:p>
          <a:p>
            <a:pPr algn="ctr"/>
            <a:endParaRPr lang="en-US" sz="1400" i="1" dirty="0">
              <a:latin typeface="Century Gothic" panose="020B0502020202020204" pitchFamily="34" charset="0"/>
            </a:endParaRPr>
          </a:p>
        </p:txBody>
      </p:sp>
      <p:sp>
        <p:nvSpPr>
          <p:cNvPr id="23" name="TextBox 22">
            <a:extLst>
              <a:ext uri="{FF2B5EF4-FFF2-40B4-BE49-F238E27FC236}">
                <a16:creationId xmlns:a16="http://schemas.microsoft.com/office/drawing/2014/main" id="{07F3C7E3-1C76-4ACE-B596-C5E9E0B40CCF}"/>
              </a:ext>
            </a:extLst>
          </p:cNvPr>
          <p:cNvSpPr txBox="1"/>
          <p:nvPr/>
        </p:nvSpPr>
        <p:spPr>
          <a:xfrm>
            <a:off x="4283703" y="2806384"/>
            <a:ext cx="2292138" cy="3139321"/>
          </a:xfrm>
          <a:prstGeom prst="rect">
            <a:avLst/>
          </a:prstGeom>
          <a:solidFill>
            <a:schemeClr val="bg1"/>
          </a:solidFill>
          <a:ln w="12700">
            <a:noFill/>
          </a:ln>
        </p:spPr>
        <p:txBody>
          <a:bodyPr wrap="square" rtlCol="0" anchor="t">
            <a:spAutoFit/>
          </a:bodyPr>
          <a:lstStyle/>
          <a:p>
            <a:pPr algn="ctr"/>
            <a:r>
              <a:rPr lang="en-US" sz="1600" b="1" dirty="0">
                <a:latin typeface="Century Gothic"/>
              </a:rPr>
              <a:t>Community Benefits Agreement</a:t>
            </a:r>
          </a:p>
          <a:p>
            <a:pPr algn="ctr"/>
            <a:endParaRPr lang="en-US" sz="1400" i="1" dirty="0">
              <a:latin typeface="Century Gothic" panose="020B0502020202020204" pitchFamily="34" charset="0"/>
            </a:endParaRPr>
          </a:p>
          <a:p>
            <a:pPr algn="ctr"/>
            <a:endParaRPr lang="en-US" sz="1400" i="1" dirty="0">
              <a:latin typeface="Century Gothic" panose="020B0502020202020204" pitchFamily="34" charset="0"/>
            </a:endParaRPr>
          </a:p>
          <a:p>
            <a:pPr algn="ctr"/>
            <a:r>
              <a:rPr lang="en-US" sz="1400" dirty="0">
                <a:latin typeface="Century Gothic" panose="020B0502020202020204" pitchFamily="34" charset="0"/>
              </a:rPr>
              <a:t>Healthy Communities Coalition, Prosper Portland, Portland Housing Bureau</a:t>
            </a:r>
          </a:p>
          <a:p>
            <a:pPr algn="ctr"/>
            <a:endParaRPr lang="en-US" sz="1400" i="1" dirty="0">
              <a:latin typeface="Century Gothic" panose="020B0502020202020204" pitchFamily="34" charset="0"/>
            </a:endParaRPr>
          </a:p>
          <a:p>
            <a:pPr algn="ctr"/>
            <a:endParaRPr lang="en-US" sz="1400" i="1" dirty="0">
              <a:latin typeface="Century Gothic" panose="020B0502020202020204" pitchFamily="34" charset="0"/>
            </a:endParaRPr>
          </a:p>
          <a:p>
            <a:pPr algn="ctr"/>
            <a:endParaRPr lang="en-US" sz="1400" i="1" dirty="0">
              <a:latin typeface="Century Gothic" panose="020B0502020202020204" pitchFamily="34" charset="0"/>
            </a:endParaRPr>
          </a:p>
          <a:p>
            <a:pPr algn="ctr"/>
            <a:endParaRPr lang="en-US" sz="1400" i="1" dirty="0">
              <a:latin typeface="Century Gothic" panose="020B0502020202020204" pitchFamily="34" charset="0"/>
            </a:endParaRPr>
          </a:p>
          <a:p>
            <a:pPr algn="ctr"/>
            <a:endParaRPr lang="en-US" sz="1400" i="1" dirty="0">
              <a:latin typeface="Century Gothic" panose="020B0502020202020204" pitchFamily="34" charset="0"/>
            </a:endParaRPr>
          </a:p>
          <a:p>
            <a:pPr algn="ctr"/>
            <a:endParaRPr lang="en-US" sz="1200" i="1" dirty="0"/>
          </a:p>
        </p:txBody>
      </p:sp>
      <p:sp>
        <p:nvSpPr>
          <p:cNvPr id="30" name="TextBox 29">
            <a:extLst>
              <a:ext uri="{FF2B5EF4-FFF2-40B4-BE49-F238E27FC236}">
                <a16:creationId xmlns:a16="http://schemas.microsoft.com/office/drawing/2014/main" id="{C365669D-F035-4B99-9242-6530589B9720}"/>
              </a:ext>
            </a:extLst>
          </p:cNvPr>
          <p:cNvSpPr txBox="1"/>
          <p:nvPr/>
        </p:nvSpPr>
        <p:spPr>
          <a:xfrm>
            <a:off x="118714" y="2817374"/>
            <a:ext cx="2050846" cy="2923877"/>
          </a:xfrm>
          <a:prstGeom prst="rect">
            <a:avLst/>
          </a:prstGeom>
          <a:solidFill>
            <a:schemeClr val="bg1"/>
          </a:solidFill>
          <a:ln w="12700">
            <a:noFill/>
          </a:ln>
        </p:spPr>
        <p:txBody>
          <a:bodyPr wrap="square" rtlCol="0">
            <a:spAutoFit/>
          </a:bodyPr>
          <a:lstStyle/>
          <a:p>
            <a:pPr algn="ctr"/>
            <a:r>
              <a:rPr lang="en-US" sz="1600" b="1" dirty="0">
                <a:latin typeface="Century Gothic" panose="020B0502020202020204" pitchFamily="34" charset="0"/>
              </a:rPr>
              <a:t>Master Plan Land Use Approval</a:t>
            </a:r>
          </a:p>
          <a:p>
            <a:pPr algn="ctr"/>
            <a:endParaRPr lang="en-US" sz="1400" i="1" dirty="0">
              <a:latin typeface="Century Gothic" panose="020B0502020202020204" pitchFamily="34" charset="0"/>
            </a:endParaRPr>
          </a:p>
          <a:p>
            <a:pPr algn="ctr"/>
            <a:endParaRPr lang="en-US" sz="1400" i="1" dirty="0">
              <a:latin typeface="Century Gothic" panose="020B0502020202020204" pitchFamily="34" charset="0"/>
            </a:endParaRPr>
          </a:p>
          <a:p>
            <a:pPr algn="ctr"/>
            <a:r>
              <a:rPr lang="en-US" sz="1400" dirty="0">
                <a:latin typeface="Century Gothic" panose="020B0502020202020204" pitchFamily="34" charset="0"/>
              </a:rPr>
              <a:t>Design Commission</a:t>
            </a:r>
          </a:p>
          <a:p>
            <a:pPr algn="ctr"/>
            <a:endParaRPr lang="en-US" sz="1400" i="1" dirty="0"/>
          </a:p>
          <a:p>
            <a:pPr algn="ctr"/>
            <a:endParaRPr lang="en-US" sz="1400" i="1" dirty="0"/>
          </a:p>
          <a:p>
            <a:pPr algn="ctr"/>
            <a:endParaRPr lang="en-US" sz="1400" i="1" dirty="0"/>
          </a:p>
          <a:p>
            <a:pPr algn="ctr"/>
            <a:endParaRPr lang="en-US" sz="1400" i="1" dirty="0"/>
          </a:p>
          <a:p>
            <a:pPr algn="ctr"/>
            <a:endParaRPr lang="en-US" sz="1400" i="1" dirty="0"/>
          </a:p>
          <a:p>
            <a:pPr algn="ctr"/>
            <a:endParaRPr lang="en-US" sz="1400" i="1" dirty="0"/>
          </a:p>
          <a:p>
            <a:pPr algn="ctr"/>
            <a:endParaRPr lang="en-US" sz="1400" i="1" dirty="0"/>
          </a:p>
          <a:p>
            <a:pPr algn="ctr"/>
            <a:endParaRPr lang="en-US" sz="1200" i="1" dirty="0"/>
          </a:p>
        </p:txBody>
      </p:sp>
      <p:pic>
        <p:nvPicPr>
          <p:cNvPr id="6" name="Graphic 5" descr="City">
            <a:extLst>
              <a:ext uri="{FF2B5EF4-FFF2-40B4-BE49-F238E27FC236}">
                <a16:creationId xmlns:a16="http://schemas.microsoft.com/office/drawing/2014/main" id="{FB27B8F0-EFFF-2441-BF05-469F2F7F48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489" y="1851268"/>
            <a:ext cx="874347" cy="874347"/>
          </a:xfrm>
          <a:prstGeom prst="rect">
            <a:avLst/>
          </a:prstGeom>
        </p:spPr>
      </p:pic>
      <p:pic>
        <p:nvPicPr>
          <p:cNvPr id="10" name="Graphic 9" descr="Group">
            <a:extLst>
              <a:ext uri="{FF2B5EF4-FFF2-40B4-BE49-F238E27FC236}">
                <a16:creationId xmlns:a16="http://schemas.microsoft.com/office/drawing/2014/main" id="{06234D07-9170-FE4F-BBDB-6EB97BB845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5302" y="1941025"/>
            <a:ext cx="829617" cy="829617"/>
          </a:xfrm>
          <a:prstGeom prst="rect">
            <a:avLst/>
          </a:prstGeom>
        </p:spPr>
      </p:pic>
      <p:pic>
        <p:nvPicPr>
          <p:cNvPr id="15" name="Graphic 14" descr="Connections">
            <a:extLst>
              <a:ext uri="{FF2B5EF4-FFF2-40B4-BE49-F238E27FC236}">
                <a16:creationId xmlns:a16="http://schemas.microsoft.com/office/drawing/2014/main" id="{82247EBA-DA6B-8D4A-9973-8F194AE5E0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1088" y="1955785"/>
            <a:ext cx="800099" cy="800099"/>
          </a:xfrm>
          <a:prstGeom prst="rect">
            <a:avLst/>
          </a:prstGeom>
        </p:spPr>
      </p:pic>
      <p:pic>
        <p:nvPicPr>
          <p:cNvPr id="17" name="Graphic 16" descr="Checklist RTL">
            <a:extLst>
              <a:ext uri="{FF2B5EF4-FFF2-40B4-BE49-F238E27FC236}">
                <a16:creationId xmlns:a16="http://schemas.microsoft.com/office/drawing/2014/main" id="{7C6850F5-4BA6-FC4F-B7FA-3E494E885E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60361" y="1955785"/>
            <a:ext cx="685800" cy="685800"/>
          </a:xfrm>
          <a:prstGeom prst="rect">
            <a:avLst/>
          </a:prstGeom>
        </p:spPr>
      </p:pic>
      <p:cxnSp>
        <p:nvCxnSpPr>
          <p:cNvPr id="19" name="Straight Connector 18">
            <a:extLst>
              <a:ext uri="{FF2B5EF4-FFF2-40B4-BE49-F238E27FC236}">
                <a16:creationId xmlns:a16="http://schemas.microsoft.com/office/drawing/2014/main" id="{816EEBC9-DBAC-804A-A458-A13B0B53E95C}"/>
              </a:ext>
            </a:extLst>
          </p:cNvPr>
          <p:cNvCxnSpPr>
            <a:cxnSpLocks/>
          </p:cNvCxnSpPr>
          <p:nvPr/>
        </p:nvCxnSpPr>
        <p:spPr>
          <a:xfrm>
            <a:off x="2169560" y="1811216"/>
            <a:ext cx="0" cy="34991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846113-3E23-7141-95A8-3B578DDD3E1F}"/>
              </a:ext>
            </a:extLst>
          </p:cNvPr>
          <p:cNvCxnSpPr>
            <a:cxnSpLocks/>
          </p:cNvCxnSpPr>
          <p:nvPr/>
        </p:nvCxnSpPr>
        <p:spPr>
          <a:xfrm>
            <a:off x="4285877" y="1811216"/>
            <a:ext cx="0" cy="34991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5EB305-FBC6-4D4D-BEEC-F6C603820583}"/>
              </a:ext>
            </a:extLst>
          </p:cNvPr>
          <p:cNvCxnSpPr>
            <a:cxnSpLocks/>
          </p:cNvCxnSpPr>
          <p:nvPr/>
        </p:nvCxnSpPr>
        <p:spPr>
          <a:xfrm>
            <a:off x="6575841" y="1811216"/>
            <a:ext cx="0" cy="34991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657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B14C-2EA6-1F42-81B7-2346B48EEAA2}"/>
              </a:ext>
            </a:extLst>
          </p:cNvPr>
          <p:cNvSpPr>
            <a:spLocks noGrp="1"/>
          </p:cNvSpPr>
          <p:nvPr>
            <p:ph type="title"/>
          </p:nvPr>
        </p:nvSpPr>
        <p:spPr>
          <a:xfrm>
            <a:off x="235226" y="148347"/>
            <a:ext cx="8534400" cy="685800"/>
          </a:xfrm>
        </p:spPr>
        <p:txBody>
          <a:bodyPr/>
          <a:lstStyle/>
          <a:p>
            <a:r>
              <a:rPr lang="en-US" dirty="0">
                <a:latin typeface="Century Gothic" panose="020B0502020202020204" pitchFamily="34" charset="0"/>
              </a:rPr>
              <a:t>Agenda</a:t>
            </a:r>
          </a:p>
        </p:txBody>
      </p:sp>
      <p:sp>
        <p:nvSpPr>
          <p:cNvPr id="5" name="Rectangle 4">
            <a:extLst>
              <a:ext uri="{FF2B5EF4-FFF2-40B4-BE49-F238E27FC236}">
                <a16:creationId xmlns:a16="http://schemas.microsoft.com/office/drawing/2014/main" id="{A89880B6-93C9-A749-87C2-9C99DC479759}"/>
              </a:ext>
            </a:extLst>
          </p:cNvPr>
          <p:cNvSpPr/>
          <p:nvPr/>
        </p:nvSpPr>
        <p:spPr>
          <a:xfrm>
            <a:off x="452150" y="1024433"/>
            <a:ext cx="7687997" cy="5683607"/>
          </a:xfrm>
          <a:prstGeom prst="rect">
            <a:avLst/>
          </a:prstGeom>
        </p:spPr>
        <p:txBody>
          <a:bodyPr wrap="square" anchor="t">
            <a:spAutoFit/>
          </a:bodyPr>
          <a:lstStyle/>
          <a:p>
            <a:pPr marL="342900" indent="-342900">
              <a:spcAft>
                <a:spcPts val="537"/>
              </a:spcAft>
              <a:buFont typeface="+mj-lt"/>
              <a:buAutoNum type="arabicPeriod"/>
            </a:pPr>
            <a:r>
              <a:rPr lang="en-US" sz="1600" b="1" dirty="0">
                <a:latin typeface="Century Gothic"/>
                <a:cs typeface="Calibri"/>
              </a:rPr>
              <a:t>Project Overview, Plan, Vision, Next Steps</a:t>
            </a:r>
            <a:br>
              <a:rPr lang="en-US" sz="1400" b="1" dirty="0">
                <a:latin typeface="Century Gothic" panose="020B0502020202020204" pitchFamily="34" charset="0"/>
                <a:cs typeface="Calibri"/>
              </a:rPr>
            </a:br>
            <a:r>
              <a:rPr lang="en-US" sz="1400" dirty="0">
                <a:latin typeface="Century Gothic"/>
                <a:cs typeface="Calibri"/>
              </a:rPr>
              <a:t>Kimberly Branam, Executive Director, Prosper Portland</a:t>
            </a:r>
            <a:br>
              <a:rPr lang="en-US" sz="1400" dirty="0">
                <a:latin typeface="Century Gothic" panose="020B0502020202020204" pitchFamily="34" charset="0"/>
                <a:cs typeface="Calibri"/>
              </a:rPr>
            </a:br>
            <a:endParaRPr lang="en-US" sz="1200" dirty="0">
              <a:latin typeface="Century Gothic" panose="020B0502020202020204" pitchFamily="34" charset="0"/>
              <a:cs typeface="Calibri"/>
            </a:endParaRPr>
          </a:p>
          <a:p>
            <a:pPr marL="342900" indent="-342900">
              <a:spcAft>
                <a:spcPts val="537"/>
              </a:spcAft>
              <a:buFont typeface="+mj-lt"/>
              <a:buAutoNum type="arabicPeriod"/>
            </a:pPr>
            <a:r>
              <a:rPr lang="en-US" sz="1600" b="1" dirty="0">
                <a:latin typeface="Century Gothic"/>
                <a:cs typeface="Calibri"/>
              </a:rPr>
              <a:t>Affordable Housing Priorities</a:t>
            </a:r>
            <a:br>
              <a:rPr lang="en-US" sz="1200" dirty="0">
                <a:latin typeface="Century Gothic" panose="020B0502020202020204" pitchFamily="34" charset="0"/>
                <a:cs typeface="Calibri"/>
              </a:rPr>
            </a:br>
            <a:r>
              <a:rPr lang="en-US" sz="1400" dirty="0">
                <a:latin typeface="Century Gothic"/>
                <a:cs typeface="Calibri"/>
              </a:rPr>
              <a:t>Shannon Callahan, Director, Portland Housing Bureau</a:t>
            </a:r>
            <a:br>
              <a:rPr lang="en-US" sz="1400" dirty="0">
                <a:latin typeface="Century Gothic" panose="020B0502020202020204" pitchFamily="34" charset="0"/>
                <a:cs typeface="Calibri"/>
              </a:rPr>
            </a:br>
            <a:endParaRPr lang="en-US" sz="1400" dirty="0">
              <a:latin typeface="Century Gothic" panose="020B0502020202020204" pitchFamily="34" charset="0"/>
              <a:cs typeface="Calibri"/>
            </a:endParaRPr>
          </a:p>
          <a:p>
            <a:pPr>
              <a:spcAft>
                <a:spcPts val="537"/>
              </a:spcAft>
            </a:pPr>
            <a:r>
              <a:rPr lang="en-US" sz="1600" dirty="0">
                <a:latin typeface="Century Gothic"/>
                <a:cs typeface="Calibri"/>
              </a:rPr>
              <a:t>3.</a:t>
            </a:r>
            <a:r>
              <a:rPr lang="en-US" sz="1600" b="1" dirty="0">
                <a:latin typeface="Century Gothic"/>
                <a:cs typeface="Calibri"/>
              </a:rPr>
              <a:t>   Key Community Benefit Priorities</a:t>
            </a:r>
            <a:br>
              <a:rPr lang="en-US" sz="1600" b="1" dirty="0">
                <a:latin typeface="Century Gothic"/>
                <a:cs typeface="Calibri"/>
              </a:rPr>
            </a:br>
            <a:r>
              <a:rPr lang="en-US" sz="1600" b="1" dirty="0">
                <a:latin typeface="Century Gothic"/>
                <a:cs typeface="Calibri"/>
              </a:rPr>
              <a:t>      </a:t>
            </a:r>
            <a:r>
              <a:rPr lang="en-US" sz="1400" dirty="0">
                <a:latin typeface="Century Gothic"/>
                <a:cs typeface="Calibri"/>
              </a:rPr>
              <a:t>Vivian Satterfield, Healthy Communities Coalition</a:t>
            </a:r>
            <a:br>
              <a:rPr lang="en-US" sz="1400" dirty="0">
                <a:latin typeface="Century Gothic"/>
                <a:cs typeface="Calibri"/>
              </a:rPr>
            </a:br>
            <a:endParaRPr lang="en-US" sz="1600" dirty="0">
              <a:ea typeface="+mn-lt"/>
              <a:cs typeface="+mn-lt"/>
            </a:endParaRPr>
          </a:p>
          <a:p>
            <a:pPr>
              <a:spcAft>
                <a:spcPts val="537"/>
              </a:spcAft>
            </a:pPr>
            <a:r>
              <a:rPr lang="en-US" sz="1600" dirty="0">
                <a:latin typeface="Century Gothic"/>
                <a:cs typeface="Calibri"/>
              </a:rPr>
              <a:t>4.   </a:t>
            </a:r>
            <a:r>
              <a:rPr lang="en-US" sz="1600" b="1" dirty="0">
                <a:latin typeface="Century Gothic"/>
                <a:cs typeface="Calibri"/>
              </a:rPr>
              <a:t>Development Partnership &amp; Approach</a:t>
            </a:r>
            <a:br>
              <a:rPr lang="en-US" sz="1400" dirty="0">
                <a:latin typeface="Century Gothic" panose="020B0502020202020204" pitchFamily="34" charset="0"/>
                <a:cs typeface="Calibri"/>
              </a:rPr>
            </a:br>
            <a:r>
              <a:rPr lang="en-US" sz="1400" dirty="0">
                <a:latin typeface="Century Gothic"/>
                <a:cs typeface="Calibri"/>
              </a:rPr>
              <a:t>        Mark Falcone, CEO, Continuum</a:t>
            </a:r>
            <a:br>
              <a:rPr lang="en-US" sz="1400" dirty="0">
                <a:latin typeface="Century Gothic" panose="020B0502020202020204" pitchFamily="34" charset="0"/>
                <a:cs typeface="Calibri"/>
              </a:rPr>
            </a:br>
            <a:endParaRPr lang="en-US" sz="1400" dirty="0">
              <a:latin typeface="Century Gothic" panose="020B0502020202020204" pitchFamily="34" charset="0"/>
              <a:cs typeface="Calibri"/>
            </a:endParaRPr>
          </a:p>
          <a:p>
            <a:pPr>
              <a:spcAft>
                <a:spcPts val="537"/>
              </a:spcAft>
            </a:pPr>
            <a:r>
              <a:rPr lang="en-US" sz="1600" dirty="0">
                <a:latin typeface="Century Gothic"/>
                <a:cs typeface="Calibri"/>
              </a:rPr>
              <a:t>5.    </a:t>
            </a:r>
            <a:r>
              <a:rPr lang="en-US" sz="1600" b="1" dirty="0">
                <a:latin typeface="Century Gothic"/>
                <a:cs typeface="Calibri"/>
              </a:rPr>
              <a:t>Panel 1: Public Partners</a:t>
            </a:r>
            <a:br>
              <a:rPr lang="en-US" sz="1400" dirty="0">
                <a:latin typeface="Century Gothic" panose="020B0502020202020204" pitchFamily="34" charset="0"/>
                <a:cs typeface="Calibri"/>
              </a:rPr>
            </a:br>
            <a:r>
              <a:rPr lang="en-US" sz="1400" dirty="0">
                <a:latin typeface="Century Gothic"/>
                <a:cs typeface="Calibri"/>
              </a:rPr>
              <a:t>        Adena Long, Chris Warner, Andrea Durbin</a:t>
            </a:r>
            <a:br>
              <a:rPr lang="en-US" sz="1400" dirty="0">
                <a:latin typeface="Century Gothic" panose="020B0502020202020204" pitchFamily="34" charset="0"/>
                <a:cs typeface="Calibri"/>
              </a:rPr>
            </a:br>
            <a:endParaRPr lang="en-US" sz="1400" dirty="0">
              <a:latin typeface="Century Gothic" panose="020B0502020202020204" pitchFamily="34" charset="0"/>
              <a:cs typeface="Calibri"/>
            </a:endParaRPr>
          </a:p>
          <a:p>
            <a:pPr>
              <a:spcAft>
                <a:spcPts val="537"/>
              </a:spcAft>
            </a:pPr>
            <a:r>
              <a:rPr lang="en-US" sz="1600" dirty="0">
                <a:latin typeface="Century Gothic"/>
                <a:cs typeface="Calibri"/>
              </a:rPr>
              <a:t>6.    </a:t>
            </a:r>
            <a:r>
              <a:rPr lang="en-US" sz="1600" b="1" dirty="0">
                <a:latin typeface="Century Gothic"/>
                <a:cs typeface="Calibri"/>
              </a:rPr>
              <a:t>Panel 2: Steering Committee Members</a:t>
            </a:r>
            <a:br>
              <a:rPr lang="en-US" sz="1400" dirty="0">
                <a:latin typeface="Century Gothic" panose="020B0502020202020204" pitchFamily="34" charset="0"/>
                <a:cs typeface="Calibri"/>
              </a:rPr>
            </a:br>
            <a:r>
              <a:rPr lang="en-US" sz="1600" b="1" dirty="0">
                <a:solidFill>
                  <a:srgbClr val="FF0000"/>
                </a:solidFill>
                <a:latin typeface="Century Gothic"/>
                <a:cs typeface="Calibri"/>
              </a:rPr>
              <a:t>       </a:t>
            </a:r>
            <a:r>
              <a:rPr lang="en-US" sz="1400" dirty="0">
                <a:latin typeface="Century Gothic"/>
                <a:cs typeface="Calibri"/>
              </a:rPr>
              <a:t>Sam Rodrigues, James Paulson, Victoria Lara, Tyrone Poole</a:t>
            </a:r>
            <a:endParaRPr lang="en-US" sz="1400" dirty="0">
              <a:latin typeface="Century Gothic"/>
              <a:ea typeface="+mn-lt"/>
              <a:cs typeface="+mn-lt"/>
            </a:endParaRPr>
          </a:p>
          <a:p>
            <a:pPr marL="342900" indent="-342900">
              <a:spcAft>
                <a:spcPts val="537"/>
              </a:spcAft>
              <a:buFont typeface="+mj-lt"/>
              <a:buAutoNum type="arabicPeriod"/>
            </a:pPr>
            <a:endParaRPr lang="en-US" sz="1400" b="1" dirty="0">
              <a:solidFill>
                <a:srgbClr val="FF0000"/>
              </a:solidFill>
              <a:latin typeface="Century Gothic" panose="020B0502020202020204" pitchFamily="34" charset="0"/>
              <a:cs typeface="Calibri"/>
            </a:endParaRPr>
          </a:p>
          <a:p>
            <a:pPr>
              <a:spcAft>
                <a:spcPts val="537"/>
              </a:spcAft>
            </a:pPr>
            <a:r>
              <a:rPr lang="en-US" sz="1600" dirty="0">
                <a:latin typeface="Century Gothic"/>
                <a:cs typeface="Calibri"/>
              </a:rPr>
              <a:t>7.   </a:t>
            </a:r>
            <a:r>
              <a:rPr lang="en-US" sz="1600" b="1" dirty="0">
                <a:latin typeface="Century Gothic"/>
                <a:cs typeface="Calibri"/>
              </a:rPr>
              <a:t> Panel 3: Healthy Communities Coalition</a:t>
            </a:r>
            <a:br>
              <a:rPr lang="en-US" sz="1600" b="1" dirty="0">
                <a:latin typeface="Century Gothic" panose="020B0502020202020204" pitchFamily="34" charset="0"/>
                <a:cs typeface="Calibri"/>
              </a:rPr>
            </a:br>
            <a:r>
              <a:rPr lang="en-US" sz="1600" b="1" dirty="0">
                <a:solidFill>
                  <a:srgbClr val="FF0000"/>
                </a:solidFill>
                <a:latin typeface="Century Gothic"/>
                <a:cs typeface="Calibri"/>
              </a:rPr>
              <a:t>       </a:t>
            </a:r>
            <a:r>
              <a:rPr lang="en-US" sz="1400" dirty="0">
                <a:latin typeface="Century Gothic"/>
                <a:ea typeface="+mn-lt"/>
                <a:cs typeface="+mn-lt"/>
              </a:rPr>
              <a:t>Marcus Mundy, Kelly </a:t>
            </a:r>
            <a:r>
              <a:rPr lang="en-US" sz="1400" dirty="0" err="1">
                <a:latin typeface="Century Gothic"/>
                <a:ea typeface="+mn-lt"/>
                <a:cs typeface="+mn-lt"/>
              </a:rPr>
              <a:t>Kupcak</a:t>
            </a:r>
            <a:r>
              <a:rPr lang="en-US" sz="1400" dirty="0">
                <a:latin typeface="Century Gothic"/>
                <a:ea typeface="+mn-lt"/>
                <a:cs typeface="+mn-lt"/>
              </a:rPr>
              <a:t>, Yasmin Ibarra</a:t>
            </a:r>
            <a:br>
              <a:rPr lang="en-US" sz="1400" dirty="0">
                <a:latin typeface="Century Gothic" panose="020B0502020202020204" pitchFamily="34" charset="0"/>
                <a:cs typeface="Calibri"/>
              </a:rPr>
            </a:br>
            <a:endParaRPr lang="en-US" sz="1400" dirty="0">
              <a:latin typeface="Century Gothic" panose="020B0502020202020204" pitchFamily="34" charset="0"/>
              <a:cs typeface="Calibri"/>
            </a:endParaRPr>
          </a:p>
          <a:p>
            <a:pPr>
              <a:spcAft>
                <a:spcPts val="537"/>
              </a:spcAft>
            </a:pPr>
            <a:r>
              <a:rPr lang="en-US" sz="1600" dirty="0">
                <a:latin typeface="Century Gothic"/>
                <a:cs typeface="Calibri"/>
              </a:rPr>
              <a:t>8.  </a:t>
            </a:r>
            <a:r>
              <a:rPr lang="en-US" sz="1600" b="1" dirty="0">
                <a:latin typeface="Century Gothic"/>
                <a:cs typeface="Calibri"/>
              </a:rPr>
              <a:t>  Q&amp;A</a:t>
            </a:r>
          </a:p>
        </p:txBody>
      </p:sp>
    </p:spTree>
    <p:extLst>
      <p:ext uri="{BB962C8B-B14F-4D97-AF65-F5344CB8AC3E}">
        <p14:creationId xmlns:p14="http://schemas.microsoft.com/office/powerpoint/2010/main" val="2740037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D082CDC-B7F1-4E45-A4A0-4511086D0F15}"/>
              </a:ext>
            </a:extLst>
          </p:cNvPr>
          <p:cNvSpPr/>
          <p:nvPr/>
        </p:nvSpPr>
        <p:spPr>
          <a:xfrm>
            <a:off x="7185917" y="639124"/>
            <a:ext cx="754912" cy="38318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ubik"/>
              <a:ea typeface="+mn-ea"/>
              <a:cs typeface="+mn-cs"/>
            </a:endParaRPr>
          </a:p>
        </p:txBody>
      </p:sp>
      <p:sp>
        <p:nvSpPr>
          <p:cNvPr id="10" name="Rectangle 9">
            <a:extLst>
              <a:ext uri="{FF2B5EF4-FFF2-40B4-BE49-F238E27FC236}">
                <a16:creationId xmlns:a16="http://schemas.microsoft.com/office/drawing/2014/main" id="{663C8BE3-4202-4D7B-85A8-5DEFE6C9C80D}"/>
              </a:ext>
            </a:extLst>
          </p:cNvPr>
          <p:cNvSpPr/>
          <p:nvPr/>
        </p:nvSpPr>
        <p:spPr>
          <a:xfrm>
            <a:off x="4376209" y="185131"/>
            <a:ext cx="4657185" cy="5430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ubik"/>
              <a:ea typeface="+mn-ea"/>
              <a:cs typeface="+mn-cs"/>
            </a:endParaRPr>
          </a:p>
        </p:txBody>
      </p:sp>
      <p:sp>
        <p:nvSpPr>
          <p:cNvPr id="11" name="TextBox 10">
            <a:extLst>
              <a:ext uri="{FF2B5EF4-FFF2-40B4-BE49-F238E27FC236}">
                <a16:creationId xmlns:a16="http://schemas.microsoft.com/office/drawing/2014/main" id="{FF56AFAB-721A-4FC2-A1CB-170D5ACC6329}"/>
              </a:ext>
            </a:extLst>
          </p:cNvPr>
          <p:cNvSpPr txBox="1"/>
          <p:nvPr/>
        </p:nvSpPr>
        <p:spPr>
          <a:xfrm>
            <a:off x="6836918" y="1382860"/>
            <a:ext cx="2618498" cy="2200602"/>
          </a:xfrm>
          <a:prstGeom prst="rect">
            <a:avLst/>
          </a:prstGeom>
          <a:noFill/>
        </p:spPr>
        <p:txBody>
          <a:bodyPr wrap="square" rtlCol="0">
            <a:spAutoFit/>
          </a:bodyPr>
          <a:lstStyle/>
          <a:p>
            <a:pPr marL="274320">
              <a:spcAft>
                <a:spcPts val="1000"/>
              </a:spcAft>
              <a:defRPr/>
            </a:pPr>
            <a:r>
              <a:rPr lang="en-US" sz="1600" dirty="0">
                <a:solidFill>
                  <a:schemeClr val="bg1">
                    <a:lumMod val="50000"/>
                  </a:schemeClr>
                </a:solidFill>
                <a:latin typeface="Century Gothic" panose="020B0502020202020204" pitchFamily="34" charset="0"/>
                <a:cs typeface="Rubik" panose="00000500000000000000"/>
              </a:rPr>
              <a:t>NW Johnson, Kearney, Park Ave, Off-site Signals = $30.5M</a:t>
            </a:r>
          </a:p>
          <a:p>
            <a:pPr marL="274320">
              <a:spcAft>
                <a:spcPts val="1000"/>
              </a:spcAft>
              <a:defRPr/>
            </a:pPr>
            <a:r>
              <a:rPr lang="en-US" sz="1600" dirty="0">
                <a:solidFill>
                  <a:schemeClr val="bg1">
                    <a:lumMod val="50000"/>
                  </a:schemeClr>
                </a:solidFill>
                <a:latin typeface="Century Gothic" panose="020B0502020202020204" pitchFamily="34" charset="0"/>
                <a:cs typeface="Rubik" panose="00000500000000000000"/>
              </a:rPr>
              <a:t>Off-site utilities = $5M</a:t>
            </a:r>
          </a:p>
          <a:p>
            <a:pPr marL="274320">
              <a:spcAft>
                <a:spcPts val="1000"/>
              </a:spcAft>
              <a:defRPr/>
            </a:pPr>
            <a:r>
              <a:rPr lang="en-US" sz="1600" dirty="0">
                <a:solidFill>
                  <a:schemeClr val="bg1">
                    <a:lumMod val="50000"/>
                  </a:schemeClr>
                </a:solidFill>
                <a:latin typeface="Century Gothic" panose="020B0502020202020204" pitchFamily="34" charset="0"/>
                <a:cs typeface="Rubik" panose="00000500000000000000"/>
              </a:rPr>
              <a:t>Open Space = $9M</a:t>
            </a:r>
          </a:p>
          <a:p>
            <a:pPr marL="274320">
              <a:spcAft>
                <a:spcPts val="1000"/>
              </a:spcAft>
              <a:defRPr/>
            </a:pPr>
            <a:r>
              <a:rPr lang="en-US" sz="1600" dirty="0">
                <a:solidFill>
                  <a:schemeClr val="bg1">
                    <a:lumMod val="50000"/>
                  </a:schemeClr>
                </a:solidFill>
                <a:latin typeface="Century Gothic" panose="020B0502020202020204" pitchFamily="34" charset="0"/>
                <a:cs typeface="Rubik" panose="00000500000000000000"/>
              </a:rPr>
              <a:t>Green Loop = $32M</a:t>
            </a:r>
            <a:endParaRPr lang="en-US" sz="1600" dirty="0">
              <a:solidFill>
                <a:schemeClr val="bg1">
                  <a:lumMod val="50000"/>
                </a:schemeClr>
              </a:solidFill>
              <a:latin typeface="Century Gothic" charset="0"/>
              <a:ea typeface="Century Gothic" charset="0"/>
              <a:cs typeface="Rubik" panose="00000500000000000000"/>
            </a:endParaRPr>
          </a:p>
        </p:txBody>
      </p:sp>
      <p:sp>
        <p:nvSpPr>
          <p:cNvPr id="6" name="Title 3">
            <a:extLst>
              <a:ext uri="{FF2B5EF4-FFF2-40B4-BE49-F238E27FC236}">
                <a16:creationId xmlns:a16="http://schemas.microsoft.com/office/drawing/2014/main" id="{F49DC0CA-7E0C-4679-BFFE-4335AC939951}"/>
              </a:ext>
            </a:extLst>
          </p:cNvPr>
          <p:cNvSpPr>
            <a:spLocks noGrp="1"/>
          </p:cNvSpPr>
          <p:nvPr>
            <p:ph type="title"/>
          </p:nvPr>
        </p:nvSpPr>
        <p:spPr>
          <a:xfrm>
            <a:off x="194194" y="241518"/>
            <a:ext cx="8839200" cy="685800"/>
          </a:xfrm>
        </p:spPr>
        <p:txBody>
          <a:bodyPr>
            <a:noAutofit/>
          </a:bodyPr>
          <a:lstStyle/>
          <a:p>
            <a:pPr>
              <a:defRPr/>
            </a:pPr>
            <a:r>
              <a:rPr lang="en-US" sz="3600" b="1" spc="-60" dirty="0">
                <a:solidFill>
                  <a:srgbClr val="F56600"/>
                </a:solidFill>
                <a:latin typeface="Century Gothic" charset="0"/>
                <a:ea typeface="Century Gothic" charset="0"/>
                <a:cs typeface="Century Gothic" charset="0"/>
              </a:rPr>
              <a:t>Public – Private Investment</a:t>
            </a:r>
            <a:endParaRPr lang="en-US" sz="3600" b="1" spc="-45" dirty="0">
              <a:solidFill>
                <a:srgbClr val="F56600"/>
              </a:solidFill>
              <a:latin typeface="Century Gothic" charset="0"/>
              <a:ea typeface="Century Gothic" charset="0"/>
              <a:cs typeface="Century Gothic" charset="0"/>
            </a:endParaRPr>
          </a:p>
        </p:txBody>
      </p:sp>
      <p:sp>
        <p:nvSpPr>
          <p:cNvPr id="14" name="Rectangle 13">
            <a:extLst>
              <a:ext uri="{FF2B5EF4-FFF2-40B4-BE49-F238E27FC236}">
                <a16:creationId xmlns:a16="http://schemas.microsoft.com/office/drawing/2014/main" id="{1CE4999C-9B3B-4D16-BD62-A010AE0F2E25}"/>
              </a:ext>
            </a:extLst>
          </p:cNvPr>
          <p:cNvSpPr/>
          <p:nvPr/>
        </p:nvSpPr>
        <p:spPr>
          <a:xfrm>
            <a:off x="973740" y="3717864"/>
            <a:ext cx="161706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200" b="0" i="0" u="none" strike="noStrike" kern="1200" baseline="0">
                <a:solidFill>
                  <a:srgbClr val="383A35"/>
                </a:solidFill>
                <a:latin typeface="+mn-lt"/>
                <a:ea typeface="+mn-ea"/>
                <a:cs typeface="+mn-cs"/>
              </a:defRPr>
            </a:pPr>
            <a:r>
              <a:rPr kumimoji="0" lang="en-US" sz="1200" b="0" i="0" u="none" strike="noStrike" kern="1200" cap="none" spc="0" normalizeH="0" baseline="0" noProof="0" dirty="0">
                <a:ln>
                  <a:noFill/>
                </a:ln>
                <a:solidFill>
                  <a:schemeClr val="bg1"/>
                </a:solidFill>
                <a:effectLst/>
                <a:uLnTx/>
                <a:uFillTx/>
                <a:latin typeface="Rubik"/>
                <a:ea typeface="+mn-ea"/>
                <a:cs typeface="+mn-cs"/>
              </a:rPr>
              <a:t>Market Rate Residential &amp; Commercial Development $1B</a:t>
            </a:r>
            <a:endParaRPr kumimoji="0" lang="fr-FR" sz="1200" b="0" i="0" u="none" strike="noStrike" kern="1200" cap="none" spc="0" normalizeH="0" baseline="0" noProof="0" dirty="0">
              <a:ln>
                <a:noFill/>
              </a:ln>
              <a:solidFill>
                <a:schemeClr val="bg1"/>
              </a:solidFill>
              <a:effectLst/>
              <a:uLnTx/>
              <a:uFillTx/>
              <a:latin typeface="Rubik"/>
              <a:ea typeface="+mn-ea"/>
              <a:cs typeface="+mn-cs"/>
            </a:endParaRPr>
          </a:p>
        </p:txBody>
      </p:sp>
      <p:graphicFrame>
        <p:nvGraphicFramePr>
          <p:cNvPr id="8" name="Chart 7">
            <a:extLst>
              <a:ext uri="{FF2B5EF4-FFF2-40B4-BE49-F238E27FC236}">
                <a16:creationId xmlns:a16="http://schemas.microsoft.com/office/drawing/2014/main" id="{B4607002-84E0-4959-A886-4362ED4EA1DD}"/>
              </a:ext>
            </a:extLst>
          </p:cNvPr>
          <p:cNvGraphicFramePr/>
          <p:nvPr>
            <p:extLst>
              <p:ext uri="{D42A27DB-BD31-4B8C-83A1-F6EECF244321}">
                <p14:modId xmlns:p14="http://schemas.microsoft.com/office/powerpoint/2010/main" val="3305290893"/>
              </p:ext>
            </p:extLst>
          </p:nvPr>
        </p:nvGraphicFramePr>
        <p:xfrm>
          <a:off x="228201" y="927318"/>
          <a:ext cx="6510607" cy="5105797"/>
        </p:xfrm>
        <a:graphic>
          <a:graphicData uri="http://schemas.openxmlformats.org/drawingml/2006/chart">
            <c:chart xmlns:c="http://schemas.openxmlformats.org/drawingml/2006/chart" xmlns:r="http://schemas.openxmlformats.org/officeDocument/2006/relationships" r:id="rId3"/>
          </a:graphicData>
        </a:graphic>
      </p:graphicFrame>
      <p:sp>
        <p:nvSpPr>
          <p:cNvPr id="2" name="Left Brace 1">
            <a:extLst>
              <a:ext uri="{FF2B5EF4-FFF2-40B4-BE49-F238E27FC236}">
                <a16:creationId xmlns:a16="http://schemas.microsoft.com/office/drawing/2014/main" id="{1E753928-14EA-4059-84E8-96206D64FF05}"/>
              </a:ext>
            </a:extLst>
          </p:cNvPr>
          <p:cNvSpPr/>
          <p:nvPr/>
        </p:nvSpPr>
        <p:spPr>
          <a:xfrm>
            <a:off x="6798386" y="1633973"/>
            <a:ext cx="264232" cy="19494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72979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7C2799-AC1B-534A-A5A4-E42A34F1CDEB}"/>
              </a:ext>
            </a:extLst>
          </p:cNvPr>
          <p:cNvSpPr txBox="1">
            <a:spLocks/>
          </p:cNvSpPr>
          <p:nvPr/>
        </p:nvSpPr>
        <p:spPr>
          <a:xfrm>
            <a:off x="0" y="2872153"/>
            <a:ext cx="3880338" cy="1113693"/>
          </a:xfrm>
          <a:prstGeom prst="rect">
            <a:avLst/>
          </a:prstGeom>
          <a:solidFill>
            <a:schemeClr val="bg1"/>
          </a:solidFill>
        </p:spPr>
        <p:txBody>
          <a:bodyPr lIns="365760" tIns="365760" rIns="365760" bIns="36576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solidFill>
                  <a:srgbClr val="F56600"/>
                </a:solidFill>
                <a:latin typeface="Century Gothic" charset="0"/>
                <a:ea typeface="Century Gothic" charset="0"/>
                <a:cs typeface="Century Gothic" charset="0"/>
              </a:rPr>
              <a:t>Next Steps</a:t>
            </a:r>
          </a:p>
        </p:txBody>
      </p:sp>
      <p:sp>
        <p:nvSpPr>
          <p:cNvPr id="7" name="TextBox 6">
            <a:extLst>
              <a:ext uri="{FF2B5EF4-FFF2-40B4-BE49-F238E27FC236}">
                <a16:creationId xmlns:a16="http://schemas.microsoft.com/office/drawing/2014/main" id="{EA3AC1AC-60F8-5E41-8B4C-1677479F4145}"/>
              </a:ext>
            </a:extLst>
          </p:cNvPr>
          <p:cNvSpPr txBox="1"/>
          <p:nvPr/>
        </p:nvSpPr>
        <p:spPr>
          <a:xfrm>
            <a:off x="5422683" y="2536447"/>
            <a:ext cx="3151051" cy="2123658"/>
          </a:xfrm>
          <a:prstGeom prst="rect">
            <a:avLst/>
          </a:prstGeom>
          <a:noFill/>
        </p:spPr>
        <p:txBody>
          <a:bodyPr wrap="square" rtlCol="0">
            <a:spAutoFit/>
          </a:bodyPr>
          <a:lstStyle/>
          <a:p>
            <a:pPr marL="274320">
              <a:spcAft>
                <a:spcPts val="1000"/>
              </a:spcAft>
            </a:pPr>
            <a:r>
              <a:rPr lang="en-US" sz="2200" dirty="0">
                <a:solidFill>
                  <a:schemeClr val="bg1"/>
                </a:solidFill>
                <a:latin typeface="Segoe Print" panose="02000800000000000000" pitchFamily="2" charset="0"/>
              </a:rPr>
              <a:t>“The only thing that’s really going to do it is people. People being involved in owning their community.”</a:t>
            </a:r>
          </a:p>
        </p:txBody>
      </p:sp>
      <p:sp>
        <p:nvSpPr>
          <p:cNvPr id="8" name="Rectangle 7">
            <a:extLst>
              <a:ext uri="{FF2B5EF4-FFF2-40B4-BE49-F238E27FC236}">
                <a16:creationId xmlns:a16="http://schemas.microsoft.com/office/drawing/2014/main" id="{BAEE815B-6E82-BE4B-94FA-9DEA3B2099E0}"/>
              </a:ext>
            </a:extLst>
          </p:cNvPr>
          <p:cNvSpPr/>
          <p:nvPr/>
        </p:nvSpPr>
        <p:spPr>
          <a:xfrm>
            <a:off x="5422683" y="4924801"/>
            <a:ext cx="3401961" cy="646331"/>
          </a:xfrm>
          <a:prstGeom prst="rect">
            <a:avLst/>
          </a:prstGeom>
        </p:spPr>
        <p:txBody>
          <a:bodyPr wrap="square">
            <a:spAutoFit/>
          </a:bodyPr>
          <a:lstStyle/>
          <a:p>
            <a:pPr marL="274320">
              <a:spcAft>
                <a:spcPts val="1000"/>
              </a:spcAft>
            </a:pPr>
            <a:r>
              <a:rPr lang="en-US" dirty="0">
                <a:solidFill>
                  <a:schemeClr val="bg1"/>
                </a:solidFill>
                <a:latin typeface="Century Gothic" panose="020B0502020202020204" pitchFamily="34" charset="0"/>
              </a:rPr>
              <a:t>Participant in Low-Income Residents Focus Group</a:t>
            </a:r>
          </a:p>
        </p:txBody>
      </p:sp>
    </p:spTree>
    <p:extLst>
      <p:ext uri="{BB962C8B-B14F-4D97-AF65-F5344CB8AC3E}">
        <p14:creationId xmlns:p14="http://schemas.microsoft.com/office/powerpoint/2010/main" val="2787515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6B2C3-4030-47DD-9BBF-819B1E302A1B}"/>
              </a:ext>
            </a:extLst>
          </p:cNvPr>
          <p:cNvSpPr>
            <a:spLocks noGrp="1"/>
          </p:cNvSpPr>
          <p:nvPr>
            <p:ph type="title"/>
          </p:nvPr>
        </p:nvSpPr>
        <p:spPr/>
        <p:txBody>
          <a:bodyPr lIns="274320" tIns="182880" anchor="t"/>
          <a:lstStyle/>
          <a:p>
            <a:r>
              <a:rPr lang="en-US" dirty="0">
                <a:latin typeface="Century Gothic" panose="020B0502020202020204" pitchFamily="34" charset="0"/>
                <a:cs typeface="Rubik"/>
              </a:rPr>
              <a:t>Coming Soon</a:t>
            </a:r>
            <a:endParaRPr lang="en-US" dirty="0">
              <a:latin typeface="Century Gothic" panose="020B0502020202020204" pitchFamily="34" charset="0"/>
            </a:endParaRPr>
          </a:p>
        </p:txBody>
      </p:sp>
      <p:sp>
        <p:nvSpPr>
          <p:cNvPr id="7" name="Rectangle 6">
            <a:extLst>
              <a:ext uri="{FF2B5EF4-FFF2-40B4-BE49-F238E27FC236}">
                <a16:creationId xmlns:a16="http://schemas.microsoft.com/office/drawing/2014/main" id="{D6E206E4-5300-6847-9CDB-9FDD2B135BA6}"/>
              </a:ext>
            </a:extLst>
          </p:cNvPr>
          <p:cNvSpPr/>
          <p:nvPr/>
        </p:nvSpPr>
        <p:spPr>
          <a:xfrm>
            <a:off x="1169951" y="3761358"/>
            <a:ext cx="7793940" cy="830997"/>
          </a:xfrm>
          <a:prstGeom prst="rect">
            <a:avLst/>
          </a:prstGeom>
        </p:spPr>
        <p:txBody>
          <a:bodyPr wrap="square" anchor="t">
            <a:spAutoFit/>
          </a:bodyPr>
          <a:lstStyle/>
          <a:p>
            <a:pPr fontAlgn="base">
              <a:spcBef>
                <a:spcPts val="1200"/>
              </a:spcBef>
            </a:pPr>
            <a:r>
              <a:rPr lang="en-US" sz="2400" dirty="0">
                <a:solidFill>
                  <a:srgbClr val="383A35"/>
                </a:solidFill>
                <a:latin typeface="Century Gothic" panose="020B0502020202020204" pitchFamily="34" charset="0"/>
                <a:cs typeface="Rubik" panose="00000500000000000000" pitchFamily="2" charset="-79"/>
              </a:rPr>
              <a:t>Finalize and Implement the Interim Activation Plan </a:t>
            </a:r>
            <a:r>
              <a:rPr lang="mr-IN" sz="2400" dirty="0">
                <a:solidFill>
                  <a:srgbClr val="383A35"/>
                </a:solidFill>
                <a:latin typeface="Century Gothic" panose="020B0502020202020204" pitchFamily="34" charset="0"/>
                <a:cs typeface="Rubik" panose="00000500000000000000" pitchFamily="2" charset="-79"/>
              </a:rPr>
              <a:t>–</a:t>
            </a:r>
            <a:r>
              <a:rPr lang="en-US" sz="2400" dirty="0">
                <a:solidFill>
                  <a:srgbClr val="383A35"/>
                </a:solidFill>
                <a:latin typeface="Century Gothic" panose="020B0502020202020204" pitchFamily="34" charset="0"/>
                <a:cs typeface="Rubik" panose="00000500000000000000" pitchFamily="2" charset="-79"/>
              </a:rPr>
              <a:t> Summer 2020</a:t>
            </a:r>
            <a:endParaRPr lang="en-US" sz="1600" b="1" dirty="0">
              <a:solidFill>
                <a:schemeClr val="tx1">
                  <a:lumMod val="50000"/>
                  <a:lumOff val="50000"/>
                </a:schemeClr>
              </a:solidFill>
              <a:latin typeface="Century Gothic" panose="020B0502020202020204" pitchFamily="34" charset="0"/>
              <a:cs typeface="Rubik" panose="00000500000000000000" pitchFamily="2" charset="-79"/>
            </a:endParaRPr>
          </a:p>
        </p:txBody>
      </p:sp>
      <p:grpSp>
        <p:nvGrpSpPr>
          <p:cNvPr id="8" name="Group 7">
            <a:extLst>
              <a:ext uri="{FF2B5EF4-FFF2-40B4-BE49-F238E27FC236}">
                <a16:creationId xmlns:a16="http://schemas.microsoft.com/office/drawing/2014/main" id="{48ABCEF8-545A-8445-B322-EDB756AFED39}"/>
              </a:ext>
            </a:extLst>
          </p:cNvPr>
          <p:cNvGrpSpPr/>
          <p:nvPr/>
        </p:nvGrpSpPr>
        <p:grpSpPr>
          <a:xfrm>
            <a:off x="635623" y="3936074"/>
            <a:ext cx="380770" cy="380770"/>
            <a:chOff x="4921427" y="3603636"/>
            <a:chExt cx="694097" cy="694097"/>
          </a:xfrm>
        </p:grpSpPr>
        <p:sp>
          <p:nvSpPr>
            <p:cNvPr id="9" name="Oval 8">
              <a:extLst>
                <a:ext uri="{FF2B5EF4-FFF2-40B4-BE49-F238E27FC236}">
                  <a16:creationId xmlns:a16="http://schemas.microsoft.com/office/drawing/2014/main" id="{429071C5-4637-EA4A-AB00-A5AC243D2DF1}"/>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Dragon dance">
              <a:extLst>
                <a:ext uri="{FF2B5EF4-FFF2-40B4-BE49-F238E27FC236}">
                  <a16:creationId xmlns:a16="http://schemas.microsoft.com/office/drawing/2014/main" id="{3BEDC84F-EA68-BE4E-8EFB-EBDD0642BF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97754" y="3684934"/>
              <a:ext cx="522830" cy="522830"/>
            </a:xfrm>
            <a:prstGeom prst="rect">
              <a:avLst/>
            </a:prstGeom>
          </p:spPr>
        </p:pic>
      </p:grpSp>
      <p:sp>
        <p:nvSpPr>
          <p:cNvPr id="11" name="Rectangle 10">
            <a:extLst>
              <a:ext uri="{FF2B5EF4-FFF2-40B4-BE49-F238E27FC236}">
                <a16:creationId xmlns:a16="http://schemas.microsoft.com/office/drawing/2014/main" id="{FB24D92E-9FCC-4461-84F7-C1651C4E0001}"/>
              </a:ext>
            </a:extLst>
          </p:cNvPr>
          <p:cNvSpPr/>
          <p:nvPr/>
        </p:nvSpPr>
        <p:spPr>
          <a:xfrm>
            <a:off x="1189113" y="1409386"/>
            <a:ext cx="6124702" cy="461665"/>
          </a:xfrm>
          <a:prstGeom prst="rect">
            <a:avLst/>
          </a:prstGeom>
        </p:spPr>
        <p:txBody>
          <a:bodyPr wrap="square" anchor="t">
            <a:spAutoFit/>
          </a:bodyPr>
          <a:lstStyle/>
          <a:p>
            <a:pPr fontAlgn="base">
              <a:spcBef>
                <a:spcPts val="1200"/>
              </a:spcBef>
            </a:pPr>
            <a:r>
              <a:rPr lang="en-US" sz="2400" dirty="0">
                <a:solidFill>
                  <a:srgbClr val="383A35"/>
                </a:solidFill>
                <a:latin typeface="Century Gothic" panose="020B0502020202020204" pitchFamily="34" charset="0"/>
                <a:cs typeface="Rubik" panose="00000500000000000000" pitchFamily="2" charset="-79"/>
              </a:rPr>
              <a:t>City Council Executive Session – Feb. 4</a:t>
            </a:r>
            <a:endParaRPr lang="en-US" sz="1600" b="1" dirty="0">
              <a:solidFill>
                <a:schemeClr val="tx1">
                  <a:lumMod val="50000"/>
                  <a:lumOff val="50000"/>
                </a:schemeClr>
              </a:solidFill>
              <a:latin typeface="Century Gothic" panose="020B0502020202020204" pitchFamily="34" charset="0"/>
              <a:cs typeface="Rubik" panose="00000500000000000000" pitchFamily="2" charset="-79"/>
            </a:endParaRPr>
          </a:p>
        </p:txBody>
      </p:sp>
      <p:grpSp>
        <p:nvGrpSpPr>
          <p:cNvPr id="12" name="Group 11">
            <a:extLst>
              <a:ext uri="{FF2B5EF4-FFF2-40B4-BE49-F238E27FC236}">
                <a16:creationId xmlns:a16="http://schemas.microsoft.com/office/drawing/2014/main" id="{51E85F91-F6DD-BF45-BF63-B4A71975CB48}"/>
              </a:ext>
            </a:extLst>
          </p:cNvPr>
          <p:cNvGrpSpPr/>
          <p:nvPr/>
        </p:nvGrpSpPr>
        <p:grpSpPr>
          <a:xfrm>
            <a:off x="662325" y="1452213"/>
            <a:ext cx="380770" cy="380770"/>
            <a:chOff x="4921427" y="3603636"/>
            <a:chExt cx="694097" cy="694097"/>
          </a:xfrm>
        </p:grpSpPr>
        <p:sp>
          <p:nvSpPr>
            <p:cNvPr id="13" name="Oval 12">
              <a:extLst>
                <a:ext uri="{FF2B5EF4-FFF2-40B4-BE49-F238E27FC236}">
                  <a16:creationId xmlns:a16="http://schemas.microsoft.com/office/drawing/2014/main" id="{8F52D35D-715F-DF41-85AB-10E7232F8435}"/>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eeting">
              <a:extLst>
                <a:ext uri="{FF2B5EF4-FFF2-40B4-BE49-F238E27FC236}">
                  <a16:creationId xmlns:a16="http://schemas.microsoft.com/office/drawing/2014/main" id="{E9937CFD-671F-5F4D-81B4-6397028D24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97754" y="3684934"/>
              <a:ext cx="522829" cy="522829"/>
            </a:xfrm>
            <a:prstGeom prst="rect">
              <a:avLst/>
            </a:prstGeom>
          </p:spPr>
        </p:pic>
      </p:grpSp>
      <p:sp>
        <p:nvSpPr>
          <p:cNvPr id="16" name="Rectangle 15">
            <a:extLst>
              <a:ext uri="{FF2B5EF4-FFF2-40B4-BE49-F238E27FC236}">
                <a16:creationId xmlns:a16="http://schemas.microsoft.com/office/drawing/2014/main" id="{84107161-EB87-4FE6-B90E-712BAEECFEF0}"/>
              </a:ext>
            </a:extLst>
          </p:cNvPr>
          <p:cNvSpPr/>
          <p:nvPr/>
        </p:nvSpPr>
        <p:spPr>
          <a:xfrm>
            <a:off x="1189113" y="4754998"/>
            <a:ext cx="7506002" cy="830997"/>
          </a:xfrm>
          <a:prstGeom prst="rect">
            <a:avLst/>
          </a:prstGeom>
        </p:spPr>
        <p:txBody>
          <a:bodyPr wrap="square" anchor="t">
            <a:spAutoFit/>
          </a:bodyPr>
          <a:lstStyle/>
          <a:p>
            <a:pPr fontAlgn="base">
              <a:spcBef>
                <a:spcPts val="1200"/>
              </a:spcBef>
            </a:pPr>
            <a:r>
              <a:rPr lang="en-US" sz="2400" dirty="0">
                <a:solidFill>
                  <a:srgbClr val="383A35"/>
                </a:solidFill>
                <a:latin typeface="Century Gothic" panose="020B0502020202020204" pitchFamily="34" charset="0"/>
                <a:cs typeface="Rubik" panose="00000500000000000000" pitchFamily="2" charset="-79"/>
              </a:rPr>
              <a:t>USPS Retail Relocation &amp; Building Demolition Contracts </a:t>
            </a:r>
            <a:r>
              <a:rPr lang="mr-IN" sz="2400" dirty="0">
                <a:solidFill>
                  <a:srgbClr val="383A35"/>
                </a:solidFill>
                <a:latin typeface="Century Gothic" panose="020B0502020202020204" pitchFamily="34" charset="0"/>
                <a:cs typeface="Rubik" panose="00000500000000000000" pitchFamily="2" charset="-79"/>
              </a:rPr>
              <a:t>–</a:t>
            </a:r>
            <a:r>
              <a:rPr lang="en-US" sz="2400" dirty="0">
                <a:solidFill>
                  <a:srgbClr val="383A35"/>
                </a:solidFill>
                <a:latin typeface="Century Gothic" panose="020B0502020202020204" pitchFamily="34" charset="0"/>
                <a:cs typeface="Rubik" panose="00000500000000000000" pitchFamily="2" charset="-79"/>
              </a:rPr>
              <a:t> 2020 through 2021</a:t>
            </a:r>
            <a:endParaRPr lang="en-US" sz="1600" b="1" dirty="0">
              <a:solidFill>
                <a:schemeClr val="tx1">
                  <a:lumMod val="50000"/>
                  <a:lumOff val="50000"/>
                </a:schemeClr>
              </a:solidFill>
              <a:latin typeface="Century Gothic" panose="020B0502020202020204" pitchFamily="34" charset="0"/>
              <a:cs typeface="Rubik" panose="00000500000000000000" pitchFamily="2" charset="-79"/>
            </a:endParaRPr>
          </a:p>
        </p:txBody>
      </p:sp>
      <p:sp>
        <p:nvSpPr>
          <p:cNvPr id="17" name="Rectangle 16">
            <a:extLst>
              <a:ext uri="{FF2B5EF4-FFF2-40B4-BE49-F238E27FC236}">
                <a16:creationId xmlns:a16="http://schemas.microsoft.com/office/drawing/2014/main" id="{0954C388-45C0-4813-A61E-167383D490FF}"/>
              </a:ext>
            </a:extLst>
          </p:cNvPr>
          <p:cNvSpPr/>
          <p:nvPr/>
        </p:nvSpPr>
        <p:spPr>
          <a:xfrm>
            <a:off x="1189113" y="2059734"/>
            <a:ext cx="7506002" cy="830997"/>
          </a:xfrm>
          <a:prstGeom prst="rect">
            <a:avLst/>
          </a:prstGeom>
        </p:spPr>
        <p:txBody>
          <a:bodyPr wrap="square" anchor="t">
            <a:spAutoFit/>
          </a:bodyPr>
          <a:lstStyle/>
          <a:p>
            <a:pPr fontAlgn="base">
              <a:spcBef>
                <a:spcPts val="1200"/>
              </a:spcBef>
            </a:pPr>
            <a:r>
              <a:rPr lang="en-US" sz="2400" dirty="0">
                <a:solidFill>
                  <a:srgbClr val="383A35"/>
                </a:solidFill>
                <a:latin typeface="Century Gothic" panose="020B0502020202020204" pitchFamily="34" charset="0"/>
                <a:cs typeface="Rubik" panose="00000500000000000000" pitchFamily="2" charset="-79"/>
              </a:rPr>
              <a:t>Design Commission Master Plan Hearings</a:t>
            </a:r>
            <a:br>
              <a:rPr lang="en-US" sz="2400" dirty="0">
                <a:solidFill>
                  <a:srgbClr val="383A35"/>
                </a:solidFill>
                <a:latin typeface="Century Gothic" panose="020B0502020202020204" pitchFamily="34" charset="0"/>
                <a:cs typeface="Rubik" panose="00000500000000000000" pitchFamily="2" charset="-79"/>
              </a:rPr>
            </a:br>
            <a:r>
              <a:rPr lang="en-US" sz="2400" dirty="0">
                <a:solidFill>
                  <a:srgbClr val="383A35"/>
                </a:solidFill>
                <a:latin typeface="Century Gothic" panose="020B0502020202020204" pitchFamily="34" charset="0"/>
                <a:cs typeface="Rubik" panose="00000500000000000000" pitchFamily="2" charset="-79"/>
              </a:rPr>
              <a:t>– Spring 2020</a:t>
            </a:r>
          </a:p>
        </p:txBody>
      </p:sp>
      <p:sp>
        <p:nvSpPr>
          <p:cNvPr id="18" name="Rectangle 17">
            <a:extLst>
              <a:ext uri="{FF2B5EF4-FFF2-40B4-BE49-F238E27FC236}">
                <a16:creationId xmlns:a16="http://schemas.microsoft.com/office/drawing/2014/main" id="{97ADEDE4-8641-4351-97D9-DFE515882000}"/>
              </a:ext>
            </a:extLst>
          </p:cNvPr>
          <p:cNvSpPr/>
          <p:nvPr/>
        </p:nvSpPr>
        <p:spPr>
          <a:xfrm>
            <a:off x="1189113" y="3089675"/>
            <a:ext cx="6124702" cy="461665"/>
          </a:xfrm>
          <a:prstGeom prst="rect">
            <a:avLst/>
          </a:prstGeom>
        </p:spPr>
        <p:txBody>
          <a:bodyPr wrap="square" anchor="t">
            <a:spAutoFit/>
          </a:bodyPr>
          <a:lstStyle/>
          <a:p>
            <a:pPr fontAlgn="base">
              <a:spcBef>
                <a:spcPts val="1200"/>
              </a:spcBef>
            </a:pPr>
            <a:r>
              <a:rPr lang="en-US" sz="2400" dirty="0">
                <a:solidFill>
                  <a:srgbClr val="383A35"/>
                </a:solidFill>
                <a:latin typeface="Century Gothic" panose="020B0502020202020204" pitchFamily="34" charset="0"/>
                <a:cs typeface="Rubik" panose="00000500000000000000" pitchFamily="2" charset="-79"/>
              </a:rPr>
              <a:t>City Council Action – Spring 2020</a:t>
            </a:r>
            <a:endParaRPr lang="en-US" sz="1600" b="1" dirty="0">
              <a:solidFill>
                <a:schemeClr val="tx1">
                  <a:lumMod val="50000"/>
                  <a:lumOff val="50000"/>
                </a:schemeClr>
              </a:solidFill>
              <a:latin typeface="Century Gothic" panose="020B0502020202020204" pitchFamily="34" charset="0"/>
              <a:cs typeface="Rubik" panose="00000500000000000000" pitchFamily="2" charset="-79"/>
            </a:endParaRPr>
          </a:p>
        </p:txBody>
      </p:sp>
      <p:grpSp>
        <p:nvGrpSpPr>
          <p:cNvPr id="19" name="Group 18">
            <a:extLst>
              <a:ext uri="{FF2B5EF4-FFF2-40B4-BE49-F238E27FC236}">
                <a16:creationId xmlns:a16="http://schemas.microsoft.com/office/drawing/2014/main" id="{605C8BB0-9A9F-2F4C-BD1F-DECBAD8F213B}"/>
              </a:ext>
            </a:extLst>
          </p:cNvPr>
          <p:cNvGrpSpPr/>
          <p:nvPr/>
        </p:nvGrpSpPr>
        <p:grpSpPr>
          <a:xfrm>
            <a:off x="614743" y="4911491"/>
            <a:ext cx="380770" cy="380770"/>
            <a:chOff x="4921427" y="3603636"/>
            <a:chExt cx="694097" cy="694097"/>
          </a:xfrm>
        </p:grpSpPr>
        <p:sp>
          <p:nvSpPr>
            <p:cNvPr id="20" name="Oval 19">
              <a:extLst>
                <a:ext uri="{FF2B5EF4-FFF2-40B4-BE49-F238E27FC236}">
                  <a16:creationId xmlns:a16="http://schemas.microsoft.com/office/drawing/2014/main" id="{CE2D0A29-F622-7A4C-BD27-F7C38A00875E}"/>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Jackhammer">
              <a:extLst>
                <a:ext uri="{FF2B5EF4-FFF2-40B4-BE49-F238E27FC236}">
                  <a16:creationId xmlns:a16="http://schemas.microsoft.com/office/drawing/2014/main" id="{22360680-5987-564E-83A6-5634AD7883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97754" y="3684934"/>
              <a:ext cx="522829" cy="522829"/>
            </a:xfrm>
            <a:prstGeom prst="rect">
              <a:avLst/>
            </a:prstGeom>
          </p:spPr>
        </p:pic>
      </p:grpSp>
      <p:grpSp>
        <p:nvGrpSpPr>
          <p:cNvPr id="22" name="Group 21">
            <a:extLst>
              <a:ext uri="{FF2B5EF4-FFF2-40B4-BE49-F238E27FC236}">
                <a16:creationId xmlns:a16="http://schemas.microsoft.com/office/drawing/2014/main" id="{502CF098-E8DF-6443-B87A-006C14EB3300}"/>
              </a:ext>
            </a:extLst>
          </p:cNvPr>
          <p:cNvGrpSpPr/>
          <p:nvPr/>
        </p:nvGrpSpPr>
        <p:grpSpPr>
          <a:xfrm>
            <a:off x="619849" y="2143819"/>
            <a:ext cx="380770" cy="380770"/>
            <a:chOff x="4921427" y="3603636"/>
            <a:chExt cx="694097" cy="694097"/>
          </a:xfrm>
        </p:grpSpPr>
        <p:sp>
          <p:nvSpPr>
            <p:cNvPr id="23" name="Oval 22">
              <a:extLst>
                <a:ext uri="{FF2B5EF4-FFF2-40B4-BE49-F238E27FC236}">
                  <a16:creationId xmlns:a16="http://schemas.microsoft.com/office/drawing/2014/main" id="{B1119442-93B9-E249-A137-6908FC69474E}"/>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Drawing compass">
              <a:extLst>
                <a:ext uri="{FF2B5EF4-FFF2-40B4-BE49-F238E27FC236}">
                  <a16:creationId xmlns:a16="http://schemas.microsoft.com/office/drawing/2014/main" id="{75D11516-85B2-AA41-842C-57084A4901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97754" y="3684934"/>
              <a:ext cx="522829" cy="522829"/>
            </a:xfrm>
            <a:prstGeom prst="rect">
              <a:avLst/>
            </a:prstGeom>
          </p:spPr>
        </p:pic>
      </p:grpSp>
      <p:grpSp>
        <p:nvGrpSpPr>
          <p:cNvPr id="25" name="Group 24">
            <a:extLst>
              <a:ext uri="{FF2B5EF4-FFF2-40B4-BE49-F238E27FC236}">
                <a16:creationId xmlns:a16="http://schemas.microsoft.com/office/drawing/2014/main" id="{75876B4B-8DD7-604F-B2C6-C4A722EB5855}"/>
              </a:ext>
            </a:extLst>
          </p:cNvPr>
          <p:cNvGrpSpPr/>
          <p:nvPr/>
        </p:nvGrpSpPr>
        <p:grpSpPr>
          <a:xfrm>
            <a:off x="635623" y="3132502"/>
            <a:ext cx="380770" cy="380770"/>
            <a:chOff x="4921427" y="3603636"/>
            <a:chExt cx="694097" cy="694097"/>
          </a:xfrm>
        </p:grpSpPr>
        <p:sp>
          <p:nvSpPr>
            <p:cNvPr id="26" name="Oval 25">
              <a:extLst>
                <a:ext uri="{FF2B5EF4-FFF2-40B4-BE49-F238E27FC236}">
                  <a16:creationId xmlns:a16="http://schemas.microsoft.com/office/drawing/2014/main" id="{4ED77ECE-0616-1646-BF81-B516760D8BE9}"/>
                </a:ext>
              </a:extLst>
            </p:cNvPr>
            <p:cNvSpPr/>
            <p:nvPr/>
          </p:nvSpPr>
          <p:spPr>
            <a:xfrm>
              <a:off x="4921427" y="3603636"/>
              <a:ext cx="694097" cy="6940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Gavel">
              <a:extLst>
                <a:ext uri="{FF2B5EF4-FFF2-40B4-BE49-F238E27FC236}">
                  <a16:creationId xmlns:a16="http://schemas.microsoft.com/office/drawing/2014/main" id="{A9E56E5D-70C7-AD49-9B91-845CC169D27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97754" y="3684934"/>
              <a:ext cx="522829" cy="522829"/>
            </a:xfrm>
            <a:prstGeom prst="rect">
              <a:avLst/>
            </a:prstGeom>
          </p:spPr>
        </p:pic>
      </p:grpSp>
    </p:spTree>
    <p:extLst>
      <p:ext uri="{BB962C8B-B14F-4D97-AF65-F5344CB8AC3E}">
        <p14:creationId xmlns:p14="http://schemas.microsoft.com/office/powerpoint/2010/main" val="1035956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7C2799-AC1B-534A-A5A4-E42A34F1CDEB}"/>
              </a:ext>
            </a:extLst>
          </p:cNvPr>
          <p:cNvSpPr txBox="1">
            <a:spLocks/>
          </p:cNvSpPr>
          <p:nvPr/>
        </p:nvSpPr>
        <p:spPr>
          <a:xfrm>
            <a:off x="0" y="2872153"/>
            <a:ext cx="3701143" cy="1525676"/>
          </a:xfrm>
          <a:prstGeom prst="rect">
            <a:avLst/>
          </a:prstGeom>
          <a:solidFill>
            <a:schemeClr val="bg1"/>
          </a:solidFill>
        </p:spPr>
        <p:txBody>
          <a:bodyPr lIns="365760" tIns="365760" rIns="365760" bIns="36576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solidFill>
                  <a:srgbClr val="F56600"/>
                </a:solidFill>
                <a:latin typeface="Century Gothic" charset="0"/>
                <a:ea typeface="Century Gothic" charset="0"/>
                <a:cs typeface="Century Gothic" charset="0"/>
              </a:rPr>
              <a:t>Affordable Housing</a:t>
            </a:r>
          </a:p>
        </p:txBody>
      </p:sp>
      <p:sp>
        <p:nvSpPr>
          <p:cNvPr id="7" name="TextBox 6">
            <a:extLst>
              <a:ext uri="{FF2B5EF4-FFF2-40B4-BE49-F238E27FC236}">
                <a16:creationId xmlns:a16="http://schemas.microsoft.com/office/drawing/2014/main" id="{4D9CF1ED-75BE-AD4F-841E-A3226FBDE4BA}"/>
              </a:ext>
            </a:extLst>
          </p:cNvPr>
          <p:cNvSpPr txBox="1"/>
          <p:nvPr/>
        </p:nvSpPr>
        <p:spPr>
          <a:xfrm>
            <a:off x="4719484" y="759007"/>
            <a:ext cx="4424516" cy="4832092"/>
          </a:xfrm>
          <a:prstGeom prst="rect">
            <a:avLst/>
          </a:prstGeom>
          <a:noFill/>
        </p:spPr>
        <p:txBody>
          <a:bodyPr wrap="square" rtlCol="0">
            <a:spAutoFit/>
          </a:bodyPr>
          <a:lstStyle/>
          <a:p>
            <a:pPr marL="274320">
              <a:spcAft>
                <a:spcPts val="1000"/>
              </a:spcAft>
            </a:pPr>
            <a:r>
              <a:rPr lang="en-US" sz="2200" dirty="0">
                <a:solidFill>
                  <a:schemeClr val="bg1"/>
                </a:solidFill>
                <a:latin typeface="Segoe Print" panose="02000800000000000000" pitchFamily="2" charset="0"/>
              </a:rPr>
              <a:t>“Is it for the people who are already existing and living in those high-rise apartments and can already afford the area? Or are we going to welcome a new breed of income in that area that will actually be able to afford to live in that area? I want to be able to come down there as well, I want to be able to feel like it’s not out of my league.”</a:t>
            </a:r>
          </a:p>
        </p:txBody>
      </p:sp>
      <p:sp>
        <p:nvSpPr>
          <p:cNvPr id="8" name="Rectangle 7">
            <a:extLst>
              <a:ext uri="{FF2B5EF4-FFF2-40B4-BE49-F238E27FC236}">
                <a16:creationId xmlns:a16="http://schemas.microsoft.com/office/drawing/2014/main" id="{18CCD864-519D-BE4D-86E1-E008D63D862C}"/>
              </a:ext>
            </a:extLst>
          </p:cNvPr>
          <p:cNvSpPr/>
          <p:nvPr/>
        </p:nvSpPr>
        <p:spPr>
          <a:xfrm>
            <a:off x="4719484" y="5790817"/>
            <a:ext cx="4090220" cy="369332"/>
          </a:xfrm>
          <a:prstGeom prst="rect">
            <a:avLst/>
          </a:prstGeom>
        </p:spPr>
        <p:txBody>
          <a:bodyPr wrap="square">
            <a:spAutoFit/>
          </a:bodyPr>
          <a:lstStyle/>
          <a:p>
            <a:pPr marL="274320">
              <a:spcAft>
                <a:spcPts val="1000"/>
              </a:spcAft>
            </a:pPr>
            <a:r>
              <a:rPr lang="en-US" dirty="0">
                <a:solidFill>
                  <a:schemeClr val="bg1"/>
                </a:solidFill>
                <a:latin typeface="Century Gothic" panose="020B0502020202020204" pitchFamily="34" charset="0"/>
              </a:rPr>
              <a:t>Focus Group Participant</a:t>
            </a:r>
          </a:p>
        </p:txBody>
      </p:sp>
    </p:spTree>
    <p:extLst>
      <p:ext uri="{BB962C8B-B14F-4D97-AF65-F5344CB8AC3E}">
        <p14:creationId xmlns:p14="http://schemas.microsoft.com/office/powerpoint/2010/main" val="3526894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01599" y="219075"/>
            <a:ext cx="8888781" cy="685800"/>
          </a:xfrm>
        </p:spPr>
        <p:txBody>
          <a:bodyPr/>
          <a:lstStyle/>
          <a:p>
            <a:pPr>
              <a:buClr>
                <a:schemeClr val="accent1"/>
              </a:buClr>
              <a:buSzPts val="4400"/>
              <a:defRPr/>
            </a:pPr>
            <a:r>
              <a:rPr lang="en-US" sz="4200" dirty="0">
                <a:latin typeface="Century Gothic" charset="0"/>
                <a:ea typeface="Century Gothic" charset="0"/>
                <a:cs typeface="Century Gothic" charset="0"/>
              </a:rPr>
              <a:t>Affordable Housing Commitments</a:t>
            </a:r>
          </a:p>
        </p:txBody>
      </p:sp>
      <p:sp>
        <p:nvSpPr>
          <p:cNvPr id="8" name="Rectangle 7">
            <a:extLst>
              <a:ext uri="{FF2B5EF4-FFF2-40B4-BE49-F238E27FC236}">
                <a16:creationId xmlns:a16="http://schemas.microsoft.com/office/drawing/2014/main" id="{5A626B42-2AE5-404A-96EC-FE95C61BED91}"/>
              </a:ext>
            </a:extLst>
          </p:cNvPr>
          <p:cNvSpPr/>
          <p:nvPr/>
        </p:nvSpPr>
        <p:spPr>
          <a:xfrm>
            <a:off x="435646" y="1095857"/>
            <a:ext cx="8108507" cy="1200329"/>
          </a:xfrm>
          <a:prstGeom prst="rect">
            <a:avLst/>
          </a:prstGeom>
        </p:spPr>
        <p:txBody>
          <a:bodyPr wrap="square" anchor="t">
            <a:spAutoFit/>
          </a:bodyPr>
          <a:lstStyle/>
          <a:p>
            <a:pPr fontAlgn="base">
              <a:spcBef>
                <a:spcPts val="1200"/>
              </a:spcBef>
            </a:pPr>
            <a:r>
              <a:rPr lang="en-US" dirty="0">
                <a:solidFill>
                  <a:srgbClr val="383A35"/>
                </a:solidFill>
                <a:latin typeface="Century Gothic" panose="020B0502020202020204" pitchFamily="34" charset="0"/>
                <a:cs typeface="Rubik" panose="00000500000000000000" pitchFamily="2" charset="-79"/>
              </a:rPr>
              <a:t>PHB invested $14.5M to acquire 16% of development rights to help finance housing that thoughtfully engages the community and is responsive to different household types and needs. The strategy has shifted but the goal remains the same.</a:t>
            </a:r>
          </a:p>
        </p:txBody>
      </p:sp>
      <p:graphicFrame>
        <p:nvGraphicFramePr>
          <p:cNvPr id="9" name="Table 8">
            <a:extLst>
              <a:ext uri="{FF2B5EF4-FFF2-40B4-BE49-F238E27FC236}">
                <a16:creationId xmlns:a16="http://schemas.microsoft.com/office/drawing/2014/main" id="{11B0A54C-85E2-544C-8713-3B97F336DA05}"/>
              </a:ext>
            </a:extLst>
          </p:cNvPr>
          <p:cNvGraphicFramePr>
            <a:graphicFrameLocks noGrp="1"/>
          </p:cNvGraphicFramePr>
          <p:nvPr>
            <p:extLst>
              <p:ext uri="{D42A27DB-BD31-4B8C-83A1-F6EECF244321}">
                <p14:modId xmlns:p14="http://schemas.microsoft.com/office/powerpoint/2010/main" val="194643736"/>
              </p:ext>
            </p:extLst>
          </p:nvPr>
        </p:nvGraphicFramePr>
        <p:xfrm>
          <a:off x="442961" y="2377754"/>
          <a:ext cx="8298703" cy="2936893"/>
        </p:xfrm>
        <a:graphic>
          <a:graphicData uri="http://schemas.openxmlformats.org/drawingml/2006/table">
            <a:tbl>
              <a:tblPr firstRow="1" bandRow="1">
                <a:tableStyleId>{7DF18680-E054-41AD-8BC1-D1AEF772440D}</a:tableStyleId>
              </a:tblPr>
              <a:tblGrid>
                <a:gridCol w="4882504">
                  <a:extLst>
                    <a:ext uri="{9D8B030D-6E8A-4147-A177-3AD203B41FA5}">
                      <a16:colId xmlns:a16="http://schemas.microsoft.com/office/drawing/2014/main" val="1300715462"/>
                    </a:ext>
                  </a:extLst>
                </a:gridCol>
                <a:gridCol w="1836116">
                  <a:extLst>
                    <a:ext uri="{9D8B030D-6E8A-4147-A177-3AD203B41FA5}">
                      <a16:colId xmlns:a16="http://schemas.microsoft.com/office/drawing/2014/main" val="3245041032"/>
                    </a:ext>
                  </a:extLst>
                </a:gridCol>
                <a:gridCol w="1580083">
                  <a:extLst>
                    <a:ext uri="{9D8B030D-6E8A-4147-A177-3AD203B41FA5}">
                      <a16:colId xmlns:a16="http://schemas.microsoft.com/office/drawing/2014/main" val="2894024741"/>
                    </a:ext>
                  </a:extLst>
                </a:gridCol>
              </a:tblGrid>
              <a:tr h="430738">
                <a:tc>
                  <a:txBody>
                    <a:bodyPr/>
                    <a:lstStyle/>
                    <a:p>
                      <a:pPr algn="r"/>
                      <a:endParaRPr lang="en-US" sz="1600" dirty="0">
                        <a:latin typeface="Century Gothic" panose="020B0502020202020204" pitchFamily="34" charset="0"/>
                      </a:endParaRPr>
                    </a:p>
                  </a:txBody>
                  <a:tcPr>
                    <a:noFill/>
                  </a:tcPr>
                </a:tc>
                <a:tc>
                  <a:txBody>
                    <a:bodyPr/>
                    <a:lstStyle/>
                    <a:p>
                      <a:pPr algn="ctr"/>
                      <a:r>
                        <a:rPr lang="en-US" sz="1600" b="1" dirty="0">
                          <a:latin typeface="Century Gothic" panose="020B0502020202020204" pitchFamily="34" charset="0"/>
                        </a:rPr>
                        <a:t>2016</a:t>
                      </a:r>
                    </a:p>
                  </a:txBody>
                  <a:tcPr anchor="ctr"/>
                </a:tc>
                <a:tc>
                  <a:txBody>
                    <a:bodyPr/>
                    <a:lstStyle/>
                    <a:p>
                      <a:pPr algn="ctr"/>
                      <a:r>
                        <a:rPr lang="en-US" sz="1600" b="1" dirty="0">
                          <a:latin typeface="Century Gothic" panose="020B0502020202020204" pitchFamily="34" charset="0"/>
                        </a:rPr>
                        <a:t>2020</a:t>
                      </a:r>
                    </a:p>
                  </a:txBody>
                  <a:tcPr anchor="ctr"/>
                </a:tc>
                <a:extLst>
                  <a:ext uri="{0D108BD9-81ED-4DB2-BD59-A6C34878D82A}">
                    <a16:rowId xmlns:a16="http://schemas.microsoft.com/office/drawing/2014/main" val="895710635"/>
                  </a:ext>
                </a:extLst>
              </a:tr>
              <a:tr h="561396">
                <a:tc>
                  <a:txBody>
                    <a:bodyPr/>
                    <a:lstStyle/>
                    <a:p>
                      <a:pPr algn="l"/>
                      <a:r>
                        <a:rPr lang="en-US" sz="1600" dirty="0">
                          <a:latin typeface="Century Gothic" panose="020B0502020202020204" pitchFamily="34" charset="0"/>
                        </a:rPr>
                        <a:t>Estimated Affordable Housing Units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720 units total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720 units total</a:t>
                      </a:r>
                    </a:p>
                  </a:txBody>
                  <a:tcPr anchor="ctr"/>
                </a:tc>
                <a:extLst>
                  <a:ext uri="{0D108BD9-81ED-4DB2-BD59-A6C34878D82A}">
                    <a16:rowId xmlns:a16="http://schemas.microsoft.com/office/drawing/2014/main" val="742335935"/>
                  </a:ext>
                </a:extLst>
              </a:tr>
              <a:tr h="682081">
                <a:tc>
                  <a:txBody>
                    <a:bodyPr/>
                    <a:lstStyle/>
                    <a:p>
                      <a:pPr algn="l"/>
                      <a:r>
                        <a:rPr lang="en-US" sz="1600" dirty="0">
                          <a:latin typeface="Century Gothic" panose="020B0502020202020204" pitchFamily="34" charset="0"/>
                        </a:rPr>
                        <a:t>Est. Inclusionary Housing Affordable Units</a:t>
                      </a:r>
                    </a:p>
                  </a:txBody>
                  <a:tcPr anchor="ctr"/>
                </a:tc>
                <a:tc>
                  <a:txBody>
                    <a:bodyPr/>
                    <a:lstStyle/>
                    <a:p>
                      <a:pPr marL="0" indent="0" algn="ctr">
                        <a:buFont typeface="Arial" panose="020B0604020202020204" pitchFamily="34" charset="0"/>
                        <a:buNone/>
                      </a:pPr>
                      <a:r>
                        <a:rPr lang="en-US" sz="1600" b="0" dirty="0">
                          <a:latin typeface="Century Gothic" panose="020B0502020202020204" pitchFamily="34" charset="0"/>
                        </a:rPr>
                        <a:t>187 IH units</a:t>
                      </a:r>
                    </a:p>
                  </a:txBody>
                  <a:tcPr anchor="ctr"/>
                </a:tc>
                <a:tc>
                  <a:txBody>
                    <a:bodyPr/>
                    <a:lstStyle/>
                    <a:p>
                      <a:pPr marL="0" indent="0" algn="ctr">
                        <a:buFont typeface="Arial" panose="020B0604020202020204" pitchFamily="34" charset="0"/>
                        <a:buNone/>
                      </a:pPr>
                      <a:r>
                        <a:rPr lang="en-US" sz="1600" b="0" dirty="0">
                          <a:latin typeface="Century Gothic" panose="020B0502020202020204" pitchFamily="34" charset="0"/>
                        </a:rPr>
                        <a:t>80 IH units</a:t>
                      </a:r>
                    </a:p>
                  </a:txBody>
                  <a:tcPr anchor="ctr"/>
                </a:tc>
                <a:extLst>
                  <a:ext uri="{0D108BD9-81ED-4DB2-BD59-A6C34878D82A}">
                    <a16:rowId xmlns:a16="http://schemas.microsoft.com/office/drawing/2014/main" val="3649104012"/>
                  </a:ext>
                </a:extLst>
              </a:tr>
              <a:tr h="580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Est. PHB-Financed Affordable Housing Units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533 units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640 units</a:t>
                      </a:r>
                    </a:p>
                  </a:txBody>
                  <a:tcPr anchor="ctr"/>
                </a:tc>
                <a:extLst>
                  <a:ext uri="{0D108BD9-81ED-4DB2-BD59-A6C34878D82A}">
                    <a16:rowId xmlns:a16="http://schemas.microsoft.com/office/drawing/2014/main" val="975556470"/>
                  </a:ext>
                </a:extLst>
              </a:tr>
              <a:tr h="6820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 Residential Units affordable at 60% AMI or less</a:t>
                      </a:r>
                    </a:p>
                  </a:txBody>
                  <a:tcPr anchor="ctr"/>
                </a:tc>
                <a:tc>
                  <a:txBody>
                    <a:bodyPr/>
                    <a:lstStyle/>
                    <a:p>
                      <a:pPr algn="ctr"/>
                      <a:r>
                        <a:rPr lang="en-US" sz="1600" b="0" dirty="0">
                          <a:latin typeface="Century Gothic" panose="020B0502020202020204" pitchFamily="34" charset="0"/>
                        </a:rPr>
                        <a:t>30%</a:t>
                      </a:r>
                    </a:p>
                  </a:txBody>
                  <a:tcPr anchor="ctr"/>
                </a:tc>
                <a:tc>
                  <a:txBody>
                    <a:bodyPr/>
                    <a:lstStyle/>
                    <a:p>
                      <a:pPr algn="ctr"/>
                      <a:r>
                        <a:rPr lang="en-US" sz="1600" b="0" dirty="0">
                          <a:latin typeface="Century Gothic" panose="020B0502020202020204" pitchFamily="34" charset="0"/>
                        </a:rPr>
                        <a:t>&gt;30%</a:t>
                      </a:r>
                    </a:p>
                  </a:txBody>
                  <a:tcPr anchor="ctr"/>
                </a:tc>
                <a:extLst>
                  <a:ext uri="{0D108BD9-81ED-4DB2-BD59-A6C34878D82A}">
                    <a16:rowId xmlns:a16="http://schemas.microsoft.com/office/drawing/2014/main" val="4008063769"/>
                  </a:ext>
                </a:extLst>
              </a:tr>
            </a:tbl>
          </a:graphicData>
        </a:graphic>
      </p:graphicFrame>
      <p:sp>
        <p:nvSpPr>
          <p:cNvPr id="10" name="Rectangle 9">
            <a:extLst>
              <a:ext uri="{FF2B5EF4-FFF2-40B4-BE49-F238E27FC236}">
                <a16:creationId xmlns:a16="http://schemas.microsoft.com/office/drawing/2014/main" id="{66F35A6E-58C8-E74D-A044-DD4C9D593265}"/>
              </a:ext>
            </a:extLst>
          </p:cNvPr>
          <p:cNvSpPr/>
          <p:nvPr/>
        </p:nvSpPr>
        <p:spPr>
          <a:xfrm>
            <a:off x="435646" y="5513255"/>
            <a:ext cx="8418158" cy="430887"/>
          </a:xfrm>
          <a:prstGeom prst="rect">
            <a:avLst/>
          </a:prstGeom>
        </p:spPr>
        <p:txBody>
          <a:bodyPr wrap="square">
            <a:spAutoFit/>
          </a:bodyPr>
          <a:lstStyle/>
          <a:p>
            <a:r>
              <a:rPr lang="en-US" sz="1100" i="1" dirty="0">
                <a:latin typeface="Century Gothic" panose="020B0502020202020204" pitchFamily="34" charset="0"/>
                <a:ea typeface="Calibri" panose="020F0502020204030204" pitchFamily="34" charset="0"/>
              </a:rPr>
              <a:t>Note: The IH units/sf is an estimate and will flux with private development program.</a:t>
            </a:r>
            <a:r>
              <a:rPr lang="en-US" sz="1100" i="1" baseline="30000" dirty="0">
                <a:latin typeface="Century Gothic" panose="020B0502020202020204" pitchFamily="34" charset="0"/>
                <a:ea typeface="Calibri" panose="020F0502020204030204" pitchFamily="34" charset="0"/>
              </a:rPr>
              <a:t> </a:t>
            </a:r>
          </a:p>
          <a:p>
            <a:r>
              <a:rPr lang="en-US" sz="1100" i="1" dirty="0">
                <a:latin typeface="Century Gothic" panose="020B0502020202020204" pitchFamily="34" charset="0"/>
                <a:ea typeface="Calibri" panose="020F0502020204030204" pitchFamily="34" charset="0"/>
              </a:rPr>
              <a:t>The estimated number of PHB built affordable units is calculated as the conceptual bldg. </a:t>
            </a:r>
            <a:r>
              <a:rPr lang="en-US" sz="1100" i="1" dirty="0" err="1">
                <a:latin typeface="Century Gothic" panose="020B0502020202020204" pitchFamily="34" charset="0"/>
                <a:ea typeface="Calibri" panose="020F0502020204030204" pitchFamily="34" charset="0"/>
              </a:rPr>
              <a:t>gsf</a:t>
            </a:r>
            <a:r>
              <a:rPr lang="en-US" sz="1100" i="1" dirty="0">
                <a:latin typeface="Century Gothic" panose="020B0502020202020204" pitchFamily="34" charset="0"/>
                <a:ea typeface="Calibri" panose="020F0502020204030204" pitchFamily="34" charset="0"/>
              </a:rPr>
              <a:t> / 875 sf. </a:t>
            </a:r>
          </a:p>
        </p:txBody>
      </p:sp>
    </p:spTree>
    <p:extLst>
      <p:ext uri="{BB962C8B-B14F-4D97-AF65-F5344CB8AC3E}">
        <p14:creationId xmlns:p14="http://schemas.microsoft.com/office/powerpoint/2010/main" val="934316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B4A0E1-9594-7B44-B069-FF8097B8BEBB}"/>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4575"/>
          <a:stretch/>
        </p:blipFill>
        <p:spPr>
          <a:xfrm>
            <a:off x="482976" y="1430131"/>
            <a:ext cx="4014022" cy="4570797"/>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01599" y="219075"/>
            <a:ext cx="8888781" cy="685800"/>
          </a:xfrm>
        </p:spPr>
        <p:txBody>
          <a:bodyPr/>
          <a:lstStyle/>
          <a:p>
            <a:pPr>
              <a:buClr>
                <a:schemeClr val="accent1"/>
              </a:buClr>
              <a:buSzPts val="4400"/>
              <a:defRPr/>
            </a:pPr>
            <a:r>
              <a:rPr lang="en-US" sz="4200" dirty="0">
                <a:latin typeface="Century Gothic" charset="0"/>
                <a:ea typeface="Century Gothic" charset="0"/>
                <a:cs typeface="Century Gothic" charset="0"/>
              </a:rPr>
              <a:t>PHB Parcel Selection Criteria</a:t>
            </a:r>
          </a:p>
        </p:txBody>
      </p:sp>
      <p:sp>
        <p:nvSpPr>
          <p:cNvPr id="8" name="Rectangle 7">
            <a:extLst>
              <a:ext uri="{FF2B5EF4-FFF2-40B4-BE49-F238E27FC236}">
                <a16:creationId xmlns:a16="http://schemas.microsoft.com/office/drawing/2014/main" id="{5A626B42-2AE5-404A-96EC-FE95C61BED91}"/>
              </a:ext>
            </a:extLst>
          </p:cNvPr>
          <p:cNvSpPr/>
          <p:nvPr/>
        </p:nvSpPr>
        <p:spPr>
          <a:xfrm>
            <a:off x="340548" y="957923"/>
            <a:ext cx="8108507" cy="400110"/>
          </a:xfrm>
          <a:prstGeom prst="rect">
            <a:avLst/>
          </a:prstGeom>
        </p:spPr>
        <p:txBody>
          <a:bodyPr wrap="square" anchor="t">
            <a:spAutoFit/>
          </a:bodyPr>
          <a:lstStyle/>
          <a:p>
            <a:pPr fontAlgn="base">
              <a:spcBef>
                <a:spcPts val="1200"/>
              </a:spcBef>
            </a:pPr>
            <a:r>
              <a:rPr lang="en-US" sz="2000" b="1" dirty="0">
                <a:solidFill>
                  <a:srgbClr val="383A35"/>
                </a:solidFill>
                <a:latin typeface="Century Gothic" panose="020B0502020202020204" pitchFamily="34" charset="0"/>
                <a:cs typeface="Rubik" panose="00000500000000000000" pitchFamily="2" charset="-79"/>
              </a:rPr>
              <a:t>Integrate and Connect Affordable Housing</a:t>
            </a:r>
          </a:p>
        </p:txBody>
      </p:sp>
      <p:sp>
        <p:nvSpPr>
          <p:cNvPr id="7" name="Text Placeholder 3">
            <a:extLst>
              <a:ext uri="{FF2B5EF4-FFF2-40B4-BE49-F238E27FC236}">
                <a16:creationId xmlns:a16="http://schemas.microsoft.com/office/drawing/2014/main" id="{66FAAFF8-8368-FA40-909D-985080DE8423}"/>
              </a:ext>
            </a:extLst>
          </p:cNvPr>
          <p:cNvSpPr>
            <a:spLocks noGrp="1"/>
          </p:cNvSpPr>
          <p:nvPr>
            <p:ph type="body" sz="quarter" idx="10"/>
          </p:nvPr>
        </p:nvSpPr>
        <p:spPr>
          <a:xfrm>
            <a:off x="5188345" y="1547961"/>
            <a:ext cx="3604525" cy="4669649"/>
          </a:xfrm>
        </p:spPr>
        <p:txBody>
          <a:bodyPr vert="horz" lIns="274320" tIns="45720" rIns="91440" bIns="45720" rtlCol="0" anchor="t">
            <a:normAutofit/>
          </a:bodyPr>
          <a:lstStyle/>
          <a:p>
            <a:pPr>
              <a:spcAft>
                <a:spcPts val="500"/>
              </a:spcAft>
            </a:pPr>
            <a:r>
              <a:rPr lang="en-US" sz="1800" b="1" dirty="0">
                <a:solidFill>
                  <a:srgbClr val="383A35"/>
                </a:solidFill>
                <a:latin typeface="Century Gothic" panose="020B0502020202020204" pitchFamily="34" charset="0"/>
              </a:rPr>
              <a:t>Values &amp; Goals </a:t>
            </a:r>
          </a:p>
          <a:p>
            <a:pPr marL="285750" indent="-285750">
              <a:spcAft>
                <a:spcPts val="500"/>
              </a:spcAft>
              <a:buClr>
                <a:schemeClr val="tx1">
                  <a:lumMod val="50000"/>
                </a:schemeClr>
              </a:buClr>
              <a:buFont typeface="Arial" panose="020B0604020202020204" pitchFamily="34" charset="0"/>
              <a:buChar char="•"/>
            </a:pPr>
            <a:r>
              <a:rPr lang="en-US" sz="1800" dirty="0">
                <a:latin typeface="Century Gothic" panose="020B0502020202020204" pitchFamily="34" charset="0"/>
                <a:ea typeface="Open Sans" panose="020B0606030504020204" pitchFamily="34" charset="0"/>
                <a:cs typeface="Open Sans" panose="020B0606030504020204" pitchFamily="34" charset="0"/>
              </a:rPr>
              <a:t>Meet shared goal of 720 affordable housing units</a:t>
            </a:r>
          </a:p>
          <a:p>
            <a:pPr marL="285750" indent="-285750">
              <a:spcAft>
                <a:spcPts val="500"/>
              </a:spcAft>
              <a:buClr>
                <a:schemeClr val="tx1">
                  <a:lumMod val="50000"/>
                </a:schemeClr>
              </a:buClr>
              <a:buFont typeface="Arial" panose="020B0604020202020204" pitchFamily="34" charset="0"/>
              <a:buChar char="•"/>
            </a:pPr>
            <a:r>
              <a:rPr lang="en-US" sz="1800" dirty="0">
                <a:latin typeface="Century Gothic" panose="020B0502020202020204" pitchFamily="34" charset="0"/>
                <a:ea typeface="Open Sans" panose="020B0606030504020204" pitchFamily="34" charset="0"/>
                <a:cs typeface="Open Sans" panose="020B0606030504020204" pitchFamily="34" charset="0"/>
              </a:rPr>
              <a:t>Provide for a range of household types and needs</a:t>
            </a:r>
          </a:p>
          <a:p>
            <a:pPr marL="285750" indent="-285750">
              <a:spcAft>
                <a:spcPts val="500"/>
              </a:spcAft>
              <a:buClr>
                <a:schemeClr val="tx1">
                  <a:lumMod val="50000"/>
                </a:schemeClr>
              </a:buClr>
              <a:buFont typeface="Arial" panose="020B0604020202020204" pitchFamily="34" charset="0"/>
              <a:buChar char="•"/>
            </a:pPr>
            <a:r>
              <a:rPr lang="en-US" sz="1800" dirty="0">
                <a:latin typeface="Century Gothic" panose="020B0502020202020204" pitchFamily="34" charset="0"/>
                <a:ea typeface="Open Sans" panose="020B0606030504020204" pitchFamily="34" charset="0"/>
                <a:cs typeface="Open Sans" panose="020B0606030504020204" pitchFamily="34" charset="0"/>
              </a:rPr>
              <a:t>Maximize connectivity and proximity to site amenities and public spaces</a:t>
            </a:r>
          </a:p>
          <a:p>
            <a:pPr marL="285750" indent="-285750">
              <a:spcAft>
                <a:spcPts val="500"/>
              </a:spcAft>
              <a:buClr>
                <a:schemeClr val="tx1">
                  <a:lumMod val="50000"/>
                </a:schemeClr>
              </a:buClr>
              <a:buFont typeface="Arial" panose="020B0604020202020204" pitchFamily="34" charset="0"/>
              <a:buChar char="•"/>
            </a:pPr>
            <a:r>
              <a:rPr lang="en-US" sz="1800" dirty="0">
                <a:latin typeface="Century Gothic" panose="020B0502020202020204" pitchFamily="34" charset="0"/>
                <a:ea typeface="Open Sans" panose="020B0606030504020204" pitchFamily="34" charset="0"/>
                <a:cs typeface="Open Sans" panose="020B0606030504020204" pitchFamily="34" charset="0"/>
              </a:rPr>
              <a:t>Cost effective development</a:t>
            </a:r>
          </a:p>
          <a:p>
            <a:pPr marL="285750" indent="-285750">
              <a:spcAft>
                <a:spcPts val="500"/>
              </a:spcAft>
              <a:buClr>
                <a:schemeClr val="tx1">
                  <a:lumMod val="50000"/>
                </a:schemeClr>
              </a:buClr>
              <a:buFont typeface="Arial" panose="020B0604020202020204" pitchFamily="34" charset="0"/>
              <a:buChar char="•"/>
            </a:pPr>
            <a:r>
              <a:rPr lang="en-US" sz="1800" dirty="0">
                <a:latin typeface="Century Gothic" panose="020B0502020202020204" pitchFamily="34" charset="0"/>
                <a:ea typeface="Open Sans" panose="020B0606030504020204" pitchFamily="34" charset="0"/>
                <a:cs typeface="Open Sans" panose="020B0606030504020204" pitchFamily="34" charset="0"/>
              </a:rPr>
              <a:t>Resident livability and quality of life</a:t>
            </a:r>
          </a:p>
        </p:txBody>
      </p:sp>
    </p:spTree>
    <p:extLst>
      <p:ext uri="{BB962C8B-B14F-4D97-AF65-F5344CB8AC3E}">
        <p14:creationId xmlns:p14="http://schemas.microsoft.com/office/powerpoint/2010/main" val="1839130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00CBA8-34F6-834D-A7EE-2CAF21D65707}"/>
              </a:ext>
            </a:extLst>
          </p:cNvPr>
          <p:cNvPicPr>
            <a:picLocks noChangeAspect="1"/>
          </p:cNvPicPr>
          <p:nvPr/>
        </p:nvPicPr>
        <p:blipFill rotWithShape="1">
          <a:blip r:embed="rId3"/>
          <a:srcRect l="52190" t="774" r="988" b="71709"/>
          <a:stretch/>
        </p:blipFill>
        <p:spPr>
          <a:xfrm>
            <a:off x="6373683" y="1286239"/>
            <a:ext cx="2770317" cy="2010034"/>
          </a:xfrm>
          <a:prstGeom prst="rect">
            <a:avLst/>
          </a:prstGeom>
          <a:effectLst/>
        </p:spPr>
      </p:pic>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27609" y="124151"/>
            <a:ext cx="8888781" cy="685800"/>
          </a:xfrm>
        </p:spPr>
        <p:txBody>
          <a:bodyPr/>
          <a:lstStyle/>
          <a:p>
            <a:pPr>
              <a:buClr>
                <a:schemeClr val="accent1"/>
              </a:buClr>
              <a:buSzPts val="4400"/>
              <a:defRPr/>
            </a:pPr>
            <a:r>
              <a:rPr lang="en-US" sz="4200" dirty="0">
                <a:latin typeface="Century Gothic" charset="0"/>
                <a:ea typeface="Century Gothic" charset="0"/>
                <a:cs typeface="Century Gothic" charset="0"/>
              </a:rPr>
              <a:t>PHB Parcel Selection: Full Block</a:t>
            </a:r>
          </a:p>
        </p:txBody>
      </p:sp>
      <p:pic>
        <p:nvPicPr>
          <p:cNvPr id="9" name="Picture 8">
            <a:extLst>
              <a:ext uri="{FF2B5EF4-FFF2-40B4-BE49-F238E27FC236}">
                <a16:creationId xmlns:a16="http://schemas.microsoft.com/office/drawing/2014/main" id="{8747A72F-9939-9443-8D25-B78625242AAA}"/>
              </a:ext>
            </a:extLst>
          </p:cNvPr>
          <p:cNvPicPr>
            <a:picLocks noChangeAspect="1"/>
          </p:cNvPicPr>
          <p:nvPr/>
        </p:nvPicPr>
        <p:blipFill rotWithShape="1">
          <a:blip r:embed="rId4" cstate="print">
            <a:alphaModFix amt="73000"/>
            <a:extLst>
              <a:ext uri="{BEBA8EAE-BF5A-486C-A8C5-ECC9F3942E4B}">
                <a14:imgProps xmlns:a14="http://schemas.microsoft.com/office/drawing/2010/main">
                  <a14:imgLayer r:embed="rId5">
                    <a14:imgEffect>
                      <a14:saturation sat="68000"/>
                    </a14:imgEffect>
                  </a14:imgLayer>
                </a14:imgProps>
              </a:ext>
              <a:ext uri="{28A0092B-C50C-407E-A947-70E740481C1C}">
                <a14:useLocalDpi xmlns:a14="http://schemas.microsoft.com/office/drawing/2010/main" val="0"/>
              </a:ext>
            </a:extLst>
          </a:blip>
          <a:srcRect l="14575"/>
          <a:stretch/>
        </p:blipFill>
        <p:spPr>
          <a:xfrm>
            <a:off x="0" y="1043573"/>
            <a:ext cx="4014022" cy="4570797"/>
          </a:xfrm>
          <a:prstGeom prst="rect">
            <a:avLst/>
          </a:prstGeom>
        </p:spPr>
      </p:pic>
      <p:sp>
        <p:nvSpPr>
          <p:cNvPr id="10" name="TextBox 9">
            <a:extLst>
              <a:ext uri="{FF2B5EF4-FFF2-40B4-BE49-F238E27FC236}">
                <a16:creationId xmlns:a16="http://schemas.microsoft.com/office/drawing/2014/main" id="{DA0D40C1-D258-924D-8A46-9170DD9B1CBB}"/>
              </a:ext>
            </a:extLst>
          </p:cNvPr>
          <p:cNvSpPr txBox="1"/>
          <p:nvPr/>
        </p:nvSpPr>
        <p:spPr>
          <a:xfrm>
            <a:off x="4293127" y="1425228"/>
            <a:ext cx="4014022" cy="3508653"/>
          </a:xfrm>
          <a:prstGeom prst="rect">
            <a:avLst/>
          </a:prstGeom>
          <a:noFill/>
        </p:spPr>
        <p:txBody>
          <a:bodyPr wrap="square" rtlCol="0">
            <a:spAutoFit/>
          </a:bodyPr>
          <a:lstStyle/>
          <a:p>
            <a:r>
              <a:rPr lang="en-US" sz="2400" b="1" dirty="0">
                <a:solidFill>
                  <a:srgbClr val="F56600"/>
                </a:solidFill>
                <a:latin typeface="Century Gothic" panose="020B0502020202020204" pitchFamily="34" charset="0"/>
              </a:rPr>
              <a:t>North Tower</a:t>
            </a:r>
          </a:p>
          <a:p>
            <a:pPr marL="285750" indent="-285750">
              <a:buFont typeface="Arial" panose="020B0604020202020204" pitchFamily="34" charset="0"/>
              <a:buChar char="•"/>
              <a:defRPr/>
            </a:pPr>
            <a:r>
              <a:rPr lang="en-US" spc="-60" dirty="0">
                <a:solidFill>
                  <a:schemeClr val="tx1">
                    <a:lumMod val="75000"/>
                  </a:schemeClr>
                </a:solidFill>
                <a:latin typeface="Century Gothic" panose="020B0502020202020204" pitchFamily="34" charset="0"/>
              </a:rPr>
              <a:t>13 stories</a:t>
            </a:r>
          </a:p>
          <a:p>
            <a:pPr marL="285750" indent="-285750">
              <a:buFont typeface="Arial" panose="020B0604020202020204" pitchFamily="34" charset="0"/>
              <a:buChar char="•"/>
            </a:pPr>
            <a:r>
              <a:rPr lang="en-US" spc="-60" dirty="0">
                <a:solidFill>
                  <a:schemeClr val="tx1">
                    <a:lumMod val="75000"/>
                  </a:schemeClr>
                </a:solidFill>
                <a:latin typeface="Century Gothic" panose="020B0502020202020204" pitchFamily="34" charset="0"/>
              </a:rPr>
              <a:t>252 Total Units</a:t>
            </a:r>
          </a:p>
          <a:p>
            <a:endParaRPr lang="en-US" sz="2400" dirty="0">
              <a:latin typeface="Century Gothic" panose="020B0502020202020204" pitchFamily="34" charset="0"/>
            </a:endParaRPr>
          </a:p>
          <a:p>
            <a:r>
              <a:rPr lang="en-US" sz="2400" b="1" dirty="0">
                <a:solidFill>
                  <a:srgbClr val="F56600"/>
                </a:solidFill>
                <a:latin typeface="Century Gothic" panose="020B0502020202020204" pitchFamily="34" charset="0"/>
              </a:rPr>
              <a:t>South Tower</a:t>
            </a:r>
          </a:p>
          <a:p>
            <a:pPr marL="285750" indent="-285750">
              <a:buFont typeface="Arial" panose="020B0604020202020204" pitchFamily="34" charset="0"/>
              <a:buChar char="•"/>
            </a:pPr>
            <a:r>
              <a:rPr lang="en-US" spc="-60" dirty="0">
                <a:solidFill>
                  <a:schemeClr val="tx1">
                    <a:lumMod val="75000"/>
                  </a:schemeClr>
                </a:solidFill>
                <a:latin typeface="Century Gothic" panose="020B0502020202020204" pitchFamily="34" charset="0"/>
              </a:rPr>
              <a:t>13 stories</a:t>
            </a:r>
          </a:p>
          <a:p>
            <a:pPr marL="285750" indent="-285750">
              <a:buFont typeface="Arial" panose="020B0604020202020204" pitchFamily="34" charset="0"/>
              <a:buChar char="•"/>
            </a:pPr>
            <a:r>
              <a:rPr lang="en-US" spc="-60" dirty="0">
                <a:solidFill>
                  <a:schemeClr val="tx1">
                    <a:lumMod val="75000"/>
                  </a:schemeClr>
                </a:solidFill>
                <a:latin typeface="Century Gothic" panose="020B0502020202020204" pitchFamily="34" charset="0"/>
              </a:rPr>
              <a:t>188 Total Units</a:t>
            </a:r>
          </a:p>
          <a:p>
            <a:endParaRPr lang="en-US" dirty="0">
              <a:latin typeface="Century Gothic" panose="020B0502020202020204" pitchFamily="34" charset="0"/>
            </a:endParaRPr>
          </a:p>
          <a:p>
            <a:r>
              <a:rPr lang="en-US" sz="2400" b="1" dirty="0">
                <a:solidFill>
                  <a:srgbClr val="F56600"/>
                </a:solidFill>
                <a:latin typeface="Century Gothic" panose="020B0502020202020204" pitchFamily="34" charset="0"/>
              </a:rPr>
              <a:t>Total Units = 440</a:t>
            </a:r>
          </a:p>
          <a:p>
            <a:pPr marL="285750" indent="-285750">
              <a:buFont typeface="Arial" panose="020B0604020202020204" pitchFamily="34" charset="0"/>
              <a:buChar char="•"/>
            </a:pPr>
            <a:r>
              <a:rPr lang="en-US" spc="-60" dirty="0">
                <a:solidFill>
                  <a:schemeClr val="tx1">
                    <a:lumMod val="75000"/>
                  </a:schemeClr>
                </a:solidFill>
                <a:latin typeface="Century Gothic" panose="020B0502020202020204" pitchFamily="34" charset="0"/>
              </a:rPr>
              <a:t>~80 Units via Inclusionary Housing</a:t>
            </a:r>
            <a:r>
              <a:rPr lang="en-US" spc="-60" baseline="30000" dirty="0">
                <a:solidFill>
                  <a:schemeClr val="tx1">
                    <a:lumMod val="75000"/>
                  </a:schemeClr>
                </a:solidFill>
                <a:latin typeface="Century Gothic" panose="020B0502020202020204" pitchFamily="34" charset="0"/>
              </a:rPr>
              <a:t>1</a:t>
            </a:r>
          </a:p>
          <a:p>
            <a:pPr marL="285750" indent="-285750">
              <a:buFont typeface="Arial" panose="020B0604020202020204" pitchFamily="34" charset="0"/>
              <a:buChar char="•"/>
            </a:pPr>
            <a:r>
              <a:rPr lang="en-US" spc="-60" dirty="0">
                <a:solidFill>
                  <a:schemeClr val="tx1">
                    <a:lumMod val="75000"/>
                  </a:schemeClr>
                </a:solidFill>
                <a:latin typeface="Century Gothic" panose="020B0502020202020204" pitchFamily="34" charset="0"/>
              </a:rPr>
              <a:t>~ Need Additional 200 units </a:t>
            </a:r>
          </a:p>
        </p:txBody>
      </p:sp>
      <p:grpSp>
        <p:nvGrpSpPr>
          <p:cNvPr id="5" name="Group 4">
            <a:extLst>
              <a:ext uri="{FF2B5EF4-FFF2-40B4-BE49-F238E27FC236}">
                <a16:creationId xmlns:a16="http://schemas.microsoft.com/office/drawing/2014/main" id="{7EAC4ED9-1FF7-CE4C-84B4-E3FD0DD727FB}"/>
              </a:ext>
            </a:extLst>
          </p:cNvPr>
          <p:cNvGrpSpPr/>
          <p:nvPr/>
        </p:nvGrpSpPr>
        <p:grpSpPr>
          <a:xfrm>
            <a:off x="581577" y="3545171"/>
            <a:ext cx="481287" cy="486339"/>
            <a:chOff x="916032" y="3698791"/>
            <a:chExt cx="481287" cy="486339"/>
          </a:xfrm>
          <a:effectLst>
            <a:outerShdw blurRad="63500" sx="102000" sy="102000" algn="ctr" rotWithShape="0">
              <a:prstClr val="black">
                <a:alpha val="40000"/>
              </a:prstClr>
            </a:outerShdw>
          </a:effectLst>
        </p:grpSpPr>
        <p:sp>
          <p:nvSpPr>
            <p:cNvPr id="11" name="Rectangle 10">
              <a:extLst>
                <a:ext uri="{FF2B5EF4-FFF2-40B4-BE49-F238E27FC236}">
                  <a16:creationId xmlns:a16="http://schemas.microsoft.com/office/drawing/2014/main" id="{525BF78F-1A59-F345-A4AC-4830C78734DD}"/>
                </a:ext>
              </a:extLst>
            </p:cNvPr>
            <p:cNvSpPr/>
            <p:nvPr/>
          </p:nvSpPr>
          <p:spPr>
            <a:xfrm>
              <a:off x="916032" y="3698791"/>
              <a:ext cx="481287" cy="235755"/>
            </a:xfrm>
            <a:prstGeom prst="rect">
              <a:avLst/>
            </a:prstGeom>
            <a:solidFill>
              <a:srgbClr val="F5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PHB</a:t>
              </a:r>
            </a:p>
          </p:txBody>
        </p:sp>
        <p:sp>
          <p:nvSpPr>
            <p:cNvPr id="12" name="Rectangle 11">
              <a:extLst>
                <a:ext uri="{FF2B5EF4-FFF2-40B4-BE49-F238E27FC236}">
                  <a16:creationId xmlns:a16="http://schemas.microsoft.com/office/drawing/2014/main" id="{7F18877F-5185-A543-9065-DB420F37C110}"/>
                </a:ext>
              </a:extLst>
            </p:cNvPr>
            <p:cNvSpPr/>
            <p:nvPr/>
          </p:nvSpPr>
          <p:spPr>
            <a:xfrm>
              <a:off x="916032" y="3949375"/>
              <a:ext cx="481287" cy="235755"/>
            </a:xfrm>
            <a:prstGeom prst="rect">
              <a:avLst/>
            </a:prstGeom>
            <a:solidFill>
              <a:srgbClr val="F5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PHB</a:t>
              </a:r>
            </a:p>
          </p:txBody>
        </p:sp>
      </p:grpSp>
      <p:sp>
        <p:nvSpPr>
          <p:cNvPr id="13" name="Rectangle 12">
            <a:extLst>
              <a:ext uri="{FF2B5EF4-FFF2-40B4-BE49-F238E27FC236}">
                <a16:creationId xmlns:a16="http://schemas.microsoft.com/office/drawing/2014/main" id="{9027E6E7-C2F5-9742-B363-CAAE1C5F600F}"/>
              </a:ext>
            </a:extLst>
          </p:cNvPr>
          <p:cNvSpPr/>
          <p:nvPr/>
        </p:nvSpPr>
        <p:spPr>
          <a:xfrm>
            <a:off x="345571" y="5753069"/>
            <a:ext cx="6629400" cy="400110"/>
          </a:xfrm>
          <a:prstGeom prst="rect">
            <a:avLst/>
          </a:prstGeom>
        </p:spPr>
        <p:txBody>
          <a:bodyPr wrap="square">
            <a:spAutoFit/>
          </a:bodyPr>
          <a:lstStyle/>
          <a:p>
            <a:r>
              <a:rPr lang="en-US" sz="1000" i="1" baseline="30000" dirty="0">
                <a:latin typeface="Century Gothic" panose="020B0502020202020204" pitchFamily="34" charset="0"/>
                <a:ea typeface="Calibri" panose="020F0502020204030204" pitchFamily="34" charset="0"/>
              </a:rPr>
              <a:t>1</a:t>
            </a:r>
            <a:r>
              <a:rPr lang="en-US" sz="1000" i="1" dirty="0">
                <a:latin typeface="Century Gothic" panose="020B0502020202020204" pitchFamily="34" charset="0"/>
                <a:ea typeface="Calibri" panose="020F0502020204030204" pitchFamily="34" charset="0"/>
              </a:rPr>
              <a:t>The IH units/sf is an estimate and will flux with private development program.</a:t>
            </a:r>
            <a:r>
              <a:rPr lang="en-US" sz="1000" i="1" baseline="30000" dirty="0">
                <a:latin typeface="Century Gothic" panose="020B0502020202020204" pitchFamily="34" charset="0"/>
                <a:ea typeface="Calibri" panose="020F0502020204030204" pitchFamily="34" charset="0"/>
              </a:rPr>
              <a:t> </a:t>
            </a:r>
          </a:p>
          <a:p>
            <a:r>
              <a:rPr lang="en-US" sz="1000" i="1" dirty="0">
                <a:latin typeface="Century Gothic" panose="020B0502020202020204" pitchFamily="34" charset="0"/>
                <a:ea typeface="Calibri" panose="020F0502020204030204" pitchFamily="34" charset="0"/>
              </a:rPr>
              <a:t>The estimated number of PHB built affordable units is calculated as the conceptual bldg. </a:t>
            </a:r>
            <a:r>
              <a:rPr lang="en-US" sz="1000" i="1" dirty="0" err="1">
                <a:latin typeface="Century Gothic" panose="020B0502020202020204" pitchFamily="34" charset="0"/>
                <a:ea typeface="Calibri" panose="020F0502020204030204" pitchFamily="34" charset="0"/>
              </a:rPr>
              <a:t>gsf</a:t>
            </a:r>
            <a:r>
              <a:rPr lang="en-US" sz="1000" i="1" dirty="0">
                <a:latin typeface="Century Gothic" panose="020B0502020202020204" pitchFamily="34" charset="0"/>
                <a:ea typeface="Calibri" panose="020F0502020204030204" pitchFamily="34" charset="0"/>
              </a:rPr>
              <a:t> / 875 sf. </a:t>
            </a:r>
          </a:p>
        </p:txBody>
      </p:sp>
    </p:spTree>
    <p:extLst>
      <p:ext uri="{BB962C8B-B14F-4D97-AF65-F5344CB8AC3E}">
        <p14:creationId xmlns:p14="http://schemas.microsoft.com/office/powerpoint/2010/main" val="2355521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27609" y="124151"/>
            <a:ext cx="8888781" cy="685800"/>
          </a:xfrm>
        </p:spPr>
        <p:txBody>
          <a:bodyPr/>
          <a:lstStyle/>
          <a:p>
            <a:pPr>
              <a:buClr>
                <a:schemeClr val="accent1"/>
              </a:buClr>
              <a:buSzPts val="4400"/>
              <a:defRPr/>
            </a:pPr>
            <a:r>
              <a:rPr lang="en-US" sz="4200" dirty="0">
                <a:latin typeface="Century Gothic" charset="0"/>
                <a:ea typeface="Century Gothic" charset="0"/>
                <a:cs typeface="Century Gothic" charset="0"/>
              </a:rPr>
              <a:t>Affordable Housing Land Options</a:t>
            </a:r>
          </a:p>
        </p:txBody>
      </p:sp>
      <p:pic>
        <p:nvPicPr>
          <p:cNvPr id="9" name="Picture 8">
            <a:extLst>
              <a:ext uri="{FF2B5EF4-FFF2-40B4-BE49-F238E27FC236}">
                <a16:creationId xmlns:a16="http://schemas.microsoft.com/office/drawing/2014/main" id="{8747A72F-9939-9443-8D25-B78625242AAA}"/>
              </a:ext>
            </a:extLst>
          </p:cNvPr>
          <p:cNvPicPr>
            <a:picLocks noChangeAspect="1"/>
          </p:cNvPicPr>
          <p:nvPr/>
        </p:nvPicPr>
        <p:blipFill rotWithShape="1">
          <a:blip r:embed="rId3" cstate="print">
            <a:alphaModFix amt="73000"/>
            <a:extLst>
              <a:ext uri="{BEBA8EAE-BF5A-486C-A8C5-ECC9F3942E4B}">
                <a14:imgProps xmlns:a14="http://schemas.microsoft.com/office/drawing/2010/main">
                  <a14:imgLayer r:embed="rId4">
                    <a14:imgEffect>
                      <a14:saturation sat="68000"/>
                    </a14:imgEffect>
                  </a14:imgLayer>
                </a14:imgProps>
              </a:ext>
              <a:ext uri="{28A0092B-C50C-407E-A947-70E740481C1C}">
                <a14:useLocalDpi xmlns:a14="http://schemas.microsoft.com/office/drawing/2010/main" val="0"/>
              </a:ext>
            </a:extLst>
          </a:blip>
          <a:srcRect l="14575"/>
          <a:stretch/>
        </p:blipFill>
        <p:spPr>
          <a:xfrm>
            <a:off x="0" y="1043573"/>
            <a:ext cx="4014022" cy="4570797"/>
          </a:xfrm>
          <a:prstGeom prst="rect">
            <a:avLst/>
          </a:prstGeom>
        </p:spPr>
      </p:pic>
      <p:sp>
        <p:nvSpPr>
          <p:cNvPr id="10" name="TextBox 9">
            <a:extLst>
              <a:ext uri="{FF2B5EF4-FFF2-40B4-BE49-F238E27FC236}">
                <a16:creationId xmlns:a16="http://schemas.microsoft.com/office/drawing/2014/main" id="{DA0D40C1-D258-924D-8A46-9170DD9B1CBB}"/>
              </a:ext>
            </a:extLst>
          </p:cNvPr>
          <p:cNvSpPr txBox="1"/>
          <p:nvPr/>
        </p:nvSpPr>
        <p:spPr>
          <a:xfrm>
            <a:off x="4345230" y="1328063"/>
            <a:ext cx="4740248" cy="646331"/>
          </a:xfrm>
          <a:prstGeom prst="rect">
            <a:avLst/>
          </a:prstGeom>
          <a:noFill/>
        </p:spPr>
        <p:txBody>
          <a:bodyPr wrap="square" rtlCol="0">
            <a:spAutoFit/>
          </a:bodyPr>
          <a:lstStyle/>
          <a:p>
            <a:r>
              <a:rPr lang="en-US" b="1" dirty="0">
                <a:solidFill>
                  <a:srgbClr val="F56600"/>
                </a:solidFill>
                <a:latin typeface="Century Gothic" panose="020B0502020202020204" pitchFamily="34" charset="0"/>
              </a:rPr>
              <a:t>Naito / Broadway Bridge and/or Block R</a:t>
            </a:r>
          </a:p>
          <a:p>
            <a:pPr marL="285750" indent="-285750">
              <a:buFont typeface="Arial" panose="020B0604020202020204" pitchFamily="34" charset="0"/>
              <a:buChar char="•"/>
            </a:pPr>
            <a:r>
              <a:rPr lang="en-US" dirty="0">
                <a:latin typeface="Century Gothic" panose="020B0502020202020204" pitchFamily="34" charset="0"/>
              </a:rPr>
              <a:t>200 Units</a:t>
            </a:r>
          </a:p>
        </p:txBody>
      </p:sp>
      <p:grpSp>
        <p:nvGrpSpPr>
          <p:cNvPr id="5" name="Group 4">
            <a:extLst>
              <a:ext uri="{FF2B5EF4-FFF2-40B4-BE49-F238E27FC236}">
                <a16:creationId xmlns:a16="http://schemas.microsoft.com/office/drawing/2014/main" id="{7EAC4ED9-1FF7-CE4C-84B4-E3FD0DD727FB}"/>
              </a:ext>
            </a:extLst>
          </p:cNvPr>
          <p:cNvGrpSpPr/>
          <p:nvPr/>
        </p:nvGrpSpPr>
        <p:grpSpPr>
          <a:xfrm>
            <a:off x="581577" y="3545171"/>
            <a:ext cx="481287" cy="486339"/>
            <a:chOff x="916032" y="3698791"/>
            <a:chExt cx="481287" cy="486339"/>
          </a:xfrm>
          <a:effectLst>
            <a:outerShdw blurRad="63500" sx="102000" sy="102000" algn="ctr" rotWithShape="0">
              <a:prstClr val="black">
                <a:alpha val="40000"/>
              </a:prstClr>
            </a:outerShdw>
          </a:effectLst>
        </p:grpSpPr>
        <p:sp>
          <p:nvSpPr>
            <p:cNvPr id="11" name="Rectangle 10">
              <a:extLst>
                <a:ext uri="{FF2B5EF4-FFF2-40B4-BE49-F238E27FC236}">
                  <a16:creationId xmlns:a16="http://schemas.microsoft.com/office/drawing/2014/main" id="{525BF78F-1A59-F345-A4AC-4830C78734DD}"/>
                </a:ext>
              </a:extLst>
            </p:cNvPr>
            <p:cNvSpPr/>
            <p:nvPr/>
          </p:nvSpPr>
          <p:spPr>
            <a:xfrm>
              <a:off x="916032" y="3698791"/>
              <a:ext cx="481287" cy="235755"/>
            </a:xfrm>
            <a:prstGeom prst="rect">
              <a:avLst/>
            </a:prstGeom>
            <a:solidFill>
              <a:srgbClr val="F5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PHB</a:t>
              </a:r>
            </a:p>
          </p:txBody>
        </p:sp>
        <p:sp>
          <p:nvSpPr>
            <p:cNvPr id="12" name="Rectangle 11">
              <a:extLst>
                <a:ext uri="{FF2B5EF4-FFF2-40B4-BE49-F238E27FC236}">
                  <a16:creationId xmlns:a16="http://schemas.microsoft.com/office/drawing/2014/main" id="{7F18877F-5185-A543-9065-DB420F37C110}"/>
                </a:ext>
              </a:extLst>
            </p:cNvPr>
            <p:cNvSpPr/>
            <p:nvPr/>
          </p:nvSpPr>
          <p:spPr>
            <a:xfrm>
              <a:off x="916032" y="3949375"/>
              <a:ext cx="481287" cy="235755"/>
            </a:xfrm>
            <a:prstGeom prst="rect">
              <a:avLst/>
            </a:prstGeom>
            <a:solidFill>
              <a:srgbClr val="F5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PHB</a:t>
              </a:r>
            </a:p>
          </p:txBody>
        </p:sp>
      </p:grpSp>
      <p:sp>
        <p:nvSpPr>
          <p:cNvPr id="15" name="Freeform: Shape 20">
            <a:extLst>
              <a:ext uri="{FF2B5EF4-FFF2-40B4-BE49-F238E27FC236}">
                <a16:creationId xmlns:a16="http://schemas.microsoft.com/office/drawing/2014/main" id="{D1EC03FE-3BC8-934F-B441-5B6288145DA3}"/>
              </a:ext>
            </a:extLst>
          </p:cNvPr>
          <p:cNvSpPr/>
          <p:nvPr/>
        </p:nvSpPr>
        <p:spPr>
          <a:xfrm>
            <a:off x="2203476" y="1259906"/>
            <a:ext cx="812692" cy="813425"/>
          </a:xfrm>
          <a:custGeom>
            <a:avLst/>
            <a:gdLst>
              <a:gd name="connsiteX0" fmla="*/ 0 w 891152"/>
              <a:gd name="connsiteY0" fmla="*/ 364210 h 852406"/>
              <a:gd name="connsiteX1" fmla="*/ 488196 w 891152"/>
              <a:gd name="connsiteY1" fmla="*/ 0 h 852406"/>
              <a:gd name="connsiteX2" fmla="*/ 697424 w 891152"/>
              <a:gd name="connsiteY2" fmla="*/ 178230 h 852406"/>
              <a:gd name="connsiteX3" fmla="*/ 891152 w 891152"/>
              <a:gd name="connsiteY3" fmla="*/ 433952 h 852406"/>
              <a:gd name="connsiteX4" fmla="*/ 348712 w 891152"/>
              <a:gd name="connsiteY4" fmla="*/ 852406 h 852406"/>
              <a:gd name="connsiteX5" fmla="*/ 0 w 891152"/>
              <a:gd name="connsiteY5" fmla="*/ 364210 h 85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152" h="852406">
                <a:moveTo>
                  <a:pt x="0" y="364210"/>
                </a:moveTo>
                <a:lnTo>
                  <a:pt x="488196" y="0"/>
                </a:lnTo>
                <a:lnTo>
                  <a:pt x="697424" y="178230"/>
                </a:lnTo>
                <a:lnTo>
                  <a:pt x="891152" y="433952"/>
                </a:lnTo>
                <a:lnTo>
                  <a:pt x="348712" y="852406"/>
                </a:lnTo>
                <a:lnTo>
                  <a:pt x="0" y="364210"/>
                </a:lnTo>
                <a:close/>
              </a:path>
            </a:pathLst>
          </a:custGeom>
          <a:solidFill>
            <a:schemeClr val="bg1"/>
          </a:solidFill>
          <a:ln w="25400">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F56600"/>
                </a:solidFill>
                <a:latin typeface="Century Gothic" panose="020B0502020202020204" pitchFamily="34" charset="0"/>
              </a:rPr>
              <a:t>Naito / Broadway</a:t>
            </a:r>
          </a:p>
        </p:txBody>
      </p:sp>
      <p:sp>
        <p:nvSpPr>
          <p:cNvPr id="16" name="Rectangle 15">
            <a:extLst>
              <a:ext uri="{FF2B5EF4-FFF2-40B4-BE49-F238E27FC236}">
                <a16:creationId xmlns:a16="http://schemas.microsoft.com/office/drawing/2014/main" id="{0881F29E-A908-6E44-BE60-BFF2F151F0E7}"/>
              </a:ext>
            </a:extLst>
          </p:cNvPr>
          <p:cNvSpPr/>
          <p:nvPr/>
        </p:nvSpPr>
        <p:spPr>
          <a:xfrm>
            <a:off x="2297284" y="5048019"/>
            <a:ext cx="466804" cy="255094"/>
          </a:xfrm>
          <a:prstGeom prst="rect">
            <a:avLst/>
          </a:prstGeom>
          <a:solidFill>
            <a:schemeClr val="bg1"/>
          </a:solidFill>
          <a:ln w="22225">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56600"/>
                </a:solidFill>
                <a:latin typeface="Century Gothic" panose="020B0502020202020204" pitchFamily="34" charset="0"/>
              </a:rPr>
              <a:t>Block R</a:t>
            </a:r>
          </a:p>
        </p:txBody>
      </p:sp>
      <p:sp>
        <p:nvSpPr>
          <p:cNvPr id="3" name="Rectangle 2">
            <a:extLst>
              <a:ext uri="{FF2B5EF4-FFF2-40B4-BE49-F238E27FC236}">
                <a16:creationId xmlns:a16="http://schemas.microsoft.com/office/drawing/2014/main" id="{A9B3E750-E9E3-7349-8D55-843C38392506}"/>
              </a:ext>
            </a:extLst>
          </p:cNvPr>
          <p:cNvSpPr/>
          <p:nvPr/>
        </p:nvSpPr>
        <p:spPr>
          <a:xfrm>
            <a:off x="4510834" y="2431447"/>
            <a:ext cx="4409039" cy="3182923"/>
          </a:xfrm>
          <a:prstGeom prst="rect">
            <a:avLst/>
          </a:prstGeom>
        </p:spPr>
        <p:txBody>
          <a:bodyPr wrap="square">
            <a:spAutoFit/>
          </a:bodyPr>
          <a:lstStyle/>
          <a:p>
            <a:pPr>
              <a:spcAft>
                <a:spcPts val="500"/>
              </a:spcAft>
            </a:pPr>
            <a:r>
              <a:rPr lang="en-US" b="1" dirty="0">
                <a:latin typeface="Century Gothic" panose="020B0502020202020204" pitchFamily="34" charset="0"/>
              </a:rPr>
              <a:t>Meets the Values  &amp; Goals</a:t>
            </a:r>
          </a:p>
          <a:p>
            <a:pPr marL="342900" indent="-342900">
              <a:spcAft>
                <a:spcPts val="500"/>
              </a:spcAft>
              <a:buClr>
                <a:schemeClr val="tx1">
                  <a:lumMod val="50000"/>
                </a:schemeClr>
              </a:buClr>
              <a:buSzPct val="100000"/>
              <a:buFont typeface="Arial" panose="020B0604020202020204" pitchFamily="34" charset="0"/>
              <a:buChar char="•"/>
            </a:pPr>
            <a:r>
              <a:rPr lang="en-US" dirty="0">
                <a:latin typeface="Century Gothic" panose="020B0502020202020204" pitchFamily="34" charset="0"/>
              </a:rPr>
              <a:t>Meets shared goal of 720 affordable housing units</a:t>
            </a:r>
          </a:p>
          <a:p>
            <a:pPr marL="342900" indent="-342900">
              <a:spcAft>
                <a:spcPts val="500"/>
              </a:spcAft>
              <a:buClr>
                <a:schemeClr val="tx1">
                  <a:lumMod val="50000"/>
                </a:schemeClr>
              </a:buClr>
              <a:buSzPct val="100000"/>
              <a:buFont typeface="Arial" panose="020B0604020202020204" pitchFamily="34" charset="0"/>
              <a:buChar char="•"/>
            </a:pPr>
            <a:r>
              <a:rPr lang="en-US" dirty="0">
                <a:latin typeface="Century Gothic" panose="020B0502020202020204" pitchFamily="34" charset="0"/>
              </a:rPr>
              <a:t>Provides a range of household types</a:t>
            </a:r>
          </a:p>
          <a:p>
            <a:pPr marL="342900" indent="-342900">
              <a:spcAft>
                <a:spcPts val="500"/>
              </a:spcAft>
              <a:buClr>
                <a:schemeClr val="tx1">
                  <a:lumMod val="50000"/>
                </a:schemeClr>
              </a:buClr>
              <a:buSzPct val="100000"/>
              <a:buFont typeface="Arial" panose="020B0604020202020204" pitchFamily="34" charset="0"/>
              <a:buChar char="•"/>
            </a:pPr>
            <a:r>
              <a:rPr lang="en-US" dirty="0">
                <a:latin typeface="Century Gothic" panose="020B0502020202020204" pitchFamily="34" charset="0"/>
              </a:rPr>
              <a:t>Maximizes connectivity and proximity to site amenities and public spaces</a:t>
            </a:r>
          </a:p>
          <a:p>
            <a:pPr marL="342900" indent="-342900">
              <a:spcAft>
                <a:spcPts val="500"/>
              </a:spcAft>
              <a:buClr>
                <a:schemeClr val="tx1">
                  <a:lumMod val="50000"/>
                </a:schemeClr>
              </a:buClr>
              <a:buSzPct val="100000"/>
              <a:buFont typeface="Arial" panose="020B0604020202020204" pitchFamily="34" charset="0"/>
              <a:buChar char="•"/>
            </a:pPr>
            <a:r>
              <a:rPr lang="en-US" dirty="0">
                <a:latin typeface="Century Gothic" panose="020B0502020202020204" pitchFamily="34" charset="0"/>
              </a:rPr>
              <a:t>Cost effective development</a:t>
            </a:r>
          </a:p>
          <a:p>
            <a:pPr marL="342900" indent="-342900">
              <a:spcAft>
                <a:spcPts val="500"/>
              </a:spcAft>
              <a:buClr>
                <a:schemeClr val="tx1">
                  <a:lumMod val="50000"/>
                </a:schemeClr>
              </a:buClr>
              <a:buSzPct val="100000"/>
              <a:buFont typeface="Arial" panose="020B0604020202020204" pitchFamily="34" charset="0"/>
              <a:buChar char="•"/>
            </a:pPr>
            <a:r>
              <a:rPr lang="en-US" dirty="0">
                <a:latin typeface="Century Gothic" panose="020B0502020202020204" pitchFamily="34" charset="0"/>
              </a:rPr>
              <a:t>Resident livability and quality of life</a:t>
            </a:r>
          </a:p>
        </p:txBody>
      </p:sp>
    </p:spTree>
    <p:extLst>
      <p:ext uri="{BB962C8B-B14F-4D97-AF65-F5344CB8AC3E}">
        <p14:creationId xmlns:p14="http://schemas.microsoft.com/office/powerpoint/2010/main" val="1377303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27609" y="124151"/>
            <a:ext cx="8888781" cy="685800"/>
          </a:xfrm>
        </p:spPr>
        <p:txBody>
          <a:bodyPr/>
          <a:lstStyle/>
          <a:p>
            <a:pPr>
              <a:buClr>
                <a:schemeClr val="accent1"/>
              </a:buClr>
              <a:buSzPts val="4400"/>
              <a:defRPr/>
            </a:pPr>
            <a:r>
              <a:rPr lang="en-US" sz="4000" dirty="0">
                <a:latin typeface="Century Gothic" charset="0"/>
                <a:ea typeface="Century Gothic" charset="0"/>
                <a:cs typeface="Century Gothic" charset="0"/>
              </a:rPr>
              <a:t>Affordable Housing Cost Estimates</a:t>
            </a:r>
          </a:p>
        </p:txBody>
      </p:sp>
      <p:graphicFrame>
        <p:nvGraphicFramePr>
          <p:cNvPr id="13" name="Content Placeholder 7">
            <a:extLst>
              <a:ext uri="{FF2B5EF4-FFF2-40B4-BE49-F238E27FC236}">
                <a16:creationId xmlns:a16="http://schemas.microsoft.com/office/drawing/2014/main" id="{7E5C883B-8573-C949-A925-80BD288CC611}"/>
              </a:ext>
            </a:extLst>
          </p:cNvPr>
          <p:cNvGraphicFramePr>
            <a:graphicFrameLocks/>
          </p:cNvGraphicFramePr>
          <p:nvPr>
            <p:extLst>
              <p:ext uri="{D42A27DB-BD31-4B8C-83A1-F6EECF244321}">
                <p14:modId xmlns:p14="http://schemas.microsoft.com/office/powerpoint/2010/main" val="1712954096"/>
              </p:ext>
            </p:extLst>
          </p:nvPr>
        </p:nvGraphicFramePr>
        <p:xfrm>
          <a:off x="-307238" y="1067120"/>
          <a:ext cx="5161915" cy="54051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a:extLst>
              <a:ext uri="{FF2B5EF4-FFF2-40B4-BE49-F238E27FC236}">
                <a16:creationId xmlns:a16="http://schemas.microsoft.com/office/drawing/2014/main" id="{40D318B0-A23B-F349-9625-D2E237C89217}"/>
              </a:ext>
            </a:extLst>
          </p:cNvPr>
          <p:cNvGraphicFramePr>
            <a:graphicFrameLocks noGrp="1"/>
          </p:cNvGraphicFramePr>
          <p:nvPr>
            <p:extLst>
              <p:ext uri="{D42A27DB-BD31-4B8C-83A1-F6EECF244321}">
                <p14:modId xmlns:p14="http://schemas.microsoft.com/office/powerpoint/2010/main" val="756574459"/>
              </p:ext>
            </p:extLst>
          </p:nvPr>
        </p:nvGraphicFramePr>
        <p:xfrm>
          <a:off x="4689043" y="1691761"/>
          <a:ext cx="4254195" cy="3474478"/>
        </p:xfrm>
        <a:graphic>
          <a:graphicData uri="http://schemas.openxmlformats.org/drawingml/2006/table">
            <a:tbl>
              <a:tblPr firstRow="1" bandRow="1">
                <a:tableStyleId>{7DF18680-E054-41AD-8BC1-D1AEF772440D}</a:tableStyleId>
              </a:tblPr>
              <a:tblGrid>
                <a:gridCol w="2510097">
                  <a:extLst>
                    <a:ext uri="{9D8B030D-6E8A-4147-A177-3AD203B41FA5}">
                      <a16:colId xmlns:a16="http://schemas.microsoft.com/office/drawing/2014/main" val="1607488258"/>
                    </a:ext>
                  </a:extLst>
                </a:gridCol>
                <a:gridCol w="1744098">
                  <a:extLst>
                    <a:ext uri="{9D8B030D-6E8A-4147-A177-3AD203B41FA5}">
                      <a16:colId xmlns:a16="http://schemas.microsoft.com/office/drawing/2014/main" val="1950771436"/>
                    </a:ext>
                  </a:extLst>
                </a:gridCol>
              </a:tblGrid>
              <a:tr h="494137">
                <a:tc>
                  <a:txBody>
                    <a:bodyPr/>
                    <a:lstStyle/>
                    <a:p>
                      <a:pPr algn="r"/>
                      <a:endParaRPr lang="en-US" sz="1600" dirty="0">
                        <a:latin typeface="Century Gothic" panose="020B0502020202020204" pitchFamily="34" charset="0"/>
                      </a:endParaRPr>
                    </a:p>
                  </a:txBody>
                  <a:tcPr>
                    <a:solidFill>
                      <a:schemeClr val="bg1"/>
                    </a:solidFill>
                  </a:tcPr>
                </a:tc>
                <a:tc>
                  <a:txBody>
                    <a:bodyPr/>
                    <a:lstStyle/>
                    <a:p>
                      <a:pPr algn="ctr"/>
                      <a:r>
                        <a:rPr lang="en-US" sz="1600" b="0" dirty="0">
                          <a:latin typeface="Century Gothic" panose="020B0502020202020204" pitchFamily="34" charset="0"/>
                        </a:rPr>
                        <a:t>Masterplan</a:t>
                      </a:r>
                    </a:p>
                  </a:txBody>
                  <a:tcPr anchor="ctr"/>
                </a:tc>
                <a:extLst>
                  <a:ext uri="{0D108BD9-81ED-4DB2-BD59-A6C34878D82A}">
                    <a16:rowId xmlns:a16="http://schemas.microsoft.com/office/drawing/2014/main" val="216210171"/>
                  </a:ext>
                </a:extLst>
              </a:tr>
              <a:tr h="993447">
                <a:tc>
                  <a:txBody>
                    <a:bodyPr/>
                    <a:lstStyle/>
                    <a:p>
                      <a:pPr algn="r"/>
                      <a:r>
                        <a:rPr lang="en-US" sz="1400" dirty="0">
                          <a:latin typeface="Century Gothic" panose="020B0502020202020204" pitchFamily="34" charset="0"/>
                        </a:rPr>
                        <a:t>Estimated Affordable Housing Units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Century Gothic" panose="020B0502020202020204" pitchFamily="34" charset="0"/>
                        </a:rPr>
                        <a:t>720 units total</a:t>
                      </a:r>
                    </a:p>
                  </a:txBody>
                  <a:tcPr anchor="ctr"/>
                </a:tc>
                <a:extLst>
                  <a:ext uri="{0D108BD9-81ED-4DB2-BD59-A6C34878D82A}">
                    <a16:rowId xmlns:a16="http://schemas.microsoft.com/office/drawing/2014/main" val="3286151553"/>
                  </a:ext>
                </a:extLst>
              </a:tr>
              <a:tr h="993447">
                <a:tc>
                  <a:txBody>
                    <a:bodyPr/>
                    <a:lstStyle/>
                    <a:p>
                      <a:pPr algn="r"/>
                      <a:r>
                        <a:rPr lang="en-US" sz="1400" dirty="0">
                          <a:latin typeface="Century Gothic" panose="020B0502020202020204" pitchFamily="34" charset="0"/>
                        </a:rPr>
                        <a:t>Estimated Inclusionary Housing Affordable Units</a:t>
                      </a:r>
                    </a:p>
                  </a:txBody>
                  <a:tcPr anchor="ctr"/>
                </a:tc>
                <a:tc>
                  <a:txBody>
                    <a:bodyPr/>
                    <a:lstStyle/>
                    <a:p>
                      <a:pPr marL="0" indent="0" algn="ctr">
                        <a:buFont typeface="Arial" panose="020B0604020202020204" pitchFamily="34" charset="0"/>
                        <a:buNone/>
                      </a:pPr>
                      <a:r>
                        <a:rPr lang="en-US" sz="1400" b="0" dirty="0">
                          <a:latin typeface="Century Gothic" panose="020B0502020202020204" pitchFamily="34" charset="0"/>
                        </a:rPr>
                        <a:t>80 IH units</a:t>
                      </a:r>
                    </a:p>
                  </a:txBody>
                  <a:tcPr anchor="ctr"/>
                </a:tc>
                <a:extLst>
                  <a:ext uri="{0D108BD9-81ED-4DB2-BD59-A6C34878D82A}">
                    <a16:rowId xmlns:a16="http://schemas.microsoft.com/office/drawing/2014/main" val="3076974192"/>
                  </a:ext>
                </a:extLst>
              </a:tr>
              <a:tr h="99344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latin typeface="Century Gothic" panose="020B0502020202020204" pitchFamily="34" charset="0"/>
                        </a:rPr>
                        <a:t>Estimated PHB-Financed Affordable Housing Units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Century Gothic" panose="020B0502020202020204" pitchFamily="34" charset="0"/>
                        </a:rPr>
                        <a:t>640 units</a:t>
                      </a:r>
                    </a:p>
                  </a:txBody>
                  <a:tcPr anchor="ctr"/>
                </a:tc>
                <a:extLst>
                  <a:ext uri="{0D108BD9-81ED-4DB2-BD59-A6C34878D82A}">
                    <a16:rowId xmlns:a16="http://schemas.microsoft.com/office/drawing/2014/main" val="3619771814"/>
                  </a:ext>
                </a:extLst>
              </a:tr>
            </a:tbl>
          </a:graphicData>
        </a:graphic>
      </p:graphicFrame>
      <p:sp>
        <p:nvSpPr>
          <p:cNvPr id="17" name="TextBox 16">
            <a:extLst>
              <a:ext uri="{FF2B5EF4-FFF2-40B4-BE49-F238E27FC236}">
                <a16:creationId xmlns:a16="http://schemas.microsoft.com/office/drawing/2014/main" id="{23D06BBD-251E-CB4E-AD1D-9708AEE7D76D}"/>
              </a:ext>
            </a:extLst>
          </p:cNvPr>
          <p:cNvSpPr txBox="1"/>
          <p:nvPr/>
        </p:nvSpPr>
        <p:spPr>
          <a:xfrm>
            <a:off x="431597" y="6483187"/>
            <a:ext cx="5614822" cy="246221"/>
          </a:xfrm>
          <a:prstGeom prst="rect">
            <a:avLst/>
          </a:prstGeom>
          <a:noFill/>
        </p:spPr>
        <p:txBody>
          <a:bodyPr wrap="square" rtlCol="0">
            <a:spAutoFit/>
          </a:bodyPr>
          <a:lstStyle/>
          <a:p>
            <a:r>
              <a:rPr lang="en-US" sz="1000" dirty="0">
                <a:latin typeface="Century Gothic" panose="020B0502020202020204" pitchFamily="34" charset="0"/>
              </a:rPr>
              <a:t>Note: All estimated sources of funds based on 2019 market conditions and dollar values</a:t>
            </a:r>
          </a:p>
        </p:txBody>
      </p:sp>
      <p:sp>
        <p:nvSpPr>
          <p:cNvPr id="4" name="TextBox 3">
            <a:extLst>
              <a:ext uri="{FF2B5EF4-FFF2-40B4-BE49-F238E27FC236}">
                <a16:creationId xmlns:a16="http://schemas.microsoft.com/office/drawing/2014/main" id="{09FD4513-4352-C248-8EF4-869F84F7BF94}"/>
              </a:ext>
            </a:extLst>
          </p:cNvPr>
          <p:cNvSpPr txBox="1"/>
          <p:nvPr/>
        </p:nvSpPr>
        <p:spPr>
          <a:xfrm>
            <a:off x="826618" y="-563270"/>
            <a:ext cx="461665" cy="369332"/>
          </a:xfrm>
          <a:prstGeom prst="rect">
            <a:avLst/>
          </a:prstGeom>
          <a:solidFill>
            <a:schemeClr val="bg1">
              <a:alpha val="70000"/>
            </a:schemeClr>
          </a:solidFill>
        </p:spPr>
        <p:txBody>
          <a:bodyPr wrap="none" rtlCol="0">
            <a:spAutoFit/>
          </a:bodyPr>
          <a:lstStyle/>
          <a:p>
            <a:pPr marL="274320" algn="l">
              <a:spcAft>
                <a:spcPts val="1000"/>
              </a:spcAft>
            </a:pPr>
            <a:endParaRPr lang="en-US" b="1" u="sng" dirty="0"/>
          </a:p>
        </p:txBody>
      </p:sp>
    </p:spTree>
    <p:extLst>
      <p:ext uri="{BB962C8B-B14F-4D97-AF65-F5344CB8AC3E}">
        <p14:creationId xmlns:p14="http://schemas.microsoft.com/office/powerpoint/2010/main" val="2279158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7C2799-AC1B-534A-A5A4-E42A34F1CDEB}"/>
              </a:ext>
            </a:extLst>
          </p:cNvPr>
          <p:cNvSpPr txBox="1">
            <a:spLocks/>
          </p:cNvSpPr>
          <p:nvPr/>
        </p:nvSpPr>
        <p:spPr>
          <a:xfrm>
            <a:off x="-1" y="2872153"/>
            <a:ext cx="9144001" cy="1113693"/>
          </a:xfrm>
          <a:prstGeom prst="rect">
            <a:avLst/>
          </a:prstGeom>
          <a:solidFill>
            <a:schemeClr val="bg1"/>
          </a:solidFill>
        </p:spPr>
        <p:txBody>
          <a:bodyPr lIns="365760" tIns="365760" rIns="365760" bIns="36576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solidFill>
                  <a:srgbClr val="F56600"/>
                </a:solidFill>
                <a:latin typeface="Century Gothic" charset="0"/>
                <a:ea typeface="Century Gothic" charset="0"/>
                <a:cs typeface="Century Gothic" charset="0"/>
              </a:rPr>
              <a:t>Invited Testimony &amp; Discussion</a:t>
            </a:r>
          </a:p>
        </p:txBody>
      </p:sp>
    </p:spTree>
    <p:extLst>
      <p:ext uri="{BB962C8B-B14F-4D97-AF65-F5344CB8AC3E}">
        <p14:creationId xmlns:p14="http://schemas.microsoft.com/office/powerpoint/2010/main" val="16832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E8FA-FE9F-42CC-9A46-40C2EEB35030}"/>
              </a:ext>
            </a:extLst>
          </p:cNvPr>
          <p:cNvSpPr>
            <a:spLocks noGrp="1"/>
          </p:cNvSpPr>
          <p:nvPr>
            <p:ph type="title"/>
          </p:nvPr>
        </p:nvSpPr>
        <p:spPr>
          <a:xfrm>
            <a:off x="0" y="199292"/>
            <a:ext cx="8534400" cy="685800"/>
          </a:xfrm>
        </p:spPr>
        <p:txBody>
          <a:bodyPr/>
          <a:lstStyle/>
          <a:p>
            <a:r>
              <a:rPr lang="en-US" dirty="0">
                <a:latin typeface="Century Gothic" charset="0"/>
                <a:ea typeface="Century Gothic" charset="0"/>
                <a:cs typeface="Century Gothic" charset="0"/>
              </a:rPr>
              <a:t>Overview</a:t>
            </a:r>
          </a:p>
        </p:txBody>
      </p:sp>
      <p:pic>
        <p:nvPicPr>
          <p:cNvPr id="6" name="Picture 5">
            <a:extLst>
              <a:ext uri="{FF2B5EF4-FFF2-40B4-BE49-F238E27FC236}">
                <a16:creationId xmlns:a16="http://schemas.microsoft.com/office/drawing/2014/main" id="{D12AB9F6-B4D0-406C-BE8D-4E2FD1BE16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46918"/>
            <a:ext cx="9144000" cy="5486400"/>
          </a:xfrm>
          <a:prstGeom prst="rect">
            <a:avLst/>
          </a:prstGeom>
        </p:spPr>
      </p:pic>
    </p:spTree>
    <p:extLst>
      <p:ext uri="{BB962C8B-B14F-4D97-AF65-F5344CB8AC3E}">
        <p14:creationId xmlns:p14="http://schemas.microsoft.com/office/powerpoint/2010/main" val="3345417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7DDD2623-B016-9942-9EC2-2ABC75DBD658}"/>
              </a:ext>
            </a:extLst>
          </p:cNvPr>
          <p:cNvPicPr>
            <a:picLocks noChangeAspect="1"/>
          </p:cNvPicPr>
          <p:nvPr/>
        </p:nvPicPr>
        <p:blipFill rotWithShape="1">
          <a:blip r:embed="rId3"/>
          <a:srcRect r="17647"/>
          <a:stretch/>
        </p:blipFill>
        <p:spPr>
          <a:xfrm>
            <a:off x="4661477" y="53109"/>
            <a:ext cx="4280226" cy="6751782"/>
          </a:xfrm>
          <a:prstGeom prst="rect">
            <a:avLst/>
          </a:prstGeom>
        </p:spPr>
      </p:pic>
      <p:sp>
        <p:nvSpPr>
          <p:cNvPr id="57" name="Title 1">
            <a:extLst>
              <a:ext uri="{FF2B5EF4-FFF2-40B4-BE49-F238E27FC236}">
                <a16:creationId xmlns:a16="http://schemas.microsoft.com/office/drawing/2014/main" id="{872B85F3-6FA7-8F4B-BE25-44D65BB1DEF3}"/>
              </a:ext>
            </a:extLst>
          </p:cNvPr>
          <p:cNvSpPr>
            <a:spLocks noGrp="1"/>
          </p:cNvSpPr>
          <p:nvPr>
            <p:ph type="title"/>
          </p:nvPr>
        </p:nvSpPr>
        <p:spPr>
          <a:xfrm>
            <a:off x="0" y="68417"/>
            <a:ext cx="3667126" cy="685800"/>
          </a:xfrm>
        </p:spPr>
        <p:txBody>
          <a:bodyPr>
            <a:noAutofit/>
          </a:bodyPr>
          <a:lstStyle/>
          <a:p>
            <a:pPr>
              <a:buClr>
                <a:schemeClr val="accent1"/>
              </a:buClr>
              <a:buSzPts val="4400"/>
              <a:defRPr/>
            </a:pPr>
            <a:r>
              <a:rPr lang="en-US" sz="4200" dirty="0">
                <a:solidFill>
                  <a:srgbClr val="F56600"/>
                </a:solidFill>
                <a:latin typeface="Century Gothic" panose="020B0502020202020204" pitchFamily="34" charset="0"/>
              </a:rPr>
              <a:t>Phasing</a:t>
            </a:r>
          </a:p>
        </p:txBody>
      </p:sp>
      <p:sp>
        <p:nvSpPr>
          <p:cNvPr id="58" name="Rectangle 57">
            <a:extLst>
              <a:ext uri="{FF2B5EF4-FFF2-40B4-BE49-F238E27FC236}">
                <a16:creationId xmlns:a16="http://schemas.microsoft.com/office/drawing/2014/main" id="{3815B6D4-8CF3-3546-8E75-5A775F407307}"/>
              </a:ext>
            </a:extLst>
          </p:cNvPr>
          <p:cNvSpPr/>
          <p:nvPr/>
        </p:nvSpPr>
        <p:spPr>
          <a:xfrm>
            <a:off x="202297" y="1236474"/>
            <a:ext cx="3891973" cy="1569660"/>
          </a:xfrm>
          <a:prstGeom prst="rect">
            <a:avLst/>
          </a:prstGeom>
        </p:spPr>
        <p:txBody>
          <a:bodyPr wrap="square" anchor="t">
            <a:spAutoFit/>
          </a:bodyPr>
          <a:lstStyle/>
          <a:p>
            <a:r>
              <a:rPr lang="en-US" sz="1600" b="1" dirty="0">
                <a:solidFill>
                  <a:srgbClr val="ACB6C6"/>
                </a:solidFill>
                <a:latin typeface="Century Gothic" panose="020B0502020202020204" pitchFamily="34" charset="0"/>
                <a:cs typeface="Rubik" panose="00000500000000000000" pitchFamily="2" charset="-79"/>
              </a:rPr>
              <a:t>NORTH ZONE (~2020-2030)</a:t>
            </a:r>
          </a:p>
          <a:p>
            <a:pPr marL="285750" indent="-285750">
              <a:buFont typeface="Arial" panose="020B0604020202020204" pitchFamily="34" charset="0"/>
              <a:buChar char="•"/>
            </a:pPr>
            <a:r>
              <a:rPr lang="en-US" sz="1600" dirty="0">
                <a:latin typeface="Century Gothic"/>
                <a:cs typeface="Rubik"/>
              </a:rPr>
              <a:t>Provides street and utility infrastructure necessary to support future phases  </a:t>
            </a:r>
            <a:endParaRPr lang="en-US" sz="1600" dirty="0">
              <a:latin typeface="Century Gothic" panose="020B0502020202020204" pitchFamily="34" charset="0"/>
              <a:cs typeface="Rubik" panose="00000500000000000000" pitchFamily="2" charset="-79"/>
            </a:endParaRPr>
          </a:p>
          <a:p>
            <a:pPr marL="285750" indent="-285750">
              <a:buFont typeface="Arial" panose="020B0604020202020204" pitchFamily="34" charset="0"/>
              <a:buChar char="•"/>
            </a:pPr>
            <a:r>
              <a:rPr lang="en-US" sz="1600" dirty="0">
                <a:latin typeface="Century Gothic" panose="020B0502020202020204" pitchFamily="34" charset="0"/>
                <a:cs typeface="Rubik" panose="00000500000000000000" pitchFamily="2" charset="-79"/>
              </a:rPr>
              <a:t>Accommodates relocation of USPS Retail</a:t>
            </a:r>
          </a:p>
        </p:txBody>
      </p:sp>
      <p:sp>
        <p:nvSpPr>
          <p:cNvPr id="59" name="Phasing - whole area">
            <a:extLst>
              <a:ext uri="{FF2B5EF4-FFF2-40B4-BE49-F238E27FC236}">
                <a16:creationId xmlns:a16="http://schemas.microsoft.com/office/drawing/2014/main" id="{80196991-C64D-BF44-ADB4-B40E827E3803}"/>
              </a:ext>
            </a:extLst>
          </p:cNvPr>
          <p:cNvSpPr/>
          <p:nvPr/>
        </p:nvSpPr>
        <p:spPr>
          <a:xfrm>
            <a:off x="5640309" y="1457608"/>
            <a:ext cx="2942376" cy="4327556"/>
          </a:xfrm>
          <a:custGeom>
            <a:avLst/>
            <a:gdLst>
              <a:gd name="connsiteX0" fmla="*/ 217283 w 2942376"/>
              <a:gd name="connsiteY0" fmla="*/ 0 h 4327556"/>
              <a:gd name="connsiteX1" fmla="*/ 995881 w 2942376"/>
              <a:gd name="connsiteY1" fmla="*/ 9053 h 4327556"/>
              <a:gd name="connsiteX2" fmla="*/ 2915216 w 2942376"/>
              <a:gd name="connsiteY2" fmla="*/ 416459 h 4327556"/>
              <a:gd name="connsiteX3" fmla="*/ 2942376 w 2942376"/>
              <a:gd name="connsiteY3" fmla="*/ 4327556 h 4327556"/>
              <a:gd name="connsiteX4" fmla="*/ 0 w 2942376"/>
              <a:gd name="connsiteY4" fmla="*/ 4309449 h 4327556"/>
              <a:gd name="connsiteX5" fmla="*/ 45267 w 2942376"/>
              <a:gd name="connsiteY5" fmla="*/ 45267 h 4327556"/>
              <a:gd name="connsiteX6" fmla="*/ 217283 w 2942376"/>
              <a:gd name="connsiteY6" fmla="*/ 0 h 432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2376" h="4327556">
                <a:moveTo>
                  <a:pt x="217283" y="0"/>
                </a:moveTo>
                <a:lnTo>
                  <a:pt x="995881" y="9053"/>
                </a:lnTo>
                <a:lnTo>
                  <a:pt x="2915216" y="416459"/>
                </a:lnTo>
                <a:lnTo>
                  <a:pt x="2942376" y="4327556"/>
                </a:lnTo>
                <a:lnTo>
                  <a:pt x="0" y="4309449"/>
                </a:lnTo>
                <a:lnTo>
                  <a:pt x="45267" y="45267"/>
                </a:lnTo>
                <a:lnTo>
                  <a:pt x="21728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hasing bottom left">
            <a:extLst>
              <a:ext uri="{FF2B5EF4-FFF2-40B4-BE49-F238E27FC236}">
                <a16:creationId xmlns:a16="http://schemas.microsoft.com/office/drawing/2014/main" id="{FDAF5FF8-9456-9B47-85AF-18604D00DE40}"/>
              </a:ext>
            </a:extLst>
          </p:cNvPr>
          <p:cNvSpPr/>
          <p:nvPr/>
        </p:nvSpPr>
        <p:spPr>
          <a:xfrm>
            <a:off x="5685576" y="3666653"/>
            <a:ext cx="1946495" cy="2082297"/>
          </a:xfrm>
          <a:custGeom>
            <a:avLst/>
            <a:gdLst>
              <a:gd name="connsiteX0" fmla="*/ 0 w 1946495"/>
              <a:gd name="connsiteY0" fmla="*/ 0 h 2082297"/>
              <a:gd name="connsiteX1" fmla="*/ 0 w 1946495"/>
              <a:gd name="connsiteY1" fmla="*/ 2082297 h 2082297"/>
              <a:gd name="connsiteX2" fmla="*/ 1946495 w 1946495"/>
              <a:gd name="connsiteY2" fmla="*/ 2064191 h 2082297"/>
              <a:gd name="connsiteX3" fmla="*/ 1946495 w 1946495"/>
              <a:gd name="connsiteY3" fmla="*/ 27161 h 2082297"/>
              <a:gd name="connsiteX4" fmla="*/ 995881 w 1946495"/>
              <a:gd name="connsiteY4" fmla="*/ 45268 h 2082297"/>
              <a:gd name="connsiteX5" fmla="*/ 995881 w 1946495"/>
              <a:gd name="connsiteY5" fmla="*/ 470781 h 2082297"/>
              <a:gd name="connsiteX6" fmla="*/ 9054 w 1946495"/>
              <a:gd name="connsiteY6" fmla="*/ 479834 h 2082297"/>
              <a:gd name="connsiteX7" fmla="*/ 0 w 1946495"/>
              <a:gd name="connsiteY7"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6495" h="2082297">
                <a:moveTo>
                  <a:pt x="0" y="0"/>
                </a:moveTo>
                <a:lnTo>
                  <a:pt x="0" y="2082297"/>
                </a:lnTo>
                <a:lnTo>
                  <a:pt x="1946495" y="2064191"/>
                </a:lnTo>
                <a:lnTo>
                  <a:pt x="1946495" y="27161"/>
                </a:lnTo>
                <a:lnTo>
                  <a:pt x="995881" y="45268"/>
                </a:lnTo>
                <a:lnTo>
                  <a:pt x="995881" y="470781"/>
                </a:lnTo>
                <a:lnTo>
                  <a:pt x="9054" y="47983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hasing - bottom half">
            <a:extLst>
              <a:ext uri="{FF2B5EF4-FFF2-40B4-BE49-F238E27FC236}">
                <a16:creationId xmlns:a16="http://schemas.microsoft.com/office/drawing/2014/main" id="{B4AA2AE8-CF00-6E4F-B308-90B2BBD8E535}"/>
              </a:ext>
            </a:extLst>
          </p:cNvPr>
          <p:cNvSpPr/>
          <p:nvPr/>
        </p:nvSpPr>
        <p:spPr>
          <a:xfrm>
            <a:off x="5640309" y="3720974"/>
            <a:ext cx="2987643" cy="2064190"/>
          </a:xfrm>
          <a:custGeom>
            <a:avLst/>
            <a:gdLst>
              <a:gd name="connsiteX0" fmla="*/ 54321 w 2987643"/>
              <a:gd name="connsiteY0" fmla="*/ 416460 h 2064190"/>
              <a:gd name="connsiteX1" fmla="*/ 1050202 w 2987643"/>
              <a:gd name="connsiteY1" fmla="*/ 416460 h 2064190"/>
              <a:gd name="connsiteX2" fmla="*/ 1050202 w 2987643"/>
              <a:gd name="connsiteY2" fmla="*/ 0 h 2064190"/>
              <a:gd name="connsiteX3" fmla="*/ 2987643 w 2987643"/>
              <a:gd name="connsiteY3" fmla="*/ 0 h 2064190"/>
              <a:gd name="connsiteX4" fmla="*/ 2987643 w 2987643"/>
              <a:gd name="connsiteY4" fmla="*/ 2064190 h 2064190"/>
              <a:gd name="connsiteX5" fmla="*/ 0 w 2987643"/>
              <a:gd name="connsiteY5" fmla="*/ 2027976 h 2064190"/>
              <a:gd name="connsiteX6" fmla="*/ 54321 w 2987643"/>
              <a:gd name="connsiteY6" fmla="*/ 416460 h 206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643" h="2064190">
                <a:moveTo>
                  <a:pt x="54321" y="416460"/>
                </a:moveTo>
                <a:lnTo>
                  <a:pt x="1050202" y="416460"/>
                </a:lnTo>
                <a:lnTo>
                  <a:pt x="1050202" y="0"/>
                </a:lnTo>
                <a:lnTo>
                  <a:pt x="2987643" y="0"/>
                </a:lnTo>
                <a:lnTo>
                  <a:pt x="2987643" y="2064190"/>
                </a:lnTo>
                <a:lnTo>
                  <a:pt x="0" y="2027976"/>
                </a:lnTo>
                <a:lnTo>
                  <a:pt x="54321" y="416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24CCC91-EFAE-4B48-B7CE-E18AF890CFF6}"/>
              </a:ext>
            </a:extLst>
          </p:cNvPr>
          <p:cNvSpPr/>
          <p:nvPr/>
        </p:nvSpPr>
        <p:spPr>
          <a:xfrm>
            <a:off x="202296" y="3177935"/>
            <a:ext cx="3891973" cy="830997"/>
          </a:xfrm>
          <a:prstGeom prst="rect">
            <a:avLst/>
          </a:prstGeom>
        </p:spPr>
        <p:txBody>
          <a:bodyPr wrap="square">
            <a:spAutoFit/>
          </a:bodyPr>
          <a:lstStyle/>
          <a:p>
            <a:r>
              <a:rPr lang="en-US" sz="1600" b="1" dirty="0">
                <a:solidFill>
                  <a:srgbClr val="F0AC95"/>
                </a:solidFill>
                <a:latin typeface="Century Gothic" panose="020B0502020202020204" pitchFamily="34" charset="0"/>
                <a:cs typeface="Rubik" panose="00000500000000000000" pitchFamily="2" charset="-79"/>
              </a:rPr>
              <a:t>EAST ZONE (~2025 – 2035)</a:t>
            </a:r>
          </a:p>
          <a:p>
            <a:pPr marL="171450" indent="-171450">
              <a:buFont typeface="Arial" panose="020B0604020202020204" pitchFamily="34" charset="0"/>
              <a:buChar char="•"/>
            </a:pPr>
            <a:r>
              <a:rPr lang="en-US" sz="1600" dirty="0">
                <a:latin typeface="Century Gothic" panose="020B0502020202020204" pitchFamily="34" charset="0"/>
                <a:cs typeface="Rubik" panose="00000500000000000000" pitchFamily="2" charset="-79"/>
              </a:rPr>
              <a:t>Anticipated concurrent to central park space</a:t>
            </a:r>
          </a:p>
        </p:txBody>
      </p:sp>
      <p:sp>
        <p:nvSpPr>
          <p:cNvPr id="63" name="Rectangle 62">
            <a:extLst>
              <a:ext uri="{FF2B5EF4-FFF2-40B4-BE49-F238E27FC236}">
                <a16:creationId xmlns:a16="http://schemas.microsoft.com/office/drawing/2014/main" id="{52391B63-67D1-064A-81FD-ADF423B79815}"/>
              </a:ext>
            </a:extLst>
          </p:cNvPr>
          <p:cNvSpPr/>
          <p:nvPr/>
        </p:nvSpPr>
        <p:spPr>
          <a:xfrm>
            <a:off x="202296" y="4550817"/>
            <a:ext cx="3891973" cy="1323439"/>
          </a:xfrm>
          <a:prstGeom prst="rect">
            <a:avLst/>
          </a:prstGeom>
        </p:spPr>
        <p:txBody>
          <a:bodyPr wrap="square">
            <a:spAutoFit/>
          </a:bodyPr>
          <a:lstStyle/>
          <a:p>
            <a:r>
              <a:rPr lang="en-US" sz="1600" b="1" dirty="0">
                <a:solidFill>
                  <a:srgbClr val="EA9BD9"/>
                </a:solidFill>
                <a:latin typeface="Century Gothic" panose="020B0502020202020204" pitchFamily="34" charset="0"/>
                <a:cs typeface="Rubik" panose="00000500000000000000" pitchFamily="2" charset="-79"/>
              </a:rPr>
              <a:t>WEST ZONE (~2025 – 2035)</a:t>
            </a:r>
          </a:p>
          <a:p>
            <a:pPr marL="171450" indent="-171450">
              <a:buFont typeface="Arial" panose="020B0604020202020204" pitchFamily="34" charset="0"/>
              <a:buChar char="•"/>
            </a:pPr>
            <a:r>
              <a:rPr lang="en-US" sz="1600" dirty="0">
                <a:latin typeface="Century Gothic" panose="020B0502020202020204" pitchFamily="34" charset="0"/>
                <a:cs typeface="Rubik" panose="00000500000000000000" pitchFamily="2" charset="-79"/>
              </a:rPr>
              <a:t>Requires relocation of USPS Retail and demolition of parking structure</a:t>
            </a:r>
          </a:p>
          <a:p>
            <a:pPr marL="171450" indent="-171450">
              <a:buFont typeface="Arial" panose="020B0604020202020204" pitchFamily="34" charset="0"/>
              <a:buChar char="•"/>
            </a:pPr>
            <a:r>
              <a:rPr lang="en-US" sz="1600" dirty="0">
                <a:latin typeface="Century Gothic" panose="020B0502020202020204" pitchFamily="34" charset="0"/>
                <a:cs typeface="Rubik" panose="00000500000000000000" pitchFamily="2" charset="-79"/>
              </a:rPr>
              <a:t>Includes central park space and completion of Green Loop</a:t>
            </a:r>
          </a:p>
        </p:txBody>
      </p:sp>
      <p:grpSp>
        <p:nvGrpSpPr>
          <p:cNvPr id="64" name="Garage and Outline">
            <a:extLst>
              <a:ext uri="{FF2B5EF4-FFF2-40B4-BE49-F238E27FC236}">
                <a16:creationId xmlns:a16="http://schemas.microsoft.com/office/drawing/2014/main" id="{E9830FDE-02C4-D943-88E3-25C0023D02D9}"/>
              </a:ext>
            </a:extLst>
          </p:cNvPr>
          <p:cNvGrpSpPr/>
          <p:nvPr/>
        </p:nvGrpSpPr>
        <p:grpSpPr>
          <a:xfrm>
            <a:off x="5706246" y="4828032"/>
            <a:ext cx="1323661" cy="775411"/>
            <a:chOff x="5706246" y="4828032"/>
            <a:chExt cx="1323661" cy="775411"/>
          </a:xfrm>
        </p:grpSpPr>
        <p:sp>
          <p:nvSpPr>
            <p:cNvPr id="65" name="Garage Outline">
              <a:extLst>
                <a:ext uri="{FF2B5EF4-FFF2-40B4-BE49-F238E27FC236}">
                  <a16:creationId xmlns:a16="http://schemas.microsoft.com/office/drawing/2014/main" id="{A3C323C9-DFCC-3144-AB71-902A9AD76C6F}"/>
                </a:ext>
              </a:extLst>
            </p:cNvPr>
            <p:cNvSpPr/>
            <p:nvPr/>
          </p:nvSpPr>
          <p:spPr>
            <a:xfrm>
              <a:off x="5722151" y="4828032"/>
              <a:ext cx="1307756" cy="775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USPS Garage">
              <a:extLst>
                <a:ext uri="{FF2B5EF4-FFF2-40B4-BE49-F238E27FC236}">
                  <a16:creationId xmlns:a16="http://schemas.microsoft.com/office/drawing/2014/main" id="{88ACD77D-FBFF-3C4A-8070-D87AE407177F}"/>
                </a:ext>
              </a:extLst>
            </p:cNvPr>
            <p:cNvGrpSpPr/>
            <p:nvPr/>
          </p:nvGrpSpPr>
          <p:grpSpPr>
            <a:xfrm>
              <a:off x="5706246" y="4946006"/>
              <a:ext cx="758457" cy="475103"/>
              <a:chOff x="5706246" y="4946006"/>
              <a:chExt cx="758457" cy="475103"/>
            </a:xfrm>
          </p:grpSpPr>
          <p:sp>
            <p:nvSpPr>
              <p:cNvPr id="67" name="Rectangle 66">
                <a:extLst>
                  <a:ext uri="{FF2B5EF4-FFF2-40B4-BE49-F238E27FC236}">
                    <a16:creationId xmlns:a16="http://schemas.microsoft.com/office/drawing/2014/main" id="{468B780D-1E5B-E549-B791-F537A5EB24E9}"/>
                  </a:ext>
                </a:extLst>
              </p:cNvPr>
              <p:cNvSpPr/>
              <p:nvPr/>
            </p:nvSpPr>
            <p:spPr>
              <a:xfrm>
                <a:off x="5706246" y="5144110"/>
                <a:ext cx="758457" cy="276999"/>
              </a:xfrm>
              <a:prstGeom prst="rect">
                <a:avLst/>
              </a:prstGeom>
            </p:spPr>
            <p:txBody>
              <a:bodyPr wrap="square">
                <a:spAutoFit/>
              </a:bodyPr>
              <a:lstStyle/>
              <a:p>
                <a:pPr algn="ctr"/>
                <a:r>
                  <a:rPr lang="en-US" sz="1200" b="1" dirty="0">
                    <a:solidFill>
                      <a:schemeClr val="bg1"/>
                    </a:solidFill>
                    <a:latin typeface="Century Gothic" panose="020B0502020202020204" pitchFamily="34" charset="0"/>
                    <a:cs typeface="Rubik" panose="00000500000000000000" pitchFamily="2" charset="-79"/>
                  </a:rPr>
                  <a:t>Garage</a:t>
                </a:r>
                <a:endParaRPr lang="en-US" sz="1200" dirty="0">
                  <a:solidFill>
                    <a:schemeClr val="bg1"/>
                  </a:solidFill>
                </a:endParaRPr>
              </a:p>
            </p:txBody>
          </p:sp>
          <p:pic>
            <p:nvPicPr>
              <p:cNvPr id="68" name="Graphic 67" descr="Car">
                <a:extLst>
                  <a:ext uri="{FF2B5EF4-FFF2-40B4-BE49-F238E27FC236}">
                    <a16:creationId xmlns:a16="http://schemas.microsoft.com/office/drawing/2014/main" id="{586F9D4E-6C4A-A64B-BFF1-F3B5DC6DB5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2535" y="4946006"/>
                <a:ext cx="274567" cy="274567"/>
              </a:xfrm>
              <a:prstGeom prst="rect">
                <a:avLst/>
              </a:prstGeom>
            </p:spPr>
          </p:pic>
        </p:grpSp>
      </p:grpSp>
      <p:grpSp>
        <p:nvGrpSpPr>
          <p:cNvPr id="69" name="USPS buildings">
            <a:extLst>
              <a:ext uri="{FF2B5EF4-FFF2-40B4-BE49-F238E27FC236}">
                <a16:creationId xmlns:a16="http://schemas.microsoft.com/office/drawing/2014/main" id="{5571C3D7-0F0E-7144-B245-3CD84F782601}"/>
              </a:ext>
            </a:extLst>
          </p:cNvPr>
          <p:cNvGrpSpPr/>
          <p:nvPr/>
        </p:nvGrpSpPr>
        <p:grpSpPr>
          <a:xfrm>
            <a:off x="6521377" y="1762963"/>
            <a:ext cx="1839897" cy="3840480"/>
            <a:chOff x="6521377" y="1762963"/>
            <a:chExt cx="1839897" cy="3840480"/>
          </a:xfrm>
        </p:grpSpPr>
        <p:grpSp>
          <p:nvGrpSpPr>
            <p:cNvPr id="70" name="Group 69">
              <a:extLst>
                <a:ext uri="{FF2B5EF4-FFF2-40B4-BE49-F238E27FC236}">
                  <a16:creationId xmlns:a16="http://schemas.microsoft.com/office/drawing/2014/main" id="{5E909FA7-9F59-3D43-9007-76CC10612312}"/>
                </a:ext>
              </a:extLst>
            </p:cNvPr>
            <p:cNvGrpSpPr/>
            <p:nvPr/>
          </p:nvGrpSpPr>
          <p:grpSpPr>
            <a:xfrm>
              <a:off x="6700723" y="1762963"/>
              <a:ext cx="1660551" cy="3840480"/>
              <a:chOff x="6700723" y="1762963"/>
              <a:chExt cx="1660551" cy="3840480"/>
            </a:xfrm>
          </p:grpSpPr>
          <p:sp>
            <p:nvSpPr>
              <p:cNvPr id="72" name="USPS">
                <a:extLst>
                  <a:ext uri="{FF2B5EF4-FFF2-40B4-BE49-F238E27FC236}">
                    <a16:creationId xmlns:a16="http://schemas.microsoft.com/office/drawing/2014/main" id="{A84B32A0-2160-3F4B-8D49-66A760EB383B}"/>
                  </a:ext>
                </a:extLst>
              </p:cNvPr>
              <p:cNvSpPr/>
              <p:nvPr/>
            </p:nvSpPr>
            <p:spPr>
              <a:xfrm>
                <a:off x="6700723" y="2231136"/>
                <a:ext cx="1660551" cy="3372307"/>
              </a:xfrm>
              <a:custGeom>
                <a:avLst/>
                <a:gdLst>
                  <a:gd name="connsiteX0" fmla="*/ 0 w 1660551"/>
                  <a:gd name="connsiteY0" fmla="*/ 621792 h 3372307"/>
                  <a:gd name="connsiteX1" fmla="*/ 1448410 w 1660551"/>
                  <a:gd name="connsiteY1" fmla="*/ 636422 h 3372307"/>
                  <a:gd name="connsiteX2" fmla="*/ 1463040 w 1660551"/>
                  <a:gd name="connsiteY2" fmla="*/ 519379 h 3372307"/>
                  <a:gd name="connsiteX3" fmla="*/ 1580083 w 1660551"/>
                  <a:gd name="connsiteY3" fmla="*/ 519379 h 3372307"/>
                  <a:gd name="connsiteX4" fmla="*/ 1580083 w 1660551"/>
                  <a:gd name="connsiteY4" fmla="*/ 7315 h 3372307"/>
                  <a:gd name="connsiteX5" fmla="*/ 1645920 w 1660551"/>
                  <a:gd name="connsiteY5" fmla="*/ 0 h 3372307"/>
                  <a:gd name="connsiteX6" fmla="*/ 1660551 w 1660551"/>
                  <a:gd name="connsiteY6" fmla="*/ 819302 h 3372307"/>
                  <a:gd name="connsiteX7" fmla="*/ 1484986 w 1660551"/>
                  <a:gd name="connsiteY7" fmla="*/ 811987 h 3372307"/>
                  <a:gd name="connsiteX8" fmla="*/ 1499616 w 1660551"/>
                  <a:gd name="connsiteY8" fmla="*/ 3364992 h 3372307"/>
                  <a:gd name="connsiteX9" fmla="*/ 438912 w 1660551"/>
                  <a:gd name="connsiteY9" fmla="*/ 3372307 h 3372307"/>
                  <a:gd name="connsiteX10" fmla="*/ 446227 w 1660551"/>
                  <a:gd name="connsiteY10" fmla="*/ 1104595 h 3372307"/>
                  <a:gd name="connsiteX11" fmla="*/ 0 w 1660551"/>
                  <a:gd name="connsiteY11" fmla="*/ 1111910 h 3372307"/>
                  <a:gd name="connsiteX12" fmla="*/ 0 w 1660551"/>
                  <a:gd name="connsiteY12" fmla="*/ 621792 h 337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0551" h="3372307">
                    <a:moveTo>
                      <a:pt x="0" y="621792"/>
                    </a:moveTo>
                    <a:lnTo>
                      <a:pt x="1448410" y="636422"/>
                    </a:lnTo>
                    <a:lnTo>
                      <a:pt x="1463040" y="519379"/>
                    </a:lnTo>
                    <a:lnTo>
                      <a:pt x="1580083" y="519379"/>
                    </a:lnTo>
                    <a:lnTo>
                      <a:pt x="1580083" y="7315"/>
                    </a:lnTo>
                    <a:lnTo>
                      <a:pt x="1645920" y="0"/>
                    </a:lnTo>
                    <a:lnTo>
                      <a:pt x="1660551" y="819302"/>
                    </a:lnTo>
                    <a:lnTo>
                      <a:pt x="1484986" y="811987"/>
                    </a:lnTo>
                    <a:cubicBezTo>
                      <a:pt x="1489863" y="1662989"/>
                      <a:pt x="1494739" y="2513990"/>
                      <a:pt x="1499616" y="3364992"/>
                    </a:cubicBezTo>
                    <a:lnTo>
                      <a:pt x="438912" y="3372307"/>
                    </a:lnTo>
                    <a:cubicBezTo>
                      <a:pt x="441350" y="2616403"/>
                      <a:pt x="443789" y="1860499"/>
                      <a:pt x="446227" y="1104595"/>
                    </a:cubicBezTo>
                    <a:lnTo>
                      <a:pt x="0" y="1111910"/>
                    </a:lnTo>
                    <a:lnTo>
                      <a:pt x="0" y="621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a:extLst>
                  <a:ext uri="{FF2B5EF4-FFF2-40B4-BE49-F238E27FC236}">
                    <a16:creationId xmlns:a16="http://schemas.microsoft.com/office/drawing/2014/main" id="{BC5CCA98-8ABF-094D-841C-962BEF985647}"/>
                  </a:ext>
                </a:extLst>
              </p:cNvPr>
              <p:cNvSpPr/>
              <p:nvPr/>
            </p:nvSpPr>
            <p:spPr>
              <a:xfrm>
                <a:off x="6700723" y="1762963"/>
                <a:ext cx="1016813" cy="416967"/>
              </a:xfrm>
              <a:custGeom>
                <a:avLst/>
                <a:gdLst>
                  <a:gd name="connsiteX0" fmla="*/ 7315 w 1016813"/>
                  <a:gd name="connsiteY0" fmla="*/ 0 h 416967"/>
                  <a:gd name="connsiteX1" fmla="*/ 1016813 w 1016813"/>
                  <a:gd name="connsiteY1" fmla="*/ 204826 h 416967"/>
                  <a:gd name="connsiteX2" fmla="*/ 994867 w 1016813"/>
                  <a:gd name="connsiteY2" fmla="*/ 416967 h 416967"/>
                  <a:gd name="connsiteX3" fmla="*/ 387706 w 1016813"/>
                  <a:gd name="connsiteY3" fmla="*/ 292608 h 416967"/>
                  <a:gd name="connsiteX4" fmla="*/ 402336 w 1016813"/>
                  <a:gd name="connsiteY4" fmla="*/ 234087 h 416967"/>
                  <a:gd name="connsiteX5" fmla="*/ 0 w 1016813"/>
                  <a:gd name="connsiteY5" fmla="*/ 160935 h 416967"/>
                  <a:gd name="connsiteX6" fmla="*/ 7315 w 1016813"/>
                  <a:gd name="connsiteY6" fmla="*/ 0 h 41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813" h="416967">
                    <a:moveTo>
                      <a:pt x="7315" y="0"/>
                    </a:moveTo>
                    <a:lnTo>
                      <a:pt x="1016813" y="204826"/>
                    </a:lnTo>
                    <a:lnTo>
                      <a:pt x="994867" y="416967"/>
                    </a:lnTo>
                    <a:lnTo>
                      <a:pt x="387706" y="292608"/>
                    </a:lnTo>
                    <a:lnTo>
                      <a:pt x="402336" y="234087"/>
                    </a:lnTo>
                    <a:lnTo>
                      <a:pt x="0" y="160935"/>
                    </a:lnTo>
                    <a:lnTo>
                      <a:pt x="731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C32E1C25-5888-8C43-8DA6-809F8176944E}"/>
                </a:ext>
              </a:extLst>
            </p:cNvPr>
            <p:cNvSpPr/>
            <p:nvPr/>
          </p:nvSpPr>
          <p:spPr>
            <a:xfrm>
              <a:off x="6521377" y="4176979"/>
              <a:ext cx="120824" cy="1836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USPS Retail">
            <a:extLst>
              <a:ext uri="{FF2B5EF4-FFF2-40B4-BE49-F238E27FC236}">
                <a16:creationId xmlns:a16="http://schemas.microsoft.com/office/drawing/2014/main" id="{AB15610F-48F0-2246-84C7-546F9DBD3258}"/>
              </a:ext>
            </a:extLst>
          </p:cNvPr>
          <p:cNvGrpSpPr/>
          <p:nvPr/>
        </p:nvGrpSpPr>
        <p:grpSpPr>
          <a:xfrm>
            <a:off x="7314888" y="3837235"/>
            <a:ext cx="646331" cy="720223"/>
            <a:chOff x="7314888" y="3837235"/>
            <a:chExt cx="646331" cy="720223"/>
          </a:xfrm>
        </p:grpSpPr>
        <p:sp>
          <p:nvSpPr>
            <p:cNvPr id="75" name="Rectangle 74">
              <a:extLst>
                <a:ext uri="{FF2B5EF4-FFF2-40B4-BE49-F238E27FC236}">
                  <a16:creationId xmlns:a16="http://schemas.microsoft.com/office/drawing/2014/main" id="{E08458CB-046D-434F-A202-F299A66D29B8}"/>
                </a:ext>
              </a:extLst>
            </p:cNvPr>
            <p:cNvSpPr/>
            <p:nvPr/>
          </p:nvSpPr>
          <p:spPr>
            <a:xfrm>
              <a:off x="7314888" y="4034238"/>
              <a:ext cx="646331" cy="523220"/>
            </a:xfrm>
            <a:prstGeom prst="rect">
              <a:avLst/>
            </a:prstGeom>
          </p:spPr>
          <p:txBody>
            <a:bodyPr wrap="none">
              <a:spAutoFit/>
            </a:bodyPr>
            <a:lstStyle/>
            <a:p>
              <a:pPr algn="ctr"/>
              <a:r>
                <a:rPr lang="en-US" sz="1600" b="1" dirty="0">
                  <a:solidFill>
                    <a:schemeClr val="bg1"/>
                  </a:solidFill>
                  <a:latin typeface="Century Gothic" panose="020B0502020202020204" pitchFamily="34" charset="0"/>
                  <a:cs typeface="Rubik" panose="00000500000000000000" pitchFamily="2" charset="-79"/>
                </a:rPr>
                <a:t>USPS</a:t>
              </a:r>
              <a:br>
                <a:rPr lang="en-US" sz="1600" b="1" dirty="0">
                  <a:solidFill>
                    <a:schemeClr val="bg1"/>
                  </a:solidFill>
                  <a:latin typeface="Century Gothic" panose="020B0502020202020204" pitchFamily="34" charset="0"/>
                  <a:cs typeface="Rubik" panose="00000500000000000000" pitchFamily="2" charset="-79"/>
                </a:rPr>
              </a:br>
              <a:r>
                <a:rPr lang="en-US" sz="1200" b="1" dirty="0">
                  <a:solidFill>
                    <a:schemeClr val="bg1"/>
                  </a:solidFill>
                  <a:latin typeface="Century Gothic" panose="020B0502020202020204" pitchFamily="34" charset="0"/>
                  <a:cs typeface="Rubik" panose="00000500000000000000" pitchFamily="2" charset="-79"/>
                </a:rPr>
                <a:t>Retail</a:t>
              </a:r>
              <a:endParaRPr lang="en-US" sz="1600" dirty="0">
                <a:solidFill>
                  <a:schemeClr val="bg1"/>
                </a:solidFill>
              </a:endParaRPr>
            </a:p>
          </p:txBody>
        </p:sp>
        <p:pic>
          <p:nvPicPr>
            <p:cNvPr id="76" name="Graphic 75" descr="Mailbox">
              <a:extLst>
                <a:ext uri="{FF2B5EF4-FFF2-40B4-BE49-F238E27FC236}">
                  <a16:creationId xmlns:a16="http://schemas.microsoft.com/office/drawing/2014/main" id="{486EA814-DB7B-144B-A26C-F7A2C6E4171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541434" y="3837235"/>
              <a:ext cx="242778" cy="242778"/>
            </a:xfrm>
            <a:prstGeom prst="rect">
              <a:avLst/>
            </a:prstGeom>
          </p:spPr>
        </p:pic>
      </p:grpSp>
    </p:spTree>
    <p:extLst>
      <p:ext uri="{BB962C8B-B14F-4D97-AF65-F5344CB8AC3E}">
        <p14:creationId xmlns:p14="http://schemas.microsoft.com/office/powerpoint/2010/main" val="139266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0.00116 L -0.10034 0.15486 " pathEditMode="relative" rAng="0" ptsTypes="AA">
                                      <p:cBhvr>
                                        <p:cTn id="6" dur="2000" fill="hold"/>
                                        <p:tgtEl>
                                          <p:spTgt spid="74"/>
                                        </p:tgtEl>
                                        <p:attrNameLst>
                                          <p:attrName>ppt_x</p:attrName>
                                          <p:attrName>ppt_y</p:attrName>
                                        </p:attrNameLst>
                                      </p:cBhvr>
                                      <p:rCtr x="-5017" y="7801"/>
                                    </p:animMotion>
                                  </p:childTnLst>
                                </p:cTn>
                              </p:par>
                            </p:childTnLst>
                          </p:cTn>
                        </p:par>
                        <p:par>
                          <p:cTn id="7" fill="hold">
                            <p:stCondLst>
                              <p:cond delay="2000"/>
                            </p:stCondLst>
                            <p:childTnLst>
                              <p:par>
                                <p:cTn id="8" presetID="10" presetClass="exit" presetSubtype="0" fill="hold" nodeType="afterEffect">
                                  <p:stCondLst>
                                    <p:cond delay="1000"/>
                                  </p:stCondLst>
                                  <p:childTnLst>
                                    <p:animEffect transition="out" filter="fade">
                                      <p:cBhvr>
                                        <p:cTn id="9" dur="500"/>
                                        <p:tgtEl>
                                          <p:spTgt spid="69"/>
                                        </p:tgtEl>
                                      </p:cBhvr>
                                    </p:animEffect>
                                    <p:set>
                                      <p:cBhvr>
                                        <p:cTn id="10" dur="1" fill="hold">
                                          <p:stCondLst>
                                            <p:cond delay="499"/>
                                          </p:stCondLst>
                                        </p:cTn>
                                        <p:tgtEl>
                                          <p:spTgt spid="6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xit" presetSubtype="0" fill="hold" grpId="0" nodeType="withEffect">
                                  <p:stCondLst>
                                    <p:cond delay="0"/>
                                  </p:stCondLst>
                                  <p:childTnLst>
                                    <p:animEffect transition="out" filter="fade">
                                      <p:cBhvr>
                                        <p:cTn id="17" dur="500"/>
                                        <p:tgtEl>
                                          <p:spTgt spid="59"/>
                                        </p:tgtEl>
                                      </p:cBhvr>
                                    </p:animEffect>
                                    <p:set>
                                      <p:cBhvr>
                                        <p:cTn id="18" dur="1" fill="hold">
                                          <p:stCondLst>
                                            <p:cond delay="499"/>
                                          </p:stCondLst>
                                        </p:cTn>
                                        <p:tgtEl>
                                          <p:spTgt spid="59"/>
                                        </p:tgtEl>
                                        <p:attrNameLst>
                                          <p:attrName>style.visibility</p:attrName>
                                        </p:attrNameLst>
                                      </p:cBhvr>
                                      <p:to>
                                        <p:strVal val="hidden"/>
                                      </p:to>
                                    </p:set>
                                  </p:childTnLst>
                                </p:cTn>
                              </p:par>
                            </p:childTnLst>
                          </p:cTn>
                        </p:par>
                        <p:par>
                          <p:cTn id="19" fill="hold">
                            <p:stCondLst>
                              <p:cond delay="500"/>
                            </p:stCondLst>
                            <p:childTnLst>
                              <p:par>
                                <p:cTn id="20" presetID="0" presetClass="path" presetSubtype="0" accel="50000" decel="50000" fill="hold" nodeType="afterEffect">
                                  <p:stCondLst>
                                    <p:cond delay="0"/>
                                  </p:stCondLst>
                                  <p:childTnLst>
                                    <p:animMotion origin="layout" path="M -0.10035 0.15486 L -0.10017 -0.30718 " pathEditMode="relative" rAng="0" ptsTypes="AA">
                                      <p:cBhvr>
                                        <p:cTn id="21" dur="2000" fill="hold"/>
                                        <p:tgtEl>
                                          <p:spTgt spid="74"/>
                                        </p:tgtEl>
                                        <p:attrNameLst>
                                          <p:attrName>ppt_x</p:attrName>
                                          <p:attrName>ppt_y</p:attrName>
                                        </p:attrNameLst>
                                      </p:cBhvr>
                                      <p:rCtr x="104" y="-22269"/>
                                    </p:animMotion>
                                  </p:childTnLst>
                                </p:cTn>
                              </p:par>
                            </p:childTnLst>
                          </p:cTn>
                        </p:par>
                        <p:par>
                          <p:cTn id="22" fill="hold">
                            <p:stCondLst>
                              <p:cond delay="2500"/>
                            </p:stCondLst>
                            <p:childTnLst>
                              <p:par>
                                <p:cTn id="23" presetID="10" presetClass="exit" presetSubtype="0" fill="hold" nodeType="afterEffect">
                                  <p:stCondLst>
                                    <p:cond delay="10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xit" presetSubtype="0" fill="hold" grpId="0" nodeType="withEffect">
                                  <p:stCondLst>
                                    <p:cond delay="0"/>
                                  </p:stCondLst>
                                  <p:childTnLst>
                                    <p:animEffect transition="out" filter="fade">
                                      <p:cBhvr>
                                        <p:cTn id="35" dur="500"/>
                                        <p:tgtEl>
                                          <p:spTgt spid="61"/>
                                        </p:tgtEl>
                                      </p:cBhvr>
                                    </p:animEffect>
                                    <p:set>
                                      <p:cBhvr>
                                        <p:cTn id="36" dur="1" fill="hold">
                                          <p:stCondLst>
                                            <p:cond delay="499"/>
                                          </p:stCondLst>
                                        </p:cTn>
                                        <p:tgtEl>
                                          <p:spTgt spid="6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60"/>
                                        </p:tgtEl>
                                      </p:cBhvr>
                                    </p:animEffect>
                                    <p:set>
                                      <p:cBhvr>
                                        <p:cTn id="39"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0" grpId="0" animBg="1"/>
      <p:bldP spid="61" grpId="0" animBg="1"/>
      <p:bldP spid="62" grpId="0"/>
      <p:bldP spid="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5CFC835-D67D-4B7D-9D62-10E2DCD34357}"/>
              </a:ext>
            </a:extLst>
          </p:cNvPr>
          <p:cNvSpPr/>
          <p:nvPr/>
        </p:nvSpPr>
        <p:spPr>
          <a:xfrm>
            <a:off x="4848225" y="2590800"/>
            <a:ext cx="962025" cy="1485900"/>
          </a:xfrm>
          <a:custGeom>
            <a:avLst/>
            <a:gdLst>
              <a:gd name="connsiteX0" fmla="*/ 0 w 962025"/>
              <a:gd name="connsiteY0" fmla="*/ 19050 h 1485900"/>
              <a:gd name="connsiteX1" fmla="*/ 0 w 962025"/>
              <a:gd name="connsiteY1" fmla="*/ 1485900 h 1485900"/>
              <a:gd name="connsiteX2" fmla="*/ 962025 w 962025"/>
              <a:gd name="connsiteY2" fmla="*/ 1485900 h 1485900"/>
              <a:gd name="connsiteX3" fmla="*/ 962025 w 962025"/>
              <a:gd name="connsiteY3" fmla="*/ 247650 h 1485900"/>
              <a:gd name="connsiteX4" fmla="*/ 885825 w 962025"/>
              <a:gd name="connsiteY4" fmla="*/ 171450 h 1485900"/>
              <a:gd name="connsiteX5" fmla="*/ 304800 w 962025"/>
              <a:gd name="connsiteY5" fmla="*/ 0 h 1485900"/>
              <a:gd name="connsiteX6" fmla="*/ 0 w 962025"/>
              <a:gd name="connsiteY6" fmla="*/ 1905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25" h="1485900">
                <a:moveTo>
                  <a:pt x="0" y="19050"/>
                </a:moveTo>
                <a:lnTo>
                  <a:pt x="0" y="1485900"/>
                </a:lnTo>
                <a:lnTo>
                  <a:pt x="962025" y="1485900"/>
                </a:lnTo>
                <a:lnTo>
                  <a:pt x="962025" y="247650"/>
                </a:lnTo>
                <a:lnTo>
                  <a:pt x="885825" y="171450"/>
                </a:lnTo>
                <a:lnTo>
                  <a:pt x="304800" y="0"/>
                </a:lnTo>
                <a:lnTo>
                  <a:pt x="0" y="19050"/>
                </a:lnTo>
                <a:close/>
              </a:path>
            </a:pathLst>
          </a:custGeom>
          <a:noFill/>
          <a:ln w="19050">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E40FF0D-EE13-47B2-AFEE-F5D7582B0B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31" t="5278" b="13194"/>
          <a:stretch/>
        </p:blipFill>
        <p:spPr>
          <a:xfrm>
            <a:off x="2933700" y="361950"/>
            <a:ext cx="5992957" cy="5591175"/>
          </a:xfrm>
          <a:prstGeom prst="rect">
            <a:avLst/>
          </a:prstGeom>
        </p:spPr>
      </p:pic>
      <p:sp>
        <p:nvSpPr>
          <p:cNvPr id="2" name="Title 1">
            <a:extLst>
              <a:ext uri="{FF2B5EF4-FFF2-40B4-BE49-F238E27FC236}">
                <a16:creationId xmlns:a16="http://schemas.microsoft.com/office/drawing/2014/main" id="{6A319F36-44A2-4231-8B06-92E107D5F9EA}"/>
              </a:ext>
            </a:extLst>
          </p:cNvPr>
          <p:cNvSpPr>
            <a:spLocks noGrp="1"/>
          </p:cNvSpPr>
          <p:nvPr>
            <p:ph type="title"/>
          </p:nvPr>
        </p:nvSpPr>
        <p:spPr>
          <a:xfrm>
            <a:off x="217343" y="638175"/>
            <a:ext cx="8326582" cy="685800"/>
          </a:xfrm>
          <a:solidFill>
            <a:schemeClr val="bg1"/>
          </a:solidFill>
        </p:spPr>
        <p:txBody>
          <a:bodyPr/>
          <a:lstStyle/>
          <a:p>
            <a:pPr>
              <a:buClr>
                <a:schemeClr val="accent1"/>
              </a:buClr>
              <a:buSzPts val="4400"/>
              <a:defRPr/>
            </a:pPr>
            <a:r>
              <a:rPr lang="en-US" sz="4200" dirty="0"/>
              <a:t>OUR PARTNERS / NEIGHBORS</a:t>
            </a:r>
          </a:p>
        </p:txBody>
      </p:sp>
    </p:spTree>
    <p:extLst>
      <p:ext uri="{BB962C8B-B14F-4D97-AF65-F5344CB8AC3E}">
        <p14:creationId xmlns:p14="http://schemas.microsoft.com/office/powerpoint/2010/main" val="1208104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2661FF-3395-1142-841D-EE8882A1CB4E}"/>
              </a:ext>
            </a:extLst>
          </p:cNvPr>
          <p:cNvSpPr txBox="1">
            <a:spLocks/>
          </p:cNvSpPr>
          <p:nvPr/>
        </p:nvSpPr>
        <p:spPr>
          <a:xfrm>
            <a:off x="0" y="194413"/>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ea typeface="Century Gothic" charset="0"/>
                <a:cs typeface="Century Gothic" charset="0"/>
              </a:rPr>
              <a:t>Community Engagement</a:t>
            </a:r>
          </a:p>
        </p:txBody>
      </p:sp>
      <p:sp>
        <p:nvSpPr>
          <p:cNvPr id="4" name="Rectangle 3">
            <a:extLst>
              <a:ext uri="{FF2B5EF4-FFF2-40B4-BE49-F238E27FC236}">
                <a16:creationId xmlns:a16="http://schemas.microsoft.com/office/drawing/2014/main" id="{4DF84C39-F7A3-704C-A7BA-B77B87948AA7}"/>
              </a:ext>
            </a:extLst>
          </p:cNvPr>
          <p:cNvSpPr/>
          <p:nvPr/>
        </p:nvSpPr>
        <p:spPr>
          <a:xfrm>
            <a:off x="2847720" y="3635634"/>
            <a:ext cx="2829180"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28408-5126-6E42-A2C2-2EFDFEA737B7}"/>
              </a:ext>
            </a:extLst>
          </p:cNvPr>
          <p:cNvSpPr/>
          <p:nvPr/>
        </p:nvSpPr>
        <p:spPr>
          <a:xfrm>
            <a:off x="1104900" y="1751306"/>
            <a:ext cx="4572000" cy="369332"/>
          </a:xfrm>
          <a:prstGeom prst="rect">
            <a:avLst/>
          </a:prstGeom>
        </p:spPr>
        <p:txBody>
          <a:bodyPr>
            <a:spAutoFit/>
          </a:bodyPr>
          <a:lstStyle/>
          <a:p>
            <a:r>
              <a:rPr lang="en-US" b="1" dirty="0">
                <a:solidFill>
                  <a:srgbClr val="F56600"/>
                </a:solidFill>
                <a:latin typeface="Century Gothic" panose="020B0502020202020204" pitchFamily="34" charset="0"/>
              </a:rPr>
              <a:t>RACE &amp; ETHNICITY</a:t>
            </a:r>
          </a:p>
        </p:txBody>
      </p:sp>
      <p:pic>
        <p:nvPicPr>
          <p:cNvPr id="17" name="Picture 16">
            <a:extLst>
              <a:ext uri="{FF2B5EF4-FFF2-40B4-BE49-F238E27FC236}">
                <a16:creationId xmlns:a16="http://schemas.microsoft.com/office/drawing/2014/main" id="{5A6D1C9A-1826-684B-B7E7-46F1A9C04A4E}"/>
              </a:ext>
            </a:extLst>
          </p:cNvPr>
          <p:cNvPicPr>
            <a:picLocks noChangeAspect="1"/>
          </p:cNvPicPr>
          <p:nvPr/>
        </p:nvPicPr>
        <p:blipFill>
          <a:blip r:embed="rId3"/>
          <a:stretch>
            <a:fillRect/>
          </a:stretch>
        </p:blipFill>
        <p:spPr>
          <a:xfrm>
            <a:off x="1104900" y="2260133"/>
            <a:ext cx="6951852" cy="3039878"/>
          </a:xfrm>
          <a:prstGeom prst="rect">
            <a:avLst/>
          </a:prstGeom>
        </p:spPr>
      </p:pic>
      <p:sp>
        <p:nvSpPr>
          <p:cNvPr id="10" name="Rectangle 9">
            <a:extLst>
              <a:ext uri="{FF2B5EF4-FFF2-40B4-BE49-F238E27FC236}">
                <a16:creationId xmlns:a16="http://schemas.microsoft.com/office/drawing/2014/main" id="{EDE097CD-F8FB-7146-ACC2-510B4902D1DC}"/>
              </a:ext>
            </a:extLst>
          </p:cNvPr>
          <p:cNvSpPr/>
          <p:nvPr/>
        </p:nvSpPr>
        <p:spPr>
          <a:xfrm>
            <a:off x="7324408" y="194413"/>
            <a:ext cx="1661032" cy="800219"/>
          </a:xfrm>
          <a:prstGeom prst="rect">
            <a:avLst/>
          </a:prstGeom>
        </p:spPr>
        <p:txBody>
          <a:bodyPr wrap="none">
            <a:spAutoFit/>
          </a:bodyPr>
          <a:lstStyle/>
          <a:p>
            <a:r>
              <a:rPr lang="en-US" sz="3200" b="1" dirty="0">
                <a:solidFill>
                  <a:srgbClr val="F56600"/>
                </a:solidFill>
                <a:latin typeface="Century Gothic" panose="020B0502020202020204" pitchFamily="34" charset="0"/>
              </a:rPr>
              <a:t>1,004</a:t>
            </a:r>
          </a:p>
          <a:p>
            <a:pPr algn="ctr"/>
            <a:r>
              <a:rPr lang="en-US" sz="1400" b="1" dirty="0">
                <a:solidFill>
                  <a:srgbClr val="F56600"/>
                </a:solidFill>
                <a:latin typeface="Century Gothic" panose="020B0502020202020204" pitchFamily="34" charset="0"/>
              </a:rPr>
              <a:t>TOTAL ATTENDEES</a:t>
            </a:r>
          </a:p>
        </p:txBody>
      </p:sp>
      <p:cxnSp>
        <p:nvCxnSpPr>
          <p:cNvPr id="6" name="Straight Connector 5">
            <a:extLst>
              <a:ext uri="{FF2B5EF4-FFF2-40B4-BE49-F238E27FC236}">
                <a16:creationId xmlns:a16="http://schemas.microsoft.com/office/drawing/2014/main" id="{F95ACCAE-1959-8B42-B003-097DC7B6E984}"/>
              </a:ext>
            </a:extLst>
          </p:cNvPr>
          <p:cNvCxnSpPr/>
          <p:nvPr/>
        </p:nvCxnSpPr>
        <p:spPr>
          <a:xfrm>
            <a:off x="7141464" y="265176"/>
            <a:ext cx="0" cy="6150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808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D4A3944E-C81B-4DBE-A709-7835FAC2DCFE}"/>
              </a:ext>
            </a:extLst>
          </p:cNvPr>
          <p:cNvPicPr>
            <a:picLocks noChangeAspect="1"/>
          </p:cNvPicPr>
          <p:nvPr/>
        </p:nvPicPr>
        <p:blipFill>
          <a:blip r:embed="rId3"/>
          <a:stretch>
            <a:fillRect/>
          </a:stretch>
        </p:blipFill>
        <p:spPr>
          <a:xfrm>
            <a:off x="1402267" y="-5317"/>
            <a:ext cx="6339467" cy="6868633"/>
          </a:xfrm>
          <a:prstGeom prst="rect">
            <a:avLst/>
          </a:prstGeom>
        </p:spPr>
      </p:pic>
    </p:spTree>
    <p:extLst>
      <p:ext uri="{BB962C8B-B14F-4D97-AF65-F5344CB8AC3E}">
        <p14:creationId xmlns:p14="http://schemas.microsoft.com/office/powerpoint/2010/main" val="79181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E8FA-FE9F-42CC-9A46-40C2EEB35030}"/>
              </a:ext>
            </a:extLst>
          </p:cNvPr>
          <p:cNvSpPr>
            <a:spLocks noGrp="1"/>
          </p:cNvSpPr>
          <p:nvPr>
            <p:ph type="title"/>
          </p:nvPr>
        </p:nvSpPr>
        <p:spPr>
          <a:xfrm>
            <a:off x="0" y="2872153"/>
            <a:ext cx="3880338" cy="1113693"/>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Opportunity</a:t>
            </a:r>
          </a:p>
        </p:txBody>
      </p:sp>
      <p:sp>
        <p:nvSpPr>
          <p:cNvPr id="3" name="TextBox 2">
            <a:extLst>
              <a:ext uri="{FF2B5EF4-FFF2-40B4-BE49-F238E27FC236}">
                <a16:creationId xmlns:a16="http://schemas.microsoft.com/office/drawing/2014/main" id="{77DAABDA-9047-074C-A2B1-5A3BA8440BD7}"/>
              </a:ext>
            </a:extLst>
          </p:cNvPr>
          <p:cNvSpPr txBox="1"/>
          <p:nvPr/>
        </p:nvSpPr>
        <p:spPr>
          <a:xfrm>
            <a:off x="4134679" y="1294490"/>
            <a:ext cx="4770781" cy="5293757"/>
          </a:xfrm>
          <a:prstGeom prst="rect">
            <a:avLst/>
          </a:prstGeom>
          <a:noFill/>
        </p:spPr>
        <p:txBody>
          <a:bodyPr wrap="square" rtlCol="0">
            <a:spAutoFit/>
          </a:bodyPr>
          <a:lstStyle/>
          <a:p>
            <a:pPr defTabSz="911926">
              <a:defRPr/>
            </a:pPr>
            <a:r>
              <a:rPr lang="en-US" sz="2000" dirty="0">
                <a:solidFill>
                  <a:schemeClr val="bg1"/>
                </a:solidFill>
                <a:latin typeface="Segoe Print" panose="02000600000000000000" pitchFamily="2" charset="0"/>
              </a:rPr>
              <a:t>The Broadway Corridor offers a once-in-a-generation opportunity to create a unique, vibrant, mixed-use, dense urban district</a:t>
            </a:r>
            <a:r>
              <a:rPr lang="en-US" sz="2000" i="1" dirty="0">
                <a:solidFill>
                  <a:schemeClr val="bg1"/>
                </a:solidFill>
                <a:latin typeface="Segoe Print" panose="02000600000000000000" pitchFamily="2" charset="0"/>
              </a:rPr>
              <a:t> </a:t>
            </a:r>
            <a:r>
              <a:rPr lang="en-US" sz="2000" dirty="0">
                <a:solidFill>
                  <a:schemeClr val="bg1"/>
                </a:solidFill>
                <a:latin typeface="Segoe Print" panose="02000600000000000000" pitchFamily="2" charset="0"/>
              </a:rPr>
              <a:t>seamlessly</a:t>
            </a:r>
            <a:r>
              <a:rPr lang="en-US" sz="2000" i="1" dirty="0">
                <a:solidFill>
                  <a:schemeClr val="bg1"/>
                </a:solidFill>
                <a:latin typeface="Segoe Print" panose="02000600000000000000" pitchFamily="2" charset="0"/>
              </a:rPr>
              <a:t> </a:t>
            </a:r>
            <a:r>
              <a:rPr lang="en-US" sz="2000" dirty="0">
                <a:solidFill>
                  <a:schemeClr val="bg1"/>
                </a:solidFill>
                <a:latin typeface="Segoe Print" panose="02000600000000000000" pitchFamily="2" charset="0"/>
              </a:rPr>
              <a:t>integrated with a regional multi-modal transportation hub in a Portland way. </a:t>
            </a:r>
          </a:p>
          <a:p>
            <a:pPr lvl="0" defTabSz="911926">
              <a:defRPr/>
            </a:pPr>
            <a:endParaRPr lang="en-US" sz="2000" dirty="0">
              <a:solidFill>
                <a:schemeClr val="bg1"/>
              </a:solidFill>
              <a:latin typeface="Segoe Print" panose="02000600000000000000" pitchFamily="2" charset="0"/>
            </a:endParaRPr>
          </a:p>
          <a:p>
            <a:pPr lvl="0" defTabSz="911926">
              <a:defRPr/>
            </a:pPr>
            <a:r>
              <a:rPr lang="en-US" sz="2000" dirty="0">
                <a:solidFill>
                  <a:schemeClr val="bg1"/>
                </a:solidFill>
                <a:latin typeface="Segoe Print" panose="02000600000000000000" pitchFamily="2" charset="0"/>
              </a:rPr>
              <a:t>The district vision is one that honors history and culture, fosters social equity and inclusion, and reimagines how Portlanders live, work, enjoy and move through the city.</a:t>
            </a:r>
          </a:p>
          <a:p>
            <a:pPr lvl="0" defTabSz="911926">
              <a:defRPr/>
            </a:pPr>
            <a:endParaRPr lang="en-US" sz="2000" dirty="0">
              <a:solidFill>
                <a:schemeClr val="bg1"/>
              </a:solidFill>
              <a:latin typeface="Segoe Print" panose="02000600000000000000" pitchFamily="2" charset="0"/>
            </a:endParaRPr>
          </a:p>
          <a:p>
            <a:pPr lvl="0" defTabSz="911926">
              <a:defRPr/>
            </a:pPr>
            <a:r>
              <a:rPr lang="en-US" dirty="0">
                <a:solidFill>
                  <a:schemeClr val="bg1"/>
                </a:solidFill>
                <a:latin typeface="Century Gothic" panose="020B0502020202020204" pitchFamily="34" charset="0"/>
              </a:rPr>
              <a:t>- Project Vision Statement</a:t>
            </a:r>
          </a:p>
          <a:p>
            <a:pPr marL="274320" algn="l">
              <a:spcAft>
                <a:spcPts val="1000"/>
              </a:spcAft>
            </a:pPr>
            <a:endParaRPr lang="en-US" b="1" u="sng" dirty="0">
              <a:solidFill>
                <a:schemeClr val="bg1"/>
              </a:solidFill>
            </a:endParaRPr>
          </a:p>
        </p:txBody>
      </p:sp>
    </p:spTree>
    <p:extLst>
      <p:ext uri="{BB962C8B-B14F-4D97-AF65-F5344CB8AC3E}">
        <p14:creationId xmlns:p14="http://schemas.microsoft.com/office/powerpoint/2010/main" val="216546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A40C7D-5AF4-384A-94A9-01081E538BFC}"/>
              </a:ext>
            </a:extLst>
          </p:cNvPr>
          <p:cNvPicPr>
            <a:picLocks noChangeAspect="1"/>
          </p:cNvPicPr>
          <p:nvPr/>
        </p:nvPicPr>
        <p:blipFill rotWithShape="1">
          <a:blip r:embed="rId3">
            <a:extLst>
              <a:ext uri="{28A0092B-C50C-407E-A947-70E740481C1C}">
                <a14:useLocalDpi xmlns:a14="http://schemas.microsoft.com/office/drawing/2010/main" val="0"/>
              </a:ext>
            </a:extLst>
          </a:blip>
          <a:srcRect l="-52" t="274" r="6403" b="726"/>
          <a:stretch/>
        </p:blipFill>
        <p:spPr>
          <a:xfrm>
            <a:off x="0" y="0"/>
            <a:ext cx="9144000" cy="6889402"/>
          </a:xfrm>
          <a:prstGeom prst="rect">
            <a:avLst/>
          </a:prstGeom>
        </p:spPr>
      </p:pic>
      <p:sp>
        <p:nvSpPr>
          <p:cNvPr id="2" name="Title 1">
            <a:extLst>
              <a:ext uri="{FF2B5EF4-FFF2-40B4-BE49-F238E27FC236}">
                <a16:creationId xmlns:a16="http://schemas.microsoft.com/office/drawing/2014/main" id="{9ED6B2C3-4030-47DD-9BBF-819B1E302A1B}"/>
              </a:ext>
            </a:extLst>
          </p:cNvPr>
          <p:cNvSpPr>
            <a:spLocks noGrp="1"/>
          </p:cNvSpPr>
          <p:nvPr>
            <p:ph type="title"/>
          </p:nvPr>
        </p:nvSpPr>
        <p:spPr>
          <a:xfrm>
            <a:off x="304800" y="349405"/>
            <a:ext cx="8534400" cy="685800"/>
          </a:xfrm>
        </p:spPr>
        <p:txBody>
          <a:bodyPr lIns="274320" tIns="182880" anchor="t"/>
          <a:lstStyle/>
          <a:p>
            <a:r>
              <a:rPr lang="en-US" dirty="0">
                <a:solidFill>
                  <a:schemeClr val="bg1"/>
                </a:solidFill>
                <a:cs typeface="Rubik"/>
              </a:rPr>
              <a:t>History</a:t>
            </a:r>
            <a:endParaRPr lang="en-US" dirty="0">
              <a:solidFill>
                <a:schemeClr val="bg1"/>
              </a:solidFill>
            </a:endParaRPr>
          </a:p>
        </p:txBody>
      </p:sp>
      <p:pic>
        <p:nvPicPr>
          <p:cNvPr id="7" name="Picture 6">
            <a:extLst>
              <a:ext uri="{FF2B5EF4-FFF2-40B4-BE49-F238E27FC236}">
                <a16:creationId xmlns:a16="http://schemas.microsoft.com/office/drawing/2014/main" id="{C8C8C441-9823-EA40-AF98-B7945AE1AB8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val="0"/>
              </a:ext>
            </a:extLst>
          </a:blip>
          <a:srcRect t="6189"/>
          <a:stretch/>
        </p:blipFill>
        <p:spPr>
          <a:xfrm rot="503737">
            <a:off x="4505417" y="2722339"/>
            <a:ext cx="2671979" cy="3569353"/>
          </a:xfrm>
          <a:prstGeom prst="rect">
            <a:avLst/>
          </a:prstGeom>
          <a:ln w="57150">
            <a:solidFill>
              <a:schemeClr val="bg1"/>
            </a:solidFill>
          </a:ln>
        </p:spPr>
      </p:pic>
      <p:sp>
        <p:nvSpPr>
          <p:cNvPr id="3" name="Rectangle 2">
            <a:extLst>
              <a:ext uri="{FF2B5EF4-FFF2-40B4-BE49-F238E27FC236}">
                <a16:creationId xmlns:a16="http://schemas.microsoft.com/office/drawing/2014/main" id="{3F1A65F6-1C13-DF43-857C-A9E981B0DBE1}"/>
              </a:ext>
            </a:extLst>
          </p:cNvPr>
          <p:cNvSpPr/>
          <p:nvPr/>
        </p:nvSpPr>
        <p:spPr>
          <a:xfrm>
            <a:off x="5696721" y="549597"/>
            <a:ext cx="3021961" cy="1696169"/>
          </a:xfrm>
          <a:prstGeom prst="rect">
            <a:avLst/>
          </a:prstGeom>
          <a:solidFill>
            <a:schemeClr val="tx1">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AB6805-2835-CC4F-92A1-1B6AAB49D1C4}"/>
              </a:ext>
            </a:extLst>
          </p:cNvPr>
          <p:cNvSpPr/>
          <p:nvPr/>
        </p:nvSpPr>
        <p:spPr>
          <a:xfrm>
            <a:off x="5841406" y="724643"/>
            <a:ext cx="2877276" cy="1323439"/>
          </a:xfrm>
          <a:prstGeom prst="rect">
            <a:avLst/>
          </a:prstGeom>
        </p:spPr>
        <p:txBody>
          <a:bodyPr wrap="square">
            <a:spAutoFit/>
          </a:bodyPr>
          <a:lstStyle/>
          <a:p>
            <a:r>
              <a:rPr lang="en-US" sz="2000" b="1" dirty="0">
                <a:solidFill>
                  <a:schemeClr val="bg1"/>
                </a:solidFill>
                <a:latin typeface="Century Gothic" panose="020B0502020202020204" pitchFamily="34" charset="0"/>
              </a:rPr>
              <a:t>Native American</a:t>
            </a:r>
            <a:endParaRPr lang="en-US" sz="14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African American</a:t>
            </a:r>
          </a:p>
          <a:p>
            <a:r>
              <a:rPr lang="en-US" sz="2000" b="1" dirty="0">
                <a:solidFill>
                  <a:schemeClr val="bg1"/>
                </a:solidFill>
                <a:latin typeface="Century Gothic" panose="020B0502020202020204" pitchFamily="34" charset="0"/>
              </a:rPr>
              <a:t>Japanese American</a:t>
            </a:r>
          </a:p>
          <a:p>
            <a:r>
              <a:rPr lang="en-US" sz="2000" b="1" dirty="0">
                <a:solidFill>
                  <a:schemeClr val="bg1"/>
                </a:solidFill>
                <a:latin typeface="Century Gothic" panose="020B0502020202020204" pitchFamily="34" charset="0"/>
              </a:rPr>
              <a:t>Chinese American</a:t>
            </a:r>
          </a:p>
        </p:txBody>
      </p:sp>
      <p:pic>
        <p:nvPicPr>
          <p:cNvPr id="14" name="Picture 13">
            <a:extLst>
              <a:ext uri="{FF2B5EF4-FFF2-40B4-BE49-F238E27FC236}">
                <a16:creationId xmlns:a16="http://schemas.microsoft.com/office/drawing/2014/main" id="{F3D38BCF-3BA2-E846-849B-1208F8FE5DC5}"/>
              </a:ext>
            </a:extLst>
          </p:cNvPr>
          <p:cNvPicPr>
            <a:picLocks noChangeAspect="1"/>
          </p:cNvPicPr>
          <p:nvPr/>
        </p:nvPicPr>
        <p:blipFill rotWithShape="1">
          <a:blip r:embed="rId6">
            <a:extLst>
              <a:ext uri="{28A0092B-C50C-407E-A947-70E740481C1C}">
                <a14:useLocalDpi xmlns:a14="http://schemas.microsoft.com/office/drawing/2010/main" val="0"/>
              </a:ext>
            </a:extLst>
          </a:blip>
          <a:srcRect t="23104" r="5860"/>
          <a:stretch/>
        </p:blipFill>
        <p:spPr>
          <a:xfrm>
            <a:off x="294610" y="1335839"/>
            <a:ext cx="4277390" cy="2950238"/>
          </a:xfrm>
          <a:prstGeom prst="rect">
            <a:avLst/>
          </a:prstGeom>
          <a:ln w="31750">
            <a:solidFill>
              <a:schemeClr val="bg1"/>
            </a:solidFill>
          </a:ln>
        </p:spPr>
      </p:pic>
      <p:pic>
        <p:nvPicPr>
          <p:cNvPr id="5" name="Picture 4">
            <a:extLst>
              <a:ext uri="{FF2B5EF4-FFF2-40B4-BE49-F238E27FC236}">
                <a16:creationId xmlns:a16="http://schemas.microsoft.com/office/drawing/2014/main" id="{8C7908C1-67A2-F046-9632-65712171F6FB}"/>
              </a:ext>
            </a:extLst>
          </p:cNvPr>
          <p:cNvPicPr>
            <a:picLocks noChangeAspect="1"/>
          </p:cNvPicPr>
          <p:nvPr/>
        </p:nvPicPr>
        <p:blipFill>
          <a:blip r:embed="rId7"/>
          <a:stretch>
            <a:fillRect/>
          </a:stretch>
        </p:blipFill>
        <p:spPr>
          <a:xfrm rot="21261906">
            <a:off x="1637180" y="4057542"/>
            <a:ext cx="2720607" cy="2585923"/>
          </a:xfrm>
          <a:prstGeom prst="rect">
            <a:avLst/>
          </a:prstGeom>
          <a:ln w="31750">
            <a:solidFill>
              <a:schemeClr val="bg1"/>
            </a:solidFill>
          </a:ln>
        </p:spPr>
      </p:pic>
    </p:spTree>
    <p:extLst>
      <p:ext uri="{BB962C8B-B14F-4D97-AF65-F5344CB8AC3E}">
        <p14:creationId xmlns:p14="http://schemas.microsoft.com/office/powerpoint/2010/main" val="35138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425071-DCE4-41B2-A701-90DA3AE2A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32095"/>
          </a:xfrm>
          <a:prstGeom prst="rect">
            <a:avLst/>
          </a:prstGeom>
        </p:spPr>
      </p:pic>
      <p:sp>
        <p:nvSpPr>
          <p:cNvPr id="8" name="Title 1">
            <a:extLst>
              <a:ext uri="{FF2B5EF4-FFF2-40B4-BE49-F238E27FC236}">
                <a16:creationId xmlns:a16="http://schemas.microsoft.com/office/drawing/2014/main" id="{60349A76-3C58-8741-A010-4CF244DDE897}"/>
              </a:ext>
            </a:extLst>
          </p:cNvPr>
          <p:cNvSpPr txBox="1">
            <a:spLocks/>
          </p:cNvSpPr>
          <p:nvPr/>
        </p:nvSpPr>
        <p:spPr>
          <a:xfrm>
            <a:off x="46182" y="241076"/>
            <a:ext cx="8534400" cy="685800"/>
          </a:xfrm>
          <a:prstGeom prst="rect">
            <a:avLst/>
          </a:prstGeom>
          <a:effectLst>
            <a:outerShdw blurRad="63500" dir="9600000" sx="174000" sy="174000" algn="ctr" rotWithShape="0">
              <a:prstClr val="black">
                <a:alpha val="59000"/>
              </a:prstClr>
            </a:outerShdw>
          </a:effectLst>
        </p:spPr>
        <p:txBody>
          <a:bodyPr lIns="274320" tIns="182880" anchor="t"/>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solidFill>
                  <a:schemeClr val="bg1"/>
                </a:solidFill>
                <a:effectLst>
                  <a:outerShdw blurRad="63500" sx="102000" sy="102000" algn="ctr" rotWithShape="0">
                    <a:prstClr val="black">
                      <a:alpha val="40000"/>
                    </a:prstClr>
                  </a:outerShdw>
                </a:effectLst>
                <a:latin typeface="Century Gothic"/>
                <a:ea typeface="Century Gothic" charset="0"/>
                <a:cs typeface="Century Gothic" charset="0"/>
              </a:rPr>
              <a:t>Potential</a:t>
            </a:r>
          </a:p>
        </p:txBody>
      </p:sp>
      <p:sp>
        <p:nvSpPr>
          <p:cNvPr id="5" name="Rectangle 4">
            <a:extLst>
              <a:ext uri="{FF2B5EF4-FFF2-40B4-BE49-F238E27FC236}">
                <a16:creationId xmlns:a16="http://schemas.microsoft.com/office/drawing/2014/main" id="{3E91B610-C503-CF4E-B26E-B9DCFCA5A9BE}"/>
              </a:ext>
            </a:extLst>
          </p:cNvPr>
          <p:cNvSpPr/>
          <p:nvPr/>
        </p:nvSpPr>
        <p:spPr>
          <a:xfrm>
            <a:off x="432647" y="5554975"/>
            <a:ext cx="2643698" cy="1077218"/>
          </a:xfrm>
          <a:prstGeom prst="rect">
            <a:avLst/>
          </a:prstGeom>
        </p:spPr>
        <p:txBody>
          <a:bodyPr wrap="square">
            <a:spAutoFit/>
          </a:bodyPr>
          <a:lstStyle/>
          <a:p>
            <a:pPr algn="ctr"/>
            <a:r>
              <a:rPr lang="en-US" sz="2800" b="1" dirty="0">
                <a:solidFill>
                  <a:srgbClr val="F56600"/>
                </a:solidFill>
                <a:latin typeface="Century Gothic" panose="020B0502020202020204" pitchFamily="34" charset="0"/>
              </a:rPr>
              <a:t>4,000,000</a:t>
            </a:r>
          </a:p>
          <a:p>
            <a:pPr algn="ctr"/>
            <a:r>
              <a:rPr lang="en-US" b="1" dirty="0">
                <a:solidFill>
                  <a:srgbClr val="F56600"/>
                </a:solidFill>
                <a:latin typeface="Century Gothic" panose="020B0502020202020204" pitchFamily="34" charset="0"/>
              </a:rPr>
              <a:t>SQ. FT. OF DEVELOPMENT</a:t>
            </a:r>
          </a:p>
        </p:txBody>
      </p:sp>
      <p:sp>
        <p:nvSpPr>
          <p:cNvPr id="7" name="Rectangle 6">
            <a:extLst>
              <a:ext uri="{FF2B5EF4-FFF2-40B4-BE49-F238E27FC236}">
                <a16:creationId xmlns:a16="http://schemas.microsoft.com/office/drawing/2014/main" id="{3C5103AB-6E71-9149-BDF5-BD31AF1B1C04}"/>
              </a:ext>
            </a:extLst>
          </p:cNvPr>
          <p:cNvSpPr/>
          <p:nvPr/>
        </p:nvSpPr>
        <p:spPr>
          <a:xfrm>
            <a:off x="3465756" y="5459148"/>
            <a:ext cx="2476728" cy="1292662"/>
          </a:xfrm>
          <a:prstGeom prst="rect">
            <a:avLst/>
          </a:prstGeom>
        </p:spPr>
        <p:txBody>
          <a:bodyPr wrap="square">
            <a:spAutoFit/>
          </a:bodyPr>
          <a:lstStyle/>
          <a:p>
            <a:pPr algn="ctr"/>
            <a:r>
              <a:rPr lang="en-US" sz="2800" b="1" dirty="0">
                <a:solidFill>
                  <a:srgbClr val="F56600"/>
                </a:solidFill>
                <a:latin typeface="Century Gothic" panose="020B0502020202020204" pitchFamily="34" charset="0"/>
              </a:rPr>
              <a:t>   4,000</a:t>
            </a:r>
            <a:r>
              <a:rPr lang="en-US" sz="3200" b="1" dirty="0">
                <a:solidFill>
                  <a:srgbClr val="F56600"/>
                </a:solidFill>
                <a:latin typeface="Century Gothic" panose="020B0502020202020204" pitchFamily="34" charset="0"/>
              </a:rPr>
              <a:t> </a:t>
            </a:r>
            <a:r>
              <a:rPr lang="en-US" sz="2000" b="1" dirty="0">
                <a:solidFill>
                  <a:srgbClr val="F56600"/>
                </a:solidFill>
                <a:latin typeface="Century Gothic" panose="020B0502020202020204" pitchFamily="34" charset="0"/>
              </a:rPr>
              <a:t>to</a:t>
            </a:r>
            <a:r>
              <a:rPr lang="en-US" sz="3200" b="1" dirty="0">
                <a:solidFill>
                  <a:srgbClr val="F56600"/>
                </a:solidFill>
                <a:latin typeface="Century Gothic" panose="020B0502020202020204" pitchFamily="34" charset="0"/>
              </a:rPr>
              <a:t> </a:t>
            </a:r>
            <a:r>
              <a:rPr lang="en-US" sz="2800" b="1" dirty="0">
                <a:solidFill>
                  <a:srgbClr val="F56600"/>
                </a:solidFill>
                <a:latin typeface="Century Gothic" panose="020B0502020202020204" pitchFamily="34" charset="0"/>
              </a:rPr>
              <a:t>8,800 </a:t>
            </a:r>
          </a:p>
          <a:p>
            <a:pPr algn="ctr"/>
            <a:r>
              <a:rPr lang="en-US" b="1" dirty="0">
                <a:solidFill>
                  <a:srgbClr val="F56600"/>
                </a:solidFill>
                <a:latin typeface="Century Gothic" panose="020B0502020202020204" pitchFamily="34" charset="0"/>
              </a:rPr>
              <a:t>JOBS</a:t>
            </a:r>
          </a:p>
        </p:txBody>
      </p:sp>
      <p:sp>
        <p:nvSpPr>
          <p:cNvPr id="9" name="Rectangle 8">
            <a:extLst>
              <a:ext uri="{FF2B5EF4-FFF2-40B4-BE49-F238E27FC236}">
                <a16:creationId xmlns:a16="http://schemas.microsoft.com/office/drawing/2014/main" id="{176E5439-E2BE-834D-A200-5AE28BF9FAE3}"/>
              </a:ext>
            </a:extLst>
          </p:cNvPr>
          <p:cNvSpPr/>
          <p:nvPr/>
        </p:nvSpPr>
        <p:spPr>
          <a:xfrm>
            <a:off x="6336977" y="5459148"/>
            <a:ext cx="2374376" cy="1292662"/>
          </a:xfrm>
          <a:prstGeom prst="rect">
            <a:avLst/>
          </a:prstGeom>
        </p:spPr>
        <p:txBody>
          <a:bodyPr wrap="square">
            <a:spAutoFit/>
          </a:bodyPr>
          <a:lstStyle/>
          <a:p>
            <a:pPr algn="ctr"/>
            <a:r>
              <a:rPr lang="en-US" sz="2800" b="1" dirty="0">
                <a:solidFill>
                  <a:srgbClr val="F56600"/>
                </a:solidFill>
                <a:latin typeface="Century Gothic" panose="020B0502020202020204" pitchFamily="34" charset="0"/>
              </a:rPr>
              <a:t>1,800</a:t>
            </a:r>
            <a:r>
              <a:rPr lang="en-US" sz="3200" b="1" dirty="0">
                <a:solidFill>
                  <a:srgbClr val="F56600"/>
                </a:solidFill>
                <a:latin typeface="Century Gothic" panose="020B0502020202020204" pitchFamily="34" charset="0"/>
              </a:rPr>
              <a:t> </a:t>
            </a:r>
            <a:r>
              <a:rPr lang="en-US" sz="2000" b="1" dirty="0">
                <a:solidFill>
                  <a:srgbClr val="F56600"/>
                </a:solidFill>
                <a:latin typeface="Century Gothic" panose="020B0502020202020204" pitchFamily="34" charset="0"/>
              </a:rPr>
              <a:t>to</a:t>
            </a:r>
            <a:br>
              <a:rPr lang="en-US" sz="3200" b="1" dirty="0">
                <a:solidFill>
                  <a:srgbClr val="F56600"/>
                </a:solidFill>
                <a:latin typeface="Century Gothic" panose="020B0502020202020204" pitchFamily="34" charset="0"/>
              </a:rPr>
            </a:br>
            <a:r>
              <a:rPr lang="en-US" sz="2800" b="1" dirty="0">
                <a:solidFill>
                  <a:srgbClr val="F56600"/>
                </a:solidFill>
                <a:latin typeface="Century Gothic" panose="020B0502020202020204" pitchFamily="34" charset="0"/>
              </a:rPr>
              <a:t>2,400</a:t>
            </a:r>
            <a:endParaRPr lang="en-US" sz="3200" b="1" dirty="0">
              <a:solidFill>
                <a:srgbClr val="F56600"/>
              </a:solidFill>
              <a:latin typeface="Century Gothic" panose="020B0502020202020204" pitchFamily="34" charset="0"/>
            </a:endParaRPr>
          </a:p>
          <a:p>
            <a:pPr algn="ctr"/>
            <a:r>
              <a:rPr lang="en-US" b="1" dirty="0">
                <a:solidFill>
                  <a:srgbClr val="F56600"/>
                </a:solidFill>
                <a:latin typeface="Century Gothic" panose="020B0502020202020204" pitchFamily="34" charset="0"/>
              </a:rPr>
              <a:t>NEW HOUSEHOLDS </a:t>
            </a:r>
          </a:p>
        </p:txBody>
      </p:sp>
      <p:grpSp>
        <p:nvGrpSpPr>
          <p:cNvPr id="10" name="Group 9">
            <a:extLst>
              <a:ext uri="{FF2B5EF4-FFF2-40B4-BE49-F238E27FC236}">
                <a16:creationId xmlns:a16="http://schemas.microsoft.com/office/drawing/2014/main" id="{BBD4CD3B-398F-4A4D-A677-725BF8B0E07B}"/>
              </a:ext>
            </a:extLst>
          </p:cNvPr>
          <p:cNvGrpSpPr/>
          <p:nvPr/>
        </p:nvGrpSpPr>
        <p:grpSpPr>
          <a:xfrm>
            <a:off x="7218305" y="4996387"/>
            <a:ext cx="475221" cy="481553"/>
            <a:chOff x="4921427" y="3603636"/>
            <a:chExt cx="694097" cy="694097"/>
          </a:xfrm>
        </p:grpSpPr>
        <p:sp>
          <p:nvSpPr>
            <p:cNvPr id="11" name="Oval 10">
              <a:extLst>
                <a:ext uri="{FF2B5EF4-FFF2-40B4-BE49-F238E27FC236}">
                  <a16:creationId xmlns:a16="http://schemas.microsoft.com/office/drawing/2014/main" id="{BFDABE08-DC3F-474B-84E0-FC4D915693EC}"/>
                </a:ext>
              </a:extLst>
            </p:cNvPr>
            <p:cNvSpPr/>
            <p:nvPr/>
          </p:nvSpPr>
          <p:spPr>
            <a:xfrm>
              <a:off x="4921427" y="3603636"/>
              <a:ext cx="694097" cy="694097"/>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ouch">
              <a:extLst>
                <a:ext uri="{FF2B5EF4-FFF2-40B4-BE49-F238E27FC236}">
                  <a16:creationId xmlns:a16="http://schemas.microsoft.com/office/drawing/2014/main" id="{5CBB7100-28E8-8F41-B3CD-D8F529597C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44132" y="3747809"/>
              <a:ext cx="445198" cy="445198"/>
            </a:xfrm>
            <a:prstGeom prst="rect">
              <a:avLst/>
            </a:prstGeom>
          </p:spPr>
        </p:pic>
      </p:grpSp>
      <p:grpSp>
        <p:nvGrpSpPr>
          <p:cNvPr id="13" name="Group 12">
            <a:extLst>
              <a:ext uri="{FF2B5EF4-FFF2-40B4-BE49-F238E27FC236}">
                <a16:creationId xmlns:a16="http://schemas.microsoft.com/office/drawing/2014/main" id="{740C3475-6ADE-0C4C-8C94-C2B69B62E7A4}"/>
              </a:ext>
            </a:extLst>
          </p:cNvPr>
          <p:cNvGrpSpPr/>
          <p:nvPr/>
        </p:nvGrpSpPr>
        <p:grpSpPr>
          <a:xfrm>
            <a:off x="4466510" y="4996387"/>
            <a:ext cx="475221" cy="471336"/>
            <a:chOff x="4921427" y="3603636"/>
            <a:chExt cx="694097" cy="694097"/>
          </a:xfrm>
        </p:grpSpPr>
        <p:sp>
          <p:nvSpPr>
            <p:cNvPr id="14" name="Oval 13">
              <a:extLst>
                <a:ext uri="{FF2B5EF4-FFF2-40B4-BE49-F238E27FC236}">
                  <a16:creationId xmlns:a16="http://schemas.microsoft.com/office/drawing/2014/main" id="{A82B21CE-DA35-6E4E-8130-F7BB16CFB80C}"/>
                </a:ext>
              </a:extLst>
            </p:cNvPr>
            <p:cNvSpPr/>
            <p:nvPr/>
          </p:nvSpPr>
          <p:spPr>
            <a:xfrm>
              <a:off x="4921427" y="3603636"/>
              <a:ext cx="694097" cy="694097"/>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Employee badge">
              <a:extLst>
                <a:ext uri="{FF2B5EF4-FFF2-40B4-BE49-F238E27FC236}">
                  <a16:creationId xmlns:a16="http://schemas.microsoft.com/office/drawing/2014/main" id="{9B1DDA45-C863-E843-AB98-B22A9657CA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025572" y="3687400"/>
              <a:ext cx="499368" cy="499368"/>
            </a:xfrm>
            <a:prstGeom prst="rect">
              <a:avLst/>
            </a:prstGeom>
          </p:spPr>
        </p:pic>
      </p:grpSp>
      <p:grpSp>
        <p:nvGrpSpPr>
          <p:cNvPr id="16" name="Group 15">
            <a:extLst>
              <a:ext uri="{FF2B5EF4-FFF2-40B4-BE49-F238E27FC236}">
                <a16:creationId xmlns:a16="http://schemas.microsoft.com/office/drawing/2014/main" id="{157A09A1-E7F3-F842-A634-159AB0D1DA27}"/>
              </a:ext>
            </a:extLst>
          </p:cNvPr>
          <p:cNvGrpSpPr/>
          <p:nvPr/>
        </p:nvGrpSpPr>
        <p:grpSpPr>
          <a:xfrm>
            <a:off x="1383106" y="5009323"/>
            <a:ext cx="475222" cy="449825"/>
            <a:chOff x="4921427" y="3603636"/>
            <a:chExt cx="694097" cy="694097"/>
          </a:xfrm>
        </p:grpSpPr>
        <p:sp>
          <p:nvSpPr>
            <p:cNvPr id="17" name="Oval 16">
              <a:extLst>
                <a:ext uri="{FF2B5EF4-FFF2-40B4-BE49-F238E27FC236}">
                  <a16:creationId xmlns:a16="http://schemas.microsoft.com/office/drawing/2014/main" id="{F1E958C8-B730-7343-8AE9-A8A6C003B615}"/>
                </a:ext>
              </a:extLst>
            </p:cNvPr>
            <p:cNvSpPr/>
            <p:nvPr/>
          </p:nvSpPr>
          <p:spPr>
            <a:xfrm>
              <a:off x="4921427" y="3603636"/>
              <a:ext cx="694097" cy="694097"/>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City">
              <a:extLst>
                <a:ext uri="{FF2B5EF4-FFF2-40B4-BE49-F238E27FC236}">
                  <a16:creationId xmlns:a16="http://schemas.microsoft.com/office/drawing/2014/main" id="{871A0FB4-D9F4-6342-A42B-30D55FD1AB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019823" y="3700324"/>
              <a:ext cx="481913" cy="481913"/>
            </a:xfrm>
            <a:prstGeom prst="rect">
              <a:avLst/>
            </a:prstGeom>
          </p:spPr>
        </p:pic>
      </p:grpSp>
    </p:spTree>
    <p:extLst>
      <p:ext uri="{BB962C8B-B14F-4D97-AF65-F5344CB8AC3E}">
        <p14:creationId xmlns:p14="http://schemas.microsoft.com/office/powerpoint/2010/main" val="239962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6B2C3-4030-47DD-9BBF-819B1E302A1B}"/>
              </a:ext>
            </a:extLst>
          </p:cNvPr>
          <p:cNvSpPr>
            <a:spLocks noGrp="1"/>
          </p:cNvSpPr>
          <p:nvPr>
            <p:ph type="title"/>
          </p:nvPr>
        </p:nvSpPr>
        <p:spPr>
          <a:xfrm>
            <a:off x="137502" y="232799"/>
            <a:ext cx="8534400" cy="685800"/>
          </a:xfrm>
        </p:spPr>
        <p:txBody>
          <a:bodyPr lIns="274320" tIns="182880" anchor="t"/>
          <a:lstStyle/>
          <a:p>
            <a:r>
              <a:rPr lang="en-US" dirty="0">
                <a:cs typeface="Rubik"/>
              </a:rPr>
              <a:t>Context &amp; Background</a:t>
            </a:r>
            <a:endParaRPr lang="en-US" dirty="0"/>
          </a:p>
        </p:txBody>
      </p:sp>
      <p:sp>
        <p:nvSpPr>
          <p:cNvPr id="13" name="Rectangle 12">
            <a:extLst>
              <a:ext uri="{FF2B5EF4-FFF2-40B4-BE49-F238E27FC236}">
                <a16:creationId xmlns:a16="http://schemas.microsoft.com/office/drawing/2014/main" id="{8A79BBDE-1DCE-FB48-BB35-FB6CC51F5438}"/>
              </a:ext>
            </a:extLst>
          </p:cNvPr>
          <p:cNvSpPr/>
          <p:nvPr/>
        </p:nvSpPr>
        <p:spPr>
          <a:xfrm>
            <a:off x="1349589" y="1654918"/>
            <a:ext cx="1585690" cy="584775"/>
          </a:xfrm>
          <a:prstGeom prst="rect">
            <a:avLst/>
          </a:prstGeom>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3200" b="1" dirty="0">
                <a:solidFill>
                  <a:srgbClr val="F56600"/>
                </a:solidFill>
                <a:latin typeface="Century Gothic" panose="020B0502020202020204" pitchFamily="34" charset="0"/>
              </a:rPr>
              <a:t>$74.5M</a:t>
            </a:r>
          </a:p>
        </p:txBody>
      </p:sp>
      <p:sp>
        <p:nvSpPr>
          <p:cNvPr id="14" name="Rectangle 13">
            <a:extLst>
              <a:ext uri="{FF2B5EF4-FFF2-40B4-BE49-F238E27FC236}">
                <a16:creationId xmlns:a16="http://schemas.microsoft.com/office/drawing/2014/main" id="{9CB32776-AF60-3F4A-A9C7-02B4D49E58BA}"/>
              </a:ext>
            </a:extLst>
          </p:cNvPr>
          <p:cNvSpPr/>
          <p:nvPr/>
        </p:nvSpPr>
        <p:spPr>
          <a:xfrm>
            <a:off x="1349589" y="2177828"/>
            <a:ext cx="1585690" cy="584775"/>
          </a:xfrm>
          <a:prstGeom prst="rect">
            <a:avLst/>
          </a:prstGeom>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3200" b="1" dirty="0">
                <a:solidFill>
                  <a:srgbClr val="F56600"/>
                </a:solidFill>
                <a:latin typeface="Century Gothic" panose="020B0502020202020204" pitchFamily="34" charset="0"/>
              </a:rPr>
              <a:t>$14.5M</a:t>
            </a:r>
          </a:p>
        </p:txBody>
      </p:sp>
      <p:sp>
        <p:nvSpPr>
          <p:cNvPr id="15" name="Rectangle 14">
            <a:extLst>
              <a:ext uri="{FF2B5EF4-FFF2-40B4-BE49-F238E27FC236}">
                <a16:creationId xmlns:a16="http://schemas.microsoft.com/office/drawing/2014/main" id="{F7CC0220-0E37-674E-BC7F-735DBE5EA32D}"/>
              </a:ext>
            </a:extLst>
          </p:cNvPr>
          <p:cNvSpPr/>
          <p:nvPr/>
        </p:nvSpPr>
        <p:spPr>
          <a:xfrm>
            <a:off x="1486048" y="3112334"/>
            <a:ext cx="1835207" cy="1015663"/>
          </a:xfrm>
          <a:prstGeom prst="rect">
            <a:avLst/>
          </a:prstGeom>
        </p:spPr>
        <p:style>
          <a:lnRef idx="0">
            <a:scrgbClr r="0" g="0" b="0"/>
          </a:lnRef>
          <a:fillRef idx="0">
            <a:scrgbClr r="0" g="0" b="0"/>
          </a:fillRef>
          <a:effectRef idx="0">
            <a:scrgbClr r="0" g="0" b="0"/>
          </a:effectRef>
          <a:fontRef idx="major"/>
        </p:style>
        <p:txBody>
          <a:bodyPr wrap="square"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b="1" dirty="0">
                <a:solidFill>
                  <a:srgbClr val="F56600"/>
                </a:solidFill>
                <a:latin typeface="Century Gothic"/>
              </a:rPr>
              <a:t>10%</a:t>
            </a:r>
            <a:endParaRPr lang="en-US" dirty="0"/>
          </a:p>
          <a:p>
            <a:r>
              <a:rPr lang="en-US" sz="1400" b="1" dirty="0">
                <a:solidFill>
                  <a:srgbClr val="F56600"/>
                </a:solidFill>
                <a:latin typeface="Century Gothic"/>
              </a:rPr>
              <a:t>Accommodated over next 20 years</a:t>
            </a:r>
          </a:p>
        </p:txBody>
      </p:sp>
      <p:sp>
        <p:nvSpPr>
          <p:cNvPr id="17" name="Rectangle 16">
            <a:extLst>
              <a:ext uri="{FF2B5EF4-FFF2-40B4-BE49-F238E27FC236}">
                <a16:creationId xmlns:a16="http://schemas.microsoft.com/office/drawing/2014/main" id="{AAD5EC0D-B8B4-7142-BBE4-807503E3132D}"/>
              </a:ext>
            </a:extLst>
          </p:cNvPr>
          <p:cNvSpPr/>
          <p:nvPr/>
        </p:nvSpPr>
        <p:spPr>
          <a:xfrm>
            <a:off x="1472732" y="5008861"/>
            <a:ext cx="1721357" cy="800219"/>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b="1" dirty="0">
                <a:solidFill>
                  <a:srgbClr val="F56600"/>
                </a:solidFill>
                <a:latin typeface="Century Gothic" panose="020B0502020202020204" pitchFamily="34" charset="0"/>
              </a:rPr>
              <a:t>$35M</a:t>
            </a:r>
          </a:p>
          <a:p>
            <a:r>
              <a:rPr lang="en-US" sz="1400" b="1" dirty="0">
                <a:solidFill>
                  <a:srgbClr val="F56600"/>
                </a:solidFill>
                <a:latin typeface="Century Gothic" panose="020B0502020202020204" pitchFamily="34" charset="0"/>
              </a:rPr>
              <a:t>City Line of Credit</a:t>
            </a:r>
          </a:p>
        </p:txBody>
      </p:sp>
      <p:grpSp>
        <p:nvGrpSpPr>
          <p:cNvPr id="4" name="Group 3">
            <a:extLst>
              <a:ext uri="{FF2B5EF4-FFF2-40B4-BE49-F238E27FC236}">
                <a16:creationId xmlns:a16="http://schemas.microsoft.com/office/drawing/2014/main" id="{63BFFCB4-3446-EB4D-9065-ADE284910291}"/>
              </a:ext>
            </a:extLst>
          </p:cNvPr>
          <p:cNvGrpSpPr/>
          <p:nvPr/>
        </p:nvGrpSpPr>
        <p:grpSpPr>
          <a:xfrm>
            <a:off x="797019" y="1247125"/>
            <a:ext cx="484391" cy="484391"/>
            <a:chOff x="785927" y="4372622"/>
            <a:chExt cx="657550" cy="657550"/>
          </a:xfrm>
        </p:grpSpPr>
        <p:sp>
          <p:nvSpPr>
            <p:cNvPr id="19" name="Oval 18">
              <a:extLst>
                <a:ext uri="{FF2B5EF4-FFF2-40B4-BE49-F238E27FC236}">
                  <a16:creationId xmlns:a16="http://schemas.microsoft.com/office/drawing/2014/main" id="{FA769115-6073-1B4B-B4CA-D7147ED14C10}"/>
                </a:ext>
              </a:extLst>
            </p:cNvPr>
            <p:cNvSpPr/>
            <p:nvPr/>
          </p:nvSpPr>
          <p:spPr>
            <a:xfrm>
              <a:off x="785927" y="4372622"/>
              <a:ext cx="657550" cy="657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Forest scene">
              <a:extLst>
                <a:ext uri="{FF2B5EF4-FFF2-40B4-BE49-F238E27FC236}">
                  <a16:creationId xmlns:a16="http://schemas.microsoft.com/office/drawing/2014/main" id="{99B265AC-3C3B-D341-8179-401BE346B2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1093" y="4457065"/>
              <a:ext cx="421757" cy="421757"/>
            </a:xfrm>
            <a:prstGeom prst="rect">
              <a:avLst/>
            </a:prstGeom>
          </p:spPr>
        </p:pic>
      </p:grpSp>
      <p:sp>
        <p:nvSpPr>
          <p:cNvPr id="21" name="Rectangle 20">
            <a:extLst>
              <a:ext uri="{FF2B5EF4-FFF2-40B4-BE49-F238E27FC236}">
                <a16:creationId xmlns:a16="http://schemas.microsoft.com/office/drawing/2014/main" id="{E43FD3A4-A45C-7D48-840B-F03EFA20815B}"/>
              </a:ext>
            </a:extLst>
          </p:cNvPr>
          <p:cNvSpPr/>
          <p:nvPr/>
        </p:nvSpPr>
        <p:spPr>
          <a:xfrm>
            <a:off x="1373161" y="1285995"/>
            <a:ext cx="1651414" cy="369332"/>
          </a:xfrm>
          <a:prstGeom prst="rect">
            <a:avLst/>
          </a:prstGeom>
        </p:spPr>
        <p:txBody>
          <a:bodyPr wrap="square">
            <a:spAutoFit/>
          </a:bodyPr>
          <a:lstStyle/>
          <a:p>
            <a:pPr algn="ctr"/>
            <a:r>
              <a:rPr lang="en-US" b="1" dirty="0">
                <a:solidFill>
                  <a:srgbClr val="F56600"/>
                </a:solidFill>
                <a:latin typeface="Century Gothic" panose="020B0502020202020204" pitchFamily="34" charset="0"/>
              </a:rPr>
              <a:t>ACQUISITION</a:t>
            </a:r>
          </a:p>
        </p:txBody>
      </p:sp>
      <p:sp>
        <p:nvSpPr>
          <p:cNvPr id="22" name="Rectangle 21">
            <a:extLst>
              <a:ext uri="{FF2B5EF4-FFF2-40B4-BE49-F238E27FC236}">
                <a16:creationId xmlns:a16="http://schemas.microsoft.com/office/drawing/2014/main" id="{637C637F-0ED5-7143-8276-233B7747460D}"/>
              </a:ext>
            </a:extLst>
          </p:cNvPr>
          <p:cNvSpPr/>
          <p:nvPr/>
        </p:nvSpPr>
        <p:spPr>
          <a:xfrm>
            <a:off x="2930085" y="1714904"/>
            <a:ext cx="927472" cy="523220"/>
          </a:xfrm>
          <a:prstGeom prst="rect">
            <a:avLst/>
          </a:prstGeom>
        </p:spPr>
        <p:txBody>
          <a:bodyPr wrap="square">
            <a:spAutoFit/>
          </a:bodyPr>
          <a:lstStyle/>
          <a:p>
            <a:r>
              <a:rPr lang="en-US" sz="1400" b="1" dirty="0">
                <a:solidFill>
                  <a:srgbClr val="F56600"/>
                </a:solidFill>
                <a:latin typeface="Century Gothic" panose="020B0502020202020204" pitchFamily="34" charset="0"/>
              </a:rPr>
              <a:t>Prosper Portland </a:t>
            </a:r>
            <a:endParaRPr lang="en-US" sz="1400" dirty="0"/>
          </a:p>
        </p:txBody>
      </p:sp>
      <p:sp>
        <p:nvSpPr>
          <p:cNvPr id="23" name="Rectangle 22">
            <a:extLst>
              <a:ext uri="{FF2B5EF4-FFF2-40B4-BE49-F238E27FC236}">
                <a16:creationId xmlns:a16="http://schemas.microsoft.com/office/drawing/2014/main" id="{B89AEA74-620D-3B49-BF69-1A3EBA95B93B}"/>
              </a:ext>
            </a:extLst>
          </p:cNvPr>
          <p:cNvSpPr/>
          <p:nvPr/>
        </p:nvSpPr>
        <p:spPr>
          <a:xfrm>
            <a:off x="2935279" y="2347259"/>
            <a:ext cx="511679" cy="307777"/>
          </a:xfrm>
          <a:prstGeom prst="rect">
            <a:avLst/>
          </a:prstGeom>
        </p:spPr>
        <p:txBody>
          <a:bodyPr wrap="none">
            <a:spAutoFit/>
          </a:bodyPr>
          <a:lstStyle/>
          <a:p>
            <a:r>
              <a:rPr lang="en-US" sz="1400" b="1" dirty="0">
                <a:solidFill>
                  <a:srgbClr val="F56600"/>
                </a:solidFill>
                <a:latin typeface="Century Gothic" panose="020B0502020202020204" pitchFamily="34" charset="0"/>
              </a:rPr>
              <a:t>PHB</a:t>
            </a:r>
            <a:endParaRPr lang="en-US" sz="1400" dirty="0"/>
          </a:p>
        </p:txBody>
      </p:sp>
      <p:grpSp>
        <p:nvGrpSpPr>
          <p:cNvPr id="24" name="Group 23">
            <a:extLst>
              <a:ext uri="{FF2B5EF4-FFF2-40B4-BE49-F238E27FC236}">
                <a16:creationId xmlns:a16="http://schemas.microsoft.com/office/drawing/2014/main" id="{FAFDA3F8-A242-B049-90CC-AA926984E7E4}"/>
              </a:ext>
            </a:extLst>
          </p:cNvPr>
          <p:cNvGrpSpPr/>
          <p:nvPr/>
        </p:nvGrpSpPr>
        <p:grpSpPr>
          <a:xfrm>
            <a:off x="856984" y="3065840"/>
            <a:ext cx="484391" cy="484391"/>
            <a:chOff x="785927" y="4372622"/>
            <a:chExt cx="657550" cy="657550"/>
          </a:xfrm>
        </p:grpSpPr>
        <p:sp>
          <p:nvSpPr>
            <p:cNvPr id="25" name="Oval 24">
              <a:extLst>
                <a:ext uri="{FF2B5EF4-FFF2-40B4-BE49-F238E27FC236}">
                  <a16:creationId xmlns:a16="http://schemas.microsoft.com/office/drawing/2014/main" id="{B6D50FE1-3A94-CC4D-9600-48D33B93AD66}"/>
                </a:ext>
              </a:extLst>
            </p:cNvPr>
            <p:cNvSpPr/>
            <p:nvPr/>
          </p:nvSpPr>
          <p:spPr>
            <a:xfrm>
              <a:off x="785927" y="4372622"/>
              <a:ext cx="657550" cy="657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Bar graph with upward trend">
              <a:extLst>
                <a:ext uri="{FF2B5EF4-FFF2-40B4-BE49-F238E27FC236}">
                  <a16:creationId xmlns:a16="http://schemas.microsoft.com/office/drawing/2014/main" id="{4F6A9287-F479-8149-AB56-0A5E6ADCC8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06231" y="4472202"/>
              <a:ext cx="421757" cy="421757"/>
            </a:xfrm>
            <a:prstGeom prst="rect">
              <a:avLst/>
            </a:prstGeom>
          </p:spPr>
        </p:pic>
      </p:grpSp>
      <p:sp>
        <p:nvSpPr>
          <p:cNvPr id="27" name="Rectangle 26">
            <a:extLst>
              <a:ext uri="{FF2B5EF4-FFF2-40B4-BE49-F238E27FC236}">
                <a16:creationId xmlns:a16="http://schemas.microsoft.com/office/drawing/2014/main" id="{B61FBC6D-AFE3-6A40-9CD7-1ED1D5A57E04}"/>
              </a:ext>
            </a:extLst>
          </p:cNvPr>
          <p:cNvSpPr/>
          <p:nvPr/>
        </p:nvSpPr>
        <p:spPr>
          <a:xfrm>
            <a:off x="2226482" y="3247865"/>
            <a:ext cx="1585685" cy="369332"/>
          </a:xfrm>
          <a:prstGeom prst="rect">
            <a:avLst/>
          </a:prstGeom>
        </p:spPr>
        <p:txBody>
          <a:bodyPr wrap="square">
            <a:spAutoFit/>
          </a:bodyPr>
          <a:lstStyle/>
          <a:p>
            <a:pPr algn="ctr"/>
            <a:r>
              <a:rPr lang="en-US" b="1" dirty="0">
                <a:solidFill>
                  <a:srgbClr val="F56600"/>
                </a:solidFill>
                <a:latin typeface="Century Gothic" panose="020B0502020202020204" pitchFamily="34" charset="0"/>
              </a:rPr>
              <a:t>GROWTH</a:t>
            </a:r>
          </a:p>
        </p:txBody>
      </p:sp>
      <p:grpSp>
        <p:nvGrpSpPr>
          <p:cNvPr id="32" name="Group 31">
            <a:extLst>
              <a:ext uri="{FF2B5EF4-FFF2-40B4-BE49-F238E27FC236}">
                <a16:creationId xmlns:a16="http://schemas.microsoft.com/office/drawing/2014/main" id="{85EAB39B-915B-EB42-9A65-165A75A1C895}"/>
              </a:ext>
            </a:extLst>
          </p:cNvPr>
          <p:cNvGrpSpPr/>
          <p:nvPr/>
        </p:nvGrpSpPr>
        <p:grpSpPr>
          <a:xfrm>
            <a:off x="862484" y="4580322"/>
            <a:ext cx="484391" cy="484391"/>
            <a:chOff x="785927" y="4372622"/>
            <a:chExt cx="657550" cy="657550"/>
          </a:xfrm>
        </p:grpSpPr>
        <p:sp>
          <p:nvSpPr>
            <p:cNvPr id="33" name="Oval 32">
              <a:extLst>
                <a:ext uri="{FF2B5EF4-FFF2-40B4-BE49-F238E27FC236}">
                  <a16:creationId xmlns:a16="http://schemas.microsoft.com/office/drawing/2014/main" id="{81343B9E-0C31-9B4F-9AAA-13B61090DB72}"/>
                </a:ext>
              </a:extLst>
            </p:cNvPr>
            <p:cNvSpPr/>
            <p:nvPr/>
          </p:nvSpPr>
          <p:spPr>
            <a:xfrm>
              <a:off x="785927" y="4372622"/>
              <a:ext cx="657550" cy="657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redit card">
              <a:extLst>
                <a:ext uri="{FF2B5EF4-FFF2-40B4-BE49-F238E27FC236}">
                  <a16:creationId xmlns:a16="http://schemas.microsoft.com/office/drawing/2014/main" id="{FF3538D0-3389-B34C-A6A1-16AFFC287CB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0818" y="4458177"/>
              <a:ext cx="481195" cy="481195"/>
            </a:xfrm>
            <a:prstGeom prst="rect">
              <a:avLst/>
            </a:prstGeom>
          </p:spPr>
        </p:pic>
      </p:grpSp>
      <p:sp>
        <p:nvSpPr>
          <p:cNvPr id="35" name="Rectangle 34">
            <a:extLst>
              <a:ext uri="{FF2B5EF4-FFF2-40B4-BE49-F238E27FC236}">
                <a16:creationId xmlns:a16="http://schemas.microsoft.com/office/drawing/2014/main" id="{FBCA3C9A-340D-DB4A-8925-4E32129BD807}"/>
              </a:ext>
            </a:extLst>
          </p:cNvPr>
          <p:cNvSpPr/>
          <p:nvPr/>
        </p:nvSpPr>
        <p:spPr>
          <a:xfrm>
            <a:off x="1483143" y="4633141"/>
            <a:ext cx="941284" cy="369332"/>
          </a:xfrm>
          <a:prstGeom prst="rect">
            <a:avLst/>
          </a:prstGeom>
        </p:spPr>
        <p:txBody>
          <a:bodyPr wrap="square">
            <a:spAutoFit/>
          </a:bodyPr>
          <a:lstStyle/>
          <a:p>
            <a:pPr algn="ctr"/>
            <a:r>
              <a:rPr lang="en-US" b="1" dirty="0">
                <a:solidFill>
                  <a:srgbClr val="F56600"/>
                </a:solidFill>
                <a:latin typeface="Century Gothic" panose="020B0502020202020204" pitchFamily="34" charset="0"/>
              </a:rPr>
              <a:t>LOAN</a:t>
            </a:r>
          </a:p>
        </p:txBody>
      </p:sp>
      <p:pic>
        <p:nvPicPr>
          <p:cNvPr id="5" name="Picture 2">
            <a:extLst>
              <a:ext uri="{FF2B5EF4-FFF2-40B4-BE49-F238E27FC236}">
                <a16:creationId xmlns:a16="http://schemas.microsoft.com/office/drawing/2014/main" id="{C776C75F-3294-4AD3-AD05-ACF63DEB9D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4585" y="897710"/>
            <a:ext cx="3159411" cy="506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a:extLst>
              <a:ext uri="{FF2B5EF4-FFF2-40B4-BE49-F238E27FC236}">
                <a16:creationId xmlns:a16="http://schemas.microsoft.com/office/drawing/2014/main" id="{07F24369-973F-4482-982C-94F1AC700389}"/>
              </a:ext>
            </a:extLst>
          </p:cNvPr>
          <p:cNvPicPr>
            <a:picLocks noChangeAspect="1"/>
          </p:cNvPicPr>
          <p:nvPr/>
        </p:nvPicPr>
        <p:blipFill>
          <a:blip r:embed="rId10"/>
          <a:stretch>
            <a:fillRect/>
          </a:stretch>
        </p:blipFill>
        <p:spPr>
          <a:xfrm>
            <a:off x="6399180" y="4386781"/>
            <a:ext cx="1725265" cy="2238420"/>
          </a:xfrm>
          <a:prstGeom prst="rect">
            <a:avLst/>
          </a:prstGeom>
        </p:spPr>
      </p:pic>
    </p:spTree>
    <p:extLst>
      <p:ext uri="{BB962C8B-B14F-4D97-AF65-F5344CB8AC3E}">
        <p14:creationId xmlns:p14="http://schemas.microsoft.com/office/powerpoint/2010/main" val="469831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A9C1429-110A-CD4C-87FC-C6A902D4CA2A}"/>
              </a:ext>
            </a:extLst>
          </p:cNvPr>
          <p:cNvSpPr txBox="1">
            <a:spLocks/>
          </p:cNvSpPr>
          <p:nvPr/>
        </p:nvSpPr>
        <p:spPr>
          <a:xfrm>
            <a:off x="0" y="2872153"/>
            <a:ext cx="3880338" cy="1113693"/>
          </a:xfrm>
          <a:prstGeom prst="rect">
            <a:avLst/>
          </a:prstGeom>
          <a:solidFill>
            <a:schemeClr val="bg1"/>
          </a:solidFill>
        </p:spPr>
        <p:txBody>
          <a:bodyPr lIns="365760" tIns="365760" rIns="365760" bIns="36576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solidFill>
                  <a:srgbClr val="F56600"/>
                </a:solidFill>
                <a:latin typeface="Century Gothic" charset="0"/>
                <a:ea typeface="Century Gothic" charset="0"/>
                <a:cs typeface="Century Gothic" charset="0"/>
              </a:rPr>
              <a:t>Community</a:t>
            </a:r>
          </a:p>
        </p:txBody>
      </p:sp>
      <p:sp>
        <p:nvSpPr>
          <p:cNvPr id="7" name="TextBox 6">
            <a:extLst>
              <a:ext uri="{FF2B5EF4-FFF2-40B4-BE49-F238E27FC236}">
                <a16:creationId xmlns:a16="http://schemas.microsoft.com/office/drawing/2014/main" id="{EB08E345-CE8F-384F-B36B-3F39E5B2B185}"/>
              </a:ext>
            </a:extLst>
          </p:cNvPr>
          <p:cNvSpPr txBox="1"/>
          <p:nvPr/>
        </p:nvSpPr>
        <p:spPr>
          <a:xfrm>
            <a:off x="5105400" y="1384300"/>
            <a:ext cx="3378200" cy="4903907"/>
          </a:xfrm>
          <a:prstGeom prst="rect">
            <a:avLst/>
          </a:prstGeom>
          <a:noFill/>
        </p:spPr>
        <p:txBody>
          <a:bodyPr wrap="square" rtlCol="0">
            <a:spAutoFit/>
          </a:bodyPr>
          <a:lstStyle/>
          <a:p>
            <a:pPr marL="274320">
              <a:spcAft>
                <a:spcPts val="1000"/>
              </a:spcAft>
            </a:pPr>
            <a:r>
              <a:rPr lang="en-US" sz="2200" dirty="0">
                <a:solidFill>
                  <a:schemeClr val="bg1"/>
                </a:solidFill>
                <a:latin typeface="Segoe Print" panose="02000800000000000000" pitchFamily="2" charset="0"/>
              </a:rPr>
              <a:t>“...people of color, most of us have been really pushed aside. And I think we owe it to the fabric of our community, to make it so that it [the Broadway Corridor] addresses everyone in it.”</a:t>
            </a:r>
          </a:p>
          <a:p>
            <a:pPr marL="274320">
              <a:spcAft>
                <a:spcPts val="1000"/>
              </a:spcAft>
            </a:pPr>
            <a:r>
              <a:rPr lang="en-US" dirty="0">
                <a:solidFill>
                  <a:schemeClr val="bg1"/>
                </a:solidFill>
                <a:latin typeface="Century Gothic" panose="020B0502020202020204" pitchFamily="34" charset="0"/>
              </a:rPr>
              <a:t>Participant in Displaced Residents Roundtable</a:t>
            </a:r>
          </a:p>
          <a:p>
            <a:pPr marL="274320" algn="l">
              <a:spcAft>
                <a:spcPts val="1000"/>
              </a:spcAft>
            </a:pPr>
            <a:endParaRPr lang="en-US" b="1" u="sng" dirty="0"/>
          </a:p>
        </p:txBody>
      </p:sp>
    </p:spTree>
    <p:extLst>
      <p:ext uri="{BB962C8B-B14F-4D97-AF65-F5344CB8AC3E}">
        <p14:creationId xmlns:p14="http://schemas.microsoft.com/office/powerpoint/2010/main" val="2750618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2661FF-3395-1142-841D-EE8882A1CB4E}"/>
              </a:ext>
            </a:extLst>
          </p:cNvPr>
          <p:cNvSpPr txBox="1">
            <a:spLocks/>
          </p:cNvSpPr>
          <p:nvPr/>
        </p:nvSpPr>
        <p:spPr>
          <a:xfrm>
            <a:off x="0" y="194413"/>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latin typeface="Century Gothic" charset="0"/>
                <a:ea typeface="Century Gothic" charset="0"/>
                <a:cs typeface="Century Gothic" charset="0"/>
              </a:rPr>
              <a:t>S</a:t>
            </a:r>
            <a:r>
              <a:rPr lang="en-US" dirty="0">
                <a:solidFill>
                  <a:srgbClr val="F56600"/>
                </a:solidFill>
                <a:latin typeface="Century Gothic" charset="0"/>
                <a:ea typeface="Century Gothic" charset="0"/>
                <a:cs typeface="Century Gothic" charset="0"/>
              </a:rPr>
              <a:t>te</a:t>
            </a:r>
            <a:r>
              <a:rPr lang="en-US" dirty="0">
                <a:latin typeface="Century Gothic" charset="0"/>
                <a:ea typeface="Century Gothic" charset="0"/>
                <a:cs typeface="Century Gothic" charset="0"/>
              </a:rPr>
              <a:t>ering Committee</a:t>
            </a:r>
          </a:p>
        </p:txBody>
      </p:sp>
      <p:sp>
        <p:nvSpPr>
          <p:cNvPr id="4" name="Rectangle 3">
            <a:extLst>
              <a:ext uri="{FF2B5EF4-FFF2-40B4-BE49-F238E27FC236}">
                <a16:creationId xmlns:a16="http://schemas.microsoft.com/office/drawing/2014/main" id="{41903126-4996-CD4B-96C1-3EB66B770C6E}"/>
              </a:ext>
            </a:extLst>
          </p:cNvPr>
          <p:cNvSpPr/>
          <p:nvPr/>
        </p:nvSpPr>
        <p:spPr>
          <a:xfrm>
            <a:off x="222504" y="1072904"/>
            <a:ext cx="4495800" cy="4770537"/>
          </a:xfrm>
          <a:prstGeom prst="rect">
            <a:avLst/>
          </a:prstGeom>
        </p:spPr>
        <p:txBody>
          <a:bodyPr wrap="square"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Bridget Bayer</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Main Street Alliance</a:t>
            </a:r>
            <a:endParaRPr lang="en-US" sz="1600" dirty="0">
              <a:latin typeface="Franklin Gothic Medium Cond" panose="020B0606030402020204" pitchFamily="34" charset="0"/>
              <a:cs typeface="Rubik"/>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Andre Bealer</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NAMC-Oregon / MCIP</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Gale Castillo</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Hispanic Chamber</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Joy Alise Davis</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a:t>
            </a:r>
            <a:r>
              <a:rPr kumimoji="0" lang="en-US" sz="1400" u="none" strike="noStrike" kern="1200" cap="none" spc="0" normalizeH="0" baseline="0" noProof="0" dirty="0">
                <a:ln>
                  <a:noFill/>
                </a:ln>
                <a:solidFill>
                  <a:srgbClr val="383A35"/>
                </a:solidFill>
                <a:effectLst/>
                <a:uLnTx/>
                <a:uFillTx/>
                <a:latin typeface="Franklin Gothic Medium Cond" panose="020B0606030402020204" pitchFamily="34" charset="0"/>
              </a:rPr>
              <a:t>Portland African American Leadership Forum</a:t>
            </a:r>
            <a:endParaRPr lang="en-US" sz="14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George Devendorf</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Transition Projects</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David </a:t>
            </a:r>
            <a:r>
              <a:rPr kumimoji="0" lang="en-US" sz="1600" u="none" strike="noStrike" kern="1200" cap="none" spc="0" normalizeH="0" baseline="0" noProof="0" dirty="0" err="1">
                <a:ln>
                  <a:noFill/>
                </a:ln>
                <a:solidFill>
                  <a:srgbClr val="F56600"/>
                </a:solidFill>
                <a:effectLst/>
                <a:uLnTx/>
                <a:uFillTx/>
                <a:latin typeface="Franklin Gothic Medium Cond" panose="020B0606030402020204" pitchFamily="34" charset="0"/>
              </a:rPr>
              <a:t>Dysert</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Pearl District Neighborhood Assn.</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James Faison</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Faison Construction</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Elaine Friesen-Strang</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AARP</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George Galster</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Retired Economics Professor</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Donald Genasci</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University of Oregon</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Jose Gonzalez</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Miracle Theatre Group</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Kelly Haines</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Metropolitan Alliance for Workforce Equity</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Mike Houck</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Urban Greenspaces Institute</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Nathan Kadish</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Ecotrust</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Christian Kaylor</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Oregon Employment Department</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Elizabeth</a:t>
            </a:r>
            <a:r>
              <a:rPr lang="en-US" sz="1600" dirty="0">
                <a:solidFill>
                  <a:srgbClr val="F56600"/>
                </a:solidFill>
                <a:latin typeface="Franklin Gothic Medium Cond" panose="020B0606030402020204" pitchFamily="34" charset="0"/>
              </a:rPr>
              <a:t> </a:t>
            </a: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Leach</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Leach Gallery</a:t>
            </a:r>
          </a:p>
          <a:p>
            <a:pPr>
              <a:defRPr/>
            </a:pPr>
            <a:r>
              <a:rPr lang="en-US" sz="1600" dirty="0">
                <a:solidFill>
                  <a:srgbClr val="F56600"/>
                </a:solidFill>
                <a:latin typeface="Franklin Gothic Medium Cond" panose="020B0606030402020204" pitchFamily="34" charset="0"/>
              </a:rPr>
              <a:t>Janet LaBar</a:t>
            </a:r>
            <a:r>
              <a:rPr lang="en-US" sz="1600" dirty="0">
                <a:solidFill>
                  <a:srgbClr val="383A35"/>
                </a:solidFill>
                <a:latin typeface="Franklin Gothic Medium Cond" panose="020B0606030402020204" pitchFamily="34" charset="0"/>
              </a:rPr>
              <a:t>, Greater Portland Inc.</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Neil Lee</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Chinese Consolidated Benevolent Assn.</a:t>
            </a:r>
          </a:p>
          <a:p>
            <a:pPr>
              <a:defRPr/>
            </a:pPr>
            <a:r>
              <a:rPr lang="en-US" sz="1600" dirty="0">
                <a:solidFill>
                  <a:srgbClr val="F56600"/>
                </a:solidFill>
                <a:latin typeface="Franklin Gothic Medium Cond" panose="020B0606030402020204" pitchFamily="34" charset="0"/>
              </a:rPr>
              <a:t>Peg Malloy</a:t>
            </a:r>
            <a:r>
              <a:rPr lang="en-US" sz="1600" dirty="0">
                <a:solidFill>
                  <a:srgbClr val="383A35"/>
                </a:solidFill>
                <a:latin typeface="Franklin Gothic Medium Cond" panose="020B0606030402020204" pitchFamily="34" charset="0"/>
              </a:rPr>
              <a:t>, Portland Housing Center</a:t>
            </a:r>
          </a:p>
        </p:txBody>
      </p:sp>
      <p:sp>
        <p:nvSpPr>
          <p:cNvPr id="5" name="Rectangle 4">
            <a:extLst>
              <a:ext uri="{FF2B5EF4-FFF2-40B4-BE49-F238E27FC236}">
                <a16:creationId xmlns:a16="http://schemas.microsoft.com/office/drawing/2014/main" id="{FC50D292-902E-1046-A9EB-AE06B772AF7F}"/>
              </a:ext>
            </a:extLst>
          </p:cNvPr>
          <p:cNvSpPr/>
          <p:nvPr/>
        </p:nvSpPr>
        <p:spPr>
          <a:xfrm>
            <a:off x="4718304" y="1072904"/>
            <a:ext cx="4425696" cy="4524315"/>
          </a:xfrm>
          <a:prstGeom prst="rect">
            <a:avLst/>
          </a:prstGeom>
        </p:spPr>
        <p:txBody>
          <a:bodyPr wrap="square" anchor="t">
            <a:spAutoFit/>
          </a:bodyPr>
          <a:lstStyle/>
          <a:p>
            <a:pPr lvl="0">
              <a:defRPr/>
            </a:pPr>
            <a:r>
              <a:rPr lang="en-US" sz="1600" dirty="0">
                <a:solidFill>
                  <a:srgbClr val="F56600"/>
                </a:solidFill>
                <a:latin typeface="Franklin Gothic Medium Cond" panose="020B0606030402020204" pitchFamily="34" charset="0"/>
              </a:rPr>
              <a:t>Ana Muñoz</a:t>
            </a:r>
            <a:r>
              <a:rPr lang="en-US" sz="1600" dirty="0">
                <a:solidFill>
                  <a:srgbClr val="383A35"/>
                </a:solidFill>
                <a:latin typeface="Franklin Gothic Medium Cond" panose="020B0606030402020204" pitchFamily="34" charset="0"/>
              </a:rPr>
              <a:t>, Latino Network</a:t>
            </a: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Willy Myers</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a:t>
            </a:r>
            <a:r>
              <a:rPr kumimoji="0" lang="en-US" sz="1400" u="none" strike="noStrike" kern="1200" cap="none" spc="0" normalizeH="0" baseline="0" noProof="0" dirty="0">
                <a:ln>
                  <a:noFill/>
                </a:ln>
                <a:solidFill>
                  <a:srgbClr val="383A35"/>
                </a:solidFill>
                <a:effectLst/>
                <a:uLnTx/>
                <a:uFillTx/>
                <a:latin typeface="Franklin Gothic Medium Cond" panose="020B0606030402020204" pitchFamily="34" charset="0"/>
              </a:rPr>
              <a:t>Prosper Portland/Columbia Pacific </a:t>
            </a:r>
            <a:r>
              <a:rPr kumimoji="0" lang="en-US" sz="1400" u="none" strike="noStrike" kern="1200" cap="none" spc="0" normalizeH="0" baseline="0" noProof="0" dirty="0" err="1">
                <a:ln>
                  <a:noFill/>
                </a:ln>
                <a:solidFill>
                  <a:srgbClr val="383A35"/>
                </a:solidFill>
                <a:effectLst/>
                <a:uLnTx/>
                <a:uFillTx/>
                <a:latin typeface="Franklin Gothic Medium Cond" panose="020B0606030402020204" pitchFamily="34" charset="0"/>
              </a:rPr>
              <a:t>Bldg</a:t>
            </a:r>
            <a:r>
              <a:rPr kumimoji="0" lang="en-US" sz="1400" u="none" strike="noStrike" kern="1200" cap="none" spc="0" normalizeH="0" baseline="0" noProof="0" dirty="0">
                <a:ln>
                  <a:noFill/>
                </a:ln>
                <a:solidFill>
                  <a:srgbClr val="383A35"/>
                </a:solidFill>
                <a:effectLst/>
                <a:uLnTx/>
                <a:uFillTx/>
                <a:latin typeface="Franklin Gothic Medium Cond" panose="020B0606030402020204" pitchFamily="34" charset="0"/>
              </a:rPr>
              <a:t> Trades</a:t>
            </a:r>
            <a:endParaRPr lang="en-US" sz="1400" dirty="0">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James Paulson</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JMPDX LLC / </a:t>
            </a:r>
            <a:r>
              <a:rPr kumimoji="0" lang="en-US" sz="1600" u="none" strike="noStrike" kern="1200" cap="none" spc="0" normalizeH="0" baseline="0" noProof="0" dirty="0" err="1">
                <a:ln>
                  <a:noFill/>
                </a:ln>
                <a:solidFill>
                  <a:srgbClr val="383A35"/>
                </a:solidFill>
                <a:effectLst/>
                <a:uLnTx/>
                <a:uFillTx/>
                <a:latin typeface="Franklin Gothic Medium Cond" panose="020B0606030402020204" pitchFamily="34" charset="0"/>
              </a:rPr>
              <a:t>Worksystems</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Inc. Board</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Tyrone Poole</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OneApp</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Jay Richmond</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Oregon Tradeswomen</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Sam Rodriguez</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Mill Creek Residential</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Vivian Satterfield</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Verde</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Amanda Saul</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Home Forward</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Jeremy Simer</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SEIU Local 49</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Sarah Stevenson</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Innovative Housing, Inc.</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Nate Stokes</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IUOE, Local 701</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Michael Szporluk</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Self-employed</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Rick Turoczy</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PIE</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Don </a:t>
            </a:r>
            <a:r>
              <a:rPr kumimoji="0" lang="en-US" sz="1600" u="none" strike="noStrike" kern="1200" cap="none" spc="0" normalizeH="0" baseline="0" noProof="0" dirty="0" err="1">
                <a:ln>
                  <a:noFill/>
                </a:ln>
                <a:solidFill>
                  <a:srgbClr val="F56600"/>
                </a:solidFill>
                <a:effectLst/>
                <a:uLnTx/>
                <a:uFillTx/>
                <a:latin typeface="Franklin Gothic Medium Cond" panose="020B0606030402020204" pitchFamily="34" charset="0"/>
              </a:rPr>
              <a:t>Tuski</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Pacific Northwest College of Art</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Alicia Daniels Uhlig</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International Living Future Institute</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Paul Vanderford</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Sustainable Northwest</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Oscar Arana</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NAYA</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rgbClr val="F56600"/>
                </a:solidFill>
                <a:effectLst/>
                <a:uLnTx/>
                <a:uFillTx/>
                <a:latin typeface="Franklin Gothic Medium Cond" panose="020B0606030402020204" pitchFamily="34" charset="0"/>
              </a:rPr>
              <a:t>Ian Williams</a:t>
            </a:r>
            <a:r>
              <a:rPr kumimoji="0" lang="en-US" sz="1600" u="none" strike="noStrike" kern="1200" cap="none" spc="0" normalizeH="0" baseline="0" noProof="0" dirty="0">
                <a:ln>
                  <a:noFill/>
                </a:ln>
                <a:solidFill>
                  <a:srgbClr val="383A35"/>
                </a:solidFill>
                <a:effectLst/>
                <a:uLnTx/>
                <a:uFillTx/>
                <a:latin typeface="Franklin Gothic Medium Cond" panose="020B0606030402020204" pitchFamily="34" charset="0"/>
              </a:rPr>
              <a:t>, Deadstock</a:t>
            </a:r>
            <a:endParaRPr lang="en-US" sz="1600" u="none" strike="noStrike" kern="1200" cap="none" spc="0" normalizeH="0" baseline="0" noProof="0" dirty="0">
              <a:ln>
                <a:noFill/>
              </a:ln>
              <a:solidFill>
                <a:srgbClr val="383A35"/>
              </a:solidFill>
              <a:effectLst/>
              <a:uLnTx/>
              <a:uFillTx/>
              <a:latin typeface="Franklin Gothic Medium Cond" panose="020B0606030402020204" pitchFamily="34" charset="0"/>
            </a:endParaRPr>
          </a:p>
        </p:txBody>
      </p:sp>
    </p:spTree>
    <p:extLst>
      <p:ext uri="{BB962C8B-B14F-4D97-AF65-F5344CB8AC3E}">
        <p14:creationId xmlns:p14="http://schemas.microsoft.com/office/powerpoint/2010/main" val="2493145857"/>
      </p:ext>
    </p:extLst>
  </p:cSld>
  <p:clrMapOvr>
    <a:masterClrMapping/>
  </p:clrMapOvr>
</p:sld>
</file>

<file path=ppt/theme/theme1.xml><?xml version="1.0" encoding="utf-8"?>
<a:theme xmlns:a="http://schemas.openxmlformats.org/drawingml/2006/main" name="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alpha val="70000"/>
          </a:schemeClr>
        </a:solidFill>
      </a:spPr>
      <a:bodyPr wrap="square" rtlCol="0">
        <a:spAutoFit/>
      </a:bodyPr>
      <a:lstStyle>
        <a:defPPr marL="274320" algn="l">
          <a:spcAft>
            <a:spcPts val="1000"/>
          </a:spcAft>
          <a:defRPr b="1" u="sng"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sset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A9A0B052CEDD44AE9A49141D431280" ma:contentTypeVersion="10" ma:contentTypeDescription="Create a new document." ma:contentTypeScope="" ma:versionID="6801c53e722b258cf887e835ec8ea5c1">
  <xsd:schema xmlns:xsd="http://www.w3.org/2001/XMLSchema" xmlns:xs="http://www.w3.org/2001/XMLSchema" xmlns:p="http://schemas.microsoft.com/office/2006/metadata/properties" xmlns:ns3="d0283f06-8912-43fa-bb77-91e9569ef180" xmlns:ns4="70740b12-18de-4ed2-900e-b8f7c69d3641" targetNamespace="http://schemas.microsoft.com/office/2006/metadata/properties" ma:root="true" ma:fieldsID="bac8596dbfcd610467a3a85cc5eb2836" ns3:_="" ns4:_="">
    <xsd:import namespace="d0283f06-8912-43fa-bb77-91e9569ef180"/>
    <xsd:import namespace="70740b12-18de-4ed2-900e-b8f7c69d364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283f06-8912-43fa-bb77-91e9569ef1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740b12-18de-4ed2-900e-b8f7c69d36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A2FC84-4369-4BDE-8564-256696A3F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283f06-8912-43fa-bb77-91e9569ef180"/>
    <ds:schemaRef ds:uri="70740b12-18de-4ed2-900e-b8f7c69d36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BF9862-CE28-4F32-825D-6B24BF2FB027}">
  <ds:schemaRefs>
    <ds:schemaRef ds:uri="http://schemas.microsoft.com/office/2006/documentManagement/types"/>
    <ds:schemaRef ds:uri="http://purl.org/dc/elements/1.1/"/>
    <ds:schemaRef ds:uri="70740b12-18de-4ed2-900e-b8f7c69d3641"/>
    <ds:schemaRef ds:uri="http://schemas.openxmlformats.org/package/2006/metadata/core-properties"/>
    <ds:schemaRef ds:uri="http://schemas.microsoft.com/office/infopath/2007/PartnerControls"/>
    <ds:schemaRef ds:uri="http://purl.org/dc/terms/"/>
    <ds:schemaRef ds:uri="http://www.w3.org/XML/1998/namespace"/>
    <ds:schemaRef ds:uri="d0283f06-8912-43fa-bb77-91e9569ef18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AD98A73-B753-4AC8-931F-00C717D78D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3229</Words>
  <Application>Microsoft Office PowerPoint</Application>
  <PresentationFormat>On-screen Show (4:3)</PresentationFormat>
  <Paragraphs>634</Paragraphs>
  <Slides>33</Slides>
  <Notes>33</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33</vt:i4>
      </vt:variant>
    </vt:vector>
  </HeadingPairs>
  <TitlesOfParts>
    <vt:vector size="52" baseType="lpstr">
      <vt:lpstr>Arial</vt:lpstr>
      <vt:lpstr>Arial,Sans-Serif</vt:lpstr>
      <vt:lpstr>Calibri</vt:lpstr>
      <vt:lpstr>Calibri Light</vt:lpstr>
      <vt:lpstr>Calibri,Sans-Serif</vt:lpstr>
      <vt:lpstr>Century Gothic</vt:lpstr>
      <vt:lpstr>Franklin Gothic Demi Cond</vt:lpstr>
      <vt:lpstr>Franklin Gothic Medium Cond</vt:lpstr>
      <vt:lpstr>Montserrat Black</vt:lpstr>
      <vt:lpstr>Montserrat SemiBold</vt:lpstr>
      <vt:lpstr>Rubik</vt:lpstr>
      <vt:lpstr>Segoe Print</vt:lpstr>
      <vt:lpstr>Photo and Text Slides</vt:lpstr>
      <vt:lpstr>Title and Dividers</vt:lpstr>
      <vt:lpstr>Assets</vt:lpstr>
      <vt:lpstr>1_Title and Dividers</vt:lpstr>
      <vt:lpstr>2_Title and Dividers</vt:lpstr>
      <vt:lpstr>1_Photo and Text Slides</vt:lpstr>
      <vt:lpstr>3_Title and Dividers</vt:lpstr>
      <vt:lpstr>PowerPoint Presentation</vt:lpstr>
      <vt:lpstr>Agenda</vt:lpstr>
      <vt:lpstr>Overview</vt:lpstr>
      <vt:lpstr>Opportunity</vt:lpstr>
      <vt:lpstr>History</vt:lpstr>
      <vt:lpstr>PowerPoint Presentation</vt:lpstr>
      <vt:lpstr>Context &amp;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 &amp; Implementation</vt:lpstr>
      <vt:lpstr>PowerPoint Presentation</vt:lpstr>
      <vt:lpstr>Implementation Framework</vt:lpstr>
      <vt:lpstr>Public – Private Investment</vt:lpstr>
      <vt:lpstr>PowerPoint Presentation</vt:lpstr>
      <vt:lpstr>Coming Soon</vt:lpstr>
      <vt:lpstr>PowerPoint Presentation</vt:lpstr>
      <vt:lpstr>Affordable Housing Commitments</vt:lpstr>
      <vt:lpstr>PHB Parcel Selection Criteria</vt:lpstr>
      <vt:lpstr>PHB Parcel Selection: Full Block</vt:lpstr>
      <vt:lpstr>Affordable Housing Land Options</vt:lpstr>
      <vt:lpstr>Affordable Housing Cost Estimates</vt:lpstr>
      <vt:lpstr>PowerPoint Presentation</vt:lpstr>
      <vt:lpstr>Phasing</vt:lpstr>
      <vt:lpstr>OUR PARTNERS / NEIGHBORS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550</cp:revision>
  <cp:lastPrinted>2020-01-29T17:15:11Z</cp:lastPrinted>
  <dcterms:created xsi:type="dcterms:W3CDTF">2020-01-22T17:51:06Z</dcterms:created>
  <dcterms:modified xsi:type="dcterms:W3CDTF">2020-01-30T21:09:24Z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0x010100D9A9A0B052CEDD44AE9A49141D431280</vt:lpwstr>
  </property>
</Properties>
</file>