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handoutMasterIdLst>
    <p:handoutMasterId r:id="rId12"/>
  </p:handoutMasterIdLst>
  <p:sldIdLst>
    <p:sldId id="256" r:id="rId2"/>
    <p:sldId id="273" r:id="rId3"/>
    <p:sldId id="275" r:id="rId4"/>
    <p:sldId id="280" r:id="rId5"/>
    <p:sldId id="281" r:id="rId6"/>
    <p:sldId id="277" r:id="rId7"/>
    <p:sldId id="276" r:id="rId8"/>
    <p:sldId id="279" r:id="rId9"/>
    <p:sldId id="282" r:id="rId10"/>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45" autoAdjust="0"/>
    <p:restoredTop sz="74129" autoAdjust="0"/>
  </p:normalViewPr>
  <p:slideViewPr>
    <p:cSldViewPr>
      <p:cViewPr varScale="1">
        <p:scale>
          <a:sx n="47" d="100"/>
          <a:sy n="47" d="100"/>
        </p:scale>
        <p:origin x="60" y="1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D2FA55-16D3-4C73-BCFA-27C1E4399C59}" type="doc">
      <dgm:prSet loTypeId="urn:microsoft.com/office/officeart/2005/8/layout/pyramid1" loCatId="pyramid" qsTypeId="urn:microsoft.com/office/officeart/2005/8/quickstyle/simple1" qsCatId="simple" csTypeId="urn:microsoft.com/office/officeart/2005/8/colors/accent5_3" csCatId="accent5" phldr="1"/>
      <dgm:spPr/>
      <dgm:t>
        <a:bodyPr/>
        <a:lstStyle/>
        <a:p>
          <a:endParaRPr lang="en-US"/>
        </a:p>
      </dgm:t>
    </dgm:pt>
    <dgm:pt modelId="{58E3A1C9-3F52-4185-BE94-350C27BCD048}">
      <dgm:prSet phldrT="[Text]" custT="1"/>
      <dgm:spPr/>
      <dgm:t>
        <a:bodyPr/>
        <a:lstStyle/>
        <a:p>
          <a:endParaRPr lang="en-US" sz="1800" dirty="0"/>
        </a:p>
        <a:p>
          <a:r>
            <a:rPr lang="en-US" sz="2300" dirty="0"/>
            <a:t> BLM,</a:t>
          </a:r>
        </a:p>
        <a:p>
          <a:r>
            <a:rPr lang="en-US" sz="2300" dirty="0"/>
            <a:t> USDA              </a:t>
          </a:r>
        </a:p>
      </dgm:t>
    </dgm:pt>
    <dgm:pt modelId="{3637C9A4-FACB-4B83-8C91-816986710C8E}" type="parTrans" cxnId="{5742431C-5AEA-4541-B5BD-1F5F536E3920}">
      <dgm:prSet/>
      <dgm:spPr/>
      <dgm:t>
        <a:bodyPr/>
        <a:lstStyle/>
        <a:p>
          <a:endParaRPr lang="en-US"/>
        </a:p>
      </dgm:t>
    </dgm:pt>
    <dgm:pt modelId="{9AC7D3D9-30F3-432C-B1A5-8F3183985BF7}" type="sibTrans" cxnId="{5742431C-5AEA-4541-B5BD-1F5F536E3920}">
      <dgm:prSet/>
      <dgm:spPr/>
      <dgm:t>
        <a:bodyPr/>
        <a:lstStyle/>
        <a:p>
          <a:endParaRPr lang="en-US"/>
        </a:p>
      </dgm:t>
    </dgm:pt>
    <dgm:pt modelId="{ABE81872-4129-40FE-9193-110AD11B5E17}">
      <dgm:prSet phldrT="[Text]" custT="1"/>
      <dgm:spPr/>
      <dgm:t>
        <a:bodyPr/>
        <a:lstStyle/>
        <a:p>
          <a:r>
            <a:rPr lang="en-US" sz="2300" dirty="0"/>
            <a:t>ODA, ODF, OISC</a:t>
          </a:r>
        </a:p>
      </dgm:t>
    </dgm:pt>
    <dgm:pt modelId="{81F2CDE1-A23B-48A5-BB06-7F914627469E}" type="parTrans" cxnId="{C7CC3A0F-3A0E-45E9-AC16-A283970F5D19}">
      <dgm:prSet/>
      <dgm:spPr/>
      <dgm:t>
        <a:bodyPr/>
        <a:lstStyle/>
        <a:p>
          <a:endParaRPr lang="en-US"/>
        </a:p>
      </dgm:t>
    </dgm:pt>
    <dgm:pt modelId="{017C1090-2D22-4751-B765-42170326C439}" type="sibTrans" cxnId="{C7CC3A0F-3A0E-45E9-AC16-A283970F5D19}">
      <dgm:prSet/>
      <dgm:spPr/>
      <dgm:t>
        <a:bodyPr/>
        <a:lstStyle/>
        <a:p>
          <a:endParaRPr lang="en-US"/>
        </a:p>
      </dgm:t>
    </dgm:pt>
    <dgm:pt modelId="{3AE2F61D-22CA-446D-A91A-74AC626A0BBD}">
      <dgm:prSet phldrT="[Text]"/>
      <dgm:spPr/>
      <dgm:t>
        <a:bodyPr/>
        <a:lstStyle/>
        <a:p>
          <a:r>
            <a:rPr lang="en-US" dirty="0"/>
            <a:t>Metro, 4Co. CWMA, SWCDs, WIN, CWS, WIN</a:t>
          </a:r>
        </a:p>
      </dgm:t>
    </dgm:pt>
    <dgm:pt modelId="{EA02FCC4-2677-444B-AE62-5B6A88FA1EAC}" type="parTrans" cxnId="{49B2D2B0-1117-487D-A7B2-D90CDA8F9488}">
      <dgm:prSet/>
      <dgm:spPr/>
      <dgm:t>
        <a:bodyPr/>
        <a:lstStyle/>
        <a:p>
          <a:endParaRPr lang="en-US"/>
        </a:p>
      </dgm:t>
    </dgm:pt>
    <dgm:pt modelId="{23E6D604-B3CC-416D-9376-3B52F52FAA31}" type="sibTrans" cxnId="{49B2D2B0-1117-487D-A7B2-D90CDA8F9488}">
      <dgm:prSet/>
      <dgm:spPr/>
      <dgm:t>
        <a:bodyPr/>
        <a:lstStyle/>
        <a:p>
          <a:endParaRPr lang="en-US"/>
        </a:p>
      </dgm:t>
    </dgm:pt>
    <dgm:pt modelId="{A2022E2F-DCA1-4141-9EBA-ACBB3A9E1E52}">
      <dgm:prSet phldrT="[Text]"/>
      <dgm:spPr/>
      <dgm:t>
        <a:bodyPr/>
        <a:lstStyle/>
        <a:p>
          <a:r>
            <a:rPr lang="en-US" dirty="0"/>
            <a:t>Friends Groups, Watershed Councils, Port of Portland, OHSU, Forest Park Conservancy, Audubon</a:t>
          </a:r>
        </a:p>
      </dgm:t>
    </dgm:pt>
    <dgm:pt modelId="{610BB3CC-49A4-4F07-B7FE-87CE553E099F}" type="parTrans" cxnId="{E79F2AFC-A9F9-4FCF-A302-26A605932A95}">
      <dgm:prSet/>
      <dgm:spPr/>
      <dgm:t>
        <a:bodyPr/>
        <a:lstStyle/>
        <a:p>
          <a:endParaRPr lang="en-US"/>
        </a:p>
      </dgm:t>
    </dgm:pt>
    <dgm:pt modelId="{3A58EC1C-3478-437C-826E-42061383512C}" type="sibTrans" cxnId="{E79F2AFC-A9F9-4FCF-A302-26A605932A95}">
      <dgm:prSet/>
      <dgm:spPr/>
      <dgm:t>
        <a:bodyPr/>
        <a:lstStyle/>
        <a:p>
          <a:endParaRPr lang="en-US"/>
        </a:p>
      </dgm:t>
    </dgm:pt>
    <dgm:pt modelId="{5996219A-6212-49E0-A032-1F3B82A1430B}" type="pres">
      <dgm:prSet presAssocID="{16D2FA55-16D3-4C73-BCFA-27C1E4399C59}" presName="Name0" presStyleCnt="0">
        <dgm:presLayoutVars>
          <dgm:dir/>
          <dgm:animLvl val="lvl"/>
          <dgm:resizeHandles val="exact"/>
        </dgm:presLayoutVars>
      </dgm:prSet>
      <dgm:spPr/>
    </dgm:pt>
    <dgm:pt modelId="{0233E7A3-843A-483E-B3F2-BFEB840F2E33}" type="pres">
      <dgm:prSet presAssocID="{58E3A1C9-3F52-4185-BE94-350C27BCD048}" presName="Name8" presStyleCnt="0"/>
      <dgm:spPr/>
    </dgm:pt>
    <dgm:pt modelId="{48A279A9-D77B-4A0B-A270-A13D843E280C}" type="pres">
      <dgm:prSet presAssocID="{58E3A1C9-3F52-4185-BE94-350C27BCD048}" presName="level" presStyleLbl="node1" presStyleIdx="0" presStyleCnt="4">
        <dgm:presLayoutVars>
          <dgm:chMax val="1"/>
          <dgm:bulletEnabled val="1"/>
        </dgm:presLayoutVars>
      </dgm:prSet>
      <dgm:spPr/>
    </dgm:pt>
    <dgm:pt modelId="{55946F66-7B23-421B-9F78-C75B903356BA}" type="pres">
      <dgm:prSet presAssocID="{58E3A1C9-3F52-4185-BE94-350C27BCD048}" presName="levelTx" presStyleLbl="revTx" presStyleIdx="0" presStyleCnt="0">
        <dgm:presLayoutVars>
          <dgm:chMax val="1"/>
          <dgm:bulletEnabled val="1"/>
        </dgm:presLayoutVars>
      </dgm:prSet>
      <dgm:spPr/>
    </dgm:pt>
    <dgm:pt modelId="{75AA3ACC-6D1D-403A-84E1-9D021F9984A6}" type="pres">
      <dgm:prSet presAssocID="{ABE81872-4129-40FE-9193-110AD11B5E17}" presName="Name8" presStyleCnt="0"/>
      <dgm:spPr/>
    </dgm:pt>
    <dgm:pt modelId="{D0FC5DCB-9712-49B7-BEED-98307ACE36D5}" type="pres">
      <dgm:prSet presAssocID="{ABE81872-4129-40FE-9193-110AD11B5E17}" presName="level" presStyleLbl="node1" presStyleIdx="1" presStyleCnt="4">
        <dgm:presLayoutVars>
          <dgm:chMax val="1"/>
          <dgm:bulletEnabled val="1"/>
        </dgm:presLayoutVars>
      </dgm:prSet>
      <dgm:spPr/>
    </dgm:pt>
    <dgm:pt modelId="{F6AF87C4-50FE-499E-B564-2B94BE5C18C7}" type="pres">
      <dgm:prSet presAssocID="{ABE81872-4129-40FE-9193-110AD11B5E17}" presName="levelTx" presStyleLbl="revTx" presStyleIdx="0" presStyleCnt="0">
        <dgm:presLayoutVars>
          <dgm:chMax val="1"/>
          <dgm:bulletEnabled val="1"/>
        </dgm:presLayoutVars>
      </dgm:prSet>
      <dgm:spPr/>
    </dgm:pt>
    <dgm:pt modelId="{D70ED8A1-09C9-45FC-A153-D0D59BBAA069}" type="pres">
      <dgm:prSet presAssocID="{3AE2F61D-22CA-446D-A91A-74AC626A0BBD}" presName="Name8" presStyleCnt="0"/>
      <dgm:spPr/>
    </dgm:pt>
    <dgm:pt modelId="{7476FD9D-CA4E-45DF-8F78-E220BB3CADC7}" type="pres">
      <dgm:prSet presAssocID="{3AE2F61D-22CA-446D-A91A-74AC626A0BBD}" presName="level" presStyleLbl="node1" presStyleIdx="2" presStyleCnt="4">
        <dgm:presLayoutVars>
          <dgm:chMax val="1"/>
          <dgm:bulletEnabled val="1"/>
        </dgm:presLayoutVars>
      </dgm:prSet>
      <dgm:spPr/>
    </dgm:pt>
    <dgm:pt modelId="{89886705-6DA8-4CCC-987B-4AB9BD43225A}" type="pres">
      <dgm:prSet presAssocID="{3AE2F61D-22CA-446D-A91A-74AC626A0BBD}" presName="levelTx" presStyleLbl="revTx" presStyleIdx="0" presStyleCnt="0">
        <dgm:presLayoutVars>
          <dgm:chMax val="1"/>
          <dgm:bulletEnabled val="1"/>
        </dgm:presLayoutVars>
      </dgm:prSet>
      <dgm:spPr/>
    </dgm:pt>
    <dgm:pt modelId="{B8DFCF92-C046-47CC-9DFB-F4F291F8019F}" type="pres">
      <dgm:prSet presAssocID="{A2022E2F-DCA1-4141-9EBA-ACBB3A9E1E52}" presName="Name8" presStyleCnt="0"/>
      <dgm:spPr/>
    </dgm:pt>
    <dgm:pt modelId="{7D248014-1482-4136-960A-E3D8CBE45B4A}" type="pres">
      <dgm:prSet presAssocID="{A2022E2F-DCA1-4141-9EBA-ACBB3A9E1E52}" presName="level" presStyleLbl="node1" presStyleIdx="3" presStyleCnt="4">
        <dgm:presLayoutVars>
          <dgm:chMax val="1"/>
          <dgm:bulletEnabled val="1"/>
        </dgm:presLayoutVars>
      </dgm:prSet>
      <dgm:spPr/>
    </dgm:pt>
    <dgm:pt modelId="{7B1EF955-D6D1-467D-AB42-2DC8B8333A17}" type="pres">
      <dgm:prSet presAssocID="{A2022E2F-DCA1-4141-9EBA-ACBB3A9E1E52}" presName="levelTx" presStyleLbl="revTx" presStyleIdx="0" presStyleCnt="0">
        <dgm:presLayoutVars>
          <dgm:chMax val="1"/>
          <dgm:bulletEnabled val="1"/>
        </dgm:presLayoutVars>
      </dgm:prSet>
      <dgm:spPr/>
    </dgm:pt>
  </dgm:ptLst>
  <dgm:cxnLst>
    <dgm:cxn modelId="{C7CC3A0F-3A0E-45E9-AC16-A283970F5D19}" srcId="{16D2FA55-16D3-4C73-BCFA-27C1E4399C59}" destId="{ABE81872-4129-40FE-9193-110AD11B5E17}" srcOrd="1" destOrd="0" parTransId="{81F2CDE1-A23B-48A5-BB06-7F914627469E}" sibTransId="{017C1090-2D22-4751-B765-42170326C439}"/>
    <dgm:cxn modelId="{5742431C-5AEA-4541-B5BD-1F5F536E3920}" srcId="{16D2FA55-16D3-4C73-BCFA-27C1E4399C59}" destId="{58E3A1C9-3F52-4185-BE94-350C27BCD048}" srcOrd="0" destOrd="0" parTransId="{3637C9A4-FACB-4B83-8C91-816986710C8E}" sibTransId="{9AC7D3D9-30F3-432C-B1A5-8F3183985BF7}"/>
    <dgm:cxn modelId="{C2EFE223-2B7E-4ABA-9F66-EE1A9977927D}" type="presOf" srcId="{16D2FA55-16D3-4C73-BCFA-27C1E4399C59}" destId="{5996219A-6212-49E0-A032-1F3B82A1430B}" srcOrd="0" destOrd="0" presId="urn:microsoft.com/office/officeart/2005/8/layout/pyramid1"/>
    <dgm:cxn modelId="{A26EA63F-93B5-45FC-8E75-48D4E6FA14A6}" type="presOf" srcId="{58E3A1C9-3F52-4185-BE94-350C27BCD048}" destId="{48A279A9-D77B-4A0B-A270-A13D843E280C}" srcOrd="0" destOrd="0" presId="urn:microsoft.com/office/officeart/2005/8/layout/pyramid1"/>
    <dgm:cxn modelId="{F0482E46-4BED-46D7-A0C4-1A949FE50231}" type="presOf" srcId="{3AE2F61D-22CA-446D-A91A-74AC626A0BBD}" destId="{7476FD9D-CA4E-45DF-8F78-E220BB3CADC7}" srcOrd="0" destOrd="0" presId="urn:microsoft.com/office/officeart/2005/8/layout/pyramid1"/>
    <dgm:cxn modelId="{8ACED373-1456-438F-A8B5-4B5EA73EE15D}" type="presOf" srcId="{A2022E2F-DCA1-4141-9EBA-ACBB3A9E1E52}" destId="{7B1EF955-D6D1-467D-AB42-2DC8B8333A17}" srcOrd="1" destOrd="0" presId="urn:microsoft.com/office/officeart/2005/8/layout/pyramid1"/>
    <dgm:cxn modelId="{05B2DE7F-1013-4018-99FE-D42B25F04EF6}" type="presOf" srcId="{58E3A1C9-3F52-4185-BE94-350C27BCD048}" destId="{55946F66-7B23-421B-9F78-C75B903356BA}" srcOrd="1" destOrd="0" presId="urn:microsoft.com/office/officeart/2005/8/layout/pyramid1"/>
    <dgm:cxn modelId="{F7177486-695D-4084-AE77-8E4BCC1CE1DA}" type="presOf" srcId="{ABE81872-4129-40FE-9193-110AD11B5E17}" destId="{D0FC5DCB-9712-49B7-BEED-98307ACE36D5}" srcOrd="0" destOrd="0" presId="urn:microsoft.com/office/officeart/2005/8/layout/pyramid1"/>
    <dgm:cxn modelId="{AE56FC9F-96B5-4268-BA15-E7E62FB03229}" type="presOf" srcId="{ABE81872-4129-40FE-9193-110AD11B5E17}" destId="{F6AF87C4-50FE-499E-B564-2B94BE5C18C7}" srcOrd="1" destOrd="0" presId="urn:microsoft.com/office/officeart/2005/8/layout/pyramid1"/>
    <dgm:cxn modelId="{0642A7AB-9939-41AA-A130-75896CFF86EC}" type="presOf" srcId="{3AE2F61D-22CA-446D-A91A-74AC626A0BBD}" destId="{89886705-6DA8-4CCC-987B-4AB9BD43225A}" srcOrd="1" destOrd="0" presId="urn:microsoft.com/office/officeart/2005/8/layout/pyramid1"/>
    <dgm:cxn modelId="{49B2D2B0-1117-487D-A7B2-D90CDA8F9488}" srcId="{16D2FA55-16D3-4C73-BCFA-27C1E4399C59}" destId="{3AE2F61D-22CA-446D-A91A-74AC626A0BBD}" srcOrd="2" destOrd="0" parTransId="{EA02FCC4-2677-444B-AE62-5B6A88FA1EAC}" sibTransId="{23E6D604-B3CC-416D-9376-3B52F52FAA31}"/>
    <dgm:cxn modelId="{DC78D3C2-EE83-47B4-8266-75D02E47C3AD}" type="presOf" srcId="{A2022E2F-DCA1-4141-9EBA-ACBB3A9E1E52}" destId="{7D248014-1482-4136-960A-E3D8CBE45B4A}" srcOrd="0" destOrd="0" presId="urn:microsoft.com/office/officeart/2005/8/layout/pyramid1"/>
    <dgm:cxn modelId="{E79F2AFC-A9F9-4FCF-A302-26A605932A95}" srcId="{16D2FA55-16D3-4C73-BCFA-27C1E4399C59}" destId="{A2022E2F-DCA1-4141-9EBA-ACBB3A9E1E52}" srcOrd="3" destOrd="0" parTransId="{610BB3CC-49A4-4F07-B7FE-87CE553E099F}" sibTransId="{3A58EC1C-3478-437C-826E-42061383512C}"/>
    <dgm:cxn modelId="{4BFC5936-59DE-4C59-AB16-381565E6D47B}" type="presParOf" srcId="{5996219A-6212-49E0-A032-1F3B82A1430B}" destId="{0233E7A3-843A-483E-B3F2-BFEB840F2E33}" srcOrd="0" destOrd="0" presId="urn:microsoft.com/office/officeart/2005/8/layout/pyramid1"/>
    <dgm:cxn modelId="{9C2C2461-DC0E-425E-8FC3-4A087771B80E}" type="presParOf" srcId="{0233E7A3-843A-483E-B3F2-BFEB840F2E33}" destId="{48A279A9-D77B-4A0B-A270-A13D843E280C}" srcOrd="0" destOrd="0" presId="urn:microsoft.com/office/officeart/2005/8/layout/pyramid1"/>
    <dgm:cxn modelId="{C380E2DB-9D85-453E-8B5F-4F2847EF490A}" type="presParOf" srcId="{0233E7A3-843A-483E-B3F2-BFEB840F2E33}" destId="{55946F66-7B23-421B-9F78-C75B903356BA}" srcOrd="1" destOrd="0" presId="urn:microsoft.com/office/officeart/2005/8/layout/pyramid1"/>
    <dgm:cxn modelId="{A4D074CF-4DC0-4AF3-A93A-7F048CBCA0C5}" type="presParOf" srcId="{5996219A-6212-49E0-A032-1F3B82A1430B}" destId="{75AA3ACC-6D1D-403A-84E1-9D021F9984A6}" srcOrd="1" destOrd="0" presId="urn:microsoft.com/office/officeart/2005/8/layout/pyramid1"/>
    <dgm:cxn modelId="{8ABF8C76-B244-4E03-A1FF-1458CFE1AB8F}" type="presParOf" srcId="{75AA3ACC-6D1D-403A-84E1-9D021F9984A6}" destId="{D0FC5DCB-9712-49B7-BEED-98307ACE36D5}" srcOrd="0" destOrd="0" presId="urn:microsoft.com/office/officeart/2005/8/layout/pyramid1"/>
    <dgm:cxn modelId="{0DFE85BD-4CC8-4881-AAE9-4931A3BD71A6}" type="presParOf" srcId="{75AA3ACC-6D1D-403A-84E1-9D021F9984A6}" destId="{F6AF87C4-50FE-499E-B564-2B94BE5C18C7}" srcOrd="1" destOrd="0" presId="urn:microsoft.com/office/officeart/2005/8/layout/pyramid1"/>
    <dgm:cxn modelId="{F3CB5C95-08F5-4741-9661-F5E02BE51A92}" type="presParOf" srcId="{5996219A-6212-49E0-A032-1F3B82A1430B}" destId="{D70ED8A1-09C9-45FC-A153-D0D59BBAA069}" srcOrd="2" destOrd="0" presId="urn:microsoft.com/office/officeart/2005/8/layout/pyramid1"/>
    <dgm:cxn modelId="{84BCDAAF-96C8-4078-8FFE-00798FE4670C}" type="presParOf" srcId="{D70ED8A1-09C9-45FC-A153-D0D59BBAA069}" destId="{7476FD9D-CA4E-45DF-8F78-E220BB3CADC7}" srcOrd="0" destOrd="0" presId="urn:microsoft.com/office/officeart/2005/8/layout/pyramid1"/>
    <dgm:cxn modelId="{83B29767-EDBE-49B3-BC30-319E9C2A9A4B}" type="presParOf" srcId="{D70ED8A1-09C9-45FC-A153-D0D59BBAA069}" destId="{89886705-6DA8-4CCC-987B-4AB9BD43225A}" srcOrd="1" destOrd="0" presId="urn:microsoft.com/office/officeart/2005/8/layout/pyramid1"/>
    <dgm:cxn modelId="{E8A9590D-3C6F-4388-BDCC-90A17599F4B1}" type="presParOf" srcId="{5996219A-6212-49E0-A032-1F3B82A1430B}" destId="{B8DFCF92-C046-47CC-9DFB-F4F291F8019F}" srcOrd="3" destOrd="0" presId="urn:microsoft.com/office/officeart/2005/8/layout/pyramid1"/>
    <dgm:cxn modelId="{13623DD9-4FD3-4726-A5B3-1AC821E38557}" type="presParOf" srcId="{B8DFCF92-C046-47CC-9DFB-F4F291F8019F}" destId="{7D248014-1482-4136-960A-E3D8CBE45B4A}" srcOrd="0" destOrd="0" presId="urn:microsoft.com/office/officeart/2005/8/layout/pyramid1"/>
    <dgm:cxn modelId="{DCE594C3-B836-4817-B457-FAC83B645D16}" type="presParOf" srcId="{B8DFCF92-C046-47CC-9DFB-F4F291F8019F}" destId="{7B1EF955-D6D1-467D-AB42-2DC8B8333A17}"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A279A9-D77B-4A0B-A270-A13D843E280C}">
      <dsp:nvSpPr>
        <dsp:cNvPr id="0" name=""/>
        <dsp:cNvSpPr/>
      </dsp:nvSpPr>
      <dsp:spPr>
        <a:xfrm>
          <a:off x="2457450" y="0"/>
          <a:ext cx="1638300" cy="1238250"/>
        </a:xfrm>
        <a:prstGeom prst="trapezoid">
          <a:avLst>
            <a:gd name="adj" fmla="val 66154"/>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p>
        <a:p>
          <a:pPr marL="0" lvl="0" indent="0" algn="ctr" defTabSz="800100">
            <a:lnSpc>
              <a:spcPct val="90000"/>
            </a:lnSpc>
            <a:spcBef>
              <a:spcPct val="0"/>
            </a:spcBef>
            <a:spcAft>
              <a:spcPct val="35000"/>
            </a:spcAft>
            <a:buNone/>
          </a:pPr>
          <a:r>
            <a:rPr lang="en-US" sz="2300" kern="1200" dirty="0"/>
            <a:t> BLM,</a:t>
          </a:r>
        </a:p>
        <a:p>
          <a:pPr marL="0" lvl="0" indent="0" algn="ctr" defTabSz="800100">
            <a:lnSpc>
              <a:spcPct val="90000"/>
            </a:lnSpc>
            <a:spcBef>
              <a:spcPct val="0"/>
            </a:spcBef>
            <a:spcAft>
              <a:spcPct val="35000"/>
            </a:spcAft>
            <a:buNone/>
          </a:pPr>
          <a:r>
            <a:rPr lang="en-US" sz="2300" kern="1200" dirty="0"/>
            <a:t> USDA              </a:t>
          </a:r>
        </a:p>
      </dsp:txBody>
      <dsp:txXfrm>
        <a:off x="2457450" y="0"/>
        <a:ext cx="1638300" cy="1238250"/>
      </dsp:txXfrm>
    </dsp:sp>
    <dsp:sp modelId="{D0FC5DCB-9712-49B7-BEED-98307ACE36D5}">
      <dsp:nvSpPr>
        <dsp:cNvPr id="0" name=""/>
        <dsp:cNvSpPr/>
      </dsp:nvSpPr>
      <dsp:spPr>
        <a:xfrm>
          <a:off x="1638300" y="1238249"/>
          <a:ext cx="3276600" cy="1238250"/>
        </a:xfrm>
        <a:prstGeom prst="trapezoid">
          <a:avLst>
            <a:gd name="adj" fmla="val 66154"/>
          </a:avLst>
        </a:prstGeom>
        <a:solidFill>
          <a:schemeClr val="accent5">
            <a:shade val="80000"/>
            <a:hueOff val="2164"/>
            <a:satOff val="6292"/>
            <a:lumOff val="39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ODA, ODF, OISC</a:t>
          </a:r>
        </a:p>
      </dsp:txBody>
      <dsp:txXfrm>
        <a:off x="2211704" y="1238249"/>
        <a:ext cx="2129790" cy="1238250"/>
      </dsp:txXfrm>
    </dsp:sp>
    <dsp:sp modelId="{7476FD9D-CA4E-45DF-8F78-E220BB3CADC7}">
      <dsp:nvSpPr>
        <dsp:cNvPr id="0" name=""/>
        <dsp:cNvSpPr/>
      </dsp:nvSpPr>
      <dsp:spPr>
        <a:xfrm>
          <a:off x="819149" y="2476499"/>
          <a:ext cx="4914900" cy="1238250"/>
        </a:xfrm>
        <a:prstGeom prst="trapezoid">
          <a:avLst>
            <a:gd name="adj" fmla="val 66154"/>
          </a:avLst>
        </a:prstGeom>
        <a:solidFill>
          <a:schemeClr val="accent5">
            <a:shade val="80000"/>
            <a:hueOff val="4328"/>
            <a:satOff val="12585"/>
            <a:lumOff val="78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Metro, 4Co. CWMA, SWCDs, WIN, CWS, WIN</a:t>
          </a:r>
        </a:p>
      </dsp:txBody>
      <dsp:txXfrm>
        <a:off x="1679257" y="2476499"/>
        <a:ext cx="3194685" cy="1238250"/>
      </dsp:txXfrm>
    </dsp:sp>
    <dsp:sp modelId="{7D248014-1482-4136-960A-E3D8CBE45B4A}">
      <dsp:nvSpPr>
        <dsp:cNvPr id="0" name=""/>
        <dsp:cNvSpPr/>
      </dsp:nvSpPr>
      <dsp:spPr>
        <a:xfrm>
          <a:off x="0" y="3714750"/>
          <a:ext cx="6553200" cy="1238250"/>
        </a:xfrm>
        <a:prstGeom prst="trapezoid">
          <a:avLst>
            <a:gd name="adj" fmla="val 66154"/>
          </a:avLst>
        </a:prstGeom>
        <a:solidFill>
          <a:schemeClr val="accent5">
            <a:shade val="80000"/>
            <a:hueOff val="6492"/>
            <a:satOff val="18877"/>
            <a:lumOff val="117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Friends Groups, Watershed Councils, Port of Portland, OHSU, Forest Park Conservancy, Audubon</a:t>
          </a:r>
        </a:p>
      </dsp:txBody>
      <dsp:txXfrm>
        <a:off x="1146809" y="3714750"/>
        <a:ext cx="4259580" cy="123825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E0B9F8-0954-4B9C-9DE6-C4AFC861CF68}"/>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2BD4724E-9CCA-4A2E-BBE9-4EB48024DB95}"/>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pPr>
              <a:defRPr/>
            </a:pPr>
            <a:fld id="{B002ACCE-DCCE-43EB-A506-32030DC78EC6}" type="datetimeFigureOut">
              <a:rPr lang="en-US"/>
              <a:pPr>
                <a:defRPr/>
              </a:pPr>
              <a:t>1/17/2020</a:t>
            </a:fld>
            <a:endParaRPr lang="en-US"/>
          </a:p>
        </p:txBody>
      </p:sp>
      <p:sp>
        <p:nvSpPr>
          <p:cNvPr id="4" name="Footer Placeholder 3">
            <a:extLst>
              <a:ext uri="{FF2B5EF4-FFF2-40B4-BE49-F238E27FC236}">
                <a16:creationId xmlns:a16="http://schemas.microsoft.com/office/drawing/2014/main" id="{5BA3451F-FDC5-4FF9-9B90-4E796A195F8D}"/>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a:extLst>
              <a:ext uri="{FF2B5EF4-FFF2-40B4-BE49-F238E27FC236}">
                <a16:creationId xmlns:a16="http://schemas.microsoft.com/office/drawing/2014/main" id="{F154CF84-7B32-4BA5-A468-36988314CF74}"/>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pPr>
              <a:defRPr/>
            </a:pPr>
            <a:fld id="{7978ADC9-6003-4A25-B6BA-E833BA40B8CD}" type="slidenum">
              <a:rPr lang="en-US"/>
              <a:pPr>
                <a:defRPr/>
              </a:pPr>
              <a:t>‹#›</a:t>
            </a:fld>
            <a:endParaRPr lang="en-US"/>
          </a:p>
        </p:txBody>
      </p:sp>
    </p:spTree>
    <p:extLst>
      <p:ext uri="{BB962C8B-B14F-4D97-AF65-F5344CB8AC3E}">
        <p14:creationId xmlns:p14="http://schemas.microsoft.com/office/powerpoint/2010/main" val="1748362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3D1B3F8-E3D2-47F9-83F5-CD83F6B3C5DE}"/>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a:extLst>
              <a:ext uri="{FF2B5EF4-FFF2-40B4-BE49-F238E27FC236}">
                <a16:creationId xmlns:a16="http://schemas.microsoft.com/office/drawing/2014/main" id="{0B13385D-4560-4B8A-B527-3DF0385DC745}"/>
              </a:ext>
            </a:extLst>
          </p:cNvPr>
          <p:cNvSpPr>
            <a:spLocks noGrp="1"/>
          </p:cNvSpPr>
          <p:nvPr>
            <p:ph type="dt" idx="1"/>
          </p:nvPr>
        </p:nvSpPr>
        <p:spPr>
          <a:xfrm>
            <a:off x="3970338" y="0"/>
            <a:ext cx="3038475" cy="466725"/>
          </a:xfrm>
          <a:prstGeom prst="rect">
            <a:avLst/>
          </a:prstGeom>
        </p:spPr>
        <p:txBody>
          <a:bodyPr vert="horz" lIns="91440" tIns="45720" rIns="91440" bIns="45720" rtlCol="0"/>
          <a:lstStyle>
            <a:lvl1pPr algn="r" eaLnBrk="1" hangingPunct="1">
              <a:defRPr sz="1200"/>
            </a:lvl1pPr>
          </a:lstStyle>
          <a:p>
            <a:pPr>
              <a:defRPr/>
            </a:pPr>
            <a:fld id="{2EF6F98E-3BD6-47DB-9772-B04F74F7ADB3}" type="datetimeFigureOut">
              <a:rPr lang="en-US"/>
              <a:pPr>
                <a:defRPr/>
              </a:pPr>
              <a:t>1/17/2020</a:t>
            </a:fld>
            <a:endParaRPr lang="en-US"/>
          </a:p>
        </p:txBody>
      </p:sp>
      <p:sp>
        <p:nvSpPr>
          <p:cNvPr id="4" name="Slide Image Placeholder 3">
            <a:extLst>
              <a:ext uri="{FF2B5EF4-FFF2-40B4-BE49-F238E27FC236}">
                <a16:creationId xmlns:a16="http://schemas.microsoft.com/office/drawing/2014/main" id="{0F85AA13-2291-4AC1-A0D4-281FD7DFAB16}"/>
              </a:ext>
            </a:extLst>
          </p:cNvPr>
          <p:cNvSpPr>
            <a:spLocks noGrp="1" noRot="1" noChangeAspect="1"/>
          </p:cNvSpPr>
          <p:nvPr>
            <p:ph type="sldImg" idx="2"/>
          </p:nvPr>
        </p:nvSpPr>
        <p:spPr>
          <a:xfrm>
            <a:off x="1414463" y="1162050"/>
            <a:ext cx="4183062" cy="31369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83D0921-3776-4D72-A87C-8EFBE89F63C9}"/>
              </a:ext>
            </a:extLst>
          </p:cNvPr>
          <p:cNvSpPr>
            <a:spLocks noGrp="1"/>
          </p:cNvSpPr>
          <p:nvPr>
            <p:ph type="body" sz="quarter" idx="3"/>
          </p:nvPr>
        </p:nvSpPr>
        <p:spPr>
          <a:xfrm>
            <a:off x="701675" y="4473575"/>
            <a:ext cx="5608638" cy="366077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3BD7DCE-343D-4361-8915-ED63F1A8C739}"/>
              </a:ext>
            </a:extLst>
          </p:cNvPr>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a:extLst>
              <a:ext uri="{FF2B5EF4-FFF2-40B4-BE49-F238E27FC236}">
                <a16:creationId xmlns:a16="http://schemas.microsoft.com/office/drawing/2014/main" id="{34D146CD-BC95-4442-A900-F99A52DE9C69}"/>
              </a:ext>
            </a:extLst>
          </p:cNvPr>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eaLnBrk="1" hangingPunct="1">
              <a:defRPr sz="1200"/>
            </a:lvl1pPr>
          </a:lstStyle>
          <a:p>
            <a:pPr>
              <a:defRPr/>
            </a:pPr>
            <a:fld id="{2716CFC8-0B4A-47DB-BA77-D97017AADC74}" type="slidenum">
              <a:rPr lang="en-US"/>
              <a:pPr>
                <a:defRPr/>
              </a:pPr>
              <a:t>‹#›</a:t>
            </a:fld>
            <a:endParaRPr lang="en-US"/>
          </a:p>
        </p:txBody>
      </p:sp>
    </p:spTree>
    <p:extLst>
      <p:ext uri="{BB962C8B-B14F-4D97-AF65-F5344CB8AC3E}">
        <p14:creationId xmlns:p14="http://schemas.microsoft.com/office/powerpoint/2010/main" val="23978452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a:extLst>
              <a:ext uri="{FF2B5EF4-FFF2-40B4-BE49-F238E27FC236}">
                <a16:creationId xmlns:a16="http://schemas.microsoft.com/office/drawing/2014/main" id="{99AAD8A1-CE72-40F7-A885-873B7AFAA8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6" name="Notes Placeholder 2">
            <a:extLst>
              <a:ext uri="{FF2B5EF4-FFF2-40B4-BE49-F238E27FC236}">
                <a16:creationId xmlns:a16="http://schemas.microsoft.com/office/drawing/2014/main" id="{31246FBE-7FA5-4884-A6D0-7234F4C31A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7" name="Slide Number Placeholder 3">
            <a:extLst>
              <a:ext uri="{FF2B5EF4-FFF2-40B4-BE49-F238E27FC236}">
                <a16:creationId xmlns:a16="http://schemas.microsoft.com/office/drawing/2014/main" id="{EDEBC42A-BE05-4FF4-B77A-5FDDA6B592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67FA8B5-FB1C-4CB8-854B-F2869292D907}" type="slidenum">
              <a:rPr lang="en-US" altLang="en-US" smtClean="0"/>
              <a:pPr/>
              <a:t>1</a:t>
            </a:fld>
            <a:endParaRPr lang="en-US" altLang="en-US"/>
          </a:p>
        </p:txBody>
      </p:sp>
    </p:spTree>
    <p:extLst>
      <p:ext uri="{BB962C8B-B14F-4D97-AF65-F5344CB8AC3E}">
        <p14:creationId xmlns:p14="http://schemas.microsoft.com/office/powerpoint/2010/main" val="1085992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EAB25191-705A-4751-A9D9-B2A9CF1BEA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8C4A035B-4503-47EE-8E12-39A3942CAC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Define invasive species: plants and animal that come from other parts of the world that wreak havoc on our native habitats, human health and infrastructure.  </a:t>
            </a:r>
          </a:p>
          <a:p>
            <a:pPr eaLnBrk="1" hangingPunct="1">
              <a:spcBef>
                <a:spcPct val="0"/>
              </a:spcBef>
            </a:pPr>
            <a:r>
              <a:rPr lang="en-US" altLang="en-US" dirty="0"/>
              <a:t>120 billion and $1 saved via prevention for every $35 in future costs (ODA).</a:t>
            </a:r>
          </a:p>
        </p:txBody>
      </p:sp>
      <p:sp>
        <p:nvSpPr>
          <p:cNvPr id="8196" name="Slide Number Placeholder 3">
            <a:extLst>
              <a:ext uri="{FF2B5EF4-FFF2-40B4-BE49-F238E27FC236}">
                <a16:creationId xmlns:a16="http://schemas.microsoft.com/office/drawing/2014/main" id="{8C88E350-A38B-4A46-A89A-217C1366E6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6F0375D-6D6F-4615-8B50-6F9F2699AE64}" type="slidenum">
              <a:rPr lang="en-US" altLang="en-US" smtClean="0"/>
              <a:pPr/>
              <a:t>2</a:t>
            </a:fld>
            <a:endParaRPr lang="en-US" altLang="en-US"/>
          </a:p>
        </p:txBody>
      </p:sp>
    </p:spTree>
    <p:extLst>
      <p:ext uri="{BB962C8B-B14F-4D97-AF65-F5344CB8AC3E}">
        <p14:creationId xmlns:p14="http://schemas.microsoft.com/office/powerpoint/2010/main" val="694989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0A1B90FA-99F3-4CBD-B819-E978F5A43D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FEED4720-FA93-47BF-9015-51426B31C9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This council unanimously directed BES to develop an invasive plants strategy in 2005. 7 bureaus completed this work in 2008, Unanimously adopted in 2009 by Council</a:t>
            </a:r>
          </a:p>
        </p:txBody>
      </p:sp>
      <p:sp>
        <p:nvSpPr>
          <p:cNvPr id="10244" name="Slide Number Placeholder 3">
            <a:extLst>
              <a:ext uri="{FF2B5EF4-FFF2-40B4-BE49-F238E27FC236}">
                <a16:creationId xmlns:a16="http://schemas.microsoft.com/office/drawing/2014/main" id="{1FAC1DFD-0572-4A4D-A7F8-2E425D7165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ACB011E-9A5A-477A-8AD8-D8DF714D6960}" type="slidenum">
              <a:rPr lang="en-US" altLang="en-US" smtClean="0"/>
              <a:pPr/>
              <a:t>3</a:t>
            </a:fld>
            <a:endParaRPr lang="en-US" altLang="en-US"/>
          </a:p>
        </p:txBody>
      </p:sp>
    </p:spTree>
    <p:extLst>
      <p:ext uri="{BB962C8B-B14F-4D97-AF65-F5344CB8AC3E}">
        <p14:creationId xmlns:p14="http://schemas.microsoft.com/office/powerpoint/2010/main" val="2654725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an animation showing PP&amp;R’s Protect the Best Program (previously co-funded with BES) in action over he last decade plus in Forest Park. The Program works all over the City but this is a great visual of how much work has been accomplished.</a:t>
            </a:r>
          </a:p>
          <a:p>
            <a:r>
              <a:rPr lang="en-US" dirty="0"/>
              <a:t>This shows WHY so many of Parks have looked so good in the last few years and how big the investment is.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494E1AC0-149C-429B-AB9D-1DE7DB76C762}" type="slidenum">
              <a:rPr lang="en-US" smtClean="0"/>
              <a:pPr>
                <a:defRPr/>
              </a:pPr>
              <a:t>4</a:t>
            </a:fld>
            <a:endParaRPr lang="en-US"/>
          </a:p>
        </p:txBody>
      </p:sp>
    </p:spTree>
    <p:extLst>
      <p:ext uri="{BB962C8B-B14F-4D97-AF65-F5344CB8AC3E}">
        <p14:creationId xmlns:p14="http://schemas.microsoft.com/office/powerpoint/2010/main" val="1779813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7695EDCF-975D-421D-BDAA-2FFB479D3C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BD9F202D-9A07-40C2-9FB5-C55B027C5D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4" name="Slide Number Placeholder 3">
            <a:extLst>
              <a:ext uri="{FF2B5EF4-FFF2-40B4-BE49-F238E27FC236}">
                <a16:creationId xmlns:a16="http://schemas.microsoft.com/office/drawing/2014/main" id="{0AC4134D-F03F-47B4-AA8D-2C12BB006B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5F2B2F2-892B-49D9-B547-A489ED901376}" type="slidenum">
              <a:rPr lang="en-US" altLang="en-US" smtClean="0"/>
              <a:pPr/>
              <a:t>5</a:t>
            </a:fld>
            <a:endParaRPr lang="en-US" altLang="en-US"/>
          </a:p>
        </p:txBody>
      </p:sp>
    </p:spTree>
    <p:extLst>
      <p:ext uri="{BB962C8B-B14F-4D97-AF65-F5344CB8AC3E}">
        <p14:creationId xmlns:p14="http://schemas.microsoft.com/office/powerpoint/2010/main" val="1917307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0EA06EB9-FF5C-40C4-A890-956777A4E2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F420214D-9054-444A-AC8F-62D9732BD8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With our partners at the local, state and federal levels, the new Invasive Species Strategy details how the City will protect our investments and be preventative, rather than just reactive.</a:t>
            </a:r>
          </a:p>
          <a:p>
            <a:pPr eaLnBrk="1" hangingPunct="1">
              <a:spcBef>
                <a:spcPct val="0"/>
              </a:spcBef>
            </a:pPr>
            <a:r>
              <a:rPr lang="en-US" altLang="en-US" dirty="0"/>
              <a:t>Crafted by 6 bureaus.</a:t>
            </a:r>
          </a:p>
          <a:p>
            <a:pPr eaLnBrk="1" hangingPunct="1">
              <a:spcBef>
                <a:spcPct val="0"/>
              </a:spcBef>
            </a:pPr>
            <a:r>
              <a:rPr lang="en-US" altLang="en-US" dirty="0"/>
              <a:t>Employs an asset management approach to assist in identifying what risks are out there and how these risks might damage our natural areas and infrastructure.</a:t>
            </a:r>
          </a:p>
          <a:p>
            <a:pPr eaLnBrk="1" hangingPunct="1">
              <a:spcBef>
                <a:spcPct val="0"/>
              </a:spcBef>
            </a:pPr>
            <a:r>
              <a:rPr lang="en-US" altLang="en-US" dirty="0"/>
              <a:t>Since IS affect both green and grey assets, this is an important early step for the City in standardizing how we value these two types of assets.</a:t>
            </a:r>
          </a:p>
        </p:txBody>
      </p:sp>
      <p:sp>
        <p:nvSpPr>
          <p:cNvPr id="17412" name="Slide Number Placeholder 3">
            <a:extLst>
              <a:ext uri="{FF2B5EF4-FFF2-40B4-BE49-F238E27FC236}">
                <a16:creationId xmlns:a16="http://schemas.microsoft.com/office/drawing/2014/main" id="{D7EF1825-4FED-4DF4-A75F-0ACB1E57DA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E531B17-F5B5-441C-9749-65ED9D21A5C2}" type="slidenum">
              <a:rPr lang="en-US" altLang="en-US" smtClean="0"/>
              <a:pPr/>
              <a:t>6</a:t>
            </a:fld>
            <a:endParaRPr lang="en-US" altLang="en-US"/>
          </a:p>
        </p:txBody>
      </p:sp>
    </p:spTree>
    <p:extLst>
      <p:ext uri="{BB962C8B-B14F-4D97-AF65-F5344CB8AC3E}">
        <p14:creationId xmlns:p14="http://schemas.microsoft.com/office/powerpoint/2010/main" val="3523864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6A646031-785B-48A7-ABCD-FF07376071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3743FF6F-0DEB-4285-9E24-0A24678DBF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buFontTx/>
              <a:buAutoNum type="arabicPeriod"/>
            </a:pPr>
            <a:r>
              <a:rPr lang="en-US" altLang="en-US"/>
              <a:t>Leveraging Fed, state, and regional capacity, we have developed three potential investment scenarios</a:t>
            </a:r>
          </a:p>
          <a:p>
            <a:pPr marL="228600" indent="-228600" eaLnBrk="1" hangingPunct="1">
              <a:spcBef>
                <a:spcPct val="0"/>
              </a:spcBef>
              <a:buFontTx/>
              <a:buAutoNum type="arabicPeriod"/>
            </a:pPr>
            <a:r>
              <a:rPr lang="en-US" altLang="en-US"/>
              <a:t>As you can see in this conceptual graph of watershed health, the investment the City made in the Invasive Species strategy in 2008 resulted in an increase in watershed health as measured by various City programs.</a:t>
            </a:r>
          </a:p>
          <a:p>
            <a:pPr marL="228600" indent="-228600" eaLnBrk="1" hangingPunct="1">
              <a:spcBef>
                <a:spcPct val="0"/>
              </a:spcBef>
              <a:buFontTx/>
              <a:buAutoNum type="arabicPeriod"/>
            </a:pPr>
            <a:r>
              <a:rPr lang="en-US" altLang="en-US"/>
              <a:t>Today we are at crossroads due to the increase pressures of climate change, increased population and increased movement of people and good worldwide, which are the main ways invasive species arrive in our area</a:t>
            </a:r>
          </a:p>
          <a:p>
            <a:pPr marL="228600" indent="-228600" eaLnBrk="1" hangingPunct="1">
              <a:spcBef>
                <a:spcPct val="0"/>
              </a:spcBef>
              <a:buFontTx/>
              <a:buAutoNum type="arabicPeriod"/>
            </a:pPr>
            <a:r>
              <a:rPr lang="en-US" altLang="en-US"/>
              <a:t>Option one details the City’s current level of investment for invasive species work, but due to the pressures we just mentioned, this will result in a loss of investment in all of the work that has been accomplished over the last decade plus.  It is also a reactive approach and not preventative in nature.  </a:t>
            </a:r>
          </a:p>
          <a:p>
            <a:pPr marL="228600" indent="-228600" eaLnBrk="1" hangingPunct="1">
              <a:spcBef>
                <a:spcPct val="0"/>
              </a:spcBef>
              <a:buFontTx/>
              <a:buAutoNum type="arabicPeriod"/>
            </a:pPr>
            <a:r>
              <a:rPr lang="en-US" altLang="en-US"/>
              <a:t>Option 2: modest increase over current investment levels, protects our investments we have made as a City over this time, helping to prevent invasive species that threaten grey infrastructure and expanding the focus to include animal species.</a:t>
            </a:r>
          </a:p>
          <a:p>
            <a:pPr marL="228600" indent="-228600" eaLnBrk="1" hangingPunct="1">
              <a:spcBef>
                <a:spcPct val="0"/>
              </a:spcBef>
              <a:buFontTx/>
              <a:buAutoNum type="arabicPeriod"/>
            </a:pPr>
            <a:r>
              <a:rPr lang="en-US" altLang="en-US"/>
              <a:t>Option 3: Similar to option 2 but capabilities are significantly expanded, particularly in natural areas managed by PP&amp;R</a:t>
            </a:r>
          </a:p>
          <a:p>
            <a:pPr marL="228600" indent="-228600" eaLnBrk="1" hangingPunct="1">
              <a:spcBef>
                <a:spcPct val="0"/>
              </a:spcBef>
              <a:buFontTx/>
              <a:buAutoNum type="arabicPeriod"/>
            </a:pPr>
            <a:endParaRPr lang="en-US" altLang="en-US"/>
          </a:p>
          <a:p>
            <a:pPr marL="228600" indent="-228600" eaLnBrk="1" hangingPunct="1">
              <a:spcBef>
                <a:spcPct val="0"/>
              </a:spcBef>
              <a:buFontTx/>
              <a:buAutoNum type="arabicPeriod"/>
            </a:pPr>
            <a:endParaRPr lang="en-US" altLang="en-US"/>
          </a:p>
        </p:txBody>
      </p:sp>
      <p:sp>
        <p:nvSpPr>
          <p:cNvPr id="19460" name="Slide Number Placeholder 3">
            <a:extLst>
              <a:ext uri="{FF2B5EF4-FFF2-40B4-BE49-F238E27FC236}">
                <a16:creationId xmlns:a16="http://schemas.microsoft.com/office/drawing/2014/main" id="{ECD528EB-3E5F-4424-A9AF-8A447228AC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7DC33AD-38FF-453F-B687-C9D3D625ACE3}" type="slidenum">
              <a:rPr lang="en-US" altLang="en-US" smtClean="0"/>
              <a:pPr/>
              <a:t>7</a:t>
            </a:fld>
            <a:endParaRPr lang="en-US" altLang="en-US"/>
          </a:p>
        </p:txBody>
      </p:sp>
    </p:spTree>
    <p:extLst>
      <p:ext uri="{BB962C8B-B14F-4D97-AF65-F5344CB8AC3E}">
        <p14:creationId xmlns:p14="http://schemas.microsoft.com/office/powerpoint/2010/main" val="1936758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76D2F340-33C0-4B3C-8EE8-2ACFEB9DE78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B3755193-0181-437C-867A-AB46D6C15E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[Picture: dense stand of </a:t>
            </a:r>
            <a:r>
              <a:rPr lang="en-US" altLang="en-US" dirty="0" err="1"/>
              <a:t>wapato</a:t>
            </a:r>
            <a:r>
              <a:rPr lang="en-US" altLang="en-US" dirty="0"/>
              <a:t>, an important first food, in the Columbia Slough.]</a:t>
            </a:r>
          </a:p>
          <a:p>
            <a:r>
              <a:rPr lang="en-US" altLang="en-US" dirty="0"/>
              <a:t>Not only have we identified three potential investment levels, we have developed 6 goals that reflect City policy, objectives, partner input and community needs.  </a:t>
            </a:r>
          </a:p>
          <a:p>
            <a:r>
              <a:rPr lang="en-US" altLang="en-US" dirty="0"/>
              <a:t>We will be better poised to address the invasive species currently in our area, protect our investments against future plant and animal invaders and engage diverse community members in the stewardship of our shared natural spaces.  </a:t>
            </a:r>
          </a:p>
        </p:txBody>
      </p:sp>
      <p:sp>
        <p:nvSpPr>
          <p:cNvPr id="21508" name="Slide Number Placeholder 3">
            <a:extLst>
              <a:ext uri="{FF2B5EF4-FFF2-40B4-BE49-F238E27FC236}">
                <a16:creationId xmlns:a16="http://schemas.microsoft.com/office/drawing/2014/main" id="{06536894-E5F1-4BEE-9188-C3D3C0D717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E6A5E76-14F4-42E2-88AA-20D2641D1D62}" type="slidenum">
              <a:rPr lang="en-US" altLang="en-US" smtClean="0"/>
              <a:pPr/>
              <a:t>8</a:t>
            </a:fld>
            <a:endParaRPr lang="en-US" altLang="en-US"/>
          </a:p>
        </p:txBody>
      </p:sp>
    </p:spTree>
    <p:extLst>
      <p:ext uri="{BB962C8B-B14F-4D97-AF65-F5344CB8AC3E}">
        <p14:creationId xmlns:p14="http://schemas.microsoft.com/office/powerpoint/2010/main" val="913362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266BF9E6-57A6-44FB-A212-1E2D744BC8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07D8F70C-9F6D-4F45-AE41-862F59BB62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3556" name="Slide Number Placeholder 3">
            <a:extLst>
              <a:ext uri="{FF2B5EF4-FFF2-40B4-BE49-F238E27FC236}">
                <a16:creationId xmlns:a16="http://schemas.microsoft.com/office/drawing/2014/main" id="{797821EE-C2BF-45E5-9F13-646234BC22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BF9DE0A-B086-48AD-BF85-E4B54D01302E}" type="slidenum">
              <a:rPr lang="en-US" altLang="en-US" smtClean="0"/>
              <a:pPr/>
              <a:t>9</a:t>
            </a:fld>
            <a:endParaRPr lang="en-US" altLang="en-US"/>
          </a:p>
        </p:txBody>
      </p:sp>
    </p:spTree>
    <p:extLst>
      <p:ext uri="{BB962C8B-B14F-4D97-AF65-F5344CB8AC3E}">
        <p14:creationId xmlns:p14="http://schemas.microsoft.com/office/powerpoint/2010/main" val="2088672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Picture 7" descr="BES-Green PPT COVER">
            <a:extLst>
              <a:ext uri="{FF2B5EF4-FFF2-40B4-BE49-F238E27FC236}">
                <a16:creationId xmlns:a16="http://schemas.microsoft.com/office/drawing/2014/main" id="{5A0537AA-3718-40EA-B732-F36EFAB63C0F}"/>
              </a:ext>
            </a:extLst>
          </p:cNvPr>
          <p:cNvSpPr>
            <a:spLocks noChangeAspect="1" noChangeArrowheads="1"/>
          </p:cNvSpPr>
          <p:nvPr userDrawn="1"/>
        </p:nvSpPr>
        <p:spPr bwMode="auto">
          <a:xfrm>
            <a:off x="0" y="0"/>
            <a:ext cx="9232900" cy="6921500"/>
          </a:xfrm>
          <a:prstGeom prst="rect">
            <a:avLst/>
          </a:prstGeom>
          <a:no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altLang="en-US"/>
          </a:p>
        </p:txBody>
      </p:sp>
      <p:sp>
        <p:nvSpPr>
          <p:cNvPr id="3080" name="Rectangle 8"/>
          <p:cNvSpPr>
            <a:spLocks noGrp="1" noChangeArrowheads="1"/>
          </p:cNvSpPr>
          <p:nvPr>
            <p:ph type="ctrTitle"/>
          </p:nvPr>
        </p:nvSpPr>
        <p:spPr>
          <a:xfrm>
            <a:off x="3962400" y="3429000"/>
            <a:ext cx="5029200" cy="1600200"/>
          </a:xfrm>
        </p:spPr>
        <p:txBody>
          <a:bodyPr/>
          <a:lstStyle>
            <a:lvl1pPr algn="r">
              <a:defRPr/>
            </a:lvl1pPr>
          </a:lstStyle>
          <a:p>
            <a:pPr lvl="0"/>
            <a:r>
              <a:rPr lang="en-US" altLang="en-US" noProof="0" dirty="0"/>
              <a:t>Click to edit Master title style</a:t>
            </a:r>
          </a:p>
        </p:txBody>
      </p:sp>
      <p:sp>
        <p:nvSpPr>
          <p:cNvPr id="3081" name="Rectangle 9"/>
          <p:cNvSpPr>
            <a:spLocks noGrp="1" noChangeArrowheads="1"/>
          </p:cNvSpPr>
          <p:nvPr>
            <p:ph type="subTitle" idx="1"/>
          </p:nvPr>
        </p:nvSpPr>
        <p:spPr>
          <a:xfrm>
            <a:off x="4038600" y="5105400"/>
            <a:ext cx="4953000" cy="1524000"/>
          </a:xfrm>
        </p:spPr>
        <p:txBody>
          <a:bodyPr/>
          <a:lstStyle>
            <a:lvl1pPr marL="0" indent="0" algn="r">
              <a:buFontTx/>
              <a:buNone/>
              <a:defRPr sz="2000"/>
            </a:lvl1pPr>
          </a:lstStyle>
          <a:p>
            <a:pPr lvl="0"/>
            <a:r>
              <a:rPr lang="en-US" altLang="en-US" noProof="0"/>
              <a:t>Click to edit Master subtitle style</a:t>
            </a:r>
          </a:p>
        </p:txBody>
      </p:sp>
    </p:spTree>
    <p:extLst>
      <p:ext uri="{BB962C8B-B14F-4D97-AF65-F5344CB8AC3E}">
        <p14:creationId xmlns:p14="http://schemas.microsoft.com/office/powerpoint/2010/main" val="4025998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4652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304800"/>
            <a:ext cx="20574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304800"/>
            <a:ext cx="60198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9460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3530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214025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41438"/>
            <a:ext cx="40386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9600" y="1341438"/>
            <a:ext cx="40386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3868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4859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07694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4958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84352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5846762" cy="530225"/>
          </a:xfrm>
        </p:spPr>
        <p:txBody>
          <a:bodyPr/>
          <a:lstStyle>
            <a:lvl1pPr>
              <a:defRPr sz="3200"/>
            </a:lvl1pPr>
          </a:lstStyle>
          <a:p>
            <a:r>
              <a:rPr lang="en-US" dirty="0"/>
              <a:t>Click to edit Master title style</a:t>
            </a:r>
          </a:p>
        </p:txBody>
      </p:sp>
      <p:sp>
        <p:nvSpPr>
          <p:cNvPr id="3" name="Picture Placeholder 2"/>
          <p:cNvSpPr>
            <a:spLocks noGrp="1"/>
          </p:cNvSpPr>
          <p:nvPr>
            <p:ph type="pic" idx="1"/>
          </p:nvPr>
        </p:nvSpPr>
        <p:spPr>
          <a:xfrm>
            <a:off x="3962400" y="1143000"/>
            <a:ext cx="45720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304800" y="1143000"/>
            <a:ext cx="3523672" cy="3811588"/>
          </a:xfrm>
        </p:spPr>
        <p:txBody>
          <a:bodyPr/>
          <a:lstStyle>
            <a:lvl1pPr marL="285750" indent="-285750">
              <a:buFont typeface="Arial" panose="020B0604020202020204" pitchFamily="34" charset="0"/>
              <a:buChar char="•"/>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80970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a:extLst>
              <a:ext uri="{FF2B5EF4-FFF2-40B4-BE49-F238E27FC236}">
                <a16:creationId xmlns:a16="http://schemas.microsoft.com/office/drawing/2014/main" id="{31B5459E-2B5D-40DC-BDF1-3549773C34C7}"/>
              </a:ext>
            </a:extLst>
          </p:cNvPr>
          <p:cNvSpPr>
            <a:spLocks noChangeArrowheads="1"/>
          </p:cNvSpPr>
          <p:nvPr userDrawn="1"/>
        </p:nvSpPr>
        <p:spPr bwMode="auto">
          <a:xfrm>
            <a:off x="0" y="6248400"/>
            <a:ext cx="9144000" cy="609600"/>
          </a:xfrm>
          <a:prstGeom prst="rect">
            <a:avLst/>
          </a:prstGeom>
          <a:gradFill rotWithShape="1">
            <a:gsLst>
              <a:gs pos="0">
                <a:schemeClr val="bg1"/>
              </a:gs>
              <a:gs pos="100000">
                <a:srgbClr val="006325">
                  <a:alpha val="48000"/>
                </a:srgbClr>
              </a:gs>
            </a:gsLst>
            <a:lin ang="5400000" scaled="1"/>
          </a:gradFill>
          <a:ln>
            <a:noFill/>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latin typeface="Calibri" panose="020F0502020204030204" pitchFamily="34" charset="0"/>
            </a:endParaRPr>
          </a:p>
        </p:txBody>
      </p:sp>
      <p:sp>
        <p:nvSpPr>
          <p:cNvPr id="1027" name="Rectangle 9">
            <a:extLst>
              <a:ext uri="{FF2B5EF4-FFF2-40B4-BE49-F238E27FC236}">
                <a16:creationId xmlns:a16="http://schemas.microsoft.com/office/drawing/2014/main" id="{8AE32FE5-B5BF-4244-87B7-9DEDFA130A89}"/>
              </a:ext>
            </a:extLst>
          </p:cNvPr>
          <p:cNvSpPr>
            <a:spLocks noChangeArrowheads="1"/>
          </p:cNvSpPr>
          <p:nvPr userDrawn="1"/>
        </p:nvSpPr>
        <p:spPr bwMode="auto">
          <a:xfrm>
            <a:off x="0" y="0"/>
            <a:ext cx="9144000" cy="457200"/>
          </a:xfrm>
          <a:prstGeom prst="rect">
            <a:avLst/>
          </a:prstGeom>
          <a:gradFill rotWithShape="1">
            <a:gsLst>
              <a:gs pos="0">
                <a:srgbClr val="006325">
                  <a:alpha val="48000"/>
                </a:srgbClr>
              </a:gs>
              <a:gs pos="100000">
                <a:srgbClr val="FFFFFF"/>
              </a:gs>
            </a:gsLst>
            <a:lin ang="5400000" scaled="1"/>
          </a:gradFill>
          <a:ln>
            <a:noFill/>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latin typeface="Calibri" panose="020F0502020204030204" pitchFamily="34" charset="0"/>
            </a:endParaRPr>
          </a:p>
        </p:txBody>
      </p:sp>
      <p:sp>
        <p:nvSpPr>
          <p:cNvPr id="1028" name="Text Box 11">
            <a:extLst>
              <a:ext uri="{FF2B5EF4-FFF2-40B4-BE49-F238E27FC236}">
                <a16:creationId xmlns:a16="http://schemas.microsoft.com/office/drawing/2014/main" id="{AB07A00B-1DFB-4DE3-A093-C4314DDB0C45}"/>
              </a:ext>
            </a:extLst>
          </p:cNvPr>
          <p:cNvSpPr txBox="1">
            <a:spLocks noChangeArrowheads="1"/>
          </p:cNvSpPr>
          <p:nvPr userDrawn="1"/>
        </p:nvSpPr>
        <p:spPr bwMode="auto">
          <a:xfrm>
            <a:off x="914400" y="6477000"/>
            <a:ext cx="7239000" cy="477838"/>
          </a:xfrm>
          <a:prstGeom prst="rect">
            <a:avLst/>
          </a:prstGeom>
          <a:noFill/>
          <a:ln>
            <a:noFill/>
          </a:ln>
          <a:effec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defRPr/>
            </a:pPr>
            <a:r>
              <a:rPr lang="en-US" altLang="en-US" sz="1000" b="1" dirty="0">
                <a:solidFill>
                  <a:srgbClr val="006325"/>
                </a:solidFill>
                <a:latin typeface="Calibri" panose="020F0502020204030204" pitchFamily="34" charset="0"/>
              </a:rPr>
              <a:t>Environmental Services   l    Invasives 2.0</a:t>
            </a:r>
          </a:p>
          <a:p>
            <a:pPr eaLnBrk="1" hangingPunct="1">
              <a:spcBef>
                <a:spcPct val="50000"/>
              </a:spcBef>
              <a:defRPr/>
            </a:pPr>
            <a:endParaRPr lang="en-US" altLang="en-US" sz="1000" b="1" dirty="0">
              <a:solidFill>
                <a:srgbClr val="006325"/>
              </a:solidFill>
              <a:latin typeface="Calibri" panose="020F0502020204030204" pitchFamily="34" charset="0"/>
            </a:endParaRPr>
          </a:p>
        </p:txBody>
      </p:sp>
      <p:sp>
        <p:nvSpPr>
          <p:cNvPr id="1029" name="Text Box 12">
            <a:extLst>
              <a:ext uri="{FF2B5EF4-FFF2-40B4-BE49-F238E27FC236}">
                <a16:creationId xmlns:a16="http://schemas.microsoft.com/office/drawing/2014/main" id="{4ABEFA30-2253-4D78-A62C-A5D22E43F870}"/>
              </a:ext>
            </a:extLst>
          </p:cNvPr>
          <p:cNvSpPr txBox="1">
            <a:spLocks noChangeArrowheads="1"/>
          </p:cNvSpPr>
          <p:nvPr userDrawn="1"/>
        </p:nvSpPr>
        <p:spPr bwMode="auto">
          <a:xfrm>
            <a:off x="8077200" y="6477000"/>
            <a:ext cx="990600" cy="244475"/>
          </a:xfrm>
          <a:prstGeom prst="rect">
            <a:avLst/>
          </a:prstGeom>
          <a:noFill/>
          <a:ln>
            <a:noFill/>
          </a:ln>
          <a:effec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defRPr/>
            </a:pPr>
            <a:fld id="{888D582E-8533-4541-B32B-0635476D5006}" type="slidenum">
              <a:rPr lang="en-US" altLang="en-US" sz="1000" b="1" smtClean="0">
                <a:solidFill>
                  <a:srgbClr val="006325"/>
                </a:solidFill>
                <a:latin typeface="Calibri" panose="020F0502020204030204" pitchFamily="34" charset="0"/>
              </a:rPr>
              <a:pPr algn="r" eaLnBrk="1" hangingPunct="1">
                <a:spcBef>
                  <a:spcPct val="50000"/>
                </a:spcBef>
                <a:defRPr/>
              </a:pPr>
              <a:t>‹#›</a:t>
            </a:fld>
            <a:endParaRPr lang="en-US" altLang="en-US" sz="1000" b="1">
              <a:solidFill>
                <a:srgbClr val="006325"/>
              </a:solidFill>
              <a:latin typeface="Calibri" panose="020F0502020204030204" pitchFamily="34" charset="0"/>
            </a:endParaRPr>
          </a:p>
        </p:txBody>
      </p:sp>
      <p:pic>
        <p:nvPicPr>
          <p:cNvPr id="1030" name="Picture 13" descr="Heron">
            <a:extLst>
              <a:ext uri="{FF2B5EF4-FFF2-40B4-BE49-F238E27FC236}">
                <a16:creationId xmlns:a16="http://schemas.microsoft.com/office/drawing/2014/main" id="{A424EDC1-F580-45D2-8D47-E99670F52C75}"/>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2400" y="5943600"/>
            <a:ext cx="7032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Line 14">
            <a:extLst>
              <a:ext uri="{FF2B5EF4-FFF2-40B4-BE49-F238E27FC236}">
                <a16:creationId xmlns:a16="http://schemas.microsoft.com/office/drawing/2014/main" id="{85B41491-F2F3-48C4-9B12-CC49A5D00D84}"/>
              </a:ext>
            </a:extLst>
          </p:cNvPr>
          <p:cNvSpPr>
            <a:spLocks noChangeShapeType="1"/>
          </p:cNvSpPr>
          <p:nvPr userDrawn="1"/>
        </p:nvSpPr>
        <p:spPr bwMode="auto">
          <a:xfrm>
            <a:off x="304800" y="1066800"/>
            <a:ext cx="8229600" cy="0"/>
          </a:xfrm>
          <a:prstGeom prst="line">
            <a:avLst/>
          </a:prstGeom>
          <a:noFill/>
          <a:ln w="25400">
            <a:solidFill>
              <a:srgbClr val="00632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 name="Rectangle 19">
            <a:extLst>
              <a:ext uri="{FF2B5EF4-FFF2-40B4-BE49-F238E27FC236}">
                <a16:creationId xmlns:a16="http://schemas.microsoft.com/office/drawing/2014/main" id="{C2D871F9-3D51-4463-A462-1DCB104B9444}"/>
              </a:ext>
            </a:extLst>
          </p:cNvPr>
          <p:cNvSpPr>
            <a:spLocks noGrp="1" noChangeArrowheads="1"/>
          </p:cNvSpPr>
          <p:nvPr>
            <p:ph type="title"/>
          </p:nvPr>
        </p:nvSpPr>
        <p:spPr bwMode="auto">
          <a:xfrm>
            <a:off x="228600" y="457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33" name="Rectangle 20">
            <a:extLst>
              <a:ext uri="{FF2B5EF4-FFF2-40B4-BE49-F238E27FC236}">
                <a16:creationId xmlns:a16="http://schemas.microsoft.com/office/drawing/2014/main" id="{6566BD15-0F5F-49AC-8EFB-1B8BA77FC6BF}"/>
              </a:ext>
            </a:extLst>
          </p:cNvPr>
          <p:cNvSpPr>
            <a:spLocks noGrp="1" noChangeArrowheads="1"/>
          </p:cNvSpPr>
          <p:nvPr>
            <p:ph type="body" idx="1"/>
          </p:nvPr>
        </p:nvSpPr>
        <p:spPr bwMode="auto">
          <a:xfrm>
            <a:off x="228600" y="1493838"/>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 name="Picture 9">
            <a:extLst>
              <a:ext uri="{FF2B5EF4-FFF2-40B4-BE49-F238E27FC236}">
                <a16:creationId xmlns:a16="http://schemas.microsoft.com/office/drawing/2014/main" id="{B1DC95A0-29FF-CE4B-ADAC-5D2FCDEBF42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411380" y="6096000"/>
            <a:ext cx="2275420" cy="682626"/>
          </a:xfrm>
          <a:prstGeom prst="rect">
            <a:avLst/>
          </a:prstGeom>
        </p:spPr>
      </p:pic>
    </p:spTree>
  </p:cSld>
  <p:clrMap bg1="lt1" tx1="dk1" bg2="lt2" tx2="dk2" accent1="accent1" accent2="accent2" accent3="accent3" accent4="accent4" accent5="accent5" accent6="accent6" hlink="hlink" folHlink="folHlink"/>
  <p:sldLayoutIdLst>
    <p:sldLayoutId id="2147483783"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rtl="0" eaLnBrk="0" fontAlgn="base" hangingPunct="0">
        <a:spcBef>
          <a:spcPct val="0"/>
        </a:spcBef>
        <a:spcAft>
          <a:spcPct val="0"/>
        </a:spcAft>
        <a:defRPr sz="3600" b="1" kern="1200">
          <a:solidFill>
            <a:srgbClr val="006325"/>
          </a:solidFill>
          <a:latin typeface="+mj-lt"/>
          <a:ea typeface="+mj-ea"/>
          <a:cs typeface="+mj-cs"/>
        </a:defRPr>
      </a:lvl1pPr>
      <a:lvl2pPr algn="l" rtl="0" eaLnBrk="0" fontAlgn="base" hangingPunct="0">
        <a:spcBef>
          <a:spcPct val="0"/>
        </a:spcBef>
        <a:spcAft>
          <a:spcPct val="0"/>
        </a:spcAft>
        <a:defRPr sz="3600" b="1">
          <a:solidFill>
            <a:srgbClr val="006325"/>
          </a:solidFill>
          <a:latin typeface="Calibri" panose="020F0502020204030204" pitchFamily="34" charset="0"/>
          <a:cs typeface="Arial" panose="020B0604020202020204" pitchFamily="34" charset="0"/>
        </a:defRPr>
      </a:lvl2pPr>
      <a:lvl3pPr algn="l" rtl="0" eaLnBrk="0" fontAlgn="base" hangingPunct="0">
        <a:spcBef>
          <a:spcPct val="0"/>
        </a:spcBef>
        <a:spcAft>
          <a:spcPct val="0"/>
        </a:spcAft>
        <a:defRPr sz="3600" b="1">
          <a:solidFill>
            <a:srgbClr val="006325"/>
          </a:solidFill>
          <a:latin typeface="Calibri" panose="020F0502020204030204" pitchFamily="34" charset="0"/>
          <a:cs typeface="Arial" panose="020B0604020202020204" pitchFamily="34" charset="0"/>
        </a:defRPr>
      </a:lvl3pPr>
      <a:lvl4pPr algn="l" rtl="0" eaLnBrk="0" fontAlgn="base" hangingPunct="0">
        <a:spcBef>
          <a:spcPct val="0"/>
        </a:spcBef>
        <a:spcAft>
          <a:spcPct val="0"/>
        </a:spcAft>
        <a:defRPr sz="3600" b="1">
          <a:solidFill>
            <a:srgbClr val="006325"/>
          </a:solidFill>
          <a:latin typeface="Calibri" panose="020F0502020204030204" pitchFamily="34" charset="0"/>
          <a:cs typeface="Arial" panose="020B0604020202020204" pitchFamily="34" charset="0"/>
        </a:defRPr>
      </a:lvl4pPr>
      <a:lvl5pPr algn="l" rtl="0" eaLnBrk="0" fontAlgn="base" hangingPunct="0">
        <a:spcBef>
          <a:spcPct val="0"/>
        </a:spcBef>
        <a:spcAft>
          <a:spcPct val="0"/>
        </a:spcAft>
        <a:defRPr sz="3600" b="1">
          <a:solidFill>
            <a:srgbClr val="006325"/>
          </a:solidFill>
          <a:latin typeface="Calibri" panose="020F0502020204030204" pitchFamily="34" charset="0"/>
          <a:cs typeface="Arial" panose="020B0604020202020204" pitchFamily="34" charset="0"/>
        </a:defRPr>
      </a:lvl5pPr>
      <a:lvl6pPr marL="457200" algn="l" rtl="0" fontAlgn="base">
        <a:spcBef>
          <a:spcPct val="0"/>
        </a:spcBef>
        <a:spcAft>
          <a:spcPct val="0"/>
        </a:spcAft>
        <a:defRPr sz="3600" b="1">
          <a:solidFill>
            <a:srgbClr val="006325"/>
          </a:solidFill>
          <a:latin typeface="Calibri" panose="020F0502020204030204" pitchFamily="34" charset="0"/>
          <a:cs typeface="Arial" panose="020B0604020202020204" pitchFamily="34" charset="0"/>
        </a:defRPr>
      </a:lvl6pPr>
      <a:lvl7pPr marL="914400" algn="l" rtl="0" fontAlgn="base">
        <a:spcBef>
          <a:spcPct val="0"/>
        </a:spcBef>
        <a:spcAft>
          <a:spcPct val="0"/>
        </a:spcAft>
        <a:defRPr sz="3600" b="1">
          <a:solidFill>
            <a:srgbClr val="006325"/>
          </a:solidFill>
          <a:latin typeface="Calibri" panose="020F0502020204030204" pitchFamily="34" charset="0"/>
          <a:cs typeface="Arial" panose="020B0604020202020204" pitchFamily="34" charset="0"/>
        </a:defRPr>
      </a:lvl7pPr>
      <a:lvl8pPr marL="1371600" algn="l" rtl="0" fontAlgn="base">
        <a:spcBef>
          <a:spcPct val="0"/>
        </a:spcBef>
        <a:spcAft>
          <a:spcPct val="0"/>
        </a:spcAft>
        <a:defRPr sz="3600" b="1">
          <a:solidFill>
            <a:srgbClr val="006325"/>
          </a:solidFill>
          <a:latin typeface="Calibri" panose="020F0502020204030204" pitchFamily="34" charset="0"/>
          <a:cs typeface="Arial" panose="020B0604020202020204" pitchFamily="34" charset="0"/>
        </a:defRPr>
      </a:lvl8pPr>
      <a:lvl9pPr marL="1828800" algn="l" rtl="0" fontAlgn="base">
        <a:spcBef>
          <a:spcPct val="0"/>
        </a:spcBef>
        <a:spcAft>
          <a:spcPct val="0"/>
        </a:spcAft>
        <a:defRPr sz="3600" b="1">
          <a:solidFill>
            <a:srgbClr val="006325"/>
          </a:solidFill>
          <a:latin typeface="Calibri" panose="020F050202020403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1" name="Picture 9">
            <a:extLst>
              <a:ext uri="{FF2B5EF4-FFF2-40B4-BE49-F238E27FC236}">
                <a16:creationId xmlns:a16="http://schemas.microsoft.com/office/drawing/2014/main" id="{B6E5CF0A-A56B-44D3-8875-DEB570E4AE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6350" y="4763"/>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a:extLst>
              <a:ext uri="{FF2B5EF4-FFF2-40B4-BE49-F238E27FC236}">
                <a16:creationId xmlns:a16="http://schemas.microsoft.com/office/drawing/2014/main" id="{039513FE-A86E-4979-AA27-6270DB81512A}"/>
              </a:ext>
            </a:extLst>
          </p:cNvPr>
          <p:cNvSpPr>
            <a:spLocks noGrp="1" noChangeArrowheads="1"/>
          </p:cNvSpPr>
          <p:nvPr>
            <p:ph type="ctrTitle"/>
          </p:nvPr>
        </p:nvSpPr>
        <p:spPr>
          <a:xfrm>
            <a:off x="457200" y="1676400"/>
            <a:ext cx="8229600" cy="1470025"/>
          </a:xfrm>
        </p:spPr>
        <p:txBody>
          <a:bodyPr/>
          <a:lstStyle/>
          <a:p>
            <a:pPr eaLnBrk="1" hangingPunct="1"/>
            <a:r>
              <a:rPr lang="en-US" altLang="en-US" sz="4000" dirty="0"/>
              <a:t>Invasive Species Strategy 2020-2030</a:t>
            </a:r>
            <a:br>
              <a:rPr lang="en-US" altLang="en-US" sz="3200" dirty="0">
                <a:solidFill>
                  <a:schemeClr val="tx1"/>
                </a:solidFill>
              </a:rPr>
            </a:br>
            <a:endParaRPr lang="en-US" altLang="en-US" sz="2400" dirty="0">
              <a:solidFill>
                <a:schemeClr val="tx1"/>
              </a:solidFill>
            </a:endParaRPr>
          </a:p>
        </p:txBody>
      </p:sp>
      <p:sp>
        <p:nvSpPr>
          <p:cNvPr id="5123" name="Rectangle 3">
            <a:extLst>
              <a:ext uri="{FF2B5EF4-FFF2-40B4-BE49-F238E27FC236}">
                <a16:creationId xmlns:a16="http://schemas.microsoft.com/office/drawing/2014/main" id="{2BE55769-0679-4DE7-9C3C-9D664D1404CB}"/>
              </a:ext>
            </a:extLst>
          </p:cNvPr>
          <p:cNvSpPr>
            <a:spLocks noGrp="1" noChangeArrowheads="1"/>
          </p:cNvSpPr>
          <p:nvPr>
            <p:ph type="subTitle" idx="1"/>
          </p:nvPr>
        </p:nvSpPr>
        <p:spPr>
          <a:xfrm>
            <a:off x="1676400" y="2362200"/>
            <a:ext cx="7010400" cy="631825"/>
          </a:xfrm>
        </p:spPr>
        <p:txBody>
          <a:bodyPr/>
          <a:lstStyle/>
          <a:p>
            <a:pPr eaLnBrk="1" hangingPunct="1"/>
            <a:r>
              <a:rPr lang="en-US" altLang="en-US" sz="1800" dirty="0"/>
              <a:t>Dominic Maze &amp; Rachel Felice </a:t>
            </a:r>
            <a:br>
              <a:rPr lang="en-US" altLang="en-US" sz="1800" dirty="0"/>
            </a:br>
            <a:r>
              <a:rPr lang="en-US" altLang="en-US" sz="1800" dirty="0"/>
              <a:t>Bureau of Environmental Services | Portland Parks &amp; Recreation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a:extLst>
              <a:ext uri="{FF2B5EF4-FFF2-40B4-BE49-F238E27FC236}">
                <a16:creationId xmlns:a16="http://schemas.microsoft.com/office/drawing/2014/main" id="{714435B0-A728-4B5F-AC73-EBB5FA793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5238" y="1149350"/>
            <a:ext cx="5181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4">
            <a:extLst>
              <a:ext uri="{FF2B5EF4-FFF2-40B4-BE49-F238E27FC236}">
                <a16:creationId xmlns:a16="http://schemas.microsoft.com/office/drawing/2014/main" id="{ED2C065F-6F92-4F5D-BA5D-82446753D059}"/>
              </a:ext>
            </a:extLst>
          </p:cNvPr>
          <p:cNvSpPr>
            <a:spLocks noGrp="1" noChangeArrowheads="1"/>
          </p:cNvSpPr>
          <p:nvPr>
            <p:ph type="title"/>
          </p:nvPr>
        </p:nvSpPr>
        <p:spPr>
          <a:xfrm>
            <a:off x="228600" y="457200"/>
            <a:ext cx="5846763" cy="530225"/>
          </a:xfrm>
        </p:spPr>
        <p:txBody>
          <a:bodyPr/>
          <a:lstStyle/>
          <a:p>
            <a:pPr eaLnBrk="1" hangingPunct="1"/>
            <a:r>
              <a:rPr lang="en-US" altLang="en-US"/>
              <a:t>Why Invasive Species?</a:t>
            </a:r>
          </a:p>
        </p:txBody>
      </p:sp>
      <p:sp>
        <p:nvSpPr>
          <p:cNvPr id="9219" name="Text Placeholder 2">
            <a:extLst>
              <a:ext uri="{FF2B5EF4-FFF2-40B4-BE49-F238E27FC236}">
                <a16:creationId xmlns:a16="http://schemas.microsoft.com/office/drawing/2014/main" id="{A42084FC-B275-4399-AADA-74D7DF3D5733}"/>
              </a:ext>
            </a:extLst>
          </p:cNvPr>
          <p:cNvSpPr>
            <a:spLocks noGrp="1" noChangeArrowheads="1"/>
          </p:cNvSpPr>
          <p:nvPr>
            <p:ph type="body" sz="half" idx="2"/>
          </p:nvPr>
        </p:nvSpPr>
        <p:spPr>
          <a:xfrm>
            <a:off x="304800" y="1143000"/>
            <a:ext cx="3524250" cy="4873625"/>
          </a:xfrm>
        </p:spPr>
        <p:txBody>
          <a:bodyPr/>
          <a:lstStyle/>
          <a:p>
            <a:pPr>
              <a:buFontTx/>
              <a:buChar char="•"/>
            </a:pPr>
            <a:r>
              <a:rPr lang="en-US" altLang="en-US" dirty="0"/>
              <a:t>$120B/</a:t>
            </a:r>
            <a:r>
              <a:rPr lang="en-US" altLang="en-US" dirty="0" err="1"/>
              <a:t>yr</a:t>
            </a:r>
            <a:r>
              <a:rPr lang="en-US" altLang="en-US" dirty="0"/>
              <a:t> in US</a:t>
            </a:r>
          </a:p>
          <a:p>
            <a:pPr>
              <a:buFontTx/>
              <a:buChar char="•"/>
            </a:pPr>
            <a:r>
              <a:rPr lang="en-US" altLang="en-US" dirty="0"/>
              <a:t>A dramatic change in habitat conditions </a:t>
            </a:r>
          </a:p>
          <a:p>
            <a:pPr>
              <a:buFontTx/>
              <a:buChar char="•"/>
            </a:pPr>
            <a:r>
              <a:rPr lang="en-US" altLang="en-US" dirty="0"/>
              <a:t>Portland a national leader in invasive species management</a:t>
            </a:r>
          </a:p>
          <a:p>
            <a:pPr>
              <a:buFontTx/>
              <a:buChar char="•"/>
            </a:pPr>
            <a:r>
              <a:rPr lang="en-US" altLang="en-US" dirty="0"/>
              <a:t>Suite of species on Portland’s doorstep</a:t>
            </a:r>
          </a:p>
          <a:p>
            <a:pPr>
              <a:buFontTx/>
              <a:buChar char="•"/>
            </a:pPr>
            <a:r>
              <a:rPr lang="en-US" altLang="en-US" dirty="0"/>
              <a:t>Risk to green and grey assets</a:t>
            </a:r>
          </a:p>
          <a:p>
            <a:pPr>
              <a:buFontTx/>
              <a:buChar char="•"/>
            </a:pPr>
            <a:endParaRPr lang="en-US" altLang="en-US" dirty="0"/>
          </a:p>
          <a:p>
            <a:pPr>
              <a:buFontTx/>
              <a:buChar char="•"/>
            </a:pPr>
            <a:endParaRPr lang="en-US" altLang="en-US" dirty="0"/>
          </a:p>
          <a:p>
            <a:pPr>
              <a:buFontTx/>
              <a:buChar char="•"/>
            </a:pPr>
            <a:endParaRPr lang="en-US" altLang="en-US" dirty="0"/>
          </a:p>
        </p:txBody>
      </p:sp>
      <p:sp>
        <p:nvSpPr>
          <p:cNvPr id="7173" name="Rectangle 7">
            <a:extLst>
              <a:ext uri="{FF2B5EF4-FFF2-40B4-BE49-F238E27FC236}">
                <a16:creationId xmlns:a16="http://schemas.microsoft.com/office/drawing/2014/main" id="{76A6BB07-1FF4-4132-9C8D-39FEAF826A11}"/>
              </a:ext>
            </a:extLst>
          </p:cNvPr>
          <p:cNvSpPr>
            <a:spLocks noChangeArrowheads="1"/>
          </p:cNvSpPr>
          <p:nvPr/>
        </p:nvSpPr>
        <p:spPr bwMode="auto">
          <a:xfrm>
            <a:off x="1905000" y="1143000"/>
            <a:ext cx="5410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endParaRPr lang="en-US" altLang="en-US" sz="2400" b="1">
              <a:solidFill>
                <a:srgbClr val="FFFF00"/>
              </a:solidFill>
              <a:latin typeface="Arial" panose="020B0604020202020204" pitchFamily="34" charset="0"/>
            </a:endParaRPr>
          </a:p>
        </p:txBody>
      </p:sp>
      <p:pic>
        <p:nvPicPr>
          <p:cNvPr id="9222" name="Picture 3">
            <a:extLst>
              <a:ext uri="{FF2B5EF4-FFF2-40B4-BE49-F238E27FC236}">
                <a16:creationId xmlns:a16="http://schemas.microsoft.com/office/drawing/2014/main" id="{F469D46E-63F0-41B3-B7C0-347F6FE85B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4425" y="1143000"/>
            <a:ext cx="5410200" cy="405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21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2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a:extLst>
              <a:ext uri="{FF2B5EF4-FFF2-40B4-BE49-F238E27FC236}">
                <a16:creationId xmlns:a16="http://schemas.microsoft.com/office/drawing/2014/main" id="{E4D3C8F7-692F-4FDF-9E49-B8FE3C7474AA}"/>
              </a:ext>
            </a:extLst>
          </p:cNvPr>
          <p:cNvSpPr>
            <a:spLocks noGrp="1" noChangeArrowheads="1"/>
          </p:cNvSpPr>
          <p:nvPr>
            <p:ph type="title"/>
          </p:nvPr>
        </p:nvSpPr>
        <p:spPr>
          <a:xfrm>
            <a:off x="228600" y="457200"/>
            <a:ext cx="5846763" cy="530225"/>
          </a:xfrm>
        </p:spPr>
        <p:txBody>
          <a:bodyPr/>
          <a:lstStyle/>
          <a:p>
            <a:pPr eaLnBrk="1" hangingPunct="1"/>
            <a:r>
              <a:rPr lang="en-US" altLang="en-US"/>
              <a:t>A Decade of Success</a:t>
            </a:r>
          </a:p>
        </p:txBody>
      </p:sp>
      <p:sp>
        <p:nvSpPr>
          <p:cNvPr id="11267" name="Text Placeholder 2">
            <a:extLst>
              <a:ext uri="{FF2B5EF4-FFF2-40B4-BE49-F238E27FC236}">
                <a16:creationId xmlns:a16="http://schemas.microsoft.com/office/drawing/2014/main" id="{606F205D-4147-4EA2-B05E-871EB961DBE6}"/>
              </a:ext>
            </a:extLst>
          </p:cNvPr>
          <p:cNvSpPr>
            <a:spLocks noGrp="1" noChangeArrowheads="1"/>
          </p:cNvSpPr>
          <p:nvPr>
            <p:ph type="body" sz="half" idx="2"/>
          </p:nvPr>
        </p:nvSpPr>
        <p:spPr>
          <a:xfrm>
            <a:off x="304800" y="1143000"/>
            <a:ext cx="3524250" cy="4873625"/>
          </a:xfrm>
        </p:spPr>
        <p:txBody>
          <a:bodyPr/>
          <a:lstStyle/>
          <a:p>
            <a:pPr>
              <a:buFontTx/>
              <a:buChar char="•"/>
            </a:pPr>
            <a:r>
              <a:rPr lang="en-US" altLang="en-US"/>
              <a:t>2008 Invasive Plants Strategy</a:t>
            </a:r>
          </a:p>
          <a:p>
            <a:pPr>
              <a:buFontTx/>
              <a:buChar char="•"/>
            </a:pPr>
            <a:r>
              <a:rPr lang="en-US" altLang="en-US"/>
              <a:t>Guiding document on vegetation management</a:t>
            </a:r>
          </a:p>
          <a:p>
            <a:pPr>
              <a:buFontTx/>
              <a:buChar char="•"/>
            </a:pPr>
            <a:r>
              <a:rPr lang="en-US" altLang="en-US"/>
              <a:t>Extensive community outreach employed</a:t>
            </a:r>
          </a:p>
          <a:p>
            <a:pPr>
              <a:buFontTx/>
              <a:buChar char="•"/>
            </a:pPr>
            <a:r>
              <a:rPr lang="en-US" altLang="en-US"/>
              <a:t>90% of actions accomplished</a:t>
            </a:r>
          </a:p>
          <a:p>
            <a:pPr>
              <a:buFontTx/>
              <a:buChar char="•"/>
            </a:pPr>
            <a:r>
              <a:rPr lang="en-US" altLang="en-US"/>
              <a:t>Modified code (Titles 11, 29, 33)</a:t>
            </a:r>
          </a:p>
          <a:p>
            <a:pPr>
              <a:buFontTx/>
              <a:buChar char="•"/>
            </a:pPr>
            <a:endParaRPr lang="en-US" altLang="en-US"/>
          </a:p>
        </p:txBody>
      </p:sp>
      <p:sp>
        <p:nvSpPr>
          <p:cNvPr id="9220" name="Rectangle 7">
            <a:extLst>
              <a:ext uri="{FF2B5EF4-FFF2-40B4-BE49-F238E27FC236}">
                <a16:creationId xmlns:a16="http://schemas.microsoft.com/office/drawing/2014/main" id="{EB2DD212-2D34-44F3-812E-80A9E58473BB}"/>
              </a:ext>
            </a:extLst>
          </p:cNvPr>
          <p:cNvSpPr>
            <a:spLocks noChangeArrowheads="1"/>
          </p:cNvSpPr>
          <p:nvPr/>
        </p:nvSpPr>
        <p:spPr bwMode="auto">
          <a:xfrm>
            <a:off x="1905000" y="1143000"/>
            <a:ext cx="5410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endParaRPr lang="en-US" altLang="en-US" sz="2400" b="1">
              <a:solidFill>
                <a:srgbClr val="FFFF00"/>
              </a:solidFill>
              <a:latin typeface="Arial" panose="020B0604020202020204" pitchFamily="34" charset="0"/>
            </a:endParaRPr>
          </a:p>
        </p:txBody>
      </p:sp>
      <p:pic>
        <p:nvPicPr>
          <p:cNvPr id="9221" name="Picture 2">
            <a:extLst>
              <a:ext uri="{FF2B5EF4-FFF2-40B4-BE49-F238E27FC236}">
                <a16:creationId xmlns:a16="http://schemas.microsoft.com/office/drawing/2014/main" id="{CBF9B5CF-7444-4B2A-A858-81281FF50A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3363" y="452438"/>
            <a:ext cx="3775075"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3">
            <a:extLst>
              <a:ext uri="{FF2B5EF4-FFF2-40B4-BE49-F238E27FC236}">
                <a16:creationId xmlns:a16="http://schemas.microsoft.com/office/drawing/2014/main" id="{F657883F-4BD5-4523-B8E8-F93B96B001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4269582" y="793660"/>
            <a:ext cx="2053407" cy="5222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4">
            <a:extLst>
              <a:ext uri="{FF2B5EF4-FFF2-40B4-BE49-F238E27FC236}">
                <a16:creationId xmlns:a16="http://schemas.microsoft.com/office/drawing/2014/main" id="{C0947BC4-BD77-4951-BDC2-7F5DBCE815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3189" y="536575"/>
            <a:ext cx="4385482" cy="555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9221"/>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127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1267">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2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0AA59-C6FA-4BC5-A2D1-197927D2BE7C}"/>
              </a:ext>
            </a:extLst>
          </p:cNvPr>
          <p:cNvSpPr>
            <a:spLocks noGrp="1"/>
          </p:cNvSpPr>
          <p:nvPr>
            <p:ph type="title"/>
          </p:nvPr>
        </p:nvSpPr>
        <p:spPr/>
        <p:txBody>
          <a:bodyPr/>
          <a:lstStyle/>
          <a:p>
            <a:endParaRPr lang="en-US"/>
          </a:p>
        </p:txBody>
      </p:sp>
      <p:pic>
        <p:nvPicPr>
          <p:cNvPr id="7" name="ForestPark_cumulative">
            <a:hlinkClick r:id="" action="ppaction://media"/>
            <a:extLst>
              <a:ext uri="{FF2B5EF4-FFF2-40B4-BE49-F238E27FC236}">
                <a16:creationId xmlns:a16="http://schemas.microsoft.com/office/drawing/2014/main" id="{1C97B7A2-B208-4F03-AA40-AEEC5E1C7D8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4116"/>
            <a:ext cx="9144000" cy="6813884"/>
          </a:xfrm>
          <a:prstGeom prst="rect">
            <a:avLst/>
          </a:prstGeom>
        </p:spPr>
      </p:pic>
    </p:spTree>
    <p:extLst>
      <p:ext uri="{BB962C8B-B14F-4D97-AF65-F5344CB8AC3E}">
        <p14:creationId xmlns:p14="http://schemas.microsoft.com/office/powerpoint/2010/main" val="407315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a:extLst>
              <a:ext uri="{FF2B5EF4-FFF2-40B4-BE49-F238E27FC236}">
                <a16:creationId xmlns:a16="http://schemas.microsoft.com/office/drawing/2014/main" id="{7FE400FD-2341-4EEC-B7B6-6BD7F4A32D9B}"/>
              </a:ext>
            </a:extLst>
          </p:cNvPr>
          <p:cNvSpPr>
            <a:spLocks noGrp="1" noChangeArrowheads="1"/>
          </p:cNvSpPr>
          <p:nvPr>
            <p:ph type="title"/>
          </p:nvPr>
        </p:nvSpPr>
        <p:spPr>
          <a:xfrm>
            <a:off x="228600" y="457200"/>
            <a:ext cx="6705600" cy="530225"/>
          </a:xfrm>
        </p:spPr>
        <p:txBody>
          <a:bodyPr/>
          <a:lstStyle/>
          <a:p>
            <a:pPr eaLnBrk="1" hangingPunct="1"/>
            <a:r>
              <a:rPr lang="en-US" altLang="en-US"/>
              <a:t>Invasive Species Strategy 2020-2030</a:t>
            </a:r>
          </a:p>
        </p:txBody>
      </p:sp>
      <p:sp>
        <p:nvSpPr>
          <p:cNvPr id="14339" name="Text Placeholder 2">
            <a:extLst>
              <a:ext uri="{FF2B5EF4-FFF2-40B4-BE49-F238E27FC236}">
                <a16:creationId xmlns:a16="http://schemas.microsoft.com/office/drawing/2014/main" id="{0B4A7349-4BF5-4D77-B6E5-06E6D872D8D5}"/>
              </a:ext>
            </a:extLst>
          </p:cNvPr>
          <p:cNvSpPr>
            <a:spLocks noGrp="1" noChangeArrowheads="1"/>
          </p:cNvSpPr>
          <p:nvPr>
            <p:ph type="body" sz="half" idx="2"/>
          </p:nvPr>
        </p:nvSpPr>
        <p:spPr>
          <a:xfrm>
            <a:off x="412750" y="1089025"/>
            <a:ext cx="4038600" cy="3811588"/>
          </a:xfrm>
        </p:spPr>
        <p:txBody>
          <a:bodyPr/>
          <a:lstStyle/>
          <a:p>
            <a:pPr>
              <a:buFontTx/>
              <a:buChar char="•"/>
            </a:pPr>
            <a:r>
              <a:rPr lang="en-US" altLang="en-US"/>
              <a:t>Relies on partnerships</a:t>
            </a:r>
          </a:p>
          <a:p>
            <a:pPr>
              <a:buFontTx/>
              <a:buChar char="•"/>
            </a:pPr>
            <a:endParaRPr lang="en-US" altLang="en-US"/>
          </a:p>
        </p:txBody>
      </p:sp>
      <p:sp>
        <p:nvSpPr>
          <p:cNvPr id="14340" name="Rectangle 7">
            <a:extLst>
              <a:ext uri="{FF2B5EF4-FFF2-40B4-BE49-F238E27FC236}">
                <a16:creationId xmlns:a16="http://schemas.microsoft.com/office/drawing/2014/main" id="{589D4A9C-4D48-4B7B-A0ED-E973ECA50020}"/>
              </a:ext>
            </a:extLst>
          </p:cNvPr>
          <p:cNvSpPr>
            <a:spLocks noChangeArrowheads="1"/>
          </p:cNvSpPr>
          <p:nvPr/>
        </p:nvSpPr>
        <p:spPr bwMode="auto">
          <a:xfrm>
            <a:off x="1905000" y="1143000"/>
            <a:ext cx="5410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endParaRPr lang="en-US" altLang="en-US" sz="2400" b="1">
              <a:solidFill>
                <a:srgbClr val="FFFF00"/>
              </a:solidFill>
              <a:latin typeface="Arial" panose="020B0604020202020204" pitchFamily="34" charset="0"/>
            </a:endParaRPr>
          </a:p>
        </p:txBody>
      </p:sp>
      <p:graphicFrame>
        <p:nvGraphicFramePr>
          <p:cNvPr id="6" name="Diagram 5"/>
          <p:cNvGraphicFramePr/>
          <p:nvPr>
            <p:extLst>
              <p:ext uri="{D42A27DB-BD31-4B8C-83A1-F6EECF244321}">
                <p14:modId xmlns:p14="http://schemas.microsoft.com/office/powerpoint/2010/main" val="2637014879"/>
              </p:ext>
            </p:extLst>
          </p:nvPr>
        </p:nvGraphicFramePr>
        <p:xfrm>
          <a:off x="1905000" y="1143000"/>
          <a:ext cx="65532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a:extLst>
              <a:ext uri="{FF2B5EF4-FFF2-40B4-BE49-F238E27FC236}">
                <a16:creationId xmlns:a16="http://schemas.microsoft.com/office/drawing/2014/main" id="{4CC1016E-36A1-4376-9E14-4124E435BB40}"/>
              </a:ext>
            </a:extLst>
          </p:cNvPr>
          <p:cNvSpPr>
            <a:spLocks noGrp="1" noChangeArrowheads="1"/>
          </p:cNvSpPr>
          <p:nvPr>
            <p:ph type="title"/>
          </p:nvPr>
        </p:nvSpPr>
        <p:spPr>
          <a:xfrm>
            <a:off x="228600" y="457200"/>
            <a:ext cx="6705600" cy="530225"/>
          </a:xfrm>
        </p:spPr>
        <p:txBody>
          <a:bodyPr/>
          <a:lstStyle/>
          <a:p>
            <a:pPr eaLnBrk="1" hangingPunct="1"/>
            <a:r>
              <a:rPr lang="en-US" altLang="en-US"/>
              <a:t>Invasive Species Strategy 2020-2030</a:t>
            </a:r>
          </a:p>
        </p:txBody>
      </p:sp>
      <p:sp>
        <p:nvSpPr>
          <p:cNvPr id="15363" name="Text Placeholder 2">
            <a:extLst>
              <a:ext uri="{FF2B5EF4-FFF2-40B4-BE49-F238E27FC236}">
                <a16:creationId xmlns:a16="http://schemas.microsoft.com/office/drawing/2014/main" id="{C41D7096-633B-422D-AD10-DA4497B27C20}"/>
              </a:ext>
            </a:extLst>
          </p:cNvPr>
          <p:cNvSpPr>
            <a:spLocks noGrp="1" noChangeArrowheads="1"/>
          </p:cNvSpPr>
          <p:nvPr>
            <p:ph type="body" sz="half" idx="2"/>
          </p:nvPr>
        </p:nvSpPr>
        <p:spPr>
          <a:xfrm>
            <a:off x="430213" y="1100138"/>
            <a:ext cx="3524250" cy="3811587"/>
          </a:xfrm>
        </p:spPr>
        <p:txBody>
          <a:bodyPr/>
          <a:lstStyle/>
          <a:p>
            <a:pPr>
              <a:buFontTx/>
              <a:buChar char="•"/>
            </a:pPr>
            <a:r>
              <a:rPr lang="en-US" altLang="en-US" dirty="0"/>
              <a:t>Protects our investments</a:t>
            </a:r>
          </a:p>
          <a:p>
            <a:pPr>
              <a:buFontTx/>
              <a:buChar char="•"/>
            </a:pPr>
            <a:r>
              <a:rPr lang="en-US" altLang="en-US"/>
              <a:t>Crafted by 6 bureaus</a:t>
            </a:r>
            <a:endParaRPr lang="en-US" altLang="en-US" dirty="0"/>
          </a:p>
          <a:p>
            <a:pPr>
              <a:buFontTx/>
              <a:buChar char="•"/>
            </a:pPr>
            <a:r>
              <a:rPr lang="en-US" altLang="en-US" dirty="0"/>
              <a:t>Asset management approach</a:t>
            </a:r>
          </a:p>
          <a:p>
            <a:pPr>
              <a:buFontTx/>
              <a:buChar char="•"/>
            </a:pPr>
            <a:r>
              <a:rPr lang="en-US" altLang="en-US" dirty="0"/>
              <a:t>Green and grey</a:t>
            </a:r>
          </a:p>
          <a:p>
            <a:pPr>
              <a:buFontTx/>
              <a:buChar char="•"/>
            </a:pPr>
            <a:endParaRPr lang="en-US" altLang="en-US" dirty="0"/>
          </a:p>
        </p:txBody>
      </p:sp>
      <p:sp>
        <p:nvSpPr>
          <p:cNvPr id="16388" name="Rectangle 7">
            <a:extLst>
              <a:ext uri="{FF2B5EF4-FFF2-40B4-BE49-F238E27FC236}">
                <a16:creationId xmlns:a16="http://schemas.microsoft.com/office/drawing/2014/main" id="{741539E8-5247-4399-92FC-21E669A4573C}"/>
              </a:ext>
            </a:extLst>
          </p:cNvPr>
          <p:cNvSpPr>
            <a:spLocks noChangeArrowheads="1"/>
          </p:cNvSpPr>
          <p:nvPr/>
        </p:nvSpPr>
        <p:spPr bwMode="auto">
          <a:xfrm>
            <a:off x="1905000" y="1143000"/>
            <a:ext cx="5410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endParaRPr lang="en-US" altLang="en-US" sz="2400" b="1">
              <a:solidFill>
                <a:srgbClr val="FFFF00"/>
              </a:solidFill>
              <a:latin typeface="Arial" panose="020B0604020202020204" pitchFamily="34" charset="0"/>
            </a:endParaRPr>
          </a:p>
        </p:txBody>
      </p:sp>
      <p:pic>
        <p:nvPicPr>
          <p:cNvPr id="16389" name="Picture 5">
            <a:extLst>
              <a:ext uri="{FF2B5EF4-FFF2-40B4-BE49-F238E27FC236}">
                <a16:creationId xmlns:a16="http://schemas.microsoft.com/office/drawing/2014/main" id="{C85D834D-59A7-4CB3-9A18-F516832D2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3451" y="1176338"/>
            <a:ext cx="5441949" cy="408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3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a:extLst>
              <a:ext uri="{FF2B5EF4-FFF2-40B4-BE49-F238E27FC236}">
                <a16:creationId xmlns:a16="http://schemas.microsoft.com/office/drawing/2014/main" id="{919EE066-A345-4F16-8FE1-E4C87B5F9C48}"/>
              </a:ext>
            </a:extLst>
          </p:cNvPr>
          <p:cNvSpPr>
            <a:spLocks noGrp="1" noChangeArrowheads="1"/>
          </p:cNvSpPr>
          <p:nvPr>
            <p:ph type="title"/>
          </p:nvPr>
        </p:nvSpPr>
        <p:spPr>
          <a:xfrm>
            <a:off x="228600" y="457200"/>
            <a:ext cx="6705600" cy="530225"/>
          </a:xfrm>
        </p:spPr>
        <p:txBody>
          <a:bodyPr/>
          <a:lstStyle/>
          <a:p>
            <a:pPr eaLnBrk="1" hangingPunct="1"/>
            <a:r>
              <a:rPr lang="en-US" altLang="en-US"/>
              <a:t>Potential Investments</a:t>
            </a:r>
          </a:p>
        </p:txBody>
      </p:sp>
      <p:sp>
        <p:nvSpPr>
          <p:cNvPr id="18435" name="Rectangle 7">
            <a:extLst>
              <a:ext uri="{FF2B5EF4-FFF2-40B4-BE49-F238E27FC236}">
                <a16:creationId xmlns:a16="http://schemas.microsoft.com/office/drawing/2014/main" id="{DDA4C9C7-508C-4945-9924-213A7931028D}"/>
              </a:ext>
            </a:extLst>
          </p:cNvPr>
          <p:cNvSpPr>
            <a:spLocks noChangeArrowheads="1"/>
          </p:cNvSpPr>
          <p:nvPr/>
        </p:nvSpPr>
        <p:spPr bwMode="auto">
          <a:xfrm>
            <a:off x="1905000" y="1143000"/>
            <a:ext cx="5410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endParaRPr lang="en-US" altLang="en-US" sz="2400" b="1">
              <a:solidFill>
                <a:srgbClr val="FFFF00"/>
              </a:solidFill>
              <a:latin typeface="Arial" panose="020B0604020202020204" pitchFamily="34" charset="0"/>
            </a:endParaRPr>
          </a:p>
        </p:txBody>
      </p:sp>
      <p:sp>
        <p:nvSpPr>
          <p:cNvPr id="18436" name="Text Placeholder 1">
            <a:extLst>
              <a:ext uri="{FF2B5EF4-FFF2-40B4-BE49-F238E27FC236}">
                <a16:creationId xmlns:a16="http://schemas.microsoft.com/office/drawing/2014/main" id="{D1763A25-2C6C-415D-9B4B-6D0664C7F68C}"/>
              </a:ext>
            </a:extLst>
          </p:cNvPr>
          <p:cNvSpPr>
            <a:spLocks noGrp="1" noChangeArrowheads="1"/>
          </p:cNvSpPr>
          <p:nvPr>
            <p:ph type="body" sz="half" idx="2"/>
          </p:nvPr>
        </p:nvSpPr>
        <p:spPr>
          <a:xfrm>
            <a:off x="304800" y="1143000"/>
            <a:ext cx="2362200" cy="3811588"/>
          </a:xfrm>
        </p:spPr>
        <p:txBody>
          <a:bodyPr/>
          <a:lstStyle/>
          <a:p>
            <a:pPr>
              <a:buFontTx/>
              <a:buChar char="•"/>
            </a:pPr>
            <a:r>
              <a:rPr lang="en-US" altLang="en-US"/>
              <a:t>Developed resource objectives for BES and PP&amp;R </a:t>
            </a:r>
          </a:p>
          <a:p>
            <a:pPr>
              <a:buFontTx/>
              <a:buChar char="•"/>
            </a:pPr>
            <a:r>
              <a:rPr lang="en-US" altLang="en-US"/>
              <a:t>3 options</a:t>
            </a:r>
          </a:p>
          <a:p>
            <a:pPr>
              <a:buFontTx/>
              <a:buChar char="•"/>
            </a:pPr>
            <a:endParaRPr lang="en-US" altLang="en-US"/>
          </a:p>
        </p:txBody>
      </p:sp>
      <p:pic>
        <p:nvPicPr>
          <p:cNvPr id="18437" name="Picture 2">
            <a:extLst>
              <a:ext uri="{FF2B5EF4-FFF2-40B4-BE49-F238E27FC236}">
                <a16:creationId xmlns:a16="http://schemas.microsoft.com/office/drawing/2014/main" id="{75D0F44F-782C-4F9A-84A2-11990CC131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2892425" y="1397406"/>
            <a:ext cx="6143625" cy="434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23BD5812-31E3-42DA-B9A5-2119DA27EB21}"/>
              </a:ext>
            </a:extLst>
          </p:cNvPr>
          <p:cNvSpPr>
            <a:spLocks noGrp="1" noChangeArrowheads="1"/>
          </p:cNvSpPr>
          <p:nvPr>
            <p:ph type="title"/>
          </p:nvPr>
        </p:nvSpPr>
        <p:spPr>
          <a:xfrm>
            <a:off x="228600" y="457200"/>
            <a:ext cx="5846763" cy="530225"/>
          </a:xfrm>
        </p:spPr>
        <p:txBody>
          <a:bodyPr/>
          <a:lstStyle/>
          <a:p>
            <a:r>
              <a:rPr lang="en-US" altLang="en-US"/>
              <a:t>Rising to the Challenge</a:t>
            </a:r>
          </a:p>
        </p:txBody>
      </p:sp>
      <p:pic>
        <p:nvPicPr>
          <p:cNvPr id="2" name="Picture Placeholder 1">
            <a:extLst>
              <a:ext uri="{FF2B5EF4-FFF2-40B4-BE49-F238E27FC236}">
                <a16:creationId xmlns:a16="http://schemas.microsoft.com/office/drawing/2014/main" id="{7005263C-4A4C-4060-8351-C3F66BDD09FE}"/>
              </a:ext>
            </a:extLst>
          </p:cNvPr>
          <p:cNvPicPr>
            <a:picLocks noGrp="1" noChangeAspect="1"/>
          </p:cNvPicPr>
          <p:nvPr>
            <p:ph type="pic" idx="1"/>
          </p:nvPr>
        </p:nvPicPr>
        <p:blipFill>
          <a:blip r:embed="rId3"/>
          <a:srcRect l="14821" r="14821"/>
          <a:stretch>
            <a:fillRect/>
          </a:stretch>
        </p:blipFill>
        <p:spPr>
          <a:xfrm>
            <a:off x="4038600" y="1219200"/>
            <a:ext cx="4503495" cy="4800600"/>
          </a:xfrm>
          <a:prstGeom prst="rect">
            <a:avLst/>
          </a:prstGeom>
        </p:spPr>
      </p:pic>
      <p:sp>
        <p:nvSpPr>
          <p:cNvPr id="20484" name="Text Placeholder 3">
            <a:extLst>
              <a:ext uri="{FF2B5EF4-FFF2-40B4-BE49-F238E27FC236}">
                <a16:creationId xmlns:a16="http://schemas.microsoft.com/office/drawing/2014/main" id="{7BEDE0D9-A4C6-46C4-BE9B-9CE50E0270A9}"/>
              </a:ext>
            </a:extLst>
          </p:cNvPr>
          <p:cNvSpPr>
            <a:spLocks noGrp="1" noChangeArrowheads="1"/>
          </p:cNvSpPr>
          <p:nvPr>
            <p:ph type="body" sz="half" idx="2"/>
          </p:nvPr>
        </p:nvSpPr>
        <p:spPr>
          <a:xfrm>
            <a:off x="304800" y="1143000"/>
            <a:ext cx="3524250" cy="3811588"/>
          </a:xfrm>
        </p:spPr>
        <p:txBody>
          <a:bodyPr/>
          <a:lstStyle/>
          <a:p>
            <a:pPr>
              <a:buFontTx/>
              <a:buChar char="•"/>
            </a:pPr>
            <a:r>
              <a:rPr lang="en-US" altLang="en-US" dirty="0"/>
              <a:t>6 goals, workplan, success metrics</a:t>
            </a:r>
          </a:p>
          <a:p>
            <a:pPr>
              <a:buFontTx/>
              <a:buChar char="•"/>
            </a:pPr>
            <a:r>
              <a:rPr lang="en-US" altLang="en-US" dirty="0"/>
              <a:t>Detailed regulatory and pathways analysis</a:t>
            </a:r>
          </a:p>
          <a:p>
            <a:pPr>
              <a:buFontTx/>
              <a:buChar char="•"/>
            </a:pPr>
            <a:r>
              <a:rPr lang="en-US" altLang="en-US" dirty="0"/>
              <a:t>Proactive vs. reactive</a:t>
            </a:r>
          </a:p>
          <a:p>
            <a:pPr>
              <a:buFontTx/>
              <a:buChar char="•"/>
            </a:pPr>
            <a:r>
              <a:rPr lang="en-US" altLang="en-US" dirty="0"/>
              <a:t>Cost savings</a:t>
            </a:r>
          </a:p>
          <a:p>
            <a:pPr>
              <a:buFontTx/>
              <a:buChar char="•"/>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2" descr="A group of people standing next to a tree&#10;&#10;Description automatically generated">
            <a:extLst>
              <a:ext uri="{FF2B5EF4-FFF2-40B4-BE49-F238E27FC236}">
                <a16:creationId xmlns:a16="http://schemas.microsoft.com/office/drawing/2014/main" id="{D44DA3BF-44DB-4992-983C-0C70C4CBC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
            <a:ext cx="9244012" cy="6933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a:extLst>
              <a:ext uri="{FF2B5EF4-FFF2-40B4-BE49-F238E27FC236}">
                <a16:creationId xmlns:a16="http://schemas.microsoft.com/office/drawing/2014/main" id="{DB409313-38FF-4AC0-ADE2-D843DA733F6C}"/>
              </a:ext>
            </a:extLst>
          </p:cNvPr>
          <p:cNvSpPr>
            <a:spLocks noGrp="1" noChangeArrowheads="1"/>
          </p:cNvSpPr>
          <p:nvPr>
            <p:ph type="title"/>
          </p:nvPr>
        </p:nvSpPr>
        <p:spPr>
          <a:xfrm>
            <a:off x="3276600" y="4038600"/>
            <a:ext cx="4800600" cy="1409700"/>
          </a:xfrm>
          <a:effectLst>
            <a:outerShdw blurRad="50800" dist="38100" dir="2700000" algn="tl" rotWithShape="0">
              <a:prstClr val="black">
                <a:alpha val="40000"/>
              </a:prstClr>
            </a:outerShdw>
          </a:effectLst>
        </p:spPr>
        <p:txBody>
          <a:bodyPr/>
          <a:lstStyle/>
          <a:p>
            <a:pPr eaLnBrk="1" hangingPunct="1"/>
            <a:r>
              <a:rPr lang="en-US" altLang="en-US" sz="8000" b="0" dirty="0">
                <a:solidFill>
                  <a:schemeClr val="bg1"/>
                </a:solidFill>
              </a:rPr>
              <a:t>Thank you</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513</TotalTime>
  <Words>716</Words>
  <Application>Microsoft Office PowerPoint</Application>
  <PresentationFormat>On-screen Show (4:3)</PresentationFormat>
  <Paragraphs>65</Paragraphs>
  <Slides>9</Slides>
  <Notes>9</Notes>
  <HiddenSlides>0</HiddenSlides>
  <MMClips>1</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Default Design</vt:lpstr>
      <vt:lpstr>Invasive Species Strategy 2020-2030 </vt:lpstr>
      <vt:lpstr>Why Invasive Species?</vt:lpstr>
      <vt:lpstr>A Decade of Success</vt:lpstr>
      <vt:lpstr>PowerPoint Presentation</vt:lpstr>
      <vt:lpstr>Invasive Species Strategy 2020-2030</vt:lpstr>
      <vt:lpstr>Invasive Species Strategy 2020-2030</vt:lpstr>
      <vt:lpstr>Potential Investments</vt:lpstr>
      <vt:lpstr>Rising to the Challenge</vt:lpstr>
      <vt:lpstr>Thank you</vt:lpstr>
    </vt:vector>
  </TitlesOfParts>
  <Company>City of Portland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kmartinek</dc:creator>
  <cp:lastModifiedBy>Viva</cp:lastModifiedBy>
  <cp:revision>103</cp:revision>
  <cp:lastPrinted>2014-10-01T21:25:08Z</cp:lastPrinted>
  <dcterms:created xsi:type="dcterms:W3CDTF">2013-10-16T16:39:34Z</dcterms:created>
  <dcterms:modified xsi:type="dcterms:W3CDTF">2020-01-17T23:29:27Z</dcterms:modified>
</cp:coreProperties>
</file>