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4"/>
  </p:notesMasterIdLst>
  <p:handoutMasterIdLst>
    <p:handoutMasterId r:id="rId15"/>
  </p:handoutMasterIdLst>
  <p:sldIdLst>
    <p:sldId id="261" r:id="rId2"/>
    <p:sldId id="302" r:id="rId3"/>
    <p:sldId id="291" r:id="rId4"/>
    <p:sldId id="300" r:id="rId5"/>
    <p:sldId id="301" r:id="rId6"/>
    <p:sldId id="292" r:id="rId7"/>
    <p:sldId id="293" r:id="rId8"/>
    <p:sldId id="294" r:id="rId9"/>
    <p:sldId id="296" r:id="rId10"/>
    <p:sldId id="297" r:id="rId11"/>
    <p:sldId id="298" r:id="rId12"/>
    <p:sldId id="299"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itler, Lester" initials="SL" lastIdx="13" clrIdx="0">
    <p:extLst>
      <p:ext uri="{19B8F6BF-5375-455C-9EA6-DF929625EA0E}">
        <p15:presenceInfo xmlns:p15="http://schemas.microsoft.com/office/powerpoint/2012/main" userId="S-1-5-21-1562068243-3890762121-1459926415-96180" providerId="AD"/>
      </p:ext>
    </p:extLst>
  </p:cmAuthor>
  <p:cmAuthor id="2" name="Stewart, Paul" initials="SP" lastIdx="1" clrIdx="1">
    <p:extLst>
      <p:ext uri="{19B8F6BF-5375-455C-9EA6-DF929625EA0E}">
        <p15:presenceInfo xmlns:p15="http://schemas.microsoft.com/office/powerpoint/2012/main" userId="S::Paul.Stewart@portlandoregon.gov::9cf786a5-2ff8-4fab-99d1-e114b97745b7" providerId="AD"/>
      </p:ext>
    </p:extLst>
  </p:cmAuthor>
  <p:cmAuthor id="3" name="Sebrina Owens-Wilson" initials="SO" lastIdx="1" clrIdx="2">
    <p:extLst>
      <p:ext uri="{19B8F6BF-5375-455C-9EA6-DF929625EA0E}">
        <p15:presenceInfo xmlns:p15="http://schemas.microsoft.com/office/powerpoint/2012/main" userId="S-1-5-21-4171858184-3831003528-4187063224-361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511F"/>
    <a:srgbClr val="365160"/>
    <a:srgbClr val="022E40"/>
    <a:srgbClr val="032E43"/>
    <a:srgbClr val="67724C"/>
    <a:srgbClr val="5A6B3F"/>
    <a:srgbClr val="3F4D1A"/>
    <a:srgbClr val="A8AE8E"/>
    <a:srgbClr val="858A2E"/>
    <a:srgbClr val="8186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77446" autoAdjust="0"/>
  </p:normalViewPr>
  <p:slideViewPr>
    <p:cSldViewPr snapToGrid="0">
      <p:cViewPr varScale="1">
        <p:scale>
          <a:sx n="105" d="100"/>
          <a:sy n="105" d="100"/>
        </p:scale>
        <p:origin x="1998" y="96"/>
      </p:cViewPr>
      <p:guideLst/>
    </p:cSldViewPr>
  </p:slideViewPr>
  <p:outlineViewPr>
    <p:cViewPr>
      <p:scale>
        <a:sx n="33" d="100"/>
        <a:sy n="33" d="100"/>
      </p:scale>
      <p:origin x="0" y="-4272"/>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7" d="100"/>
          <a:sy n="97" d="100"/>
        </p:scale>
        <p:origin x="3570" y="84"/>
      </p:cViewPr>
      <p:guideLst/>
    </p:cSldViewPr>
  </p:notesViewPr>
  <p:gridSpacing cx="914400" cy="9144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02B39E-EB62-48BC-9728-18A6B7B0C471}"/>
              </a:ext>
            </a:extLst>
          </p:cNvPr>
          <p:cNvSpPr>
            <a:spLocks noGrp="1"/>
          </p:cNvSpPr>
          <p:nvPr>
            <p:ph type="hdr" sz="quarter"/>
          </p:nvPr>
        </p:nvSpPr>
        <p:spPr>
          <a:xfrm>
            <a:off x="3" y="3"/>
            <a:ext cx="3170583" cy="482027"/>
          </a:xfrm>
          <a:prstGeom prst="rect">
            <a:avLst/>
          </a:prstGeom>
        </p:spPr>
        <p:txBody>
          <a:bodyPr vert="horz" lIns="95207" tIns="47604" rIns="95207" bIns="47604" rtlCol="0"/>
          <a:lstStyle>
            <a:lvl1pPr algn="l">
              <a:defRPr sz="1200"/>
            </a:lvl1pPr>
          </a:lstStyle>
          <a:p>
            <a:endParaRPr lang="en-US"/>
          </a:p>
        </p:txBody>
      </p:sp>
      <p:sp>
        <p:nvSpPr>
          <p:cNvPr id="3" name="Date Placeholder 2">
            <a:extLst>
              <a:ext uri="{FF2B5EF4-FFF2-40B4-BE49-F238E27FC236}">
                <a16:creationId xmlns:a16="http://schemas.microsoft.com/office/drawing/2014/main" id="{532B9787-661C-4C98-B188-FA6CC5140A89}"/>
              </a:ext>
            </a:extLst>
          </p:cNvPr>
          <p:cNvSpPr>
            <a:spLocks noGrp="1"/>
          </p:cNvSpPr>
          <p:nvPr>
            <p:ph type="dt" sz="quarter" idx="1"/>
          </p:nvPr>
        </p:nvSpPr>
        <p:spPr>
          <a:xfrm>
            <a:off x="4142965" y="3"/>
            <a:ext cx="3170583" cy="482027"/>
          </a:xfrm>
          <a:prstGeom prst="rect">
            <a:avLst/>
          </a:prstGeom>
        </p:spPr>
        <p:txBody>
          <a:bodyPr vert="horz" lIns="95207" tIns="47604" rIns="95207" bIns="47604" rtlCol="0"/>
          <a:lstStyle>
            <a:lvl1pPr algn="r">
              <a:defRPr sz="1200"/>
            </a:lvl1pPr>
          </a:lstStyle>
          <a:p>
            <a:fld id="{DA013B9E-B450-4D1F-AFF8-EAC41FD1BCE8}" type="datetimeFigureOut">
              <a:rPr lang="en-US" smtClean="0"/>
              <a:t>1/15/2020</a:t>
            </a:fld>
            <a:endParaRPr lang="en-US"/>
          </a:p>
        </p:txBody>
      </p:sp>
      <p:sp>
        <p:nvSpPr>
          <p:cNvPr id="4" name="Footer Placeholder 3">
            <a:extLst>
              <a:ext uri="{FF2B5EF4-FFF2-40B4-BE49-F238E27FC236}">
                <a16:creationId xmlns:a16="http://schemas.microsoft.com/office/drawing/2014/main" id="{8E8D9077-BF0D-4523-9A9E-EBC7487ED3D0}"/>
              </a:ext>
            </a:extLst>
          </p:cNvPr>
          <p:cNvSpPr>
            <a:spLocks noGrp="1"/>
          </p:cNvSpPr>
          <p:nvPr>
            <p:ph type="ftr" sz="quarter" idx="2"/>
          </p:nvPr>
        </p:nvSpPr>
        <p:spPr>
          <a:xfrm>
            <a:off x="3" y="9119174"/>
            <a:ext cx="3170583" cy="482027"/>
          </a:xfrm>
          <a:prstGeom prst="rect">
            <a:avLst/>
          </a:prstGeom>
        </p:spPr>
        <p:txBody>
          <a:bodyPr vert="horz" lIns="95207" tIns="47604" rIns="95207" bIns="4760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4F5964-A2E2-4DF6-A850-11419312E8B5}"/>
              </a:ext>
            </a:extLst>
          </p:cNvPr>
          <p:cNvSpPr>
            <a:spLocks noGrp="1"/>
          </p:cNvSpPr>
          <p:nvPr>
            <p:ph type="sldNum" sz="quarter" idx="3"/>
          </p:nvPr>
        </p:nvSpPr>
        <p:spPr>
          <a:xfrm>
            <a:off x="4142965" y="9119174"/>
            <a:ext cx="3170583" cy="482027"/>
          </a:xfrm>
          <a:prstGeom prst="rect">
            <a:avLst/>
          </a:prstGeom>
        </p:spPr>
        <p:txBody>
          <a:bodyPr vert="horz" lIns="95207" tIns="47604" rIns="95207" bIns="47604" rtlCol="0" anchor="b"/>
          <a:lstStyle>
            <a:lvl1pPr algn="r">
              <a:defRPr sz="1200"/>
            </a:lvl1pPr>
          </a:lstStyle>
          <a:p>
            <a:fld id="{AAC38B66-3FCB-4116-98A5-55A901453320}" type="slidenum">
              <a:rPr lang="en-US" smtClean="0"/>
              <a:t>‹#›</a:t>
            </a:fld>
            <a:endParaRPr lang="en-US"/>
          </a:p>
        </p:txBody>
      </p:sp>
    </p:spTree>
    <p:extLst>
      <p:ext uri="{BB962C8B-B14F-4D97-AF65-F5344CB8AC3E}">
        <p14:creationId xmlns:p14="http://schemas.microsoft.com/office/powerpoint/2010/main" val="1556201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170583" cy="482027"/>
          </a:xfrm>
          <a:prstGeom prst="rect">
            <a:avLst/>
          </a:prstGeom>
        </p:spPr>
        <p:txBody>
          <a:bodyPr vert="horz" lIns="95207" tIns="47604" rIns="95207" bIns="47604" rtlCol="0"/>
          <a:lstStyle>
            <a:lvl1pPr algn="l">
              <a:defRPr sz="1200"/>
            </a:lvl1pPr>
          </a:lstStyle>
          <a:p>
            <a:endParaRPr lang="en-US"/>
          </a:p>
        </p:txBody>
      </p:sp>
      <p:sp>
        <p:nvSpPr>
          <p:cNvPr id="3" name="Date Placeholder 2"/>
          <p:cNvSpPr>
            <a:spLocks noGrp="1"/>
          </p:cNvSpPr>
          <p:nvPr>
            <p:ph type="dt" idx="1"/>
          </p:nvPr>
        </p:nvSpPr>
        <p:spPr>
          <a:xfrm>
            <a:off x="4142965" y="3"/>
            <a:ext cx="3170583" cy="482027"/>
          </a:xfrm>
          <a:prstGeom prst="rect">
            <a:avLst/>
          </a:prstGeom>
        </p:spPr>
        <p:txBody>
          <a:bodyPr vert="horz" lIns="95207" tIns="47604" rIns="95207" bIns="47604" rtlCol="0"/>
          <a:lstStyle>
            <a:lvl1pPr algn="r">
              <a:defRPr sz="1200"/>
            </a:lvl1pPr>
          </a:lstStyle>
          <a:p>
            <a:fld id="{1177C4ED-BE1A-4DD4-82B8-A0437703597D}" type="datetimeFigureOut">
              <a:rPr lang="en-US" smtClean="0"/>
              <a:t>1/15/2020</a:t>
            </a:fld>
            <a:endParaRPr lang="en-US"/>
          </a:p>
        </p:txBody>
      </p:sp>
      <p:sp>
        <p:nvSpPr>
          <p:cNvPr id="4" name="Slide Image Placeholder 3"/>
          <p:cNvSpPr>
            <a:spLocks noGrp="1" noRot="1" noChangeAspect="1"/>
          </p:cNvSpPr>
          <p:nvPr>
            <p:ph type="sldImg" idx="2"/>
          </p:nvPr>
        </p:nvSpPr>
        <p:spPr>
          <a:xfrm>
            <a:off x="1498600" y="1200150"/>
            <a:ext cx="4318000" cy="3238500"/>
          </a:xfrm>
          <a:prstGeom prst="rect">
            <a:avLst/>
          </a:prstGeom>
          <a:noFill/>
          <a:ln w="12700">
            <a:solidFill>
              <a:prstClr val="black"/>
            </a:solidFill>
          </a:ln>
        </p:spPr>
        <p:txBody>
          <a:bodyPr vert="horz" lIns="95207" tIns="47604" rIns="95207" bIns="47604" rtlCol="0" anchor="ctr"/>
          <a:lstStyle/>
          <a:p>
            <a:endParaRPr lang="en-US"/>
          </a:p>
        </p:txBody>
      </p:sp>
      <p:sp>
        <p:nvSpPr>
          <p:cNvPr id="5" name="Notes Placeholder 4"/>
          <p:cNvSpPr>
            <a:spLocks noGrp="1"/>
          </p:cNvSpPr>
          <p:nvPr>
            <p:ph type="body" sz="quarter" idx="3"/>
          </p:nvPr>
        </p:nvSpPr>
        <p:spPr>
          <a:xfrm>
            <a:off x="732183" y="4620251"/>
            <a:ext cx="5850835" cy="3780800"/>
          </a:xfrm>
          <a:prstGeom prst="rect">
            <a:avLst/>
          </a:prstGeom>
        </p:spPr>
        <p:txBody>
          <a:bodyPr vert="horz" lIns="95207" tIns="47604" rIns="95207" bIns="4760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9119174"/>
            <a:ext cx="3170583" cy="482027"/>
          </a:xfrm>
          <a:prstGeom prst="rect">
            <a:avLst/>
          </a:prstGeom>
        </p:spPr>
        <p:txBody>
          <a:bodyPr vert="horz" lIns="95207" tIns="47604" rIns="95207" bIns="47604" rtlCol="0" anchor="b"/>
          <a:lstStyle>
            <a:lvl1pPr algn="l">
              <a:defRPr sz="1200"/>
            </a:lvl1pPr>
          </a:lstStyle>
          <a:p>
            <a:endParaRPr lang="en-US"/>
          </a:p>
        </p:txBody>
      </p:sp>
      <p:sp>
        <p:nvSpPr>
          <p:cNvPr id="7" name="Slide Number Placeholder 6"/>
          <p:cNvSpPr>
            <a:spLocks noGrp="1"/>
          </p:cNvSpPr>
          <p:nvPr>
            <p:ph type="sldNum" sz="quarter" idx="5"/>
          </p:nvPr>
        </p:nvSpPr>
        <p:spPr>
          <a:xfrm>
            <a:off x="4142965" y="9119174"/>
            <a:ext cx="3170583" cy="482027"/>
          </a:xfrm>
          <a:prstGeom prst="rect">
            <a:avLst/>
          </a:prstGeom>
        </p:spPr>
        <p:txBody>
          <a:bodyPr vert="horz" lIns="95207" tIns="47604" rIns="95207" bIns="47604" rtlCol="0" anchor="b"/>
          <a:lstStyle>
            <a:lvl1pPr algn="r">
              <a:defRPr sz="1200"/>
            </a:lvl1pPr>
          </a:lstStyle>
          <a:p>
            <a:fld id="{3502872E-8B65-4EE2-9173-C84621AC8392}" type="slidenum">
              <a:rPr lang="en-US" smtClean="0"/>
              <a:t>‹#›</a:t>
            </a:fld>
            <a:endParaRPr lang="en-US"/>
          </a:p>
        </p:txBody>
      </p:sp>
    </p:spTree>
    <p:extLst>
      <p:ext uri="{BB962C8B-B14F-4D97-AF65-F5344CB8AC3E}">
        <p14:creationId xmlns:p14="http://schemas.microsoft.com/office/powerpoint/2010/main" val="2101297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1</a:t>
            </a:fld>
            <a:endParaRPr lang="en-US" dirty="0"/>
          </a:p>
        </p:txBody>
      </p:sp>
    </p:spTree>
    <p:extLst>
      <p:ext uri="{BB962C8B-B14F-4D97-AF65-F5344CB8AC3E}">
        <p14:creationId xmlns:p14="http://schemas.microsoft.com/office/powerpoint/2010/main" val="2403455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10</a:t>
            </a:fld>
            <a:endParaRPr lang="en-US" dirty="0"/>
          </a:p>
        </p:txBody>
      </p:sp>
    </p:spTree>
    <p:extLst>
      <p:ext uri="{BB962C8B-B14F-4D97-AF65-F5344CB8AC3E}">
        <p14:creationId xmlns:p14="http://schemas.microsoft.com/office/powerpoint/2010/main" val="2237174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11</a:t>
            </a:fld>
            <a:endParaRPr lang="en-US" dirty="0"/>
          </a:p>
        </p:txBody>
      </p:sp>
    </p:spTree>
    <p:extLst>
      <p:ext uri="{BB962C8B-B14F-4D97-AF65-F5344CB8AC3E}">
        <p14:creationId xmlns:p14="http://schemas.microsoft.com/office/powerpoint/2010/main" val="3305078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12</a:t>
            </a:fld>
            <a:endParaRPr lang="en-US" dirty="0"/>
          </a:p>
        </p:txBody>
      </p:sp>
    </p:spTree>
    <p:extLst>
      <p:ext uri="{BB962C8B-B14F-4D97-AF65-F5344CB8AC3E}">
        <p14:creationId xmlns:p14="http://schemas.microsoft.com/office/powerpoint/2010/main" val="3491073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400" b="1" dirty="0"/>
              <a:t>Raahi</a:t>
            </a:r>
          </a:p>
          <a:p>
            <a:pPr eaLnBrk="1" hangingPunct="1"/>
            <a:endParaRPr lang="en-US" altLang="en-US" sz="1400" dirty="0"/>
          </a:p>
          <a:p>
            <a:pPr eaLnBrk="1" hangingPunct="1"/>
            <a:r>
              <a:rPr lang="en-US" altLang="en-US" sz="1400" dirty="0"/>
              <a:t>Acknowledge</a:t>
            </a:r>
            <a:r>
              <a:rPr lang="en-US" altLang="en-US" sz="1400" baseline="0" dirty="0"/>
              <a:t>ments</a:t>
            </a:r>
          </a:p>
          <a:p>
            <a:pPr marL="285750" indent="-285750" eaLnBrk="1" hangingPunct="1">
              <a:buFont typeface="Arial" panose="020B0604020202020204" pitchFamily="34" charset="0"/>
              <a:buChar char="•"/>
            </a:pPr>
            <a:r>
              <a:rPr lang="en-US" altLang="en-US" sz="1400" baseline="0" dirty="0"/>
              <a:t>City has been a partner from the beginning</a:t>
            </a:r>
          </a:p>
          <a:p>
            <a:pPr marL="742950" lvl="1" indent="-285750" eaLnBrk="1" hangingPunct="1">
              <a:buFont typeface="Arial" panose="020B0604020202020204" pitchFamily="34" charset="0"/>
              <a:buChar char="•"/>
            </a:pPr>
            <a:r>
              <a:rPr lang="en-US" altLang="en-US" sz="1400" baseline="0" dirty="0"/>
              <a:t>Co-funding the market study and regional table</a:t>
            </a:r>
          </a:p>
          <a:p>
            <a:pPr marL="742950" lvl="1" indent="-285750" eaLnBrk="1" hangingPunct="1">
              <a:buFont typeface="Arial" panose="020B0604020202020204" pitchFamily="34" charset="0"/>
              <a:buChar char="•"/>
            </a:pPr>
            <a:r>
              <a:rPr lang="en-US" altLang="en-US" sz="1400" baseline="0" dirty="0"/>
              <a:t>Dedicated staff to the collaboration efforts – Molly Washington &amp; Cathleen Messier</a:t>
            </a:r>
          </a:p>
          <a:p>
            <a:pPr marL="285750" lvl="0" indent="-285750" eaLnBrk="1" hangingPunct="1">
              <a:buFont typeface="Arial" panose="020B0604020202020204" pitchFamily="34" charset="0"/>
              <a:buChar char="•"/>
            </a:pPr>
            <a:r>
              <a:rPr lang="en-US" altLang="en-US" sz="1400" baseline="0" dirty="0"/>
              <a:t>City has been a leader in the region on advance workforce equity </a:t>
            </a:r>
          </a:p>
          <a:p>
            <a:pPr marL="742950" lvl="1" indent="-285750" eaLnBrk="1" hangingPunct="1">
              <a:buFont typeface="Arial" panose="020B0604020202020204" pitchFamily="34" charset="0"/>
              <a:buChar char="•"/>
            </a:pPr>
            <a:r>
              <a:rPr lang="en-US" altLang="en-US" sz="1400" baseline="0" dirty="0"/>
              <a:t>Tracking and reporting</a:t>
            </a:r>
          </a:p>
          <a:p>
            <a:pPr marL="742950" lvl="1" indent="-285750" eaLnBrk="1" hangingPunct="1">
              <a:buFont typeface="Arial" panose="020B0604020202020204" pitchFamily="34" charset="0"/>
              <a:buChar char="•"/>
            </a:pPr>
            <a:r>
              <a:rPr lang="en-US" altLang="en-US" sz="1400" baseline="0" dirty="0"/>
              <a:t>Early adopter of diversity goals</a:t>
            </a:r>
            <a:endParaRPr lang="en-US" altLang="en-US" sz="1400" dirty="0"/>
          </a:p>
          <a:p>
            <a:pPr eaLnBrk="1" hangingPunct="1"/>
            <a:endParaRPr lang="en-US" altLang="en-US" sz="1400" dirty="0"/>
          </a:p>
          <a:p>
            <a:pPr eaLnBrk="1" hangingPunct="1"/>
            <a:r>
              <a:rPr lang="en-US" altLang="en-US" sz="1400" dirty="0"/>
              <a:t>The project aims to capture</a:t>
            </a:r>
            <a:r>
              <a:rPr lang="en-US" altLang="en-US" sz="1400" baseline="0" dirty="0"/>
              <a:t> the opportunity publicly funded projects create to advance racial equity by creating career pathways to good construction careers for people of color and women.</a:t>
            </a:r>
            <a:endParaRPr lang="en-US" altLang="en-US" sz="1400" dirty="0"/>
          </a:p>
          <a:p>
            <a:pPr marL="0" indent="0">
              <a:buFont typeface="Arial" panose="020B0604020202020204" pitchFamily="34" charset="0"/>
              <a:buNone/>
            </a:pPr>
            <a:endParaRPr lang="en-US" altLang="en-US" sz="1400" b="0" baseline="0" dirty="0"/>
          </a:p>
          <a:p>
            <a:pPr marL="0" indent="0">
              <a:buFont typeface="Arial" panose="020B0604020202020204" pitchFamily="34" charset="0"/>
              <a:buNone/>
            </a:pPr>
            <a:r>
              <a:rPr lang="en-US" altLang="en-US" sz="1400" b="0" baseline="0" dirty="0"/>
              <a:t>Construction Career Pathways Project offers a comprehensive strategy for </a:t>
            </a:r>
          </a:p>
          <a:p>
            <a:pPr marL="914400" lvl="1" indent="-457200">
              <a:buFont typeface="Arial" panose="020B0604020202020204" pitchFamily="34" charset="0"/>
              <a:buChar char="•"/>
            </a:pPr>
            <a:r>
              <a:rPr lang="en-US" sz="1400" dirty="0"/>
              <a:t>Increase career opportunities for people of color and women to meet the regional demand for a skilled construction workforce. </a:t>
            </a:r>
          </a:p>
          <a:p>
            <a:pPr marL="914400" lvl="1" indent="-457200">
              <a:buFont typeface="Arial" panose="020B0604020202020204" pitchFamily="34" charset="0"/>
              <a:buChar char="•"/>
            </a:pPr>
            <a:r>
              <a:rPr lang="en-US" sz="1400" dirty="0"/>
              <a:t>Regional coordination to leverage collective efforts.</a:t>
            </a:r>
          </a:p>
          <a:p>
            <a:pPr marL="914400" lvl="1" indent="-457200">
              <a:buFont typeface="Arial" panose="020B0604020202020204" pitchFamily="34" charset="0"/>
              <a:buChar char="•"/>
            </a:pPr>
            <a:r>
              <a:rPr lang="en-US" sz="1400" dirty="0"/>
              <a:t>Establish consistent recruitment, training and retention policies &amp; practices.</a:t>
            </a:r>
          </a:p>
          <a:p>
            <a:pPr marL="914400" lvl="1" indent="-457200">
              <a:buFont typeface="Arial" panose="020B0604020202020204" pitchFamily="34" charset="0"/>
              <a:buChar char="•"/>
            </a:pPr>
            <a:r>
              <a:rPr lang="en-US" sz="1400" dirty="0"/>
              <a:t>Highroad industry standards become the norm.</a:t>
            </a:r>
          </a:p>
          <a:p>
            <a:endParaRPr lang="en-US" dirty="0"/>
          </a:p>
          <a:p>
            <a:endParaRPr lang="en-US" dirty="0"/>
          </a:p>
        </p:txBody>
      </p:sp>
      <p:sp>
        <p:nvSpPr>
          <p:cNvPr id="4" name="Slide Number Placeholder 3"/>
          <p:cNvSpPr>
            <a:spLocks noGrp="1"/>
          </p:cNvSpPr>
          <p:nvPr>
            <p:ph type="sldNum" sz="quarter" idx="10"/>
          </p:nvPr>
        </p:nvSpPr>
        <p:spPr/>
        <p:txBody>
          <a:bodyPr/>
          <a:lstStyle/>
          <a:p>
            <a:fld id="{3502872E-8B65-4EE2-9173-C84621AC8392}" type="slidenum">
              <a:rPr lang="en-US" smtClean="0"/>
              <a:t>2</a:t>
            </a:fld>
            <a:endParaRPr lang="en-US"/>
          </a:p>
        </p:txBody>
      </p:sp>
    </p:spTree>
    <p:extLst>
      <p:ext uri="{BB962C8B-B14F-4D97-AF65-F5344CB8AC3E}">
        <p14:creationId xmlns:p14="http://schemas.microsoft.com/office/powerpoint/2010/main" val="3600441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Raahi </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Metro and the City of Portland co-funded the Construction Workforce Market Study which was published in 2018. The recommendations from this report led to establishing the Public Owner Workgroup – which started meeting in July of 2018 and is really represented by this timeline. For the past year, this group has used significant input from stakeholders in the construction industry, to develop the Construction Career Pathways framework that we are here with today. With the adoption of the framework, we will be able to move into Phase 4 where , as a region, we will be moving toward making the framework a reality. We will be impacting the lives of people of color and women because construction really offers family supporting careers that change not only their lives but those of their families for generations.</a:t>
            </a:r>
            <a:endParaRPr lang="en-US" dirty="0"/>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3</a:t>
            </a:fld>
            <a:endParaRPr lang="en-US" dirty="0"/>
          </a:p>
        </p:txBody>
      </p:sp>
    </p:spTree>
    <p:extLst>
      <p:ext uri="{BB962C8B-B14F-4D97-AF65-F5344CB8AC3E}">
        <p14:creationId xmlns:p14="http://schemas.microsoft.com/office/powerpoint/2010/main" val="3293404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Raahi</a:t>
            </a:r>
          </a:p>
          <a:p>
            <a:endParaRPr lang="en-US" dirty="0"/>
          </a:p>
          <a:p>
            <a:r>
              <a:rPr lang="en-US" sz="1200" b="1" dirty="0"/>
              <a:t>Sebrina: </a:t>
            </a:r>
            <a:r>
              <a:rPr lang="en-US" sz="1200" dirty="0"/>
              <a:t>We do have exciting news that Prosper</a:t>
            </a:r>
            <a:r>
              <a:rPr lang="en-US" sz="1200" baseline="0" dirty="0"/>
              <a:t> Portland officially adopted the Construction Career Pathways framework on Wednesday October 9</a:t>
            </a:r>
            <a:r>
              <a:rPr lang="en-US" sz="1200" baseline="30000" dirty="0"/>
              <a:t>th</a:t>
            </a:r>
            <a:r>
              <a:rPr lang="en-US" sz="1200" baseline="0" dirty="0"/>
              <a:t>!</a:t>
            </a:r>
          </a:p>
          <a:p>
            <a:r>
              <a:rPr lang="en-US" sz="1200" baseline="0" dirty="0"/>
              <a:t>We also received a letter of support from Congresswoman </a:t>
            </a:r>
            <a:r>
              <a:rPr lang="en-US" sz="1200" baseline="0" dirty="0" err="1"/>
              <a:t>Bonamici</a:t>
            </a:r>
            <a:r>
              <a:rPr lang="en-US" sz="1200" baseline="0" dirty="0"/>
              <a:t>. I wanted to share quote from the letter to Metro Council: “ As the Metro region welcomes more residents, and as we tackle significant regional challenges like the housing crisis, climate change, and resiliency preparedness, we’ll increasingly have opportunities to be more deliberate and inclusive about our growing workforce. We have the opportunity to create good-paying jobs in the process and support communities that have historically been left behind. “</a:t>
            </a:r>
          </a:p>
          <a:p>
            <a:endParaRPr lang="en-US" sz="1200" baseline="0" dirty="0"/>
          </a:p>
          <a:p>
            <a:r>
              <a:rPr lang="en-US" sz="1200" baseline="0" dirty="0"/>
              <a:t>As a sign of the way that the regional collaboration is working – we have leaders here today from the Public Owner Workgroup supporting Metro: Prosper Portland, </a:t>
            </a:r>
            <a:r>
              <a:rPr lang="en-US" sz="1200" baseline="0" dirty="0" err="1"/>
              <a:t>TriMet</a:t>
            </a:r>
            <a:r>
              <a:rPr lang="en-US" sz="1200" baseline="0" dirty="0"/>
              <a:t>, the Port of Portland, and Multnomah County.</a:t>
            </a:r>
          </a:p>
          <a:p>
            <a:endParaRPr lang="en-US" sz="1200" dirty="0"/>
          </a:p>
          <a:p>
            <a:r>
              <a:rPr lang="en-US" sz="1200" dirty="0"/>
              <a:t>The logos pictured here represent organizations who have gone a step further and signed a pledge to support the Construction Career Pathways framework. They include representation of pre-apprenticeship programs, contractors, minority and women owned construction firms, trade partners, apprenticeship programs, and community based organizations. We know that to meet our goals we need the support, and active participation of all stakeholders. </a:t>
            </a:r>
          </a:p>
          <a:p>
            <a:endParaRPr lang="en-US" dirty="0"/>
          </a:p>
        </p:txBody>
      </p:sp>
      <p:sp>
        <p:nvSpPr>
          <p:cNvPr id="4" name="Slide Number Placeholder 3"/>
          <p:cNvSpPr>
            <a:spLocks noGrp="1"/>
          </p:cNvSpPr>
          <p:nvPr>
            <p:ph type="sldNum" sz="quarter" idx="10"/>
          </p:nvPr>
        </p:nvSpPr>
        <p:spPr/>
        <p:txBody>
          <a:bodyPr/>
          <a:lstStyle/>
          <a:p>
            <a:fld id="{3502872E-8B65-4EE2-9173-C84621AC8392}" type="slidenum">
              <a:rPr lang="en-US" smtClean="0"/>
              <a:t>4</a:t>
            </a:fld>
            <a:endParaRPr lang="en-US"/>
          </a:p>
        </p:txBody>
      </p:sp>
    </p:spTree>
    <p:extLst>
      <p:ext uri="{BB962C8B-B14F-4D97-AF65-F5344CB8AC3E}">
        <p14:creationId xmlns:p14="http://schemas.microsoft.com/office/powerpoint/2010/main" val="2855509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Raahi</a:t>
            </a:r>
          </a:p>
          <a:p>
            <a:endParaRPr lang="en-US" dirty="0"/>
          </a:p>
          <a:p>
            <a:r>
              <a:rPr lang="en-US" dirty="0"/>
              <a:t>We are excited to share that</a:t>
            </a:r>
            <a:r>
              <a:rPr lang="en-US" baseline="0" dirty="0"/>
              <a:t> in addition to Metro, Prosper Portland and Multnomah County have formally adopted the framework.  We are expecting Portland Public Schools to adopt in February and are having promising conversations with a number of other jurisdictions including </a:t>
            </a:r>
            <a:r>
              <a:rPr lang="en-US" baseline="0" dirty="0" err="1"/>
              <a:t>TriMet</a:t>
            </a:r>
            <a:r>
              <a:rPr lang="en-US" baseline="0" dirty="0"/>
              <a:t>, Clackamas County and Washington County.  </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logos pictured here represent organizations who have gone a step further and signed a pledge to support the Construction Career Pathways framework. They include representation of pre-apprenticeship programs, contractors, minority and women owned construction firms, trade partners, apprenticeship programs, and community based organizations. We know that to meet our goals we need the support, and active participation of all stakeholders. </a:t>
            </a:r>
          </a:p>
          <a:p>
            <a:endParaRPr lang="en-US" dirty="0"/>
          </a:p>
        </p:txBody>
      </p:sp>
      <p:sp>
        <p:nvSpPr>
          <p:cNvPr id="4" name="Slide Number Placeholder 3"/>
          <p:cNvSpPr>
            <a:spLocks noGrp="1"/>
          </p:cNvSpPr>
          <p:nvPr>
            <p:ph type="sldNum" sz="quarter" idx="10"/>
          </p:nvPr>
        </p:nvSpPr>
        <p:spPr/>
        <p:txBody>
          <a:bodyPr/>
          <a:lstStyle/>
          <a:p>
            <a:fld id="{3502872E-8B65-4EE2-9173-C84621AC8392}" type="slidenum">
              <a:rPr lang="en-US" smtClean="0"/>
              <a:t>5</a:t>
            </a:fld>
            <a:endParaRPr lang="en-US"/>
          </a:p>
        </p:txBody>
      </p:sp>
    </p:spTree>
    <p:extLst>
      <p:ext uri="{BB962C8B-B14F-4D97-AF65-F5344CB8AC3E}">
        <p14:creationId xmlns:p14="http://schemas.microsoft.com/office/powerpoint/2010/main" val="2204711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6</a:t>
            </a:fld>
            <a:endParaRPr lang="en-US" dirty="0"/>
          </a:p>
        </p:txBody>
      </p:sp>
    </p:spTree>
    <p:extLst>
      <p:ext uri="{BB962C8B-B14F-4D97-AF65-F5344CB8AC3E}">
        <p14:creationId xmlns:p14="http://schemas.microsoft.com/office/powerpoint/2010/main" val="2869647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7</a:t>
            </a:fld>
            <a:endParaRPr lang="en-US" dirty="0"/>
          </a:p>
        </p:txBody>
      </p:sp>
    </p:spTree>
    <p:extLst>
      <p:ext uri="{BB962C8B-B14F-4D97-AF65-F5344CB8AC3E}">
        <p14:creationId xmlns:p14="http://schemas.microsoft.com/office/powerpoint/2010/main" val="3261849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8</a:t>
            </a:fld>
            <a:endParaRPr lang="en-US" dirty="0"/>
          </a:p>
        </p:txBody>
      </p:sp>
    </p:spTree>
    <p:extLst>
      <p:ext uri="{BB962C8B-B14F-4D97-AF65-F5344CB8AC3E}">
        <p14:creationId xmlns:p14="http://schemas.microsoft.com/office/powerpoint/2010/main" val="3713884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9</a:t>
            </a:fld>
            <a:endParaRPr lang="en-US" dirty="0"/>
          </a:p>
        </p:txBody>
      </p:sp>
    </p:spTree>
    <p:extLst>
      <p:ext uri="{BB962C8B-B14F-4D97-AF65-F5344CB8AC3E}">
        <p14:creationId xmlns:p14="http://schemas.microsoft.com/office/powerpoint/2010/main" val="14027513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7917" y="1788454"/>
            <a:ext cx="8063346" cy="2098226"/>
          </a:xfrm>
        </p:spPr>
        <p:txBody>
          <a:bodyPr anchor="b">
            <a:noAutofit/>
          </a:bodyPr>
          <a:lstStyle>
            <a:lvl1pPr algn="ctr">
              <a:defRPr sz="4800" cap="all" baseline="0">
                <a:solidFill>
                  <a:srgbClr val="646723"/>
                </a:solidFill>
              </a:defRPr>
            </a:lvl1pPr>
          </a:lstStyle>
          <a:p>
            <a:r>
              <a:rPr lang="en-US" dirty="0"/>
              <a:t>Click to edit Master title style</a:t>
            </a:r>
          </a:p>
        </p:txBody>
      </p:sp>
      <p:sp>
        <p:nvSpPr>
          <p:cNvPr id="3" name="Subtitle 2"/>
          <p:cNvSpPr>
            <a:spLocks noGrp="1"/>
          </p:cNvSpPr>
          <p:nvPr>
            <p:ph type="subTitle" idx="1"/>
          </p:nvPr>
        </p:nvSpPr>
        <p:spPr>
          <a:xfrm>
            <a:off x="2187713" y="3956280"/>
            <a:ext cx="5123755" cy="1086237"/>
          </a:xfrm>
        </p:spPr>
        <p:txBody>
          <a:bodyPr anchor="ctr">
            <a:noAutofit/>
          </a:bodyPr>
          <a:lstStyle>
            <a:lvl1pPr marL="0" indent="0" algn="ctr">
              <a:lnSpc>
                <a:spcPct val="112000"/>
              </a:lnSpc>
              <a:spcBef>
                <a:spcPts val="0"/>
              </a:spcBef>
              <a:spcAft>
                <a:spcPts val="0"/>
              </a:spcAft>
              <a:buNone/>
              <a:defRPr sz="2400">
                <a:latin typeface="AvenirNext LT Pro Medium"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4" name="Picture 3">
            <a:extLst>
              <a:ext uri="{FF2B5EF4-FFF2-40B4-BE49-F238E27FC236}">
                <a16:creationId xmlns:a16="http://schemas.microsoft.com/office/drawing/2014/main" id="{B9F0804E-D355-4653-BBF2-07F6F9F262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7917" y="5849103"/>
            <a:ext cx="788484" cy="788484"/>
          </a:xfrm>
          <a:prstGeom prst="rect">
            <a:avLst/>
          </a:prstGeom>
        </p:spPr>
      </p:pic>
    </p:spTree>
    <p:extLst>
      <p:ext uri="{BB962C8B-B14F-4D97-AF65-F5344CB8AC3E}">
        <p14:creationId xmlns:p14="http://schemas.microsoft.com/office/powerpoint/2010/main" val="300947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5541" y="1788454"/>
            <a:ext cx="7806254" cy="2098226"/>
          </a:xfrm>
        </p:spPr>
        <p:txBody>
          <a:bodyPr anchor="b">
            <a:noAutofit/>
          </a:bodyPr>
          <a:lstStyle>
            <a:lvl1pPr algn="r">
              <a:defRPr sz="60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3748040" y="3956280"/>
            <a:ext cx="5123755" cy="1086237"/>
          </a:xfrm>
        </p:spPr>
        <p:txBody>
          <a:bodyPr anchor="ctr">
            <a:normAutofit/>
          </a:bodyPr>
          <a:lstStyle>
            <a:lvl1pPr marL="0" indent="0" algn="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88435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oAutofit/>
          </a:bodyPr>
          <a:lstStyle/>
          <a:p>
            <a:r>
              <a:rPr lang="en-US" dirty="0"/>
              <a:t>Click to edit Master title style</a:t>
            </a:r>
          </a:p>
        </p:txBody>
      </p:sp>
      <p:sp>
        <p:nvSpPr>
          <p:cNvPr id="3" name="Content Placeholder 2"/>
          <p:cNvSpPr>
            <a:spLocks noGrp="1"/>
          </p:cNvSpPr>
          <p:nvPr>
            <p:ph idx="1"/>
          </p:nvPr>
        </p:nvSpPr>
        <p:spPr>
          <a:xfrm>
            <a:off x="1028700" y="1655064"/>
            <a:ext cx="7200900" cy="3253299"/>
          </a:xfrm>
        </p:spPr>
        <p:txBody>
          <a:bodyPr>
            <a:noAutofit/>
          </a:bodyPr>
          <a:lstStyle>
            <a:lvl1pPr>
              <a:lnSpc>
                <a:spcPts val="2400"/>
              </a:lnSpc>
              <a:spcBef>
                <a:spcPts val="0"/>
              </a:spcBef>
              <a:spcAft>
                <a:spcPts val="600"/>
              </a:spcAft>
              <a:defRPr/>
            </a:lvl1pPr>
            <a:lvl2pPr>
              <a:lnSpc>
                <a:spcPts val="2400"/>
              </a:lnSpc>
              <a:spcBef>
                <a:spcPts val="0"/>
              </a:spcBef>
              <a:spcAft>
                <a:spcPts val="600"/>
              </a:spcAft>
              <a:defRPr/>
            </a:lvl2pPr>
            <a:lvl3pPr>
              <a:lnSpc>
                <a:spcPts val="2400"/>
              </a:lnSpc>
              <a:spcBef>
                <a:spcPts val="0"/>
              </a:spcBef>
              <a:spcAft>
                <a:spcPts val="600"/>
              </a:spcAft>
              <a:defRPr/>
            </a:lvl3pPr>
            <a:lvl4pPr>
              <a:lnSpc>
                <a:spcPts val="2400"/>
              </a:lnSpc>
              <a:spcBef>
                <a:spcPts val="0"/>
              </a:spcBef>
              <a:spcAft>
                <a:spcPts val="600"/>
              </a:spcAft>
              <a:defRPr/>
            </a:lvl4pPr>
            <a:lvl5pPr>
              <a:lnSpc>
                <a:spcPts val="2400"/>
              </a:lnSpc>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34103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oAutofit/>
          </a:bodyPr>
          <a:lstStyle/>
          <a:p>
            <a:r>
              <a:rPr lang="en-US" dirty="0"/>
              <a:t>Click to edit Master title style</a:t>
            </a:r>
          </a:p>
        </p:txBody>
      </p:sp>
      <p:sp>
        <p:nvSpPr>
          <p:cNvPr id="3" name="Content Placeholder 2"/>
          <p:cNvSpPr>
            <a:spLocks noGrp="1"/>
          </p:cNvSpPr>
          <p:nvPr>
            <p:ph idx="1"/>
          </p:nvPr>
        </p:nvSpPr>
        <p:spPr>
          <a:xfrm>
            <a:off x="1472184" y="2395728"/>
            <a:ext cx="7200900" cy="3253299"/>
          </a:xfrm>
        </p:spPr>
        <p:txBody>
          <a:bodyPr>
            <a:noAutofit/>
          </a:bodyPr>
          <a:lstStyle>
            <a:lvl1pPr>
              <a:lnSpc>
                <a:spcPts val="2400"/>
              </a:lnSpc>
              <a:spcBef>
                <a:spcPts val="0"/>
              </a:spcBef>
              <a:spcAft>
                <a:spcPts val="600"/>
              </a:spcAft>
              <a:defRPr/>
            </a:lvl1pPr>
            <a:lvl2pPr>
              <a:lnSpc>
                <a:spcPts val="2400"/>
              </a:lnSpc>
              <a:spcBef>
                <a:spcPts val="0"/>
              </a:spcBef>
              <a:spcAft>
                <a:spcPts val="600"/>
              </a:spcAft>
              <a:defRPr/>
            </a:lvl2pPr>
            <a:lvl3pPr>
              <a:lnSpc>
                <a:spcPts val="2400"/>
              </a:lnSpc>
              <a:spcBef>
                <a:spcPts val="0"/>
              </a:spcBef>
              <a:spcAft>
                <a:spcPts val="600"/>
              </a:spcAft>
              <a:defRPr/>
            </a:lvl3pPr>
            <a:lvl4pPr>
              <a:lnSpc>
                <a:spcPts val="2400"/>
              </a:lnSpc>
              <a:spcBef>
                <a:spcPts val="0"/>
              </a:spcBef>
              <a:spcAft>
                <a:spcPts val="600"/>
              </a:spcAft>
              <a:defRPr/>
            </a:lvl4pPr>
            <a:lvl5pPr>
              <a:lnSpc>
                <a:spcPts val="2400"/>
              </a:lnSpc>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80555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chor="ctr">
            <a:noAutofit/>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1028700" y="1655064"/>
            <a:ext cx="3335840" cy="823912"/>
          </a:xfrm>
        </p:spPr>
        <p:txBody>
          <a:bodyPr anchor="t" anchorCtr="0">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p:cNvSpPr>
            <a:spLocks noGrp="1"/>
          </p:cNvSpPr>
          <p:nvPr>
            <p:ph sz="half" idx="2"/>
          </p:nvPr>
        </p:nvSpPr>
        <p:spPr>
          <a:xfrm>
            <a:off x="1028700" y="2595081"/>
            <a:ext cx="3335839" cy="2562193"/>
          </a:xfrm>
        </p:spPr>
        <p:txBody>
          <a:bodyPr>
            <a:noAutofit/>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1655064"/>
            <a:ext cx="3335840" cy="823912"/>
          </a:xfrm>
        </p:spPr>
        <p:txBody>
          <a:bodyPr anchor="t" anchorCtr="0">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2595081"/>
            <a:ext cx="3335840" cy="2562193"/>
          </a:xfrm>
        </p:spPr>
        <p:txBody>
          <a:bodyPr>
            <a:noAutofit/>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6948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8700" y="2686050"/>
            <a:ext cx="7200900" cy="1485900"/>
          </a:xfrm>
        </p:spPr>
        <p:txBody>
          <a:bodyPr anchor="ctr">
            <a:noAutofit/>
          </a:bodyPr>
          <a:lstStyle>
            <a:lvl1pPr algn="ctr">
              <a:defRPr/>
            </a:lvl1pPr>
          </a:lstStyle>
          <a:p>
            <a:r>
              <a:rPr lang="en-US" dirty="0"/>
              <a:t>Click to edit Master title style</a:t>
            </a:r>
          </a:p>
        </p:txBody>
      </p:sp>
    </p:spTree>
    <p:extLst>
      <p:ext uri="{BB962C8B-B14F-4D97-AF65-F5344CB8AC3E}">
        <p14:creationId xmlns:p14="http://schemas.microsoft.com/office/powerpoint/2010/main" val="81404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A38370C3-7FB1-419A-A291-F9EAA2349931}"/>
              </a:ext>
            </a:extLst>
          </p:cNvPr>
          <p:cNvSpPr>
            <a:spLocks noGrp="1" noChangeAspect="1"/>
          </p:cNvSpPr>
          <p:nvPr>
            <p:ph type="pic" idx="1"/>
          </p:nvPr>
        </p:nvSpPr>
        <p:spPr>
          <a:xfrm>
            <a:off x="510363" y="1456669"/>
            <a:ext cx="8399722" cy="4359345"/>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Title 1">
            <a:extLst>
              <a:ext uri="{FF2B5EF4-FFF2-40B4-BE49-F238E27FC236}">
                <a16:creationId xmlns:a16="http://schemas.microsoft.com/office/drawing/2014/main" id="{3DD4A231-A405-4528-ABB7-59846CF35BCB}"/>
              </a:ext>
            </a:extLst>
          </p:cNvPr>
          <p:cNvSpPr>
            <a:spLocks noGrp="1"/>
          </p:cNvSpPr>
          <p:nvPr>
            <p:ph type="title"/>
          </p:nvPr>
        </p:nvSpPr>
        <p:spPr>
          <a:xfrm>
            <a:off x="510363" y="462523"/>
            <a:ext cx="8399722" cy="994146"/>
          </a:xfrm>
        </p:spPr>
        <p:txBody>
          <a:bodyPr anchor="ctr">
            <a:noAutofit/>
          </a:bodyPr>
          <a:lstStyle>
            <a:lvl1pPr>
              <a:defRPr>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3659676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12B2A06-16E6-4E72-A718-552832726E3D}"/>
              </a:ext>
            </a:extLst>
          </p:cNvPr>
          <p:cNvSpPr/>
          <p:nvPr userDrawn="1"/>
        </p:nvSpPr>
        <p:spPr>
          <a:xfrm>
            <a:off x="271434" y="0"/>
            <a:ext cx="4300565" cy="6858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9087" y="457200"/>
            <a:ext cx="3711910" cy="990600"/>
          </a:xfrm>
        </p:spPr>
        <p:txBody>
          <a:bodyPr anchor="ctr">
            <a:noAutofit/>
          </a:bodyPr>
          <a:lstStyle>
            <a:lvl1pPr>
              <a:lnSpc>
                <a:spcPct val="84000"/>
              </a:lnSpc>
              <a:defRPr sz="3600" baseline="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4859650" y="1447799"/>
            <a:ext cx="3998600" cy="4413251"/>
          </a:xfrm>
        </p:spPr>
        <p:txBody>
          <a:bodyPr>
            <a:noAutofit/>
          </a:bodyPr>
          <a:lstStyle>
            <a:lvl1pPr>
              <a:lnSpc>
                <a:spcPct val="100000"/>
              </a:lnSpc>
              <a:spcBef>
                <a:spcPts val="0"/>
              </a:spcBef>
              <a:spcAft>
                <a:spcPts val="600"/>
              </a:spcAft>
              <a:defRPr sz="2000"/>
            </a:lvl1pPr>
            <a:lvl2pPr>
              <a:lnSpc>
                <a:spcPct val="100000"/>
              </a:lnSpc>
              <a:spcBef>
                <a:spcPts val="0"/>
              </a:spcBef>
              <a:spcAft>
                <a:spcPts val="600"/>
              </a:spcAft>
              <a:defRPr sz="2000"/>
            </a:lvl2pPr>
            <a:lvl3pPr>
              <a:lnSpc>
                <a:spcPct val="100000"/>
              </a:lnSpc>
              <a:spcBef>
                <a:spcPts val="0"/>
              </a:spcBef>
              <a:spcAft>
                <a:spcPts val="600"/>
              </a:spcAft>
              <a:defRPr sz="2000"/>
            </a:lvl3pPr>
            <a:lvl4pPr>
              <a:lnSpc>
                <a:spcPct val="100000"/>
              </a:lnSpc>
              <a:spcBef>
                <a:spcPts val="0"/>
              </a:spcBef>
              <a:spcAft>
                <a:spcPts val="600"/>
              </a:spcAft>
              <a:defRPr sz="2000"/>
            </a:lvl4pPr>
            <a:lvl5pPr>
              <a:lnSpc>
                <a:spcPct val="100000"/>
              </a:lnSpc>
              <a:spcBef>
                <a:spcPts val="0"/>
              </a:spcBef>
              <a:spcAft>
                <a:spcPts val="600"/>
              </a:spcAft>
              <a:defRPr sz="20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59086" y="1447800"/>
            <a:ext cx="3711911" cy="4724401"/>
          </a:xfrm>
        </p:spPr>
        <p:txBody>
          <a:bodyPr>
            <a:noAutofit/>
          </a:bodyPr>
          <a:lstStyle>
            <a:lvl1pPr marL="0" indent="0">
              <a:lnSpc>
                <a:spcPct val="100000"/>
              </a:lnSpc>
              <a:spcBef>
                <a:spcPts val="0"/>
              </a:spcBef>
              <a:spcAft>
                <a:spcPts val="0"/>
              </a:spcAft>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Edit Master text styles</a:t>
            </a:r>
          </a:p>
        </p:txBody>
      </p:sp>
      <p:sp>
        <p:nvSpPr>
          <p:cNvPr id="17" name="Slide Number Placeholder 3">
            <a:extLst>
              <a:ext uri="{FF2B5EF4-FFF2-40B4-BE49-F238E27FC236}">
                <a16:creationId xmlns:a16="http://schemas.microsoft.com/office/drawing/2014/main" id="{ED5B2E3A-34D7-49D0-9A02-833F62A45914}"/>
              </a:ext>
            </a:extLst>
          </p:cNvPr>
          <p:cNvSpPr>
            <a:spLocks noGrp="1"/>
          </p:cNvSpPr>
          <p:nvPr>
            <p:ph type="sldNum" sz="quarter" idx="12"/>
          </p:nvPr>
        </p:nvSpPr>
        <p:spPr>
          <a:xfrm>
            <a:off x="408563" y="6453386"/>
            <a:ext cx="452937" cy="404614"/>
          </a:xfrm>
          <a:prstGeom prst="rect">
            <a:avLst/>
          </a:prstGeom>
        </p:spPr>
        <p:txBody>
          <a:bodyPr/>
          <a:lstStyle/>
          <a:p>
            <a:fld id="{70339DB7-CB8A-4399-BEC1-E3E2DDDAF66E}" type="slidenum">
              <a:rPr lang="en-US" smtClean="0"/>
              <a:t>‹#›</a:t>
            </a:fld>
            <a:endParaRPr lang="en-US"/>
          </a:p>
        </p:txBody>
      </p:sp>
      <p:sp>
        <p:nvSpPr>
          <p:cNvPr id="28" name="Text Placeholder 2">
            <a:extLst>
              <a:ext uri="{FF2B5EF4-FFF2-40B4-BE49-F238E27FC236}">
                <a16:creationId xmlns:a16="http://schemas.microsoft.com/office/drawing/2014/main" id="{E64BC3B6-9AB2-4990-BF4E-1368F7EF78A4}"/>
              </a:ext>
            </a:extLst>
          </p:cNvPr>
          <p:cNvSpPr>
            <a:spLocks noGrp="1"/>
          </p:cNvSpPr>
          <p:nvPr>
            <p:ph type="body" idx="13"/>
          </p:nvPr>
        </p:nvSpPr>
        <p:spPr>
          <a:xfrm>
            <a:off x="4859650" y="457199"/>
            <a:ext cx="3998600" cy="990599"/>
          </a:xfrm>
        </p:spPr>
        <p:txBody>
          <a:bodyPr anchor="ctr">
            <a:noAutofit/>
          </a:bodyPr>
          <a:lstStyle>
            <a:lvl1pPr marL="0" indent="0">
              <a:lnSpc>
                <a:spcPct val="84000"/>
              </a:lnSpc>
              <a:spcBef>
                <a:spcPts val="0"/>
              </a:spcBef>
              <a:spcAft>
                <a:spcPts val="0"/>
              </a:spcAft>
              <a:buNone/>
              <a:defRPr sz="3600" b="0" baseline="0">
                <a:solidFill>
                  <a:schemeClr val="tx2"/>
                </a:solidFill>
                <a:latin typeface="AvenirNext LT Pro Medium"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Tree>
    <p:extLst>
      <p:ext uri="{BB962C8B-B14F-4D97-AF65-F5344CB8AC3E}">
        <p14:creationId xmlns:p14="http://schemas.microsoft.com/office/powerpoint/2010/main" val="314823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58648" y="1"/>
            <a:ext cx="4585351"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8" name="Rectangle 37">
            <a:extLst>
              <a:ext uri="{FF2B5EF4-FFF2-40B4-BE49-F238E27FC236}">
                <a16:creationId xmlns:a16="http://schemas.microsoft.com/office/drawing/2014/main" id="{EF8D3664-64C7-4B83-8F2E-5CCA2A5F8EAD}"/>
              </a:ext>
            </a:extLst>
          </p:cNvPr>
          <p:cNvSpPr/>
          <p:nvPr userDrawn="1"/>
        </p:nvSpPr>
        <p:spPr>
          <a:xfrm>
            <a:off x="271434" y="0"/>
            <a:ext cx="4300565" cy="6858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itle 1">
            <a:extLst>
              <a:ext uri="{FF2B5EF4-FFF2-40B4-BE49-F238E27FC236}">
                <a16:creationId xmlns:a16="http://schemas.microsoft.com/office/drawing/2014/main" id="{C8213061-03E4-4470-B83E-36B3FC15ED4A}"/>
              </a:ext>
            </a:extLst>
          </p:cNvPr>
          <p:cNvSpPr>
            <a:spLocks noGrp="1"/>
          </p:cNvSpPr>
          <p:nvPr>
            <p:ph type="title"/>
          </p:nvPr>
        </p:nvSpPr>
        <p:spPr>
          <a:xfrm>
            <a:off x="559087" y="457200"/>
            <a:ext cx="3711910" cy="990600"/>
          </a:xfrm>
        </p:spPr>
        <p:txBody>
          <a:bodyPr anchor="ctr">
            <a:noAutofit/>
          </a:bodyPr>
          <a:lstStyle>
            <a:lvl1pPr>
              <a:lnSpc>
                <a:spcPct val="84000"/>
              </a:lnSpc>
              <a:defRPr sz="3600" baseline="0">
                <a:solidFill>
                  <a:schemeClr val="tx2"/>
                </a:solidFill>
              </a:defRPr>
            </a:lvl1pPr>
          </a:lstStyle>
          <a:p>
            <a:r>
              <a:rPr lang="en-US" dirty="0"/>
              <a:t>Click to edit Master title style</a:t>
            </a:r>
          </a:p>
        </p:txBody>
      </p:sp>
      <p:sp>
        <p:nvSpPr>
          <p:cNvPr id="40" name="Text Placeholder 3">
            <a:extLst>
              <a:ext uri="{FF2B5EF4-FFF2-40B4-BE49-F238E27FC236}">
                <a16:creationId xmlns:a16="http://schemas.microsoft.com/office/drawing/2014/main" id="{B88F10B4-95E0-48EE-82B3-6A456A273DEB}"/>
              </a:ext>
            </a:extLst>
          </p:cNvPr>
          <p:cNvSpPr>
            <a:spLocks noGrp="1"/>
          </p:cNvSpPr>
          <p:nvPr>
            <p:ph type="body" sz="half" idx="2"/>
          </p:nvPr>
        </p:nvSpPr>
        <p:spPr>
          <a:xfrm>
            <a:off x="559086" y="1447800"/>
            <a:ext cx="3711911" cy="4724401"/>
          </a:xfrm>
        </p:spPr>
        <p:txBody>
          <a:bodyPr>
            <a:noAutofit/>
          </a:bodyPr>
          <a:lstStyle>
            <a:lvl1pPr marL="0" indent="0">
              <a:lnSpc>
                <a:spcPct val="100000"/>
              </a:lnSpc>
              <a:spcBef>
                <a:spcPts val="0"/>
              </a:spcBef>
              <a:spcAft>
                <a:spcPts val="0"/>
              </a:spcAft>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Edit Master text styles</a:t>
            </a:r>
          </a:p>
        </p:txBody>
      </p:sp>
      <p:sp>
        <p:nvSpPr>
          <p:cNvPr id="41" name="Slide Number Placeholder 3">
            <a:extLst>
              <a:ext uri="{FF2B5EF4-FFF2-40B4-BE49-F238E27FC236}">
                <a16:creationId xmlns:a16="http://schemas.microsoft.com/office/drawing/2014/main" id="{7CA42D6D-B75D-4EDD-8DC8-DB7618BDBB2E}"/>
              </a:ext>
            </a:extLst>
          </p:cNvPr>
          <p:cNvSpPr>
            <a:spLocks noGrp="1"/>
          </p:cNvSpPr>
          <p:nvPr>
            <p:ph type="sldNum" sz="quarter" idx="12"/>
          </p:nvPr>
        </p:nvSpPr>
        <p:spPr>
          <a:xfrm>
            <a:off x="408563" y="6453386"/>
            <a:ext cx="452937" cy="404614"/>
          </a:xfrm>
          <a:prstGeom prst="rect">
            <a:avLst/>
          </a:prstGeom>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440518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2064" y="466344"/>
            <a:ext cx="7200900" cy="148590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028700" y="2038860"/>
            <a:ext cx="7200900" cy="3253299"/>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BFF2D3F2-CB2C-4D8A-9EB1-76D43D0B959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860086" y="6005906"/>
            <a:ext cx="1875351" cy="511090"/>
          </a:xfrm>
          <a:prstGeom prst="rect">
            <a:avLst/>
          </a:prstGeom>
        </p:spPr>
      </p:pic>
    </p:spTree>
    <p:extLst>
      <p:ext uri="{BB962C8B-B14F-4D97-AF65-F5344CB8AC3E}">
        <p14:creationId xmlns:p14="http://schemas.microsoft.com/office/powerpoint/2010/main" val="3835480946"/>
      </p:ext>
    </p:extLst>
  </p:cSld>
  <p:clrMap bg1="lt1" tx1="dk1" bg2="lt2" tx2="dk2" accent1="accent1" accent2="accent2" accent3="accent3" accent4="accent4" accent5="accent5" accent6="accent6" hlink="hlink" folHlink="folHlink"/>
  <p:sldLayoutIdLst>
    <p:sldLayoutId id="2147483709" r:id="rId1"/>
    <p:sldLayoutId id="2147483718" r:id="rId2"/>
    <p:sldLayoutId id="2147483710" r:id="rId3"/>
    <p:sldLayoutId id="2147483719" r:id="rId4"/>
    <p:sldLayoutId id="2147483713" r:id="rId5"/>
    <p:sldLayoutId id="2147483714" r:id="rId6"/>
    <p:sldLayoutId id="2147483715" r:id="rId7"/>
    <p:sldLayoutId id="2147483716" r:id="rId8"/>
    <p:sldLayoutId id="2147483717" r:id="rId9"/>
  </p:sldLayoutIdLst>
  <p:hf hdr="0" ftr="0" dt="0"/>
  <p:txStyles>
    <p:titleStyle>
      <a:lvl1pPr algn="l" defTabSz="685800" rtl="0" eaLnBrk="1" latinLnBrk="0" hangingPunct="1">
        <a:lnSpc>
          <a:spcPct val="89000"/>
        </a:lnSpc>
        <a:spcBef>
          <a:spcPct val="0"/>
        </a:spcBef>
        <a:buNone/>
        <a:defRPr sz="4400" kern="1200" baseline="0">
          <a:solidFill>
            <a:schemeClr val="tx2"/>
          </a:solidFill>
          <a:latin typeface="AvenirNext LT Pro Medium" panose="020B0604020202020204" pitchFamily="34" charset="0"/>
          <a:ea typeface="+mj-ea"/>
          <a:cs typeface="+mj-cs"/>
        </a:defRPr>
      </a:lvl1pPr>
    </p:titleStyle>
    <p:bodyStyle>
      <a:lvl1pPr marL="227013" indent="-227013" algn="l" defTabSz="685800" rtl="0" eaLnBrk="1" latinLnBrk="0" hangingPunct="1">
        <a:lnSpc>
          <a:spcPct val="94000"/>
        </a:lnSpc>
        <a:spcBef>
          <a:spcPts val="1000"/>
        </a:spcBef>
        <a:spcAft>
          <a:spcPts val="200"/>
        </a:spcAft>
        <a:buSzPct val="120000"/>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1pPr>
      <a:lvl2pPr marL="460375" indent="-233363" algn="l" defTabSz="685800" rtl="0" eaLnBrk="1" latinLnBrk="0" hangingPunct="1">
        <a:lnSpc>
          <a:spcPct val="94000"/>
        </a:lnSpc>
        <a:spcBef>
          <a:spcPts val="500"/>
        </a:spcBef>
        <a:spcAft>
          <a:spcPts val="200"/>
        </a:spcAft>
        <a:buSzPct val="80000"/>
        <a:buFont typeface="Courier New" panose="02070309020205020404" pitchFamily="49" charset="0"/>
        <a:buChar char="o"/>
        <a:defRPr sz="2000" i="0" kern="1200" baseline="0">
          <a:solidFill>
            <a:schemeClr val="tx2"/>
          </a:solidFill>
          <a:latin typeface="AvenirNext LT Pro Regular" panose="020B0504020202020204" pitchFamily="34" charset="0"/>
          <a:ea typeface="+mn-ea"/>
          <a:cs typeface="+mn-cs"/>
        </a:defRPr>
      </a:lvl2pPr>
      <a:lvl3pPr marL="687388" indent="-227013" algn="l" defTabSz="685800" rtl="0" eaLnBrk="1" latinLnBrk="0" hangingPunct="1">
        <a:lnSpc>
          <a:spcPct val="94000"/>
        </a:lnSpc>
        <a:spcBef>
          <a:spcPts val="500"/>
        </a:spcBef>
        <a:spcAft>
          <a:spcPts val="200"/>
        </a:spcAft>
        <a:buFont typeface="Wingdings" panose="05000000000000000000" pitchFamily="2" charset="2"/>
        <a:buChar char="§"/>
        <a:defRPr sz="2000" i="0" kern="1200" baseline="0">
          <a:solidFill>
            <a:schemeClr val="tx2"/>
          </a:solidFill>
          <a:latin typeface="AvenirNext LT Pro Regular" panose="020B0504020202020204" pitchFamily="34" charset="0"/>
          <a:ea typeface="+mn-ea"/>
          <a:cs typeface="+mn-cs"/>
        </a:defRPr>
      </a:lvl3pPr>
      <a:lvl4pPr marL="914400" indent="-227013" algn="l" defTabSz="685800" rtl="0" eaLnBrk="1" latinLnBrk="0" hangingPunct="1">
        <a:lnSpc>
          <a:spcPct val="94000"/>
        </a:lnSpc>
        <a:spcBef>
          <a:spcPts val="500"/>
        </a:spcBef>
        <a:spcAft>
          <a:spcPts val="200"/>
        </a:spcAft>
        <a:buSzPct val="50000"/>
        <a:buFont typeface="Wingdings" panose="05000000000000000000" pitchFamily="2" charset="2"/>
        <a:buChar char="o"/>
        <a:defRPr sz="2000" i="0" kern="1200" baseline="0">
          <a:solidFill>
            <a:schemeClr val="tx2"/>
          </a:solidFill>
          <a:latin typeface="AvenirNext LT Pro Regular" panose="020B0504020202020204" pitchFamily="34" charset="0"/>
          <a:ea typeface="+mn-ea"/>
          <a:cs typeface="+mn-cs"/>
        </a:defRPr>
      </a:lvl4pPr>
      <a:lvl5pPr marL="1141413" indent="-227013" algn="l" defTabSz="685800" rtl="0" eaLnBrk="1" latinLnBrk="0" hangingPunct="1">
        <a:lnSpc>
          <a:spcPct val="94000"/>
        </a:lnSpc>
        <a:spcBef>
          <a:spcPts val="500"/>
        </a:spcBef>
        <a:spcAft>
          <a:spcPts val="200"/>
        </a:spcAft>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7.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18" Type="http://schemas.openxmlformats.org/officeDocument/2006/relationships/image" Target="../media/image26.png"/><Relationship Id="rId26" Type="http://schemas.openxmlformats.org/officeDocument/2006/relationships/image" Target="../media/image34.png"/><Relationship Id="rId3" Type="http://schemas.openxmlformats.org/officeDocument/2006/relationships/image" Target="../media/image11.png"/><Relationship Id="rId21" Type="http://schemas.openxmlformats.org/officeDocument/2006/relationships/image" Target="../media/image29.png"/><Relationship Id="rId7" Type="http://schemas.openxmlformats.org/officeDocument/2006/relationships/image" Target="../media/image15.png"/><Relationship Id="rId12" Type="http://schemas.openxmlformats.org/officeDocument/2006/relationships/image" Target="../media/image20.jpeg"/><Relationship Id="rId17" Type="http://schemas.openxmlformats.org/officeDocument/2006/relationships/image" Target="../media/image25.png"/><Relationship Id="rId25" Type="http://schemas.openxmlformats.org/officeDocument/2006/relationships/image" Target="../media/image33.png"/><Relationship Id="rId33" Type="http://schemas.openxmlformats.org/officeDocument/2006/relationships/image" Target="../media/image41.png"/><Relationship Id="rId2" Type="http://schemas.openxmlformats.org/officeDocument/2006/relationships/notesSlide" Target="../notesSlides/notesSlide5.xml"/><Relationship Id="rId16" Type="http://schemas.openxmlformats.org/officeDocument/2006/relationships/image" Target="../media/image24.png"/><Relationship Id="rId20" Type="http://schemas.openxmlformats.org/officeDocument/2006/relationships/image" Target="../media/image28.jpg"/><Relationship Id="rId29" Type="http://schemas.openxmlformats.org/officeDocument/2006/relationships/image" Target="../media/image37.jpeg"/><Relationship Id="rId1" Type="http://schemas.openxmlformats.org/officeDocument/2006/relationships/slideLayout" Target="../slideLayouts/slideLayout4.xml"/><Relationship Id="rId6" Type="http://schemas.openxmlformats.org/officeDocument/2006/relationships/image" Target="../media/image14.jpg"/><Relationship Id="rId11" Type="http://schemas.openxmlformats.org/officeDocument/2006/relationships/image" Target="../media/image19.png"/><Relationship Id="rId24" Type="http://schemas.openxmlformats.org/officeDocument/2006/relationships/image" Target="../media/image32.png"/><Relationship Id="rId32" Type="http://schemas.openxmlformats.org/officeDocument/2006/relationships/image" Target="../media/image40.png"/><Relationship Id="rId5" Type="http://schemas.openxmlformats.org/officeDocument/2006/relationships/image" Target="../media/image13.png"/><Relationship Id="rId15" Type="http://schemas.openxmlformats.org/officeDocument/2006/relationships/image" Target="../media/image23.png"/><Relationship Id="rId23" Type="http://schemas.openxmlformats.org/officeDocument/2006/relationships/image" Target="../media/image31.jpeg"/><Relationship Id="rId28" Type="http://schemas.openxmlformats.org/officeDocument/2006/relationships/image" Target="../media/image36.png"/><Relationship Id="rId10" Type="http://schemas.openxmlformats.org/officeDocument/2006/relationships/image" Target="../media/image18.png"/><Relationship Id="rId19" Type="http://schemas.openxmlformats.org/officeDocument/2006/relationships/image" Target="../media/image27.png"/><Relationship Id="rId31" Type="http://schemas.openxmlformats.org/officeDocument/2006/relationships/image" Target="../media/image39.jpeg"/><Relationship Id="rId4" Type="http://schemas.openxmlformats.org/officeDocument/2006/relationships/image" Target="../media/image12.jpeg"/><Relationship Id="rId9" Type="http://schemas.openxmlformats.org/officeDocument/2006/relationships/image" Target="../media/image17.png"/><Relationship Id="rId14" Type="http://schemas.openxmlformats.org/officeDocument/2006/relationships/image" Target="../media/image22.png"/><Relationship Id="rId22" Type="http://schemas.openxmlformats.org/officeDocument/2006/relationships/image" Target="../media/image30.png"/><Relationship Id="rId27" Type="http://schemas.openxmlformats.org/officeDocument/2006/relationships/image" Target="../media/image35.jpeg"/><Relationship Id="rId30" Type="http://schemas.openxmlformats.org/officeDocument/2006/relationships/image" Target="../media/image3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8F1F725-3B9F-48FA-85B5-910ED33809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4" name="Freeform 6">
            <a:extLst>
              <a:ext uri="{FF2B5EF4-FFF2-40B4-BE49-F238E27FC236}">
                <a16:creationId xmlns:a16="http://schemas.microsoft.com/office/drawing/2014/main" id="{2B98F522-A153-4D25-A159-3223950FC1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318875" y="389486"/>
            <a:ext cx="3275668" cy="3306366"/>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6" name="Freeform 6">
            <a:extLst>
              <a:ext uri="{FF2B5EF4-FFF2-40B4-BE49-F238E27FC236}">
                <a16:creationId xmlns:a16="http://schemas.microsoft.com/office/drawing/2014/main" id="{AFFE3E22-88D2-4D23-B65D-9695124B0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5526050" y="682741"/>
            <a:ext cx="3275013" cy="3306366"/>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7" name="Title 6">
            <a:extLst>
              <a:ext uri="{FF2B5EF4-FFF2-40B4-BE49-F238E27FC236}">
                <a16:creationId xmlns:a16="http://schemas.microsoft.com/office/drawing/2014/main" id="{096CB02A-BAA0-4C8D-B658-D65320B7C003}"/>
              </a:ext>
            </a:extLst>
          </p:cNvPr>
          <p:cNvSpPr>
            <a:spLocks noGrp="1"/>
          </p:cNvSpPr>
          <p:nvPr>
            <p:ph type="ctrTitle"/>
          </p:nvPr>
        </p:nvSpPr>
        <p:spPr>
          <a:xfrm>
            <a:off x="494422" y="3973432"/>
            <a:ext cx="8152313" cy="1242056"/>
          </a:xfrm>
        </p:spPr>
        <p:txBody>
          <a:bodyPr>
            <a:normAutofit/>
          </a:bodyPr>
          <a:lstStyle/>
          <a:p>
            <a:r>
              <a:rPr lang="en-US" sz="3200" b="1" dirty="0">
                <a:solidFill>
                  <a:srgbClr val="5A6B3F"/>
                </a:solidFill>
                <a:effectLst>
                  <a:outerShdw blurRad="38100" dist="38100" dir="2700000" algn="tl">
                    <a:srgbClr val="000000">
                      <a:alpha val="43137"/>
                    </a:srgbClr>
                  </a:outerShdw>
                </a:effectLst>
                <a:latin typeface="Century Gothic" panose="020B0502020202020204" pitchFamily="34" charset="0"/>
              </a:rPr>
              <a:t>Office of management &amp; finance</a:t>
            </a:r>
            <a:br>
              <a:rPr lang="en-US" sz="3200" b="1" dirty="0">
                <a:solidFill>
                  <a:srgbClr val="5A6B3F"/>
                </a:solidFill>
                <a:effectLst>
                  <a:outerShdw blurRad="38100" dist="38100" dir="2700000" algn="tl">
                    <a:srgbClr val="000000">
                      <a:alpha val="43137"/>
                    </a:srgbClr>
                  </a:outerShdw>
                </a:effectLst>
                <a:latin typeface="Century Gothic" panose="020B0502020202020204" pitchFamily="34" charset="0"/>
              </a:rPr>
            </a:br>
            <a:r>
              <a:rPr lang="en-US" sz="2400" b="1" dirty="0">
                <a:solidFill>
                  <a:srgbClr val="5A6B3F"/>
                </a:solidFill>
                <a:effectLst>
                  <a:outerShdw blurRad="38100" dist="38100" dir="2700000" algn="tl">
                    <a:srgbClr val="000000">
                      <a:alpha val="43137"/>
                    </a:srgbClr>
                  </a:outerShdw>
                </a:effectLst>
                <a:latin typeface="Century Gothic" panose="020B0502020202020204" pitchFamily="34" charset="0"/>
              </a:rPr>
              <a:t>Bureau of Revenue and Financial Services</a:t>
            </a:r>
            <a:endParaRPr lang="en-US" sz="3200" b="1" dirty="0">
              <a:solidFill>
                <a:srgbClr val="5A6B3F"/>
              </a:solidFill>
              <a:effectLst>
                <a:outerShdw blurRad="38100" dist="38100" dir="2700000" algn="tl">
                  <a:srgbClr val="000000">
                    <a:alpha val="43137"/>
                  </a:srgbClr>
                </a:outerShdw>
              </a:effectLst>
              <a:latin typeface="Century Gothic" panose="020B0502020202020204" pitchFamily="34" charset="0"/>
            </a:endParaRPr>
          </a:p>
        </p:txBody>
      </p:sp>
      <p:sp>
        <p:nvSpPr>
          <p:cNvPr id="8" name="Subtitle 7">
            <a:extLst>
              <a:ext uri="{FF2B5EF4-FFF2-40B4-BE49-F238E27FC236}">
                <a16:creationId xmlns:a16="http://schemas.microsoft.com/office/drawing/2014/main" id="{392D062D-652F-4AB9-AB19-0ADED0E4EDCB}"/>
              </a:ext>
            </a:extLst>
          </p:cNvPr>
          <p:cNvSpPr>
            <a:spLocks noGrp="1"/>
          </p:cNvSpPr>
          <p:nvPr>
            <p:ph type="subTitle" idx="1"/>
          </p:nvPr>
        </p:nvSpPr>
        <p:spPr>
          <a:xfrm>
            <a:off x="940323" y="5722070"/>
            <a:ext cx="7260996" cy="731096"/>
          </a:xfrm>
        </p:spPr>
        <p:txBody>
          <a:bodyPr>
            <a:normAutofit/>
          </a:bodyPr>
          <a:lstStyle/>
          <a:p>
            <a:pPr>
              <a:lnSpc>
                <a:spcPct val="102000"/>
              </a:lnSpc>
              <a:spcAft>
                <a:spcPts val="600"/>
              </a:spcAft>
            </a:pPr>
            <a:r>
              <a:rPr lang="en-US" sz="2000" dirty="0">
                <a:latin typeface="Century Gothic" panose="020B0502020202020204" pitchFamily="34" charset="0"/>
              </a:rPr>
              <a:t>January 15, 2020</a:t>
            </a:r>
          </a:p>
        </p:txBody>
      </p:sp>
      <p:pic>
        <p:nvPicPr>
          <p:cNvPr id="18" name="Picture 17">
            <a:extLst>
              <a:ext uri="{FF2B5EF4-FFF2-40B4-BE49-F238E27FC236}">
                <a16:creationId xmlns:a16="http://schemas.microsoft.com/office/drawing/2014/main" id="{626BA752-E45A-43D8-A651-995D64028C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60086" y="6005906"/>
            <a:ext cx="1875351" cy="511090"/>
          </a:xfrm>
          <a:prstGeom prst="rect">
            <a:avLst/>
          </a:prstGeom>
        </p:spPr>
      </p:pic>
      <p:pic>
        <p:nvPicPr>
          <p:cNvPr id="4" name="Picture 3">
            <a:extLst>
              <a:ext uri="{FF2B5EF4-FFF2-40B4-BE49-F238E27FC236}">
                <a16:creationId xmlns:a16="http://schemas.microsoft.com/office/drawing/2014/main" id="{3568F45A-73CA-414E-B21F-CFFA7CC8FDF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205" y="5615944"/>
            <a:ext cx="953643" cy="953643"/>
          </a:xfrm>
          <a:prstGeom prst="rect">
            <a:avLst/>
          </a:prstGeom>
        </p:spPr>
      </p:pic>
      <p:sp>
        <p:nvSpPr>
          <p:cNvPr id="2" name="TextBox 1">
            <a:extLst>
              <a:ext uri="{FF2B5EF4-FFF2-40B4-BE49-F238E27FC236}">
                <a16:creationId xmlns:a16="http://schemas.microsoft.com/office/drawing/2014/main" id="{9FB3A657-B9F9-44FE-8073-2A3019D72DC9}"/>
              </a:ext>
            </a:extLst>
          </p:cNvPr>
          <p:cNvSpPr txBox="1"/>
          <p:nvPr/>
        </p:nvSpPr>
        <p:spPr>
          <a:xfrm>
            <a:off x="1238825" y="1565879"/>
            <a:ext cx="7260996" cy="1569660"/>
          </a:xfrm>
          <a:prstGeom prst="rect">
            <a:avLst/>
          </a:prstGeom>
          <a:noFill/>
        </p:spPr>
        <p:txBody>
          <a:bodyPr wrap="square" rtlCol="0">
            <a:spAutoFit/>
          </a:bodyPr>
          <a:lstStyle/>
          <a:p>
            <a:r>
              <a:rPr lang="en-US" sz="4800" dirty="0"/>
              <a:t>Construction Career Pathways Project (C2P2) </a:t>
            </a:r>
          </a:p>
        </p:txBody>
      </p:sp>
    </p:spTree>
    <p:extLst>
      <p:ext uri="{BB962C8B-B14F-4D97-AF65-F5344CB8AC3E}">
        <p14:creationId xmlns:p14="http://schemas.microsoft.com/office/powerpoint/2010/main" val="4164365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 name="Content Placeholder 1">
            <a:extLst>
              <a:ext uri="{FF2B5EF4-FFF2-40B4-BE49-F238E27FC236}">
                <a16:creationId xmlns:a16="http://schemas.microsoft.com/office/drawing/2014/main" id="{CF0F9858-4C19-4B45-9915-267A4A4CA439}"/>
              </a:ext>
            </a:extLst>
          </p:cNvPr>
          <p:cNvGraphicFramePr>
            <a:graphicFrameLocks noGrp="1"/>
          </p:cNvGraphicFramePr>
          <p:nvPr>
            <p:ph idx="1"/>
            <p:extLst>
              <p:ext uri="{D42A27DB-BD31-4B8C-83A1-F6EECF244321}">
                <p14:modId xmlns:p14="http://schemas.microsoft.com/office/powerpoint/2010/main" val="2090329084"/>
              </p:ext>
            </p:extLst>
          </p:nvPr>
        </p:nvGraphicFramePr>
        <p:xfrm>
          <a:off x="779929" y="1872314"/>
          <a:ext cx="7785846" cy="4004052"/>
        </p:xfrm>
        <a:graphic>
          <a:graphicData uri="http://schemas.openxmlformats.org/drawingml/2006/table">
            <a:tbl>
              <a:tblPr firstRow="1" firstCol="1" bandRow="1"/>
              <a:tblGrid>
                <a:gridCol w="3892923">
                  <a:extLst>
                    <a:ext uri="{9D8B030D-6E8A-4147-A177-3AD203B41FA5}">
                      <a16:colId xmlns:a16="http://schemas.microsoft.com/office/drawing/2014/main" val="3492857408"/>
                    </a:ext>
                  </a:extLst>
                </a:gridCol>
                <a:gridCol w="3892923">
                  <a:extLst>
                    <a:ext uri="{9D8B030D-6E8A-4147-A177-3AD203B41FA5}">
                      <a16:colId xmlns:a16="http://schemas.microsoft.com/office/drawing/2014/main" val="4206408407"/>
                    </a:ext>
                  </a:extLst>
                </a:gridCol>
              </a:tblGrid>
              <a:tr h="289891">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Policy Recommendations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Current City Policy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4417233"/>
                  </a:ext>
                </a:extLst>
              </a:tr>
              <a:tr h="3714161">
                <a:tc>
                  <a:txBody>
                    <a:bodyPr/>
                    <a:lstStyle/>
                    <a:p>
                      <a:pPr marL="0" marR="0" lvl="0" indent="0">
                        <a:spcBef>
                          <a:spcPts val="0"/>
                        </a:spcBef>
                        <a:spcAft>
                          <a:spcPts val="0"/>
                        </a:spcAft>
                        <a:buFont typeface="+mj-lt"/>
                        <a:buNone/>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VI.   Collectively Invest in Workforce Supply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recommendation for agencies to develop a funding model.</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Encourages agencies to also engage labor industry groups and community-based organizations to address ongoing barriers for women and people of color.</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City is implementing the Community Opportunities and Enhancement Program (COEP), which sets aside 1% of construction costs for business assistance to COBID certified firms and funding support for increasing diversity in the workforce.</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684202"/>
                  </a:ext>
                </a:extLst>
              </a:tr>
            </a:tbl>
          </a:graphicData>
        </a:graphic>
      </p:graphicFrame>
      <p:sp>
        <p:nvSpPr>
          <p:cNvPr id="5" name="Title 4">
            <a:extLst>
              <a:ext uri="{FF2B5EF4-FFF2-40B4-BE49-F238E27FC236}">
                <a16:creationId xmlns:a16="http://schemas.microsoft.com/office/drawing/2014/main" id="{EC48297C-DE85-47B6-A613-75F0A19CABBF}"/>
              </a:ext>
            </a:extLst>
          </p:cNvPr>
          <p:cNvSpPr>
            <a:spLocks noGrp="1"/>
          </p:cNvSpPr>
          <p:nvPr>
            <p:ph type="title"/>
          </p:nvPr>
        </p:nvSpPr>
        <p:spPr>
          <a:xfrm>
            <a:off x="779929" y="277157"/>
            <a:ext cx="7200900" cy="996696"/>
          </a:xfrm>
        </p:spPr>
        <p:txBody>
          <a:bodyPr/>
          <a:lstStyle/>
          <a:p>
            <a:r>
              <a:rPr lang="en-US" sz="3200" dirty="0"/>
              <a:t>Framework Compared to Existing City Policies/Programs (</a:t>
            </a:r>
            <a:r>
              <a:rPr lang="en-US" sz="3200" dirty="0" err="1"/>
              <a:t>cont</a:t>
            </a:r>
            <a:r>
              <a:rPr lang="en-US" sz="3200" dirty="0"/>
              <a:t>)</a:t>
            </a:r>
          </a:p>
        </p:txBody>
      </p:sp>
      <p:sp>
        <p:nvSpPr>
          <p:cNvPr id="6" name="TextBox 5">
            <a:extLst>
              <a:ext uri="{FF2B5EF4-FFF2-40B4-BE49-F238E27FC236}">
                <a16:creationId xmlns:a16="http://schemas.microsoft.com/office/drawing/2014/main" id="{731907A1-37E0-403A-A8DB-61839F8EEDAF}"/>
              </a:ext>
            </a:extLst>
          </p:cNvPr>
          <p:cNvSpPr txBox="1"/>
          <p:nvPr/>
        </p:nvSpPr>
        <p:spPr>
          <a:xfrm>
            <a:off x="806823" y="1373028"/>
            <a:ext cx="7060171" cy="400110"/>
          </a:xfrm>
          <a:prstGeom prst="rect">
            <a:avLst/>
          </a:prstGeom>
          <a:noFill/>
        </p:spPr>
        <p:txBody>
          <a:bodyPr wrap="square" rtlCol="0">
            <a:spAutoFit/>
          </a:bodyPr>
          <a:lstStyle/>
          <a:p>
            <a:r>
              <a:rPr lang="en-US" sz="2000" b="1" i="1" dirty="0">
                <a:latin typeface="Calibri" panose="020F0502020204030204" pitchFamily="34" charset="0"/>
                <a:cs typeface="Calibri" panose="020F0502020204030204" pitchFamily="34" charset="0"/>
              </a:rPr>
              <a:t>Motivation for recommendation:  Increase Supply</a:t>
            </a:r>
          </a:p>
        </p:txBody>
      </p:sp>
    </p:spTree>
    <p:extLst>
      <p:ext uri="{BB962C8B-B14F-4D97-AF65-F5344CB8AC3E}">
        <p14:creationId xmlns:p14="http://schemas.microsoft.com/office/powerpoint/2010/main" val="1064164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 name="Content Placeholder 1">
            <a:extLst>
              <a:ext uri="{FF2B5EF4-FFF2-40B4-BE49-F238E27FC236}">
                <a16:creationId xmlns:a16="http://schemas.microsoft.com/office/drawing/2014/main" id="{CF0F9858-4C19-4B45-9915-267A4A4CA439}"/>
              </a:ext>
            </a:extLst>
          </p:cNvPr>
          <p:cNvGraphicFramePr>
            <a:graphicFrameLocks noGrp="1"/>
          </p:cNvGraphicFramePr>
          <p:nvPr>
            <p:ph idx="1"/>
            <p:extLst>
              <p:ext uri="{D42A27DB-BD31-4B8C-83A1-F6EECF244321}">
                <p14:modId xmlns:p14="http://schemas.microsoft.com/office/powerpoint/2010/main" val="2347329100"/>
              </p:ext>
            </p:extLst>
          </p:nvPr>
        </p:nvGraphicFramePr>
        <p:xfrm>
          <a:off x="779929" y="1828800"/>
          <a:ext cx="7785846" cy="4047565"/>
        </p:xfrm>
        <a:graphic>
          <a:graphicData uri="http://schemas.openxmlformats.org/drawingml/2006/table">
            <a:tbl>
              <a:tblPr firstRow="1" firstCol="1" bandRow="1"/>
              <a:tblGrid>
                <a:gridCol w="3892923">
                  <a:extLst>
                    <a:ext uri="{9D8B030D-6E8A-4147-A177-3AD203B41FA5}">
                      <a16:colId xmlns:a16="http://schemas.microsoft.com/office/drawing/2014/main" val="3492857408"/>
                    </a:ext>
                  </a:extLst>
                </a:gridCol>
                <a:gridCol w="3892923">
                  <a:extLst>
                    <a:ext uri="{9D8B030D-6E8A-4147-A177-3AD203B41FA5}">
                      <a16:colId xmlns:a16="http://schemas.microsoft.com/office/drawing/2014/main" val="4206408407"/>
                    </a:ext>
                  </a:extLst>
                </a:gridCol>
              </a:tblGrid>
              <a:tr h="293041">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Policy Recommendations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Current City Policy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4417233"/>
                  </a:ext>
                </a:extLst>
              </a:tr>
              <a:tr h="3754524">
                <a:tc>
                  <a:txBody>
                    <a:bodyPr/>
                    <a:lstStyle/>
                    <a:p>
                      <a:pPr marL="0" marR="0" lvl="0" indent="0">
                        <a:spcBef>
                          <a:spcPts val="0"/>
                        </a:spcBef>
                        <a:spcAft>
                          <a:spcPts val="0"/>
                        </a:spcAft>
                        <a:buFont typeface="+mj-lt"/>
                        <a:buNone/>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VII.  Establish Regional Collaboration</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Recommends that agencies institutionalize a coordinated structure and process to calibrate efforts.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Recommends that agencies develop clear roles for external stakeholders to ensure efforts are coordinated and complementary to one another.</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401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400050" marR="0" lvl="0"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City has participated in the Workgroup and intends to continue to participate.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684202"/>
                  </a:ext>
                </a:extLst>
              </a:tr>
            </a:tbl>
          </a:graphicData>
        </a:graphic>
      </p:graphicFrame>
      <p:sp>
        <p:nvSpPr>
          <p:cNvPr id="5" name="Title 4">
            <a:extLst>
              <a:ext uri="{FF2B5EF4-FFF2-40B4-BE49-F238E27FC236}">
                <a16:creationId xmlns:a16="http://schemas.microsoft.com/office/drawing/2014/main" id="{EC48297C-DE85-47B6-A613-75F0A19CABBF}"/>
              </a:ext>
            </a:extLst>
          </p:cNvPr>
          <p:cNvSpPr>
            <a:spLocks noGrp="1"/>
          </p:cNvSpPr>
          <p:nvPr>
            <p:ph type="title"/>
          </p:nvPr>
        </p:nvSpPr>
        <p:spPr>
          <a:xfrm>
            <a:off x="779929" y="261392"/>
            <a:ext cx="7200900" cy="996696"/>
          </a:xfrm>
        </p:spPr>
        <p:txBody>
          <a:bodyPr/>
          <a:lstStyle/>
          <a:p>
            <a:r>
              <a:rPr lang="en-US" sz="3200" dirty="0"/>
              <a:t>Framework Compared to Existing City Policies/Programs (</a:t>
            </a:r>
            <a:r>
              <a:rPr lang="en-US" sz="3200" dirty="0" err="1"/>
              <a:t>cont</a:t>
            </a:r>
            <a:r>
              <a:rPr lang="en-US" sz="3200" dirty="0"/>
              <a:t>)</a:t>
            </a:r>
          </a:p>
        </p:txBody>
      </p:sp>
      <p:sp>
        <p:nvSpPr>
          <p:cNvPr id="6" name="TextBox 5">
            <a:extLst>
              <a:ext uri="{FF2B5EF4-FFF2-40B4-BE49-F238E27FC236}">
                <a16:creationId xmlns:a16="http://schemas.microsoft.com/office/drawing/2014/main" id="{1587F155-B200-467A-B000-692D9FE0C91C}"/>
              </a:ext>
            </a:extLst>
          </p:cNvPr>
          <p:cNvSpPr txBox="1"/>
          <p:nvPr/>
        </p:nvSpPr>
        <p:spPr>
          <a:xfrm>
            <a:off x="806823" y="1373028"/>
            <a:ext cx="7060171" cy="400110"/>
          </a:xfrm>
          <a:prstGeom prst="rect">
            <a:avLst/>
          </a:prstGeom>
          <a:noFill/>
        </p:spPr>
        <p:txBody>
          <a:bodyPr wrap="square" rtlCol="0">
            <a:spAutoFit/>
          </a:bodyPr>
          <a:lstStyle/>
          <a:p>
            <a:r>
              <a:rPr lang="en-US" sz="2000" b="1" i="1" dirty="0">
                <a:latin typeface="Calibri" panose="020F0502020204030204" pitchFamily="34" charset="0"/>
                <a:cs typeface="Calibri" panose="020F0502020204030204" pitchFamily="34" charset="0"/>
              </a:rPr>
              <a:t>Motivation for recommendation:  Consistency</a:t>
            </a:r>
          </a:p>
        </p:txBody>
      </p:sp>
    </p:spTree>
    <p:extLst>
      <p:ext uri="{BB962C8B-B14F-4D97-AF65-F5344CB8AC3E}">
        <p14:creationId xmlns:p14="http://schemas.microsoft.com/office/powerpoint/2010/main" val="2121794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Content Placeholder 3">
            <a:extLst>
              <a:ext uri="{FF2B5EF4-FFF2-40B4-BE49-F238E27FC236}">
                <a16:creationId xmlns:a16="http://schemas.microsoft.com/office/drawing/2014/main" id="{469306D6-CD74-4772-ACE7-C7B49459B4A2}"/>
              </a:ext>
            </a:extLst>
          </p:cNvPr>
          <p:cNvSpPr>
            <a:spLocks noGrp="1"/>
          </p:cNvSpPr>
          <p:nvPr>
            <p:ph idx="1"/>
          </p:nvPr>
        </p:nvSpPr>
        <p:spPr>
          <a:xfrm>
            <a:off x="683514" y="1210236"/>
            <a:ext cx="7989570" cy="4438792"/>
          </a:xfrm>
        </p:spPr>
        <p:txBody>
          <a:bodyPr/>
          <a:lstStyle/>
          <a:p>
            <a:r>
              <a:rPr lang="en-US" sz="2400" dirty="0"/>
              <a:t>Authorize the City to sign the Framework and continue to support the Public Owner Workgroup.  </a:t>
            </a:r>
          </a:p>
          <a:p>
            <a:pPr lvl="1"/>
            <a:r>
              <a:rPr lang="en-US" sz="2400" dirty="0"/>
              <a:t>City representatives – Molly Washington, City Attorney’s Office &amp; Cathleen Massier, Procurement Services</a:t>
            </a:r>
          </a:p>
          <a:p>
            <a:pPr marL="227012" lvl="1" indent="0">
              <a:buNone/>
            </a:pPr>
            <a:endParaRPr lang="en-US" sz="2400" dirty="0"/>
          </a:p>
          <a:p>
            <a:r>
              <a:rPr lang="en-US" sz="2400" dirty="0"/>
              <a:t>Signing the Framework means the City would align with the hiring diversity goals over the seven year ramp-up period and continue to collaborate.</a:t>
            </a:r>
          </a:p>
          <a:p>
            <a:pPr marL="0" indent="0">
              <a:buNone/>
            </a:pPr>
            <a:endParaRPr lang="en-US" sz="2400" dirty="0"/>
          </a:p>
          <a:p>
            <a:r>
              <a:rPr lang="en-US" sz="2400" dirty="0"/>
              <a:t>A few recommendations require continued collaboration to operationalize, which we can help by signing the Framework.  </a:t>
            </a:r>
          </a:p>
        </p:txBody>
      </p:sp>
      <p:sp>
        <p:nvSpPr>
          <p:cNvPr id="5" name="Title 4">
            <a:extLst>
              <a:ext uri="{FF2B5EF4-FFF2-40B4-BE49-F238E27FC236}">
                <a16:creationId xmlns:a16="http://schemas.microsoft.com/office/drawing/2014/main" id="{EC48297C-DE85-47B6-A613-75F0A19CABBF}"/>
              </a:ext>
            </a:extLst>
          </p:cNvPr>
          <p:cNvSpPr>
            <a:spLocks noGrp="1"/>
          </p:cNvSpPr>
          <p:nvPr>
            <p:ph type="title"/>
          </p:nvPr>
        </p:nvSpPr>
        <p:spPr/>
        <p:txBody>
          <a:bodyPr/>
          <a:lstStyle/>
          <a:p>
            <a:r>
              <a:rPr lang="en-US" dirty="0"/>
              <a:t>Recommendation</a:t>
            </a:r>
          </a:p>
        </p:txBody>
      </p:sp>
    </p:spTree>
    <p:extLst>
      <p:ext uri="{BB962C8B-B14F-4D97-AF65-F5344CB8AC3E}">
        <p14:creationId xmlns:p14="http://schemas.microsoft.com/office/powerpoint/2010/main" val="3290273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2007" y="437315"/>
            <a:ext cx="7819136" cy="996696"/>
          </a:xfrm>
        </p:spPr>
        <p:txBody>
          <a:bodyPr/>
          <a:lstStyle/>
          <a:p>
            <a:r>
              <a:rPr lang="en-US" dirty="0"/>
              <a:t>Construction Career Pathways Outcomes</a:t>
            </a:r>
          </a:p>
        </p:txBody>
      </p:sp>
      <p:sp>
        <p:nvSpPr>
          <p:cNvPr id="6" name="Text Placeholder 2"/>
          <p:cNvSpPr txBox="1">
            <a:spLocks/>
          </p:cNvSpPr>
          <p:nvPr/>
        </p:nvSpPr>
        <p:spPr bwMode="auto">
          <a:xfrm>
            <a:off x="962007" y="1719943"/>
            <a:ext cx="6189000" cy="2971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marL="227013" indent="-227013" algn="l" defTabSz="685800" rtl="0" eaLnBrk="1" latinLnBrk="0" hangingPunct="1">
              <a:lnSpc>
                <a:spcPct val="94000"/>
              </a:lnSpc>
              <a:spcBef>
                <a:spcPts val="1000"/>
              </a:spcBef>
              <a:spcAft>
                <a:spcPts val="200"/>
              </a:spcAft>
              <a:buSzPct val="120000"/>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1pPr>
            <a:lvl2pPr marL="460375" indent="-233363" algn="l" defTabSz="685800" rtl="0" eaLnBrk="1" latinLnBrk="0" hangingPunct="1">
              <a:lnSpc>
                <a:spcPct val="94000"/>
              </a:lnSpc>
              <a:spcBef>
                <a:spcPts val="500"/>
              </a:spcBef>
              <a:spcAft>
                <a:spcPts val="200"/>
              </a:spcAft>
              <a:buSzPct val="80000"/>
              <a:buFont typeface="Courier New" panose="02070309020205020404" pitchFamily="49" charset="0"/>
              <a:buChar char="o"/>
              <a:defRPr sz="2000" i="0" kern="1200" baseline="0">
                <a:solidFill>
                  <a:schemeClr val="tx2"/>
                </a:solidFill>
                <a:latin typeface="AvenirNext LT Pro Regular" panose="020B0504020202020204" pitchFamily="34" charset="0"/>
                <a:ea typeface="+mn-ea"/>
                <a:cs typeface="+mn-cs"/>
              </a:defRPr>
            </a:lvl2pPr>
            <a:lvl3pPr marL="687388" indent="-227013" algn="l" defTabSz="685800" rtl="0" eaLnBrk="1" latinLnBrk="0" hangingPunct="1">
              <a:lnSpc>
                <a:spcPct val="94000"/>
              </a:lnSpc>
              <a:spcBef>
                <a:spcPts val="500"/>
              </a:spcBef>
              <a:spcAft>
                <a:spcPts val="200"/>
              </a:spcAft>
              <a:buFont typeface="Wingdings" panose="05000000000000000000" pitchFamily="2" charset="2"/>
              <a:buChar char="§"/>
              <a:defRPr sz="2000" i="0" kern="1200" baseline="0">
                <a:solidFill>
                  <a:schemeClr val="tx2"/>
                </a:solidFill>
                <a:latin typeface="AvenirNext LT Pro Regular" panose="020B0504020202020204" pitchFamily="34" charset="0"/>
                <a:ea typeface="+mn-ea"/>
                <a:cs typeface="+mn-cs"/>
              </a:defRPr>
            </a:lvl3pPr>
            <a:lvl4pPr marL="914400" indent="-227013" algn="l" defTabSz="685800" rtl="0" eaLnBrk="1" latinLnBrk="0" hangingPunct="1">
              <a:lnSpc>
                <a:spcPct val="94000"/>
              </a:lnSpc>
              <a:spcBef>
                <a:spcPts val="500"/>
              </a:spcBef>
              <a:spcAft>
                <a:spcPts val="200"/>
              </a:spcAft>
              <a:buSzPct val="50000"/>
              <a:buFont typeface="Wingdings" panose="05000000000000000000" pitchFamily="2" charset="2"/>
              <a:buChar char="o"/>
              <a:defRPr sz="2000" i="0" kern="1200" baseline="0">
                <a:solidFill>
                  <a:schemeClr val="tx2"/>
                </a:solidFill>
                <a:latin typeface="AvenirNext LT Pro Regular" panose="020B0504020202020204" pitchFamily="34" charset="0"/>
                <a:ea typeface="+mn-ea"/>
                <a:cs typeface="+mn-cs"/>
              </a:defRPr>
            </a:lvl4pPr>
            <a:lvl5pPr marL="1141413" indent="-227013" algn="l" defTabSz="685800" rtl="0" eaLnBrk="1" latinLnBrk="0" hangingPunct="1">
              <a:lnSpc>
                <a:spcPct val="94000"/>
              </a:lnSpc>
              <a:spcBef>
                <a:spcPts val="500"/>
              </a:spcBef>
              <a:spcAft>
                <a:spcPts val="200"/>
              </a:spcAft>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457200" indent="-457200"/>
            <a:r>
              <a:rPr lang="en-US" sz="2400" dirty="0"/>
              <a:t>Increase career opportunities for people of color and women to meet the regional demand for a skilled construction workforce. </a:t>
            </a:r>
          </a:p>
          <a:p>
            <a:pPr marL="457200" indent="-457200"/>
            <a:r>
              <a:rPr lang="en-US" sz="2400" dirty="0"/>
              <a:t>Regional coordination to leverage collective efforts.</a:t>
            </a:r>
          </a:p>
          <a:p>
            <a:pPr marL="457200" indent="-457200"/>
            <a:r>
              <a:rPr lang="en-US" sz="2400" dirty="0"/>
              <a:t>Establish consistent recruitment, training and retention policies &amp; practices.</a:t>
            </a:r>
          </a:p>
          <a:p>
            <a:pPr marL="457200" indent="-457200"/>
            <a:r>
              <a:rPr lang="en-US" sz="2400" dirty="0"/>
              <a:t>Highroad industry standards become the norm.</a:t>
            </a:r>
          </a:p>
        </p:txBody>
      </p:sp>
      <p:sp>
        <p:nvSpPr>
          <p:cNvPr id="7" name="Rectangle 6">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45458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itle 4">
            <a:extLst>
              <a:ext uri="{FF2B5EF4-FFF2-40B4-BE49-F238E27FC236}">
                <a16:creationId xmlns:a16="http://schemas.microsoft.com/office/drawing/2014/main" id="{EC48297C-DE85-47B6-A613-75F0A19CABBF}"/>
              </a:ext>
            </a:extLst>
          </p:cNvPr>
          <p:cNvSpPr>
            <a:spLocks noGrp="1"/>
          </p:cNvSpPr>
          <p:nvPr>
            <p:ph type="title"/>
          </p:nvPr>
        </p:nvSpPr>
        <p:spPr>
          <a:xfrm>
            <a:off x="512063" y="466344"/>
            <a:ext cx="8344857" cy="996696"/>
          </a:xfrm>
        </p:spPr>
        <p:txBody>
          <a:bodyPr/>
          <a:lstStyle/>
          <a:p>
            <a:r>
              <a:rPr lang="en-US" sz="3600" dirty="0"/>
              <a:t>Construction Career Pathways Timeline</a:t>
            </a:r>
          </a:p>
        </p:txBody>
      </p:sp>
      <p:grpSp>
        <p:nvGrpSpPr>
          <p:cNvPr id="3" name="Group 2"/>
          <p:cNvGrpSpPr/>
          <p:nvPr/>
        </p:nvGrpSpPr>
        <p:grpSpPr>
          <a:xfrm>
            <a:off x="454864" y="1463040"/>
            <a:ext cx="8689135" cy="4322183"/>
            <a:chOff x="29729" y="2209625"/>
            <a:chExt cx="9158934" cy="4543754"/>
          </a:xfrm>
        </p:grpSpPr>
        <p:sp>
          <p:nvSpPr>
            <p:cNvPr id="7" name="Chevron 6"/>
            <p:cNvSpPr/>
            <p:nvPr/>
          </p:nvSpPr>
          <p:spPr>
            <a:xfrm>
              <a:off x="91607" y="4076700"/>
              <a:ext cx="2286000" cy="284768"/>
            </a:xfrm>
            <a:prstGeom prst="chevron">
              <a:avLst/>
            </a:prstGeom>
            <a:solidFill>
              <a:srgbClr val="0070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Oval 7"/>
            <p:cNvSpPr/>
            <p:nvPr/>
          </p:nvSpPr>
          <p:spPr>
            <a:xfrm>
              <a:off x="966549" y="4018568"/>
              <a:ext cx="401032" cy="401032"/>
            </a:xfrm>
            <a:prstGeom prst="ellipse">
              <a:avLst/>
            </a:prstGeom>
            <a:solidFill>
              <a:srgbClr val="0070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1074893" y="4114020"/>
              <a:ext cx="184343" cy="184343"/>
            </a:xfrm>
            <a:prstGeom prst="ellipse">
              <a:avLst/>
            </a:prstGeom>
            <a:solidFill>
              <a:schemeClr val="bg1"/>
            </a:solidFill>
            <a:ln w="285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H="1" flipV="1">
              <a:off x="1158887" y="4363825"/>
              <a:ext cx="4867" cy="495300"/>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656640" y="4828881"/>
              <a:ext cx="533400" cy="0"/>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664194" y="4828881"/>
              <a:ext cx="0" cy="1066800"/>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636584" y="5862998"/>
              <a:ext cx="533400" cy="0"/>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656640" y="4846785"/>
              <a:ext cx="1956846" cy="1015663"/>
            </a:xfrm>
            <a:prstGeom prst="rect">
              <a:avLst/>
            </a:prstGeom>
            <a:noFill/>
            <a:effectLst/>
          </p:spPr>
          <p:txBody>
            <a:bodyPr wrap="square" rtlCol="0">
              <a:spAutoFit/>
            </a:bodyPr>
            <a:lstStyle/>
            <a:p>
              <a:r>
                <a:rPr lang="en-US" sz="1200" dirty="0">
                  <a:latin typeface="+mj-lt"/>
                </a:rPr>
                <a:t>Launch Public </a:t>
              </a:r>
              <a:br>
                <a:rPr lang="en-US" sz="1200" dirty="0">
                  <a:latin typeface="+mj-lt"/>
                </a:rPr>
              </a:br>
              <a:r>
                <a:rPr lang="en-US" sz="1200" dirty="0">
                  <a:latin typeface="+mj-lt"/>
                </a:rPr>
                <a:t>Owner Workgroup</a:t>
              </a:r>
              <a:br>
                <a:rPr lang="en-US" sz="1200" dirty="0">
                  <a:latin typeface="+mj-lt"/>
                </a:rPr>
              </a:br>
              <a:br>
                <a:rPr lang="en-US" sz="1200" dirty="0">
                  <a:latin typeface="+mj-lt"/>
                </a:rPr>
              </a:br>
              <a:r>
                <a:rPr lang="en-US" sz="1200" dirty="0">
                  <a:latin typeface="+mj-lt"/>
                </a:rPr>
                <a:t>Construction Workforce </a:t>
              </a:r>
              <a:br>
                <a:rPr lang="en-US" sz="1200" dirty="0">
                  <a:latin typeface="+mj-lt"/>
                </a:rPr>
              </a:br>
              <a:r>
                <a:rPr lang="en-US" sz="1200" dirty="0">
                  <a:latin typeface="+mj-lt"/>
                </a:rPr>
                <a:t>Market Study</a:t>
              </a:r>
            </a:p>
          </p:txBody>
        </p:sp>
        <p:sp>
          <p:nvSpPr>
            <p:cNvPr id="16" name="Oval 15"/>
            <p:cNvSpPr/>
            <p:nvPr/>
          </p:nvSpPr>
          <p:spPr>
            <a:xfrm>
              <a:off x="1127460" y="5819556"/>
              <a:ext cx="115079" cy="115079"/>
            </a:xfrm>
            <a:prstGeom prst="ellipse">
              <a:avLst/>
            </a:prstGeom>
            <a:solidFill>
              <a:srgbClr val="0070C0"/>
            </a:solid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274793" y="6006612"/>
              <a:ext cx="1600200" cy="550042"/>
            </a:xfrm>
            <a:prstGeom prst="rect">
              <a:avLst/>
            </a:prstGeom>
            <a:noFill/>
          </p:spPr>
          <p:txBody>
            <a:bodyPr wrap="square" rtlCol="0">
              <a:spAutoFit/>
            </a:bodyPr>
            <a:lstStyle/>
            <a:p>
              <a:pPr algn="ctr"/>
              <a:r>
                <a:rPr lang="en-US" sz="1400" spc="300" dirty="0">
                  <a:solidFill>
                    <a:srgbClr val="0070C0"/>
                  </a:solidFill>
                  <a:latin typeface="+mj-lt"/>
                </a:rPr>
                <a:t>Summer 2018</a:t>
              </a:r>
            </a:p>
          </p:txBody>
        </p:sp>
        <p:cxnSp>
          <p:nvCxnSpPr>
            <p:cNvPr id="18" name="Straight Connector 17"/>
            <p:cNvCxnSpPr/>
            <p:nvPr/>
          </p:nvCxnSpPr>
          <p:spPr>
            <a:xfrm flipH="1" flipV="1">
              <a:off x="1151993" y="3828752"/>
              <a:ext cx="4866" cy="240319"/>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19" name="Oval 18"/>
            <p:cNvSpPr/>
            <p:nvPr/>
          </p:nvSpPr>
          <p:spPr>
            <a:xfrm>
              <a:off x="617730" y="2744681"/>
              <a:ext cx="1084072" cy="1084072"/>
            </a:xfrm>
            <a:prstGeom prst="ellipse">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29729" y="2209625"/>
              <a:ext cx="2514599" cy="582398"/>
            </a:xfrm>
            <a:prstGeom prst="rect">
              <a:avLst/>
            </a:prstGeom>
            <a:noFill/>
          </p:spPr>
          <p:txBody>
            <a:bodyPr wrap="square" rtlCol="0">
              <a:spAutoFit/>
            </a:bodyPr>
            <a:lstStyle/>
            <a:p>
              <a:pPr algn="ctr"/>
              <a:r>
                <a:rPr lang="en-US" sz="1600" b="1" spc="300" dirty="0">
                  <a:solidFill>
                    <a:srgbClr val="0070C0"/>
                  </a:solidFill>
                  <a:latin typeface="+mj-lt"/>
                </a:rPr>
                <a:t>Phase 1</a:t>
              </a:r>
              <a:br>
                <a:rPr lang="en-US" sz="1400" spc="300" dirty="0">
                  <a:solidFill>
                    <a:srgbClr val="0070C0"/>
                  </a:solidFill>
                  <a:latin typeface="+mj-lt"/>
                </a:rPr>
              </a:br>
              <a:r>
                <a:rPr lang="en-US" sz="1400" spc="300" dirty="0">
                  <a:solidFill>
                    <a:srgbClr val="0070C0"/>
                  </a:solidFill>
                  <a:latin typeface="+mj-lt"/>
                </a:rPr>
                <a:t>Build a Foundation</a:t>
              </a:r>
            </a:p>
          </p:txBody>
        </p:sp>
        <p:sp>
          <p:nvSpPr>
            <p:cNvPr id="21" name="Chevron 20"/>
            <p:cNvSpPr/>
            <p:nvPr/>
          </p:nvSpPr>
          <p:spPr>
            <a:xfrm>
              <a:off x="4553415" y="4076700"/>
              <a:ext cx="2286000" cy="284768"/>
            </a:xfrm>
            <a:prstGeom prst="chevron">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C000"/>
                </a:solidFill>
              </a:endParaRPr>
            </a:p>
          </p:txBody>
        </p:sp>
        <p:sp>
          <p:nvSpPr>
            <p:cNvPr id="22" name="Oval 21"/>
            <p:cNvSpPr/>
            <p:nvPr/>
          </p:nvSpPr>
          <p:spPr>
            <a:xfrm>
              <a:off x="5431276" y="4021317"/>
              <a:ext cx="401032" cy="401032"/>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5536701" y="4123447"/>
              <a:ext cx="184343" cy="184343"/>
            </a:xfrm>
            <a:prstGeom prst="ellipse">
              <a:avLst/>
            </a:prstGeom>
            <a:solidFill>
              <a:schemeClr val="bg1"/>
            </a:solidFill>
            <a:ln w="285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 name="Straight Connector 23"/>
            <p:cNvCxnSpPr/>
            <p:nvPr/>
          </p:nvCxnSpPr>
          <p:spPr>
            <a:xfrm flipH="1" flipV="1">
              <a:off x="5623441" y="4380229"/>
              <a:ext cx="4867" cy="495300"/>
            </a:xfrm>
            <a:prstGeom prst="line">
              <a:avLst/>
            </a:prstGeom>
            <a:ln>
              <a:solidFill>
                <a:srgbClr val="FFC000"/>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H="1">
              <a:off x="5102467" y="4838308"/>
              <a:ext cx="533400" cy="0"/>
            </a:xfrm>
            <a:prstGeom prst="line">
              <a:avLst/>
            </a:prstGeom>
            <a:ln>
              <a:solidFill>
                <a:srgbClr val="FFC000"/>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V="1">
              <a:off x="5110457" y="4836633"/>
              <a:ext cx="0" cy="1066800"/>
            </a:xfrm>
            <a:prstGeom prst="line">
              <a:avLst/>
            </a:prstGeom>
            <a:ln>
              <a:solidFill>
                <a:srgbClr val="FFC0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5098392" y="5862998"/>
              <a:ext cx="533400" cy="0"/>
            </a:xfrm>
            <a:prstGeom prst="line">
              <a:avLst/>
            </a:prstGeom>
            <a:ln>
              <a:solidFill>
                <a:srgbClr val="FFC000"/>
              </a:solidFill>
            </a:ln>
            <a:effectLst/>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5118448" y="4846785"/>
              <a:ext cx="1956846" cy="1015663"/>
            </a:xfrm>
            <a:prstGeom prst="rect">
              <a:avLst/>
            </a:prstGeom>
            <a:noFill/>
            <a:effectLst/>
          </p:spPr>
          <p:txBody>
            <a:bodyPr wrap="square" rtlCol="0">
              <a:spAutoFit/>
            </a:bodyPr>
            <a:lstStyle/>
            <a:p>
              <a:r>
                <a:rPr lang="en-US" sz="1200" dirty="0">
                  <a:latin typeface="+mj-lt"/>
                </a:rPr>
                <a:t>Finalize Regional </a:t>
              </a:r>
              <a:br>
                <a:rPr lang="en-US" sz="1200" dirty="0">
                  <a:latin typeface="+mj-lt"/>
                </a:rPr>
              </a:br>
              <a:r>
                <a:rPr lang="en-US" sz="1200" dirty="0">
                  <a:latin typeface="+mj-lt"/>
                </a:rPr>
                <a:t>Framework</a:t>
              </a:r>
              <a:br>
                <a:rPr lang="en-US" sz="1200" dirty="0">
                  <a:latin typeface="+mj-lt"/>
                </a:rPr>
              </a:br>
              <a:br>
                <a:rPr lang="en-US" sz="1200" dirty="0">
                  <a:latin typeface="+mj-lt"/>
                </a:rPr>
              </a:br>
              <a:r>
                <a:rPr lang="en-US" sz="1200" dirty="0">
                  <a:latin typeface="+mj-lt"/>
                </a:rPr>
                <a:t>Stakeholder </a:t>
              </a:r>
              <a:br>
                <a:rPr lang="en-US" sz="1200" dirty="0">
                  <a:latin typeface="+mj-lt"/>
                </a:rPr>
              </a:br>
              <a:r>
                <a:rPr lang="en-US" sz="1200" dirty="0">
                  <a:latin typeface="+mj-lt"/>
                </a:rPr>
                <a:t>Endorsements</a:t>
              </a:r>
            </a:p>
          </p:txBody>
        </p:sp>
        <p:sp>
          <p:nvSpPr>
            <p:cNvPr id="29" name="Oval 28"/>
            <p:cNvSpPr/>
            <p:nvPr/>
          </p:nvSpPr>
          <p:spPr>
            <a:xfrm>
              <a:off x="5589268" y="5819556"/>
              <a:ext cx="115079" cy="115079"/>
            </a:xfrm>
            <a:prstGeom prst="ellipse">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4736601" y="6006612"/>
              <a:ext cx="1817051" cy="550042"/>
            </a:xfrm>
            <a:prstGeom prst="rect">
              <a:avLst/>
            </a:prstGeom>
            <a:noFill/>
          </p:spPr>
          <p:txBody>
            <a:bodyPr wrap="square" rtlCol="0">
              <a:spAutoFit/>
            </a:bodyPr>
            <a:lstStyle/>
            <a:p>
              <a:pPr algn="ctr"/>
              <a:r>
                <a:rPr lang="en-US" sz="1400" spc="300" dirty="0">
                  <a:solidFill>
                    <a:srgbClr val="FFC000"/>
                  </a:solidFill>
                  <a:latin typeface="+mj-lt"/>
                </a:rPr>
                <a:t>Summer/Fall</a:t>
              </a:r>
              <a:br>
                <a:rPr lang="en-US" sz="1400" spc="300" dirty="0">
                  <a:solidFill>
                    <a:srgbClr val="FFC000"/>
                  </a:solidFill>
                  <a:latin typeface="+mj-lt"/>
                </a:rPr>
              </a:br>
              <a:r>
                <a:rPr lang="en-US" sz="1400" spc="300" dirty="0">
                  <a:solidFill>
                    <a:srgbClr val="FFC000"/>
                  </a:solidFill>
                  <a:latin typeface="+mj-lt"/>
                </a:rPr>
                <a:t>2019</a:t>
              </a:r>
            </a:p>
          </p:txBody>
        </p:sp>
        <p:cxnSp>
          <p:nvCxnSpPr>
            <p:cNvPr id="31" name="Straight Connector 30"/>
            <p:cNvCxnSpPr/>
            <p:nvPr/>
          </p:nvCxnSpPr>
          <p:spPr>
            <a:xfrm flipH="1" flipV="1">
              <a:off x="5623661" y="3850973"/>
              <a:ext cx="4866" cy="183499"/>
            </a:xfrm>
            <a:prstGeom prst="line">
              <a:avLst/>
            </a:prstGeom>
            <a:ln>
              <a:solidFill>
                <a:srgbClr val="FFC000"/>
              </a:solidFill>
            </a:ln>
            <a:effectLst/>
          </p:spPr>
          <p:style>
            <a:lnRef idx="2">
              <a:schemeClr val="accent1"/>
            </a:lnRef>
            <a:fillRef idx="0">
              <a:schemeClr val="accent1"/>
            </a:fillRef>
            <a:effectRef idx="1">
              <a:schemeClr val="accent1"/>
            </a:effectRef>
            <a:fontRef idx="minor">
              <a:schemeClr val="tx1"/>
            </a:fontRef>
          </p:style>
        </p:cxnSp>
        <p:sp>
          <p:nvSpPr>
            <p:cNvPr id="32" name="Oval 31"/>
            <p:cNvSpPr/>
            <p:nvPr/>
          </p:nvSpPr>
          <p:spPr>
            <a:xfrm>
              <a:off x="5079538" y="2772271"/>
              <a:ext cx="1084072" cy="1084072"/>
            </a:xfrm>
            <a:prstGeom prst="ellipse">
              <a:avLst/>
            </a:prstGeom>
            <a:noFill/>
            <a:ln w="28575">
              <a:solidFill>
                <a:srgbClr val="FFC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4374492" y="2220418"/>
              <a:ext cx="2514599" cy="553998"/>
            </a:xfrm>
            <a:prstGeom prst="rect">
              <a:avLst/>
            </a:prstGeom>
            <a:noFill/>
          </p:spPr>
          <p:txBody>
            <a:bodyPr wrap="square" rtlCol="0">
              <a:spAutoFit/>
            </a:bodyPr>
            <a:lstStyle/>
            <a:p>
              <a:pPr algn="ctr"/>
              <a:r>
                <a:rPr lang="en-US" sz="1600" b="1" spc="300" dirty="0">
                  <a:solidFill>
                    <a:srgbClr val="FFC000"/>
                  </a:solidFill>
                  <a:latin typeface="+mj-lt"/>
                </a:rPr>
                <a:t>Phase 3</a:t>
              </a:r>
              <a:br>
                <a:rPr lang="en-US" sz="1400" spc="300" dirty="0">
                  <a:solidFill>
                    <a:srgbClr val="FFC000"/>
                  </a:solidFill>
                  <a:latin typeface="+mj-lt"/>
                </a:rPr>
              </a:br>
              <a:r>
                <a:rPr lang="en-US" sz="1400" spc="300" dirty="0">
                  <a:solidFill>
                    <a:srgbClr val="FFC000"/>
                  </a:solidFill>
                  <a:latin typeface="+mj-lt"/>
                </a:rPr>
                <a:t>Policy Adoption</a:t>
              </a:r>
            </a:p>
          </p:txBody>
        </p:sp>
        <p:sp>
          <p:nvSpPr>
            <p:cNvPr id="34" name="Chevron 33"/>
            <p:cNvSpPr/>
            <p:nvPr/>
          </p:nvSpPr>
          <p:spPr>
            <a:xfrm>
              <a:off x="2321959" y="4076700"/>
              <a:ext cx="2286000" cy="284768"/>
            </a:xfrm>
            <a:prstGeom prst="chevron">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5" name="Oval 34"/>
            <p:cNvSpPr/>
            <p:nvPr/>
          </p:nvSpPr>
          <p:spPr>
            <a:xfrm>
              <a:off x="3196901" y="4018568"/>
              <a:ext cx="401032" cy="401032"/>
            </a:xfrm>
            <a:prstGeom prst="ellipse">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3305245" y="4114020"/>
              <a:ext cx="184343" cy="184343"/>
            </a:xfrm>
            <a:prstGeom prst="ellipse">
              <a:avLst/>
            </a:prstGeom>
            <a:solidFill>
              <a:schemeClr val="bg1"/>
            </a:solidFill>
            <a:ln w="285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7" name="Straight Connector 36"/>
            <p:cNvCxnSpPr/>
            <p:nvPr/>
          </p:nvCxnSpPr>
          <p:spPr>
            <a:xfrm flipH="1" flipV="1">
              <a:off x="3399937" y="4395606"/>
              <a:ext cx="4867" cy="495300"/>
            </a:xfrm>
            <a:prstGeom prst="line">
              <a:avLst/>
            </a:prstGeom>
            <a:ln>
              <a:solidFill>
                <a:srgbClr val="92D050"/>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2851033" y="2806842"/>
              <a:ext cx="533400" cy="0"/>
            </a:xfrm>
            <a:prstGeom prst="line">
              <a:avLst/>
            </a:prstGeom>
            <a:ln>
              <a:solidFill>
                <a:srgbClr val="92D050"/>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flipV="1">
              <a:off x="2859023" y="2806842"/>
              <a:ext cx="0" cy="1066800"/>
            </a:xfrm>
            <a:prstGeom prst="line">
              <a:avLst/>
            </a:prstGeom>
            <a:ln>
              <a:solidFill>
                <a:srgbClr val="92D050"/>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flipV="1">
              <a:off x="2851033" y="3864135"/>
              <a:ext cx="553771" cy="4002"/>
            </a:xfrm>
            <a:prstGeom prst="line">
              <a:avLst/>
            </a:prstGeom>
            <a:ln>
              <a:solidFill>
                <a:srgbClr val="92D050"/>
              </a:solidFill>
            </a:ln>
            <a:effectLst/>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2867014" y="2848471"/>
              <a:ext cx="1956846" cy="1015663"/>
            </a:xfrm>
            <a:prstGeom prst="rect">
              <a:avLst/>
            </a:prstGeom>
            <a:noFill/>
            <a:effectLst/>
          </p:spPr>
          <p:txBody>
            <a:bodyPr wrap="square" rtlCol="0">
              <a:spAutoFit/>
            </a:bodyPr>
            <a:lstStyle/>
            <a:p>
              <a:r>
                <a:rPr lang="en-US" sz="1200" dirty="0">
                  <a:latin typeface="+mj-lt"/>
                </a:rPr>
                <a:t>Draft Regional </a:t>
              </a:r>
              <a:br>
                <a:rPr lang="en-US" sz="1200" dirty="0">
                  <a:latin typeface="+mj-lt"/>
                </a:rPr>
              </a:br>
              <a:r>
                <a:rPr lang="en-US" sz="1200" dirty="0">
                  <a:latin typeface="+mj-lt"/>
                </a:rPr>
                <a:t>Framework</a:t>
              </a:r>
              <a:br>
                <a:rPr lang="en-US" sz="1200" dirty="0">
                  <a:latin typeface="+mj-lt"/>
                </a:rPr>
              </a:br>
              <a:endParaRPr lang="en-US" sz="1200" dirty="0">
                <a:latin typeface="+mj-lt"/>
              </a:endParaRPr>
            </a:p>
            <a:p>
              <a:r>
                <a:rPr lang="en-US" sz="1200" dirty="0">
                  <a:latin typeface="+mj-lt"/>
                </a:rPr>
                <a:t>Stakeholder </a:t>
              </a:r>
              <a:br>
                <a:rPr lang="en-US" sz="1200" dirty="0">
                  <a:latin typeface="+mj-lt"/>
                </a:rPr>
              </a:br>
              <a:r>
                <a:rPr lang="en-US" sz="1200" dirty="0">
                  <a:latin typeface="+mj-lt"/>
                </a:rPr>
                <a:t>Engagement</a:t>
              </a:r>
            </a:p>
          </p:txBody>
        </p:sp>
        <p:sp>
          <p:nvSpPr>
            <p:cNvPr id="42" name="Oval 41"/>
            <p:cNvSpPr/>
            <p:nvPr/>
          </p:nvSpPr>
          <p:spPr>
            <a:xfrm>
              <a:off x="3349880" y="2763554"/>
              <a:ext cx="115079" cy="115079"/>
            </a:xfrm>
            <a:prstGeom prst="ellipse">
              <a:avLst/>
            </a:prstGeom>
            <a:solidFill>
              <a:srgbClr val="92D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TextBox 42"/>
            <p:cNvSpPr txBox="1"/>
            <p:nvPr/>
          </p:nvSpPr>
          <p:spPr>
            <a:xfrm>
              <a:off x="2293831" y="2254556"/>
              <a:ext cx="2224914" cy="523220"/>
            </a:xfrm>
            <a:prstGeom prst="rect">
              <a:avLst/>
            </a:prstGeom>
            <a:noFill/>
          </p:spPr>
          <p:txBody>
            <a:bodyPr wrap="square" rtlCol="0">
              <a:spAutoFit/>
            </a:bodyPr>
            <a:lstStyle/>
            <a:p>
              <a:pPr algn="ctr"/>
              <a:r>
                <a:rPr lang="en-US" sz="1400" spc="300" dirty="0">
                  <a:solidFill>
                    <a:srgbClr val="92D050"/>
                  </a:solidFill>
                  <a:latin typeface="+mj-lt"/>
                </a:rPr>
                <a:t>Winter/Spring</a:t>
              </a:r>
              <a:br>
                <a:rPr lang="en-US" sz="1400" spc="300" dirty="0">
                  <a:solidFill>
                    <a:srgbClr val="92D050"/>
                  </a:solidFill>
                  <a:latin typeface="+mj-lt"/>
                </a:rPr>
              </a:br>
              <a:r>
                <a:rPr lang="en-US" sz="1400" spc="300" dirty="0">
                  <a:solidFill>
                    <a:srgbClr val="92D050"/>
                  </a:solidFill>
                  <a:latin typeface="+mj-lt"/>
                </a:rPr>
                <a:t>2019</a:t>
              </a:r>
            </a:p>
          </p:txBody>
        </p:sp>
        <p:cxnSp>
          <p:nvCxnSpPr>
            <p:cNvPr id="44" name="Straight Connector 43"/>
            <p:cNvCxnSpPr/>
            <p:nvPr/>
          </p:nvCxnSpPr>
          <p:spPr>
            <a:xfrm flipH="1" flipV="1">
              <a:off x="3386096" y="3848631"/>
              <a:ext cx="4866" cy="183499"/>
            </a:xfrm>
            <a:prstGeom prst="line">
              <a:avLst/>
            </a:prstGeom>
            <a:ln>
              <a:solidFill>
                <a:srgbClr val="92D050"/>
              </a:solidFill>
            </a:ln>
            <a:effectLst/>
          </p:spPr>
          <p:style>
            <a:lnRef idx="2">
              <a:schemeClr val="accent1"/>
            </a:lnRef>
            <a:fillRef idx="0">
              <a:schemeClr val="accent1"/>
            </a:fillRef>
            <a:effectRef idx="1">
              <a:schemeClr val="accent1"/>
            </a:effectRef>
            <a:fontRef idx="minor">
              <a:schemeClr val="tx1"/>
            </a:fontRef>
          </p:style>
        </p:cxnSp>
        <p:sp>
          <p:nvSpPr>
            <p:cNvPr id="45" name="Oval 44"/>
            <p:cNvSpPr/>
            <p:nvPr/>
          </p:nvSpPr>
          <p:spPr>
            <a:xfrm>
              <a:off x="2864567" y="4890906"/>
              <a:ext cx="1084072" cy="1084072"/>
            </a:xfrm>
            <a:prstGeom prst="ellipse">
              <a:avLst/>
            </a:prstGeom>
            <a:noFill/>
            <a:ln w="28575">
              <a:solidFill>
                <a:srgbClr val="92D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TextBox 45"/>
            <p:cNvSpPr txBox="1"/>
            <p:nvPr/>
          </p:nvSpPr>
          <p:spPr>
            <a:xfrm>
              <a:off x="2132094" y="5974978"/>
              <a:ext cx="2514599" cy="769441"/>
            </a:xfrm>
            <a:prstGeom prst="rect">
              <a:avLst/>
            </a:prstGeom>
            <a:noFill/>
          </p:spPr>
          <p:txBody>
            <a:bodyPr wrap="square" rtlCol="0">
              <a:spAutoFit/>
            </a:bodyPr>
            <a:lstStyle/>
            <a:p>
              <a:pPr algn="ctr"/>
              <a:r>
                <a:rPr lang="en-US" sz="1600" b="1" spc="300" dirty="0">
                  <a:solidFill>
                    <a:srgbClr val="92D050"/>
                  </a:solidFill>
                  <a:latin typeface="+mj-lt"/>
                </a:rPr>
                <a:t>Phase 2</a:t>
              </a:r>
              <a:br>
                <a:rPr lang="en-US" sz="1400" spc="300" dirty="0">
                  <a:solidFill>
                    <a:srgbClr val="92D050"/>
                  </a:solidFill>
                  <a:latin typeface="+mj-lt"/>
                </a:rPr>
              </a:br>
              <a:r>
                <a:rPr lang="en-US" sz="1400" spc="300" dirty="0">
                  <a:solidFill>
                    <a:srgbClr val="92D050"/>
                  </a:solidFill>
                  <a:latin typeface="+mj-lt"/>
                </a:rPr>
                <a:t>Identify &amp; Develop</a:t>
              </a:r>
              <a:br>
                <a:rPr lang="en-US" sz="1400" spc="300" dirty="0">
                  <a:solidFill>
                    <a:srgbClr val="92D050"/>
                  </a:solidFill>
                  <a:latin typeface="+mj-lt"/>
                </a:rPr>
              </a:br>
              <a:r>
                <a:rPr lang="en-US" sz="1400" spc="300" dirty="0">
                  <a:solidFill>
                    <a:srgbClr val="92D050"/>
                  </a:solidFill>
                  <a:latin typeface="+mj-lt"/>
                </a:rPr>
                <a:t>Opportunities</a:t>
              </a:r>
            </a:p>
          </p:txBody>
        </p:sp>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2018" y="5088205"/>
              <a:ext cx="703699" cy="703699"/>
            </a:xfrm>
            <a:prstGeom prst="rect">
              <a:avLst/>
            </a:prstGeom>
          </p:spPr>
        </p:pic>
        <p:sp>
          <p:nvSpPr>
            <p:cNvPr id="48" name="Chevron 47"/>
            <p:cNvSpPr/>
            <p:nvPr/>
          </p:nvSpPr>
          <p:spPr>
            <a:xfrm>
              <a:off x="6790109" y="4071195"/>
              <a:ext cx="2286000" cy="284768"/>
            </a:xfrm>
            <a:prstGeom prst="chevron">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49" name="Oval 48"/>
            <p:cNvSpPr/>
            <p:nvPr/>
          </p:nvSpPr>
          <p:spPr>
            <a:xfrm>
              <a:off x="7665051" y="4013063"/>
              <a:ext cx="401032" cy="401032"/>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7773395" y="4108515"/>
              <a:ext cx="184343" cy="184343"/>
            </a:xfrm>
            <a:prstGeom prst="ellipse">
              <a:avLst/>
            </a:prstGeom>
            <a:solidFill>
              <a:schemeClr val="bg1"/>
            </a:solidFill>
            <a:ln w="285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1" name="Straight Connector 50"/>
            <p:cNvCxnSpPr/>
            <p:nvPr/>
          </p:nvCxnSpPr>
          <p:spPr>
            <a:xfrm flipH="1" flipV="1">
              <a:off x="7868087" y="4390101"/>
              <a:ext cx="4867" cy="495300"/>
            </a:xfrm>
            <a:prstGeom prst="line">
              <a:avLst/>
            </a:prstGeom>
            <a:ln>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flipH="1">
              <a:off x="7319183" y="2801337"/>
              <a:ext cx="533400" cy="0"/>
            </a:xfrm>
            <a:prstGeom prst="line">
              <a:avLst/>
            </a:prstGeom>
            <a:ln>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flipV="1">
              <a:off x="7326955" y="2801338"/>
              <a:ext cx="7990" cy="1076629"/>
            </a:xfrm>
            <a:prstGeom prst="line">
              <a:avLst/>
            </a:prstGeom>
            <a:ln>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7303637" y="3858630"/>
              <a:ext cx="587942" cy="0"/>
            </a:xfrm>
            <a:prstGeom prst="line">
              <a:avLst/>
            </a:prstGeom>
            <a:ln>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7339554" y="2852474"/>
              <a:ext cx="1849109" cy="873597"/>
            </a:xfrm>
            <a:prstGeom prst="rect">
              <a:avLst/>
            </a:prstGeom>
            <a:noFill/>
            <a:effectLst/>
          </p:spPr>
          <p:txBody>
            <a:bodyPr wrap="square" rtlCol="0">
              <a:spAutoFit/>
            </a:bodyPr>
            <a:lstStyle/>
            <a:p>
              <a:r>
                <a:rPr lang="en-US" sz="1200" dirty="0">
                  <a:latin typeface="+mj-lt"/>
                </a:rPr>
                <a:t>Implement</a:t>
              </a:r>
            </a:p>
            <a:p>
              <a:br>
                <a:rPr lang="en-US" sz="1200" dirty="0">
                  <a:latin typeface="+mj-lt"/>
                </a:rPr>
              </a:br>
              <a:r>
                <a:rPr lang="en-US" sz="1200" dirty="0">
                  <a:latin typeface="+mj-lt"/>
                </a:rPr>
                <a:t>Monitor &amp;</a:t>
              </a:r>
              <a:br>
                <a:rPr lang="en-US" sz="1200" dirty="0">
                  <a:latin typeface="+mj-lt"/>
                </a:rPr>
              </a:br>
              <a:r>
                <a:rPr lang="en-US" sz="1200" dirty="0">
                  <a:latin typeface="+mj-lt"/>
                </a:rPr>
                <a:t>Evaluate</a:t>
              </a:r>
            </a:p>
          </p:txBody>
        </p:sp>
        <p:sp>
          <p:nvSpPr>
            <p:cNvPr id="56" name="Oval 55"/>
            <p:cNvSpPr/>
            <p:nvPr/>
          </p:nvSpPr>
          <p:spPr>
            <a:xfrm>
              <a:off x="7818030" y="2748622"/>
              <a:ext cx="115079" cy="115079"/>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TextBox 56"/>
            <p:cNvSpPr txBox="1"/>
            <p:nvPr/>
          </p:nvSpPr>
          <p:spPr>
            <a:xfrm>
              <a:off x="6729099" y="2249051"/>
              <a:ext cx="2224914" cy="307777"/>
            </a:xfrm>
            <a:prstGeom prst="rect">
              <a:avLst/>
            </a:prstGeom>
            <a:noFill/>
          </p:spPr>
          <p:txBody>
            <a:bodyPr wrap="square" rtlCol="0">
              <a:spAutoFit/>
            </a:bodyPr>
            <a:lstStyle/>
            <a:p>
              <a:pPr algn="ctr"/>
              <a:r>
                <a:rPr lang="en-US" sz="1400" spc="300" dirty="0">
                  <a:solidFill>
                    <a:schemeClr val="accent5"/>
                  </a:solidFill>
                  <a:latin typeface="+mj-lt"/>
                </a:rPr>
                <a:t>Ongoing</a:t>
              </a:r>
            </a:p>
          </p:txBody>
        </p:sp>
        <p:cxnSp>
          <p:nvCxnSpPr>
            <p:cNvPr id="58" name="Straight Connector 57"/>
            <p:cNvCxnSpPr/>
            <p:nvPr/>
          </p:nvCxnSpPr>
          <p:spPr>
            <a:xfrm flipH="1" flipV="1">
              <a:off x="7862018" y="3858630"/>
              <a:ext cx="4866" cy="183499"/>
            </a:xfrm>
            <a:prstGeom prst="line">
              <a:avLst/>
            </a:prstGeom>
            <a:ln>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59" name="Oval 58"/>
            <p:cNvSpPr/>
            <p:nvPr/>
          </p:nvSpPr>
          <p:spPr>
            <a:xfrm>
              <a:off x="7332717" y="4885401"/>
              <a:ext cx="1084072" cy="1084072"/>
            </a:xfrm>
            <a:prstGeom prst="ellipse">
              <a:avLst/>
            </a:prstGeom>
            <a:noFill/>
            <a:ln w="28575">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TextBox 59"/>
            <p:cNvSpPr txBox="1"/>
            <p:nvPr/>
          </p:nvSpPr>
          <p:spPr>
            <a:xfrm>
              <a:off x="6610787" y="5983938"/>
              <a:ext cx="2514599" cy="769441"/>
            </a:xfrm>
            <a:prstGeom prst="rect">
              <a:avLst/>
            </a:prstGeom>
            <a:noFill/>
          </p:spPr>
          <p:txBody>
            <a:bodyPr wrap="square" rtlCol="0">
              <a:spAutoFit/>
            </a:bodyPr>
            <a:lstStyle/>
            <a:p>
              <a:pPr algn="ctr"/>
              <a:r>
                <a:rPr lang="en-US" sz="1600" b="1" spc="300" dirty="0">
                  <a:solidFill>
                    <a:schemeClr val="accent5"/>
                  </a:solidFill>
                  <a:latin typeface="+mj-lt"/>
                </a:rPr>
                <a:t>Phase 4</a:t>
              </a:r>
              <a:br>
                <a:rPr lang="en-US" sz="1400" spc="300" dirty="0">
                  <a:solidFill>
                    <a:schemeClr val="accent5"/>
                  </a:solidFill>
                  <a:latin typeface="+mj-lt"/>
                </a:rPr>
              </a:br>
              <a:r>
                <a:rPr lang="en-US" sz="1400" spc="300" dirty="0">
                  <a:solidFill>
                    <a:schemeClr val="accent5"/>
                  </a:solidFill>
                  <a:latin typeface="+mj-lt"/>
                </a:rPr>
                <a:t>Regional Collaboration</a:t>
              </a:r>
            </a:p>
          </p:txBody>
        </p:sp>
        <p:pic>
          <p:nvPicPr>
            <p:cNvPr id="61" name="Picture 6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3325" y="5088205"/>
              <a:ext cx="609524" cy="609524"/>
            </a:xfrm>
            <a:prstGeom prst="rect">
              <a:avLst/>
            </a:prstGeom>
          </p:spPr>
        </p:pic>
        <p:pic>
          <p:nvPicPr>
            <p:cNvPr id="62" name="Picture 6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16812" y="3002236"/>
              <a:ext cx="609524" cy="609524"/>
            </a:xfrm>
            <a:prstGeom prst="rect">
              <a:avLst/>
            </a:prstGeom>
          </p:spPr>
        </p:pic>
        <p:pic>
          <p:nvPicPr>
            <p:cNvPr id="63" name="Picture 6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91537" y="2982440"/>
              <a:ext cx="536457" cy="536457"/>
            </a:xfrm>
            <a:prstGeom prst="rect">
              <a:avLst/>
            </a:prstGeom>
          </p:spPr>
        </p:pic>
      </p:grpSp>
    </p:spTree>
    <p:extLst>
      <p:ext uri="{BB962C8B-B14F-4D97-AF65-F5344CB8AC3E}">
        <p14:creationId xmlns:p14="http://schemas.microsoft.com/office/powerpoint/2010/main" val="3454770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420" y="112760"/>
            <a:ext cx="7621689" cy="996696"/>
          </a:xfrm>
        </p:spPr>
        <p:txBody>
          <a:bodyPr/>
          <a:lstStyle/>
          <a:p>
            <a:r>
              <a:rPr lang="en-US" sz="3600" dirty="0"/>
              <a:t>Integrated Stakeholder Engagement</a:t>
            </a:r>
          </a:p>
        </p:txBody>
      </p:sp>
      <p:grpSp>
        <p:nvGrpSpPr>
          <p:cNvPr id="51" name="Group 50"/>
          <p:cNvGrpSpPr/>
          <p:nvPr/>
        </p:nvGrpSpPr>
        <p:grpSpPr>
          <a:xfrm>
            <a:off x="624115" y="733246"/>
            <a:ext cx="8124169" cy="6037670"/>
            <a:chOff x="957944" y="1690731"/>
            <a:chExt cx="8124169" cy="6037670"/>
          </a:xfrm>
        </p:grpSpPr>
        <p:sp>
          <p:nvSpPr>
            <p:cNvPr id="28" name="Text Placeholder 2"/>
            <p:cNvSpPr txBox="1">
              <a:spLocks/>
            </p:cNvSpPr>
            <p:nvPr/>
          </p:nvSpPr>
          <p:spPr bwMode="auto">
            <a:xfrm>
              <a:off x="6748350" y="2745924"/>
              <a:ext cx="2333763" cy="35858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marL="227013" indent="-227013" algn="l" defTabSz="685800" rtl="0" eaLnBrk="1" latinLnBrk="0" hangingPunct="1">
                <a:lnSpc>
                  <a:spcPct val="94000"/>
                </a:lnSpc>
                <a:spcBef>
                  <a:spcPts val="1000"/>
                </a:spcBef>
                <a:spcAft>
                  <a:spcPts val="200"/>
                </a:spcAft>
                <a:buSzPct val="120000"/>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1pPr>
              <a:lvl2pPr marL="460375" indent="-233363" algn="l" defTabSz="685800" rtl="0" eaLnBrk="1" latinLnBrk="0" hangingPunct="1">
                <a:lnSpc>
                  <a:spcPct val="94000"/>
                </a:lnSpc>
                <a:spcBef>
                  <a:spcPts val="500"/>
                </a:spcBef>
                <a:spcAft>
                  <a:spcPts val="200"/>
                </a:spcAft>
                <a:buSzPct val="80000"/>
                <a:buFont typeface="Courier New" panose="02070309020205020404" pitchFamily="49" charset="0"/>
                <a:buChar char="o"/>
                <a:defRPr sz="2000" i="0" kern="1200" baseline="0">
                  <a:solidFill>
                    <a:schemeClr val="tx2"/>
                  </a:solidFill>
                  <a:latin typeface="AvenirNext LT Pro Regular" panose="020B0504020202020204" pitchFamily="34" charset="0"/>
                  <a:ea typeface="+mn-ea"/>
                  <a:cs typeface="+mn-cs"/>
                </a:defRPr>
              </a:lvl2pPr>
              <a:lvl3pPr marL="687388" indent="-227013" algn="l" defTabSz="685800" rtl="0" eaLnBrk="1" latinLnBrk="0" hangingPunct="1">
                <a:lnSpc>
                  <a:spcPct val="94000"/>
                </a:lnSpc>
                <a:spcBef>
                  <a:spcPts val="500"/>
                </a:spcBef>
                <a:spcAft>
                  <a:spcPts val="200"/>
                </a:spcAft>
                <a:buFont typeface="Wingdings" panose="05000000000000000000" pitchFamily="2" charset="2"/>
                <a:buChar char="§"/>
                <a:defRPr sz="2000" i="0" kern="1200" baseline="0">
                  <a:solidFill>
                    <a:schemeClr val="tx2"/>
                  </a:solidFill>
                  <a:latin typeface="AvenirNext LT Pro Regular" panose="020B0504020202020204" pitchFamily="34" charset="0"/>
                  <a:ea typeface="+mn-ea"/>
                  <a:cs typeface="+mn-cs"/>
                </a:defRPr>
              </a:lvl3pPr>
              <a:lvl4pPr marL="914400" indent="-227013" algn="l" defTabSz="685800" rtl="0" eaLnBrk="1" latinLnBrk="0" hangingPunct="1">
                <a:lnSpc>
                  <a:spcPct val="94000"/>
                </a:lnSpc>
                <a:spcBef>
                  <a:spcPts val="500"/>
                </a:spcBef>
                <a:spcAft>
                  <a:spcPts val="200"/>
                </a:spcAft>
                <a:buSzPct val="50000"/>
                <a:buFont typeface="Wingdings" panose="05000000000000000000" pitchFamily="2" charset="2"/>
                <a:buChar char="o"/>
                <a:defRPr sz="2000" i="0" kern="1200" baseline="0">
                  <a:solidFill>
                    <a:schemeClr val="tx2"/>
                  </a:solidFill>
                  <a:latin typeface="AvenirNext LT Pro Regular" panose="020B0504020202020204" pitchFamily="34" charset="0"/>
                  <a:ea typeface="+mn-ea"/>
                  <a:cs typeface="+mn-cs"/>
                </a:defRPr>
              </a:lvl4pPr>
              <a:lvl5pPr marL="1141413" indent="-227013" algn="l" defTabSz="685800" rtl="0" eaLnBrk="1" latinLnBrk="0" hangingPunct="1">
                <a:lnSpc>
                  <a:spcPct val="94000"/>
                </a:lnSpc>
                <a:spcBef>
                  <a:spcPts val="500"/>
                </a:spcBef>
                <a:spcAft>
                  <a:spcPts val="200"/>
                </a:spcAft>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ct val="0"/>
                </a:spcBef>
                <a:buFont typeface="Arial" panose="020B0604020202020204" pitchFamily="34" charset="0"/>
                <a:buNone/>
              </a:pPr>
              <a:r>
                <a:rPr lang="en-US" altLang="en-US" sz="2400" dirty="0">
                  <a:solidFill>
                    <a:schemeClr val="tx1"/>
                  </a:solidFill>
                  <a:latin typeface="Arial" panose="020B0604020202020204" pitchFamily="34" charset="0"/>
                  <a:cs typeface="Arial" panose="020B0604020202020204" pitchFamily="34" charset="0"/>
                </a:rPr>
                <a:t>Strategic</a:t>
              </a:r>
              <a:r>
                <a:rPr lang="en-US" altLang="en-US" dirty="0"/>
                <a:t> </a:t>
              </a:r>
              <a:r>
                <a:rPr lang="en-US" altLang="en-US" sz="2400" dirty="0">
                  <a:solidFill>
                    <a:schemeClr val="tx1"/>
                  </a:solidFill>
                  <a:latin typeface="Arial" panose="020B0604020202020204" pitchFamily="34" charset="0"/>
                  <a:cs typeface="Arial" panose="020B0604020202020204" pitchFamily="34" charset="0"/>
                </a:rPr>
                <a:t>partnership with </a:t>
              </a:r>
              <a:r>
                <a:rPr lang="en-US" altLang="en-US" sz="2400" dirty="0" err="1">
                  <a:solidFill>
                    <a:schemeClr val="tx1"/>
                  </a:solidFill>
                  <a:latin typeface="Arial" panose="020B0604020202020204" pitchFamily="34" charset="0"/>
                  <a:cs typeface="Arial" panose="020B0604020202020204" pitchFamily="34" charset="0"/>
                </a:rPr>
                <a:t>Worksystems</a:t>
              </a:r>
              <a:r>
                <a:rPr lang="en-US" altLang="en-US" sz="2400" dirty="0">
                  <a:solidFill>
                    <a:schemeClr val="tx1"/>
                  </a:solidFill>
                  <a:latin typeface="Arial" panose="020B0604020202020204" pitchFamily="34" charset="0"/>
                  <a:cs typeface="Arial" panose="020B0604020202020204" pitchFamily="34" charset="0"/>
                </a:rPr>
                <a:t>, Inc. including a market study contract and direct participation in the public owners workgroup </a:t>
              </a:r>
            </a:p>
            <a:p>
              <a:pPr>
                <a:spcBef>
                  <a:spcPct val="0"/>
                </a:spcBef>
                <a:buFont typeface="Arial" panose="020B0604020202020204" pitchFamily="34" charset="0"/>
                <a:buNone/>
              </a:pPr>
              <a:endParaRPr lang="en-US" altLang="en-US" sz="2400" dirty="0">
                <a:solidFill>
                  <a:schemeClr val="tx1"/>
                </a:solidFill>
                <a:latin typeface="Arial" panose="020B0604020202020204" pitchFamily="34" charset="0"/>
                <a:cs typeface="Arial" panose="020B0604020202020204" pitchFamily="34" charset="0"/>
              </a:endParaRPr>
            </a:p>
          </p:txBody>
        </p:sp>
        <p:sp>
          <p:nvSpPr>
            <p:cNvPr id="30" name="TextBox 29"/>
            <p:cNvSpPr txBox="1"/>
            <p:nvPr/>
          </p:nvSpPr>
          <p:spPr>
            <a:xfrm>
              <a:off x="1567394" y="1690731"/>
              <a:ext cx="2782186" cy="1107996"/>
            </a:xfrm>
            <a:prstGeom prst="rect">
              <a:avLst/>
            </a:prstGeom>
            <a:noFill/>
          </p:spPr>
          <p:txBody>
            <a:bodyPr wrap="square" rtlCol="0">
              <a:spAutoFit/>
            </a:bodyPr>
            <a:lstStyle/>
            <a:p>
              <a:pPr algn="ctr"/>
              <a:r>
                <a:rPr lang="en-US" sz="6600" b="1" dirty="0">
                  <a:solidFill>
                    <a:srgbClr val="0070C0"/>
                  </a:solidFill>
                  <a:latin typeface="Arial Narrow" panose="020B0606020202030204" pitchFamily="34" charset="0"/>
                </a:rPr>
                <a:t>180</a:t>
              </a:r>
              <a:endParaRPr lang="en-US" sz="4000" dirty="0">
                <a:solidFill>
                  <a:srgbClr val="0070C0"/>
                </a:solidFill>
                <a:latin typeface="Calibri" panose="020F0502020204030204" pitchFamily="34" charset="0"/>
                <a:cs typeface="Calibri" panose="020F0502020204030204" pitchFamily="34" charset="0"/>
              </a:endParaRPr>
            </a:p>
          </p:txBody>
        </p:sp>
        <p:pic>
          <p:nvPicPr>
            <p:cNvPr id="31" name="Picture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4883" y="1927949"/>
              <a:ext cx="1046694" cy="1046694"/>
            </a:xfrm>
            <a:prstGeom prst="rect">
              <a:avLst/>
            </a:prstGeom>
          </p:spPr>
        </p:pic>
        <p:sp>
          <p:nvSpPr>
            <p:cNvPr id="32" name="TextBox 31"/>
            <p:cNvSpPr txBox="1"/>
            <p:nvPr/>
          </p:nvSpPr>
          <p:spPr>
            <a:xfrm>
              <a:off x="2375687" y="2527062"/>
              <a:ext cx="1490308" cy="523220"/>
            </a:xfrm>
            <a:prstGeom prst="rect">
              <a:avLst/>
            </a:prstGeom>
            <a:noFill/>
          </p:spPr>
          <p:txBody>
            <a:bodyPr wrap="square" rtlCol="0">
              <a:spAutoFit/>
            </a:bodyPr>
            <a:lstStyle/>
            <a:p>
              <a:r>
                <a:rPr lang="en-US" sz="2800" dirty="0"/>
                <a:t>HOURS</a:t>
              </a:r>
            </a:p>
          </p:txBody>
        </p:sp>
        <p:sp>
          <p:nvSpPr>
            <p:cNvPr id="33" name="Rectangle 32"/>
            <p:cNvSpPr/>
            <p:nvPr/>
          </p:nvSpPr>
          <p:spPr>
            <a:xfrm>
              <a:off x="1196162" y="2907075"/>
              <a:ext cx="2514600" cy="1200329"/>
            </a:xfrm>
            <a:prstGeom prst="rect">
              <a:avLst/>
            </a:prstGeom>
          </p:spPr>
          <p:txBody>
            <a:bodyPr wrap="square">
              <a:spAutoFit/>
            </a:bodyPr>
            <a:lstStyle/>
            <a:p>
              <a:r>
                <a:rPr lang="en-US" altLang="en-US" sz="2400" dirty="0"/>
                <a:t>engagement with building trades partners</a:t>
              </a:r>
              <a:endParaRPr lang="en-US" sz="2400" dirty="0"/>
            </a:p>
          </p:txBody>
        </p:sp>
        <p:sp>
          <p:nvSpPr>
            <p:cNvPr id="34" name="TextBox 33"/>
            <p:cNvSpPr txBox="1"/>
            <p:nvPr/>
          </p:nvSpPr>
          <p:spPr>
            <a:xfrm>
              <a:off x="1228508" y="4382434"/>
              <a:ext cx="1447800" cy="1107996"/>
            </a:xfrm>
            <a:prstGeom prst="rect">
              <a:avLst/>
            </a:prstGeom>
            <a:noFill/>
          </p:spPr>
          <p:txBody>
            <a:bodyPr wrap="square" rtlCol="0">
              <a:spAutoFit/>
            </a:bodyPr>
            <a:lstStyle>
              <a:defPPr>
                <a:defRPr lang="en-US"/>
              </a:defPPr>
              <a:lvl1pPr algn="ctr">
                <a:defRPr sz="6600" b="1">
                  <a:solidFill>
                    <a:schemeClr val="tx2">
                      <a:lumMod val="60000"/>
                      <a:lumOff val="40000"/>
                    </a:schemeClr>
                  </a:solidFill>
                  <a:latin typeface="Arial Narrow" panose="020B0606020202030204" pitchFamily="34" charset="0"/>
                </a:defRPr>
              </a:lvl1pPr>
            </a:lstStyle>
            <a:p>
              <a:pPr algn="l"/>
              <a:r>
                <a:rPr lang="en-US" dirty="0">
                  <a:solidFill>
                    <a:srgbClr val="92D050"/>
                  </a:solidFill>
                </a:rPr>
                <a:t>20+</a:t>
              </a:r>
              <a:endParaRPr lang="en-US" sz="3200" dirty="0">
                <a:solidFill>
                  <a:srgbClr val="92D050"/>
                </a:solidFill>
              </a:endParaRPr>
            </a:p>
          </p:txBody>
        </p:sp>
        <p:sp>
          <p:nvSpPr>
            <p:cNvPr id="35" name="Rectangle 34"/>
            <p:cNvSpPr/>
            <p:nvPr/>
          </p:nvSpPr>
          <p:spPr>
            <a:xfrm>
              <a:off x="1199639" y="5564799"/>
              <a:ext cx="1822935" cy="461665"/>
            </a:xfrm>
            <a:prstGeom prst="rect">
              <a:avLst/>
            </a:prstGeom>
          </p:spPr>
          <p:txBody>
            <a:bodyPr wrap="none">
              <a:spAutoFit/>
            </a:bodyPr>
            <a:lstStyle/>
            <a:p>
              <a:r>
                <a:rPr lang="en-US" sz="2400" b="1" dirty="0"/>
                <a:t>contractors</a:t>
              </a:r>
            </a:p>
          </p:txBody>
        </p:sp>
        <p:pic>
          <p:nvPicPr>
            <p:cNvPr id="36" name="Picture 3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01577" y="4296319"/>
              <a:ext cx="1300593" cy="1300593"/>
            </a:xfrm>
            <a:prstGeom prst="rect">
              <a:avLst/>
            </a:prstGeom>
          </p:spPr>
        </p:pic>
        <p:sp>
          <p:nvSpPr>
            <p:cNvPr id="37" name="Rectangle 36"/>
            <p:cNvSpPr/>
            <p:nvPr/>
          </p:nvSpPr>
          <p:spPr>
            <a:xfrm>
              <a:off x="1192264" y="5931949"/>
              <a:ext cx="2826626" cy="1569660"/>
            </a:xfrm>
            <a:prstGeom prst="rect">
              <a:avLst/>
            </a:prstGeom>
          </p:spPr>
          <p:txBody>
            <a:bodyPr wrap="square">
              <a:spAutoFit/>
            </a:bodyPr>
            <a:lstStyle/>
            <a:p>
              <a:r>
                <a:rPr lang="en-US" altLang="en-US" sz="2400" dirty="0"/>
                <a:t>engaged through NAMC &amp; PBDG organized focus groups</a:t>
              </a:r>
              <a:endParaRPr lang="en-US" sz="2400" dirty="0"/>
            </a:p>
          </p:txBody>
        </p:sp>
        <p:sp>
          <p:nvSpPr>
            <p:cNvPr id="38" name="TextBox 37"/>
            <p:cNvSpPr txBox="1"/>
            <p:nvPr/>
          </p:nvSpPr>
          <p:spPr>
            <a:xfrm>
              <a:off x="4351355" y="2645058"/>
              <a:ext cx="1447800" cy="1107996"/>
            </a:xfrm>
            <a:prstGeom prst="rect">
              <a:avLst/>
            </a:prstGeom>
            <a:noFill/>
          </p:spPr>
          <p:txBody>
            <a:bodyPr wrap="square" rtlCol="0">
              <a:spAutoFit/>
            </a:bodyPr>
            <a:lstStyle>
              <a:defPPr>
                <a:defRPr lang="en-US"/>
              </a:defPPr>
              <a:lvl1pPr algn="ctr">
                <a:defRPr sz="6600" b="1">
                  <a:solidFill>
                    <a:schemeClr val="tx2">
                      <a:lumMod val="60000"/>
                      <a:lumOff val="40000"/>
                    </a:schemeClr>
                  </a:solidFill>
                  <a:latin typeface="Arial Narrow" panose="020B0606020202030204" pitchFamily="34" charset="0"/>
                </a:defRPr>
              </a:lvl1pPr>
            </a:lstStyle>
            <a:p>
              <a:pPr algn="l"/>
              <a:r>
                <a:rPr lang="en-US" dirty="0">
                  <a:solidFill>
                    <a:srgbClr val="92D050"/>
                  </a:solidFill>
                </a:rPr>
                <a:t>12+</a:t>
              </a:r>
              <a:endParaRPr lang="en-US" sz="3200" dirty="0">
                <a:solidFill>
                  <a:srgbClr val="92D050"/>
                </a:solidFill>
              </a:endParaRPr>
            </a:p>
          </p:txBody>
        </p:sp>
        <p:sp>
          <p:nvSpPr>
            <p:cNvPr id="39" name="Rectangle 38"/>
            <p:cNvSpPr/>
            <p:nvPr/>
          </p:nvSpPr>
          <p:spPr>
            <a:xfrm>
              <a:off x="3767463" y="3544124"/>
              <a:ext cx="2155424" cy="1200329"/>
            </a:xfrm>
            <a:prstGeom prst="rect">
              <a:avLst/>
            </a:prstGeom>
          </p:spPr>
          <p:txBody>
            <a:bodyPr wrap="square">
              <a:spAutoFit/>
            </a:bodyPr>
            <a:lstStyle/>
            <a:p>
              <a:r>
                <a:rPr lang="en-US" sz="2400" dirty="0"/>
                <a:t>community based organizations</a:t>
              </a:r>
            </a:p>
          </p:txBody>
        </p:sp>
        <p:sp>
          <p:nvSpPr>
            <p:cNvPr id="40" name="Rectangle 39"/>
            <p:cNvSpPr/>
            <p:nvPr/>
          </p:nvSpPr>
          <p:spPr>
            <a:xfrm>
              <a:off x="3851594" y="1791976"/>
              <a:ext cx="2578506" cy="1200329"/>
            </a:xfrm>
            <a:prstGeom prst="rect">
              <a:avLst/>
            </a:prstGeom>
          </p:spPr>
          <p:txBody>
            <a:bodyPr wrap="square">
              <a:spAutoFit/>
            </a:bodyPr>
            <a:lstStyle/>
            <a:p>
              <a:r>
                <a:rPr lang="en-US" altLang="en-US" sz="2400" dirty="0"/>
                <a:t>Multiple rounds of input sessions with</a:t>
              </a:r>
              <a:endParaRPr lang="en-US" sz="2400" dirty="0"/>
            </a:p>
          </p:txBody>
        </p:sp>
        <p:pic>
          <p:nvPicPr>
            <p:cNvPr id="41" name="Picture 4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42972" y="3516104"/>
              <a:ext cx="829084" cy="829084"/>
            </a:xfrm>
            <a:prstGeom prst="rect">
              <a:avLst/>
            </a:prstGeom>
          </p:spPr>
        </p:pic>
        <p:sp>
          <p:nvSpPr>
            <p:cNvPr id="42" name="Rectangle 41"/>
            <p:cNvSpPr/>
            <p:nvPr/>
          </p:nvSpPr>
          <p:spPr>
            <a:xfrm>
              <a:off x="3816465" y="4800494"/>
              <a:ext cx="2308821" cy="1200329"/>
            </a:xfrm>
            <a:prstGeom prst="rect">
              <a:avLst/>
            </a:prstGeom>
          </p:spPr>
          <p:txBody>
            <a:bodyPr wrap="square">
              <a:spAutoFit/>
            </a:bodyPr>
            <a:lstStyle/>
            <a:p>
              <a:r>
                <a:rPr lang="en-US" altLang="en-US" sz="2400" dirty="0"/>
                <a:t>Ongoing engagement with </a:t>
              </a:r>
              <a:endParaRPr lang="en-US" sz="2400" dirty="0"/>
            </a:p>
          </p:txBody>
        </p:sp>
        <p:sp>
          <p:nvSpPr>
            <p:cNvPr id="43" name="TextBox 42"/>
            <p:cNvSpPr txBox="1"/>
            <p:nvPr/>
          </p:nvSpPr>
          <p:spPr>
            <a:xfrm>
              <a:off x="4532831" y="5472466"/>
              <a:ext cx="771471" cy="1107996"/>
            </a:xfrm>
            <a:prstGeom prst="rect">
              <a:avLst/>
            </a:prstGeom>
            <a:noFill/>
          </p:spPr>
          <p:txBody>
            <a:bodyPr wrap="square" rtlCol="0">
              <a:spAutoFit/>
            </a:bodyPr>
            <a:lstStyle>
              <a:defPPr>
                <a:defRPr lang="en-US"/>
              </a:defPPr>
              <a:lvl1pPr algn="ctr">
                <a:defRPr sz="6600" b="1">
                  <a:solidFill>
                    <a:schemeClr val="tx2">
                      <a:lumMod val="60000"/>
                      <a:lumOff val="40000"/>
                    </a:schemeClr>
                  </a:solidFill>
                  <a:latin typeface="Arial Narrow" panose="020B0606020202030204" pitchFamily="34" charset="0"/>
                </a:defRPr>
              </a:lvl1pPr>
            </a:lstStyle>
            <a:p>
              <a:pPr algn="l"/>
              <a:r>
                <a:rPr lang="en-US" dirty="0">
                  <a:solidFill>
                    <a:srgbClr val="0070C0"/>
                  </a:solidFill>
                </a:rPr>
                <a:t>5</a:t>
              </a:r>
              <a:endParaRPr lang="en-US" sz="3200" dirty="0">
                <a:solidFill>
                  <a:srgbClr val="0070C0"/>
                </a:solidFill>
              </a:endParaRPr>
            </a:p>
          </p:txBody>
        </p:sp>
        <p:sp>
          <p:nvSpPr>
            <p:cNvPr id="44" name="Rectangle 43"/>
            <p:cNvSpPr/>
            <p:nvPr/>
          </p:nvSpPr>
          <p:spPr>
            <a:xfrm>
              <a:off x="3816465" y="6088453"/>
              <a:ext cx="2185765" cy="1569660"/>
            </a:xfrm>
            <a:prstGeom prst="rect">
              <a:avLst/>
            </a:prstGeom>
          </p:spPr>
          <p:txBody>
            <a:bodyPr wrap="square">
              <a:spAutoFit/>
            </a:bodyPr>
            <a:lstStyle/>
            <a:p>
              <a:r>
                <a:rPr lang="en-US" altLang="en-US" sz="2400" dirty="0"/>
                <a:t>key construction training providers</a:t>
              </a:r>
              <a:endParaRPr lang="en-US" sz="2400" dirty="0"/>
            </a:p>
          </p:txBody>
        </p:sp>
        <p:pic>
          <p:nvPicPr>
            <p:cNvPr id="45" name="Picture 4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93753" y="6763537"/>
              <a:ext cx="631533" cy="631533"/>
            </a:xfrm>
            <a:prstGeom prst="rect">
              <a:avLst/>
            </a:prstGeom>
          </p:spPr>
        </p:pic>
        <p:pic>
          <p:nvPicPr>
            <p:cNvPr id="46" name="Picture 4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43594" y="1816546"/>
              <a:ext cx="950375" cy="950375"/>
            </a:xfrm>
            <a:prstGeom prst="rect">
              <a:avLst/>
            </a:prstGeom>
          </p:spPr>
        </p:pic>
        <p:cxnSp>
          <p:nvCxnSpPr>
            <p:cNvPr id="47" name="Straight Connector 46"/>
            <p:cNvCxnSpPr/>
            <p:nvPr/>
          </p:nvCxnSpPr>
          <p:spPr>
            <a:xfrm>
              <a:off x="6553200" y="1816546"/>
              <a:ext cx="0" cy="5911855"/>
            </a:xfrm>
            <a:prstGeom prst="line">
              <a:avLst/>
            </a:prstGeom>
            <a:ln>
              <a:solidFill>
                <a:schemeClr val="bg1">
                  <a:lumMod val="50000"/>
                </a:schemeClr>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3767463" y="1837994"/>
              <a:ext cx="0" cy="5820119"/>
            </a:xfrm>
            <a:prstGeom prst="line">
              <a:avLst/>
            </a:prstGeom>
            <a:ln>
              <a:solidFill>
                <a:schemeClr val="bg1">
                  <a:lumMod val="50000"/>
                </a:schemeClr>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3767463" y="4772473"/>
              <a:ext cx="2808948" cy="0"/>
            </a:xfrm>
            <a:prstGeom prst="line">
              <a:avLst/>
            </a:prstGeom>
            <a:ln>
              <a:solidFill>
                <a:schemeClr val="bg1">
                  <a:lumMod val="50000"/>
                </a:schemeClr>
              </a:solidFill>
              <a:prstDash val="dashDot"/>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957944" y="4114683"/>
              <a:ext cx="2449775" cy="0"/>
            </a:xfrm>
            <a:prstGeom prst="line">
              <a:avLst/>
            </a:prstGeom>
            <a:ln>
              <a:solidFill>
                <a:schemeClr val="bg1">
                  <a:lumMod val="50000"/>
                </a:schemeClr>
              </a:solidFill>
              <a:prstDash val="dashDot"/>
            </a:ln>
            <a:effectLst/>
          </p:spPr>
          <p:style>
            <a:lnRef idx="2">
              <a:schemeClr val="accent1"/>
            </a:lnRef>
            <a:fillRef idx="0">
              <a:schemeClr val="accent1"/>
            </a:fillRef>
            <a:effectRef idx="1">
              <a:schemeClr val="accent1"/>
            </a:effectRef>
            <a:fontRef idx="minor">
              <a:schemeClr val="tx1"/>
            </a:fontRef>
          </p:style>
        </p:cxnSp>
      </p:grpSp>
      <p:sp>
        <p:nvSpPr>
          <p:cNvPr id="60" name="Rectangle 59">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8631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8089012" cy="996696"/>
          </a:xfrm>
        </p:spPr>
        <p:txBody>
          <a:bodyPr/>
          <a:lstStyle/>
          <a:p>
            <a:r>
              <a:rPr lang="en-US" dirty="0"/>
              <a:t>Stakeholder Pledges of Support</a:t>
            </a:r>
          </a:p>
        </p:txBody>
      </p:sp>
      <p:sp>
        <p:nvSpPr>
          <p:cNvPr id="43" name="Rectangle 42">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4" name="Group 83"/>
          <p:cNvGrpSpPr/>
          <p:nvPr/>
        </p:nvGrpSpPr>
        <p:grpSpPr>
          <a:xfrm>
            <a:off x="763367" y="1787272"/>
            <a:ext cx="8191947" cy="4061985"/>
            <a:chOff x="763367" y="1787272"/>
            <a:chExt cx="11064456" cy="4423096"/>
          </a:xfrm>
        </p:grpSpPr>
        <p:sp>
          <p:nvSpPr>
            <p:cNvPr id="44" name="Content Placeholder 2">
              <a:extLst>
                <a:ext uri="{FF2B5EF4-FFF2-40B4-BE49-F238E27FC236}">
                  <a16:creationId xmlns:a16="http://schemas.microsoft.com/office/drawing/2014/main" id="{E85A0078-921E-594F-98EB-F3BE9C89394C}"/>
                </a:ext>
              </a:extLst>
            </p:cNvPr>
            <p:cNvSpPr txBox="1">
              <a:spLocks/>
            </p:cNvSpPr>
            <p:nvPr/>
          </p:nvSpPr>
          <p:spPr>
            <a:xfrm>
              <a:off x="763367" y="2101164"/>
              <a:ext cx="2595647" cy="450975"/>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460"/>
                </a:lnSpc>
                <a:spcBef>
                  <a:spcPts val="1600"/>
                </a:spcBef>
                <a:buFont typeface="Arial" panose="020B0604020202020204" pitchFamily="34" charset="0"/>
                <a:buNone/>
              </a:pPr>
              <a:r>
                <a:rPr lang="en-US" sz="2300" b="1" dirty="0">
                  <a:solidFill>
                    <a:srgbClr val="0C3B5D"/>
                  </a:solidFill>
                  <a:latin typeface="Arial" panose="020B0604020202020204" pitchFamily="34" charset="0"/>
                  <a:cs typeface="Arial" panose="020B0604020202020204" pitchFamily="34" charset="0"/>
                </a:rPr>
                <a:t>Contractors</a:t>
              </a:r>
            </a:p>
          </p:txBody>
        </p:sp>
        <p:sp>
          <p:nvSpPr>
            <p:cNvPr id="45" name="Content Placeholder 2">
              <a:extLst>
                <a:ext uri="{FF2B5EF4-FFF2-40B4-BE49-F238E27FC236}">
                  <a16:creationId xmlns:a16="http://schemas.microsoft.com/office/drawing/2014/main" id="{6824E5D9-0B91-7F4A-9297-D24050AD0EE5}"/>
                </a:ext>
              </a:extLst>
            </p:cNvPr>
            <p:cNvSpPr txBox="1">
              <a:spLocks/>
            </p:cNvSpPr>
            <p:nvPr/>
          </p:nvSpPr>
          <p:spPr>
            <a:xfrm>
              <a:off x="4422868" y="1787272"/>
              <a:ext cx="3303174" cy="783587"/>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460"/>
                </a:lnSpc>
                <a:spcBef>
                  <a:spcPts val="1600"/>
                </a:spcBef>
                <a:buFont typeface="Arial" panose="020B0604020202020204" pitchFamily="34" charset="0"/>
                <a:buNone/>
              </a:pPr>
              <a:r>
                <a:rPr lang="en-US" sz="2300" b="1" dirty="0">
                  <a:solidFill>
                    <a:srgbClr val="0C3B5D"/>
                  </a:solidFill>
                  <a:latin typeface="Arial" panose="020B0604020202020204" pitchFamily="34" charset="0"/>
                  <a:cs typeface="Arial" panose="020B0604020202020204" pitchFamily="34" charset="0"/>
                </a:rPr>
                <a:t>Trades &amp; Apprenticeship</a:t>
              </a:r>
            </a:p>
          </p:txBody>
        </p:sp>
        <p:sp>
          <p:nvSpPr>
            <p:cNvPr id="46" name="Content Placeholder 2">
              <a:extLst>
                <a:ext uri="{FF2B5EF4-FFF2-40B4-BE49-F238E27FC236}">
                  <a16:creationId xmlns:a16="http://schemas.microsoft.com/office/drawing/2014/main" id="{E9CFEE3A-D783-9C40-9789-F5DF1B39769B}"/>
                </a:ext>
              </a:extLst>
            </p:cNvPr>
            <p:cNvSpPr txBox="1">
              <a:spLocks/>
            </p:cNvSpPr>
            <p:nvPr/>
          </p:nvSpPr>
          <p:spPr>
            <a:xfrm>
              <a:off x="8236106" y="1787272"/>
              <a:ext cx="3591717" cy="772423"/>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460"/>
                </a:lnSpc>
                <a:spcBef>
                  <a:spcPts val="1600"/>
                </a:spcBef>
                <a:buFont typeface="Arial" panose="020B0604020202020204" pitchFamily="34" charset="0"/>
                <a:buNone/>
              </a:pPr>
              <a:r>
                <a:rPr lang="en-US" sz="2300" b="1" dirty="0">
                  <a:solidFill>
                    <a:srgbClr val="0C3B5D"/>
                  </a:solidFill>
                  <a:latin typeface="Arial" panose="020B0604020202020204" pitchFamily="34" charset="0"/>
                  <a:cs typeface="Arial" panose="020B0604020202020204" pitchFamily="34" charset="0"/>
                </a:rPr>
                <a:t>Community Organizations</a:t>
              </a:r>
            </a:p>
          </p:txBody>
        </p:sp>
        <p:pic>
          <p:nvPicPr>
            <p:cNvPr id="47" name="Picture 46">
              <a:extLst>
                <a:ext uri="{FF2B5EF4-FFF2-40B4-BE49-F238E27FC236}">
                  <a16:creationId xmlns:a16="http://schemas.microsoft.com/office/drawing/2014/main" id="{B2AA81B5-B399-8F4F-86BD-BFDF19ABC999}"/>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94735" y="4604993"/>
              <a:ext cx="724815" cy="724815"/>
            </a:xfrm>
            <a:prstGeom prst="rect">
              <a:avLst/>
            </a:prstGeom>
          </p:spPr>
        </p:pic>
        <p:pic>
          <p:nvPicPr>
            <p:cNvPr id="48" name="Picture 47">
              <a:extLst>
                <a:ext uri="{FF2B5EF4-FFF2-40B4-BE49-F238E27FC236}">
                  <a16:creationId xmlns:a16="http://schemas.microsoft.com/office/drawing/2014/main" id="{8B76AB24-D1C9-A446-A997-AD99D142896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0000" t="25005" r="61667" b="53749"/>
            <a:stretch/>
          </p:blipFill>
          <p:spPr>
            <a:xfrm>
              <a:off x="1806822" y="4161470"/>
              <a:ext cx="775454" cy="387727"/>
            </a:xfrm>
            <a:prstGeom prst="rect">
              <a:avLst/>
            </a:prstGeom>
          </p:spPr>
        </p:pic>
        <p:pic>
          <p:nvPicPr>
            <p:cNvPr id="49" name="Picture 48">
              <a:extLst>
                <a:ext uri="{FF2B5EF4-FFF2-40B4-BE49-F238E27FC236}">
                  <a16:creationId xmlns:a16="http://schemas.microsoft.com/office/drawing/2014/main" id="{5F743DE6-3B43-DF43-9945-3FB6277BC204}"/>
                </a:ext>
              </a:extLst>
            </p:cNvPr>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07755" y="4068405"/>
              <a:ext cx="502607" cy="502607"/>
            </a:xfrm>
            <a:prstGeom prst="rect">
              <a:avLst/>
            </a:prstGeom>
          </p:spPr>
        </p:pic>
        <p:pic>
          <p:nvPicPr>
            <p:cNvPr id="50" name="Picture 49">
              <a:extLst>
                <a:ext uri="{FF2B5EF4-FFF2-40B4-BE49-F238E27FC236}">
                  <a16:creationId xmlns:a16="http://schemas.microsoft.com/office/drawing/2014/main" id="{6FBB843A-6A33-EC4B-9BF1-8C4FBF6B0EC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91966" y="2897223"/>
              <a:ext cx="816666" cy="349195"/>
            </a:xfrm>
            <a:prstGeom prst="rect">
              <a:avLst/>
            </a:prstGeom>
          </p:spPr>
        </p:pic>
        <p:pic>
          <p:nvPicPr>
            <p:cNvPr id="51" name="Picture 50">
              <a:extLst>
                <a:ext uri="{FF2B5EF4-FFF2-40B4-BE49-F238E27FC236}">
                  <a16:creationId xmlns:a16="http://schemas.microsoft.com/office/drawing/2014/main" id="{8B02E97A-BE11-AD47-B081-0536926862A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028723" y="2755456"/>
              <a:ext cx="640839" cy="609578"/>
            </a:xfrm>
            <a:prstGeom prst="rect">
              <a:avLst/>
            </a:prstGeom>
          </p:spPr>
        </p:pic>
        <p:pic>
          <p:nvPicPr>
            <p:cNvPr id="52" name="Picture 51">
              <a:extLst>
                <a:ext uri="{FF2B5EF4-FFF2-40B4-BE49-F238E27FC236}">
                  <a16:creationId xmlns:a16="http://schemas.microsoft.com/office/drawing/2014/main" id="{A03D2623-FFA0-9B47-8E54-571F58D38D7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9693" y="3520506"/>
              <a:ext cx="478729" cy="347876"/>
            </a:xfrm>
            <a:prstGeom prst="rect">
              <a:avLst/>
            </a:prstGeom>
          </p:spPr>
        </p:pic>
        <p:pic>
          <p:nvPicPr>
            <p:cNvPr id="53" name="Picture 52">
              <a:extLst>
                <a:ext uri="{FF2B5EF4-FFF2-40B4-BE49-F238E27FC236}">
                  <a16:creationId xmlns:a16="http://schemas.microsoft.com/office/drawing/2014/main" id="{59443F4C-0D58-7E44-91C2-8F3C70D18E73}"/>
                </a:ext>
              </a:extLst>
            </p:cNvPr>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035839" y="4101419"/>
              <a:ext cx="555328" cy="555328"/>
            </a:xfrm>
            <a:prstGeom prst="rect">
              <a:avLst/>
            </a:prstGeom>
          </p:spPr>
        </p:pic>
        <p:pic>
          <p:nvPicPr>
            <p:cNvPr id="54" name="Picture 53">
              <a:extLst>
                <a:ext uri="{FF2B5EF4-FFF2-40B4-BE49-F238E27FC236}">
                  <a16:creationId xmlns:a16="http://schemas.microsoft.com/office/drawing/2014/main" id="{2629D1C2-35B8-CF48-8DE1-C1BC19D9590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859085" y="3588298"/>
              <a:ext cx="970379" cy="284548"/>
            </a:xfrm>
            <a:prstGeom prst="rect">
              <a:avLst/>
            </a:prstGeom>
          </p:spPr>
        </p:pic>
        <p:pic>
          <p:nvPicPr>
            <p:cNvPr id="55" name="Picture 54">
              <a:extLst>
                <a:ext uri="{FF2B5EF4-FFF2-40B4-BE49-F238E27FC236}">
                  <a16:creationId xmlns:a16="http://schemas.microsoft.com/office/drawing/2014/main" id="{24AA0732-1A2F-F74B-9BA2-D6B5028C1D5D}"/>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85393" y="2881852"/>
              <a:ext cx="1078801" cy="301261"/>
            </a:xfrm>
            <a:prstGeom prst="rect">
              <a:avLst/>
            </a:prstGeom>
          </p:spPr>
        </p:pic>
        <p:pic>
          <p:nvPicPr>
            <p:cNvPr id="56" name="Picture 2" descr="Related image">
              <a:extLst>
                <a:ext uri="{FF2B5EF4-FFF2-40B4-BE49-F238E27FC236}">
                  <a16:creationId xmlns:a16="http://schemas.microsoft.com/office/drawing/2014/main" id="{A3EA4387-005C-D841-A836-4B2A9437E9C3}"/>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692522" y="3595242"/>
              <a:ext cx="937927" cy="269654"/>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56">
              <a:extLst>
                <a:ext uri="{FF2B5EF4-FFF2-40B4-BE49-F238E27FC236}">
                  <a16:creationId xmlns:a16="http://schemas.microsoft.com/office/drawing/2014/main" id="{08B1E0A0-00F1-AC4F-B19E-C29A664D4CEB}"/>
                </a:ext>
              </a:extLst>
            </p:cNvPr>
            <p:cNvPicPr>
              <a:picLocks noChangeAspect="1"/>
            </p:cNvPicPr>
            <p:nvPr/>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46335" y="4492519"/>
              <a:ext cx="697034" cy="687782"/>
            </a:xfrm>
            <a:prstGeom prst="rect">
              <a:avLst/>
            </a:prstGeom>
          </p:spPr>
        </p:pic>
        <p:pic>
          <p:nvPicPr>
            <p:cNvPr id="58" name="Picture 57">
              <a:extLst>
                <a:ext uri="{FF2B5EF4-FFF2-40B4-BE49-F238E27FC236}">
                  <a16:creationId xmlns:a16="http://schemas.microsoft.com/office/drawing/2014/main" id="{40B9A757-DB92-8B49-A00F-1EF74F90335D}"/>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795409" y="2887487"/>
              <a:ext cx="619526" cy="611302"/>
            </a:xfrm>
            <a:prstGeom prst="rect">
              <a:avLst/>
            </a:prstGeom>
          </p:spPr>
        </p:pic>
        <p:pic>
          <p:nvPicPr>
            <p:cNvPr id="59" name="Picture 58">
              <a:extLst>
                <a:ext uri="{FF2B5EF4-FFF2-40B4-BE49-F238E27FC236}">
                  <a16:creationId xmlns:a16="http://schemas.microsoft.com/office/drawing/2014/main" id="{66F86E4B-D111-7E41-8261-D4F0E536D123}"/>
                </a:ext>
              </a:extLst>
            </p:cNvPr>
            <p:cNvPicPr>
              <a:picLocks noChangeAspect="1"/>
            </p:cNvPicPr>
            <p:nvPr/>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06403" y="2785210"/>
              <a:ext cx="971525" cy="795241"/>
            </a:xfrm>
            <a:prstGeom prst="rect">
              <a:avLst/>
            </a:prstGeom>
          </p:spPr>
        </p:pic>
        <p:pic>
          <p:nvPicPr>
            <p:cNvPr id="60" name="Picture 59">
              <a:extLst>
                <a:ext uri="{FF2B5EF4-FFF2-40B4-BE49-F238E27FC236}">
                  <a16:creationId xmlns:a16="http://schemas.microsoft.com/office/drawing/2014/main" id="{3978D516-7138-5948-90E3-61ED70B66EB9}"/>
                </a:ext>
              </a:extLst>
            </p:cNvPr>
            <p:cNvPicPr>
              <a:picLocks noChangeAspect="1"/>
            </p:cNvPicPr>
            <p:nvPr/>
          </p:nvPicPr>
          <p:blipFill>
            <a:blip r:embed="rId1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904714" y="3803586"/>
              <a:ext cx="1523947" cy="550087"/>
            </a:xfrm>
            <a:prstGeom prst="rect">
              <a:avLst/>
            </a:prstGeom>
          </p:spPr>
        </p:pic>
        <p:pic>
          <p:nvPicPr>
            <p:cNvPr id="61" name="Picture 60">
              <a:extLst>
                <a:ext uri="{FF2B5EF4-FFF2-40B4-BE49-F238E27FC236}">
                  <a16:creationId xmlns:a16="http://schemas.microsoft.com/office/drawing/2014/main" id="{2503A36E-0BDD-F748-972D-E06C0B3DC8DA}"/>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6608288" y="4492519"/>
              <a:ext cx="697928" cy="652977"/>
            </a:xfrm>
            <a:prstGeom prst="rect">
              <a:avLst/>
            </a:prstGeom>
          </p:spPr>
        </p:pic>
        <p:pic>
          <p:nvPicPr>
            <p:cNvPr id="62" name="Picture 61">
              <a:extLst>
                <a:ext uri="{FF2B5EF4-FFF2-40B4-BE49-F238E27FC236}">
                  <a16:creationId xmlns:a16="http://schemas.microsoft.com/office/drawing/2014/main" id="{204FE7F9-BE9B-CF4E-BFF3-EA25FE315427}"/>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781116" y="2780983"/>
              <a:ext cx="686076" cy="880007"/>
            </a:xfrm>
            <a:prstGeom prst="rect">
              <a:avLst/>
            </a:prstGeom>
          </p:spPr>
        </p:pic>
        <p:pic>
          <p:nvPicPr>
            <p:cNvPr id="63" name="Picture 62">
              <a:extLst>
                <a:ext uri="{FF2B5EF4-FFF2-40B4-BE49-F238E27FC236}">
                  <a16:creationId xmlns:a16="http://schemas.microsoft.com/office/drawing/2014/main" id="{1CFB5469-9907-9048-9C7A-EBCA15C00B14}"/>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4541428" y="3936447"/>
              <a:ext cx="1244097" cy="284365"/>
            </a:xfrm>
            <a:prstGeom prst="rect">
              <a:avLst/>
            </a:prstGeom>
          </p:spPr>
        </p:pic>
        <p:pic>
          <p:nvPicPr>
            <p:cNvPr id="64" name="Picture 63">
              <a:extLst>
                <a:ext uri="{FF2B5EF4-FFF2-40B4-BE49-F238E27FC236}">
                  <a16:creationId xmlns:a16="http://schemas.microsoft.com/office/drawing/2014/main" id="{15E87108-5C05-954E-99EA-C6BE7CEB4415}"/>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9637144" y="3390957"/>
              <a:ext cx="1712228" cy="351920"/>
            </a:xfrm>
            <a:prstGeom prst="rect">
              <a:avLst/>
            </a:prstGeom>
          </p:spPr>
        </p:pic>
        <p:pic>
          <p:nvPicPr>
            <p:cNvPr id="65" name="Picture 64">
              <a:extLst>
                <a:ext uri="{FF2B5EF4-FFF2-40B4-BE49-F238E27FC236}">
                  <a16:creationId xmlns:a16="http://schemas.microsoft.com/office/drawing/2014/main" id="{383D9874-D500-4D4D-A7EE-925F8DF4B6CB}"/>
                </a:ext>
              </a:extLst>
            </p:cNvPr>
            <p:cNvPicPr>
              <a:picLocks noChangeAspect="1"/>
            </p:cNvPicPr>
            <p:nvPr/>
          </p:nvPicPr>
          <p:blipFill rotWithShape="1">
            <a:blip r:embed="rId21">
              <a:clrChange>
                <a:clrFrom>
                  <a:srgbClr val="FFFFFF"/>
                </a:clrFrom>
                <a:clrTo>
                  <a:srgbClr val="FFFFFF">
                    <a:alpha val="0"/>
                  </a:srgbClr>
                </a:clrTo>
              </a:clrChange>
              <a:extLst>
                <a:ext uri="{28A0092B-C50C-407E-A947-70E740481C1C}">
                  <a14:useLocalDpi xmlns:a14="http://schemas.microsoft.com/office/drawing/2010/main" val="0"/>
                </a:ext>
              </a:extLst>
            </a:blip>
            <a:srcRect t="33764" b="34235"/>
            <a:stretch/>
          </p:blipFill>
          <p:spPr>
            <a:xfrm>
              <a:off x="8303061" y="2767930"/>
              <a:ext cx="1589357" cy="508595"/>
            </a:xfrm>
            <a:prstGeom prst="rect">
              <a:avLst/>
            </a:prstGeom>
          </p:spPr>
        </p:pic>
        <p:pic>
          <p:nvPicPr>
            <p:cNvPr id="66" name="Picture 65">
              <a:extLst>
                <a:ext uri="{FF2B5EF4-FFF2-40B4-BE49-F238E27FC236}">
                  <a16:creationId xmlns:a16="http://schemas.microsoft.com/office/drawing/2014/main" id="{85154C2A-1F86-CB4C-B917-9ACC32783040}"/>
                </a:ext>
              </a:extLst>
            </p:cNvPr>
            <p:cNvPicPr>
              <a:picLocks noChangeAspect="1"/>
            </p:cNvPicPr>
            <p:nvPr/>
          </p:nvPicPr>
          <p:blipFill rotWithShape="1">
            <a:blip r:embed="rId22" cstate="print">
              <a:clrChange>
                <a:clrFrom>
                  <a:srgbClr val="FFFFFF"/>
                </a:clrFrom>
                <a:clrTo>
                  <a:srgbClr val="FFFFFF">
                    <a:alpha val="0"/>
                  </a:srgbClr>
                </a:clrTo>
              </a:clrChange>
              <a:extLst>
                <a:ext uri="{28A0092B-C50C-407E-A947-70E740481C1C}">
                  <a14:useLocalDpi xmlns:a14="http://schemas.microsoft.com/office/drawing/2010/main" val="0"/>
                </a:ext>
              </a:extLst>
            </a:blip>
            <a:srcRect t="26201" b="28896"/>
            <a:stretch/>
          </p:blipFill>
          <p:spPr>
            <a:xfrm>
              <a:off x="8255561" y="3390956"/>
              <a:ext cx="844027" cy="378991"/>
            </a:xfrm>
            <a:prstGeom prst="rect">
              <a:avLst/>
            </a:prstGeom>
          </p:spPr>
        </p:pic>
        <p:pic>
          <p:nvPicPr>
            <p:cNvPr id="67" name="Picture 66">
              <a:extLst>
                <a:ext uri="{FF2B5EF4-FFF2-40B4-BE49-F238E27FC236}">
                  <a16:creationId xmlns:a16="http://schemas.microsoft.com/office/drawing/2014/main" id="{2118EBEC-E3A1-4F47-AFE8-CF202175B744}"/>
                </a:ext>
              </a:extLst>
            </p:cNvPr>
            <p:cNvPicPr>
              <a:picLocks noChangeAspect="1"/>
            </p:cNvPicPr>
            <p:nvPr/>
          </p:nvPicPr>
          <p:blipFill>
            <a:blip r:embed="rId2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239763" y="4792415"/>
              <a:ext cx="1173210" cy="659931"/>
            </a:xfrm>
            <a:prstGeom prst="rect">
              <a:avLst/>
            </a:prstGeom>
          </p:spPr>
        </p:pic>
        <p:pic>
          <p:nvPicPr>
            <p:cNvPr id="68" name="Picture 67">
              <a:extLst>
                <a:ext uri="{FF2B5EF4-FFF2-40B4-BE49-F238E27FC236}">
                  <a16:creationId xmlns:a16="http://schemas.microsoft.com/office/drawing/2014/main" id="{5F30C659-C42A-0241-85DA-5C11A8C117D9}"/>
                </a:ext>
              </a:extLst>
            </p:cNvPr>
            <p:cNvPicPr>
              <a:picLocks noChangeAspect="1"/>
            </p:cNvPicPr>
            <p:nvPr/>
          </p:nvPicPr>
          <p:blipFill>
            <a:blip r:embed="rId2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74311" y="3801653"/>
              <a:ext cx="380151" cy="824326"/>
            </a:xfrm>
            <a:prstGeom prst="rect">
              <a:avLst/>
            </a:prstGeom>
          </p:spPr>
        </p:pic>
        <p:pic>
          <p:nvPicPr>
            <p:cNvPr id="69" name="Picture 68">
              <a:extLst>
                <a:ext uri="{FF2B5EF4-FFF2-40B4-BE49-F238E27FC236}">
                  <a16:creationId xmlns:a16="http://schemas.microsoft.com/office/drawing/2014/main" id="{A37E69B0-CC0E-A049-9EAE-F0C9AEACDF41}"/>
                </a:ext>
              </a:extLst>
            </p:cNvPr>
            <p:cNvPicPr>
              <a:picLocks noChangeAspect="1"/>
            </p:cNvPicPr>
            <p:nvPr/>
          </p:nvPicPr>
          <p:blipFill>
            <a:blip r:embed="rId2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13208" y="4078354"/>
              <a:ext cx="1233816" cy="530324"/>
            </a:xfrm>
            <a:prstGeom prst="rect">
              <a:avLst/>
            </a:prstGeom>
          </p:spPr>
        </p:pic>
        <p:pic>
          <p:nvPicPr>
            <p:cNvPr id="70" name="Picture 69">
              <a:extLst>
                <a:ext uri="{FF2B5EF4-FFF2-40B4-BE49-F238E27FC236}">
                  <a16:creationId xmlns:a16="http://schemas.microsoft.com/office/drawing/2014/main" id="{D020DB55-C742-664D-9E2F-B8EE22E5696B}"/>
                </a:ext>
              </a:extLst>
            </p:cNvPr>
            <p:cNvPicPr>
              <a:picLocks noChangeAspect="1"/>
            </p:cNvPicPr>
            <p:nvPr/>
          </p:nvPicPr>
          <p:blipFill>
            <a:blip r:embed="rId2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159916" y="4184912"/>
              <a:ext cx="750428" cy="411125"/>
            </a:xfrm>
            <a:prstGeom prst="rect">
              <a:avLst/>
            </a:prstGeom>
          </p:spPr>
        </p:pic>
        <p:pic>
          <p:nvPicPr>
            <p:cNvPr id="71" name="Picture 70">
              <a:extLst>
                <a:ext uri="{FF2B5EF4-FFF2-40B4-BE49-F238E27FC236}">
                  <a16:creationId xmlns:a16="http://schemas.microsoft.com/office/drawing/2014/main" id="{B175F1E9-467D-DA45-857F-934480FEF2BC}"/>
                </a:ext>
              </a:extLst>
            </p:cNvPr>
            <p:cNvPicPr>
              <a:picLocks noChangeAspect="1"/>
            </p:cNvPicPr>
            <p:nvPr/>
          </p:nvPicPr>
          <p:blipFill>
            <a:blip r:embed="rId2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307734" y="2704585"/>
              <a:ext cx="898208" cy="547090"/>
            </a:xfrm>
            <a:prstGeom prst="rect">
              <a:avLst/>
            </a:prstGeom>
          </p:spPr>
        </p:pic>
        <p:pic>
          <p:nvPicPr>
            <p:cNvPr id="72" name="Picture 71">
              <a:extLst>
                <a:ext uri="{FF2B5EF4-FFF2-40B4-BE49-F238E27FC236}">
                  <a16:creationId xmlns:a16="http://schemas.microsoft.com/office/drawing/2014/main" id="{6D2273FA-9412-0943-8F94-1FDEC6939F9D}"/>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8314936" y="5653672"/>
              <a:ext cx="1165076" cy="416407"/>
            </a:xfrm>
            <a:prstGeom prst="rect">
              <a:avLst/>
            </a:prstGeom>
          </p:spPr>
        </p:pic>
        <p:pic>
          <p:nvPicPr>
            <p:cNvPr id="73" name="Picture 72">
              <a:extLst>
                <a:ext uri="{FF2B5EF4-FFF2-40B4-BE49-F238E27FC236}">
                  <a16:creationId xmlns:a16="http://schemas.microsoft.com/office/drawing/2014/main" id="{676E30EC-000A-3C49-8895-5417F2AE6F62}"/>
                </a:ext>
              </a:extLst>
            </p:cNvPr>
            <p:cNvPicPr>
              <a:picLocks noChangeAspect="1"/>
            </p:cNvPicPr>
            <p:nvPr/>
          </p:nvPicPr>
          <p:blipFill>
            <a:blip r:embed="rId2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766993" y="5375886"/>
              <a:ext cx="907816" cy="834482"/>
            </a:xfrm>
            <a:prstGeom prst="rect">
              <a:avLst/>
            </a:prstGeom>
          </p:spPr>
        </p:pic>
        <p:pic>
          <p:nvPicPr>
            <p:cNvPr id="74" name="Picture 2" descr="Latino Network">
              <a:extLst>
                <a:ext uri="{FF2B5EF4-FFF2-40B4-BE49-F238E27FC236}">
                  <a16:creationId xmlns:a16="http://schemas.microsoft.com/office/drawing/2014/main" id="{B7B3FBC9-9F23-0E41-8092-D76B1B83067D}"/>
                </a:ext>
              </a:extLst>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10622309" y="4744915"/>
              <a:ext cx="1000463" cy="483557"/>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4" descr="Image result for getting there together">
              <a:extLst>
                <a:ext uri="{FF2B5EF4-FFF2-40B4-BE49-F238E27FC236}">
                  <a16:creationId xmlns:a16="http://schemas.microsoft.com/office/drawing/2014/main" id="{0238BF3D-0A7E-884A-AAF1-073B1ACBABC1}"/>
                </a:ext>
              </a:extLst>
            </p:cNvPr>
            <p:cNvPicPr>
              <a:picLocks noChangeAspect="1" noChangeArrowheads="1"/>
            </p:cNvPicPr>
            <p:nvPr/>
          </p:nvPicPr>
          <p:blipFill>
            <a:blip r:embed="rId3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32235" y="4732061"/>
              <a:ext cx="912528" cy="798796"/>
            </a:xfrm>
            <a:prstGeom prst="rect">
              <a:avLst/>
            </a:prstGeom>
            <a:noFill/>
            <a:extLst>
              <a:ext uri="{909E8E84-426E-40DD-AFC4-6F175D3DCCD1}">
                <a14:hiddenFill xmlns:a14="http://schemas.microsoft.com/office/drawing/2010/main">
                  <a:solidFill>
                    <a:srgbClr val="FFFFFF"/>
                  </a:solidFill>
                </a14:hiddenFill>
              </a:ext>
            </a:extLst>
          </p:spPr>
        </p:pic>
        <p:sp>
          <p:nvSpPr>
            <p:cNvPr id="76" name="TextBox 75">
              <a:extLst>
                <a:ext uri="{FF2B5EF4-FFF2-40B4-BE49-F238E27FC236}">
                  <a16:creationId xmlns:a16="http://schemas.microsoft.com/office/drawing/2014/main" id="{3662B6B6-EFBA-4C4D-A433-C6085FD8A8A6}"/>
                </a:ext>
              </a:extLst>
            </p:cNvPr>
            <p:cNvSpPr txBox="1"/>
            <p:nvPr/>
          </p:nvSpPr>
          <p:spPr>
            <a:xfrm>
              <a:off x="778122" y="5558789"/>
              <a:ext cx="2057400" cy="276999"/>
            </a:xfrm>
            <a:prstGeom prst="rect">
              <a:avLst/>
            </a:prstGeom>
            <a:noFill/>
          </p:spPr>
          <p:txBody>
            <a:bodyPr wrap="square" rtlCol="0">
              <a:spAutoFit/>
            </a:bodyPr>
            <a:lstStyle/>
            <a:p>
              <a:r>
                <a:rPr lang="en-US" sz="1200" dirty="0">
                  <a:solidFill>
                    <a:srgbClr val="000000"/>
                  </a:solidFill>
                </a:rPr>
                <a:t>HA’S Painting, Inc.</a:t>
              </a:r>
            </a:p>
          </p:txBody>
        </p:sp>
        <p:sp>
          <p:nvSpPr>
            <p:cNvPr id="77" name="TextBox 76">
              <a:extLst>
                <a:ext uri="{FF2B5EF4-FFF2-40B4-BE49-F238E27FC236}">
                  <a16:creationId xmlns:a16="http://schemas.microsoft.com/office/drawing/2014/main" id="{E55976C7-02E2-3E4E-A793-566587EFC0A1}"/>
                </a:ext>
              </a:extLst>
            </p:cNvPr>
            <p:cNvSpPr txBox="1"/>
            <p:nvPr/>
          </p:nvSpPr>
          <p:spPr>
            <a:xfrm>
              <a:off x="778122" y="5788606"/>
              <a:ext cx="1828800" cy="276999"/>
            </a:xfrm>
            <a:prstGeom prst="rect">
              <a:avLst/>
            </a:prstGeom>
            <a:noFill/>
          </p:spPr>
          <p:txBody>
            <a:bodyPr wrap="square" rtlCol="0">
              <a:spAutoFit/>
            </a:bodyPr>
            <a:lstStyle/>
            <a:p>
              <a:r>
                <a:rPr lang="en-US" sz="1200" dirty="0">
                  <a:solidFill>
                    <a:srgbClr val="000000"/>
                  </a:solidFill>
                </a:rPr>
                <a:t>A2 Fabrication, Inc.</a:t>
              </a:r>
            </a:p>
          </p:txBody>
        </p:sp>
        <p:sp>
          <p:nvSpPr>
            <p:cNvPr id="78" name="TextBox 77">
              <a:extLst>
                <a:ext uri="{FF2B5EF4-FFF2-40B4-BE49-F238E27FC236}">
                  <a16:creationId xmlns:a16="http://schemas.microsoft.com/office/drawing/2014/main" id="{3643052A-AC0C-5B45-BA5D-DA39AE791790}"/>
                </a:ext>
              </a:extLst>
            </p:cNvPr>
            <p:cNvSpPr txBox="1"/>
            <p:nvPr/>
          </p:nvSpPr>
          <p:spPr>
            <a:xfrm>
              <a:off x="763367" y="5166882"/>
              <a:ext cx="3283698" cy="276999"/>
            </a:xfrm>
            <a:prstGeom prst="rect">
              <a:avLst/>
            </a:prstGeom>
            <a:noFill/>
          </p:spPr>
          <p:txBody>
            <a:bodyPr wrap="square" rtlCol="0">
              <a:spAutoFit/>
            </a:bodyPr>
            <a:lstStyle/>
            <a:p>
              <a:r>
                <a:rPr lang="en-US" sz="1200" dirty="0">
                  <a:solidFill>
                    <a:srgbClr val="000000"/>
                  </a:solidFill>
                </a:rPr>
                <a:t>Metal Acoustic Commercial Kraft, LLC</a:t>
              </a:r>
            </a:p>
          </p:txBody>
        </p:sp>
        <p:cxnSp>
          <p:nvCxnSpPr>
            <p:cNvPr id="79" name="Straight Connector 78">
              <a:extLst>
                <a:ext uri="{FF2B5EF4-FFF2-40B4-BE49-F238E27FC236}">
                  <a16:creationId xmlns:a16="http://schemas.microsoft.com/office/drawing/2014/main" id="{537D2579-3047-3E47-BFA4-951F5F1059B7}"/>
                </a:ext>
              </a:extLst>
            </p:cNvPr>
            <p:cNvCxnSpPr>
              <a:cxnSpLocks/>
            </p:cNvCxnSpPr>
            <p:nvPr/>
          </p:nvCxnSpPr>
          <p:spPr>
            <a:xfrm>
              <a:off x="8236106" y="2530939"/>
              <a:ext cx="339433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60EF1223-182B-A046-8C70-7A907D7A8081}"/>
                </a:ext>
              </a:extLst>
            </p:cNvPr>
            <p:cNvCxnSpPr>
              <a:cxnSpLocks/>
            </p:cNvCxnSpPr>
            <p:nvPr/>
          </p:nvCxnSpPr>
          <p:spPr>
            <a:xfrm>
              <a:off x="4499736" y="2530939"/>
              <a:ext cx="339433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403BEA2E-66C9-474D-86E6-43257DD9AA2C}"/>
                </a:ext>
              </a:extLst>
            </p:cNvPr>
            <p:cNvCxnSpPr>
              <a:cxnSpLocks/>
            </p:cNvCxnSpPr>
            <p:nvPr/>
          </p:nvCxnSpPr>
          <p:spPr>
            <a:xfrm>
              <a:off x="763367" y="2530939"/>
              <a:ext cx="3394335"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82" name="Picture 81"/>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5609061" y="4502362"/>
              <a:ext cx="677939" cy="677939"/>
            </a:xfrm>
            <a:prstGeom prst="rect">
              <a:avLst/>
            </a:prstGeom>
          </p:spPr>
        </p:pic>
        <p:pic>
          <p:nvPicPr>
            <p:cNvPr id="83" name="Picture 82"/>
            <p:cNvPicPr>
              <a:picLocks noChangeAspect="1"/>
            </p:cNvPicPr>
            <p:nvPr/>
          </p:nvPicPr>
          <p:blipFill>
            <a:blip r:embed="rId33" cstate="print">
              <a:extLst>
                <a:ext uri="{28A0092B-C50C-407E-A947-70E740481C1C}">
                  <a14:useLocalDpi xmlns:a14="http://schemas.microsoft.com/office/drawing/2010/main" val="0"/>
                </a:ext>
              </a:extLst>
            </a:blip>
            <a:stretch>
              <a:fillRect/>
            </a:stretch>
          </p:blipFill>
          <p:spPr>
            <a:xfrm>
              <a:off x="4552157" y="5338096"/>
              <a:ext cx="718715" cy="530082"/>
            </a:xfrm>
            <a:prstGeom prst="rect">
              <a:avLst/>
            </a:prstGeom>
          </p:spPr>
        </p:pic>
      </p:grpSp>
    </p:spTree>
    <p:extLst>
      <p:ext uri="{BB962C8B-B14F-4D97-AF65-F5344CB8AC3E}">
        <p14:creationId xmlns:p14="http://schemas.microsoft.com/office/powerpoint/2010/main" val="459653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 name="Content Placeholder 1">
            <a:extLst>
              <a:ext uri="{FF2B5EF4-FFF2-40B4-BE49-F238E27FC236}">
                <a16:creationId xmlns:a16="http://schemas.microsoft.com/office/drawing/2014/main" id="{CF0F9858-4C19-4B45-9915-267A4A4CA439}"/>
              </a:ext>
            </a:extLst>
          </p:cNvPr>
          <p:cNvGraphicFramePr>
            <a:graphicFrameLocks noGrp="1"/>
          </p:cNvGraphicFramePr>
          <p:nvPr>
            <p:ph idx="1"/>
            <p:extLst>
              <p:ext uri="{D42A27DB-BD31-4B8C-83A1-F6EECF244321}">
                <p14:modId xmlns:p14="http://schemas.microsoft.com/office/powerpoint/2010/main" val="2222264258"/>
              </p:ext>
            </p:extLst>
          </p:nvPr>
        </p:nvGraphicFramePr>
        <p:xfrm>
          <a:off x="806823" y="1729946"/>
          <a:ext cx="7785846" cy="4268962"/>
        </p:xfrm>
        <a:graphic>
          <a:graphicData uri="http://schemas.openxmlformats.org/drawingml/2006/table">
            <a:tbl>
              <a:tblPr firstRow="1" firstCol="1" bandRow="1"/>
              <a:tblGrid>
                <a:gridCol w="3892923">
                  <a:extLst>
                    <a:ext uri="{9D8B030D-6E8A-4147-A177-3AD203B41FA5}">
                      <a16:colId xmlns:a16="http://schemas.microsoft.com/office/drawing/2014/main" val="3492857408"/>
                    </a:ext>
                  </a:extLst>
                </a:gridCol>
                <a:gridCol w="3892923">
                  <a:extLst>
                    <a:ext uri="{9D8B030D-6E8A-4147-A177-3AD203B41FA5}">
                      <a16:colId xmlns:a16="http://schemas.microsoft.com/office/drawing/2014/main" val="4206408407"/>
                    </a:ext>
                  </a:extLst>
                </a:gridCol>
              </a:tblGrid>
              <a:tr h="266309">
                <a:tc>
                  <a:txBody>
                    <a:bodyPr/>
                    <a:lstStyle/>
                    <a:p>
                      <a:pPr marL="0" marR="0" algn="ctr">
                        <a:spcBef>
                          <a:spcPts val="0"/>
                        </a:spcBef>
                        <a:spcAft>
                          <a:spcPts val="0"/>
                        </a:spcAft>
                      </a:pPr>
                      <a:r>
                        <a:rPr lang="en-US" sz="1800" b="1">
                          <a:effectLst/>
                          <a:latin typeface="Calibri" panose="020F0502020204030204" pitchFamily="34" charset="0"/>
                          <a:ea typeface="Times New Roman" panose="02020603050405020304" pitchFamily="18" charset="0"/>
                          <a:cs typeface="Times New Roman" panose="02020603050405020304" pitchFamily="18" charset="0"/>
                        </a:rPr>
                        <a:t>Policy Recommendations</a:t>
                      </a:r>
                      <a:endParaRPr lang="en-US"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Current City Policy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4417233"/>
                  </a:ext>
                </a:extLst>
              </a:tr>
              <a:tr h="3994642">
                <a:tc>
                  <a:txBody>
                    <a:bodyPr/>
                    <a:lstStyle/>
                    <a:p>
                      <a:pPr marL="342900" marR="0" lvl="0" indent="-342900">
                        <a:spcBef>
                          <a:spcPts val="0"/>
                        </a:spcBef>
                        <a:spcAft>
                          <a:spcPts val="0"/>
                        </a:spcAft>
                        <a:buFont typeface="+mj-lt"/>
                        <a:buAutoNum type="romanUcPeriod"/>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Set Clear Workforce Diversity Goals</a:t>
                      </a: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20% of total work hours in each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apprenticeable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trade shall be performed by state-registered apprentices.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minimum of 14% of total work hours shall be performed by women at both the apprentice and journey level.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minimum of 25% of total work hours shall be performed by persons of color at both the apprentice and journey level.</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All </a:t>
                      </a: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construction contracts over $200,000 include Programs/Policies that require a minimum of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20% of total work hours in each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apprenticeable</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trade be performed by state-registered apprentices.</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minimum percentage recommended is higher than existing City policy for total work hours to be performed by women.</a:t>
                      </a:r>
                      <a:r>
                        <a:rPr lang="en-US" sz="1800" strike="sngStrike" dirty="0">
                          <a:effectLst/>
                          <a:latin typeface="Calibri" panose="020F0502020204030204" pitchFamily="34" charset="0"/>
                          <a:ea typeface="Times New Roman" panose="02020603050405020304" pitchFamily="18" charset="0"/>
                          <a:cs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Similarly, the minimum percentage recommended for persons of color is higher than existing City policy.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684202"/>
                  </a:ext>
                </a:extLst>
              </a:tr>
            </a:tbl>
          </a:graphicData>
        </a:graphic>
      </p:graphicFrame>
      <p:sp>
        <p:nvSpPr>
          <p:cNvPr id="5" name="Title 4">
            <a:extLst>
              <a:ext uri="{FF2B5EF4-FFF2-40B4-BE49-F238E27FC236}">
                <a16:creationId xmlns:a16="http://schemas.microsoft.com/office/drawing/2014/main" id="{EC48297C-DE85-47B6-A613-75F0A19CABBF}"/>
              </a:ext>
            </a:extLst>
          </p:cNvPr>
          <p:cNvSpPr>
            <a:spLocks noGrp="1"/>
          </p:cNvSpPr>
          <p:nvPr>
            <p:ph type="title"/>
          </p:nvPr>
        </p:nvSpPr>
        <p:spPr>
          <a:xfrm>
            <a:off x="806823" y="245628"/>
            <a:ext cx="7200900" cy="810663"/>
          </a:xfrm>
        </p:spPr>
        <p:txBody>
          <a:bodyPr/>
          <a:lstStyle/>
          <a:p>
            <a:r>
              <a:rPr lang="en-US" sz="2800" dirty="0"/>
              <a:t>Framework Compared to Existing City Policies/Programs</a:t>
            </a:r>
          </a:p>
        </p:txBody>
      </p:sp>
      <p:sp>
        <p:nvSpPr>
          <p:cNvPr id="3" name="TextBox 2">
            <a:extLst>
              <a:ext uri="{FF2B5EF4-FFF2-40B4-BE49-F238E27FC236}">
                <a16:creationId xmlns:a16="http://schemas.microsoft.com/office/drawing/2014/main" id="{9A77C069-C916-465E-A021-C66A12588E30}"/>
              </a:ext>
            </a:extLst>
          </p:cNvPr>
          <p:cNvSpPr txBox="1"/>
          <p:nvPr/>
        </p:nvSpPr>
        <p:spPr>
          <a:xfrm>
            <a:off x="806822" y="1252645"/>
            <a:ext cx="7060171" cy="400110"/>
          </a:xfrm>
          <a:prstGeom prst="rect">
            <a:avLst/>
          </a:prstGeom>
          <a:noFill/>
        </p:spPr>
        <p:txBody>
          <a:bodyPr wrap="square" rtlCol="0">
            <a:spAutoFit/>
          </a:bodyPr>
          <a:lstStyle/>
          <a:p>
            <a:r>
              <a:rPr lang="en-US" sz="2000" b="1" i="1" dirty="0">
                <a:latin typeface="Calibri" panose="020F0502020204030204" pitchFamily="34" charset="0"/>
                <a:cs typeface="Calibri" panose="020F0502020204030204" pitchFamily="34" charset="0"/>
              </a:rPr>
              <a:t>Motivation for recommendation:  Creating Demand</a:t>
            </a:r>
          </a:p>
        </p:txBody>
      </p:sp>
    </p:spTree>
    <p:extLst>
      <p:ext uri="{BB962C8B-B14F-4D97-AF65-F5344CB8AC3E}">
        <p14:creationId xmlns:p14="http://schemas.microsoft.com/office/powerpoint/2010/main" val="1575730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 name="Content Placeholder 1">
            <a:extLst>
              <a:ext uri="{FF2B5EF4-FFF2-40B4-BE49-F238E27FC236}">
                <a16:creationId xmlns:a16="http://schemas.microsoft.com/office/drawing/2014/main" id="{CF0F9858-4C19-4B45-9915-267A4A4CA439}"/>
              </a:ext>
            </a:extLst>
          </p:cNvPr>
          <p:cNvGraphicFramePr>
            <a:graphicFrameLocks noGrp="1"/>
          </p:cNvGraphicFramePr>
          <p:nvPr>
            <p:ph idx="1"/>
            <p:extLst>
              <p:ext uri="{D42A27DB-BD31-4B8C-83A1-F6EECF244321}">
                <p14:modId xmlns:p14="http://schemas.microsoft.com/office/powerpoint/2010/main" val="1694332844"/>
              </p:ext>
            </p:extLst>
          </p:nvPr>
        </p:nvGraphicFramePr>
        <p:xfrm>
          <a:off x="806823" y="1929009"/>
          <a:ext cx="7785846" cy="4027336"/>
        </p:xfrm>
        <a:graphic>
          <a:graphicData uri="http://schemas.openxmlformats.org/drawingml/2006/table">
            <a:tbl>
              <a:tblPr firstRow="1" firstCol="1" bandRow="1"/>
              <a:tblGrid>
                <a:gridCol w="3892923">
                  <a:extLst>
                    <a:ext uri="{9D8B030D-6E8A-4147-A177-3AD203B41FA5}">
                      <a16:colId xmlns:a16="http://schemas.microsoft.com/office/drawing/2014/main" val="3492857408"/>
                    </a:ext>
                  </a:extLst>
                </a:gridCol>
                <a:gridCol w="3892923">
                  <a:extLst>
                    <a:ext uri="{9D8B030D-6E8A-4147-A177-3AD203B41FA5}">
                      <a16:colId xmlns:a16="http://schemas.microsoft.com/office/drawing/2014/main" val="4206408407"/>
                    </a:ext>
                  </a:extLst>
                </a:gridCol>
              </a:tblGrid>
              <a:tr h="261576">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Policy Recommendations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Current City Policy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4417233"/>
                  </a:ext>
                </a:extLst>
              </a:tr>
              <a:tr h="3753016">
                <a:tc>
                  <a:txBody>
                    <a:bodyPr/>
                    <a:lstStyle/>
                    <a:p>
                      <a:pPr marL="0" marR="0" lvl="0" indent="0">
                        <a:spcBef>
                          <a:spcPts val="0"/>
                        </a:spcBef>
                        <a:spcAft>
                          <a:spcPts val="0"/>
                        </a:spcAft>
                        <a:buFont typeface="+mj-lt"/>
                        <a:buNone/>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II.   Set Project Thresholds and Establish a Tiered System for Requirements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a:t>
                      </a:r>
                      <a:r>
                        <a:rPr lang="en-US" sz="1800" strike="noStrike" dirty="0">
                          <a:effectLst/>
                          <a:latin typeface="Calibri" panose="020F0502020204030204" pitchFamily="34" charset="0"/>
                          <a:ea typeface="Times New Roman" panose="02020603050405020304" pitchFamily="18" charset="0"/>
                          <a:cs typeface="Times New Roman" panose="02020603050405020304" pitchFamily="18" charset="0"/>
                        </a:rPr>
                        <a:t>three-tiered</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approach is recommended for application of the workforce diversity requirements, starting with tracking projects under $200K, but not having goals apply.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proposed threshold for full application of the diversity goals and Workforce Agreement is &gt;$5 million.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401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400050" marR="0" lvl="0" indent="-285750" algn="l">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City has a three-tiered system as well, but it differs slightly from what is being recommended.</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684202"/>
                  </a:ext>
                </a:extLst>
              </a:tr>
            </a:tbl>
          </a:graphicData>
        </a:graphic>
      </p:graphicFrame>
      <p:sp>
        <p:nvSpPr>
          <p:cNvPr id="5" name="Title 4">
            <a:extLst>
              <a:ext uri="{FF2B5EF4-FFF2-40B4-BE49-F238E27FC236}">
                <a16:creationId xmlns:a16="http://schemas.microsoft.com/office/drawing/2014/main" id="{EC48297C-DE85-47B6-A613-75F0A19CABBF}"/>
              </a:ext>
            </a:extLst>
          </p:cNvPr>
          <p:cNvSpPr>
            <a:spLocks noGrp="1"/>
          </p:cNvSpPr>
          <p:nvPr>
            <p:ph type="title"/>
          </p:nvPr>
        </p:nvSpPr>
        <p:spPr>
          <a:xfrm>
            <a:off x="806823" y="220463"/>
            <a:ext cx="7200900" cy="996696"/>
          </a:xfrm>
        </p:spPr>
        <p:txBody>
          <a:bodyPr/>
          <a:lstStyle/>
          <a:p>
            <a:r>
              <a:rPr lang="en-US" sz="2800" dirty="0"/>
              <a:t>Framework Compared to Existing City Policies/Programs (</a:t>
            </a:r>
            <a:r>
              <a:rPr lang="en-US" sz="2800" dirty="0" err="1"/>
              <a:t>cont</a:t>
            </a:r>
            <a:r>
              <a:rPr lang="en-US" sz="2800" dirty="0"/>
              <a:t>)</a:t>
            </a:r>
          </a:p>
        </p:txBody>
      </p:sp>
      <p:sp>
        <p:nvSpPr>
          <p:cNvPr id="7" name="TextBox 6">
            <a:extLst>
              <a:ext uri="{FF2B5EF4-FFF2-40B4-BE49-F238E27FC236}">
                <a16:creationId xmlns:a16="http://schemas.microsoft.com/office/drawing/2014/main" id="{2A8B6FC4-697D-416B-9F32-712B7E5FF995}"/>
              </a:ext>
            </a:extLst>
          </p:cNvPr>
          <p:cNvSpPr txBox="1"/>
          <p:nvPr/>
        </p:nvSpPr>
        <p:spPr>
          <a:xfrm>
            <a:off x="806823" y="1373028"/>
            <a:ext cx="7060171" cy="400110"/>
          </a:xfrm>
          <a:prstGeom prst="rect">
            <a:avLst/>
          </a:prstGeom>
          <a:noFill/>
        </p:spPr>
        <p:txBody>
          <a:bodyPr wrap="square" rtlCol="0">
            <a:spAutoFit/>
          </a:bodyPr>
          <a:lstStyle/>
          <a:p>
            <a:r>
              <a:rPr lang="en-US" sz="2000" b="1" i="1" dirty="0">
                <a:latin typeface="Calibri" panose="020F0502020204030204" pitchFamily="34" charset="0"/>
                <a:cs typeface="Calibri" panose="020F0502020204030204" pitchFamily="34" charset="0"/>
              </a:rPr>
              <a:t>Motivation for recommendation:  Creating Demand</a:t>
            </a:r>
          </a:p>
        </p:txBody>
      </p:sp>
    </p:spTree>
    <p:extLst>
      <p:ext uri="{BB962C8B-B14F-4D97-AF65-F5344CB8AC3E}">
        <p14:creationId xmlns:p14="http://schemas.microsoft.com/office/powerpoint/2010/main" val="3204495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 name="Content Placeholder 1">
            <a:extLst>
              <a:ext uri="{FF2B5EF4-FFF2-40B4-BE49-F238E27FC236}">
                <a16:creationId xmlns:a16="http://schemas.microsoft.com/office/drawing/2014/main" id="{CF0F9858-4C19-4B45-9915-267A4A4CA439}"/>
              </a:ext>
            </a:extLst>
          </p:cNvPr>
          <p:cNvGraphicFramePr>
            <a:graphicFrameLocks noGrp="1"/>
          </p:cNvGraphicFramePr>
          <p:nvPr>
            <p:ph idx="1"/>
            <p:extLst>
              <p:ext uri="{D42A27DB-BD31-4B8C-83A1-F6EECF244321}">
                <p14:modId xmlns:p14="http://schemas.microsoft.com/office/powerpoint/2010/main" val="3360950667"/>
              </p:ext>
            </p:extLst>
          </p:nvPr>
        </p:nvGraphicFramePr>
        <p:xfrm>
          <a:off x="820270" y="1929008"/>
          <a:ext cx="7785846" cy="4080501"/>
        </p:xfrm>
        <a:graphic>
          <a:graphicData uri="http://schemas.openxmlformats.org/drawingml/2006/table">
            <a:tbl>
              <a:tblPr firstRow="1" firstCol="1" bandRow="1"/>
              <a:tblGrid>
                <a:gridCol w="3892923">
                  <a:extLst>
                    <a:ext uri="{9D8B030D-6E8A-4147-A177-3AD203B41FA5}">
                      <a16:colId xmlns:a16="http://schemas.microsoft.com/office/drawing/2014/main" val="3492857408"/>
                    </a:ext>
                  </a:extLst>
                </a:gridCol>
                <a:gridCol w="3892923">
                  <a:extLst>
                    <a:ext uri="{9D8B030D-6E8A-4147-A177-3AD203B41FA5}">
                      <a16:colId xmlns:a16="http://schemas.microsoft.com/office/drawing/2014/main" val="4206408407"/>
                    </a:ext>
                  </a:extLst>
                </a:gridCol>
              </a:tblGrid>
              <a:tr h="259141">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Policy Recommendations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Current City Policy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4417233"/>
                  </a:ext>
                </a:extLst>
              </a:tr>
              <a:tr h="1554849">
                <a:tc>
                  <a:txBody>
                    <a:bodyPr/>
                    <a:lstStyle/>
                    <a:p>
                      <a:pPr marL="0" marR="0" lvl="0" indent="0">
                        <a:spcBef>
                          <a:spcPts val="0"/>
                        </a:spcBef>
                        <a:spcAft>
                          <a:spcPts val="0"/>
                        </a:spcAft>
                        <a:buFont typeface="+mj-lt"/>
                        <a:buNone/>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III.  Track and Review Progress on Goals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recommendation that agencies purchase and implement a tracking system, such as LCP Tracker and B2GNow.</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401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City acquired and implemented LCP Tracker and B2GNow </a:t>
                      </a:r>
                      <a:r>
                        <a:rPr lang="en-US"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in late 2017.</a:t>
                      </a:r>
                      <a:endParaRPr lang="en-US"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3401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684202"/>
                  </a:ext>
                </a:extLst>
              </a:tr>
              <a:tr h="2160261">
                <a:tc>
                  <a:txBody>
                    <a:bodyPr/>
                    <a:lstStyle/>
                    <a:p>
                      <a:pPr marL="0" marR="0" lvl="0" indent="0">
                        <a:spcBef>
                          <a:spcPts val="0"/>
                        </a:spcBef>
                        <a:spcAft>
                          <a:spcPts val="0"/>
                        </a:spcAft>
                        <a:buFont typeface="+mj-lt"/>
                        <a:buNone/>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IV.   Develop a Workforce Agreement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recommendation for agencies to develop a contractually binding agreement to support diversity goals.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0" marR="0" lvl="0"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City has a policy that the CEIP applies to projects between $10M and $25M; and the CBA applies to projects over $25M.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0274065"/>
                  </a:ext>
                </a:extLst>
              </a:tr>
            </a:tbl>
          </a:graphicData>
        </a:graphic>
      </p:graphicFrame>
      <p:sp>
        <p:nvSpPr>
          <p:cNvPr id="5" name="Title 4">
            <a:extLst>
              <a:ext uri="{FF2B5EF4-FFF2-40B4-BE49-F238E27FC236}">
                <a16:creationId xmlns:a16="http://schemas.microsoft.com/office/drawing/2014/main" id="{EC48297C-DE85-47B6-A613-75F0A19CABBF}"/>
              </a:ext>
            </a:extLst>
          </p:cNvPr>
          <p:cNvSpPr>
            <a:spLocks noGrp="1"/>
          </p:cNvSpPr>
          <p:nvPr>
            <p:ph type="title"/>
          </p:nvPr>
        </p:nvSpPr>
        <p:spPr>
          <a:xfrm>
            <a:off x="820270" y="229862"/>
            <a:ext cx="7200900" cy="996696"/>
          </a:xfrm>
        </p:spPr>
        <p:txBody>
          <a:bodyPr/>
          <a:lstStyle/>
          <a:p>
            <a:r>
              <a:rPr lang="en-US" sz="3200" dirty="0"/>
              <a:t>Framework Compared to Existing City Policies/Programs (</a:t>
            </a:r>
            <a:r>
              <a:rPr lang="en-US" sz="3200" dirty="0" err="1"/>
              <a:t>cont</a:t>
            </a:r>
            <a:r>
              <a:rPr lang="en-US" sz="3200" dirty="0"/>
              <a:t>)</a:t>
            </a:r>
          </a:p>
        </p:txBody>
      </p:sp>
      <p:sp>
        <p:nvSpPr>
          <p:cNvPr id="6" name="TextBox 5">
            <a:extLst>
              <a:ext uri="{FF2B5EF4-FFF2-40B4-BE49-F238E27FC236}">
                <a16:creationId xmlns:a16="http://schemas.microsoft.com/office/drawing/2014/main" id="{13D28062-D2CF-4C59-9A63-D4D6B5B7B747}"/>
              </a:ext>
            </a:extLst>
          </p:cNvPr>
          <p:cNvSpPr txBox="1"/>
          <p:nvPr/>
        </p:nvSpPr>
        <p:spPr>
          <a:xfrm>
            <a:off x="806823" y="1373028"/>
            <a:ext cx="7060171" cy="400110"/>
          </a:xfrm>
          <a:prstGeom prst="rect">
            <a:avLst/>
          </a:prstGeom>
          <a:noFill/>
        </p:spPr>
        <p:txBody>
          <a:bodyPr wrap="square" rtlCol="0">
            <a:spAutoFit/>
          </a:bodyPr>
          <a:lstStyle/>
          <a:p>
            <a:r>
              <a:rPr lang="en-US" sz="2000" b="1" i="1" dirty="0">
                <a:latin typeface="Calibri" panose="020F0502020204030204" pitchFamily="34" charset="0"/>
                <a:cs typeface="Calibri" panose="020F0502020204030204" pitchFamily="34" charset="0"/>
              </a:rPr>
              <a:t>Motivation for recommendation:  Increase Accountability</a:t>
            </a:r>
          </a:p>
        </p:txBody>
      </p:sp>
    </p:spTree>
    <p:extLst>
      <p:ext uri="{BB962C8B-B14F-4D97-AF65-F5344CB8AC3E}">
        <p14:creationId xmlns:p14="http://schemas.microsoft.com/office/powerpoint/2010/main" val="2875076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EC9E7FA-3295-45ED-8253-D23F9E44E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 name="Content Placeholder 1">
            <a:extLst>
              <a:ext uri="{FF2B5EF4-FFF2-40B4-BE49-F238E27FC236}">
                <a16:creationId xmlns:a16="http://schemas.microsoft.com/office/drawing/2014/main" id="{CF0F9858-4C19-4B45-9915-267A4A4CA439}"/>
              </a:ext>
            </a:extLst>
          </p:cNvPr>
          <p:cNvGraphicFramePr>
            <a:graphicFrameLocks noGrp="1"/>
          </p:cNvGraphicFramePr>
          <p:nvPr>
            <p:ph idx="1"/>
            <p:extLst>
              <p:ext uri="{D42A27DB-BD31-4B8C-83A1-F6EECF244321}">
                <p14:modId xmlns:p14="http://schemas.microsoft.com/office/powerpoint/2010/main" val="4266289025"/>
              </p:ext>
            </p:extLst>
          </p:nvPr>
        </p:nvGraphicFramePr>
        <p:xfrm>
          <a:off x="806823" y="1888078"/>
          <a:ext cx="7785846" cy="2367977"/>
        </p:xfrm>
        <a:graphic>
          <a:graphicData uri="http://schemas.openxmlformats.org/drawingml/2006/table">
            <a:tbl>
              <a:tblPr firstRow="1" firstCol="1" bandRow="1"/>
              <a:tblGrid>
                <a:gridCol w="3892923">
                  <a:extLst>
                    <a:ext uri="{9D8B030D-6E8A-4147-A177-3AD203B41FA5}">
                      <a16:colId xmlns:a16="http://schemas.microsoft.com/office/drawing/2014/main" val="3492857408"/>
                    </a:ext>
                  </a:extLst>
                </a:gridCol>
                <a:gridCol w="3892923">
                  <a:extLst>
                    <a:ext uri="{9D8B030D-6E8A-4147-A177-3AD203B41FA5}">
                      <a16:colId xmlns:a16="http://schemas.microsoft.com/office/drawing/2014/main" val="4206408407"/>
                    </a:ext>
                  </a:extLst>
                </a:gridCol>
              </a:tblGrid>
              <a:tr h="145923">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Policy Recommendations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spcBef>
                          <a:spcPts val="0"/>
                        </a:spcBef>
                        <a:spcAft>
                          <a:spcPts val="0"/>
                        </a:spcAf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Current City Policy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4019" marR="640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4417233"/>
                  </a:ext>
                </a:extLst>
              </a:tr>
              <a:tr h="2093657">
                <a:tc>
                  <a:txBody>
                    <a:bodyPr/>
                    <a:lstStyle/>
                    <a:p>
                      <a:pPr marL="0" marR="0" lvl="0" indent="0">
                        <a:spcBef>
                          <a:spcPts val="0"/>
                        </a:spcBef>
                        <a:spcAft>
                          <a:spcPts val="0"/>
                        </a:spcAft>
                        <a:buFont typeface="+mj-lt"/>
                        <a:buNone/>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V.   Implement Worksite Anti-Harassment and Culture Change Strategies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recommendation that agencies should require an approved worksite harassment prevention strategy.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0" marR="0" lvl="1" indent="-28575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City has contractual requirements that contractors must have anti-harassment polices and/or retention strategies in place to recruit and retain minority and women workers.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684202"/>
                  </a:ext>
                </a:extLst>
              </a:tr>
            </a:tbl>
          </a:graphicData>
        </a:graphic>
      </p:graphicFrame>
      <p:sp>
        <p:nvSpPr>
          <p:cNvPr id="5" name="Title 4">
            <a:extLst>
              <a:ext uri="{FF2B5EF4-FFF2-40B4-BE49-F238E27FC236}">
                <a16:creationId xmlns:a16="http://schemas.microsoft.com/office/drawing/2014/main" id="{EC48297C-DE85-47B6-A613-75F0A19CABBF}"/>
              </a:ext>
            </a:extLst>
          </p:cNvPr>
          <p:cNvSpPr>
            <a:spLocks noGrp="1"/>
          </p:cNvSpPr>
          <p:nvPr>
            <p:ph type="title"/>
          </p:nvPr>
        </p:nvSpPr>
        <p:spPr>
          <a:xfrm>
            <a:off x="806823" y="261392"/>
            <a:ext cx="7200900" cy="996696"/>
          </a:xfrm>
        </p:spPr>
        <p:txBody>
          <a:bodyPr/>
          <a:lstStyle/>
          <a:p>
            <a:r>
              <a:rPr lang="en-US" sz="3200" dirty="0"/>
              <a:t>Framework Compared to Existing City Policies/Programs (</a:t>
            </a:r>
            <a:r>
              <a:rPr lang="en-US" sz="3200" dirty="0" err="1"/>
              <a:t>cont</a:t>
            </a:r>
            <a:r>
              <a:rPr lang="en-US" sz="3200" dirty="0"/>
              <a:t>)</a:t>
            </a:r>
          </a:p>
        </p:txBody>
      </p:sp>
      <p:sp>
        <p:nvSpPr>
          <p:cNvPr id="6" name="TextBox 5">
            <a:extLst>
              <a:ext uri="{FF2B5EF4-FFF2-40B4-BE49-F238E27FC236}">
                <a16:creationId xmlns:a16="http://schemas.microsoft.com/office/drawing/2014/main" id="{6D2E3BA6-9773-46A7-8F1C-AC6C1715ABB4}"/>
              </a:ext>
            </a:extLst>
          </p:cNvPr>
          <p:cNvSpPr txBox="1"/>
          <p:nvPr/>
        </p:nvSpPr>
        <p:spPr>
          <a:xfrm>
            <a:off x="806823" y="1373028"/>
            <a:ext cx="7060171" cy="400110"/>
          </a:xfrm>
          <a:prstGeom prst="rect">
            <a:avLst/>
          </a:prstGeom>
          <a:noFill/>
        </p:spPr>
        <p:txBody>
          <a:bodyPr wrap="square" rtlCol="0">
            <a:spAutoFit/>
          </a:bodyPr>
          <a:lstStyle/>
          <a:p>
            <a:r>
              <a:rPr lang="en-US" sz="2000" b="1" i="1" dirty="0">
                <a:latin typeface="Calibri" panose="020F0502020204030204" pitchFamily="34" charset="0"/>
                <a:cs typeface="Calibri" panose="020F0502020204030204" pitchFamily="34" charset="0"/>
              </a:rPr>
              <a:t>Motivation for recommendation:  Increase Supply</a:t>
            </a:r>
          </a:p>
        </p:txBody>
      </p:sp>
    </p:spTree>
    <p:extLst>
      <p:ext uri="{BB962C8B-B14F-4D97-AF65-F5344CB8AC3E}">
        <p14:creationId xmlns:p14="http://schemas.microsoft.com/office/powerpoint/2010/main" val="858376788"/>
      </p:ext>
    </p:extLst>
  </p:cSld>
  <p:clrMapOvr>
    <a:masterClrMapping/>
  </p:clrMapOvr>
</p:sld>
</file>

<file path=ppt/theme/theme1.xml><?xml version="1.0" encoding="utf-8"?>
<a:theme xmlns:a="http://schemas.openxmlformats.org/drawingml/2006/main" name="Cro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1543</TotalTime>
  <Words>1429</Words>
  <Application>Microsoft Office PowerPoint</Application>
  <PresentationFormat>On-screen Show (4:3)</PresentationFormat>
  <Paragraphs>152</Paragraphs>
  <Slides>12</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Arial</vt:lpstr>
      <vt:lpstr>Arial Narrow</vt:lpstr>
      <vt:lpstr>AvenirNext LT Pro Medium</vt:lpstr>
      <vt:lpstr>AvenirNext LT Pro Regular</vt:lpstr>
      <vt:lpstr>Calibri</vt:lpstr>
      <vt:lpstr>Century Gothic</vt:lpstr>
      <vt:lpstr>Courier New</vt:lpstr>
      <vt:lpstr>Franklin Gothic Book</vt:lpstr>
      <vt:lpstr>Symbol</vt:lpstr>
      <vt:lpstr>Wingdings</vt:lpstr>
      <vt:lpstr>Crop</vt:lpstr>
      <vt:lpstr>Office of management &amp; finance Bureau of Revenue and Financial Services</vt:lpstr>
      <vt:lpstr>Construction Career Pathways Outcomes</vt:lpstr>
      <vt:lpstr>Construction Career Pathways Timeline</vt:lpstr>
      <vt:lpstr>Integrated Stakeholder Engagement</vt:lpstr>
      <vt:lpstr>Stakeholder Pledges of Support</vt:lpstr>
      <vt:lpstr>Framework Compared to Existing City Policies/Programs</vt:lpstr>
      <vt:lpstr>Framework Compared to Existing City Policies/Programs (cont)</vt:lpstr>
      <vt:lpstr>Framework Compared to Existing City Policies/Programs (cont)</vt:lpstr>
      <vt:lpstr>Framework Compared to Existing City Policies/Programs (cont)</vt:lpstr>
      <vt:lpstr>Framework Compared to Existing City Policies/Programs (cont)</vt:lpstr>
      <vt:lpstr>Framework Compared to Existing City Policies/Programs (cont)</vt:lpstr>
      <vt:lpstr>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management &amp; finance Bureau of Revenue and Financial Services</dc:title>
  <dc:creator>Nguyen, Gennie</dc:creator>
  <cp:lastModifiedBy>Spitler, Lester</cp:lastModifiedBy>
  <cp:revision>132</cp:revision>
  <cp:lastPrinted>2019-08-26T23:49:51Z</cp:lastPrinted>
  <dcterms:created xsi:type="dcterms:W3CDTF">2019-08-24T14:37:40Z</dcterms:created>
  <dcterms:modified xsi:type="dcterms:W3CDTF">2020-01-15T17:38:36Z</dcterms:modified>
</cp:coreProperties>
</file>