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56" r:id="rId6"/>
    <p:sldId id="452" r:id="rId7"/>
    <p:sldId id="535" r:id="rId8"/>
    <p:sldId id="526" r:id="rId9"/>
    <p:sldId id="528" r:id="rId10"/>
    <p:sldId id="529" r:id="rId11"/>
    <p:sldId id="530" r:id="rId12"/>
    <p:sldId id="534" r:id="rId13"/>
    <p:sldId id="532" r:id="rId14"/>
    <p:sldId id="531" r:id="rId15"/>
    <p:sldId id="443" r:id="rId1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2" clrIdx="0">
    <p:extLst>
      <p:ext uri="{19B8F6BF-5375-455C-9EA6-DF929625EA0E}">
        <p15:presenceInfo xmlns:p15="http://schemas.microsoft.com/office/powerpoint/2012/main" userId="S::urn:spo:anon#4790fe4f6cab10f3311428f487ab272b172f122ecdee19bbc220848f6f1cdb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29DF7-C7E3-40B0-A080-E190C1EDE79E}" v="181" dt="2019-12-17T20:50:19.882"/>
    <p1510:client id="{E95A0AD4-BAE2-87DB-1D30-49B4B260F723}" v="1049" dt="2019-12-17T22:34:27.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9942" autoAdjust="0"/>
  </p:normalViewPr>
  <p:slideViewPr>
    <p:cSldViewPr snapToGrid="0">
      <p:cViewPr varScale="1">
        <p:scale>
          <a:sx n="79" d="100"/>
          <a:sy n="79" d="100"/>
        </p:scale>
        <p:origin x="15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dkyle\Downloads\cfp-All-C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Sheet1!$A$4:$A$9</c:f>
              <c:strCache>
                <c:ptCount val="6"/>
                <c:pt idx="0">
                  <c:v>Biodiesel (waste grease)</c:v>
                </c:pt>
                <c:pt idx="1">
                  <c:v>Biodiesel (canola)</c:v>
                </c:pt>
                <c:pt idx="2">
                  <c:v>Ethanol (cellulosic corn)</c:v>
                </c:pt>
                <c:pt idx="3">
                  <c:v>Ethanol (corn, natural gas)</c:v>
                </c:pt>
                <c:pt idx="4">
                  <c:v>Diesel</c:v>
                </c:pt>
                <c:pt idx="5">
                  <c:v>Gasoline</c:v>
                </c:pt>
              </c:strCache>
            </c:strRef>
          </c:cat>
          <c:val>
            <c:numRef>
              <c:f>Sheet1!$B$4:$B$9</c:f>
              <c:numCache>
                <c:formatCode>General</c:formatCode>
                <c:ptCount val="6"/>
                <c:pt idx="0">
                  <c:v>15</c:v>
                </c:pt>
                <c:pt idx="1">
                  <c:v>59</c:v>
                </c:pt>
                <c:pt idx="2">
                  <c:v>21</c:v>
                </c:pt>
                <c:pt idx="3">
                  <c:v>85</c:v>
                </c:pt>
                <c:pt idx="4">
                  <c:v>102</c:v>
                </c:pt>
                <c:pt idx="5">
                  <c:v>101</c:v>
                </c:pt>
              </c:numCache>
            </c:numRef>
          </c:val>
          <c:extLst>
            <c:ext xmlns:c16="http://schemas.microsoft.com/office/drawing/2014/chart" uri="{C3380CC4-5D6E-409C-BE32-E72D297353CC}">
              <c16:uniqueId val="{00000000-FC82-41A8-9F11-6A9D2D101FE6}"/>
            </c:ext>
          </c:extLst>
        </c:ser>
        <c:dLbls>
          <c:showLegendKey val="0"/>
          <c:showVal val="0"/>
          <c:showCatName val="0"/>
          <c:showSerName val="0"/>
          <c:showPercent val="0"/>
          <c:showBubbleSize val="0"/>
        </c:dLbls>
        <c:gapWidth val="182"/>
        <c:axId val="436363720"/>
        <c:axId val="436364704"/>
      </c:barChart>
      <c:catAx>
        <c:axId val="436363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6364704"/>
        <c:crosses val="autoZero"/>
        <c:auto val="1"/>
        <c:lblAlgn val="ctr"/>
        <c:lblOffset val="100"/>
        <c:noMultiLvlLbl val="0"/>
      </c:catAx>
      <c:valAx>
        <c:axId val="436364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363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717E0-2DCD-4A04-81C9-3533761C88A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E08B649-C74B-46B1-B790-527FA4555922}">
      <dgm:prSet custT="1"/>
      <dgm:spPr/>
      <dgm:t>
        <a:bodyPr/>
        <a:lstStyle/>
        <a:p>
          <a:r>
            <a:rPr lang="en-US" sz="2800"/>
            <a:t>2006:  RFS was passed by Council</a:t>
          </a:r>
        </a:p>
      </dgm:t>
    </dgm:pt>
    <dgm:pt modelId="{2BA0B9C5-0EF0-4021-8402-58BBBF6F8A3F}" type="parTrans" cxnId="{297797FE-BC80-408D-89E8-BB70C29DBEE9}">
      <dgm:prSet/>
      <dgm:spPr/>
      <dgm:t>
        <a:bodyPr/>
        <a:lstStyle/>
        <a:p>
          <a:endParaRPr lang="en-US" sz="2800"/>
        </a:p>
      </dgm:t>
    </dgm:pt>
    <dgm:pt modelId="{D92AFA0B-F996-44B5-AC58-22A8041AB11D}" type="sibTrans" cxnId="{297797FE-BC80-408D-89E8-BB70C29DBEE9}">
      <dgm:prSet/>
      <dgm:spPr/>
      <dgm:t>
        <a:bodyPr/>
        <a:lstStyle/>
        <a:p>
          <a:endParaRPr lang="en-US" sz="2800"/>
        </a:p>
      </dgm:t>
    </dgm:pt>
    <dgm:pt modelId="{0B68A4E3-60DE-4D5C-A2A1-19D7D0A45A0A}">
      <dgm:prSet custT="1"/>
      <dgm:spPr/>
      <dgm:t>
        <a:bodyPr/>
        <a:lstStyle/>
        <a:p>
          <a:r>
            <a:rPr lang="en-US" sz="2800" dirty="0"/>
            <a:t>2007:  RFS requirements implemented </a:t>
          </a:r>
        </a:p>
      </dgm:t>
    </dgm:pt>
    <dgm:pt modelId="{55181B60-C49C-44C8-87E6-B24F371EEBA4}" type="parTrans" cxnId="{1D1125A4-FB96-47F9-B505-CC46B7E52ED9}">
      <dgm:prSet/>
      <dgm:spPr/>
      <dgm:t>
        <a:bodyPr/>
        <a:lstStyle/>
        <a:p>
          <a:endParaRPr lang="en-US" sz="2800"/>
        </a:p>
      </dgm:t>
    </dgm:pt>
    <dgm:pt modelId="{A0AF8359-4AB0-462C-B3BC-C41D2FDF9F1D}" type="sibTrans" cxnId="{1D1125A4-FB96-47F9-B505-CC46B7E52ED9}">
      <dgm:prSet/>
      <dgm:spPr/>
      <dgm:t>
        <a:bodyPr/>
        <a:lstStyle/>
        <a:p>
          <a:endParaRPr lang="en-US" sz="2800"/>
        </a:p>
      </dgm:t>
    </dgm:pt>
    <dgm:pt modelId="{860BA95E-03AB-4A2F-92BA-4F1FC4DAE84E}">
      <dgm:prSet custT="1"/>
      <dgm:spPr/>
      <dgm:t>
        <a:bodyPr/>
        <a:lstStyle/>
        <a:p>
          <a:r>
            <a:rPr lang="en-US" sz="2800" dirty="0"/>
            <a:t>2009:  Administration transferred to Water </a:t>
          </a:r>
        </a:p>
      </dgm:t>
    </dgm:pt>
    <dgm:pt modelId="{D63E6959-00A6-4BEE-8F93-50FC8D48F04F}" type="parTrans" cxnId="{04803EF9-86F4-45A2-A0CA-86B299349644}">
      <dgm:prSet/>
      <dgm:spPr/>
      <dgm:t>
        <a:bodyPr/>
        <a:lstStyle/>
        <a:p>
          <a:endParaRPr lang="en-US" sz="2800"/>
        </a:p>
      </dgm:t>
    </dgm:pt>
    <dgm:pt modelId="{FC3F25B4-8EF3-4D29-9D68-1FB9C354D988}" type="sibTrans" cxnId="{04803EF9-86F4-45A2-A0CA-86B299349644}">
      <dgm:prSet/>
      <dgm:spPr/>
      <dgm:t>
        <a:bodyPr/>
        <a:lstStyle/>
        <a:p>
          <a:endParaRPr lang="en-US" sz="2800"/>
        </a:p>
      </dgm:t>
    </dgm:pt>
    <dgm:pt modelId="{392CD08D-1B65-4A88-9D33-145E500F6977}">
      <dgm:prSet custT="1"/>
      <dgm:spPr/>
      <dgm:t>
        <a:bodyPr/>
        <a:lstStyle/>
        <a:p>
          <a:r>
            <a:rPr lang="en-US" sz="2800" dirty="0"/>
            <a:t>2010:  Suspended implementation of B10</a:t>
          </a:r>
        </a:p>
      </dgm:t>
    </dgm:pt>
    <dgm:pt modelId="{BB211563-DDF3-4B3D-B362-F484A34E7FB1}" type="parTrans" cxnId="{DCF00466-1D9F-4A9E-BA4D-92E222515642}">
      <dgm:prSet/>
      <dgm:spPr/>
      <dgm:t>
        <a:bodyPr/>
        <a:lstStyle/>
        <a:p>
          <a:endParaRPr lang="en-US" sz="2800"/>
        </a:p>
      </dgm:t>
    </dgm:pt>
    <dgm:pt modelId="{2EC86890-40B4-45F7-8230-069AB00C1BF4}" type="sibTrans" cxnId="{DCF00466-1D9F-4A9E-BA4D-92E222515642}">
      <dgm:prSet/>
      <dgm:spPr/>
      <dgm:t>
        <a:bodyPr/>
        <a:lstStyle/>
        <a:p>
          <a:endParaRPr lang="en-US" sz="2800"/>
        </a:p>
      </dgm:t>
    </dgm:pt>
    <dgm:pt modelId="{F4063351-5B6D-49B5-AB55-68BC2E661BC6}">
      <dgm:prSet custT="1"/>
      <dgm:spPr/>
      <dgm:t>
        <a:bodyPr/>
        <a:lstStyle/>
        <a:p>
          <a:r>
            <a:rPr lang="en-US" sz="2800" dirty="0"/>
            <a:t>2012:  Administration transferred back to BDS </a:t>
          </a:r>
        </a:p>
      </dgm:t>
    </dgm:pt>
    <dgm:pt modelId="{6A787E3B-7ABE-4F38-A6A0-A20B2C0FB82C}" type="parTrans" cxnId="{C5667B58-DA1F-4DE9-8C1E-4D42DC641063}">
      <dgm:prSet/>
      <dgm:spPr/>
      <dgm:t>
        <a:bodyPr/>
        <a:lstStyle/>
        <a:p>
          <a:endParaRPr lang="en-US" sz="2800"/>
        </a:p>
      </dgm:t>
    </dgm:pt>
    <dgm:pt modelId="{818D134C-5C5D-499D-9969-6878D3AD11AD}" type="sibTrans" cxnId="{C5667B58-DA1F-4DE9-8C1E-4D42DC641063}">
      <dgm:prSet/>
      <dgm:spPr/>
      <dgm:t>
        <a:bodyPr/>
        <a:lstStyle/>
        <a:p>
          <a:endParaRPr lang="en-US" sz="2800"/>
        </a:p>
      </dgm:t>
    </dgm:pt>
    <dgm:pt modelId="{5C949C89-9805-49D2-AD36-6EB1BC58CC19}">
      <dgm:prSet custT="1"/>
      <dgm:spPr/>
      <dgm:t>
        <a:bodyPr/>
        <a:lstStyle/>
        <a:p>
          <a:r>
            <a:rPr lang="en-US" sz="2800" dirty="0"/>
            <a:t>To Present: BDS receives reports from fuel suppliers and responds to inquiries. </a:t>
          </a:r>
        </a:p>
      </dgm:t>
    </dgm:pt>
    <dgm:pt modelId="{151EC185-3FD1-45FB-8834-24D029E83497}" type="parTrans" cxnId="{88715500-6656-42F1-B9CA-ED92A4CD0CE8}">
      <dgm:prSet/>
      <dgm:spPr/>
      <dgm:t>
        <a:bodyPr/>
        <a:lstStyle/>
        <a:p>
          <a:endParaRPr lang="en-US" sz="2800"/>
        </a:p>
      </dgm:t>
    </dgm:pt>
    <dgm:pt modelId="{B484EF67-C102-4004-AD59-A22AEF986864}" type="sibTrans" cxnId="{88715500-6656-42F1-B9CA-ED92A4CD0CE8}">
      <dgm:prSet/>
      <dgm:spPr/>
      <dgm:t>
        <a:bodyPr/>
        <a:lstStyle/>
        <a:p>
          <a:endParaRPr lang="en-US" sz="2800"/>
        </a:p>
      </dgm:t>
    </dgm:pt>
    <dgm:pt modelId="{525EEEDD-868A-4E64-8C43-5A04CAF6CBCD}" type="pres">
      <dgm:prSet presAssocID="{C3F717E0-2DCD-4A04-81C9-3533761C88A1}" presName="linear" presStyleCnt="0">
        <dgm:presLayoutVars>
          <dgm:animLvl val="lvl"/>
          <dgm:resizeHandles val="exact"/>
        </dgm:presLayoutVars>
      </dgm:prSet>
      <dgm:spPr/>
    </dgm:pt>
    <dgm:pt modelId="{93037A8F-3169-4DD3-A2BC-46CF9C3D3CE9}" type="pres">
      <dgm:prSet presAssocID="{FE08B649-C74B-46B1-B790-527FA4555922}" presName="parentText" presStyleLbl="node1" presStyleIdx="0" presStyleCnt="6">
        <dgm:presLayoutVars>
          <dgm:chMax val="0"/>
          <dgm:bulletEnabled val="1"/>
        </dgm:presLayoutVars>
      </dgm:prSet>
      <dgm:spPr/>
    </dgm:pt>
    <dgm:pt modelId="{EB75B891-4DE5-4032-8D02-FBF2AD41A381}" type="pres">
      <dgm:prSet presAssocID="{D92AFA0B-F996-44B5-AC58-22A8041AB11D}" presName="spacer" presStyleCnt="0"/>
      <dgm:spPr/>
    </dgm:pt>
    <dgm:pt modelId="{36E3BE72-3631-4E26-BDE0-C69CA43110AF}" type="pres">
      <dgm:prSet presAssocID="{0B68A4E3-60DE-4D5C-A2A1-19D7D0A45A0A}" presName="parentText" presStyleLbl="node1" presStyleIdx="1" presStyleCnt="6">
        <dgm:presLayoutVars>
          <dgm:chMax val="0"/>
          <dgm:bulletEnabled val="1"/>
        </dgm:presLayoutVars>
      </dgm:prSet>
      <dgm:spPr/>
    </dgm:pt>
    <dgm:pt modelId="{EAE45FEA-A4EA-407C-BE9B-FAE6F5C4137E}" type="pres">
      <dgm:prSet presAssocID="{A0AF8359-4AB0-462C-B3BC-C41D2FDF9F1D}" presName="spacer" presStyleCnt="0"/>
      <dgm:spPr/>
    </dgm:pt>
    <dgm:pt modelId="{A1AF0B46-8F62-4879-96AF-EFFC4DBD52EB}" type="pres">
      <dgm:prSet presAssocID="{860BA95E-03AB-4A2F-92BA-4F1FC4DAE84E}" presName="parentText" presStyleLbl="node1" presStyleIdx="2" presStyleCnt="6">
        <dgm:presLayoutVars>
          <dgm:chMax val="0"/>
          <dgm:bulletEnabled val="1"/>
        </dgm:presLayoutVars>
      </dgm:prSet>
      <dgm:spPr/>
    </dgm:pt>
    <dgm:pt modelId="{96FD470B-9FF6-47E9-9E76-D82705E4035C}" type="pres">
      <dgm:prSet presAssocID="{FC3F25B4-8EF3-4D29-9D68-1FB9C354D988}" presName="spacer" presStyleCnt="0"/>
      <dgm:spPr/>
    </dgm:pt>
    <dgm:pt modelId="{EB351338-3E8F-4652-9DCE-9ACFF35A212B}" type="pres">
      <dgm:prSet presAssocID="{392CD08D-1B65-4A88-9D33-145E500F6977}" presName="parentText" presStyleLbl="node1" presStyleIdx="3" presStyleCnt="6">
        <dgm:presLayoutVars>
          <dgm:chMax val="0"/>
          <dgm:bulletEnabled val="1"/>
        </dgm:presLayoutVars>
      </dgm:prSet>
      <dgm:spPr/>
    </dgm:pt>
    <dgm:pt modelId="{BAC535CF-C665-43F9-831F-FDC01EE26177}" type="pres">
      <dgm:prSet presAssocID="{2EC86890-40B4-45F7-8230-069AB00C1BF4}" presName="spacer" presStyleCnt="0"/>
      <dgm:spPr/>
    </dgm:pt>
    <dgm:pt modelId="{7768D2A2-9F7B-48E1-8E61-4A1E949864CF}" type="pres">
      <dgm:prSet presAssocID="{F4063351-5B6D-49B5-AB55-68BC2E661BC6}" presName="parentText" presStyleLbl="node1" presStyleIdx="4" presStyleCnt="6">
        <dgm:presLayoutVars>
          <dgm:chMax val="0"/>
          <dgm:bulletEnabled val="1"/>
        </dgm:presLayoutVars>
      </dgm:prSet>
      <dgm:spPr/>
    </dgm:pt>
    <dgm:pt modelId="{14E2EA70-652E-49F2-BF8C-F0FF40EF1B4F}" type="pres">
      <dgm:prSet presAssocID="{818D134C-5C5D-499D-9969-6878D3AD11AD}" presName="spacer" presStyleCnt="0"/>
      <dgm:spPr/>
    </dgm:pt>
    <dgm:pt modelId="{76E52063-B1F0-4DD5-8F8E-A20AAE60A9A0}" type="pres">
      <dgm:prSet presAssocID="{5C949C89-9805-49D2-AD36-6EB1BC58CC19}" presName="parentText" presStyleLbl="node1" presStyleIdx="5" presStyleCnt="6">
        <dgm:presLayoutVars>
          <dgm:chMax val="0"/>
          <dgm:bulletEnabled val="1"/>
        </dgm:presLayoutVars>
      </dgm:prSet>
      <dgm:spPr/>
    </dgm:pt>
  </dgm:ptLst>
  <dgm:cxnLst>
    <dgm:cxn modelId="{88715500-6656-42F1-B9CA-ED92A4CD0CE8}" srcId="{C3F717E0-2DCD-4A04-81C9-3533761C88A1}" destId="{5C949C89-9805-49D2-AD36-6EB1BC58CC19}" srcOrd="5" destOrd="0" parTransId="{151EC185-3FD1-45FB-8834-24D029E83497}" sibTransId="{B484EF67-C102-4004-AD59-A22AEF986864}"/>
    <dgm:cxn modelId="{5BDF2E0A-3D8C-47E6-9A1E-9B44BE499F67}" type="presOf" srcId="{C3F717E0-2DCD-4A04-81C9-3533761C88A1}" destId="{525EEEDD-868A-4E64-8C43-5A04CAF6CBCD}" srcOrd="0" destOrd="0" presId="urn:microsoft.com/office/officeart/2005/8/layout/vList2"/>
    <dgm:cxn modelId="{8075EA0E-5707-4DEE-834F-08176F88A7B5}" type="presOf" srcId="{5C949C89-9805-49D2-AD36-6EB1BC58CC19}" destId="{76E52063-B1F0-4DD5-8F8E-A20AAE60A9A0}" srcOrd="0" destOrd="0" presId="urn:microsoft.com/office/officeart/2005/8/layout/vList2"/>
    <dgm:cxn modelId="{30CEA53E-C2A3-453E-AEAC-D222D7A20F50}" type="presOf" srcId="{0B68A4E3-60DE-4D5C-A2A1-19D7D0A45A0A}" destId="{36E3BE72-3631-4E26-BDE0-C69CA43110AF}" srcOrd="0" destOrd="0" presId="urn:microsoft.com/office/officeart/2005/8/layout/vList2"/>
    <dgm:cxn modelId="{DCF00466-1D9F-4A9E-BA4D-92E222515642}" srcId="{C3F717E0-2DCD-4A04-81C9-3533761C88A1}" destId="{392CD08D-1B65-4A88-9D33-145E500F6977}" srcOrd="3" destOrd="0" parTransId="{BB211563-DDF3-4B3D-B362-F484A34E7FB1}" sibTransId="{2EC86890-40B4-45F7-8230-069AB00C1BF4}"/>
    <dgm:cxn modelId="{5858A666-26F3-49CB-95CE-8F168D05499E}" type="presOf" srcId="{F4063351-5B6D-49B5-AB55-68BC2E661BC6}" destId="{7768D2A2-9F7B-48E1-8E61-4A1E949864CF}" srcOrd="0" destOrd="0" presId="urn:microsoft.com/office/officeart/2005/8/layout/vList2"/>
    <dgm:cxn modelId="{C5667B58-DA1F-4DE9-8C1E-4D42DC641063}" srcId="{C3F717E0-2DCD-4A04-81C9-3533761C88A1}" destId="{F4063351-5B6D-49B5-AB55-68BC2E661BC6}" srcOrd="4" destOrd="0" parTransId="{6A787E3B-7ABE-4F38-A6A0-A20B2C0FB82C}" sibTransId="{818D134C-5C5D-499D-9969-6878D3AD11AD}"/>
    <dgm:cxn modelId="{1D1125A4-FB96-47F9-B505-CC46B7E52ED9}" srcId="{C3F717E0-2DCD-4A04-81C9-3533761C88A1}" destId="{0B68A4E3-60DE-4D5C-A2A1-19D7D0A45A0A}" srcOrd="1" destOrd="0" parTransId="{55181B60-C49C-44C8-87E6-B24F371EEBA4}" sibTransId="{A0AF8359-4AB0-462C-B3BC-C41D2FDF9F1D}"/>
    <dgm:cxn modelId="{7CDF82B8-1B71-4DE6-A44E-2E973F7EE13A}" type="presOf" srcId="{392CD08D-1B65-4A88-9D33-145E500F6977}" destId="{EB351338-3E8F-4652-9DCE-9ACFF35A212B}" srcOrd="0" destOrd="0" presId="urn:microsoft.com/office/officeart/2005/8/layout/vList2"/>
    <dgm:cxn modelId="{DAD7FABE-2807-46C6-A50B-4C52C37C51E3}" type="presOf" srcId="{FE08B649-C74B-46B1-B790-527FA4555922}" destId="{93037A8F-3169-4DD3-A2BC-46CF9C3D3CE9}" srcOrd="0" destOrd="0" presId="urn:microsoft.com/office/officeart/2005/8/layout/vList2"/>
    <dgm:cxn modelId="{6ED0B5C3-F753-494D-844B-C1A59D8366AB}" type="presOf" srcId="{860BA95E-03AB-4A2F-92BA-4F1FC4DAE84E}" destId="{A1AF0B46-8F62-4879-96AF-EFFC4DBD52EB}" srcOrd="0" destOrd="0" presId="urn:microsoft.com/office/officeart/2005/8/layout/vList2"/>
    <dgm:cxn modelId="{04803EF9-86F4-45A2-A0CA-86B299349644}" srcId="{C3F717E0-2DCD-4A04-81C9-3533761C88A1}" destId="{860BA95E-03AB-4A2F-92BA-4F1FC4DAE84E}" srcOrd="2" destOrd="0" parTransId="{D63E6959-00A6-4BEE-8F93-50FC8D48F04F}" sibTransId="{FC3F25B4-8EF3-4D29-9D68-1FB9C354D988}"/>
    <dgm:cxn modelId="{297797FE-BC80-408D-89E8-BB70C29DBEE9}" srcId="{C3F717E0-2DCD-4A04-81C9-3533761C88A1}" destId="{FE08B649-C74B-46B1-B790-527FA4555922}" srcOrd="0" destOrd="0" parTransId="{2BA0B9C5-0EF0-4021-8402-58BBBF6F8A3F}" sibTransId="{D92AFA0B-F996-44B5-AC58-22A8041AB11D}"/>
    <dgm:cxn modelId="{8E26AFB0-195C-4221-84DA-05471B74D7F6}" type="presParOf" srcId="{525EEEDD-868A-4E64-8C43-5A04CAF6CBCD}" destId="{93037A8F-3169-4DD3-A2BC-46CF9C3D3CE9}" srcOrd="0" destOrd="0" presId="urn:microsoft.com/office/officeart/2005/8/layout/vList2"/>
    <dgm:cxn modelId="{5189DB44-5204-463A-A38E-DDF9D35440EC}" type="presParOf" srcId="{525EEEDD-868A-4E64-8C43-5A04CAF6CBCD}" destId="{EB75B891-4DE5-4032-8D02-FBF2AD41A381}" srcOrd="1" destOrd="0" presId="urn:microsoft.com/office/officeart/2005/8/layout/vList2"/>
    <dgm:cxn modelId="{31438BBF-6A8E-455A-AB6C-D6965CDF5E51}" type="presParOf" srcId="{525EEEDD-868A-4E64-8C43-5A04CAF6CBCD}" destId="{36E3BE72-3631-4E26-BDE0-C69CA43110AF}" srcOrd="2" destOrd="0" presId="urn:microsoft.com/office/officeart/2005/8/layout/vList2"/>
    <dgm:cxn modelId="{2F73B832-A314-4B68-B11F-885EEC5AE063}" type="presParOf" srcId="{525EEEDD-868A-4E64-8C43-5A04CAF6CBCD}" destId="{EAE45FEA-A4EA-407C-BE9B-FAE6F5C4137E}" srcOrd="3" destOrd="0" presId="urn:microsoft.com/office/officeart/2005/8/layout/vList2"/>
    <dgm:cxn modelId="{F54FBF4D-C88E-470F-971D-9AEEE9B34151}" type="presParOf" srcId="{525EEEDD-868A-4E64-8C43-5A04CAF6CBCD}" destId="{A1AF0B46-8F62-4879-96AF-EFFC4DBD52EB}" srcOrd="4" destOrd="0" presId="urn:microsoft.com/office/officeart/2005/8/layout/vList2"/>
    <dgm:cxn modelId="{BA0EEFF3-9EB5-4E32-AE28-37D322229424}" type="presParOf" srcId="{525EEEDD-868A-4E64-8C43-5A04CAF6CBCD}" destId="{96FD470B-9FF6-47E9-9E76-D82705E4035C}" srcOrd="5" destOrd="0" presId="urn:microsoft.com/office/officeart/2005/8/layout/vList2"/>
    <dgm:cxn modelId="{C450B93B-053B-4A4C-8B0B-EE1717DFF246}" type="presParOf" srcId="{525EEEDD-868A-4E64-8C43-5A04CAF6CBCD}" destId="{EB351338-3E8F-4652-9DCE-9ACFF35A212B}" srcOrd="6" destOrd="0" presId="urn:microsoft.com/office/officeart/2005/8/layout/vList2"/>
    <dgm:cxn modelId="{2848ABE3-D5DA-4B4F-8B6F-7D1D7830AFAE}" type="presParOf" srcId="{525EEEDD-868A-4E64-8C43-5A04CAF6CBCD}" destId="{BAC535CF-C665-43F9-831F-FDC01EE26177}" srcOrd="7" destOrd="0" presId="urn:microsoft.com/office/officeart/2005/8/layout/vList2"/>
    <dgm:cxn modelId="{0484A5FF-E5FA-4D0D-B661-7EB250241024}" type="presParOf" srcId="{525EEEDD-868A-4E64-8C43-5A04CAF6CBCD}" destId="{7768D2A2-9F7B-48E1-8E61-4A1E949864CF}" srcOrd="8" destOrd="0" presId="urn:microsoft.com/office/officeart/2005/8/layout/vList2"/>
    <dgm:cxn modelId="{62EA77BA-8E0E-4202-8014-E58EB4A9FF54}" type="presParOf" srcId="{525EEEDD-868A-4E64-8C43-5A04CAF6CBCD}" destId="{14E2EA70-652E-49F2-BF8C-F0FF40EF1B4F}" srcOrd="9" destOrd="0" presId="urn:microsoft.com/office/officeart/2005/8/layout/vList2"/>
    <dgm:cxn modelId="{BA552781-8287-490B-ADA5-982AA21B3FB3}" type="presParOf" srcId="{525EEEDD-868A-4E64-8C43-5A04CAF6CBCD}" destId="{76E52063-B1F0-4DD5-8F8E-A20AAE60A9A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37A8F-3169-4DD3-A2BC-46CF9C3D3CE9}">
      <dsp:nvSpPr>
        <dsp:cNvPr id="0" name=""/>
        <dsp:cNvSpPr/>
      </dsp:nvSpPr>
      <dsp:spPr>
        <a:xfrm>
          <a:off x="0" y="2113"/>
          <a:ext cx="6492875" cy="8410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2006:  RFS was passed by Council</a:t>
          </a:r>
        </a:p>
      </dsp:txBody>
      <dsp:txXfrm>
        <a:off x="41056" y="43169"/>
        <a:ext cx="6410763" cy="758931"/>
      </dsp:txXfrm>
    </dsp:sp>
    <dsp:sp modelId="{36E3BE72-3631-4E26-BDE0-C69CA43110AF}">
      <dsp:nvSpPr>
        <dsp:cNvPr id="0" name=""/>
        <dsp:cNvSpPr/>
      </dsp:nvSpPr>
      <dsp:spPr>
        <a:xfrm>
          <a:off x="0" y="854139"/>
          <a:ext cx="6492875" cy="84104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2007:  RFS requirements implemented </a:t>
          </a:r>
        </a:p>
      </dsp:txBody>
      <dsp:txXfrm>
        <a:off x="41056" y="895195"/>
        <a:ext cx="6410763" cy="758931"/>
      </dsp:txXfrm>
    </dsp:sp>
    <dsp:sp modelId="{A1AF0B46-8F62-4879-96AF-EFFC4DBD52EB}">
      <dsp:nvSpPr>
        <dsp:cNvPr id="0" name=""/>
        <dsp:cNvSpPr/>
      </dsp:nvSpPr>
      <dsp:spPr>
        <a:xfrm>
          <a:off x="0" y="1706165"/>
          <a:ext cx="6492875" cy="84104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2009:  Administration transferred to Water </a:t>
          </a:r>
        </a:p>
      </dsp:txBody>
      <dsp:txXfrm>
        <a:off x="41056" y="1747221"/>
        <a:ext cx="6410763" cy="758931"/>
      </dsp:txXfrm>
    </dsp:sp>
    <dsp:sp modelId="{EB351338-3E8F-4652-9DCE-9ACFF35A212B}">
      <dsp:nvSpPr>
        <dsp:cNvPr id="0" name=""/>
        <dsp:cNvSpPr/>
      </dsp:nvSpPr>
      <dsp:spPr>
        <a:xfrm>
          <a:off x="0" y="2558191"/>
          <a:ext cx="6492875" cy="84104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2010:  Suspended implementation of B10</a:t>
          </a:r>
        </a:p>
      </dsp:txBody>
      <dsp:txXfrm>
        <a:off x="41056" y="2599247"/>
        <a:ext cx="6410763" cy="758931"/>
      </dsp:txXfrm>
    </dsp:sp>
    <dsp:sp modelId="{7768D2A2-9F7B-48E1-8E61-4A1E949864CF}">
      <dsp:nvSpPr>
        <dsp:cNvPr id="0" name=""/>
        <dsp:cNvSpPr/>
      </dsp:nvSpPr>
      <dsp:spPr>
        <a:xfrm>
          <a:off x="0" y="3410217"/>
          <a:ext cx="6492875" cy="84104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2012:  Administration transferred back to BDS </a:t>
          </a:r>
        </a:p>
      </dsp:txBody>
      <dsp:txXfrm>
        <a:off x="41056" y="3451273"/>
        <a:ext cx="6410763" cy="758931"/>
      </dsp:txXfrm>
    </dsp:sp>
    <dsp:sp modelId="{76E52063-B1F0-4DD5-8F8E-A20AAE60A9A0}">
      <dsp:nvSpPr>
        <dsp:cNvPr id="0" name=""/>
        <dsp:cNvSpPr/>
      </dsp:nvSpPr>
      <dsp:spPr>
        <a:xfrm>
          <a:off x="0" y="4262243"/>
          <a:ext cx="6492875" cy="8410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To Present: BDS receives reports from fuel suppliers and responds to inquiries. </a:t>
          </a:r>
        </a:p>
      </dsp:txBody>
      <dsp:txXfrm>
        <a:off x="41056" y="4303299"/>
        <a:ext cx="6410763" cy="7589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117962" cy="1787997"/>
          </a:xfrm>
          <a:prstGeom prst="rect">
            <a:avLst/>
          </a:prstGeom>
        </p:spPr>
        <p:txBody>
          <a:bodyPr vert="horz" lIns="174903" tIns="87452" rIns="174903" bIns="87452" rtlCol="0"/>
          <a:lstStyle>
            <a:lvl1pPr algn="l">
              <a:defRPr sz="2300"/>
            </a:lvl1pPr>
          </a:lstStyle>
          <a:p>
            <a:endParaRPr lang="en-US"/>
          </a:p>
        </p:txBody>
      </p:sp>
      <p:sp>
        <p:nvSpPr>
          <p:cNvPr id="3" name="Date Placeholder 2"/>
          <p:cNvSpPr>
            <a:spLocks noGrp="1"/>
          </p:cNvSpPr>
          <p:nvPr>
            <p:ph type="dt" idx="1"/>
          </p:nvPr>
        </p:nvSpPr>
        <p:spPr>
          <a:xfrm>
            <a:off x="5382832" y="0"/>
            <a:ext cx="4117962" cy="1787997"/>
          </a:xfrm>
          <a:prstGeom prst="rect">
            <a:avLst/>
          </a:prstGeom>
        </p:spPr>
        <p:txBody>
          <a:bodyPr vert="horz" lIns="174903" tIns="87452" rIns="174903" bIns="87452" rtlCol="0"/>
          <a:lstStyle>
            <a:lvl1pPr algn="r">
              <a:defRPr sz="2300"/>
            </a:lvl1pPr>
          </a:lstStyle>
          <a:p>
            <a:fld id="{13A0C08A-A726-4E9D-B59D-47583960C8E2}" type="datetimeFigureOut">
              <a:rPr lang="en-US" smtClean="0"/>
              <a:t>12/17/2019</a:t>
            </a:fld>
            <a:endParaRPr lang="en-US"/>
          </a:p>
        </p:txBody>
      </p:sp>
      <p:sp>
        <p:nvSpPr>
          <p:cNvPr id="4" name="Slide Image Placeholder 3"/>
          <p:cNvSpPr>
            <a:spLocks noGrp="1" noRot="1" noChangeAspect="1"/>
          </p:cNvSpPr>
          <p:nvPr>
            <p:ph type="sldImg" idx="2"/>
          </p:nvPr>
        </p:nvSpPr>
        <p:spPr>
          <a:xfrm>
            <a:off x="-5935663" y="4454525"/>
            <a:ext cx="21377276" cy="12025313"/>
          </a:xfrm>
          <a:prstGeom prst="rect">
            <a:avLst/>
          </a:prstGeom>
          <a:noFill/>
          <a:ln w="12700">
            <a:solidFill>
              <a:prstClr val="black"/>
            </a:solidFill>
          </a:ln>
        </p:spPr>
        <p:txBody>
          <a:bodyPr vert="horz" lIns="174903" tIns="87452" rIns="174903" bIns="87452" rtlCol="0" anchor="ctr"/>
          <a:lstStyle/>
          <a:p>
            <a:endParaRPr lang="en-US"/>
          </a:p>
        </p:txBody>
      </p:sp>
      <p:sp>
        <p:nvSpPr>
          <p:cNvPr id="5" name="Notes Placeholder 4"/>
          <p:cNvSpPr>
            <a:spLocks noGrp="1"/>
          </p:cNvSpPr>
          <p:nvPr>
            <p:ph type="body" sz="quarter" idx="3"/>
          </p:nvPr>
        </p:nvSpPr>
        <p:spPr>
          <a:xfrm>
            <a:off x="950299" y="17149919"/>
            <a:ext cx="7602389" cy="14031756"/>
          </a:xfrm>
          <a:prstGeom prst="rect">
            <a:avLst/>
          </a:prstGeom>
        </p:spPr>
        <p:txBody>
          <a:bodyPr vert="horz" lIns="174903" tIns="87452" rIns="174903" bIns="874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33848213"/>
            <a:ext cx="4117962" cy="1787993"/>
          </a:xfrm>
          <a:prstGeom prst="rect">
            <a:avLst/>
          </a:prstGeom>
        </p:spPr>
        <p:txBody>
          <a:bodyPr vert="horz" lIns="174903" tIns="87452" rIns="174903" bIns="87452" rtlCol="0" anchor="b"/>
          <a:lstStyle>
            <a:lvl1pPr algn="l">
              <a:defRPr sz="2300"/>
            </a:lvl1pPr>
          </a:lstStyle>
          <a:p>
            <a:endParaRPr lang="en-US"/>
          </a:p>
        </p:txBody>
      </p:sp>
      <p:sp>
        <p:nvSpPr>
          <p:cNvPr id="7" name="Slide Number Placeholder 6"/>
          <p:cNvSpPr>
            <a:spLocks noGrp="1"/>
          </p:cNvSpPr>
          <p:nvPr>
            <p:ph type="sldNum" sz="quarter" idx="5"/>
          </p:nvPr>
        </p:nvSpPr>
        <p:spPr>
          <a:xfrm>
            <a:off x="5382832" y="33848213"/>
            <a:ext cx="4117962" cy="1787993"/>
          </a:xfrm>
          <a:prstGeom prst="rect">
            <a:avLst/>
          </a:prstGeom>
        </p:spPr>
        <p:txBody>
          <a:bodyPr vert="horz" lIns="174903" tIns="87452" rIns="174903" bIns="87452" rtlCol="0" anchor="b"/>
          <a:lstStyle>
            <a:lvl1pPr algn="r">
              <a:defRPr sz="2300"/>
            </a:lvl1pPr>
          </a:lstStyle>
          <a:p>
            <a:fld id="{8837A87B-93D7-4D94-A15C-47D441D450DF}" type="slidenum">
              <a:rPr lang="en-US" smtClean="0"/>
              <a:t>‹#›</a:t>
            </a:fld>
            <a:endParaRPr lang="en-US"/>
          </a:p>
        </p:txBody>
      </p:sp>
    </p:spTree>
    <p:extLst>
      <p:ext uri="{BB962C8B-B14F-4D97-AF65-F5344CB8AC3E}">
        <p14:creationId xmlns:p14="http://schemas.microsoft.com/office/powerpoint/2010/main" val="256866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Mayor Wheeler, Commissioners. For the record, I’m Kyle Diesner, Climate Action Program coordinator, Bureau of Planning and Sustainability. We’re here today to talk about the need to update Portland’s Renewable Fuel Standard. </a:t>
            </a:r>
          </a:p>
        </p:txBody>
      </p:sp>
      <p:sp>
        <p:nvSpPr>
          <p:cNvPr id="4" name="Slide Number Placeholder 3"/>
          <p:cNvSpPr>
            <a:spLocks noGrp="1"/>
          </p:cNvSpPr>
          <p:nvPr>
            <p:ph type="sldNum" sz="quarter" idx="10"/>
          </p:nvPr>
        </p:nvSpPr>
        <p:spPr/>
        <p:txBody>
          <a:bodyPr/>
          <a:lstStyle/>
          <a:p>
            <a:fld id="{93502CE5-39D2-46AB-9852-6A8B217FB64C}" type="slidenum">
              <a:rPr lang="en-US" smtClean="0"/>
              <a:t>1</a:t>
            </a:fld>
            <a:endParaRPr lang="en-US" dirty="0"/>
          </a:p>
        </p:txBody>
      </p:sp>
    </p:spTree>
    <p:extLst>
      <p:ext uri="{BB962C8B-B14F-4D97-AF65-F5344CB8AC3E}">
        <p14:creationId xmlns:p14="http://schemas.microsoft.com/office/powerpoint/2010/main" val="363842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16420">
              <a:defRPr/>
            </a:pPr>
            <a:r>
              <a:rPr lang="en-US" dirty="0"/>
              <a:t>In Portland the RFS to date has had a significant effect on reducing local emissions from transportation, even with low volume bio blends. For the 10 years the RFS has been in effect, it has reduced local emissions by 2.8 million metric tons of CO2e. That is about 40% of Portland’s annual carbon emissions.  The reduction is the equivalent to 7 billion miles driven by the average gasoline powered passenger vehicle. </a:t>
            </a:r>
          </a:p>
          <a:p>
            <a:pPr defTabSz="1716420">
              <a:defRPr/>
            </a:pPr>
            <a:endParaRPr lang="en-US" dirty="0"/>
          </a:p>
          <a:p>
            <a:pPr defTabSz="1716420">
              <a:defRPr/>
            </a:pPr>
            <a:r>
              <a:rPr lang="en-US" dirty="0"/>
              <a:t>So, the RFS has demonstrated how we can reduce local transportation emissions, and we’re already doing this in a way that supports Oregon’s local economy. The RFS will remain a key strategy for Portland to reduce transportation sector emissions, along with electrification,  mode shift to transit and active transportation, reduced vehicle miles travelled, and land us planning so people live closer to where they work.  </a:t>
            </a:r>
            <a:endParaRPr lang="en-US" b="1" dirty="0"/>
          </a:p>
        </p:txBody>
      </p:sp>
      <p:sp>
        <p:nvSpPr>
          <p:cNvPr id="4" name="Slide Number Placeholder 3"/>
          <p:cNvSpPr>
            <a:spLocks noGrp="1"/>
          </p:cNvSpPr>
          <p:nvPr>
            <p:ph type="sldNum" sz="quarter" idx="5"/>
          </p:nvPr>
        </p:nvSpPr>
        <p:spPr/>
        <p:txBody>
          <a:bodyPr/>
          <a:lstStyle/>
          <a:p>
            <a:fld id="{8837A87B-93D7-4D94-A15C-47D441D450DF}" type="slidenum">
              <a:rPr lang="en-US" smtClean="0"/>
              <a:t>10</a:t>
            </a:fld>
            <a:endParaRPr lang="en-US"/>
          </a:p>
        </p:txBody>
      </p:sp>
    </p:spTree>
    <p:extLst>
      <p:ext uri="{BB962C8B-B14F-4D97-AF65-F5344CB8AC3E}">
        <p14:creationId xmlns:p14="http://schemas.microsoft.com/office/powerpoint/2010/main" val="179525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steps…… </a:t>
            </a:r>
          </a:p>
        </p:txBody>
      </p:sp>
      <p:sp>
        <p:nvSpPr>
          <p:cNvPr id="4" name="Slide Number Placeholder 3"/>
          <p:cNvSpPr>
            <a:spLocks noGrp="1"/>
          </p:cNvSpPr>
          <p:nvPr>
            <p:ph type="sldNum" sz="quarter" idx="5"/>
          </p:nvPr>
        </p:nvSpPr>
        <p:spPr/>
        <p:txBody>
          <a:bodyPr/>
          <a:lstStyle/>
          <a:p>
            <a:fld id="{8837A87B-93D7-4D94-A15C-47D441D450DF}" type="slidenum">
              <a:rPr lang="en-US" smtClean="0"/>
              <a:t>11</a:t>
            </a:fld>
            <a:endParaRPr lang="en-US"/>
          </a:p>
        </p:txBody>
      </p:sp>
    </p:spTree>
    <p:extLst>
      <p:ext uri="{BB962C8B-B14F-4D97-AF65-F5344CB8AC3E}">
        <p14:creationId xmlns:p14="http://schemas.microsoft.com/office/powerpoint/2010/main" val="245604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I'll just conclude by saying that, following this item you'll consider re-adopting the remanded ordinance restricting bulk fossil fuel terminals. We wanted to bring this item before you today to demonstrate how these pieces fit together. As we limit new capacity for fossil fuels, we're expanding opportunities for renewable fuel development and electrification – a key prong in our strategy to reduce transportation sector emissions. I look forward to returning in 2020 with recommendations. Thanks you. </a:t>
            </a:r>
          </a:p>
        </p:txBody>
      </p:sp>
      <p:sp>
        <p:nvSpPr>
          <p:cNvPr id="4" name="Slide Number Placeholder 3"/>
          <p:cNvSpPr>
            <a:spLocks noGrp="1"/>
          </p:cNvSpPr>
          <p:nvPr>
            <p:ph type="sldNum" sz="quarter" idx="10"/>
          </p:nvPr>
        </p:nvSpPr>
        <p:spPr/>
        <p:txBody>
          <a:bodyPr/>
          <a:lstStyle/>
          <a:p>
            <a:fld id="{93502CE5-39D2-46AB-9852-6A8B217FB64C}" type="slidenum">
              <a:rPr lang="en-US" smtClean="0"/>
              <a:t>12</a:t>
            </a:fld>
            <a:endParaRPr lang="en-US" dirty="0"/>
          </a:p>
        </p:txBody>
      </p:sp>
    </p:spTree>
    <p:extLst>
      <p:ext uri="{BB962C8B-B14F-4D97-AF65-F5344CB8AC3E}">
        <p14:creationId xmlns:p14="http://schemas.microsoft.com/office/powerpoint/2010/main" val="142153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Portland’s local carbon emissions are dominated by transportation, accounting for 42% of local emissions. These emissions come from driving passenger vehicles, transportation of goods, diesel buses, and other off road mobile equipment, like construction. Transportation is the only sector where emissions have increased over 1990 levels. Today, emissions from transportation have increased 14% over their lowest levels in 2012. The trend is moving in the wrong direction. </a:t>
            </a:r>
          </a:p>
        </p:txBody>
      </p:sp>
      <p:sp>
        <p:nvSpPr>
          <p:cNvPr id="4" name="Slide Number Placeholder 3"/>
          <p:cNvSpPr>
            <a:spLocks noGrp="1"/>
          </p:cNvSpPr>
          <p:nvPr>
            <p:ph type="sldNum" sz="quarter" idx="5"/>
          </p:nvPr>
        </p:nvSpPr>
        <p:spPr/>
        <p:txBody>
          <a:bodyPr/>
          <a:lstStyle/>
          <a:p>
            <a:fld id="{8837A87B-93D7-4D94-A15C-47D441D450DF}" type="slidenum">
              <a:rPr lang="en-US" smtClean="0"/>
              <a:t>2</a:t>
            </a:fld>
            <a:endParaRPr lang="en-US"/>
          </a:p>
        </p:txBody>
      </p:sp>
    </p:spTree>
    <p:extLst>
      <p:ext uri="{BB962C8B-B14F-4D97-AF65-F5344CB8AC3E}">
        <p14:creationId xmlns:p14="http://schemas.microsoft.com/office/powerpoint/2010/main" val="361263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Portland’s carbon emissions by source. You can see that gasoline is the 2</a:t>
            </a:r>
            <a:r>
              <a:rPr lang="en-US" baseline="30000" dirty="0"/>
              <a:t>nd</a:t>
            </a:r>
            <a:r>
              <a:rPr lang="en-US" dirty="0"/>
              <a:t> largest source of Portland’s carbon emissions, accounting for 25% of total emissions and diesel fuel is the 4</a:t>
            </a:r>
            <a:r>
              <a:rPr lang="en-US" baseline="30000" dirty="0"/>
              <a:t>th</a:t>
            </a:r>
            <a:r>
              <a:rPr lang="en-US" dirty="0"/>
              <a:t> largest source at 14%. These emissions and their share would be higher today, if not for Portland Renewable Fuel Standard. </a:t>
            </a:r>
          </a:p>
        </p:txBody>
      </p:sp>
      <p:sp>
        <p:nvSpPr>
          <p:cNvPr id="4" name="Slide Number Placeholder 3"/>
          <p:cNvSpPr>
            <a:spLocks noGrp="1"/>
          </p:cNvSpPr>
          <p:nvPr>
            <p:ph type="sldNum" sz="quarter" idx="5"/>
          </p:nvPr>
        </p:nvSpPr>
        <p:spPr/>
        <p:txBody>
          <a:bodyPr/>
          <a:lstStyle/>
          <a:p>
            <a:fld id="{8837A87B-93D7-4D94-A15C-47D441D450DF}" type="slidenum">
              <a:rPr lang="en-US" smtClean="0"/>
              <a:t>3</a:t>
            </a:fld>
            <a:endParaRPr lang="en-US"/>
          </a:p>
        </p:txBody>
      </p:sp>
    </p:spTree>
    <p:extLst>
      <p:ext uri="{BB962C8B-B14F-4D97-AF65-F5344CB8AC3E}">
        <p14:creationId xmlns:p14="http://schemas.microsoft.com/office/powerpoint/2010/main" val="52906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we know how to reduce transportation sector emissions and the City is taking steps. The 1</a:t>
            </a:r>
            <a:r>
              <a:rPr lang="en-US" baseline="30000" dirty="0"/>
              <a:t>st</a:t>
            </a:r>
            <a:r>
              <a:rPr lang="en-US" dirty="0"/>
              <a:t> step is for all of us to do our part in reducing consumption of transportation fuels. We can do this by reducing the number of single occupancy vehicle trips, by shifting to active transportation and public transit, and reducing our vehicle miles travelled. PBOT has estimated that to meet our 2030 targets each and every Portlander will need to reduce their driving of internal combustion engines by 50%. </a:t>
            </a:r>
          </a:p>
          <a:p>
            <a:endParaRPr lang="en-US" dirty="0"/>
          </a:p>
          <a:p>
            <a:r>
              <a:rPr lang="en-US" dirty="0"/>
              <a:t>Second, we need to continue to plan for smart and connected communities, that are affordable, walkable, and transit connected. This requires  continuing the approach adopted in the 2035 Comprehensive Plan and passing important policies like Residential Infill and Better Housing By Design. Our work on land use planning should enable more Portlanders to live closer to where they work. </a:t>
            </a:r>
            <a:endParaRPr lang="en-US" dirty="0">
              <a:cs typeface="Calibri"/>
            </a:endParaRPr>
          </a:p>
          <a:p>
            <a:endParaRPr lang="en-US" dirty="0"/>
          </a:p>
          <a:p>
            <a:r>
              <a:rPr lang="en-US" dirty="0"/>
              <a:t>Lastly, and why we’re here today, all trips that remain must be decarbonized, by transitioning to electric vehicles and renewable fuels. </a:t>
            </a:r>
            <a:endParaRPr lang="en-US" dirty="0">
              <a:cs typeface="Calibri"/>
            </a:endParaRPr>
          </a:p>
        </p:txBody>
      </p:sp>
      <p:sp>
        <p:nvSpPr>
          <p:cNvPr id="4" name="Slide Number Placeholder 3"/>
          <p:cNvSpPr>
            <a:spLocks noGrp="1"/>
          </p:cNvSpPr>
          <p:nvPr>
            <p:ph type="sldNum" sz="quarter" idx="5"/>
          </p:nvPr>
        </p:nvSpPr>
        <p:spPr/>
        <p:txBody>
          <a:bodyPr/>
          <a:lstStyle/>
          <a:p>
            <a:fld id="{8837A87B-93D7-4D94-A15C-47D441D450DF}" type="slidenum">
              <a:rPr lang="en-US" smtClean="0"/>
              <a:t>4</a:t>
            </a:fld>
            <a:endParaRPr lang="en-US"/>
          </a:p>
        </p:txBody>
      </p:sp>
    </p:spTree>
    <p:extLst>
      <p:ext uri="{BB962C8B-B14F-4D97-AF65-F5344CB8AC3E}">
        <p14:creationId xmlns:p14="http://schemas.microsoft.com/office/powerpoint/2010/main" val="372883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impact of the RFS on reducing consumption of gasoline in Multnomah County. The RFS corresponds to a 10% reduction in sales of gasoline since 2008, the volume offset directly by ethanol. </a:t>
            </a:r>
          </a:p>
          <a:p>
            <a:endParaRPr lang="en-US" dirty="0"/>
          </a:p>
          <a:p>
            <a:pPr>
              <a:defRPr/>
            </a:pPr>
            <a:r>
              <a:rPr lang="en-US" sz="2300" dirty="0"/>
              <a:t>This policy was so successful, that the State of Oregon adopted the same standards (House Bill 2210) for all ethanol and biodiesel sold in Oregon and phased in the requirements from 2007-2011. Portland intentionally left the RFS in place, in case State requirements were rescinded or there was a need to take a different approach at the local level. Our rising transportation emissions have elevated the need for more aggressive local policies.</a:t>
            </a:r>
            <a:r>
              <a:rPr lang="en-US" dirty="0"/>
              <a:t> </a:t>
            </a:r>
            <a:endParaRPr lang="en-US" sz="2300" dirty="0">
              <a:cs typeface="Calibri"/>
            </a:endParaRPr>
          </a:p>
          <a:p>
            <a:endParaRPr lang="en-US" dirty="0"/>
          </a:p>
          <a:p>
            <a:r>
              <a:rPr lang="en-US" dirty="0"/>
              <a:t>I’m going to hand this off to my colleague at BDS, Emily Sandy, to talk about the RFS standard as it exits today. </a:t>
            </a:r>
            <a:endParaRPr lang="en-US" dirty="0">
              <a:cs typeface="Calibri"/>
            </a:endParaRPr>
          </a:p>
        </p:txBody>
      </p:sp>
      <p:sp>
        <p:nvSpPr>
          <p:cNvPr id="4" name="Slide Number Placeholder 3"/>
          <p:cNvSpPr>
            <a:spLocks noGrp="1"/>
          </p:cNvSpPr>
          <p:nvPr>
            <p:ph type="sldNum" sz="quarter" idx="5"/>
          </p:nvPr>
        </p:nvSpPr>
        <p:spPr/>
        <p:txBody>
          <a:bodyPr/>
          <a:lstStyle/>
          <a:p>
            <a:fld id="{8837A87B-93D7-4D94-A15C-47D441D450DF}" type="slidenum">
              <a:rPr lang="en-US" smtClean="0"/>
              <a:t>5</a:t>
            </a:fld>
            <a:endParaRPr lang="en-US"/>
          </a:p>
        </p:txBody>
      </p:sp>
    </p:spTree>
    <p:extLst>
      <p:ext uri="{BB962C8B-B14F-4D97-AF65-F5344CB8AC3E}">
        <p14:creationId xmlns:p14="http://schemas.microsoft.com/office/powerpoint/2010/main" val="96302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16420">
              <a:defRPr/>
            </a:pPr>
            <a:r>
              <a:rPr lang="en-US" dirty="0"/>
              <a:t>Emily Sandy – For the record, My name is Emily Sandy, Bureau of Development Services. </a:t>
            </a:r>
          </a:p>
          <a:p>
            <a:endParaRPr lang="en-US" dirty="0"/>
          </a:p>
          <a:p>
            <a:r>
              <a:rPr lang="en-US" dirty="0"/>
              <a:t>Portland was the first city in the united states to adopt local renewable fuel standard in 2006. The renewable fuel standard requires f</a:t>
            </a:r>
            <a:r>
              <a:rPr lang="en-US" sz="6000" dirty="0"/>
              <a:t>uel suppliers in Portland to provide a minimum volume of biofuel (biodiesel and ethanol) blended with all transportation fuels sold in the City of Portland. This means that every gallon of diesel fuel includes 5% biodiesel and every gallon of gasoline contains 10% ethanol. </a:t>
            </a:r>
          </a:p>
          <a:p>
            <a:endParaRPr lang="en-US" sz="6000" dirty="0"/>
          </a:p>
          <a:p>
            <a:r>
              <a:rPr lang="en-US" sz="6000" dirty="0"/>
              <a:t>The RFS also includes exclusions for fuels produced from Palm oil, and qualifying feedstocks for biodiesel to promote local production. </a:t>
            </a:r>
            <a:endParaRPr lang="en-US" dirty="0"/>
          </a:p>
        </p:txBody>
      </p:sp>
      <p:sp>
        <p:nvSpPr>
          <p:cNvPr id="4" name="Slide Number Placeholder 3"/>
          <p:cNvSpPr>
            <a:spLocks noGrp="1"/>
          </p:cNvSpPr>
          <p:nvPr>
            <p:ph type="sldNum" sz="quarter" idx="5"/>
          </p:nvPr>
        </p:nvSpPr>
        <p:spPr/>
        <p:txBody>
          <a:bodyPr/>
          <a:lstStyle/>
          <a:p>
            <a:fld id="{8837A87B-93D7-4D94-A15C-47D441D450DF}" type="slidenum">
              <a:rPr lang="en-US" smtClean="0"/>
              <a:t>6</a:t>
            </a:fld>
            <a:endParaRPr lang="en-US"/>
          </a:p>
        </p:txBody>
      </p:sp>
    </p:spTree>
    <p:extLst>
      <p:ext uri="{BB962C8B-B14F-4D97-AF65-F5344CB8AC3E}">
        <p14:creationId xmlns:p14="http://schemas.microsoft.com/office/powerpoint/2010/main" val="161628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Renewable Fuel Standard was passed in 2006 with the adoption of PCC Chapter 16.60</a:t>
            </a:r>
          </a:p>
          <a:p>
            <a:r>
              <a:rPr lang="en-US" dirty="0">
                <a:cs typeface="Calibri"/>
              </a:rPr>
              <a:t>It assigned administration and enforcement to the Bureau of Development Services, and authorized BDS to promulgate administrative rule to enforce.</a:t>
            </a:r>
          </a:p>
          <a:p>
            <a:r>
              <a:rPr lang="en-US" dirty="0">
                <a:cs typeface="Calibri"/>
              </a:rPr>
              <a:t>Administrative Rules were adopted in 2007</a:t>
            </a:r>
          </a:p>
          <a:p>
            <a:endParaRPr lang="en-US" dirty="0">
              <a:cs typeface="Calibri"/>
            </a:endParaRPr>
          </a:p>
          <a:p>
            <a:r>
              <a:rPr lang="en-US" dirty="0">
                <a:cs typeface="Calibri"/>
              </a:rPr>
              <a:t>In 2009, due to the economic recession and budget cuts at BDS, the RFS was transferred to the Water Bureau for temporary implementation. </a:t>
            </a:r>
          </a:p>
          <a:p>
            <a:endParaRPr lang="en-US" dirty="0">
              <a:cs typeface="Calibri"/>
            </a:endParaRPr>
          </a:p>
          <a:p>
            <a:r>
              <a:rPr lang="en-US" dirty="0">
                <a:cs typeface="Calibri"/>
              </a:rPr>
              <a:t>In 2010, also due to the economic recession, the Water Bureau suspended the RFS requirement to increase the biodiesel blend to 10% biodiesel. </a:t>
            </a:r>
          </a:p>
          <a:p>
            <a:endParaRPr lang="en-US" dirty="0">
              <a:cs typeface="Calibri"/>
            </a:endParaRPr>
          </a:p>
          <a:p>
            <a:r>
              <a:rPr lang="en-US" dirty="0">
                <a:cs typeface="Calibri"/>
              </a:rPr>
              <a:t>The RFS was transferred back to BDS in 2012. Since that time, BDS has been collecting </a:t>
            </a:r>
            <a:r>
              <a:rPr lang="en-US" sz="2300" dirty="0"/>
              <a:t>Qualifying Feedstock Origin Declarations forms from fuel suppliers </a:t>
            </a:r>
            <a:r>
              <a:rPr lang="en-US" dirty="0">
                <a:cs typeface="Calibri"/>
              </a:rPr>
              <a:t>that verify compliance with the requirements, and responding to public inquiries.</a:t>
            </a:r>
            <a:endParaRPr lang="en-US" dirty="0"/>
          </a:p>
          <a:p>
            <a:endParaRPr lang="en-US" dirty="0">
              <a:cs typeface="Calibri"/>
            </a:endParaRPr>
          </a:p>
          <a:p>
            <a:r>
              <a:rPr lang="en-US" dirty="0">
                <a:cs typeface="Calibri"/>
              </a:rPr>
              <a:t>In 2018, BPS initiated discussions with BDS to transfer responsibility for administering and enforcing Chapter 16.60 and the associated administrative rule.</a:t>
            </a:r>
            <a:endParaRPr lang="en-US" dirty="0"/>
          </a:p>
          <a:p>
            <a:r>
              <a:rPr lang="en-US" dirty="0">
                <a:cs typeface="Calibri"/>
              </a:rPr>
              <a:t>BDS is fully supportive of this transfer. BPS has the technical expertise to enforce, monitor, and amend these requirements as needed, and the requirements are clearly in line with BPS' mission.</a:t>
            </a:r>
          </a:p>
          <a:p>
            <a:endParaRPr lang="en-US" dirty="0">
              <a:cs typeface="Calibri"/>
            </a:endParaRPr>
          </a:p>
          <a:p>
            <a:r>
              <a:rPr lang="en-US" dirty="0">
                <a:cs typeface="Calibri"/>
              </a:rPr>
              <a:t>I’m going to hand back to Kyle Diesner to talk about more recent developments in fuel markets and next steps for the RFS at BPS. </a:t>
            </a:r>
          </a:p>
        </p:txBody>
      </p:sp>
      <p:sp>
        <p:nvSpPr>
          <p:cNvPr id="4" name="Slide Number Placeholder 3"/>
          <p:cNvSpPr>
            <a:spLocks noGrp="1"/>
          </p:cNvSpPr>
          <p:nvPr>
            <p:ph type="sldNum" sz="quarter" idx="5"/>
          </p:nvPr>
        </p:nvSpPr>
        <p:spPr/>
        <p:txBody>
          <a:bodyPr/>
          <a:lstStyle/>
          <a:p>
            <a:fld id="{8837A87B-93D7-4D94-A15C-47D441D450DF}" type="slidenum">
              <a:rPr lang="en-US" smtClean="0"/>
              <a:t>7</a:t>
            </a:fld>
            <a:endParaRPr lang="en-US"/>
          </a:p>
        </p:txBody>
      </p:sp>
    </p:spTree>
    <p:extLst>
      <p:ext uri="{BB962C8B-B14F-4D97-AF65-F5344CB8AC3E}">
        <p14:creationId xmlns:p14="http://schemas.microsoft.com/office/powerpoint/2010/main" val="69627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16420">
              <a:defRPr/>
            </a:pPr>
            <a:endParaRPr lang="en-US" dirty="0"/>
          </a:p>
          <a:p>
            <a:r>
              <a:rPr lang="en-US" sz="2300" dirty="0"/>
              <a:t>Market for domestic biofuel production has expanded since 2007. Including new production practices like co-processing of biofuels in fossil fuel production facilities. </a:t>
            </a:r>
          </a:p>
          <a:p>
            <a:endParaRPr lang="en-US" sz="2300" dirty="0"/>
          </a:p>
          <a:p>
            <a:r>
              <a:rPr lang="en-US" sz="2300" dirty="0"/>
              <a:t>New emergent biofuels, like Renewable Diesel, have been developed that don’t meet the definitions for biofuels as defined in PCC 16.60. </a:t>
            </a:r>
          </a:p>
          <a:p>
            <a:pPr defTabSz="1716420">
              <a:defRPr/>
            </a:pPr>
            <a:endParaRPr lang="en-US" dirty="0"/>
          </a:p>
          <a:p>
            <a:pPr defTabSz="1716420">
              <a:defRPr/>
            </a:pPr>
            <a:r>
              <a:rPr lang="en-US" dirty="0"/>
              <a:t>The 2015 Oregon Legislature passed SB 324 allowing DEQ to fully implement the Clean Fuels Program in 2016. The Clean Fuels program is intended to reduce the average carbon intensity of Oregon’s transportation fuels by 10 percent over a 10-year period. The program is basically a cap and trade program for transportation fuels. This approach is complementary to a local RFS – which is a volumetric standard. While the Clean Fuels program seeks to reduce a share of Oregon's emissions across the state, the local volumetric standard ensures that higher blends of biofuels are used directly here in Portland. </a:t>
            </a:r>
          </a:p>
          <a:p>
            <a:endParaRPr lang="en-US" dirty="0"/>
          </a:p>
          <a:p>
            <a:pPr>
              <a:defRPr/>
            </a:pPr>
            <a:r>
              <a:rPr lang="en-US" sz="2300" dirty="0"/>
              <a:t>The local market has grown so much since 2007, </a:t>
            </a:r>
            <a:r>
              <a:rPr lang="en-US" dirty="0"/>
              <a:t>that the </a:t>
            </a:r>
            <a:r>
              <a:rPr lang="en-US" sz="2300" dirty="0"/>
              <a:t>State Clean Fuels program has 284 different approved fuels. Oregon DEQ </a:t>
            </a:r>
            <a:r>
              <a:rPr lang="en-US" dirty="0"/>
              <a:t>certifies</a:t>
            </a:r>
            <a:r>
              <a:rPr lang="en-US" sz="2300" dirty="0"/>
              <a:t> fuels on a lifecycle basis depending on their feedstock and production practices.</a:t>
            </a:r>
            <a:r>
              <a:rPr lang="en-US" dirty="0"/>
              <a:t> </a:t>
            </a:r>
            <a:endParaRPr lang="en-US" b="1" dirty="0"/>
          </a:p>
        </p:txBody>
      </p:sp>
      <p:sp>
        <p:nvSpPr>
          <p:cNvPr id="4" name="Slide Number Placeholder 3"/>
          <p:cNvSpPr>
            <a:spLocks noGrp="1"/>
          </p:cNvSpPr>
          <p:nvPr>
            <p:ph type="sldNum" sz="quarter" idx="5"/>
          </p:nvPr>
        </p:nvSpPr>
        <p:spPr/>
        <p:txBody>
          <a:bodyPr/>
          <a:lstStyle/>
          <a:p>
            <a:fld id="{8837A87B-93D7-4D94-A15C-47D441D450DF}" type="slidenum">
              <a:rPr lang="en-US" smtClean="0"/>
              <a:t>8</a:t>
            </a:fld>
            <a:endParaRPr lang="en-US"/>
          </a:p>
        </p:txBody>
      </p:sp>
    </p:spTree>
    <p:extLst>
      <p:ext uri="{BB962C8B-B14F-4D97-AF65-F5344CB8AC3E}">
        <p14:creationId xmlns:p14="http://schemas.microsoft.com/office/powerpoint/2010/main" val="324380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a:t>The work at Oregon DEQ and also </a:t>
            </a:r>
            <a:r>
              <a:rPr lang="en-US" dirty="0"/>
              <a:t>at </a:t>
            </a:r>
            <a:r>
              <a:rPr lang="en-US" sz="2300" dirty="0"/>
              <a:t>the California Air Resources Board have demonstrated that not all biofuels are equal. It’s critical that as we promote the increased use of biofuels, we do so </a:t>
            </a:r>
            <a:r>
              <a:rPr lang="en-US" dirty="0"/>
              <a:t>on the basis of </a:t>
            </a:r>
            <a:r>
              <a:rPr lang="en-US" sz="2300" dirty="0"/>
              <a:t>Lifecyle carbon </a:t>
            </a:r>
            <a:r>
              <a:rPr lang="en-US" dirty="0"/>
              <a:t>emissions</a:t>
            </a:r>
            <a:r>
              <a:rPr lang="en-US" sz="2300" dirty="0"/>
              <a:t>.</a:t>
            </a:r>
            <a:r>
              <a:rPr lang="en-US" dirty="0"/>
              <a:t> </a:t>
            </a:r>
          </a:p>
          <a:p>
            <a:endParaRPr lang="en-US" dirty="0"/>
          </a:p>
          <a:p>
            <a:r>
              <a:rPr lang="en-US" dirty="0">
                <a:cs typeface="Calibri"/>
              </a:rPr>
              <a:t>This chart shows lifecycle carbon emissions for approved fuels in Oregon. </a:t>
            </a:r>
            <a:r>
              <a:rPr lang="en-US" dirty="0"/>
              <a:t>The data is shown as a carbon intensity - in grams of CO2 equivalents per mega joule – or total carbon emissions per unit of energy. </a:t>
            </a:r>
            <a:endParaRPr lang="en-US" dirty="0">
              <a:cs typeface="Calibri"/>
            </a:endParaRPr>
          </a:p>
          <a:p>
            <a:endParaRPr lang="en-US" dirty="0">
              <a:cs typeface="Calibri"/>
            </a:endParaRPr>
          </a:p>
          <a:p>
            <a:r>
              <a:rPr lang="en-US" sz="2300" dirty="0"/>
              <a:t>A lifecycle analysis considers total carbon emissions produced from the full Lifecyle of the fuel, not just tailpipe emissions from vehicles. For example Feedstocks are grown (corn, soy, waste grease collected), harvested, and transported to a production facility. Biofuels are then produced from these feedstocks along with byproducts such as animal feed or corn oil. The fuel is then transported to fuel suppliers. When the fuel arrives in Portland it is blended at the Rack with gasoline or diesel by the fuel supplier and distributed to fueling stations across the City. This lifecycle assessment looks at the total carbon emissions produced throughout the process, so this includes natural gas used for fertilizer, land use changes like deforestation. Looking at fuels by carbon intensity allows us to identify the most environmentally beneficial fuels, not just those with lower tailpipe emissions.</a:t>
            </a:r>
            <a:r>
              <a:rPr lang="en-US" dirty="0"/>
              <a:t> </a:t>
            </a:r>
            <a:endParaRPr lang="en-US" dirty="0">
              <a:cs typeface="Calibri"/>
            </a:endParaRPr>
          </a:p>
          <a:p>
            <a:endParaRPr lang="en-US" sz="2300" dirty="0"/>
          </a:p>
          <a:p>
            <a:r>
              <a:rPr lang="en-US" sz="2300" dirty="0"/>
              <a:t>Here you can see the range of carbon intensities for biodiesel and ethanol that have been approved in the State of Oregon for the Clean Fuels Program, as compared to the top two – gasoline and diesel. For example, today the biodiesel at the bottom, with the lowest lifecycle carbon emissions, is produced from waste products, like waste cooking oils and greases. These are collected and processed by local companies, like Sequential Biofuels, to create low carbon biodiesel. </a:t>
            </a:r>
          </a:p>
          <a:p>
            <a:endParaRPr lang="en-US" sz="2300" dirty="0"/>
          </a:p>
          <a:p>
            <a:r>
              <a:rPr lang="en-US" sz="2300" dirty="0"/>
              <a:t>You’ll also notice the lowest carbon ethanol in Portland is from cellulosic corn products. This “cellulosic” material cannot be used as food, so it doesn’t reduce food production, but is a bi-product. We expect non-edible plant material, rather than corn, will become the dominant source of ethanol in the future.</a:t>
            </a:r>
          </a:p>
          <a:p>
            <a:endParaRPr lang="en-US" sz="2300" dirty="0"/>
          </a:p>
          <a:p>
            <a:r>
              <a:rPr lang="en-US" sz="2300" dirty="0"/>
              <a:t>You’ll also notice that even the highest carbon intensity biofuels are still lower than diesel and gasoline. In addition, biofuels are not made from fossilized carbon, so there is no net increase in greenhouse gas emissions from their use. These are called biogenic emissions, or emissions that are part of the natural carbon cycle and do not lead to a net increase in greenhouse gas emissions</a:t>
            </a:r>
            <a:r>
              <a:rPr lang="en-US" dirty="0"/>
              <a:t>, as would be caused from the combustion of fossilized carbon like gasoline and diesel fuel.   </a:t>
            </a:r>
            <a:endParaRPr lang="en-US" sz="2300" dirty="0">
              <a:cs typeface="Calibri"/>
            </a:endParaRPr>
          </a:p>
          <a:p>
            <a:endParaRPr lang="en-US" sz="2300" dirty="0"/>
          </a:p>
          <a:p>
            <a:endParaRPr lang="en-US" sz="2300" dirty="0"/>
          </a:p>
          <a:p>
            <a:endParaRPr lang="en-US" dirty="0"/>
          </a:p>
        </p:txBody>
      </p:sp>
      <p:sp>
        <p:nvSpPr>
          <p:cNvPr id="4" name="Slide Number Placeholder 3"/>
          <p:cNvSpPr>
            <a:spLocks noGrp="1"/>
          </p:cNvSpPr>
          <p:nvPr>
            <p:ph type="sldNum" sz="quarter" idx="5"/>
          </p:nvPr>
        </p:nvSpPr>
        <p:spPr/>
        <p:txBody>
          <a:bodyPr/>
          <a:lstStyle/>
          <a:p>
            <a:fld id="{8837A87B-93D7-4D94-A15C-47D441D450DF}" type="slidenum">
              <a:rPr lang="en-US" smtClean="0"/>
              <a:t>9</a:t>
            </a:fld>
            <a:endParaRPr lang="en-US"/>
          </a:p>
        </p:txBody>
      </p:sp>
    </p:spTree>
    <p:extLst>
      <p:ext uri="{BB962C8B-B14F-4D97-AF65-F5344CB8AC3E}">
        <p14:creationId xmlns:p14="http://schemas.microsoft.com/office/powerpoint/2010/main" val="327271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EA64-D2C4-4BE6-8785-466766866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369888-F877-47CE-A784-FE7B2236B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9DB714-78E0-4E25-8360-CE7D09E33554}"/>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5" name="Footer Placeholder 4">
            <a:extLst>
              <a:ext uri="{FF2B5EF4-FFF2-40B4-BE49-F238E27FC236}">
                <a16:creationId xmlns:a16="http://schemas.microsoft.com/office/drawing/2014/main" id="{FF35442E-A57C-43BF-9354-DA63126BF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59A97-C431-4B9D-963B-D03768773038}"/>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213425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551D-16B3-4B92-A167-BE1220427E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37327-C612-4431-8E92-5610FC8750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868D3-0A15-40FC-84EA-CD8EC36FA4C3}"/>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5" name="Footer Placeholder 4">
            <a:extLst>
              <a:ext uri="{FF2B5EF4-FFF2-40B4-BE49-F238E27FC236}">
                <a16:creationId xmlns:a16="http://schemas.microsoft.com/office/drawing/2014/main" id="{589A4A96-C4F0-4FB8-B0BA-2847F2AE3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3FFF9-895B-4B12-ADEE-E9DAFC9BF3F5}"/>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267948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2495B-595D-4B16-9B05-A172CFCF27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2A54D3-7206-4391-83CB-4A08A24329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5B863-F46B-4DF5-8071-0A28BB6D4AF7}"/>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5" name="Footer Placeholder 4">
            <a:extLst>
              <a:ext uri="{FF2B5EF4-FFF2-40B4-BE49-F238E27FC236}">
                <a16:creationId xmlns:a16="http://schemas.microsoft.com/office/drawing/2014/main" id="{85684DB0-BCA7-4ACD-8CD8-5A9AF0F2D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8AE06-6479-48C7-95DC-9A89E4E1BA66}"/>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424221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E8BC-D32A-42D1-886A-3878A94EE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4BA16-5796-4127-8EC4-4DE2276A5F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008D8-606B-4B04-98C9-11B577696EA4}"/>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5" name="Footer Placeholder 4">
            <a:extLst>
              <a:ext uri="{FF2B5EF4-FFF2-40B4-BE49-F238E27FC236}">
                <a16:creationId xmlns:a16="http://schemas.microsoft.com/office/drawing/2014/main" id="{7706F2AD-D177-45EB-A308-F97D89122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05611-1C9A-4697-AF8F-ABA51BF4AFB7}"/>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311628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0A27-B3D9-4A21-B77E-E9FF87206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04BA01-B45F-427A-8AFA-6FABF714B7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BBD78E-5A6B-451E-B6CC-8D9E24A9BE0E}"/>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5" name="Footer Placeholder 4">
            <a:extLst>
              <a:ext uri="{FF2B5EF4-FFF2-40B4-BE49-F238E27FC236}">
                <a16:creationId xmlns:a16="http://schemas.microsoft.com/office/drawing/2014/main" id="{7B8E6819-EDFB-41A3-98DA-02831C8AF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A1E37-A86A-4460-937C-BE7C0E50EEC2}"/>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164036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9357-F364-4A38-9A2C-A9FA5B3DD6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EB1A3A-A0DA-4DF8-ADE5-D00C508FE6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99896-E140-44D3-84A9-5E0621BF7B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E2D20-9DC5-4530-911A-C45E816B76BA}"/>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6" name="Footer Placeholder 5">
            <a:extLst>
              <a:ext uri="{FF2B5EF4-FFF2-40B4-BE49-F238E27FC236}">
                <a16:creationId xmlns:a16="http://schemas.microsoft.com/office/drawing/2014/main" id="{D68CA513-320A-46B7-B686-9C5923EDD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B06D3-83B7-41E5-9786-79D66C7C83FF}"/>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326491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3C5E-C546-4522-92AE-80282FDC9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B79F6C-2B23-4082-82D0-7A27A5C81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967519-C0B8-4988-A5F6-BD1322F9B6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E1B2B-5BC8-4007-9D56-694CC3829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9C1743-C43E-4FFE-8720-4FB53348B1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46E96-FFDD-4C22-B3CD-BB847CCA5BB6}"/>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8" name="Footer Placeholder 7">
            <a:extLst>
              <a:ext uri="{FF2B5EF4-FFF2-40B4-BE49-F238E27FC236}">
                <a16:creationId xmlns:a16="http://schemas.microsoft.com/office/drawing/2014/main" id="{DBEDCAD0-2318-4E2D-9294-381370D6BC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D69255-556C-4F0C-911D-49D169CF3D98}"/>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107488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2AC0-7FA3-4772-B46B-43FA535B6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A0AE05-7A91-43C5-9116-705271E30AF1}"/>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4" name="Footer Placeholder 3">
            <a:extLst>
              <a:ext uri="{FF2B5EF4-FFF2-40B4-BE49-F238E27FC236}">
                <a16:creationId xmlns:a16="http://schemas.microsoft.com/office/drawing/2014/main" id="{B307F321-0EE8-46D6-9D87-414A69114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FEE67-CC68-4AAD-99CB-90F7676C8B10}"/>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389221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7D7CC-E552-4C92-BE19-3EF6CC6C3298}"/>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3" name="Footer Placeholder 2">
            <a:extLst>
              <a:ext uri="{FF2B5EF4-FFF2-40B4-BE49-F238E27FC236}">
                <a16:creationId xmlns:a16="http://schemas.microsoft.com/office/drawing/2014/main" id="{E768D7A0-6315-4BB0-BA96-49ABE0F288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DA58B0-1348-4A76-B357-6EEA7569BFD4}"/>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308465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315B-35F7-40FD-91F6-B0A4D57F4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A98166-3D2A-468B-85BC-96A5BD599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C18074-1BA7-4C45-851D-C4EE1386A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7B146-1865-4D7A-95F5-E30596388BC6}"/>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6" name="Footer Placeholder 5">
            <a:extLst>
              <a:ext uri="{FF2B5EF4-FFF2-40B4-BE49-F238E27FC236}">
                <a16:creationId xmlns:a16="http://schemas.microsoft.com/office/drawing/2014/main" id="{04072E66-E6C9-417C-A200-3124A00A9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BA140-E1A0-4815-9ADF-15966C2EEBAE}"/>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53304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06F5-7B62-4C12-A8BF-0E3110970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B8064-8699-409E-A1D9-96DC1AB2F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BC1F33-3C24-4683-9E8F-E3B641967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7F283D-9A4B-4F64-BF84-04B6E69F1D61}"/>
              </a:ext>
            </a:extLst>
          </p:cNvPr>
          <p:cNvSpPr>
            <a:spLocks noGrp="1"/>
          </p:cNvSpPr>
          <p:nvPr>
            <p:ph type="dt" sz="half" idx="10"/>
          </p:nvPr>
        </p:nvSpPr>
        <p:spPr/>
        <p:txBody>
          <a:bodyPr/>
          <a:lstStyle/>
          <a:p>
            <a:fld id="{1A0A000D-414D-4A95-97F7-B835FA4F0240}" type="datetimeFigureOut">
              <a:rPr lang="en-US" smtClean="0"/>
              <a:t>12/17/2019</a:t>
            </a:fld>
            <a:endParaRPr lang="en-US"/>
          </a:p>
        </p:txBody>
      </p:sp>
      <p:sp>
        <p:nvSpPr>
          <p:cNvPr id="6" name="Footer Placeholder 5">
            <a:extLst>
              <a:ext uri="{FF2B5EF4-FFF2-40B4-BE49-F238E27FC236}">
                <a16:creationId xmlns:a16="http://schemas.microsoft.com/office/drawing/2014/main" id="{7CB7BC19-662A-4947-B31C-C36A9C893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9B970-E3EC-4AF1-AA85-453BD67F99BF}"/>
              </a:ext>
            </a:extLst>
          </p:cNvPr>
          <p:cNvSpPr>
            <a:spLocks noGrp="1"/>
          </p:cNvSpPr>
          <p:nvPr>
            <p:ph type="sldNum" sz="quarter" idx="12"/>
          </p:nvPr>
        </p:nvSpPr>
        <p:spPr/>
        <p:txBody>
          <a:bodyPr/>
          <a:lstStyle/>
          <a:p>
            <a:fld id="{8139D4E8-04CC-41FC-BC92-86A02777A3DB}" type="slidenum">
              <a:rPr lang="en-US" smtClean="0"/>
              <a:t>‹#›</a:t>
            </a:fld>
            <a:endParaRPr lang="en-US"/>
          </a:p>
        </p:txBody>
      </p:sp>
    </p:spTree>
    <p:extLst>
      <p:ext uri="{BB962C8B-B14F-4D97-AF65-F5344CB8AC3E}">
        <p14:creationId xmlns:p14="http://schemas.microsoft.com/office/powerpoint/2010/main" val="210510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1383B-A7F9-4110-9CC9-D94515926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0AB1F-1602-40C1-A5DF-ADA6089A5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3F355-DA5E-4082-92D6-54B1DDF2D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000D-414D-4A95-97F7-B835FA4F0240}" type="datetimeFigureOut">
              <a:rPr lang="en-US" smtClean="0"/>
              <a:t>12/17/2019</a:t>
            </a:fld>
            <a:endParaRPr lang="en-US"/>
          </a:p>
        </p:txBody>
      </p:sp>
      <p:sp>
        <p:nvSpPr>
          <p:cNvPr id="5" name="Footer Placeholder 4">
            <a:extLst>
              <a:ext uri="{FF2B5EF4-FFF2-40B4-BE49-F238E27FC236}">
                <a16:creationId xmlns:a16="http://schemas.microsoft.com/office/drawing/2014/main" id="{03913BD1-C7CC-4904-9A5A-83465EF25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03DAB-722C-4385-A819-2115F139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9D4E8-04CC-41FC-BC92-86A02777A3DB}" type="slidenum">
              <a:rPr lang="en-US" smtClean="0"/>
              <a:t>‹#›</a:t>
            </a:fld>
            <a:endParaRPr lang="en-US"/>
          </a:p>
        </p:txBody>
      </p:sp>
    </p:spTree>
    <p:extLst>
      <p:ext uri="{BB962C8B-B14F-4D97-AF65-F5344CB8AC3E}">
        <p14:creationId xmlns:p14="http://schemas.microsoft.com/office/powerpoint/2010/main" val="183524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201807" cy="3268662"/>
          </a:xfrm>
          <a:prstGeom prst="rect">
            <a:avLst/>
          </a:prstGeom>
          <a:noFill/>
          <a:ln/>
        </p:spPr>
      </p:pic>
      <p:sp>
        <p:nvSpPr>
          <p:cNvPr id="2" name="Title 1"/>
          <p:cNvSpPr>
            <a:spLocks noGrp="1"/>
          </p:cNvSpPr>
          <p:nvPr>
            <p:ph type="ctrTitle"/>
          </p:nvPr>
        </p:nvSpPr>
        <p:spPr>
          <a:xfrm>
            <a:off x="609092" y="3775364"/>
            <a:ext cx="10740019" cy="2473036"/>
          </a:xfrm>
        </p:spPr>
        <p:txBody>
          <a:bodyPr>
            <a:normAutofit fontScale="90000"/>
          </a:bodyPr>
          <a:lstStyle/>
          <a:p>
            <a:r>
              <a:rPr lang="en-US" sz="4400" b="1" dirty="0">
                <a:latin typeface="+mn-lt"/>
              </a:rPr>
              <a:t>Updating Portland’s Renewable Fuels Standard</a:t>
            </a:r>
            <a:br>
              <a:rPr lang="en-US" sz="4400" b="1" dirty="0">
                <a:latin typeface="+mn-lt"/>
              </a:rPr>
            </a:br>
            <a:br>
              <a:rPr lang="en-US" sz="3600" b="1" dirty="0">
                <a:latin typeface="+mn-lt"/>
              </a:rPr>
            </a:br>
            <a:r>
              <a:rPr lang="en-US" sz="3600" dirty="0">
                <a:latin typeface="+mn-lt"/>
              </a:rPr>
              <a:t>Kyle Diesner, Bureau of Planning and Sustainability</a:t>
            </a:r>
            <a:br>
              <a:rPr lang="en-US" sz="3600" dirty="0">
                <a:latin typeface="+mn-lt"/>
              </a:rPr>
            </a:br>
            <a:br>
              <a:rPr lang="en-US" sz="3600" dirty="0">
                <a:latin typeface="+mn-lt"/>
              </a:rPr>
            </a:br>
            <a:r>
              <a:rPr lang="en-US" sz="3600" dirty="0">
                <a:latin typeface="+mn-lt"/>
              </a:rPr>
              <a:t>Emily Sandy, Bureau of Development Services</a:t>
            </a:r>
          </a:p>
        </p:txBody>
      </p:sp>
    </p:spTree>
    <p:extLst>
      <p:ext uri="{BB962C8B-B14F-4D97-AF65-F5344CB8AC3E}">
        <p14:creationId xmlns:p14="http://schemas.microsoft.com/office/powerpoint/2010/main" val="275302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5758-AF99-4430-A21D-694F1D20E007}"/>
              </a:ext>
            </a:extLst>
          </p:cNvPr>
          <p:cNvSpPr>
            <a:spLocks noGrp="1"/>
          </p:cNvSpPr>
          <p:nvPr>
            <p:ph type="title"/>
          </p:nvPr>
        </p:nvSpPr>
        <p:spPr>
          <a:xfrm>
            <a:off x="761994" y="278332"/>
            <a:ext cx="5314536" cy="1325563"/>
          </a:xfrm>
        </p:spPr>
        <p:txBody>
          <a:bodyPr>
            <a:normAutofit/>
          </a:bodyPr>
          <a:lstStyle/>
          <a:p>
            <a:r>
              <a:rPr lang="en-US" dirty="0"/>
              <a:t>Emission Reductions </a:t>
            </a:r>
          </a:p>
        </p:txBody>
      </p:sp>
      <p:sp>
        <p:nvSpPr>
          <p:cNvPr id="3" name="Content Placeholder 2">
            <a:extLst>
              <a:ext uri="{FF2B5EF4-FFF2-40B4-BE49-F238E27FC236}">
                <a16:creationId xmlns:a16="http://schemas.microsoft.com/office/drawing/2014/main" id="{EC18BC5D-C0CE-4C48-B61D-5093DD5C5746}"/>
              </a:ext>
            </a:extLst>
          </p:cNvPr>
          <p:cNvSpPr>
            <a:spLocks noGrp="1"/>
          </p:cNvSpPr>
          <p:nvPr>
            <p:ph idx="1"/>
          </p:nvPr>
        </p:nvSpPr>
        <p:spPr>
          <a:xfrm>
            <a:off x="761994" y="1878185"/>
            <a:ext cx="5314543" cy="3375920"/>
          </a:xfrm>
        </p:spPr>
        <p:txBody>
          <a:bodyPr anchor="t">
            <a:noAutofit/>
          </a:bodyPr>
          <a:lstStyle/>
          <a:p>
            <a:pPr marL="0" indent="0">
              <a:buNone/>
            </a:pPr>
            <a:r>
              <a:rPr lang="en-US" sz="3200" dirty="0"/>
              <a:t>The RFS to date has reduced local carbon emissions by 2.8 million metric tons CO2e.</a:t>
            </a:r>
          </a:p>
          <a:p>
            <a:pPr marL="0" indent="0">
              <a:buNone/>
            </a:pPr>
            <a:endParaRPr lang="en-US" sz="3200" dirty="0"/>
          </a:p>
          <a:p>
            <a:pPr marL="0" indent="0">
              <a:buNone/>
            </a:pPr>
            <a:r>
              <a:rPr lang="en-US" sz="3200" dirty="0"/>
              <a:t>Or</a:t>
            </a:r>
          </a:p>
          <a:p>
            <a:pPr marL="0" indent="0">
              <a:buNone/>
            </a:pPr>
            <a:endParaRPr lang="en-US" sz="3200" dirty="0"/>
          </a:p>
          <a:p>
            <a:pPr marL="0" indent="0">
              <a:buNone/>
            </a:pPr>
            <a:r>
              <a:rPr lang="en-US" sz="3200" dirty="0"/>
              <a:t>Avoiding 7 billion miles driven by the average car.</a:t>
            </a:r>
          </a:p>
          <a:p>
            <a:pPr marL="0" indent="0">
              <a:buNone/>
            </a:pPr>
            <a:endParaRPr lang="en-US" sz="3200" dirty="0"/>
          </a:p>
        </p:txBody>
      </p:sp>
      <p:sp>
        <p:nvSpPr>
          <p:cNvPr id="15"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C57F416-76F7-4B70-9CAA-5168E5E69892}"/>
              </a:ext>
            </a:extLst>
          </p:cNvPr>
          <p:cNvPicPr>
            <a:picLocks noChangeAspect="1"/>
          </p:cNvPicPr>
          <p:nvPr/>
        </p:nvPicPr>
        <p:blipFill rotWithShape="1">
          <a:blip r:embed="rId3">
            <a:extLst>
              <a:ext uri="{28A0092B-C50C-407E-A947-70E740481C1C}">
                <a14:useLocalDpi xmlns:a14="http://schemas.microsoft.com/office/drawing/2010/main" val="0"/>
              </a:ext>
            </a:extLst>
          </a:blip>
          <a:srcRect l="16925" r="1908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1387818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1A1B5E-E94A-4BCF-A29E-8A1C05662829}"/>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3793"/>
          <a:stretch/>
        </p:blipFill>
        <p:spPr>
          <a:xfrm>
            <a:off x="20" y="10"/>
            <a:ext cx="12191980" cy="6857990"/>
          </a:xfrm>
          <a:prstGeom prst="rect">
            <a:avLst/>
          </a:prstGeom>
        </p:spPr>
      </p:pic>
      <p:sp>
        <p:nvSpPr>
          <p:cNvPr id="2" name="Title 1">
            <a:extLst>
              <a:ext uri="{FF2B5EF4-FFF2-40B4-BE49-F238E27FC236}">
                <a16:creationId xmlns:a16="http://schemas.microsoft.com/office/drawing/2014/main" id="{E8B69553-ACB2-45BC-93A6-EAD0108BFDC9}"/>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Updating Portland’s RFS</a:t>
            </a:r>
          </a:p>
        </p:txBody>
      </p:sp>
      <p:sp>
        <p:nvSpPr>
          <p:cNvPr id="3" name="Content Placeholder 2">
            <a:extLst>
              <a:ext uri="{FF2B5EF4-FFF2-40B4-BE49-F238E27FC236}">
                <a16:creationId xmlns:a16="http://schemas.microsoft.com/office/drawing/2014/main" id="{966EBF51-F661-477B-A4B5-ED5119560B2F}"/>
              </a:ext>
            </a:extLst>
          </p:cNvPr>
          <p:cNvSpPr>
            <a:spLocks noGrp="1"/>
          </p:cNvSpPr>
          <p:nvPr>
            <p:ph idx="1"/>
          </p:nvPr>
        </p:nvSpPr>
        <p:spPr>
          <a:xfrm>
            <a:off x="838200" y="1825625"/>
            <a:ext cx="10515600" cy="4351338"/>
          </a:xfrm>
        </p:spPr>
        <p:txBody>
          <a:bodyPr vert="horz" lIns="91440" tIns="45720" rIns="91440" bIns="45720" rtlCol="0">
            <a:normAutofit/>
          </a:bodyPr>
          <a:lstStyle/>
          <a:p>
            <a:pPr marL="971550" lvl="1" indent="-514350">
              <a:buAutoNum type="arabicPeriod"/>
            </a:pPr>
            <a:r>
              <a:rPr lang="en-US" sz="3200" dirty="0">
                <a:solidFill>
                  <a:srgbClr val="FFFFFF"/>
                </a:solidFill>
                <a:ea typeface="+mn-lt"/>
                <a:cs typeface="+mn-lt"/>
              </a:rPr>
              <a:t>Transfer authority to administer existing PCC Chapter 16.60 and Administrative Rule from BDS to BPS.</a:t>
            </a:r>
            <a:endParaRPr lang="en-US" sz="3200" dirty="0">
              <a:solidFill>
                <a:srgbClr val="FFFFFF"/>
              </a:solidFill>
              <a:cs typeface="Calibri" panose="020F0502020204030204"/>
            </a:endParaRPr>
          </a:p>
          <a:p>
            <a:pPr marL="971550" lvl="1" indent="-514350">
              <a:buAutoNum type="arabicPeriod"/>
            </a:pPr>
            <a:r>
              <a:rPr lang="en-US" sz="3200" dirty="0">
                <a:solidFill>
                  <a:srgbClr val="FFFFFF"/>
                </a:solidFill>
              </a:rPr>
              <a:t>Research on market trends and biofuel forecasts</a:t>
            </a:r>
            <a:endParaRPr lang="en-US" sz="3200" dirty="0">
              <a:solidFill>
                <a:srgbClr val="FFFFFF"/>
              </a:solidFill>
              <a:cs typeface="Calibri"/>
            </a:endParaRPr>
          </a:p>
          <a:p>
            <a:pPr marL="971550" lvl="1" indent="-514350">
              <a:buFont typeface="+mj-lt"/>
              <a:buAutoNum type="arabicPeriod"/>
            </a:pPr>
            <a:r>
              <a:rPr lang="en-US" sz="3200" dirty="0">
                <a:solidFill>
                  <a:srgbClr val="FFFFFF"/>
                </a:solidFill>
              </a:rPr>
              <a:t>Research technical feasibility and limitations to expanding biofuels</a:t>
            </a:r>
            <a:endParaRPr lang="en-US" sz="3200" dirty="0">
              <a:solidFill>
                <a:srgbClr val="FFFFFF"/>
              </a:solidFill>
              <a:cs typeface="Calibri"/>
            </a:endParaRPr>
          </a:p>
          <a:p>
            <a:pPr marL="971550" lvl="1" indent="-514350">
              <a:buFont typeface="+mj-lt"/>
              <a:buAutoNum type="arabicPeriod"/>
            </a:pPr>
            <a:r>
              <a:rPr lang="en-US" sz="3200" dirty="0">
                <a:solidFill>
                  <a:srgbClr val="FFFFFF"/>
                </a:solidFill>
              </a:rPr>
              <a:t>Stakeholder engagement with industry and frontline communities.</a:t>
            </a:r>
            <a:endParaRPr lang="en-US" sz="3200" dirty="0">
              <a:solidFill>
                <a:srgbClr val="FFFFFF"/>
              </a:solidFill>
              <a:cs typeface="Calibri"/>
            </a:endParaRPr>
          </a:p>
          <a:p>
            <a:pPr marL="971550" lvl="1" indent="-514350">
              <a:buFont typeface="+mj-lt"/>
              <a:buAutoNum type="arabicPeriod"/>
            </a:pPr>
            <a:r>
              <a:rPr lang="en-US" sz="3200" dirty="0">
                <a:solidFill>
                  <a:srgbClr val="FFFFFF"/>
                </a:solidFill>
              </a:rPr>
              <a:t>Identify policy options for Council consideration</a:t>
            </a:r>
            <a:endParaRPr lang="en-US" sz="3200" dirty="0">
              <a:solidFill>
                <a:srgbClr val="FFFFFF"/>
              </a:solidFill>
              <a:cs typeface="Calibri"/>
            </a:endParaRPr>
          </a:p>
        </p:txBody>
      </p:sp>
    </p:spTree>
    <p:extLst>
      <p:ext uri="{BB962C8B-B14F-4D97-AF65-F5344CB8AC3E}">
        <p14:creationId xmlns:p14="http://schemas.microsoft.com/office/powerpoint/2010/main" val="5937435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DDBE1-6AF7-48EB-AC1F-3CC100F495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4373" y="0"/>
            <a:ext cx="9305925" cy="6851995"/>
          </a:xfrm>
          <a:prstGeom prst="rect">
            <a:avLst/>
          </a:prstGeom>
        </p:spPr>
      </p:pic>
      <p:sp>
        <p:nvSpPr>
          <p:cNvPr id="6" name="TextBox 5">
            <a:extLst>
              <a:ext uri="{FF2B5EF4-FFF2-40B4-BE49-F238E27FC236}">
                <a16:creationId xmlns:a16="http://schemas.microsoft.com/office/drawing/2014/main" id="{D99CBC9A-52CB-4635-9DFB-812B41E872F4}"/>
              </a:ext>
            </a:extLst>
          </p:cNvPr>
          <p:cNvSpPr txBox="1"/>
          <p:nvPr/>
        </p:nvSpPr>
        <p:spPr>
          <a:xfrm>
            <a:off x="7830538" y="1223626"/>
            <a:ext cx="4817137" cy="167660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latin typeface="+mj-lt"/>
                <a:ea typeface="+mj-ea"/>
                <a:cs typeface="+mj-cs"/>
              </a:rPr>
              <a:t>Thank you! </a:t>
            </a:r>
          </a:p>
          <a:p>
            <a:pPr defTabSz="914400">
              <a:lnSpc>
                <a:spcPct val="90000"/>
              </a:lnSpc>
              <a:spcBef>
                <a:spcPct val="0"/>
              </a:spcBef>
              <a:spcAft>
                <a:spcPts val="600"/>
              </a:spcAft>
            </a:pPr>
            <a:r>
              <a:rPr lang="en-US" sz="4400" b="1" dirty="0">
                <a:latin typeface="+mj-lt"/>
                <a:ea typeface="+mj-ea"/>
                <a:cs typeface="+mj-cs"/>
              </a:rPr>
              <a:t>Any questions? </a:t>
            </a:r>
          </a:p>
        </p:txBody>
      </p:sp>
    </p:spTree>
    <p:extLst>
      <p:ext uri="{BB962C8B-B14F-4D97-AF65-F5344CB8AC3E}">
        <p14:creationId xmlns:p14="http://schemas.microsoft.com/office/powerpoint/2010/main" val="359290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AAF62-79CD-4D33-B873-45ECAAAC83EA}"/>
              </a:ext>
            </a:extLst>
          </p:cNvPr>
          <p:cNvSpPr txBox="1"/>
          <p:nvPr/>
        </p:nvSpPr>
        <p:spPr>
          <a:xfrm>
            <a:off x="8543109" y="5349000"/>
            <a:ext cx="3276600" cy="830997"/>
          </a:xfrm>
          <a:prstGeom prst="rect">
            <a:avLst/>
          </a:prstGeom>
          <a:noFill/>
        </p:spPr>
        <p:txBody>
          <a:bodyPr wrap="square" rtlCol="0">
            <a:spAutoFit/>
          </a:bodyPr>
          <a:lstStyle/>
          <a:p>
            <a:r>
              <a:rPr lang="en-US" sz="2400" dirty="0"/>
              <a:t>2017 Total emissions are </a:t>
            </a:r>
            <a:r>
              <a:rPr lang="en-US" sz="2400" b="1" dirty="0"/>
              <a:t>7,701,120</a:t>
            </a:r>
            <a:r>
              <a:rPr lang="en-US" sz="2400" dirty="0"/>
              <a:t> MT CO2e</a:t>
            </a:r>
          </a:p>
        </p:txBody>
      </p:sp>
      <p:pic>
        <p:nvPicPr>
          <p:cNvPr id="4" name="Picture 3">
            <a:extLst>
              <a:ext uri="{FF2B5EF4-FFF2-40B4-BE49-F238E27FC236}">
                <a16:creationId xmlns:a16="http://schemas.microsoft.com/office/drawing/2014/main" id="{2624846C-0F30-4F67-874F-87F7367BF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93" y="286117"/>
            <a:ext cx="8380708" cy="5633104"/>
          </a:xfrm>
          <a:prstGeom prst="rect">
            <a:avLst/>
          </a:prstGeom>
        </p:spPr>
      </p:pic>
    </p:spTree>
    <p:extLst>
      <p:ext uri="{BB962C8B-B14F-4D97-AF65-F5344CB8AC3E}">
        <p14:creationId xmlns:p14="http://schemas.microsoft.com/office/powerpoint/2010/main" val="376369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755977-352D-4E80-B12E-587C41A10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26" y="160457"/>
            <a:ext cx="9542513" cy="6537085"/>
          </a:xfrm>
          <a:prstGeom prst="rect">
            <a:avLst/>
          </a:prstGeom>
        </p:spPr>
      </p:pic>
    </p:spTree>
    <p:extLst>
      <p:ext uri="{BB962C8B-B14F-4D97-AF65-F5344CB8AC3E}">
        <p14:creationId xmlns:p14="http://schemas.microsoft.com/office/powerpoint/2010/main" val="241818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686FB6-E741-40B0-B721-294079E92F37}"/>
              </a:ext>
            </a:extLst>
          </p:cNvPr>
          <p:cNvSpPr>
            <a:spLocks noGrp="1"/>
          </p:cNvSpPr>
          <p:nvPr>
            <p:ph type="title"/>
          </p:nvPr>
        </p:nvSpPr>
        <p:spPr>
          <a:xfrm>
            <a:off x="833002" y="233575"/>
            <a:ext cx="10520702" cy="1325563"/>
          </a:xfrm>
        </p:spPr>
        <p:txBody>
          <a:bodyPr>
            <a:normAutofit/>
          </a:bodyPr>
          <a:lstStyle/>
          <a:p>
            <a:r>
              <a:rPr lang="en-US" dirty="0">
                <a:solidFill>
                  <a:srgbClr val="FFFFFF"/>
                </a:solidFill>
              </a:rPr>
              <a:t>How to Reduce Transportation Emissions? </a:t>
            </a:r>
          </a:p>
        </p:txBody>
      </p:sp>
      <p:sp>
        <p:nvSpPr>
          <p:cNvPr id="3" name="Content Placeholder 2">
            <a:extLst>
              <a:ext uri="{FF2B5EF4-FFF2-40B4-BE49-F238E27FC236}">
                <a16:creationId xmlns:a16="http://schemas.microsoft.com/office/drawing/2014/main" id="{0FF09278-4317-4D5B-B95B-CDB947D5045B}"/>
              </a:ext>
            </a:extLst>
          </p:cNvPr>
          <p:cNvSpPr>
            <a:spLocks noGrp="1"/>
          </p:cNvSpPr>
          <p:nvPr>
            <p:ph idx="1"/>
          </p:nvPr>
        </p:nvSpPr>
        <p:spPr>
          <a:xfrm>
            <a:off x="838106" y="1559138"/>
            <a:ext cx="10515598" cy="4154361"/>
          </a:xfrm>
        </p:spPr>
        <p:txBody>
          <a:bodyPr vert="horz" lIns="91440" tIns="45720" rIns="91440" bIns="45720" rtlCol="0">
            <a:noAutofit/>
          </a:bodyPr>
          <a:lstStyle/>
          <a:p>
            <a:pPr marL="0" indent="0">
              <a:buNone/>
            </a:pPr>
            <a:r>
              <a:rPr lang="en-US" sz="3200" dirty="0">
                <a:solidFill>
                  <a:srgbClr val="FFFFFF"/>
                </a:solidFill>
              </a:rPr>
              <a:t>Three-pronged approach by City of Portland: </a:t>
            </a:r>
          </a:p>
          <a:p>
            <a:pPr marL="0" indent="0">
              <a:buNone/>
            </a:pPr>
            <a:endParaRPr lang="en-US" sz="3200" dirty="0">
              <a:solidFill>
                <a:srgbClr val="FFFFFF"/>
              </a:solidFill>
            </a:endParaRPr>
          </a:p>
          <a:p>
            <a:pPr marL="514350" indent="-514350">
              <a:buFont typeface="+mj-lt"/>
              <a:buAutoNum type="arabicPeriod"/>
            </a:pPr>
            <a:r>
              <a:rPr lang="en-US" sz="3200" b="1" dirty="0">
                <a:solidFill>
                  <a:srgbClr val="FFFFFF"/>
                </a:solidFill>
              </a:rPr>
              <a:t>Reduce consumption </a:t>
            </a:r>
            <a:r>
              <a:rPr lang="en-US" sz="3200" dirty="0">
                <a:solidFill>
                  <a:srgbClr val="FFFFFF"/>
                </a:solidFill>
              </a:rPr>
              <a:t>- reduce number of car trips and mode shift to transit and active transportation</a:t>
            </a:r>
            <a:endParaRPr lang="en-US" sz="3200" dirty="0">
              <a:solidFill>
                <a:srgbClr val="FFFFFF"/>
              </a:solidFill>
              <a:cs typeface="Calibri"/>
            </a:endParaRPr>
          </a:p>
          <a:p>
            <a:pPr marL="514350" indent="-514350">
              <a:buFont typeface="+mj-lt"/>
              <a:buAutoNum type="arabicPeriod"/>
            </a:pPr>
            <a:r>
              <a:rPr lang="en-US" sz="3200" b="1" dirty="0">
                <a:solidFill>
                  <a:srgbClr val="FFFFFF"/>
                </a:solidFill>
              </a:rPr>
              <a:t>Plan smart communities </a:t>
            </a:r>
            <a:r>
              <a:rPr lang="en-US" sz="3200" dirty="0">
                <a:solidFill>
                  <a:srgbClr val="FFFFFF"/>
                </a:solidFill>
              </a:rPr>
              <a:t>- affordable, walkable, connected and complete neighborhoods so Portlanders can live close to work. </a:t>
            </a:r>
            <a:endParaRPr lang="en-US" sz="3200" dirty="0">
              <a:solidFill>
                <a:srgbClr val="FFFFFF"/>
              </a:solidFill>
              <a:cs typeface="Calibri"/>
            </a:endParaRPr>
          </a:p>
          <a:p>
            <a:pPr marL="514350" indent="-514350">
              <a:buFont typeface="+mj-lt"/>
              <a:buAutoNum type="arabicPeriod"/>
            </a:pPr>
            <a:r>
              <a:rPr lang="en-US" sz="3200" b="1" dirty="0">
                <a:solidFill>
                  <a:srgbClr val="FFFFFF"/>
                </a:solidFill>
              </a:rPr>
              <a:t>Use clean energy</a:t>
            </a:r>
            <a:r>
              <a:rPr lang="en-US" sz="3200" dirty="0">
                <a:solidFill>
                  <a:srgbClr val="FFFFFF"/>
                </a:solidFill>
              </a:rPr>
              <a:t> – for trips that remain, reduce impact by transitioning to electric and </a:t>
            </a:r>
            <a:r>
              <a:rPr lang="en-US" sz="3200" b="1" i="1" dirty="0">
                <a:solidFill>
                  <a:srgbClr val="FFFFFF"/>
                </a:solidFill>
              </a:rPr>
              <a:t>renewable fuels</a:t>
            </a:r>
            <a:endParaRPr lang="en-US" sz="3200" b="1" i="1" dirty="0">
              <a:solidFill>
                <a:srgbClr val="FFFFFF"/>
              </a:solidFill>
              <a:cs typeface="Calibri"/>
            </a:endParaRPr>
          </a:p>
        </p:txBody>
      </p:sp>
    </p:spTree>
    <p:extLst>
      <p:ext uri="{BB962C8B-B14F-4D97-AF65-F5344CB8AC3E}">
        <p14:creationId xmlns:p14="http://schemas.microsoft.com/office/powerpoint/2010/main" val="15936927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DFD1E1-8947-49F8-98F2-EB74D042D4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4143" y="496812"/>
            <a:ext cx="9403714" cy="5864375"/>
          </a:xfrm>
        </p:spPr>
      </p:pic>
    </p:spTree>
    <p:extLst>
      <p:ext uri="{BB962C8B-B14F-4D97-AF65-F5344CB8AC3E}">
        <p14:creationId xmlns:p14="http://schemas.microsoft.com/office/powerpoint/2010/main" val="51057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9553-ACB2-45BC-93A6-EAD0108BFDC9}"/>
              </a:ext>
            </a:extLst>
          </p:cNvPr>
          <p:cNvSpPr>
            <a:spLocks noGrp="1"/>
          </p:cNvSpPr>
          <p:nvPr>
            <p:ph type="title"/>
          </p:nvPr>
        </p:nvSpPr>
        <p:spPr>
          <a:xfrm>
            <a:off x="586637" y="302283"/>
            <a:ext cx="5314536" cy="1325563"/>
          </a:xfrm>
        </p:spPr>
        <p:txBody>
          <a:bodyPr>
            <a:normAutofit/>
          </a:bodyPr>
          <a:lstStyle/>
          <a:p>
            <a:r>
              <a:rPr lang="en-US" dirty="0"/>
              <a:t>Portland’s Renewable Fuels Standard</a:t>
            </a:r>
          </a:p>
        </p:txBody>
      </p:sp>
      <p:sp>
        <p:nvSpPr>
          <p:cNvPr id="3" name="Content Placeholder 2">
            <a:extLst>
              <a:ext uri="{FF2B5EF4-FFF2-40B4-BE49-F238E27FC236}">
                <a16:creationId xmlns:a16="http://schemas.microsoft.com/office/drawing/2014/main" id="{966EBF51-F661-477B-A4B5-ED5119560B2F}"/>
              </a:ext>
            </a:extLst>
          </p:cNvPr>
          <p:cNvSpPr>
            <a:spLocks noGrp="1"/>
          </p:cNvSpPr>
          <p:nvPr>
            <p:ph idx="1"/>
          </p:nvPr>
        </p:nvSpPr>
        <p:spPr>
          <a:xfrm>
            <a:off x="781457" y="1741040"/>
            <a:ext cx="5314543" cy="3375920"/>
          </a:xfrm>
        </p:spPr>
        <p:txBody>
          <a:bodyPr anchor="t">
            <a:noAutofit/>
          </a:bodyPr>
          <a:lstStyle/>
          <a:p>
            <a:pPr marL="0" indent="0">
              <a:buNone/>
            </a:pPr>
            <a:r>
              <a:rPr lang="en-US" dirty="0"/>
              <a:t>What’s required by PCC 16.60?</a:t>
            </a:r>
          </a:p>
          <a:p>
            <a:r>
              <a:rPr lang="en-US" dirty="0"/>
              <a:t>Portland fuel suppliers must provide a minimum volume of biofuel (biodiesel and ethanol) blended with all transportation fuels sold in the City of Portland. </a:t>
            </a:r>
          </a:p>
          <a:p>
            <a:pPr lvl="1"/>
            <a:endParaRPr lang="en-US" sz="2800" dirty="0"/>
          </a:p>
          <a:p>
            <a:pPr lvl="1"/>
            <a:r>
              <a:rPr lang="en-US" sz="2800" dirty="0"/>
              <a:t>5% biodiesel in every gallon of diesel fuel (B5)</a:t>
            </a:r>
          </a:p>
          <a:p>
            <a:pPr lvl="1"/>
            <a:r>
              <a:rPr lang="en-US" sz="2800" dirty="0"/>
              <a:t>10% ethanol in every gallon of gasoline (E10)</a:t>
            </a:r>
          </a:p>
          <a:p>
            <a:pPr marL="457200" lvl="1" indent="0">
              <a:buNone/>
            </a:pPr>
            <a:endParaRPr lang="en-US" sz="2800" dirty="0"/>
          </a:p>
          <a:p>
            <a:pPr marL="457200" lvl="1" indent="0">
              <a:buNone/>
            </a:pPr>
            <a:endParaRPr lang="en-US" sz="2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294741C-5F0F-4BD8-B99D-0802BBDCE8F5}"/>
              </a:ext>
            </a:extLst>
          </p:cNvPr>
          <p:cNvPicPr>
            <a:picLocks noChangeAspect="1"/>
          </p:cNvPicPr>
          <p:nvPr/>
        </p:nvPicPr>
        <p:blipFill rotWithShape="1">
          <a:blip r:embed="rId3">
            <a:extLst>
              <a:ext uri="{28A0092B-C50C-407E-A947-70E740481C1C}">
                <a14:useLocalDpi xmlns:a14="http://schemas.microsoft.com/office/drawing/2010/main" val="0"/>
              </a:ext>
            </a:extLst>
          </a:blip>
          <a:srcRect l="22381" r="5446"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313007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8B69553-ACB2-45BC-93A6-EAD0108BFDC9}"/>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Portland’s RFS Timeline</a:t>
            </a:r>
          </a:p>
        </p:txBody>
      </p:sp>
      <p:graphicFrame>
        <p:nvGraphicFramePr>
          <p:cNvPr id="5" name="Content Placeholder 2">
            <a:extLst>
              <a:ext uri="{FF2B5EF4-FFF2-40B4-BE49-F238E27FC236}">
                <a16:creationId xmlns:a16="http://schemas.microsoft.com/office/drawing/2014/main" id="{2450E898-93DC-405E-B85D-4D7BC4FE0004}"/>
              </a:ext>
            </a:extLst>
          </p:cNvPr>
          <p:cNvGraphicFramePr>
            <a:graphicFrameLocks noGrp="1"/>
          </p:cNvGraphicFramePr>
          <p:nvPr>
            <p:ph idx="1"/>
            <p:extLst>
              <p:ext uri="{D42A27DB-BD31-4B8C-83A1-F6EECF244321}">
                <p14:modId xmlns:p14="http://schemas.microsoft.com/office/powerpoint/2010/main" val="58006681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172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B69553-ACB2-45BC-93A6-EAD0108BFDC9}"/>
              </a:ext>
            </a:extLst>
          </p:cNvPr>
          <p:cNvSpPr>
            <a:spLocks noGrp="1"/>
          </p:cNvSpPr>
          <p:nvPr>
            <p:ph type="title"/>
          </p:nvPr>
        </p:nvSpPr>
        <p:spPr>
          <a:xfrm>
            <a:off x="833002" y="448253"/>
            <a:ext cx="10520702" cy="1325563"/>
          </a:xfrm>
        </p:spPr>
        <p:txBody>
          <a:bodyPr>
            <a:normAutofit/>
          </a:bodyPr>
          <a:lstStyle/>
          <a:p>
            <a:r>
              <a:rPr lang="en-US" dirty="0"/>
              <a:t>Recent Changes in Fuel Markets</a:t>
            </a:r>
          </a:p>
        </p:txBody>
      </p:sp>
      <p:sp>
        <p:nvSpPr>
          <p:cNvPr id="3" name="Content Placeholder 2">
            <a:extLst>
              <a:ext uri="{FF2B5EF4-FFF2-40B4-BE49-F238E27FC236}">
                <a16:creationId xmlns:a16="http://schemas.microsoft.com/office/drawing/2014/main" id="{966EBF51-F661-477B-A4B5-ED5119560B2F}"/>
              </a:ext>
            </a:extLst>
          </p:cNvPr>
          <p:cNvSpPr>
            <a:spLocks noGrp="1"/>
          </p:cNvSpPr>
          <p:nvPr>
            <p:ph idx="1"/>
          </p:nvPr>
        </p:nvSpPr>
        <p:spPr>
          <a:xfrm>
            <a:off x="833001" y="1816356"/>
            <a:ext cx="6857979" cy="3985155"/>
          </a:xfrm>
        </p:spPr>
        <p:txBody>
          <a:bodyPr>
            <a:noAutofit/>
          </a:bodyPr>
          <a:lstStyle/>
          <a:p>
            <a:r>
              <a:rPr lang="en-US" sz="3200" dirty="0"/>
              <a:t>Market for domestic biofuel production has expanded. </a:t>
            </a:r>
          </a:p>
          <a:p>
            <a:r>
              <a:rPr lang="en-US" sz="3200" dirty="0"/>
              <a:t>New biofuels don’t meet the definitions as defined in PCC 16.60. </a:t>
            </a:r>
          </a:p>
          <a:p>
            <a:r>
              <a:rPr lang="en-US" sz="3200" dirty="0"/>
              <a:t>The Oregon Clean Fuels Program was implemented in 2016. </a:t>
            </a:r>
          </a:p>
          <a:p>
            <a:r>
              <a:rPr lang="en-US" sz="3200" dirty="0"/>
              <a:t>Clean Fuels program has 284 different approved feedstock pathways for renewable fuels in Oregon.</a:t>
            </a:r>
          </a:p>
          <a:p>
            <a:pPr marL="0" indent="0">
              <a:buNone/>
            </a:pPr>
            <a:endParaRPr lang="en-US" sz="3200" dirty="0"/>
          </a:p>
          <a:p>
            <a:pPr marL="457200" lvl="1" indent="0">
              <a:buNone/>
            </a:pPr>
            <a:endParaRPr lang="en-US" sz="3200" dirty="0"/>
          </a:p>
        </p:txBody>
      </p:sp>
      <p:pic>
        <p:nvPicPr>
          <p:cNvPr id="5" name="Picture 4">
            <a:extLst>
              <a:ext uri="{FF2B5EF4-FFF2-40B4-BE49-F238E27FC236}">
                <a16:creationId xmlns:a16="http://schemas.microsoft.com/office/drawing/2014/main" id="{347FE633-E749-44B2-BFCC-C38CD32D6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785" y="1739183"/>
            <a:ext cx="4935970" cy="3701977"/>
          </a:xfrm>
          <a:prstGeom prst="rect">
            <a:avLst/>
          </a:prstGeom>
        </p:spPr>
      </p:pic>
    </p:spTree>
    <p:extLst>
      <p:ext uri="{BB962C8B-B14F-4D97-AF65-F5344CB8AC3E}">
        <p14:creationId xmlns:p14="http://schemas.microsoft.com/office/powerpoint/2010/main" val="14503227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9553-ACB2-45BC-93A6-EAD0108BFDC9}"/>
              </a:ext>
            </a:extLst>
          </p:cNvPr>
          <p:cNvSpPr>
            <a:spLocks noGrp="1"/>
          </p:cNvSpPr>
          <p:nvPr>
            <p:ph type="title"/>
          </p:nvPr>
        </p:nvSpPr>
        <p:spPr>
          <a:xfrm>
            <a:off x="984504" y="64325"/>
            <a:ext cx="10714806" cy="1325563"/>
          </a:xfrm>
        </p:spPr>
        <p:txBody>
          <a:bodyPr/>
          <a:lstStyle/>
          <a:p>
            <a:r>
              <a:rPr lang="en-US"/>
              <a:t>Lifecycle Carbon Emissions by Fuel (gCO</a:t>
            </a:r>
            <a:r>
              <a:rPr lang="en-US" baseline="-25000"/>
              <a:t>2</a:t>
            </a:r>
            <a:r>
              <a:rPr lang="en-US"/>
              <a:t>e/MJ) </a:t>
            </a:r>
            <a:endParaRPr lang="en-US" dirty="0"/>
          </a:p>
        </p:txBody>
      </p:sp>
      <p:graphicFrame>
        <p:nvGraphicFramePr>
          <p:cNvPr id="7" name="Chart 6">
            <a:extLst>
              <a:ext uri="{FF2B5EF4-FFF2-40B4-BE49-F238E27FC236}">
                <a16:creationId xmlns:a16="http://schemas.microsoft.com/office/drawing/2014/main" id="{2D096879-1AB2-4100-9D42-944D5077D5A8}"/>
              </a:ext>
            </a:extLst>
          </p:cNvPr>
          <p:cNvGraphicFramePr>
            <a:graphicFrameLocks/>
          </p:cNvGraphicFramePr>
          <p:nvPr>
            <p:extLst>
              <p:ext uri="{D42A27DB-BD31-4B8C-83A1-F6EECF244321}">
                <p14:modId xmlns:p14="http://schemas.microsoft.com/office/powerpoint/2010/main" val="2430926410"/>
              </p:ext>
            </p:extLst>
          </p:nvPr>
        </p:nvGraphicFramePr>
        <p:xfrm>
          <a:off x="838200" y="1389888"/>
          <a:ext cx="10515600" cy="5066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3181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8ABE690331C44C9304DDB847EFBAC4" ma:contentTypeVersion="3" ma:contentTypeDescription="Create a new document." ma:contentTypeScope="" ma:versionID="5e353572b1cf409df57662cafc015fd4">
  <xsd:schema xmlns:xsd="http://www.w3.org/2001/XMLSchema" xmlns:xs="http://www.w3.org/2001/XMLSchema" xmlns:p="http://schemas.microsoft.com/office/2006/metadata/properties" xmlns:ns3="27eb382a-5268-436f-aa7e-903afc5f4bd6" targetNamespace="http://schemas.microsoft.com/office/2006/metadata/properties" ma:root="true" ma:fieldsID="f1c962d7c0ed3c60418a729e716c3f41" ns3:_="">
    <xsd:import namespace="27eb382a-5268-436f-aa7e-903afc5f4bd6"/>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b382a-5268-436f-aa7e-903afc5f4b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D4392A-2345-422B-B5B2-02442D07AFD3}">
  <ds:schemaRefs>
    <ds:schemaRef ds:uri="http://schemas.microsoft.com/sharepoint/v3/contenttype/forms"/>
  </ds:schemaRefs>
</ds:datastoreItem>
</file>

<file path=customXml/itemProps2.xml><?xml version="1.0" encoding="utf-8"?>
<ds:datastoreItem xmlns:ds="http://schemas.openxmlformats.org/officeDocument/2006/customXml" ds:itemID="{7995B06E-1E43-4455-A23E-C5B845F26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b382a-5268-436f-aa7e-903afc5f4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7FF341-02F1-4154-9A24-5DDFC99FE352}">
  <ds:schemaRefs>
    <ds:schemaRef ds:uri="http://purl.org/dc/terms/"/>
    <ds:schemaRef ds:uri="27eb382a-5268-436f-aa7e-903afc5f4bd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99</TotalTime>
  <Words>1494</Words>
  <Application>Microsoft Office PowerPoint</Application>
  <PresentationFormat>Widescreen</PresentationFormat>
  <Paragraphs>110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Updating Portland’s Renewable Fuels Standard  Kyle Diesner, Bureau of Planning and Sustainability  Emily Sandy, Bureau of Development Services</vt:lpstr>
      <vt:lpstr>PowerPoint Presentation</vt:lpstr>
      <vt:lpstr>PowerPoint Presentation</vt:lpstr>
      <vt:lpstr>How to Reduce Transportation Emissions? </vt:lpstr>
      <vt:lpstr>PowerPoint Presentation</vt:lpstr>
      <vt:lpstr>Portland’s Renewable Fuels Standard</vt:lpstr>
      <vt:lpstr>Portland’s RFS Timeline</vt:lpstr>
      <vt:lpstr>Recent Changes in Fuel Markets</vt:lpstr>
      <vt:lpstr>Lifecycle Carbon Emissions by Fuel (gCO2e/MJ) </vt:lpstr>
      <vt:lpstr>Emission Reductions </vt:lpstr>
      <vt:lpstr>Updating Portland’s RFS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Portland’s Renewable Fuels Standard  Kyle Diesner, Bureau of Planning and Sustainability  Emily Sandy, Bureau of Development Services</dc:title>
  <dc:creator>Diesner, Kyle</dc:creator>
  <cp:lastModifiedBy>Diesner, Kyle</cp:lastModifiedBy>
  <cp:revision>161</cp:revision>
  <dcterms:created xsi:type="dcterms:W3CDTF">2019-12-17T21:21:02Z</dcterms:created>
  <dcterms:modified xsi:type="dcterms:W3CDTF">2019-12-18T01:21:14Z</dcterms:modified>
</cp:coreProperties>
</file>