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64" r:id="rId5"/>
    <p:sldId id="265" r:id="rId6"/>
    <p:sldId id="271" r:id="rId7"/>
    <p:sldId id="259" r:id="rId8"/>
    <p:sldId id="261" r:id="rId9"/>
    <p:sldId id="272" r:id="rId10"/>
    <p:sldId id="262" r:id="rId11"/>
    <p:sldId id="269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y, Emily" initials="SE" lastIdx="0" clrIdx="0">
    <p:extLst>
      <p:ext uri="{19B8F6BF-5375-455C-9EA6-DF929625EA0E}">
        <p15:presenceInfo xmlns:p15="http://schemas.microsoft.com/office/powerpoint/2012/main" userId="S::Emily.Sandy@portlandoregon.gov::225ab58a-5ffb-434b-ba31-9aeb18937c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04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340AAC-0C74-477D-AA1C-383DE7C39D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BC52E-DA08-473B-A416-D3217E1446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CBC4F4-20E6-4B55-AC48-29460BF45BAC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F3D5C-D6A1-4B57-BB31-49E6004D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CDE18-964A-41DE-9746-13EC4CE198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AAD22E-7C33-49B5-B275-48AA9894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63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21887" r="15714" b="2917"/>
          <a:stretch/>
        </p:blipFill>
        <p:spPr>
          <a:xfrm>
            <a:off x="0" y="-12700"/>
            <a:ext cx="9144000" cy="68759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-17925"/>
            <a:ext cx="9144000" cy="68759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 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53660"/>
            <a:ext cx="9144000" cy="409577"/>
          </a:xfrm>
          <a:prstGeom prst="rect">
            <a:avLst/>
          </a:prstGeom>
          <a:solidFill>
            <a:srgbClr val="000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2101" y="6468174"/>
            <a:ext cx="815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1900 SW Fourth Avenue  |  Portland, Oregon 97201  |  www.portlandoregon.gov/bds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426330"/>
            <a:ext cx="5130800" cy="13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2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3" y="219122"/>
            <a:ext cx="2305316" cy="59259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034135"/>
            <a:ext cx="9144000" cy="1"/>
          </a:xfrm>
          <a:prstGeom prst="line">
            <a:avLst/>
          </a:prstGeom>
          <a:ln>
            <a:solidFill>
              <a:srgbClr val="000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2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3360-CDEB-4CD2-B030-B1251235E07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A46A0-B6F6-4696-AB55-79982933E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6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06780" y="4122095"/>
            <a:ext cx="7330440" cy="0"/>
          </a:xfrm>
          <a:prstGeom prst="line">
            <a:avLst/>
          </a:prstGeom>
          <a:ln>
            <a:solidFill>
              <a:srgbClr val="000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3046" y="2059992"/>
            <a:ext cx="78779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Proposed Amendment to Title 11, Trees, to Extend Sunset Date for Certain Tree Preservation Regulations in Development Situations on Private Property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04234" y="4373542"/>
            <a:ext cx="10760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City Council Hearing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November 13, 2019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877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145" y="161473"/>
            <a:ext cx="660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Actions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46349-8EE8-4519-B4F6-4359543F65E8}"/>
              </a:ext>
            </a:extLst>
          </p:cNvPr>
          <p:cNvSpPr/>
          <p:nvPr/>
        </p:nvSpPr>
        <p:spPr>
          <a:xfrm>
            <a:off x="679917" y="1100717"/>
            <a:ext cx="8027469" cy="4990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SzPct val="80000"/>
              <a:defRPr/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Lucida Grande" charset="0"/>
                <a:sym typeface="Lucida Grande" charset="0"/>
              </a:rPr>
              <a:t>Request for Action Today: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Lucida Grande" charset="0"/>
                <a:sym typeface="Lucida Grande" charset="0"/>
              </a:rPr>
              <a:t>Adopt recommendation to extend sunset date of 2016 amendments to December 31, 2021 </a:t>
            </a:r>
            <a:r>
              <a:rPr lang="en-US" altLang="en-US" sz="2000" b="1" dirty="0">
                <a:solidFill>
                  <a:srgbClr val="C00000"/>
                </a:solidFill>
                <a:latin typeface="Lucida Grande" charset="0"/>
                <a:sym typeface="Lucida Grande" charset="0"/>
              </a:rPr>
              <a:t>(PSC)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80000"/>
              <a:defRPr/>
            </a:pP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Lucida Grande" charset="0"/>
                <a:sym typeface="Lucida Grande" charset="0"/>
              </a:rPr>
              <a:t>OR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Lucida Grande" charset="0"/>
                <a:sym typeface="Lucida Grande" charset="0"/>
              </a:rPr>
              <a:t>Adopt recommendation to extend sunset date of 2016 amendments to December 31, 2021 or for the duration of a declared Climate Emergency </a:t>
            </a:r>
            <a:r>
              <a:rPr lang="en-US" altLang="en-US" sz="2000" b="1" dirty="0">
                <a:solidFill>
                  <a:srgbClr val="C00000"/>
                </a:solidFill>
                <a:latin typeface="Lucida Grande" charset="0"/>
                <a:sym typeface="Lucida Grande" charset="0"/>
              </a:rPr>
              <a:t>(UFC)</a:t>
            </a:r>
          </a:p>
          <a:p>
            <a:pPr indent="346075">
              <a:lnSpc>
                <a:spcPct val="150000"/>
              </a:lnSpc>
              <a:spcBef>
                <a:spcPts val="1200"/>
              </a:spcBef>
              <a:buSzPct val="80000"/>
              <a:defRPr/>
            </a:pPr>
            <a:r>
              <a:rPr lang="en-US" altLang="en-US" sz="2000" b="1" u="sng" dirty="0">
                <a:solidFill>
                  <a:srgbClr val="C00000"/>
                </a:solidFill>
                <a:latin typeface="Lucida Grande" charset="0"/>
                <a:sym typeface="Lucida Grande" charset="0"/>
              </a:rPr>
              <a:t>Staff alternate to UFC recommendation: </a:t>
            </a:r>
            <a:r>
              <a:rPr lang="en-US" altLang="en-US" sz="2000" b="1" dirty="0">
                <a:latin typeface="Lucida Grande" charset="0"/>
                <a:sym typeface="Lucida Grande" charset="0"/>
              </a:rPr>
              <a:t>Adopt 2016 	amendments without a sunset date</a:t>
            </a:r>
          </a:p>
        </p:txBody>
      </p:sp>
    </p:spTree>
    <p:extLst>
      <p:ext uri="{BB962C8B-B14F-4D97-AF65-F5344CB8AC3E}">
        <p14:creationId xmlns:p14="http://schemas.microsoft.com/office/powerpoint/2010/main" val="77833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6CDE76-8401-494C-B219-55A20DF190F9}"/>
              </a:ext>
            </a:extLst>
          </p:cNvPr>
          <p:cNvSpPr txBox="1"/>
          <p:nvPr/>
        </p:nvSpPr>
        <p:spPr>
          <a:xfrm>
            <a:off x="1828801" y="2105561"/>
            <a:ext cx="5245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Testimony and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1BEDE-AEF9-47CC-887D-09BF28DA4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653054"/>
            <a:ext cx="3225800" cy="208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9FD85A-147C-4684-86FF-BA56C72D9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08" y="3653053"/>
            <a:ext cx="3426592" cy="2086027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16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5619" y="161473"/>
            <a:ext cx="660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Order of Presentation</a:t>
            </a:r>
            <a:endParaRPr lang="en-US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8C90AC6E-BBA7-4E7B-8589-04371905F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56" y="1323504"/>
            <a:ext cx="561419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ts val="1200"/>
              </a:spcBef>
              <a:buSzPct val="80000"/>
              <a:defRPr/>
            </a:pPr>
            <a:r>
              <a:rPr lang="en-US" altLang="en-US" sz="2400" b="1" dirty="0">
                <a:latin typeface="Lucida Grande" charset="0"/>
                <a:sym typeface="Lucida Grande" charset="0"/>
              </a:rPr>
              <a:t>Summary of Proposal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1200"/>
              </a:spcBef>
              <a:buSzPct val="80000"/>
              <a:defRPr/>
            </a:pPr>
            <a:r>
              <a:rPr lang="en-US" altLang="en-US" sz="2400" b="1" dirty="0">
                <a:latin typeface="Lucida Grande" charset="0"/>
                <a:sym typeface="Lucida Grande" charset="0"/>
              </a:rPr>
              <a:t>Process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1200"/>
              </a:spcBef>
              <a:buSzPct val="80000"/>
              <a:defRPr/>
            </a:pPr>
            <a:r>
              <a:rPr lang="en-US" altLang="en-US" sz="2400" b="1" dirty="0">
                <a:latin typeface="Lucida Grande" charset="0"/>
                <a:sym typeface="Lucida Grande" charset="0"/>
              </a:rPr>
              <a:t>History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1200"/>
              </a:spcBef>
              <a:buSzPct val="80000"/>
              <a:defRPr/>
            </a:pPr>
            <a:r>
              <a:rPr lang="en-US" altLang="en-US" sz="2400" b="1" dirty="0">
                <a:latin typeface="Lucida Grande" charset="0"/>
                <a:sym typeface="Lucida Grande" charset="0"/>
              </a:rPr>
              <a:t>2016 Amendments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SzPct val="80000"/>
              <a:defRPr/>
            </a:pPr>
            <a:r>
              <a:rPr lang="en-US" altLang="en-US" sz="2400" b="1" dirty="0">
                <a:latin typeface="Lucida Grande" charset="0"/>
                <a:sym typeface="Lucida Grande" charset="0"/>
              </a:rPr>
              <a:t>2016-2019 Data</a:t>
            </a: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Lucida Grande" charset="0"/>
                <a:sym typeface="Lucida Grande" charset="0"/>
              </a:rPr>
              <a:t>Further Considerations</a:t>
            </a:r>
          </a:p>
          <a:p>
            <a:pPr eaLnBrk="1" hangingPunct="1">
              <a:spcBef>
                <a:spcPct val="0"/>
              </a:spcBef>
              <a:buSzPct val="80000"/>
              <a:buFontTx/>
              <a:buNone/>
              <a:defRPr/>
            </a:pPr>
            <a:endParaRPr lang="en-US" altLang="en-US" sz="2400" b="1" dirty="0">
              <a:solidFill>
                <a:srgbClr val="009900"/>
              </a:solidFill>
              <a:latin typeface="Lucida Grande" charset="0"/>
              <a:sym typeface="Lucida Grande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522C2-CC70-4298-888D-B323B7773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1543050"/>
            <a:ext cx="2985294" cy="46017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897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145" y="161473"/>
            <a:ext cx="660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 of Proposal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D5FBF-1003-4AE4-B45A-BB0E37B3F778}"/>
              </a:ext>
            </a:extLst>
          </p:cNvPr>
          <p:cNvSpPr txBox="1"/>
          <p:nvPr/>
        </p:nvSpPr>
        <p:spPr>
          <a:xfrm>
            <a:off x="885825" y="1271516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Extend Sunset Date for Certain Tree Preservation Regulations Two Years: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From December 31, 2019 to December 31,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64A4D-EFD5-4E52-8C60-BC1EE6AF53FC}"/>
              </a:ext>
            </a:extLst>
          </p:cNvPr>
          <p:cNvSpPr txBox="1"/>
          <p:nvPr/>
        </p:nvSpPr>
        <p:spPr>
          <a:xfrm>
            <a:off x="935831" y="2623637"/>
            <a:ext cx="7272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 on Scope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Applies to regulations for Private Trees in Development Situations (not City Trees, or Street Trees, or Trees in Non-development Situations).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not pertain to when tree preservation regulations are triggered, or when a site or tree is exempt from tree preservation regulations</a:t>
            </a:r>
            <a:r>
              <a:rPr lang="en-US" b="1" dirty="0"/>
              <a:t>.***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Presentation/discussion will refer to trees (assume non-exempt trees on non-exempt sites)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A4C9E3-91F3-4C3B-A05A-17720273C740}"/>
              </a:ext>
            </a:extLst>
          </p:cNvPr>
          <p:cNvCxnSpPr/>
          <p:nvPr/>
        </p:nvCxnSpPr>
        <p:spPr>
          <a:xfrm>
            <a:off x="935831" y="2471845"/>
            <a:ext cx="7272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12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145" y="161473"/>
            <a:ext cx="660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Process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D1884-ACFE-45F3-B8BD-D6ABD5752EAA}"/>
              </a:ext>
            </a:extLst>
          </p:cNvPr>
          <p:cNvSpPr txBox="1"/>
          <p:nvPr/>
        </p:nvSpPr>
        <p:spPr>
          <a:xfrm>
            <a:off x="702644" y="1472665"/>
            <a:ext cx="777721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Lucida Grande" charset="0"/>
                <a:sym typeface="Lucida Grande" charset="0"/>
              </a:rPr>
              <a:t>Planning and Sustainability Commission </a:t>
            </a:r>
            <a:r>
              <a:rPr lang="en-US" altLang="en-US" sz="2400" b="1" dirty="0">
                <a:latin typeface="Lucida Grande" charset="0"/>
                <a:sym typeface="Lucida Grande" charset="0"/>
              </a:rPr>
              <a:t>Hearing and Recommendation (September 24, 2019)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Lucida Grande" charset="0"/>
                <a:sym typeface="Lucida Grande" charset="0"/>
              </a:rPr>
              <a:t>Urban Forestry Commission </a:t>
            </a:r>
            <a:r>
              <a:rPr lang="en-US" altLang="en-US" sz="2400" b="1" dirty="0">
                <a:latin typeface="Lucida Grande" charset="0"/>
                <a:sym typeface="Lucida Grande" charset="0"/>
              </a:rPr>
              <a:t>Hearing and Recommendation (October 17, 2019)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Lucida Grande" charset="0"/>
                <a:sym typeface="Lucida Grande" charset="0"/>
              </a:rPr>
              <a:t>City Council </a:t>
            </a:r>
            <a:r>
              <a:rPr lang="en-US" altLang="en-US" sz="2400" b="1" dirty="0">
                <a:latin typeface="Lucida Grande" charset="0"/>
                <a:sym typeface="Lucida Grande" charset="0"/>
              </a:rPr>
              <a:t>Hearing and Decision 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80000"/>
              <a:defRPr/>
            </a:pPr>
            <a:r>
              <a:rPr lang="en-US" altLang="en-US" sz="2400" b="1" dirty="0">
                <a:latin typeface="Lucida Grande" charset="0"/>
                <a:sym typeface="Lucida Grande" charset="0"/>
              </a:rPr>
              <a:t>	(November 13, 2019)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latin typeface="Lucida Grande" charset="0"/>
              <a:sym typeface="Lucida Grande" charset="0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latin typeface="Lucida Grande" charset="0"/>
              <a:sym typeface="Lucida Grand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5297" y="145230"/>
            <a:ext cx="2391732" cy="97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History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E08483-9DBC-4F6D-A43B-1D42F49E9CB0}"/>
              </a:ext>
            </a:extLst>
          </p:cNvPr>
          <p:cNvSpPr txBox="1"/>
          <p:nvPr/>
        </p:nvSpPr>
        <p:spPr>
          <a:xfrm>
            <a:off x="486698" y="1689100"/>
            <a:ext cx="5130331" cy="4534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ym typeface="Lucida Grande" charset="0"/>
              </a:rPr>
              <a:t>Title 11 effective </a:t>
            </a:r>
            <a:r>
              <a:rPr lang="en-US" altLang="en-US" b="1" dirty="0">
                <a:sym typeface="Lucida Grande" charset="0"/>
              </a:rPr>
              <a:t>January 1, 2015</a:t>
            </a:r>
          </a:p>
          <a:p>
            <a:pPr marL="342900" indent="-342900" defTabSz="914400">
              <a:lnSpc>
                <a:spcPct val="9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ym typeface="Lucida Grande" charset="0"/>
              </a:rPr>
              <a:t>Mid-2015</a:t>
            </a:r>
            <a:r>
              <a:rPr lang="en-US" altLang="en-US" dirty="0">
                <a:sym typeface="Lucida Grande" charset="0"/>
              </a:rPr>
              <a:t>, community concern regarding especially large sized trees being removed in association with development projects</a:t>
            </a:r>
          </a:p>
          <a:p>
            <a:pPr marL="342900" indent="-342900" defTabSz="914400">
              <a:lnSpc>
                <a:spcPct val="9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ym typeface="Lucida Grande" charset="0"/>
              </a:rPr>
              <a:t>Commissioner Fritz (PP&amp;R Commissioner in Charge) requested </a:t>
            </a:r>
            <a:r>
              <a:rPr lang="en-US" altLang="en-US" b="1" dirty="0">
                <a:sym typeface="Lucida Grande" charset="0"/>
              </a:rPr>
              <a:t>fast-track amendments to Title 11 </a:t>
            </a:r>
            <a:r>
              <a:rPr lang="en-US" altLang="en-US" dirty="0">
                <a:sym typeface="Lucida Grande" charset="0"/>
              </a:rPr>
              <a:t>to address issue</a:t>
            </a:r>
          </a:p>
          <a:p>
            <a:pPr marL="342900" indent="-342900" defTabSz="914400">
              <a:lnSpc>
                <a:spcPct val="9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ym typeface="Lucida Grande" charset="0"/>
              </a:rPr>
              <a:t>Early Proposals Presented to Tree Code Oversight Advisory Committee (OAC), Urban Forestry Commission (UFC), Development Review Advisory Committee (DRAC), and City Bureaus. No other community engagement</a:t>
            </a:r>
          </a:p>
          <a:p>
            <a:pPr marL="342900" indent="-342900" defTabSz="914400">
              <a:lnSpc>
                <a:spcPct val="9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ym typeface="Lucida Grande" charset="0"/>
              </a:rPr>
              <a:t>Amendments </a:t>
            </a:r>
            <a:r>
              <a:rPr lang="en-US" altLang="en-US" b="1" dirty="0">
                <a:sym typeface="Lucida Grande" charset="0"/>
              </a:rPr>
              <a:t>effective May, 2016</a:t>
            </a:r>
          </a:p>
          <a:p>
            <a:pPr marL="342900" indent="-228600" defTabSz="914400">
              <a:lnSpc>
                <a:spcPct val="9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ym typeface="Lucida Grande" charset="0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5" descr="hemlock closeup">
            <a:extLst>
              <a:ext uri="{FF2B5EF4-FFF2-40B4-BE49-F238E27FC236}">
                <a16:creationId xmlns:a16="http://schemas.microsoft.com/office/drawing/2014/main" id="{0526D0B3-B5D5-4B3F-A286-309C649A1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 r="14713" b="-1"/>
          <a:stretch/>
        </p:blipFill>
        <p:spPr bwMode="auto">
          <a:xfrm>
            <a:off x="5918704" y="10"/>
            <a:ext cx="3225295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30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145" y="161473"/>
            <a:ext cx="660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2016 Amendments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274FBA-870C-4E80-B477-7C0FEE6F7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45271"/>
              </p:ext>
            </p:extLst>
          </p:nvPr>
        </p:nvGraphicFramePr>
        <p:xfrm>
          <a:off x="471637" y="1164657"/>
          <a:ext cx="8133347" cy="55812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4489">
                  <a:extLst>
                    <a:ext uri="{9D8B030D-6E8A-4147-A177-3AD203B41FA5}">
                      <a16:colId xmlns:a16="http://schemas.microsoft.com/office/drawing/2014/main" val="749107689"/>
                    </a:ext>
                  </a:extLst>
                </a:gridCol>
                <a:gridCol w="2063701">
                  <a:extLst>
                    <a:ext uri="{9D8B030D-6E8A-4147-A177-3AD203B41FA5}">
                      <a16:colId xmlns:a16="http://schemas.microsoft.com/office/drawing/2014/main" val="3724113835"/>
                    </a:ext>
                  </a:extLst>
                </a:gridCol>
                <a:gridCol w="2704699">
                  <a:extLst>
                    <a:ext uri="{9D8B030D-6E8A-4147-A177-3AD203B41FA5}">
                      <a16:colId xmlns:a16="http://schemas.microsoft.com/office/drawing/2014/main" val="2220034029"/>
                    </a:ext>
                  </a:extLst>
                </a:gridCol>
                <a:gridCol w="3070458">
                  <a:extLst>
                    <a:ext uri="{9D8B030D-6E8A-4147-A177-3AD203B41FA5}">
                      <a16:colId xmlns:a16="http://schemas.microsoft.com/office/drawing/2014/main" val="11692316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Description</a:t>
                      </a: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2015 Code</a:t>
                      </a: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2016 Amendments</a:t>
                      </a:r>
                    </a:p>
                  </a:txBody>
                  <a:tcPr marL="53146" marR="53146" marT="0" marB="0"/>
                </a:tc>
                <a:extLst>
                  <a:ext uri="{0D108BD9-81ED-4DB2-BD59-A6C34878D82A}">
                    <a16:rowId xmlns:a16="http://schemas.microsoft.com/office/drawing/2014/main" val="2399088204"/>
                  </a:ext>
                </a:extLst>
              </a:tr>
              <a:tr h="1854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Mitigation Fee In-lieu Applies to All Large Trees Removed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</a:rPr>
                        <a:t> OR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Only Trees Removed that are Subject to 1/3 Preservation Standard?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1/3 preservation standard; can be met by paying a fee lieu of preservation</a:t>
                      </a:r>
                    </a:p>
                    <a:p>
                      <a:pPr marL="2000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Up to 36”= </a:t>
                      </a:r>
                      <a:r>
                        <a:rPr lang="en-US" sz="1400" dirty="0">
                          <a:effectLst/>
                        </a:rPr>
                        <a:t>1/3 preservation standard; can be met by paying a fee in lieu of preservation.</a:t>
                      </a:r>
                    </a:p>
                    <a:p>
                      <a:pPr marL="115888" marR="0" lvl="0" indent="-1158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36” or greater=</a:t>
                      </a:r>
                      <a:r>
                        <a:rPr lang="en-US" sz="1400" dirty="0">
                          <a:effectLst/>
                        </a:rPr>
                        <a:t>All must be preserved; can be met by paying a fee in lieu of preservation; can be used to meet 1/3 preservation standard.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5888" marR="0" indent="-1158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extLst>
                  <a:ext uri="{0D108BD9-81ED-4DB2-BD59-A6C34878D82A}">
                    <a16:rowId xmlns:a16="http://schemas.microsoft.com/office/drawing/2014/main" val="1075507036"/>
                  </a:ext>
                </a:extLst>
              </a:tr>
              <a:tr h="1155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Mitigation Fee In-Lieu of Preservation Structure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Flat fee per tree not preserve, regardless of tree size (cost to plant and maintain 2 replacement trees)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115888" marR="0" lvl="0" indent="-1158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Graduated fee in lieu of preservation</a:t>
                      </a:r>
                    </a:p>
                    <a:p>
                      <a:pPr marL="115888" marR="0" lvl="0" indent="-1158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12-20”= </a:t>
                      </a:r>
                      <a:r>
                        <a:rPr lang="en-US" sz="1400" dirty="0">
                          <a:effectLst/>
                        </a:rPr>
                        <a:t>(cost of (2) 2-inch trees)</a:t>
                      </a:r>
                    </a:p>
                    <a:p>
                      <a:pPr marL="115888" marR="0" lvl="0" indent="-1158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20-36”= </a:t>
                      </a:r>
                      <a:r>
                        <a:rPr lang="en-US" sz="1400" dirty="0">
                          <a:effectLst/>
                        </a:rPr>
                        <a:t>(cost of (4) 2-inch trees)</a:t>
                      </a:r>
                    </a:p>
                    <a:p>
                      <a:pPr marL="115888" marR="0" lvl="0" indent="-1158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dirty="0">
                          <a:effectLst/>
                        </a:rPr>
                        <a:t>36” plus= inch-per-inch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extLst>
                  <a:ext uri="{0D108BD9-81ED-4DB2-BD59-A6C34878D82A}">
                    <a16:rowId xmlns:a16="http://schemas.microsoft.com/office/drawing/2014/main" val="2870427836"/>
                  </a:ext>
                </a:extLst>
              </a:tr>
              <a:tr h="922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Notice Requirements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For removal of trees 36” plus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 day posted notice and Neighborhood Association notice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extLst>
                  <a:ext uri="{0D108BD9-81ED-4DB2-BD59-A6C34878D82A}">
                    <a16:rowId xmlns:a16="http://schemas.microsoft.com/office/drawing/2014/main" val="1299152765"/>
                  </a:ext>
                </a:extLst>
              </a:tr>
              <a:tr h="4560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Applicability to City and Street Trees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 (Admin Rule)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(Admin Rule)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extLst>
                  <a:ext uri="{0D108BD9-81ED-4DB2-BD59-A6C34878D82A}">
                    <a16:rowId xmlns:a16="http://schemas.microsoft.com/office/drawing/2014/main" val="1536992371"/>
                  </a:ext>
                </a:extLst>
              </a:tr>
              <a:tr h="4560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Sunset Date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December 31, 2019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extLst>
                  <a:ext uri="{0D108BD9-81ED-4DB2-BD59-A6C34878D82A}">
                    <a16:rowId xmlns:a16="http://schemas.microsoft.com/office/drawing/2014/main" val="1050802336"/>
                  </a:ext>
                </a:extLst>
              </a:tr>
              <a:tr h="4560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Affordable Housing Exemption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Exempt from fee-in lieu for 36” plus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46" marR="53146" marT="0" marB="0"/>
                </a:tc>
                <a:extLst>
                  <a:ext uri="{0D108BD9-81ED-4DB2-BD59-A6C34878D82A}">
                    <a16:rowId xmlns:a16="http://schemas.microsoft.com/office/drawing/2014/main" val="117153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67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145" y="161473"/>
            <a:ext cx="660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2016-2019 Data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2C2F5C-F64F-4D8B-BDB6-70DEFED25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000471"/>
              </p:ext>
            </p:extLst>
          </p:nvPr>
        </p:nvGraphicFramePr>
        <p:xfrm>
          <a:off x="1713296" y="1868499"/>
          <a:ext cx="6256422" cy="16525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43804">
                  <a:extLst>
                    <a:ext uri="{9D8B030D-6E8A-4147-A177-3AD203B41FA5}">
                      <a16:colId xmlns:a16="http://schemas.microsoft.com/office/drawing/2014/main" val="3841698773"/>
                    </a:ext>
                  </a:extLst>
                </a:gridCol>
                <a:gridCol w="1409493">
                  <a:extLst>
                    <a:ext uri="{9D8B030D-6E8A-4147-A177-3AD203B41FA5}">
                      <a16:colId xmlns:a16="http://schemas.microsoft.com/office/drawing/2014/main" val="3770145162"/>
                    </a:ext>
                  </a:extLst>
                </a:gridCol>
                <a:gridCol w="1523754">
                  <a:extLst>
                    <a:ext uri="{9D8B030D-6E8A-4147-A177-3AD203B41FA5}">
                      <a16:colId xmlns:a16="http://schemas.microsoft.com/office/drawing/2014/main" val="1906689861"/>
                    </a:ext>
                  </a:extLst>
                </a:gridCol>
                <a:gridCol w="1179371">
                  <a:extLst>
                    <a:ext uri="{9D8B030D-6E8A-4147-A177-3AD203B41FA5}">
                      <a16:colId xmlns:a16="http://schemas.microsoft.com/office/drawing/2014/main" val="3253431917"/>
                    </a:ext>
                  </a:extLst>
                </a:gridCol>
              </a:tblGrid>
              <a:tr h="676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Pre-Amendment (2015)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Post-Amendment (Average/Year)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%Change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0533975"/>
                  </a:ext>
                </a:extLst>
              </a:tr>
              <a:tr h="3108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 Non-exempt 36” + Trees Removed: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42</a:t>
                      </a:r>
                      <a:endParaRPr lang="en-US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</a:t>
                      </a:r>
                      <a:endParaRPr lang="en-US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-64%</a:t>
                      </a:r>
                      <a:endParaRPr lang="en-US" sz="1600" b="1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308081"/>
                  </a:ext>
                </a:extLst>
              </a:tr>
              <a:tr h="4333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#36” + Trees Preserved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91</a:t>
                      </a:r>
                      <a:endParaRPr lang="en-US" sz="1600" b="1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156</a:t>
                      </a:r>
                      <a:endParaRPr lang="en-US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71%</a:t>
                      </a:r>
                      <a:endParaRPr lang="en-US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52599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A4AD2D-B6AA-40E1-9A58-0013E364C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644223"/>
              </p:ext>
            </p:extLst>
          </p:nvPr>
        </p:nvGraphicFramePr>
        <p:xfrm>
          <a:off x="1713296" y="4422808"/>
          <a:ext cx="6256422" cy="170367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75309">
                  <a:extLst>
                    <a:ext uri="{9D8B030D-6E8A-4147-A177-3AD203B41FA5}">
                      <a16:colId xmlns:a16="http://schemas.microsoft.com/office/drawing/2014/main" val="2831465858"/>
                    </a:ext>
                  </a:extLst>
                </a:gridCol>
                <a:gridCol w="1562159">
                  <a:extLst>
                    <a:ext uri="{9D8B030D-6E8A-4147-A177-3AD203B41FA5}">
                      <a16:colId xmlns:a16="http://schemas.microsoft.com/office/drawing/2014/main" val="3839655969"/>
                    </a:ext>
                  </a:extLst>
                </a:gridCol>
                <a:gridCol w="1419936">
                  <a:extLst>
                    <a:ext uri="{9D8B030D-6E8A-4147-A177-3AD203B41FA5}">
                      <a16:colId xmlns:a16="http://schemas.microsoft.com/office/drawing/2014/main" val="3627838325"/>
                    </a:ext>
                  </a:extLst>
                </a:gridCol>
                <a:gridCol w="1099018">
                  <a:extLst>
                    <a:ext uri="{9D8B030D-6E8A-4147-A177-3AD203B41FA5}">
                      <a16:colId xmlns:a16="http://schemas.microsoft.com/office/drawing/2014/main" val="404385812"/>
                    </a:ext>
                  </a:extLst>
                </a:gridCol>
              </a:tblGrid>
              <a:tr h="801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Pre-Amendment (2015)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Post-Amendment (Average/Year)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%Change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4556786"/>
                  </a:ext>
                </a:extLst>
              </a:tr>
              <a:tr h="368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Issued Permits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6,843</a:t>
                      </a:r>
                      <a:endParaRPr lang="en-US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6,588</a:t>
                      </a:r>
                      <a:endParaRPr lang="en-US" sz="1600" b="1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-4%</a:t>
                      </a:r>
                      <a:endParaRPr lang="en-US" sz="1600" b="1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0084117"/>
                  </a:ext>
                </a:extLst>
              </a:tr>
              <a:tr h="534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Fee In Lieu of Preservation Revenue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$200,400</a:t>
                      </a:r>
                      <a:endParaRPr lang="en-US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$462,376</a:t>
                      </a:r>
                      <a:endParaRPr lang="en-US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131%</a:t>
                      </a:r>
                      <a:endParaRPr lang="en-US" sz="16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57553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3A34DBB-A941-40E3-B9DF-DD3F7C89D7B9}"/>
              </a:ext>
            </a:extLst>
          </p:cNvPr>
          <p:cNvSpPr txBox="1"/>
          <p:nvPr/>
        </p:nvSpPr>
        <p:spPr>
          <a:xfrm>
            <a:off x="1713297" y="1145406"/>
            <a:ext cx="62564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36” or Larger Trees Removed and Preserved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87FEF1-5D47-4CED-9789-A370336046EF}"/>
              </a:ext>
            </a:extLst>
          </p:cNvPr>
          <p:cNvSpPr txBox="1"/>
          <p:nvPr/>
        </p:nvSpPr>
        <p:spPr>
          <a:xfrm>
            <a:off x="1713297" y="3928589"/>
            <a:ext cx="6256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Issued Permits and Fees In-Lieu Collected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9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145" y="161473"/>
            <a:ext cx="660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Potential Further Considerations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A820D-E789-4A74-8265-990B246CCF94}"/>
              </a:ext>
            </a:extLst>
          </p:cNvPr>
          <p:cNvSpPr txBox="1"/>
          <p:nvPr/>
        </p:nvSpPr>
        <p:spPr>
          <a:xfrm>
            <a:off x="548640" y="1205072"/>
            <a:ext cx="80467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Who is impacted? Positively or negatively? Who pays? Who benefits?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It is effective at preserving large sized trees specifically when the tree is affected by proposed development?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Does the notification process work?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Are thresholds and tools correct? Does it appropriately value mid-sizes of trees?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Does the affordable housing exemption fit with how other City regulations consider affordable housing development?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What is the effect on housing development overall and the provision of middle housing?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How are City priorities balanced when they conflict or do not align?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9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B90324-E50B-4062-ADF3-5D757620EA3E}"/>
              </a:ext>
            </a:extLst>
          </p:cNvPr>
          <p:cNvSpPr txBox="1"/>
          <p:nvPr/>
        </p:nvSpPr>
        <p:spPr>
          <a:xfrm>
            <a:off x="2537145" y="161473"/>
            <a:ext cx="660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Commission Recommendations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304462-CB40-49AE-BABA-EBDAB20ECE6F}"/>
              </a:ext>
            </a:extLst>
          </p:cNvPr>
          <p:cNvSpPr/>
          <p:nvPr/>
        </p:nvSpPr>
        <p:spPr>
          <a:xfrm>
            <a:off x="471638" y="1418607"/>
            <a:ext cx="7950467" cy="274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SzPct val="80000"/>
              <a:defRPr/>
            </a:pPr>
            <a:r>
              <a:rPr lang="en-US" altLang="en-US" b="1" u="sng" dirty="0">
                <a:solidFill>
                  <a:srgbClr val="C00000"/>
                </a:solidFill>
                <a:latin typeface="Lucida Grande" charset="0"/>
                <a:sym typeface="Lucida Grande" charset="0"/>
              </a:rPr>
              <a:t>Planning and Sustainability Commission: </a:t>
            </a:r>
            <a:r>
              <a:rPr lang="en-US" altLang="en-US" b="1" dirty="0">
                <a:latin typeface="Lucida Grande" charset="0"/>
                <a:sym typeface="Lucida Grande" charset="0"/>
              </a:rPr>
              <a:t>Extend sunset date of 2016 amendments to December 31, 2021</a:t>
            </a:r>
          </a:p>
          <a:p>
            <a:pPr marL="461963" lvl="2" indent="-288925">
              <a:lnSpc>
                <a:spcPct val="15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b="1" dirty="0">
                <a:latin typeface="Lucida Grande" charset="0"/>
                <a:sym typeface="Lucida Grande" charset="0"/>
              </a:rPr>
              <a:t>Urge City Council to fully fund further work on these and potentially other amendments with appropriate data analysis and focus on equity.</a:t>
            </a:r>
          </a:p>
          <a:p>
            <a:pPr marL="461963" lvl="2" indent="-288925">
              <a:lnSpc>
                <a:spcPct val="15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b="1" dirty="0">
                <a:latin typeface="Lucida Grande" charset="0"/>
                <a:sym typeface="Lucida Grande" charset="0"/>
              </a:rPr>
              <a:t>In further work, consider applying the 2016 amendments to street trees</a:t>
            </a:r>
            <a:r>
              <a:rPr lang="en-US" altLang="en-US" b="1" dirty="0">
                <a:latin typeface="Lucida Grande" charset="0"/>
                <a:sym typeface="Lucida Grande" charset="0"/>
              </a:rPr>
              <a:t>		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F0AA6-623B-442F-8DDB-695CD305FEB2}"/>
              </a:ext>
            </a:extLst>
          </p:cNvPr>
          <p:cNvSpPr/>
          <p:nvPr/>
        </p:nvSpPr>
        <p:spPr>
          <a:xfrm>
            <a:off x="471638" y="3985386"/>
            <a:ext cx="8373979" cy="1856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SzPct val="80000"/>
              <a:defRPr/>
            </a:pPr>
            <a:r>
              <a:rPr lang="en-US" altLang="en-US" b="1" u="sng" dirty="0">
                <a:solidFill>
                  <a:srgbClr val="C00000"/>
                </a:solidFill>
                <a:latin typeface="Lucida Grande" charset="0"/>
                <a:sym typeface="Lucida Grande" charset="0"/>
              </a:rPr>
              <a:t>Urban Forestry Commission: </a:t>
            </a:r>
            <a:r>
              <a:rPr lang="en-US" altLang="en-US" b="1" dirty="0">
                <a:latin typeface="Lucida Grande" charset="0"/>
                <a:sym typeface="Lucida Grande" charset="0"/>
              </a:rPr>
              <a:t>Extend sunset date of 2016 amendments to December 31, 2021 or for the duration of a declared Climate Emergency (UFC)</a:t>
            </a:r>
          </a:p>
          <a:p>
            <a:pPr marL="461963" lvl="2" indent="-288925">
              <a:lnSpc>
                <a:spcPct val="15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sz="1600" b="1" dirty="0">
                <a:latin typeface="Lucida Grande" charset="0"/>
                <a:sym typeface="Lucida Grande" charset="0"/>
              </a:rPr>
              <a:t>Expressed urgency of climate change	</a:t>
            </a:r>
            <a:r>
              <a:rPr lang="en-US" altLang="en-US" b="1" dirty="0">
                <a:latin typeface="Lucida Grande" charset="0"/>
                <a:sym typeface="Lucida Grande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7565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782</Words>
  <Application>Microsoft Office PowerPoint</Application>
  <PresentationFormat>On-screen Show (4:3)</PresentationFormat>
  <Paragraphs>129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Lucida Grande</vt:lpstr>
      <vt:lpstr>Symbol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Gonzalez, Aldo</dc:creator>
  <cp:lastModifiedBy>Sandy, Emily</cp:lastModifiedBy>
  <cp:revision>34</cp:revision>
  <cp:lastPrinted>2019-11-08T21:48:43Z</cp:lastPrinted>
  <dcterms:created xsi:type="dcterms:W3CDTF">2017-07-26T17:00:07Z</dcterms:created>
  <dcterms:modified xsi:type="dcterms:W3CDTF">2019-11-12T18:32:57Z</dcterms:modified>
</cp:coreProperties>
</file>