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15"/>
  </p:notesMasterIdLst>
  <p:handoutMasterIdLst>
    <p:handoutMasterId r:id="rId16"/>
  </p:handoutMasterIdLst>
  <p:sldIdLst>
    <p:sldId id="261" r:id="rId2"/>
    <p:sldId id="274" r:id="rId3"/>
    <p:sldId id="280" r:id="rId4"/>
    <p:sldId id="279" r:id="rId5"/>
    <p:sldId id="275" r:id="rId6"/>
    <p:sldId id="273" r:id="rId7"/>
    <p:sldId id="276" r:id="rId8"/>
    <p:sldId id="277" r:id="rId9"/>
    <p:sldId id="266" r:id="rId10"/>
    <p:sldId id="267" r:id="rId11"/>
    <p:sldId id="272" r:id="rId12"/>
    <p:sldId id="269" r:id="rId13"/>
    <p:sldId id="278"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6723"/>
    <a:srgbClr val="B8BE42"/>
    <a:srgbClr val="868A2F"/>
    <a:srgbClr val="004672"/>
    <a:srgbClr val="B11639"/>
    <a:srgbClr val="F37F28"/>
    <a:srgbClr val="005164"/>
    <a:srgbClr val="0099CC"/>
    <a:srgbClr val="FF5050"/>
    <a:srgbClr val="FEAC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39" autoAdjust="0"/>
    <p:restoredTop sz="73656" autoAdjust="0"/>
  </p:normalViewPr>
  <p:slideViewPr>
    <p:cSldViewPr snapToGrid="0">
      <p:cViewPr varScale="1">
        <p:scale>
          <a:sx n="72" d="100"/>
          <a:sy n="72" d="100"/>
        </p:scale>
        <p:origin x="1590" y="66"/>
      </p:cViewPr>
      <p:guideLst/>
    </p:cSldViewPr>
  </p:slideViewPr>
  <p:notesTextViewPr>
    <p:cViewPr>
      <p:scale>
        <a:sx n="3" d="2"/>
        <a:sy n="3" d="2"/>
      </p:scale>
      <p:origin x="0" y="0"/>
    </p:cViewPr>
  </p:notesTextViewPr>
  <p:notesViewPr>
    <p:cSldViewPr snapToGrid="0">
      <p:cViewPr varScale="1">
        <p:scale>
          <a:sx n="96" d="100"/>
          <a:sy n="96" d="100"/>
        </p:scale>
        <p:origin x="2658" y="72"/>
      </p:cViewPr>
      <p:guideLst/>
    </p:cSldViewPr>
  </p:notesViewPr>
  <p:gridSpacing cx="914400" cy="9144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3F73D8-72F8-4533-B829-0F141F0196C9}"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D0092509-D38A-4389-8AF1-D0EDDF3AA723}">
      <dgm:prSet/>
      <dgm:spPr/>
      <dgm:t>
        <a:bodyPr/>
        <a:lstStyle/>
        <a:p>
          <a:r>
            <a:rPr lang="en-US" dirty="0"/>
            <a:t>The FY 2018-19 CAFR published on October 30th </a:t>
          </a:r>
        </a:p>
      </dgm:t>
    </dgm:pt>
    <dgm:pt modelId="{BF2015FA-1698-4C24-A662-0ABABA38441A}" type="parTrans" cxnId="{0853DA15-5FAE-45F1-AFBB-748824D77C39}">
      <dgm:prSet/>
      <dgm:spPr/>
      <dgm:t>
        <a:bodyPr/>
        <a:lstStyle/>
        <a:p>
          <a:endParaRPr lang="en-US"/>
        </a:p>
      </dgm:t>
    </dgm:pt>
    <dgm:pt modelId="{0D9010D2-AE20-437C-AEEF-D9D65C183F0D}" type="sibTrans" cxnId="{0853DA15-5FAE-45F1-AFBB-748824D77C39}">
      <dgm:prSet/>
      <dgm:spPr/>
      <dgm:t>
        <a:bodyPr/>
        <a:lstStyle/>
        <a:p>
          <a:endParaRPr lang="en-US"/>
        </a:p>
      </dgm:t>
    </dgm:pt>
    <dgm:pt modelId="{E3E2D41C-345A-49D9-8CAF-565777815692}">
      <dgm:prSet/>
      <dgm:spPr/>
      <dgm:t>
        <a:bodyPr/>
        <a:lstStyle/>
        <a:p>
          <a:r>
            <a:rPr lang="en-US"/>
            <a:t>2</a:t>
          </a:r>
          <a:r>
            <a:rPr lang="en-US" baseline="30000"/>
            <a:t>nd</a:t>
          </a:r>
          <a:r>
            <a:rPr lang="en-US"/>
            <a:t> year in a row published within 4 months of fiscal year-end</a:t>
          </a:r>
        </a:p>
      </dgm:t>
    </dgm:pt>
    <dgm:pt modelId="{4714BF6F-3F30-4F09-9DA0-523DC3AD09CA}" type="parTrans" cxnId="{951DF546-9510-4BA7-801E-5C411AEF9648}">
      <dgm:prSet/>
      <dgm:spPr/>
      <dgm:t>
        <a:bodyPr/>
        <a:lstStyle/>
        <a:p>
          <a:endParaRPr lang="en-US"/>
        </a:p>
      </dgm:t>
    </dgm:pt>
    <dgm:pt modelId="{24D697B7-A8EE-4089-B007-73031E42ADD8}" type="sibTrans" cxnId="{951DF546-9510-4BA7-801E-5C411AEF9648}">
      <dgm:prSet/>
      <dgm:spPr/>
      <dgm:t>
        <a:bodyPr/>
        <a:lstStyle/>
        <a:p>
          <a:endParaRPr lang="en-US"/>
        </a:p>
      </dgm:t>
    </dgm:pt>
    <dgm:pt modelId="{19E17F23-E6F7-4F6F-94EB-54C7EE6893D8}">
      <dgm:prSet/>
      <dgm:spPr/>
      <dgm:t>
        <a:bodyPr/>
        <a:lstStyle/>
        <a:p>
          <a:r>
            <a:rPr lang="en-US" dirty="0"/>
            <a:t>Benefits of timely reporting:</a:t>
          </a:r>
        </a:p>
      </dgm:t>
    </dgm:pt>
    <dgm:pt modelId="{75A12F84-9AFD-453C-A30B-7FA204149D00}" type="parTrans" cxnId="{50B08CF0-39EB-4E86-9619-27C15B6087A4}">
      <dgm:prSet/>
      <dgm:spPr/>
      <dgm:t>
        <a:bodyPr/>
        <a:lstStyle/>
        <a:p>
          <a:endParaRPr lang="en-US"/>
        </a:p>
      </dgm:t>
    </dgm:pt>
    <dgm:pt modelId="{024EC45E-BC48-4451-9AB2-45449785C0E7}" type="sibTrans" cxnId="{50B08CF0-39EB-4E86-9619-27C15B6087A4}">
      <dgm:prSet/>
      <dgm:spPr/>
      <dgm:t>
        <a:bodyPr/>
        <a:lstStyle/>
        <a:p>
          <a:endParaRPr lang="en-US"/>
        </a:p>
      </dgm:t>
    </dgm:pt>
    <dgm:pt modelId="{309025EF-CF29-452D-AE37-7BCF90370B13}">
      <dgm:prSet/>
      <dgm:spPr/>
      <dgm:t>
        <a:bodyPr/>
        <a:lstStyle/>
        <a:p>
          <a:r>
            <a:rPr lang="en-US" dirty="0"/>
            <a:t>National leader in financial reporting</a:t>
          </a:r>
        </a:p>
      </dgm:t>
    </dgm:pt>
    <dgm:pt modelId="{AEE3A8CD-C727-42D0-8D31-EC0B5E83731B}" type="parTrans" cxnId="{CAF96E45-AF95-4EAD-B1C0-B0A043781F58}">
      <dgm:prSet/>
      <dgm:spPr/>
      <dgm:t>
        <a:bodyPr/>
        <a:lstStyle/>
        <a:p>
          <a:endParaRPr lang="en-US"/>
        </a:p>
      </dgm:t>
    </dgm:pt>
    <dgm:pt modelId="{A85085FC-F990-4BB2-976C-D29C41F1C692}" type="sibTrans" cxnId="{CAF96E45-AF95-4EAD-B1C0-B0A043781F58}">
      <dgm:prSet/>
      <dgm:spPr/>
      <dgm:t>
        <a:bodyPr/>
        <a:lstStyle/>
        <a:p>
          <a:endParaRPr lang="en-US"/>
        </a:p>
      </dgm:t>
    </dgm:pt>
    <dgm:pt modelId="{4E8256B9-17A4-46F9-A090-31DBE4B892A3}">
      <dgm:prSet/>
      <dgm:spPr/>
      <dgm:t>
        <a:bodyPr/>
        <a:lstStyle/>
        <a:p>
          <a:r>
            <a:rPr lang="en-US" dirty="0"/>
            <a:t>Popular Annual Financial Report (PAFR)</a:t>
          </a:r>
        </a:p>
      </dgm:t>
    </dgm:pt>
    <dgm:pt modelId="{A4688DDB-5AE6-4B55-B21E-979ACB17E8C3}" type="parTrans" cxnId="{2ED16BE6-15C7-4256-8632-CCECCF66DF6D}">
      <dgm:prSet/>
      <dgm:spPr/>
      <dgm:t>
        <a:bodyPr/>
        <a:lstStyle/>
        <a:p>
          <a:endParaRPr lang="en-US"/>
        </a:p>
      </dgm:t>
    </dgm:pt>
    <dgm:pt modelId="{6A3BEEA9-A6C4-46BD-8758-86817B8C9E5C}" type="sibTrans" cxnId="{2ED16BE6-15C7-4256-8632-CCECCF66DF6D}">
      <dgm:prSet/>
      <dgm:spPr/>
      <dgm:t>
        <a:bodyPr/>
        <a:lstStyle/>
        <a:p>
          <a:endParaRPr lang="en-US"/>
        </a:p>
      </dgm:t>
    </dgm:pt>
    <dgm:pt modelId="{C0914CC0-D207-4903-9F0B-0AECA2CD7A8A}">
      <dgm:prSet/>
      <dgm:spPr/>
      <dgm:t>
        <a:bodyPr/>
        <a:lstStyle/>
        <a:p>
          <a:r>
            <a:rPr lang="en-US" dirty="0"/>
            <a:t>Summarized financial information, easy to read format</a:t>
          </a:r>
        </a:p>
      </dgm:t>
    </dgm:pt>
    <dgm:pt modelId="{5569A82B-806C-446E-9EDB-CBD3BEAA5253}" type="parTrans" cxnId="{119EAF82-BB88-4DAE-8B00-56CCF0816CE2}">
      <dgm:prSet/>
      <dgm:spPr/>
      <dgm:t>
        <a:bodyPr/>
        <a:lstStyle/>
        <a:p>
          <a:endParaRPr lang="en-US"/>
        </a:p>
      </dgm:t>
    </dgm:pt>
    <dgm:pt modelId="{7A09E2CF-649C-48C8-AFEA-90B75696DEBD}" type="sibTrans" cxnId="{119EAF82-BB88-4DAE-8B00-56CCF0816CE2}">
      <dgm:prSet/>
      <dgm:spPr/>
      <dgm:t>
        <a:bodyPr/>
        <a:lstStyle/>
        <a:p>
          <a:endParaRPr lang="en-US"/>
        </a:p>
      </dgm:t>
    </dgm:pt>
    <dgm:pt modelId="{7BE725B0-0664-4B61-A6FA-5B8BA908D9AF}">
      <dgm:prSet/>
      <dgm:spPr/>
      <dgm:t>
        <a:bodyPr/>
        <a:lstStyle/>
        <a:p>
          <a:r>
            <a:rPr lang="en-US"/>
            <a:t>Translated into four languages for greater community outreach</a:t>
          </a:r>
        </a:p>
      </dgm:t>
    </dgm:pt>
    <dgm:pt modelId="{121E32BA-39DE-4476-B5F9-CBCC695208C4}" type="parTrans" cxnId="{843BE00F-C6EA-4C66-AA72-548EABCC5E02}">
      <dgm:prSet/>
      <dgm:spPr/>
      <dgm:t>
        <a:bodyPr/>
        <a:lstStyle/>
        <a:p>
          <a:endParaRPr lang="en-US"/>
        </a:p>
      </dgm:t>
    </dgm:pt>
    <dgm:pt modelId="{D664B586-51D5-4B19-AD59-AF8472190E3F}" type="sibTrans" cxnId="{843BE00F-C6EA-4C66-AA72-548EABCC5E02}">
      <dgm:prSet/>
      <dgm:spPr/>
      <dgm:t>
        <a:bodyPr/>
        <a:lstStyle/>
        <a:p>
          <a:endParaRPr lang="en-US"/>
        </a:p>
      </dgm:t>
    </dgm:pt>
    <dgm:pt modelId="{C0B5D2E5-EB80-46F9-BFB3-0AC1D42CB57F}" type="pres">
      <dgm:prSet presAssocID="{863F73D8-72F8-4533-B829-0F141F0196C9}" presName="linear" presStyleCnt="0">
        <dgm:presLayoutVars>
          <dgm:dir/>
          <dgm:animLvl val="lvl"/>
          <dgm:resizeHandles val="exact"/>
        </dgm:presLayoutVars>
      </dgm:prSet>
      <dgm:spPr/>
    </dgm:pt>
    <dgm:pt modelId="{989D7C2B-9A37-4F4B-B494-6F4312A977DB}" type="pres">
      <dgm:prSet presAssocID="{D0092509-D38A-4389-8AF1-D0EDDF3AA723}" presName="parentLin" presStyleCnt="0"/>
      <dgm:spPr/>
    </dgm:pt>
    <dgm:pt modelId="{AD1077E2-B25F-44F4-9AA6-7BA79C5A77E1}" type="pres">
      <dgm:prSet presAssocID="{D0092509-D38A-4389-8AF1-D0EDDF3AA723}" presName="parentLeftMargin" presStyleLbl="node1" presStyleIdx="0" presStyleCnt="2"/>
      <dgm:spPr/>
    </dgm:pt>
    <dgm:pt modelId="{882CC7CF-FC8B-4C1B-885A-4111026F0F3E}" type="pres">
      <dgm:prSet presAssocID="{D0092509-D38A-4389-8AF1-D0EDDF3AA723}" presName="parentText" presStyleLbl="node1" presStyleIdx="0" presStyleCnt="2" custScaleY="138638">
        <dgm:presLayoutVars>
          <dgm:chMax val="0"/>
          <dgm:bulletEnabled val="1"/>
        </dgm:presLayoutVars>
      </dgm:prSet>
      <dgm:spPr/>
    </dgm:pt>
    <dgm:pt modelId="{EB6A6B4C-F4F1-4235-B0EE-8DF007BC0042}" type="pres">
      <dgm:prSet presAssocID="{D0092509-D38A-4389-8AF1-D0EDDF3AA723}" presName="negativeSpace" presStyleCnt="0"/>
      <dgm:spPr/>
    </dgm:pt>
    <dgm:pt modelId="{15EFD0D9-D63B-4D73-941B-6043ED09879B}" type="pres">
      <dgm:prSet presAssocID="{D0092509-D38A-4389-8AF1-D0EDDF3AA723}" presName="childText" presStyleLbl="conFgAcc1" presStyleIdx="0" presStyleCnt="2">
        <dgm:presLayoutVars>
          <dgm:bulletEnabled val="1"/>
        </dgm:presLayoutVars>
      </dgm:prSet>
      <dgm:spPr/>
    </dgm:pt>
    <dgm:pt modelId="{AE328240-CE42-476D-9732-B8115D1270AE}" type="pres">
      <dgm:prSet presAssocID="{0D9010D2-AE20-437C-AEEF-D9D65C183F0D}" presName="spaceBetweenRectangles" presStyleCnt="0"/>
      <dgm:spPr/>
    </dgm:pt>
    <dgm:pt modelId="{64E7A850-94A4-4128-84AB-6F10F9E46E09}" type="pres">
      <dgm:prSet presAssocID="{19E17F23-E6F7-4F6F-94EB-54C7EE6893D8}" presName="parentLin" presStyleCnt="0"/>
      <dgm:spPr/>
    </dgm:pt>
    <dgm:pt modelId="{68EC41D5-6300-4247-800D-96A355497FC6}" type="pres">
      <dgm:prSet presAssocID="{19E17F23-E6F7-4F6F-94EB-54C7EE6893D8}" presName="parentLeftMargin" presStyleLbl="node1" presStyleIdx="0" presStyleCnt="2"/>
      <dgm:spPr/>
    </dgm:pt>
    <dgm:pt modelId="{F51AABBF-46A6-4E4D-BFD1-1B68683E1C66}" type="pres">
      <dgm:prSet presAssocID="{19E17F23-E6F7-4F6F-94EB-54C7EE6893D8}" presName="parentText" presStyleLbl="node1" presStyleIdx="1" presStyleCnt="2" custScaleY="121318">
        <dgm:presLayoutVars>
          <dgm:chMax val="0"/>
          <dgm:bulletEnabled val="1"/>
        </dgm:presLayoutVars>
      </dgm:prSet>
      <dgm:spPr/>
    </dgm:pt>
    <dgm:pt modelId="{2D331F72-351F-4172-95B6-B419CE1E4A8F}" type="pres">
      <dgm:prSet presAssocID="{19E17F23-E6F7-4F6F-94EB-54C7EE6893D8}" presName="negativeSpace" presStyleCnt="0"/>
      <dgm:spPr/>
    </dgm:pt>
    <dgm:pt modelId="{8B471225-938E-4499-8EB7-F37A996348CC}" type="pres">
      <dgm:prSet presAssocID="{19E17F23-E6F7-4F6F-94EB-54C7EE6893D8}" presName="childText" presStyleLbl="conFgAcc1" presStyleIdx="1" presStyleCnt="2" custScaleY="106631">
        <dgm:presLayoutVars>
          <dgm:bulletEnabled val="1"/>
        </dgm:presLayoutVars>
      </dgm:prSet>
      <dgm:spPr/>
    </dgm:pt>
  </dgm:ptLst>
  <dgm:cxnLst>
    <dgm:cxn modelId="{843BE00F-C6EA-4C66-AA72-548EABCC5E02}" srcId="{4E8256B9-17A4-46F9-A090-31DBE4B892A3}" destId="{7BE725B0-0664-4B61-A6FA-5B8BA908D9AF}" srcOrd="1" destOrd="0" parTransId="{121E32BA-39DE-4476-B5F9-CBCC695208C4}" sibTransId="{D664B586-51D5-4B19-AD59-AF8472190E3F}"/>
    <dgm:cxn modelId="{0853DA15-5FAE-45F1-AFBB-748824D77C39}" srcId="{863F73D8-72F8-4533-B829-0F141F0196C9}" destId="{D0092509-D38A-4389-8AF1-D0EDDF3AA723}" srcOrd="0" destOrd="0" parTransId="{BF2015FA-1698-4C24-A662-0ABABA38441A}" sibTransId="{0D9010D2-AE20-437C-AEEF-D9D65C183F0D}"/>
    <dgm:cxn modelId="{08A8A85E-BA24-4A1A-93A3-5E238CAD72B7}" type="presOf" srcId="{863F73D8-72F8-4533-B829-0F141F0196C9}" destId="{C0B5D2E5-EB80-46F9-BFB3-0AC1D42CB57F}" srcOrd="0" destOrd="0" presId="urn:microsoft.com/office/officeart/2005/8/layout/list1"/>
    <dgm:cxn modelId="{CAF96E45-AF95-4EAD-B1C0-B0A043781F58}" srcId="{19E17F23-E6F7-4F6F-94EB-54C7EE6893D8}" destId="{309025EF-CF29-452D-AE37-7BCF90370B13}" srcOrd="0" destOrd="0" parTransId="{AEE3A8CD-C727-42D0-8D31-EC0B5E83731B}" sibTransId="{A85085FC-F990-4BB2-976C-D29C41F1C692}"/>
    <dgm:cxn modelId="{951DF546-9510-4BA7-801E-5C411AEF9648}" srcId="{D0092509-D38A-4389-8AF1-D0EDDF3AA723}" destId="{E3E2D41C-345A-49D9-8CAF-565777815692}" srcOrd="0" destOrd="0" parTransId="{4714BF6F-3F30-4F09-9DA0-523DC3AD09CA}" sibTransId="{24D697B7-A8EE-4089-B007-73031E42ADD8}"/>
    <dgm:cxn modelId="{7229F167-4FAE-45FE-87FA-4B724052170F}" type="presOf" srcId="{19E17F23-E6F7-4F6F-94EB-54C7EE6893D8}" destId="{68EC41D5-6300-4247-800D-96A355497FC6}" srcOrd="0" destOrd="0" presId="urn:microsoft.com/office/officeart/2005/8/layout/list1"/>
    <dgm:cxn modelId="{B91C964A-BD67-4FC0-BA9F-60E8A53D9FAA}" type="presOf" srcId="{4E8256B9-17A4-46F9-A090-31DBE4B892A3}" destId="{8B471225-938E-4499-8EB7-F37A996348CC}" srcOrd="0" destOrd="1" presId="urn:microsoft.com/office/officeart/2005/8/layout/list1"/>
    <dgm:cxn modelId="{8CE09759-9A3C-4B3C-8DBD-998B79DF0703}" type="presOf" srcId="{D0092509-D38A-4389-8AF1-D0EDDF3AA723}" destId="{882CC7CF-FC8B-4C1B-885A-4111026F0F3E}" srcOrd="1" destOrd="0" presId="urn:microsoft.com/office/officeart/2005/8/layout/list1"/>
    <dgm:cxn modelId="{119EAF82-BB88-4DAE-8B00-56CCF0816CE2}" srcId="{4E8256B9-17A4-46F9-A090-31DBE4B892A3}" destId="{C0914CC0-D207-4903-9F0B-0AECA2CD7A8A}" srcOrd="0" destOrd="0" parTransId="{5569A82B-806C-446E-9EDB-CBD3BEAA5253}" sibTransId="{7A09E2CF-649C-48C8-AFEA-90B75696DEBD}"/>
    <dgm:cxn modelId="{B8A017B7-FDD6-43AB-B1D9-0B393F347AFF}" type="presOf" srcId="{309025EF-CF29-452D-AE37-7BCF90370B13}" destId="{8B471225-938E-4499-8EB7-F37A996348CC}" srcOrd="0" destOrd="0" presId="urn:microsoft.com/office/officeart/2005/8/layout/list1"/>
    <dgm:cxn modelId="{7C0F63CC-D9A1-46EA-A413-F26E51D27C74}" type="presOf" srcId="{7BE725B0-0664-4B61-A6FA-5B8BA908D9AF}" destId="{8B471225-938E-4499-8EB7-F37A996348CC}" srcOrd="0" destOrd="3" presId="urn:microsoft.com/office/officeart/2005/8/layout/list1"/>
    <dgm:cxn modelId="{2ED16BE6-15C7-4256-8632-CCECCF66DF6D}" srcId="{19E17F23-E6F7-4F6F-94EB-54C7EE6893D8}" destId="{4E8256B9-17A4-46F9-A090-31DBE4B892A3}" srcOrd="1" destOrd="0" parTransId="{A4688DDB-5AE6-4B55-B21E-979ACB17E8C3}" sibTransId="{6A3BEEA9-A6C4-46BD-8758-86817B8C9E5C}"/>
    <dgm:cxn modelId="{2458D9E6-C790-48CB-B43F-C10E77BDF400}" type="presOf" srcId="{19E17F23-E6F7-4F6F-94EB-54C7EE6893D8}" destId="{F51AABBF-46A6-4E4D-BFD1-1B68683E1C66}" srcOrd="1" destOrd="0" presId="urn:microsoft.com/office/officeart/2005/8/layout/list1"/>
    <dgm:cxn modelId="{7569D5EF-26DC-4AD0-8E73-B44944C968E8}" type="presOf" srcId="{D0092509-D38A-4389-8AF1-D0EDDF3AA723}" destId="{AD1077E2-B25F-44F4-9AA6-7BA79C5A77E1}" srcOrd="0" destOrd="0" presId="urn:microsoft.com/office/officeart/2005/8/layout/list1"/>
    <dgm:cxn modelId="{50B08CF0-39EB-4E86-9619-27C15B6087A4}" srcId="{863F73D8-72F8-4533-B829-0F141F0196C9}" destId="{19E17F23-E6F7-4F6F-94EB-54C7EE6893D8}" srcOrd="1" destOrd="0" parTransId="{75A12F84-9AFD-453C-A30B-7FA204149D00}" sibTransId="{024EC45E-BC48-4451-9AB2-45449785C0E7}"/>
    <dgm:cxn modelId="{9717E8F8-9B6D-4787-B1FB-4432D39273FF}" type="presOf" srcId="{C0914CC0-D207-4903-9F0B-0AECA2CD7A8A}" destId="{8B471225-938E-4499-8EB7-F37A996348CC}" srcOrd="0" destOrd="2" presId="urn:microsoft.com/office/officeart/2005/8/layout/list1"/>
    <dgm:cxn modelId="{12F11AF9-B866-44F0-92AA-C4C6A1AA9115}" type="presOf" srcId="{E3E2D41C-345A-49D9-8CAF-565777815692}" destId="{15EFD0D9-D63B-4D73-941B-6043ED09879B}" srcOrd="0" destOrd="0" presId="urn:microsoft.com/office/officeart/2005/8/layout/list1"/>
    <dgm:cxn modelId="{2433D71F-B24A-44D2-950E-EFF51F3394A8}" type="presParOf" srcId="{C0B5D2E5-EB80-46F9-BFB3-0AC1D42CB57F}" destId="{989D7C2B-9A37-4F4B-B494-6F4312A977DB}" srcOrd="0" destOrd="0" presId="urn:microsoft.com/office/officeart/2005/8/layout/list1"/>
    <dgm:cxn modelId="{AD9B7494-D78F-44F8-BA6D-40BAF2BD90DE}" type="presParOf" srcId="{989D7C2B-9A37-4F4B-B494-6F4312A977DB}" destId="{AD1077E2-B25F-44F4-9AA6-7BA79C5A77E1}" srcOrd="0" destOrd="0" presId="urn:microsoft.com/office/officeart/2005/8/layout/list1"/>
    <dgm:cxn modelId="{D0486596-61B1-4B48-A231-0BABC284AA2A}" type="presParOf" srcId="{989D7C2B-9A37-4F4B-B494-6F4312A977DB}" destId="{882CC7CF-FC8B-4C1B-885A-4111026F0F3E}" srcOrd="1" destOrd="0" presId="urn:microsoft.com/office/officeart/2005/8/layout/list1"/>
    <dgm:cxn modelId="{774835D4-0D31-4BF6-864D-CCFC9D7CC3B3}" type="presParOf" srcId="{C0B5D2E5-EB80-46F9-BFB3-0AC1D42CB57F}" destId="{EB6A6B4C-F4F1-4235-B0EE-8DF007BC0042}" srcOrd="1" destOrd="0" presId="urn:microsoft.com/office/officeart/2005/8/layout/list1"/>
    <dgm:cxn modelId="{C7EF0B56-C9EB-48BA-A314-13A682D95EB7}" type="presParOf" srcId="{C0B5D2E5-EB80-46F9-BFB3-0AC1D42CB57F}" destId="{15EFD0D9-D63B-4D73-941B-6043ED09879B}" srcOrd="2" destOrd="0" presId="urn:microsoft.com/office/officeart/2005/8/layout/list1"/>
    <dgm:cxn modelId="{50CBA241-9710-491A-8CB5-ED1F95EC5D37}" type="presParOf" srcId="{C0B5D2E5-EB80-46F9-BFB3-0AC1D42CB57F}" destId="{AE328240-CE42-476D-9732-B8115D1270AE}" srcOrd="3" destOrd="0" presId="urn:microsoft.com/office/officeart/2005/8/layout/list1"/>
    <dgm:cxn modelId="{EF991330-3AEE-4064-9154-9655F0A300B6}" type="presParOf" srcId="{C0B5D2E5-EB80-46F9-BFB3-0AC1D42CB57F}" destId="{64E7A850-94A4-4128-84AB-6F10F9E46E09}" srcOrd="4" destOrd="0" presId="urn:microsoft.com/office/officeart/2005/8/layout/list1"/>
    <dgm:cxn modelId="{EB43090C-FDF2-4DDC-9E0C-A39833DC4977}" type="presParOf" srcId="{64E7A850-94A4-4128-84AB-6F10F9E46E09}" destId="{68EC41D5-6300-4247-800D-96A355497FC6}" srcOrd="0" destOrd="0" presId="urn:microsoft.com/office/officeart/2005/8/layout/list1"/>
    <dgm:cxn modelId="{D8F567A8-C4E7-4506-8436-5594C280A1A7}" type="presParOf" srcId="{64E7A850-94A4-4128-84AB-6F10F9E46E09}" destId="{F51AABBF-46A6-4E4D-BFD1-1B68683E1C66}" srcOrd="1" destOrd="0" presId="urn:microsoft.com/office/officeart/2005/8/layout/list1"/>
    <dgm:cxn modelId="{4AA0C99D-B018-4D55-9D97-9BC824B1E393}" type="presParOf" srcId="{C0B5D2E5-EB80-46F9-BFB3-0AC1D42CB57F}" destId="{2D331F72-351F-4172-95B6-B419CE1E4A8F}" srcOrd="5" destOrd="0" presId="urn:microsoft.com/office/officeart/2005/8/layout/list1"/>
    <dgm:cxn modelId="{7936641B-1E8C-41C7-811E-22F3C0F458BC}" type="presParOf" srcId="{C0B5D2E5-EB80-46F9-BFB3-0AC1D42CB57F}" destId="{8B471225-938E-4499-8EB7-F37A996348CC}"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FD0D9-D63B-4D73-941B-6043ED09879B}">
      <dsp:nvSpPr>
        <dsp:cNvPr id="0" name=""/>
        <dsp:cNvSpPr/>
      </dsp:nvSpPr>
      <dsp:spPr>
        <a:xfrm>
          <a:off x="0" y="727897"/>
          <a:ext cx="4879728" cy="1157625"/>
        </a:xfrm>
        <a:prstGeom prst="rect">
          <a:avLst/>
        </a:prstGeom>
        <a:solidFill>
          <a:schemeClr val="lt1">
            <a:alpha val="90000"/>
            <a:hueOff val="0"/>
            <a:satOff val="0"/>
            <a:lumOff val="0"/>
            <a:alphaOff val="0"/>
          </a:schemeClr>
        </a:solidFill>
        <a:ln w="34925" cap="flat" cmpd="sng" algn="in">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8721" tIns="437388" rIns="378721"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a:t>2</a:t>
          </a:r>
          <a:r>
            <a:rPr lang="en-US" sz="2100" kern="1200" baseline="30000"/>
            <a:t>nd</a:t>
          </a:r>
          <a:r>
            <a:rPr lang="en-US" sz="2100" kern="1200"/>
            <a:t> year in a row published within 4 months of fiscal year-end</a:t>
          </a:r>
        </a:p>
      </dsp:txBody>
      <dsp:txXfrm>
        <a:off x="0" y="727897"/>
        <a:ext cx="4879728" cy="1157625"/>
      </dsp:txXfrm>
    </dsp:sp>
    <dsp:sp modelId="{882CC7CF-FC8B-4C1B-885A-4111026F0F3E}">
      <dsp:nvSpPr>
        <dsp:cNvPr id="0" name=""/>
        <dsp:cNvSpPr/>
      </dsp:nvSpPr>
      <dsp:spPr>
        <a:xfrm>
          <a:off x="243986" y="178412"/>
          <a:ext cx="3415809" cy="859444"/>
        </a:xfrm>
        <a:prstGeom prst="round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09" tIns="0" rIns="129109" bIns="0" numCol="1" spcCol="1270" anchor="ctr" anchorCtr="0">
          <a:noAutofit/>
        </a:bodyPr>
        <a:lstStyle/>
        <a:p>
          <a:pPr marL="0" lvl="0" indent="0" algn="l" defTabSz="933450">
            <a:lnSpc>
              <a:spcPct val="90000"/>
            </a:lnSpc>
            <a:spcBef>
              <a:spcPct val="0"/>
            </a:spcBef>
            <a:spcAft>
              <a:spcPct val="35000"/>
            </a:spcAft>
            <a:buNone/>
          </a:pPr>
          <a:r>
            <a:rPr lang="en-US" sz="2100" kern="1200" dirty="0"/>
            <a:t>The FY 2018-19 CAFR published on October 30th </a:t>
          </a:r>
        </a:p>
      </dsp:txBody>
      <dsp:txXfrm>
        <a:off x="285941" y="220367"/>
        <a:ext cx="3331899" cy="775534"/>
      </dsp:txXfrm>
    </dsp:sp>
    <dsp:sp modelId="{8B471225-938E-4499-8EB7-F37A996348CC}">
      <dsp:nvSpPr>
        <dsp:cNvPr id="0" name=""/>
        <dsp:cNvSpPr/>
      </dsp:nvSpPr>
      <dsp:spPr>
        <a:xfrm>
          <a:off x="0" y="2441037"/>
          <a:ext cx="4879728" cy="3103601"/>
        </a:xfrm>
        <a:prstGeom prst="rect">
          <a:avLst/>
        </a:prstGeom>
        <a:solidFill>
          <a:schemeClr val="lt1">
            <a:alpha val="90000"/>
            <a:hueOff val="0"/>
            <a:satOff val="0"/>
            <a:lumOff val="0"/>
            <a:alphaOff val="0"/>
          </a:schemeClr>
        </a:solidFill>
        <a:ln w="34925" cap="flat" cmpd="sng" algn="in">
          <a:solidFill>
            <a:schemeClr val="accent2">
              <a:hueOff val="0"/>
              <a:satOff val="0"/>
              <a:lumOff val="-1098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78721" tIns="437388" rIns="378721" bIns="149352" numCol="1" spcCol="1270" anchor="t" anchorCtr="0">
          <a:noAutofit/>
        </a:bodyPr>
        <a:lstStyle/>
        <a:p>
          <a:pPr marL="228600" lvl="1" indent="-228600" algn="l" defTabSz="933450">
            <a:lnSpc>
              <a:spcPct val="90000"/>
            </a:lnSpc>
            <a:spcBef>
              <a:spcPct val="0"/>
            </a:spcBef>
            <a:spcAft>
              <a:spcPct val="15000"/>
            </a:spcAft>
            <a:buChar char="•"/>
          </a:pPr>
          <a:r>
            <a:rPr lang="en-US" sz="2100" kern="1200" dirty="0"/>
            <a:t>National leader in financial reporting</a:t>
          </a:r>
        </a:p>
        <a:p>
          <a:pPr marL="228600" lvl="1" indent="-228600" algn="l" defTabSz="933450">
            <a:lnSpc>
              <a:spcPct val="90000"/>
            </a:lnSpc>
            <a:spcBef>
              <a:spcPct val="0"/>
            </a:spcBef>
            <a:spcAft>
              <a:spcPct val="15000"/>
            </a:spcAft>
            <a:buChar char="•"/>
          </a:pPr>
          <a:r>
            <a:rPr lang="en-US" sz="2100" kern="1200" dirty="0"/>
            <a:t>Popular Annual Financial Report (PAFR)</a:t>
          </a:r>
        </a:p>
        <a:p>
          <a:pPr marL="457200" lvl="2" indent="-228600" algn="l" defTabSz="933450">
            <a:lnSpc>
              <a:spcPct val="90000"/>
            </a:lnSpc>
            <a:spcBef>
              <a:spcPct val="0"/>
            </a:spcBef>
            <a:spcAft>
              <a:spcPct val="15000"/>
            </a:spcAft>
            <a:buChar char="•"/>
          </a:pPr>
          <a:r>
            <a:rPr lang="en-US" sz="2100" kern="1200" dirty="0"/>
            <a:t>Summarized financial information, easy to read format</a:t>
          </a:r>
        </a:p>
        <a:p>
          <a:pPr marL="457200" lvl="2" indent="-228600" algn="l" defTabSz="933450">
            <a:lnSpc>
              <a:spcPct val="90000"/>
            </a:lnSpc>
            <a:spcBef>
              <a:spcPct val="0"/>
            </a:spcBef>
            <a:spcAft>
              <a:spcPct val="15000"/>
            </a:spcAft>
            <a:buChar char="•"/>
          </a:pPr>
          <a:r>
            <a:rPr lang="en-US" sz="2100" kern="1200"/>
            <a:t>Translated into four languages for greater community outreach</a:t>
          </a:r>
        </a:p>
      </dsp:txBody>
      <dsp:txXfrm>
        <a:off x="0" y="2441037"/>
        <a:ext cx="4879728" cy="3103601"/>
      </dsp:txXfrm>
    </dsp:sp>
    <dsp:sp modelId="{F51AABBF-46A6-4E4D-BFD1-1B68683E1C66}">
      <dsp:nvSpPr>
        <dsp:cNvPr id="0" name=""/>
        <dsp:cNvSpPr/>
      </dsp:nvSpPr>
      <dsp:spPr>
        <a:xfrm>
          <a:off x="243986" y="1998922"/>
          <a:ext cx="3415809" cy="752074"/>
        </a:xfrm>
        <a:prstGeom prst="roundRect">
          <a:avLst/>
        </a:prstGeom>
        <a:solidFill>
          <a:schemeClr val="accent2">
            <a:hueOff val="0"/>
            <a:satOff val="0"/>
            <a:lumOff val="-1098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109" tIns="0" rIns="129109" bIns="0" numCol="1" spcCol="1270" anchor="ctr" anchorCtr="0">
          <a:noAutofit/>
        </a:bodyPr>
        <a:lstStyle/>
        <a:p>
          <a:pPr marL="0" lvl="0" indent="0" algn="l" defTabSz="933450">
            <a:lnSpc>
              <a:spcPct val="90000"/>
            </a:lnSpc>
            <a:spcBef>
              <a:spcPct val="0"/>
            </a:spcBef>
            <a:spcAft>
              <a:spcPct val="35000"/>
            </a:spcAft>
            <a:buNone/>
          </a:pPr>
          <a:r>
            <a:rPr lang="en-US" sz="2100" kern="1200" dirty="0"/>
            <a:t>Benefits of timely reporting:</a:t>
          </a:r>
        </a:p>
      </dsp:txBody>
      <dsp:txXfrm>
        <a:off x="280699" y="2035635"/>
        <a:ext cx="3342383" cy="67864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02B39E-EB62-48BC-9728-18A6B7B0C471}"/>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2B9787-661C-4C98-B188-FA6CC5140A8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A013B9E-B450-4D1F-AFF8-EAC41FD1BCE8}" type="datetimeFigureOut">
              <a:rPr lang="en-US" smtClean="0"/>
              <a:t>12/11/2019</a:t>
            </a:fld>
            <a:endParaRPr lang="en-US"/>
          </a:p>
        </p:txBody>
      </p:sp>
      <p:sp>
        <p:nvSpPr>
          <p:cNvPr id="4" name="Footer Placeholder 3">
            <a:extLst>
              <a:ext uri="{FF2B5EF4-FFF2-40B4-BE49-F238E27FC236}">
                <a16:creationId xmlns:a16="http://schemas.microsoft.com/office/drawing/2014/main" id="{8E8D9077-BF0D-4523-9A9E-EBC7487ED3D0}"/>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4F5964-A2E2-4DF6-A850-11419312E8B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AC38B66-3FCB-4116-98A5-55A901453320}" type="slidenum">
              <a:rPr lang="en-US" smtClean="0"/>
              <a:t>‹#›</a:t>
            </a:fld>
            <a:endParaRPr lang="en-US"/>
          </a:p>
        </p:txBody>
      </p:sp>
    </p:spTree>
    <p:extLst>
      <p:ext uri="{BB962C8B-B14F-4D97-AF65-F5344CB8AC3E}">
        <p14:creationId xmlns:p14="http://schemas.microsoft.com/office/powerpoint/2010/main" val="1556201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177C4ED-BE1A-4DD4-82B8-A0437703597D}" type="datetimeFigureOut">
              <a:rPr lang="en-US" smtClean="0"/>
              <a:t>12/11/2019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502872E-8B65-4EE2-9173-C84621AC8392}" type="slidenum">
              <a:rPr lang="en-US" smtClean="0"/>
              <a:t>‹#›</a:t>
            </a:fld>
            <a:endParaRPr lang="en-US"/>
          </a:p>
        </p:txBody>
      </p:sp>
    </p:spTree>
    <p:extLst>
      <p:ext uri="{BB962C8B-B14F-4D97-AF65-F5344CB8AC3E}">
        <p14:creationId xmlns:p14="http://schemas.microsoft.com/office/powerpoint/2010/main" val="2101297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a:t>
            </a:r>
          </a:p>
          <a:p>
            <a:endParaRPr lang="en-US" dirty="0"/>
          </a:p>
          <a:p>
            <a:r>
              <a:rPr lang="en-US" sz="1200" dirty="0"/>
              <a:t>Good afternoon Mayor Wheeler and Members of the City Council.</a:t>
            </a:r>
          </a:p>
          <a:p>
            <a:endParaRPr lang="en-US" sz="1200" dirty="0"/>
          </a:p>
          <a:p>
            <a:r>
              <a:rPr lang="en-US" sz="1200" dirty="0"/>
              <a:t>For the record, my name is Ashley Tuttle.  I am the Accounting Supervisor for Financial Reporting, with the Bureau of Revenue &amp; Financial Services.</a:t>
            </a:r>
          </a:p>
          <a:p>
            <a:endParaRPr lang="en-US" sz="1200" dirty="0"/>
          </a:p>
          <a:p>
            <a:r>
              <a:rPr lang="en-US" sz="1200" dirty="0"/>
              <a:t>Also presenting this afternoon is Michelle Kirby, Interim Chief Financial Officer and Bureau Director.</a:t>
            </a:r>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1</a:t>
            </a:fld>
            <a:endParaRPr lang="en-US"/>
          </a:p>
        </p:txBody>
      </p:sp>
    </p:spTree>
    <p:extLst>
      <p:ext uri="{BB962C8B-B14F-4D97-AF65-F5344CB8AC3E}">
        <p14:creationId xmlns:p14="http://schemas.microsoft.com/office/powerpoint/2010/main" val="3232054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MK	(data from CAFR Statistical section - page 390)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mentioned previously that Government-wide financial statements present financial information separately for Governmental Activities and Business-type Activities.  Here we are now looking at the net position trend for the City’s Governmental Activities. Governmental activities are primarily supported by taxes and intergovernmental revenues, and this category includes the General Fund, and all Special Revenue, Debt Service and Capital Projects Funds.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While the governmental type funds are managed and budgeted based on near-term inflows and outflows of spendable resources, GAAP require a full-accrual, or long-term, outlook in the Government-wide statements in the CAFR.  Here we can see the difference in the trend line from the previous slide, which shows funds that are managed with long term outlook.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Discuss the reasons for the decline……..  FPDR, Capital Assets (PBOT infrastructure).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10</a:t>
            </a:fld>
            <a:endParaRPr lang="en-US"/>
          </a:p>
        </p:txBody>
      </p:sp>
    </p:spTree>
    <p:extLst>
      <p:ext uri="{BB962C8B-B14F-4D97-AF65-F5344CB8AC3E}">
        <p14:creationId xmlns:p14="http://schemas.microsoft.com/office/powerpoint/2010/main" val="3294642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MK -  </a:t>
            </a:r>
          </a:p>
          <a:p>
            <a:endParaRPr lang="en-US" dirty="0"/>
          </a:p>
          <a:p>
            <a:r>
              <a:rPr lang="en-US" dirty="0"/>
              <a:t>Discuss decline in infrastructure (green), last couple years has seen an increase in “construction in progress” due to Portland </a:t>
            </a:r>
            <a:r>
              <a:rPr lang="en-US" dirty="0" err="1"/>
              <a:t>Bldg</a:t>
            </a:r>
            <a:r>
              <a:rPr lang="en-US" dirty="0"/>
              <a:t> reconstruction, which accounts for the purple.  </a:t>
            </a:r>
          </a:p>
          <a:p>
            <a:endParaRPr lang="en-US" dirty="0"/>
          </a:p>
          <a:p>
            <a:r>
              <a:rPr lang="en-US" dirty="0"/>
              <a:t>(CAFR MD&amp;A, pg. 36, explanation) </a:t>
            </a:r>
          </a:p>
        </p:txBody>
      </p:sp>
      <p:sp>
        <p:nvSpPr>
          <p:cNvPr id="4" name="Slide Number Placeholder 3"/>
          <p:cNvSpPr>
            <a:spLocks noGrp="1"/>
          </p:cNvSpPr>
          <p:nvPr>
            <p:ph type="sldNum" sz="quarter" idx="5"/>
          </p:nvPr>
        </p:nvSpPr>
        <p:spPr/>
        <p:txBody>
          <a:bodyPr/>
          <a:lstStyle/>
          <a:p>
            <a:fld id="{3502872E-8B65-4EE2-9173-C84621AC8392}" type="slidenum">
              <a:rPr lang="en-US" smtClean="0"/>
              <a:t>11</a:t>
            </a:fld>
            <a:endParaRPr lang="en-US"/>
          </a:p>
        </p:txBody>
      </p:sp>
    </p:spTree>
    <p:extLst>
      <p:ext uri="{BB962C8B-B14F-4D97-AF65-F5344CB8AC3E}">
        <p14:creationId xmlns:p14="http://schemas.microsoft.com/office/powerpoint/2010/main" val="1070461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MK</a:t>
            </a:r>
          </a:p>
          <a:p>
            <a:endParaRPr lang="en-US" dirty="0"/>
          </a:p>
          <a:p>
            <a:r>
              <a:rPr lang="en-US" dirty="0"/>
              <a:t>(Discuss the specifics of the above.)</a:t>
            </a:r>
          </a:p>
        </p:txBody>
      </p:sp>
      <p:sp>
        <p:nvSpPr>
          <p:cNvPr id="4" name="Slide Number Placeholder 3"/>
          <p:cNvSpPr>
            <a:spLocks noGrp="1"/>
          </p:cNvSpPr>
          <p:nvPr>
            <p:ph type="sldNum" sz="quarter" idx="5"/>
          </p:nvPr>
        </p:nvSpPr>
        <p:spPr/>
        <p:txBody>
          <a:bodyPr/>
          <a:lstStyle/>
          <a:p>
            <a:fld id="{3502872E-8B65-4EE2-9173-C84621AC8392}" type="slidenum">
              <a:rPr lang="en-US" smtClean="0"/>
              <a:t>12</a:t>
            </a:fld>
            <a:endParaRPr lang="en-US"/>
          </a:p>
        </p:txBody>
      </p:sp>
    </p:spTree>
    <p:extLst>
      <p:ext uri="{BB962C8B-B14F-4D97-AF65-F5344CB8AC3E}">
        <p14:creationId xmlns:p14="http://schemas.microsoft.com/office/powerpoint/2010/main" val="2292763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MK</a:t>
            </a:r>
          </a:p>
          <a:p>
            <a:endParaRPr lang="en-US" sz="1200" dirty="0"/>
          </a:p>
          <a:p>
            <a:r>
              <a:rPr lang="en-US" sz="1200" dirty="0"/>
              <a:t>The City’s CAFR for FYE 2019 complies with all required accounting standards and practices:</a:t>
            </a:r>
          </a:p>
          <a:p>
            <a:pPr>
              <a:tabLst>
                <a:tab pos="228600" algn="l"/>
              </a:tabLst>
            </a:pPr>
            <a:r>
              <a:rPr lang="en-US" sz="1200" dirty="0"/>
              <a:t>	--Our external auditors have given the City an unmodified opinion</a:t>
            </a:r>
          </a:p>
          <a:p>
            <a:pPr>
              <a:tabLst>
                <a:tab pos="228600" algn="l"/>
              </a:tabLst>
            </a:pPr>
            <a:r>
              <a:rPr lang="en-US" sz="1200" dirty="0"/>
              <a:t>	--No audit deficiencies have been noted</a:t>
            </a:r>
          </a:p>
          <a:p>
            <a:pPr>
              <a:tabLst>
                <a:tab pos="228600" algn="l"/>
              </a:tabLst>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tab pos="228600" algn="l"/>
              </a:tabLst>
              <a:defRPr/>
            </a:pPr>
            <a:r>
              <a:rPr lang="en-US" sz="1200" dirty="0"/>
              <a:t>Current credit ratings are reflective of the City’s fiscal strength.  The unlimited tax GO debt remains rated AAA by Moody’s investment Services and was confirmed in May 2019. </a:t>
            </a:r>
          </a:p>
          <a:p>
            <a:pPr>
              <a:tabLst>
                <a:tab pos="228600" algn="l"/>
              </a:tabLst>
            </a:pPr>
            <a:r>
              <a:rPr lang="en-US" sz="1200" dirty="0"/>
              <a:t>	</a:t>
            </a:r>
          </a:p>
          <a:p>
            <a:r>
              <a:rPr lang="en-US" sz="1200" dirty="0"/>
              <a:t>Current Financial Position:</a:t>
            </a:r>
          </a:p>
          <a:p>
            <a:pPr marL="0" marR="0" lvl="0" indent="0" algn="l" defTabSz="914400" rtl="0" eaLnBrk="1" fontAlgn="auto" latinLnBrk="0" hangingPunct="1">
              <a:lnSpc>
                <a:spcPct val="100000"/>
              </a:lnSpc>
              <a:spcBef>
                <a:spcPts val="0"/>
              </a:spcBef>
              <a:spcAft>
                <a:spcPts val="0"/>
              </a:spcAft>
              <a:buClrTx/>
              <a:buSzTx/>
              <a:buFontTx/>
              <a:buNone/>
              <a:tabLst>
                <a:tab pos="228600" algn="l"/>
              </a:tabLst>
              <a:defRPr/>
            </a:pPr>
            <a:r>
              <a:rPr lang="en-US" sz="1200" dirty="0"/>
              <a:t>	The City has seen record revenue growth over the past serval years.  Increases in Property taxes, lodging and other taxes, reflect the strong local economy.  Also, interest rates and strong investment performance accounts for a notable increase investment earnings in FY 2019 over the prior fiscal year.  However, the CAFR represents a financial snapshot at a point of time.  Future growth will likely be at more moderate levels.  </a:t>
            </a:r>
          </a:p>
          <a:p>
            <a:pPr>
              <a:tabLst>
                <a:tab pos="228600" algn="l"/>
                <a:tab pos="457200" algn="l"/>
              </a:tabLst>
            </a:pPr>
            <a:endParaRPr lang="en-US" sz="1200" dirty="0"/>
          </a:p>
          <a:p>
            <a:pPr>
              <a:tabLst>
                <a:tab pos="228600" algn="l"/>
                <a:tab pos="457200" algn="l"/>
              </a:tabLst>
            </a:pPr>
            <a:r>
              <a:rPr lang="en-US" sz="1200" dirty="0"/>
              <a:t>Long-term financial stability requires a long-term focus.  We’ve taken good preliminary steps, but must stay the course to ensure the City’s financial health remains strong into the future.  </a:t>
            </a:r>
          </a:p>
          <a:p>
            <a:pPr>
              <a:tabLst>
                <a:tab pos="228600" algn="l"/>
                <a:tab pos="457200" algn="l"/>
              </a:tabLst>
            </a:pPr>
            <a:endParaRPr lang="en-US" sz="1200" dirty="0"/>
          </a:p>
          <a:p>
            <a:pPr>
              <a:tabLst>
                <a:tab pos="228600" algn="l"/>
                <a:tab pos="457200" algn="l"/>
              </a:tabLst>
            </a:pPr>
            <a:endParaRPr lang="en-US" sz="1200" dirty="0"/>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13</a:t>
            </a:fld>
            <a:endParaRPr lang="en-US"/>
          </a:p>
        </p:txBody>
      </p:sp>
    </p:spTree>
    <p:extLst>
      <p:ext uri="{BB962C8B-B14F-4D97-AF65-F5344CB8AC3E}">
        <p14:creationId xmlns:p14="http://schemas.microsoft.com/office/powerpoint/2010/main" val="2308360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a:t>AT</a:t>
            </a:r>
          </a:p>
          <a:p>
            <a:endParaRPr lang="en-US" sz="1050" dirty="0"/>
          </a:p>
          <a:p>
            <a:r>
              <a:rPr lang="en-US" sz="1050" dirty="0"/>
              <a:t>Today we will be presenting to you the Comprehensive Annual Financial Report, also known as the “CAFR”, for the fiscal year ended June 30, 2019.</a:t>
            </a:r>
          </a:p>
          <a:p>
            <a:endParaRPr lang="en-US" sz="1050" dirty="0"/>
          </a:p>
          <a:p>
            <a:r>
              <a:rPr lang="en-US" sz="1050" dirty="0"/>
              <a:t>We will be discussing highlights and financial trends from the CAFR, and will be presenting you with additional information regarding the City’s long-term fiscal health.</a:t>
            </a:r>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2</a:t>
            </a:fld>
            <a:endParaRPr lang="en-US"/>
          </a:p>
        </p:txBody>
      </p:sp>
    </p:spTree>
    <p:extLst>
      <p:ext uri="{BB962C8B-B14F-4D97-AF65-F5344CB8AC3E}">
        <p14:creationId xmlns:p14="http://schemas.microsoft.com/office/powerpoint/2010/main" val="4254328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 </a:t>
            </a:r>
          </a:p>
          <a:p>
            <a:endParaRPr lang="en-US" dirty="0"/>
          </a:p>
          <a:p>
            <a:r>
              <a:rPr lang="en-US" sz="1200" dirty="0"/>
              <a:t>Copies of the CAFR have been delivered to each one of your offices, if you’ve had a chance to look through it you will notice that it’s quite thick </a:t>
            </a:r>
            <a:r>
              <a:rPr lang="en-US" sz="1200" dirty="0">
                <a:sym typeface="Wingdings" panose="05000000000000000000" pitchFamily="2" charset="2"/>
              </a:rPr>
              <a:t> </a:t>
            </a:r>
            <a:r>
              <a:rPr lang="en-US" sz="1200" dirty="0"/>
              <a:t>The preparation of the annual CAFR is an extensive project which requires a group effort to make it a success.  Involvement is needed from all the City’s bureaus, the City Auditors office, </a:t>
            </a:r>
            <a:r>
              <a:rPr lang="en-US" sz="1200" b="1" dirty="0"/>
              <a:t>and</a:t>
            </a:r>
            <a:r>
              <a:rPr lang="en-US" sz="1200" dirty="0"/>
              <a:t> our independent auditors Moss Adams to ensure the timely and successful completion of this report.  </a:t>
            </a:r>
          </a:p>
          <a:p>
            <a:endParaRPr lang="en-US" sz="1200" dirty="0"/>
          </a:p>
          <a:p>
            <a:r>
              <a:rPr lang="en-US" sz="1200" dirty="0"/>
              <a:t>The Accounting Division of the Bureau of Revenue and Financial Services is responsible for preparing the CAFR, ensuring its accuracy, and working with the auditors throughout the process.  Several of the Accounting Division team members are here today, and I’d like to take a moment to recognize them for their hard work and dedication to the success of this project.  These are the people who make it come together! </a:t>
            </a:r>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3</a:t>
            </a:fld>
            <a:endParaRPr lang="en-US"/>
          </a:p>
        </p:txBody>
      </p:sp>
    </p:spTree>
    <p:extLst>
      <p:ext uri="{BB962C8B-B14F-4D97-AF65-F5344CB8AC3E}">
        <p14:creationId xmlns:p14="http://schemas.microsoft.com/office/powerpoint/2010/main" val="1227441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AT</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For the past six years steady and significant progress has been made to reduce the amount of time required to publish the CAFR, and ensure the timely reporting of financial information. This is the second year in a row that the City’s CAFR has been published on October 30th, which is 4 months from the end of the fiscal year. </a:t>
            </a:r>
          </a:p>
          <a:p>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You may be asking why is this an important achievement?  First of all, timeliness is a major objective of financial reporting, in that it ensures the information is relevant and useful for decision making. It also establishes the City as a national leader in providing timely financial information to the community and other interested users of the CAFR.  </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In addition, preparing the CAFR in less time allows the Accounting Division the time to focus on other reporting initiatives, such as the Popular Annual Financial Report (PAFR) which was created and published for the first time 4 years ago.  The PAFR is also translated into Russian, Spanish, Vietnamese and Chinese for greater community outreach. Over the past four years we have gotten better at not only creating a report that is visually appealing and readable for everyone, we have also improved our outreach and community involvement. Looking into other means of communicating this information and distributing the report, we have partnered with other bureaus that have more connection to the community, to assist us in getting this report out. The PAFR will be completed in the next few weeks.</a:t>
            </a:r>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4</a:t>
            </a:fld>
            <a:endParaRPr lang="en-US"/>
          </a:p>
        </p:txBody>
      </p:sp>
    </p:spTree>
    <p:extLst>
      <p:ext uri="{BB962C8B-B14F-4D97-AF65-F5344CB8AC3E}">
        <p14:creationId xmlns:p14="http://schemas.microsoft.com/office/powerpoint/2010/main" val="1089743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AT</a:t>
            </a:r>
          </a:p>
          <a:p>
            <a:endParaRPr lang="en-US" sz="1200" dirty="0"/>
          </a:p>
          <a:p>
            <a:r>
              <a:rPr lang="en-US" sz="1200" dirty="0"/>
              <a:t>Now we will discuss highlights of the FY2018-19 CAFR.  </a:t>
            </a:r>
          </a:p>
          <a:p>
            <a:endParaRPr lang="en-US" sz="1200" dirty="0"/>
          </a:p>
          <a:p>
            <a:r>
              <a:rPr lang="en-US" sz="1200" dirty="0"/>
              <a:t>The “good news” (as you already heard) is that our external auditors gave the City an unmodified (or clean) opinion, and found no weaknesses or deficiencies in the City’s accounting processes.  In addition, the CAFR complies with state law, and generally accepted accounting principles.  </a:t>
            </a:r>
          </a:p>
          <a:p>
            <a:endParaRPr lang="en-US" sz="1200" dirty="0"/>
          </a:p>
          <a:p>
            <a:r>
              <a:rPr lang="en-US" sz="1200" dirty="0"/>
              <a:t>We received the Government Finance Officers Association (GFOA) “Award for Excellence in Financial Reporting” for the 38</a:t>
            </a:r>
            <a:r>
              <a:rPr lang="en-US" sz="1200" baseline="30000" dirty="0"/>
              <a:t>th</a:t>
            </a:r>
            <a:r>
              <a:rPr lang="en-US" sz="1200" dirty="0"/>
              <a:t> consecutive year, as well as receiving the GFOA award for the PAFR.  </a:t>
            </a:r>
          </a:p>
          <a:p>
            <a:endParaRPr lang="en-US" sz="1200" dirty="0"/>
          </a:p>
          <a:p>
            <a:r>
              <a:rPr lang="en-US" sz="1200" dirty="0"/>
              <a:t>The City’s bond rating for unlimited tax general obligation bonds remain rated “</a:t>
            </a:r>
            <a:r>
              <a:rPr lang="en-US" sz="1200" dirty="0" err="1"/>
              <a:t>Aaa</a:t>
            </a:r>
            <a:r>
              <a:rPr lang="en-US" sz="1200" dirty="0"/>
              <a:t>” from Moody’s Investors Service.  A triple A credit rating is important because it allows the City to borrow at lower interest rates, saving millions of dollars per year in interest expense. This rating was confirmed in May 2019.</a:t>
            </a:r>
          </a:p>
          <a:p>
            <a:endParaRPr lang="en-US" sz="1200" dirty="0"/>
          </a:p>
          <a:p>
            <a:r>
              <a:rPr lang="en-US" sz="1200" dirty="0"/>
              <a:t>Now I will turn the presentation over to Michelle Kirby for a look at some financial trends.  </a:t>
            </a:r>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5</a:t>
            </a:fld>
            <a:endParaRPr lang="en-US"/>
          </a:p>
        </p:txBody>
      </p:sp>
    </p:spTree>
    <p:extLst>
      <p:ext uri="{BB962C8B-B14F-4D97-AF65-F5344CB8AC3E}">
        <p14:creationId xmlns:p14="http://schemas.microsoft.com/office/powerpoint/2010/main" val="1191548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MK –</a:t>
            </a:r>
          </a:p>
          <a:p>
            <a:endParaRPr lang="en-US" dirty="0"/>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6</a:t>
            </a:fld>
            <a:endParaRPr lang="en-US"/>
          </a:p>
        </p:txBody>
      </p:sp>
    </p:spTree>
    <p:extLst>
      <p:ext uri="{BB962C8B-B14F-4D97-AF65-F5344CB8AC3E}">
        <p14:creationId xmlns:p14="http://schemas.microsoft.com/office/powerpoint/2010/main" val="475637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MK –</a:t>
            </a:r>
          </a:p>
          <a:p>
            <a:endParaRPr lang="en-US" dirty="0"/>
          </a:p>
          <a:p>
            <a:r>
              <a:rPr lang="en-US" dirty="0"/>
              <a:t>While the current financial condition of the City is strong, there are long-term financial obligations that must be addressed and managed.  The City is facing several challenges which underscore the need for a long-range view in evaluating our financial sustainability.  </a:t>
            </a:r>
          </a:p>
          <a:p>
            <a:endParaRPr lang="en-US" dirty="0"/>
          </a:p>
          <a:p>
            <a:r>
              <a:rPr lang="en-US" dirty="0"/>
              <a:t>Escalating PERS costs, newly negotiated labor contracts, and inflation are continuing to put increased pressure on the City’s personnel costs. </a:t>
            </a:r>
          </a:p>
          <a:p>
            <a:endParaRPr lang="en-US" dirty="0"/>
          </a:p>
          <a:p>
            <a:r>
              <a:rPr lang="en-US" dirty="0"/>
              <a:t>Strategic and consistent investment in the City’s capital assets, technology, and infrastructure (including the funding of replacement reserves) is critical to ensuring sustained delivery of public services.  </a:t>
            </a:r>
          </a:p>
          <a:p>
            <a:endParaRPr lang="en-US" dirty="0"/>
          </a:p>
          <a:p>
            <a:r>
              <a:rPr lang="en-US" dirty="0"/>
              <a:t>In addition, the need to fund the City’s share of certain legacy liabilities adds to the long term funding challenges. </a:t>
            </a:r>
          </a:p>
        </p:txBody>
      </p:sp>
      <p:sp>
        <p:nvSpPr>
          <p:cNvPr id="4" name="Slide Number Placeholder 3"/>
          <p:cNvSpPr>
            <a:spLocks noGrp="1"/>
          </p:cNvSpPr>
          <p:nvPr>
            <p:ph type="sldNum" sz="quarter" idx="5"/>
          </p:nvPr>
        </p:nvSpPr>
        <p:spPr/>
        <p:txBody>
          <a:bodyPr/>
          <a:lstStyle/>
          <a:p>
            <a:fld id="{3502872E-8B65-4EE2-9173-C84621AC8392}" type="slidenum">
              <a:rPr lang="en-US" smtClean="0"/>
              <a:t>7</a:t>
            </a:fld>
            <a:endParaRPr lang="en-US"/>
          </a:p>
        </p:txBody>
      </p:sp>
    </p:spTree>
    <p:extLst>
      <p:ext uri="{BB962C8B-B14F-4D97-AF65-F5344CB8AC3E}">
        <p14:creationId xmlns:p14="http://schemas.microsoft.com/office/powerpoint/2010/main" val="3820370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MK</a:t>
            </a:r>
          </a:p>
          <a:p>
            <a:endParaRPr lang="en-US" sz="1200" dirty="0"/>
          </a:p>
          <a:p>
            <a:r>
              <a:rPr lang="en-US" sz="1200" dirty="0"/>
              <a:t>Over the past couple of years, we have had a number of discussions with you about the City’s Net Position, particularly those things that can cause a decline in the trend.</a:t>
            </a:r>
          </a:p>
          <a:p>
            <a:endParaRPr lang="en-US" sz="1200" dirty="0"/>
          </a:p>
          <a:p>
            <a:r>
              <a:rPr lang="en-US" sz="1200" dirty="0"/>
              <a:t>As a reminder, Financial Net Position, in general terms, represents the net of the City’s Assets (what it owns) minus its Liabilities (what it owes).  Net position reflects the overall net worth of the City at a specific point in time, and serves as a useful gauge of a government’s financial health.  </a:t>
            </a:r>
          </a:p>
          <a:p>
            <a:endParaRPr lang="en-US" sz="1200" dirty="0"/>
          </a:p>
          <a:p>
            <a:r>
              <a:rPr lang="en-US" sz="1200" dirty="0"/>
              <a:t>Important distinction (reminder)……….. The dollar amounts, used to calculate net position have a long term focus .</a:t>
            </a:r>
          </a:p>
          <a:p>
            <a:endParaRPr lang="en-US" sz="1200" dirty="0"/>
          </a:p>
          <a:p>
            <a:r>
              <a:rPr lang="en-US" sz="1200" b="1" dirty="0"/>
              <a:t>Factors decreasing Net Position:</a:t>
            </a:r>
          </a:p>
          <a:p>
            <a:r>
              <a:rPr lang="en-US" sz="1200" dirty="0"/>
              <a:t>  Increases in liabilities or obligations without an offsetting capital asset or dedicated reserve. </a:t>
            </a:r>
          </a:p>
          <a:p>
            <a:r>
              <a:rPr lang="en-US" sz="1200" dirty="0"/>
              <a:t>  Depreciation of our capital asset value that exceeds new investment in capital investments.</a:t>
            </a:r>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8</a:t>
            </a:fld>
            <a:endParaRPr lang="en-US"/>
          </a:p>
        </p:txBody>
      </p:sp>
    </p:spTree>
    <p:extLst>
      <p:ext uri="{BB962C8B-B14F-4D97-AF65-F5344CB8AC3E}">
        <p14:creationId xmlns:p14="http://schemas.microsoft.com/office/powerpoint/2010/main" val="221662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MK	(data from CAFR Statistical section - page 390)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Government-wide financial statements present financial information separately for Governmental Activities and Business-type Activities.  Here we are looking at the net position trend for the Business-type activities.  The category of business-type activities include the Sewage Disposal and Water Services enterprise funds.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Enterprise funds account for the operations of self-supporting activities rendered to the public on a user charged fee basis.  Enterprise funds are required to have a long term outlook which is built into their rate structure.  That is why we see a favorable trend line over the past 10 years. </a:t>
            </a:r>
          </a:p>
          <a:p>
            <a:endParaRPr lang="en-US" dirty="0"/>
          </a:p>
        </p:txBody>
      </p:sp>
      <p:sp>
        <p:nvSpPr>
          <p:cNvPr id="4" name="Slide Number Placeholder 3"/>
          <p:cNvSpPr>
            <a:spLocks noGrp="1"/>
          </p:cNvSpPr>
          <p:nvPr>
            <p:ph type="sldNum" sz="quarter" idx="5"/>
          </p:nvPr>
        </p:nvSpPr>
        <p:spPr/>
        <p:txBody>
          <a:bodyPr/>
          <a:lstStyle/>
          <a:p>
            <a:fld id="{3502872E-8B65-4EE2-9173-C84621AC8392}" type="slidenum">
              <a:rPr lang="en-US" smtClean="0"/>
              <a:t>9</a:t>
            </a:fld>
            <a:endParaRPr lang="en-US"/>
          </a:p>
        </p:txBody>
      </p:sp>
    </p:spTree>
    <p:extLst>
      <p:ext uri="{BB962C8B-B14F-4D97-AF65-F5344CB8AC3E}">
        <p14:creationId xmlns:p14="http://schemas.microsoft.com/office/powerpoint/2010/main" val="13122197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t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7917" y="1788454"/>
            <a:ext cx="8063346" cy="2098226"/>
          </a:xfrm>
        </p:spPr>
        <p:txBody>
          <a:bodyPr anchor="b">
            <a:noAutofit/>
          </a:bodyPr>
          <a:lstStyle>
            <a:lvl1pPr algn="ctr">
              <a:defRPr sz="4800" cap="all" baseline="0">
                <a:solidFill>
                  <a:srgbClr val="646723"/>
                </a:solidFill>
              </a:defRPr>
            </a:lvl1pPr>
          </a:lstStyle>
          <a:p>
            <a:r>
              <a:rPr lang="en-US" dirty="0"/>
              <a:t>Click to edit Master title style</a:t>
            </a:r>
          </a:p>
        </p:txBody>
      </p:sp>
      <p:sp>
        <p:nvSpPr>
          <p:cNvPr id="3" name="Subtitle 2"/>
          <p:cNvSpPr>
            <a:spLocks noGrp="1"/>
          </p:cNvSpPr>
          <p:nvPr>
            <p:ph type="subTitle" idx="1"/>
          </p:nvPr>
        </p:nvSpPr>
        <p:spPr>
          <a:xfrm>
            <a:off x="2187713" y="3956280"/>
            <a:ext cx="5123755" cy="1086237"/>
          </a:xfrm>
        </p:spPr>
        <p:txBody>
          <a:bodyPr anchor="ctr">
            <a:noAutofit/>
          </a:bodyPr>
          <a:lstStyle>
            <a:lvl1pPr marL="0" indent="0" algn="ctr">
              <a:lnSpc>
                <a:spcPct val="112000"/>
              </a:lnSpc>
              <a:spcBef>
                <a:spcPts val="0"/>
              </a:spcBef>
              <a:spcAft>
                <a:spcPts val="0"/>
              </a:spcAft>
              <a:buNone/>
              <a:defRPr sz="2400">
                <a:latin typeface="AvenirNext LT Pro Medium"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4" name="Picture 3">
            <a:extLst>
              <a:ext uri="{FF2B5EF4-FFF2-40B4-BE49-F238E27FC236}">
                <a16:creationId xmlns:a16="http://schemas.microsoft.com/office/drawing/2014/main" id="{B9F0804E-D355-4653-BBF2-07F6F9F262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7917" y="5849103"/>
            <a:ext cx="788484" cy="788484"/>
          </a:xfrm>
          <a:prstGeom prst="rect">
            <a:avLst/>
          </a:prstGeom>
        </p:spPr>
      </p:pic>
    </p:spTree>
    <p:extLst>
      <p:ext uri="{BB962C8B-B14F-4D97-AF65-F5344CB8AC3E}">
        <p14:creationId xmlns:p14="http://schemas.microsoft.com/office/powerpoint/2010/main" val="300947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5541" y="1788454"/>
            <a:ext cx="7806254" cy="2098226"/>
          </a:xfrm>
        </p:spPr>
        <p:txBody>
          <a:bodyPr anchor="b">
            <a:noAutofit/>
          </a:bodyPr>
          <a:lstStyle>
            <a:lvl1pPr algn="r">
              <a:defRPr sz="6000"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3748040" y="3956280"/>
            <a:ext cx="5123755" cy="1086237"/>
          </a:xfrm>
        </p:spPr>
        <p:txBody>
          <a:bodyPr anchor="ctr">
            <a:normAutofit/>
          </a:bodyPr>
          <a:lstStyle>
            <a:lvl1pPr marL="0" indent="0" algn="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884357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oAutofit/>
          </a:bodyPr>
          <a:lstStyle/>
          <a:p>
            <a:r>
              <a:rPr lang="en-US" dirty="0"/>
              <a:t>Click to edit Master title style</a:t>
            </a:r>
          </a:p>
        </p:txBody>
      </p:sp>
      <p:sp>
        <p:nvSpPr>
          <p:cNvPr id="3" name="Content Placeholder 2"/>
          <p:cNvSpPr>
            <a:spLocks noGrp="1"/>
          </p:cNvSpPr>
          <p:nvPr>
            <p:ph idx="1"/>
          </p:nvPr>
        </p:nvSpPr>
        <p:spPr>
          <a:xfrm>
            <a:off x="1028700" y="1655064"/>
            <a:ext cx="7200900" cy="3253299"/>
          </a:xfrm>
        </p:spPr>
        <p:txBody>
          <a:bodyPr>
            <a:noAutofit/>
          </a:bodyPr>
          <a:lstStyle>
            <a:lvl1pPr>
              <a:lnSpc>
                <a:spcPts val="2400"/>
              </a:lnSpc>
              <a:spcBef>
                <a:spcPts val="0"/>
              </a:spcBef>
              <a:spcAft>
                <a:spcPts val="600"/>
              </a:spcAft>
              <a:defRPr/>
            </a:lvl1pPr>
            <a:lvl2pPr>
              <a:lnSpc>
                <a:spcPts val="2400"/>
              </a:lnSpc>
              <a:spcBef>
                <a:spcPts val="0"/>
              </a:spcBef>
              <a:spcAft>
                <a:spcPts val="600"/>
              </a:spcAft>
              <a:defRPr/>
            </a:lvl2pPr>
            <a:lvl3pPr>
              <a:lnSpc>
                <a:spcPts val="2400"/>
              </a:lnSpc>
              <a:spcBef>
                <a:spcPts val="0"/>
              </a:spcBef>
              <a:spcAft>
                <a:spcPts val="600"/>
              </a:spcAft>
              <a:defRPr/>
            </a:lvl3pPr>
            <a:lvl4pPr>
              <a:lnSpc>
                <a:spcPts val="2400"/>
              </a:lnSpc>
              <a:spcBef>
                <a:spcPts val="0"/>
              </a:spcBef>
              <a:spcAft>
                <a:spcPts val="600"/>
              </a:spcAft>
              <a:defRPr/>
            </a:lvl4pPr>
            <a:lvl5pPr>
              <a:lnSpc>
                <a:spcPts val="2400"/>
              </a:lnSpc>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93410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oAutofit/>
          </a:bodyPr>
          <a:lstStyle/>
          <a:p>
            <a:r>
              <a:rPr lang="en-US" dirty="0"/>
              <a:t>Click to edit Master title style</a:t>
            </a:r>
          </a:p>
        </p:txBody>
      </p:sp>
      <p:sp>
        <p:nvSpPr>
          <p:cNvPr id="3" name="Content Placeholder 2"/>
          <p:cNvSpPr>
            <a:spLocks noGrp="1"/>
          </p:cNvSpPr>
          <p:nvPr>
            <p:ph idx="1"/>
          </p:nvPr>
        </p:nvSpPr>
        <p:spPr>
          <a:xfrm>
            <a:off x="1472184" y="2395728"/>
            <a:ext cx="7200900" cy="3253299"/>
          </a:xfrm>
        </p:spPr>
        <p:txBody>
          <a:bodyPr>
            <a:noAutofit/>
          </a:bodyPr>
          <a:lstStyle>
            <a:lvl1pPr>
              <a:lnSpc>
                <a:spcPts val="2400"/>
              </a:lnSpc>
              <a:spcBef>
                <a:spcPts val="0"/>
              </a:spcBef>
              <a:spcAft>
                <a:spcPts val="600"/>
              </a:spcAft>
              <a:defRPr/>
            </a:lvl1pPr>
            <a:lvl2pPr>
              <a:lnSpc>
                <a:spcPts val="2400"/>
              </a:lnSpc>
              <a:spcBef>
                <a:spcPts val="0"/>
              </a:spcBef>
              <a:spcAft>
                <a:spcPts val="600"/>
              </a:spcAft>
              <a:defRPr/>
            </a:lvl2pPr>
            <a:lvl3pPr>
              <a:lnSpc>
                <a:spcPts val="2400"/>
              </a:lnSpc>
              <a:spcBef>
                <a:spcPts val="0"/>
              </a:spcBef>
              <a:spcAft>
                <a:spcPts val="600"/>
              </a:spcAft>
              <a:defRPr/>
            </a:lvl3pPr>
            <a:lvl4pPr>
              <a:lnSpc>
                <a:spcPts val="2400"/>
              </a:lnSpc>
              <a:spcBef>
                <a:spcPts val="0"/>
              </a:spcBef>
              <a:spcAft>
                <a:spcPts val="600"/>
              </a:spcAft>
              <a:defRPr/>
            </a:lvl4pPr>
            <a:lvl5pPr>
              <a:lnSpc>
                <a:spcPts val="2400"/>
              </a:lnSpc>
              <a:spcBef>
                <a:spcPts val="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3780555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2064" y="466344"/>
            <a:ext cx="7200900" cy="996696"/>
          </a:xfrm>
        </p:spPr>
        <p:txBody>
          <a:bodyPr anchor="ctr">
            <a:noAutofit/>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1028700" y="1655064"/>
            <a:ext cx="3335840" cy="823912"/>
          </a:xfrm>
        </p:spPr>
        <p:txBody>
          <a:bodyPr anchor="t" anchorCtr="0">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
        <p:nvSpPr>
          <p:cNvPr id="4" name="Content Placeholder 3"/>
          <p:cNvSpPr>
            <a:spLocks noGrp="1"/>
          </p:cNvSpPr>
          <p:nvPr>
            <p:ph sz="half" idx="2"/>
          </p:nvPr>
        </p:nvSpPr>
        <p:spPr>
          <a:xfrm>
            <a:off x="1028700" y="2595081"/>
            <a:ext cx="3335839" cy="2562193"/>
          </a:xfrm>
        </p:spPr>
        <p:txBody>
          <a:bodyPr>
            <a:noAutofit/>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1655064"/>
            <a:ext cx="3335840" cy="823912"/>
          </a:xfrm>
        </p:spPr>
        <p:txBody>
          <a:bodyPr anchor="t" anchorCtr="0">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2595081"/>
            <a:ext cx="3335840" cy="2562193"/>
          </a:xfrm>
        </p:spPr>
        <p:txBody>
          <a:bodyPr>
            <a:noAutofit/>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426948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28700" y="2686050"/>
            <a:ext cx="7200900" cy="1485900"/>
          </a:xfrm>
        </p:spPr>
        <p:txBody>
          <a:bodyPr anchor="ctr">
            <a:noAutofit/>
          </a:bodyPr>
          <a:lstStyle>
            <a:lvl1pPr algn="ctr">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81404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0339DB7-CB8A-4399-BEC1-E3E2DDDAF66E}" type="slidenum">
              <a:rPr lang="en-US" smtClean="0"/>
              <a:t>‹#›</a:t>
            </a:fld>
            <a:endParaRPr lang="en-US"/>
          </a:p>
        </p:txBody>
      </p:sp>
      <p:sp>
        <p:nvSpPr>
          <p:cNvPr id="5" name="Picture Placeholder 2">
            <a:extLst>
              <a:ext uri="{FF2B5EF4-FFF2-40B4-BE49-F238E27FC236}">
                <a16:creationId xmlns:a16="http://schemas.microsoft.com/office/drawing/2014/main" id="{A38370C3-7FB1-419A-A291-F9EAA2349931}"/>
              </a:ext>
            </a:extLst>
          </p:cNvPr>
          <p:cNvSpPr>
            <a:spLocks noGrp="1" noChangeAspect="1"/>
          </p:cNvSpPr>
          <p:nvPr>
            <p:ph type="pic" idx="1"/>
          </p:nvPr>
        </p:nvSpPr>
        <p:spPr>
          <a:xfrm>
            <a:off x="510363" y="1456669"/>
            <a:ext cx="8399722" cy="4359345"/>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Title 1">
            <a:extLst>
              <a:ext uri="{FF2B5EF4-FFF2-40B4-BE49-F238E27FC236}">
                <a16:creationId xmlns:a16="http://schemas.microsoft.com/office/drawing/2014/main" id="{3DD4A231-A405-4528-ABB7-59846CF35BCB}"/>
              </a:ext>
            </a:extLst>
          </p:cNvPr>
          <p:cNvSpPr>
            <a:spLocks noGrp="1"/>
          </p:cNvSpPr>
          <p:nvPr>
            <p:ph type="title"/>
          </p:nvPr>
        </p:nvSpPr>
        <p:spPr>
          <a:xfrm>
            <a:off x="510363" y="462523"/>
            <a:ext cx="8399722" cy="994146"/>
          </a:xfrm>
        </p:spPr>
        <p:txBody>
          <a:bodyPr anchor="ctr">
            <a:noAutofit/>
          </a:bodyPr>
          <a:lstStyle>
            <a:lvl1pPr>
              <a:defRPr>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365967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12B2A06-16E6-4E72-A718-552832726E3D}"/>
              </a:ext>
            </a:extLst>
          </p:cNvPr>
          <p:cNvSpPr/>
          <p:nvPr userDrawn="1"/>
        </p:nvSpPr>
        <p:spPr>
          <a:xfrm>
            <a:off x="271434" y="0"/>
            <a:ext cx="4300565" cy="6858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9087" y="457200"/>
            <a:ext cx="3711910" cy="990600"/>
          </a:xfrm>
        </p:spPr>
        <p:txBody>
          <a:bodyPr anchor="ctr">
            <a:noAutofit/>
          </a:bodyPr>
          <a:lstStyle>
            <a:lvl1pPr>
              <a:lnSpc>
                <a:spcPct val="84000"/>
              </a:lnSpc>
              <a:defRPr sz="3600" baseline="0">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4859650" y="1447799"/>
            <a:ext cx="3998600" cy="4413251"/>
          </a:xfrm>
        </p:spPr>
        <p:txBody>
          <a:bodyPr>
            <a:noAutofit/>
          </a:bodyPr>
          <a:lstStyle>
            <a:lvl1pPr>
              <a:lnSpc>
                <a:spcPct val="100000"/>
              </a:lnSpc>
              <a:spcBef>
                <a:spcPts val="0"/>
              </a:spcBef>
              <a:spcAft>
                <a:spcPts val="600"/>
              </a:spcAft>
              <a:defRPr sz="2000"/>
            </a:lvl1pPr>
            <a:lvl2pPr>
              <a:lnSpc>
                <a:spcPct val="100000"/>
              </a:lnSpc>
              <a:spcBef>
                <a:spcPts val="0"/>
              </a:spcBef>
              <a:spcAft>
                <a:spcPts val="600"/>
              </a:spcAft>
              <a:defRPr sz="2000"/>
            </a:lvl2pPr>
            <a:lvl3pPr>
              <a:lnSpc>
                <a:spcPct val="100000"/>
              </a:lnSpc>
              <a:spcBef>
                <a:spcPts val="0"/>
              </a:spcBef>
              <a:spcAft>
                <a:spcPts val="600"/>
              </a:spcAft>
              <a:defRPr sz="2000"/>
            </a:lvl3pPr>
            <a:lvl4pPr>
              <a:lnSpc>
                <a:spcPct val="100000"/>
              </a:lnSpc>
              <a:spcBef>
                <a:spcPts val="0"/>
              </a:spcBef>
              <a:spcAft>
                <a:spcPts val="600"/>
              </a:spcAft>
              <a:defRPr sz="2000"/>
            </a:lvl4pPr>
            <a:lvl5pPr>
              <a:lnSpc>
                <a:spcPct val="100000"/>
              </a:lnSpc>
              <a:spcBef>
                <a:spcPts val="0"/>
              </a:spcBef>
              <a:spcAft>
                <a:spcPts val="600"/>
              </a:spcAft>
              <a:defRPr sz="20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59086" y="1447800"/>
            <a:ext cx="3711911" cy="4724401"/>
          </a:xfrm>
        </p:spPr>
        <p:txBody>
          <a:bodyPr>
            <a:noAutofit/>
          </a:bodyPr>
          <a:lstStyle>
            <a:lvl1pPr marL="0" indent="0">
              <a:lnSpc>
                <a:spcPct val="100000"/>
              </a:lnSpc>
              <a:spcBef>
                <a:spcPts val="0"/>
              </a:spcBef>
              <a:spcAft>
                <a:spcPts val="0"/>
              </a:spcAft>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Edit Master text styles</a:t>
            </a:r>
          </a:p>
        </p:txBody>
      </p:sp>
      <p:sp>
        <p:nvSpPr>
          <p:cNvPr id="17" name="Slide Number Placeholder 3">
            <a:extLst>
              <a:ext uri="{FF2B5EF4-FFF2-40B4-BE49-F238E27FC236}">
                <a16:creationId xmlns:a16="http://schemas.microsoft.com/office/drawing/2014/main" id="{ED5B2E3A-34D7-49D0-9A02-833F62A45914}"/>
              </a:ext>
            </a:extLst>
          </p:cNvPr>
          <p:cNvSpPr>
            <a:spLocks noGrp="1"/>
          </p:cNvSpPr>
          <p:nvPr>
            <p:ph type="sldNum" sz="quarter" idx="12"/>
          </p:nvPr>
        </p:nvSpPr>
        <p:spPr>
          <a:xfrm>
            <a:off x="408563" y="6453386"/>
            <a:ext cx="452937" cy="404614"/>
          </a:xfrm>
        </p:spPr>
        <p:txBody>
          <a:bodyPr/>
          <a:lstStyle/>
          <a:p>
            <a:fld id="{70339DB7-CB8A-4399-BEC1-E3E2DDDAF66E}" type="slidenum">
              <a:rPr lang="en-US" smtClean="0"/>
              <a:t>‹#›</a:t>
            </a:fld>
            <a:endParaRPr lang="en-US"/>
          </a:p>
        </p:txBody>
      </p:sp>
      <p:sp>
        <p:nvSpPr>
          <p:cNvPr id="28" name="Text Placeholder 2">
            <a:extLst>
              <a:ext uri="{FF2B5EF4-FFF2-40B4-BE49-F238E27FC236}">
                <a16:creationId xmlns:a16="http://schemas.microsoft.com/office/drawing/2014/main" id="{E64BC3B6-9AB2-4990-BF4E-1368F7EF78A4}"/>
              </a:ext>
            </a:extLst>
          </p:cNvPr>
          <p:cNvSpPr>
            <a:spLocks noGrp="1"/>
          </p:cNvSpPr>
          <p:nvPr>
            <p:ph type="body" idx="13"/>
          </p:nvPr>
        </p:nvSpPr>
        <p:spPr>
          <a:xfrm>
            <a:off x="4859650" y="457199"/>
            <a:ext cx="3998600" cy="990599"/>
          </a:xfrm>
        </p:spPr>
        <p:txBody>
          <a:bodyPr anchor="ctr">
            <a:noAutofit/>
          </a:bodyPr>
          <a:lstStyle>
            <a:lvl1pPr marL="0" indent="0">
              <a:lnSpc>
                <a:spcPct val="84000"/>
              </a:lnSpc>
              <a:spcBef>
                <a:spcPts val="0"/>
              </a:spcBef>
              <a:spcAft>
                <a:spcPts val="0"/>
              </a:spcAft>
              <a:buNone/>
              <a:defRPr sz="3600" b="0" baseline="0">
                <a:solidFill>
                  <a:schemeClr val="tx2"/>
                </a:solidFill>
                <a:latin typeface="AvenirNext LT Pro Medium"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spTree>
    <p:extLst>
      <p:ext uri="{BB962C8B-B14F-4D97-AF65-F5344CB8AC3E}">
        <p14:creationId xmlns:p14="http://schemas.microsoft.com/office/powerpoint/2010/main" val="314823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58648" y="1"/>
            <a:ext cx="4585351"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38" name="Rectangle 37">
            <a:extLst>
              <a:ext uri="{FF2B5EF4-FFF2-40B4-BE49-F238E27FC236}">
                <a16:creationId xmlns:a16="http://schemas.microsoft.com/office/drawing/2014/main" id="{EF8D3664-64C7-4B83-8F2E-5CCA2A5F8EAD}"/>
              </a:ext>
            </a:extLst>
          </p:cNvPr>
          <p:cNvSpPr/>
          <p:nvPr userDrawn="1"/>
        </p:nvSpPr>
        <p:spPr>
          <a:xfrm>
            <a:off x="271434" y="0"/>
            <a:ext cx="4300565" cy="6858000"/>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itle 1">
            <a:extLst>
              <a:ext uri="{FF2B5EF4-FFF2-40B4-BE49-F238E27FC236}">
                <a16:creationId xmlns:a16="http://schemas.microsoft.com/office/drawing/2014/main" id="{C8213061-03E4-4470-B83E-36B3FC15ED4A}"/>
              </a:ext>
            </a:extLst>
          </p:cNvPr>
          <p:cNvSpPr>
            <a:spLocks noGrp="1"/>
          </p:cNvSpPr>
          <p:nvPr>
            <p:ph type="title"/>
          </p:nvPr>
        </p:nvSpPr>
        <p:spPr>
          <a:xfrm>
            <a:off x="559087" y="457200"/>
            <a:ext cx="3711910" cy="990600"/>
          </a:xfrm>
        </p:spPr>
        <p:txBody>
          <a:bodyPr anchor="ctr">
            <a:noAutofit/>
          </a:bodyPr>
          <a:lstStyle>
            <a:lvl1pPr>
              <a:lnSpc>
                <a:spcPct val="84000"/>
              </a:lnSpc>
              <a:defRPr sz="3600" baseline="0">
                <a:solidFill>
                  <a:schemeClr val="tx2"/>
                </a:solidFill>
              </a:defRPr>
            </a:lvl1pPr>
          </a:lstStyle>
          <a:p>
            <a:r>
              <a:rPr lang="en-US" dirty="0"/>
              <a:t>Click to edit Master title style</a:t>
            </a:r>
          </a:p>
        </p:txBody>
      </p:sp>
      <p:sp>
        <p:nvSpPr>
          <p:cNvPr id="40" name="Text Placeholder 3">
            <a:extLst>
              <a:ext uri="{FF2B5EF4-FFF2-40B4-BE49-F238E27FC236}">
                <a16:creationId xmlns:a16="http://schemas.microsoft.com/office/drawing/2014/main" id="{B88F10B4-95E0-48EE-82B3-6A456A273DEB}"/>
              </a:ext>
            </a:extLst>
          </p:cNvPr>
          <p:cNvSpPr>
            <a:spLocks noGrp="1"/>
          </p:cNvSpPr>
          <p:nvPr>
            <p:ph type="body" sz="half" idx="2"/>
          </p:nvPr>
        </p:nvSpPr>
        <p:spPr>
          <a:xfrm>
            <a:off x="559086" y="1447800"/>
            <a:ext cx="3711911" cy="4724401"/>
          </a:xfrm>
        </p:spPr>
        <p:txBody>
          <a:bodyPr>
            <a:noAutofit/>
          </a:bodyPr>
          <a:lstStyle>
            <a:lvl1pPr marL="0" indent="0">
              <a:lnSpc>
                <a:spcPct val="100000"/>
              </a:lnSpc>
              <a:spcBef>
                <a:spcPts val="0"/>
              </a:spcBef>
              <a:spcAft>
                <a:spcPts val="0"/>
              </a:spcAft>
              <a:buNone/>
              <a:defRPr sz="2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Edit Master text styles</a:t>
            </a:r>
          </a:p>
        </p:txBody>
      </p:sp>
      <p:sp>
        <p:nvSpPr>
          <p:cNvPr id="41" name="Slide Number Placeholder 3">
            <a:extLst>
              <a:ext uri="{FF2B5EF4-FFF2-40B4-BE49-F238E27FC236}">
                <a16:creationId xmlns:a16="http://schemas.microsoft.com/office/drawing/2014/main" id="{7CA42D6D-B75D-4EDD-8DC8-DB7618BDBB2E}"/>
              </a:ext>
            </a:extLst>
          </p:cNvPr>
          <p:cNvSpPr>
            <a:spLocks noGrp="1"/>
          </p:cNvSpPr>
          <p:nvPr>
            <p:ph type="sldNum" sz="quarter" idx="12"/>
          </p:nvPr>
        </p:nvSpPr>
        <p:spPr>
          <a:xfrm>
            <a:off x="408563" y="6453386"/>
            <a:ext cx="452937" cy="404614"/>
          </a:xfrm>
        </p:spPr>
        <p:txBody>
          <a:bodyPr/>
          <a:lstStyle/>
          <a:p>
            <a:fld id="{70339DB7-CB8A-4399-BEC1-E3E2DDDAF66E}" type="slidenum">
              <a:rPr lang="en-US" smtClean="0"/>
              <a:t>‹#›</a:t>
            </a:fld>
            <a:endParaRPr lang="en-US"/>
          </a:p>
        </p:txBody>
      </p:sp>
    </p:spTree>
    <p:extLst>
      <p:ext uri="{BB962C8B-B14F-4D97-AF65-F5344CB8AC3E}">
        <p14:creationId xmlns:p14="http://schemas.microsoft.com/office/powerpoint/2010/main" val="440518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ED722BE-5926-4A19-A9F1-428C6F1211B1}"/>
              </a:ext>
            </a:extLst>
          </p:cNvPr>
          <p:cNvPicPr>
            <a:picLocks noChangeAspect="1"/>
          </p:cNvPicPr>
          <p:nvPr userDrawn="1"/>
        </p:nvPicPr>
        <p:blipFill>
          <a:blip r:embed="rId11">
            <a:alphaModFix amt="5000"/>
            <a:extLst>
              <a:ext uri="{28A0092B-C50C-407E-A947-70E740481C1C}">
                <a14:useLocalDpi xmlns:a14="http://schemas.microsoft.com/office/drawing/2010/main" val="0"/>
              </a:ext>
            </a:extLst>
          </a:blip>
          <a:stretch>
            <a:fillRect/>
          </a:stretch>
        </p:blipFill>
        <p:spPr>
          <a:xfrm>
            <a:off x="2462549" y="1433540"/>
            <a:ext cx="4397537" cy="4638817"/>
          </a:xfrm>
          <a:prstGeom prst="rect">
            <a:avLst/>
          </a:prstGeom>
        </p:spPr>
      </p:pic>
      <p:sp>
        <p:nvSpPr>
          <p:cNvPr id="2" name="Title Placeholder 1"/>
          <p:cNvSpPr>
            <a:spLocks noGrp="1"/>
          </p:cNvSpPr>
          <p:nvPr>
            <p:ph type="title"/>
          </p:nvPr>
        </p:nvSpPr>
        <p:spPr>
          <a:xfrm>
            <a:off x="512064" y="466344"/>
            <a:ext cx="7200900" cy="148590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028700" y="2038860"/>
            <a:ext cx="7200900" cy="3253299"/>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570397" y="141795"/>
            <a:ext cx="452937" cy="404614"/>
          </a:xfrm>
          <a:prstGeom prst="rect">
            <a:avLst/>
          </a:prstGeom>
        </p:spPr>
        <p:txBody>
          <a:bodyPr vert="horz" lIns="91440" tIns="45720" rIns="91440" bIns="45720" rtlCol="0" anchor="ctr"/>
          <a:lstStyle>
            <a:lvl1pPr algn="ctr">
              <a:defRPr sz="1400" baseline="0">
                <a:solidFill>
                  <a:schemeClr val="tx2"/>
                </a:solidFill>
                <a:latin typeface="AvenirNext LT Pro Medium" panose="020B0604020202020204" pitchFamily="34" charset="0"/>
              </a:defRPr>
            </a:lvl1pPr>
          </a:lstStyle>
          <a:p>
            <a:fld id="{70339DB7-CB8A-4399-BEC1-E3E2DDDAF66E}" type="slidenum">
              <a:rPr lang="en-US" smtClean="0"/>
              <a:pPr/>
              <a:t>‹#›</a:t>
            </a:fld>
            <a:endParaRPr lang="en-US" dirty="0"/>
          </a:p>
        </p:txBody>
      </p:sp>
      <p:pic>
        <p:nvPicPr>
          <p:cNvPr id="11" name="Picture 10">
            <a:extLst>
              <a:ext uri="{FF2B5EF4-FFF2-40B4-BE49-F238E27FC236}">
                <a16:creationId xmlns:a16="http://schemas.microsoft.com/office/drawing/2014/main" id="{BFF2D3F2-CB2C-4D8A-9EB1-76D43D0B959D}"/>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6860086" y="6005906"/>
            <a:ext cx="1875351" cy="511090"/>
          </a:xfrm>
          <a:prstGeom prst="rect">
            <a:avLst/>
          </a:prstGeom>
        </p:spPr>
      </p:pic>
      <p:sp>
        <p:nvSpPr>
          <p:cNvPr id="12" name="Rectangle 11">
            <a:extLst>
              <a:ext uri="{FF2B5EF4-FFF2-40B4-BE49-F238E27FC236}">
                <a16:creationId xmlns:a16="http://schemas.microsoft.com/office/drawing/2014/main" id="{2D2102E4-DE53-4FFB-9CDA-53F25D6C1433}"/>
              </a:ext>
            </a:extLst>
          </p:cNvPr>
          <p:cNvSpPr/>
          <p:nvPr userDrawn="1"/>
        </p:nvSpPr>
        <p:spPr>
          <a:xfrm>
            <a:off x="135219" y="0"/>
            <a:ext cx="46677" cy="6858000"/>
          </a:xfrm>
          <a:prstGeom prst="rect">
            <a:avLst/>
          </a:prstGeom>
          <a:gradFill flip="none" rotWithShape="1">
            <a:gsLst>
              <a:gs pos="0">
                <a:srgbClr val="B8BE42">
                  <a:shade val="30000"/>
                  <a:satMod val="115000"/>
                </a:srgbClr>
              </a:gs>
              <a:gs pos="50000">
                <a:srgbClr val="B8BE42">
                  <a:shade val="67500"/>
                  <a:satMod val="115000"/>
                </a:srgbClr>
              </a:gs>
              <a:gs pos="100000">
                <a:srgbClr val="B8BE42">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EB9CB56F-E866-45D7-80D3-33F3904794F3}"/>
              </a:ext>
            </a:extLst>
          </p:cNvPr>
          <p:cNvSpPr/>
          <p:nvPr userDrawn="1"/>
        </p:nvSpPr>
        <p:spPr>
          <a:xfrm>
            <a:off x="180748" y="0"/>
            <a:ext cx="46677" cy="6858000"/>
          </a:xfrm>
          <a:prstGeom prst="rect">
            <a:avLst/>
          </a:prstGeom>
          <a:gradFill flip="none" rotWithShape="1">
            <a:gsLst>
              <a:gs pos="0">
                <a:srgbClr val="868A2F">
                  <a:shade val="30000"/>
                  <a:satMod val="115000"/>
                </a:srgbClr>
              </a:gs>
              <a:gs pos="50000">
                <a:srgbClr val="868A2F">
                  <a:shade val="67500"/>
                  <a:satMod val="115000"/>
                </a:srgbClr>
              </a:gs>
              <a:gs pos="100000">
                <a:srgbClr val="868A2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4" name="Rectangle 13">
            <a:extLst>
              <a:ext uri="{FF2B5EF4-FFF2-40B4-BE49-F238E27FC236}">
                <a16:creationId xmlns:a16="http://schemas.microsoft.com/office/drawing/2014/main" id="{CDE8DB76-D8CF-4C6B-A67E-F759C5E5B53A}"/>
              </a:ext>
            </a:extLst>
          </p:cNvPr>
          <p:cNvSpPr/>
          <p:nvPr userDrawn="1"/>
        </p:nvSpPr>
        <p:spPr>
          <a:xfrm>
            <a:off x="224758" y="0"/>
            <a:ext cx="46677" cy="6858000"/>
          </a:xfrm>
          <a:prstGeom prst="rect">
            <a:avLst/>
          </a:prstGeom>
          <a:gradFill flip="none" rotWithShape="1">
            <a:gsLst>
              <a:gs pos="0">
                <a:srgbClr val="646723">
                  <a:shade val="30000"/>
                  <a:satMod val="115000"/>
                </a:srgbClr>
              </a:gs>
              <a:gs pos="50000">
                <a:srgbClr val="646723">
                  <a:shade val="67500"/>
                  <a:satMod val="115000"/>
                </a:srgbClr>
              </a:gs>
              <a:gs pos="100000">
                <a:srgbClr val="646723">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Rectangle 14">
            <a:extLst>
              <a:ext uri="{FF2B5EF4-FFF2-40B4-BE49-F238E27FC236}">
                <a16:creationId xmlns:a16="http://schemas.microsoft.com/office/drawing/2014/main" id="{C497E739-4B78-4D67-A118-40F9D86646B2}"/>
              </a:ext>
            </a:extLst>
          </p:cNvPr>
          <p:cNvSpPr/>
          <p:nvPr userDrawn="1"/>
        </p:nvSpPr>
        <p:spPr>
          <a:xfrm flipH="1">
            <a:off x="89691" y="0"/>
            <a:ext cx="46677" cy="6858000"/>
          </a:xfrm>
          <a:prstGeom prst="rect">
            <a:avLst/>
          </a:prstGeom>
          <a:gradFill flip="none" rotWithShape="1">
            <a:gsLst>
              <a:gs pos="0">
                <a:srgbClr val="B8BE42">
                  <a:shade val="30000"/>
                  <a:satMod val="115000"/>
                </a:srgbClr>
              </a:gs>
              <a:gs pos="50000">
                <a:srgbClr val="B8BE42">
                  <a:shade val="67500"/>
                  <a:satMod val="115000"/>
                </a:srgbClr>
              </a:gs>
              <a:gs pos="100000">
                <a:srgbClr val="B8BE42">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075480E1-6BA6-43BA-BE60-03E083D1703E}"/>
              </a:ext>
            </a:extLst>
          </p:cNvPr>
          <p:cNvSpPr/>
          <p:nvPr userDrawn="1"/>
        </p:nvSpPr>
        <p:spPr>
          <a:xfrm flipH="1">
            <a:off x="44163" y="0"/>
            <a:ext cx="46677" cy="6858000"/>
          </a:xfrm>
          <a:prstGeom prst="rect">
            <a:avLst/>
          </a:prstGeom>
          <a:gradFill flip="none" rotWithShape="1">
            <a:gsLst>
              <a:gs pos="0">
                <a:srgbClr val="868A2F">
                  <a:shade val="30000"/>
                  <a:satMod val="115000"/>
                </a:srgbClr>
              </a:gs>
              <a:gs pos="50000">
                <a:srgbClr val="868A2F">
                  <a:shade val="67500"/>
                  <a:satMod val="115000"/>
                </a:srgbClr>
              </a:gs>
              <a:gs pos="100000">
                <a:srgbClr val="868A2F">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7" name="Rectangle 16">
            <a:extLst>
              <a:ext uri="{FF2B5EF4-FFF2-40B4-BE49-F238E27FC236}">
                <a16:creationId xmlns:a16="http://schemas.microsoft.com/office/drawing/2014/main" id="{0ABD399B-98F1-4B4B-823D-F91628424304}"/>
              </a:ext>
            </a:extLst>
          </p:cNvPr>
          <p:cNvSpPr/>
          <p:nvPr userDrawn="1"/>
        </p:nvSpPr>
        <p:spPr>
          <a:xfrm flipH="1">
            <a:off x="-2885" y="0"/>
            <a:ext cx="46677" cy="6858000"/>
          </a:xfrm>
          <a:prstGeom prst="rect">
            <a:avLst/>
          </a:prstGeom>
          <a:gradFill flip="none" rotWithShape="1">
            <a:gsLst>
              <a:gs pos="0">
                <a:srgbClr val="646723">
                  <a:shade val="30000"/>
                  <a:satMod val="115000"/>
                </a:srgbClr>
              </a:gs>
              <a:gs pos="50000">
                <a:srgbClr val="646723">
                  <a:shade val="67500"/>
                  <a:satMod val="115000"/>
                </a:srgbClr>
              </a:gs>
              <a:gs pos="100000">
                <a:srgbClr val="646723">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835480946"/>
      </p:ext>
    </p:extLst>
  </p:cSld>
  <p:clrMap bg1="lt1" tx1="dk1" bg2="lt2" tx2="dk2" accent1="accent1" accent2="accent2" accent3="accent3" accent4="accent4" accent5="accent5" accent6="accent6" hlink="hlink" folHlink="folHlink"/>
  <p:sldLayoutIdLst>
    <p:sldLayoutId id="2147483709" r:id="rId1"/>
    <p:sldLayoutId id="2147483718" r:id="rId2"/>
    <p:sldLayoutId id="2147483710" r:id="rId3"/>
    <p:sldLayoutId id="2147483719" r:id="rId4"/>
    <p:sldLayoutId id="2147483713" r:id="rId5"/>
    <p:sldLayoutId id="2147483714" r:id="rId6"/>
    <p:sldLayoutId id="2147483715" r:id="rId7"/>
    <p:sldLayoutId id="2147483716" r:id="rId8"/>
    <p:sldLayoutId id="2147483717" r:id="rId9"/>
  </p:sldLayoutIdLst>
  <p:hf hdr="0" ftr="0" dt="0"/>
  <p:txStyles>
    <p:titleStyle>
      <a:lvl1pPr algn="l" defTabSz="685800" rtl="0" eaLnBrk="1" latinLnBrk="0" hangingPunct="1">
        <a:lnSpc>
          <a:spcPct val="89000"/>
        </a:lnSpc>
        <a:spcBef>
          <a:spcPct val="0"/>
        </a:spcBef>
        <a:buNone/>
        <a:defRPr sz="4400" kern="1200" baseline="0">
          <a:solidFill>
            <a:schemeClr val="tx2"/>
          </a:solidFill>
          <a:latin typeface="AvenirNext LT Pro Medium" panose="020B0604020202020204" pitchFamily="34" charset="0"/>
          <a:ea typeface="+mj-ea"/>
          <a:cs typeface="+mj-cs"/>
        </a:defRPr>
      </a:lvl1pPr>
    </p:titleStyle>
    <p:bodyStyle>
      <a:lvl1pPr marL="227013" indent="-227013" algn="l" defTabSz="685800" rtl="0" eaLnBrk="1" latinLnBrk="0" hangingPunct="1">
        <a:lnSpc>
          <a:spcPct val="94000"/>
        </a:lnSpc>
        <a:spcBef>
          <a:spcPts val="1000"/>
        </a:spcBef>
        <a:spcAft>
          <a:spcPts val="200"/>
        </a:spcAft>
        <a:buSzPct val="120000"/>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1pPr>
      <a:lvl2pPr marL="460375" indent="-233363" algn="l" defTabSz="685800" rtl="0" eaLnBrk="1" latinLnBrk="0" hangingPunct="1">
        <a:lnSpc>
          <a:spcPct val="94000"/>
        </a:lnSpc>
        <a:spcBef>
          <a:spcPts val="500"/>
        </a:spcBef>
        <a:spcAft>
          <a:spcPts val="200"/>
        </a:spcAft>
        <a:buSzPct val="80000"/>
        <a:buFont typeface="Courier New" panose="02070309020205020404" pitchFamily="49" charset="0"/>
        <a:buChar char="o"/>
        <a:defRPr sz="2000" i="0" kern="1200" baseline="0">
          <a:solidFill>
            <a:schemeClr val="tx2"/>
          </a:solidFill>
          <a:latin typeface="AvenirNext LT Pro Regular" panose="020B0504020202020204" pitchFamily="34" charset="0"/>
          <a:ea typeface="+mn-ea"/>
          <a:cs typeface="+mn-cs"/>
        </a:defRPr>
      </a:lvl2pPr>
      <a:lvl3pPr marL="687388" indent="-227013" algn="l" defTabSz="685800" rtl="0" eaLnBrk="1" latinLnBrk="0" hangingPunct="1">
        <a:lnSpc>
          <a:spcPct val="94000"/>
        </a:lnSpc>
        <a:spcBef>
          <a:spcPts val="500"/>
        </a:spcBef>
        <a:spcAft>
          <a:spcPts val="200"/>
        </a:spcAft>
        <a:buFont typeface="Wingdings" panose="05000000000000000000" pitchFamily="2" charset="2"/>
        <a:buChar char="§"/>
        <a:defRPr sz="2000" i="0" kern="1200" baseline="0">
          <a:solidFill>
            <a:schemeClr val="tx2"/>
          </a:solidFill>
          <a:latin typeface="AvenirNext LT Pro Regular" panose="020B0504020202020204" pitchFamily="34" charset="0"/>
          <a:ea typeface="+mn-ea"/>
          <a:cs typeface="+mn-cs"/>
        </a:defRPr>
      </a:lvl3pPr>
      <a:lvl4pPr marL="914400" indent="-227013" algn="l" defTabSz="685800" rtl="0" eaLnBrk="1" latinLnBrk="0" hangingPunct="1">
        <a:lnSpc>
          <a:spcPct val="94000"/>
        </a:lnSpc>
        <a:spcBef>
          <a:spcPts val="500"/>
        </a:spcBef>
        <a:spcAft>
          <a:spcPts val="200"/>
        </a:spcAft>
        <a:buSzPct val="50000"/>
        <a:buFont typeface="Wingdings" panose="05000000000000000000" pitchFamily="2" charset="2"/>
        <a:buChar char="o"/>
        <a:defRPr sz="2000" i="0" kern="1200" baseline="0">
          <a:solidFill>
            <a:schemeClr val="tx2"/>
          </a:solidFill>
          <a:latin typeface="AvenirNext LT Pro Regular" panose="020B0504020202020204" pitchFamily="34" charset="0"/>
          <a:ea typeface="+mn-ea"/>
          <a:cs typeface="+mn-cs"/>
        </a:defRPr>
      </a:lvl4pPr>
      <a:lvl5pPr marL="1141413" indent="-227013" algn="l" defTabSz="685800" rtl="0" eaLnBrk="1" latinLnBrk="0" hangingPunct="1">
        <a:lnSpc>
          <a:spcPct val="94000"/>
        </a:lnSpc>
        <a:spcBef>
          <a:spcPts val="500"/>
        </a:spcBef>
        <a:spcAft>
          <a:spcPts val="200"/>
        </a:spcAft>
        <a:buFont typeface="Arial" panose="020B0604020202020204" pitchFamily="34" charset="0"/>
        <a:buChar char="•"/>
        <a:defRPr sz="2000" i="0" kern="1200" baseline="0">
          <a:solidFill>
            <a:schemeClr val="tx2"/>
          </a:solidFill>
          <a:latin typeface="AvenirNext LT Pro Regular" panose="020B0504020202020204" pitchFamily="34" charset="0"/>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96CB02A-BAA0-4C8D-B658-D65320B7C003}"/>
              </a:ext>
            </a:extLst>
          </p:cNvPr>
          <p:cNvSpPr>
            <a:spLocks noGrp="1"/>
          </p:cNvSpPr>
          <p:nvPr>
            <p:ph type="ctrTitle"/>
          </p:nvPr>
        </p:nvSpPr>
        <p:spPr>
          <a:xfrm>
            <a:off x="717916" y="1056934"/>
            <a:ext cx="8063346" cy="2098226"/>
          </a:xfrm>
        </p:spPr>
        <p:txBody>
          <a:bodyPr anchor="ctr"/>
          <a:lstStyle/>
          <a:p>
            <a:r>
              <a:rPr lang="en-US" sz="3200" b="1" dirty="0">
                <a:effectLst>
                  <a:outerShdw blurRad="38100" dist="38100" dir="2700000" algn="tl">
                    <a:srgbClr val="000000">
                      <a:alpha val="43137"/>
                    </a:srgbClr>
                  </a:outerShdw>
                </a:effectLst>
                <a:latin typeface="Century Gothic" panose="020B0502020202020204" pitchFamily="34" charset="0"/>
              </a:rPr>
              <a:t>Office of management &amp; finance</a:t>
            </a:r>
            <a:br>
              <a:rPr lang="en-US" sz="3200" b="1" dirty="0">
                <a:effectLst>
                  <a:outerShdw blurRad="38100" dist="38100" dir="2700000" algn="tl">
                    <a:srgbClr val="000000">
                      <a:alpha val="43137"/>
                    </a:srgbClr>
                  </a:outerShdw>
                </a:effectLst>
                <a:latin typeface="Century Gothic" panose="020B0502020202020204" pitchFamily="34" charset="0"/>
              </a:rPr>
            </a:br>
            <a:r>
              <a:rPr lang="en-US" sz="2400" b="1" dirty="0">
                <a:effectLst>
                  <a:outerShdw blurRad="38100" dist="38100" dir="2700000" algn="tl">
                    <a:srgbClr val="000000">
                      <a:alpha val="43137"/>
                    </a:srgbClr>
                  </a:outerShdw>
                </a:effectLst>
                <a:latin typeface="Century Gothic" panose="020B0502020202020204" pitchFamily="34" charset="0"/>
              </a:rPr>
              <a:t>Bureau of Revenue and Financial Services</a:t>
            </a:r>
            <a:endParaRPr lang="en-US" sz="3200" b="1" dirty="0">
              <a:effectLst>
                <a:outerShdw blurRad="38100" dist="38100" dir="2700000" algn="tl">
                  <a:srgbClr val="000000">
                    <a:alpha val="43137"/>
                  </a:srgbClr>
                </a:outerShdw>
              </a:effectLst>
              <a:latin typeface="Century Gothic" panose="020B0502020202020204" pitchFamily="34" charset="0"/>
            </a:endParaRPr>
          </a:p>
        </p:txBody>
      </p:sp>
      <p:sp>
        <p:nvSpPr>
          <p:cNvPr id="8" name="Subtitle 7">
            <a:extLst>
              <a:ext uri="{FF2B5EF4-FFF2-40B4-BE49-F238E27FC236}">
                <a16:creationId xmlns:a16="http://schemas.microsoft.com/office/drawing/2014/main" id="{392D062D-652F-4AB9-AB19-0ADED0E4EDCB}"/>
              </a:ext>
            </a:extLst>
          </p:cNvPr>
          <p:cNvSpPr>
            <a:spLocks noGrp="1"/>
          </p:cNvSpPr>
          <p:nvPr>
            <p:ph type="subTitle" idx="1"/>
          </p:nvPr>
        </p:nvSpPr>
        <p:spPr>
          <a:xfrm>
            <a:off x="2187712" y="3575280"/>
            <a:ext cx="5123755" cy="1086237"/>
          </a:xfrm>
        </p:spPr>
        <p:txBody>
          <a:bodyPr/>
          <a:lstStyle/>
          <a:p>
            <a:r>
              <a:rPr lang="en-US" b="1" dirty="0"/>
              <a:t>The City of Portland’s Comprehensive Annual Financial Report for FY 2018-19</a:t>
            </a:r>
          </a:p>
          <a:p>
            <a:endParaRPr lang="en-US" b="1" dirty="0">
              <a:latin typeface="Century Gothic" panose="020B0502020202020204" pitchFamily="34" charset="0"/>
            </a:endParaRPr>
          </a:p>
          <a:p>
            <a:r>
              <a:rPr lang="en-US" sz="1600" b="1" dirty="0">
                <a:latin typeface="Century Gothic" panose="020B0502020202020204" pitchFamily="34" charset="0"/>
              </a:rPr>
              <a:t>Presented by</a:t>
            </a:r>
          </a:p>
          <a:p>
            <a:r>
              <a:rPr lang="en-US" sz="1600" b="1" dirty="0">
                <a:latin typeface="Century Gothic" panose="020B0502020202020204" pitchFamily="34" charset="0"/>
              </a:rPr>
              <a:t>Michelle Kirby, Interim Chief Financial Officer</a:t>
            </a:r>
          </a:p>
          <a:p>
            <a:r>
              <a:rPr lang="en-US" sz="1600" b="1" dirty="0">
                <a:latin typeface="Century Gothic" panose="020B0502020202020204" pitchFamily="34" charset="0"/>
              </a:rPr>
              <a:t>Ashley Tuttle, Accounting Supervisor Financial Reporting</a:t>
            </a:r>
            <a:endParaRPr lang="en-US" sz="1600" dirty="0">
              <a:latin typeface="Century Gothic" panose="020B0502020202020204" pitchFamily="34" charset="0"/>
            </a:endParaRPr>
          </a:p>
        </p:txBody>
      </p:sp>
    </p:spTree>
    <p:extLst>
      <p:ext uri="{BB962C8B-B14F-4D97-AF65-F5344CB8AC3E}">
        <p14:creationId xmlns:p14="http://schemas.microsoft.com/office/powerpoint/2010/main" val="4164365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018AE-AEA9-4884-A75F-B1C9C2C62FFC}"/>
              </a:ext>
            </a:extLst>
          </p:cNvPr>
          <p:cNvSpPr>
            <a:spLocks noGrp="1"/>
          </p:cNvSpPr>
          <p:nvPr>
            <p:ph type="title"/>
          </p:nvPr>
        </p:nvSpPr>
        <p:spPr>
          <a:xfrm>
            <a:off x="711038" y="546409"/>
            <a:ext cx="7859359" cy="996696"/>
          </a:xfrm>
        </p:spPr>
        <p:txBody>
          <a:bodyPr/>
          <a:lstStyle/>
          <a:p>
            <a:r>
              <a:rPr lang="en-US" sz="3600" b="1" dirty="0"/>
              <a:t>Governmental Activities Net Position            </a:t>
            </a:r>
            <a:br>
              <a:rPr lang="en-US" sz="3600" b="1" dirty="0"/>
            </a:br>
            <a:r>
              <a:rPr lang="en-US" sz="3600" b="1" dirty="0"/>
              <a:t>                  </a:t>
            </a:r>
            <a:r>
              <a:rPr lang="en-US" sz="2400" dirty="0"/>
              <a:t>Ten-year trend (long term outlook) </a:t>
            </a:r>
            <a:endParaRPr lang="en-US" sz="3600" dirty="0"/>
          </a:p>
        </p:txBody>
      </p:sp>
      <p:sp>
        <p:nvSpPr>
          <p:cNvPr id="4" name="Slide Number Placeholder 3">
            <a:extLst>
              <a:ext uri="{FF2B5EF4-FFF2-40B4-BE49-F238E27FC236}">
                <a16:creationId xmlns:a16="http://schemas.microsoft.com/office/drawing/2014/main" id="{3FE7B55B-FE40-47FE-8B4E-983B7E206052}"/>
              </a:ext>
            </a:extLst>
          </p:cNvPr>
          <p:cNvSpPr>
            <a:spLocks noGrp="1"/>
          </p:cNvSpPr>
          <p:nvPr>
            <p:ph type="sldNum" sz="quarter" idx="12"/>
          </p:nvPr>
        </p:nvSpPr>
        <p:spPr/>
        <p:txBody>
          <a:bodyPr/>
          <a:lstStyle/>
          <a:p>
            <a:fld id="{70339DB7-CB8A-4399-BEC1-E3E2DDDAF66E}" type="slidenum">
              <a:rPr lang="en-US" smtClean="0"/>
              <a:t>10</a:t>
            </a:fld>
            <a:endParaRPr lang="en-US"/>
          </a:p>
        </p:txBody>
      </p:sp>
      <p:pic>
        <p:nvPicPr>
          <p:cNvPr id="7" name="Content Placeholder 6" descr="A close up of a device&#10;&#10;Description automatically generated">
            <a:extLst>
              <a:ext uri="{FF2B5EF4-FFF2-40B4-BE49-F238E27FC236}">
                <a16:creationId xmlns:a16="http://schemas.microsoft.com/office/drawing/2014/main" id="{DC0E1F19-503B-473A-B866-12513EFC4F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11038" y="1872304"/>
            <a:ext cx="7859359" cy="3321865"/>
          </a:xfrm>
        </p:spPr>
      </p:pic>
    </p:spTree>
    <p:extLst>
      <p:ext uri="{BB962C8B-B14F-4D97-AF65-F5344CB8AC3E}">
        <p14:creationId xmlns:p14="http://schemas.microsoft.com/office/powerpoint/2010/main" val="3690256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A82C-42C1-45A7-9C5D-2EE899EB27CF}"/>
              </a:ext>
            </a:extLst>
          </p:cNvPr>
          <p:cNvSpPr>
            <a:spLocks noGrp="1"/>
          </p:cNvSpPr>
          <p:nvPr>
            <p:ph type="title"/>
          </p:nvPr>
        </p:nvSpPr>
        <p:spPr>
          <a:xfrm>
            <a:off x="701898" y="546409"/>
            <a:ext cx="7740203" cy="719348"/>
          </a:xfrm>
        </p:spPr>
        <p:txBody>
          <a:bodyPr/>
          <a:lstStyle/>
          <a:p>
            <a:r>
              <a:rPr lang="en-US" sz="3600" dirty="0"/>
              <a:t>Governmental Activities Capital Assets</a:t>
            </a:r>
          </a:p>
        </p:txBody>
      </p:sp>
      <p:sp>
        <p:nvSpPr>
          <p:cNvPr id="7" name="Slide Number Placeholder 6">
            <a:extLst>
              <a:ext uri="{FF2B5EF4-FFF2-40B4-BE49-F238E27FC236}">
                <a16:creationId xmlns:a16="http://schemas.microsoft.com/office/drawing/2014/main" id="{8D37DDDD-D900-4D9A-9EDF-816D286F1949}"/>
              </a:ext>
            </a:extLst>
          </p:cNvPr>
          <p:cNvSpPr>
            <a:spLocks noGrp="1"/>
          </p:cNvSpPr>
          <p:nvPr>
            <p:ph type="sldNum" sz="quarter" idx="12"/>
          </p:nvPr>
        </p:nvSpPr>
        <p:spPr/>
        <p:txBody>
          <a:bodyPr/>
          <a:lstStyle/>
          <a:p>
            <a:fld id="{70339DB7-CB8A-4399-BEC1-E3E2DDDAF66E}" type="slidenum">
              <a:rPr lang="en-US" smtClean="0"/>
              <a:t>11</a:t>
            </a:fld>
            <a:endParaRPr lang="en-US"/>
          </a:p>
        </p:txBody>
      </p:sp>
      <p:pic>
        <p:nvPicPr>
          <p:cNvPr id="6" name="Content Placeholder 5" descr="A drawing of a face&#10;&#10;Description automatically generated">
            <a:extLst>
              <a:ext uri="{FF2B5EF4-FFF2-40B4-BE49-F238E27FC236}">
                <a16:creationId xmlns:a16="http://schemas.microsoft.com/office/drawing/2014/main" id="{012C5BDF-AFA7-44C7-95BF-C16FF4035C9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01898" y="1357460"/>
            <a:ext cx="8067004" cy="3893270"/>
          </a:xfrm>
        </p:spPr>
      </p:pic>
    </p:spTree>
    <p:extLst>
      <p:ext uri="{BB962C8B-B14F-4D97-AF65-F5344CB8AC3E}">
        <p14:creationId xmlns:p14="http://schemas.microsoft.com/office/powerpoint/2010/main" val="305699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9755-0E12-47A1-AB61-E88F584FFD2F}"/>
              </a:ext>
            </a:extLst>
          </p:cNvPr>
          <p:cNvSpPr>
            <a:spLocks noGrp="1"/>
          </p:cNvSpPr>
          <p:nvPr>
            <p:ph type="title"/>
          </p:nvPr>
        </p:nvSpPr>
        <p:spPr/>
        <p:txBody>
          <a:bodyPr/>
          <a:lstStyle/>
          <a:p>
            <a:r>
              <a:rPr lang="en-US" b="1" dirty="0"/>
              <a:t>Strategies to ensure long-term fiscal stability</a:t>
            </a:r>
            <a:endParaRPr lang="en-US" dirty="0"/>
          </a:p>
        </p:txBody>
      </p:sp>
      <p:sp>
        <p:nvSpPr>
          <p:cNvPr id="3" name="Content Placeholder 2">
            <a:extLst>
              <a:ext uri="{FF2B5EF4-FFF2-40B4-BE49-F238E27FC236}">
                <a16:creationId xmlns:a16="http://schemas.microsoft.com/office/drawing/2014/main" id="{389AE4F9-DB95-46E4-A6F5-908C58DAFBD5}"/>
              </a:ext>
            </a:extLst>
          </p:cNvPr>
          <p:cNvSpPr>
            <a:spLocks noGrp="1"/>
          </p:cNvSpPr>
          <p:nvPr>
            <p:ph idx="1"/>
          </p:nvPr>
        </p:nvSpPr>
        <p:spPr>
          <a:xfrm>
            <a:off x="971550" y="1802350"/>
            <a:ext cx="7200900" cy="4080290"/>
          </a:xfrm>
        </p:spPr>
        <p:txBody>
          <a:bodyPr/>
          <a:lstStyle/>
          <a:p>
            <a:pPr>
              <a:buClr>
                <a:srgbClr val="646723"/>
              </a:buClr>
              <a:buFont typeface="Wingdings" panose="05000000000000000000" pitchFamily="2" charset="2"/>
              <a:buChar char="§"/>
            </a:pPr>
            <a:endParaRPr lang="en-US" sz="1000" dirty="0"/>
          </a:p>
          <a:p>
            <a:pPr marL="749808" lvl="1" indent="-457200">
              <a:buClr>
                <a:srgbClr val="646723"/>
              </a:buClr>
              <a:buFont typeface="Wingdings" panose="05000000000000000000" pitchFamily="2" charset="2"/>
              <a:buChar char="§"/>
            </a:pPr>
            <a:r>
              <a:rPr lang="en-US" sz="2800" u="sng" dirty="0"/>
              <a:t>Policies</a:t>
            </a:r>
            <a:r>
              <a:rPr lang="en-US" sz="2800" dirty="0"/>
              <a:t> regarding regular reserving and increased commitment to infrastructure investments</a:t>
            </a:r>
          </a:p>
          <a:p>
            <a:pPr marL="749808" lvl="1" indent="-457200">
              <a:buClr>
                <a:srgbClr val="646723"/>
              </a:buClr>
              <a:buFont typeface="Wingdings" panose="05000000000000000000" pitchFamily="2" charset="2"/>
              <a:buChar char="§"/>
            </a:pPr>
            <a:r>
              <a:rPr lang="en-US" sz="2800" u="sng" dirty="0"/>
              <a:t>Allocate</a:t>
            </a:r>
            <a:r>
              <a:rPr lang="en-US" sz="2800" dirty="0"/>
              <a:t> one-time money to long-term liabilities and obligations</a:t>
            </a:r>
          </a:p>
          <a:p>
            <a:pPr marL="749808" lvl="1" indent="-457200">
              <a:buClr>
                <a:srgbClr val="646723"/>
              </a:buClr>
              <a:buFont typeface="Wingdings" panose="05000000000000000000" pitchFamily="2" charset="2"/>
              <a:buChar char="§"/>
            </a:pPr>
            <a:r>
              <a:rPr lang="en-US" sz="2800" dirty="0"/>
              <a:t>Identify opportunities to </a:t>
            </a:r>
            <a:r>
              <a:rPr lang="en-US" sz="2800" u="sng" dirty="0"/>
              <a:t>share costs </a:t>
            </a:r>
            <a:r>
              <a:rPr lang="en-US" sz="2800" dirty="0"/>
              <a:t>with partners</a:t>
            </a:r>
          </a:p>
          <a:p>
            <a:pPr marL="749808" lvl="1" indent="-457200">
              <a:buClr>
                <a:srgbClr val="646723"/>
              </a:buClr>
              <a:buFont typeface="Wingdings" panose="05000000000000000000" pitchFamily="2" charset="2"/>
              <a:buChar char="§"/>
            </a:pPr>
            <a:r>
              <a:rPr lang="en-US" sz="2800" dirty="0"/>
              <a:t>Increased awareness of future costs and </a:t>
            </a:r>
            <a:r>
              <a:rPr lang="en-US" sz="2800" u="sng" dirty="0"/>
              <a:t>funding of reserves</a:t>
            </a:r>
            <a:r>
              <a:rPr lang="en-US" sz="2800" dirty="0"/>
              <a:t>.  </a:t>
            </a:r>
          </a:p>
          <a:p>
            <a:pPr>
              <a:buClr>
                <a:srgbClr val="646723"/>
              </a:buClr>
              <a:buFont typeface="Wingdings" panose="05000000000000000000" pitchFamily="2" charset="2"/>
              <a:buChar char="§"/>
            </a:pPr>
            <a:endParaRPr lang="en-US" dirty="0"/>
          </a:p>
        </p:txBody>
      </p:sp>
      <p:sp>
        <p:nvSpPr>
          <p:cNvPr id="4" name="Slide Number Placeholder 3">
            <a:extLst>
              <a:ext uri="{FF2B5EF4-FFF2-40B4-BE49-F238E27FC236}">
                <a16:creationId xmlns:a16="http://schemas.microsoft.com/office/drawing/2014/main" id="{86565631-42BA-4193-9FAE-9F2C6EB00747}"/>
              </a:ext>
            </a:extLst>
          </p:cNvPr>
          <p:cNvSpPr>
            <a:spLocks noGrp="1"/>
          </p:cNvSpPr>
          <p:nvPr>
            <p:ph type="sldNum" sz="quarter" idx="12"/>
          </p:nvPr>
        </p:nvSpPr>
        <p:spPr/>
        <p:txBody>
          <a:bodyPr/>
          <a:lstStyle/>
          <a:p>
            <a:fld id="{70339DB7-CB8A-4399-BEC1-E3E2DDDAF66E}" type="slidenum">
              <a:rPr lang="en-US" smtClean="0"/>
              <a:t>12</a:t>
            </a:fld>
            <a:endParaRPr lang="en-US"/>
          </a:p>
        </p:txBody>
      </p:sp>
    </p:spTree>
    <p:extLst>
      <p:ext uri="{BB962C8B-B14F-4D97-AF65-F5344CB8AC3E}">
        <p14:creationId xmlns:p14="http://schemas.microsoft.com/office/powerpoint/2010/main" val="1268838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0" name="Picture 12" descr="https://media.gettyimages.com/videos/time-lapse-of-portland-oregon-downtown-city-skyline-video-id596466768?s=640x640">
            <a:extLst>
              <a:ext uri="{FF2B5EF4-FFF2-40B4-BE49-F238E27FC236}">
                <a16:creationId xmlns:a16="http://schemas.microsoft.com/office/drawing/2014/main" id="{C1FCABB5-78C4-4A11-9521-E15611B6B35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0478" b="21684"/>
          <a:stretch/>
        </p:blipFill>
        <p:spPr bwMode="auto">
          <a:xfrm>
            <a:off x="455775" y="141795"/>
            <a:ext cx="8566134" cy="302738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D74DAA6-309E-427C-B489-5D2EC3519D58}"/>
              </a:ext>
            </a:extLst>
          </p:cNvPr>
          <p:cNvSpPr>
            <a:spLocks noGrp="1"/>
          </p:cNvSpPr>
          <p:nvPr>
            <p:ph type="title"/>
          </p:nvPr>
        </p:nvSpPr>
        <p:spPr>
          <a:xfrm>
            <a:off x="573604" y="344102"/>
            <a:ext cx="7933582" cy="996696"/>
          </a:xfrm>
        </p:spPr>
        <p:txBody>
          <a:bodyPr/>
          <a:lstStyle/>
          <a:p>
            <a:r>
              <a:rPr lang="en-US" b="1" dirty="0">
                <a:solidFill>
                  <a:schemeClr val="tx1"/>
                </a:solidFill>
              </a:rPr>
              <a:t>Summary</a:t>
            </a:r>
            <a:endParaRPr lang="en-US" dirty="0">
              <a:solidFill>
                <a:schemeClr val="tx1"/>
              </a:solidFill>
            </a:endParaRPr>
          </a:p>
        </p:txBody>
      </p:sp>
      <p:sp>
        <p:nvSpPr>
          <p:cNvPr id="3" name="Content Placeholder 2">
            <a:extLst>
              <a:ext uri="{FF2B5EF4-FFF2-40B4-BE49-F238E27FC236}">
                <a16:creationId xmlns:a16="http://schemas.microsoft.com/office/drawing/2014/main" id="{9254FC54-73CF-4837-8A5A-189270B32F95}"/>
              </a:ext>
            </a:extLst>
          </p:cNvPr>
          <p:cNvSpPr>
            <a:spLocks noGrp="1"/>
          </p:cNvSpPr>
          <p:nvPr>
            <p:ph idx="1"/>
          </p:nvPr>
        </p:nvSpPr>
        <p:spPr>
          <a:xfrm>
            <a:off x="1045029" y="3436185"/>
            <a:ext cx="7387626" cy="3227179"/>
          </a:xfrm>
        </p:spPr>
        <p:txBody>
          <a:bodyPr/>
          <a:lstStyle/>
          <a:p>
            <a:pPr marL="228600" indent="-228600">
              <a:buClr>
                <a:srgbClr val="646723"/>
              </a:buClr>
              <a:buFont typeface="Wingdings" panose="05000000000000000000" pitchFamily="2" charset="2"/>
              <a:buChar char="§"/>
            </a:pPr>
            <a:r>
              <a:rPr lang="en-US" sz="2800" dirty="0"/>
              <a:t>The City’s CAFR for FY 2018-19 demonstrates full compliance with all required accounting procedures and standards</a:t>
            </a:r>
          </a:p>
          <a:p>
            <a:pPr marL="228600" indent="-228600">
              <a:buClr>
                <a:srgbClr val="646723"/>
              </a:buClr>
              <a:buFont typeface="Wingdings" panose="05000000000000000000" pitchFamily="2" charset="2"/>
              <a:buChar char="§"/>
            </a:pPr>
            <a:r>
              <a:rPr lang="en-US" sz="2800" dirty="0"/>
              <a:t>The City’s current financial position is strong</a:t>
            </a:r>
          </a:p>
          <a:p>
            <a:pPr marL="228600" indent="-228600">
              <a:buClr>
                <a:srgbClr val="646723"/>
              </a:buClr>
              <a:buFont typeface="Wingdings" panose="05000000000000000000" pitchFamily="2" charset="2"/>
              <a:buChar char="§"/>
            </a:pPr>
            <a:r>
              <a:rPr lang="en-US" sz="2800" dirty="0"/>
              <a:t>The City is facing a growing set of financial issues that will impact its long-term fiscal health</a:t>
            </a:r>
          </a:p>
          <a:p>
            <a:pPr marL="228600" indent="-228600">
              <a:buClr>
                <a:srgbClr val="646723"/>
              </a:buClr>
              <a:buFont typeface="Wingdings" panose="05000000000000000000" pitchFamily="2" charset="2"/>
              <a:buChar char="§"/>
            </a:pPr>
            <a:r>
              <a:rPr lang="en-US" sz="2800" dirty="0"/>
              <a:t>Long-term financial stability requires a long-term focus</a:t>
            </a:r>
          </a:p>
        </p:txBody>
      </p:sp>
      <p:sp>
        <p:nvSpPr>
          <p:cNvPr id="4" name="Slide Number Placeholder 3">
            <a:extLst>
              <a:ext uri="{FF2B5EF4-FFF2-40B4-BE49-F238E27FC236}">
                <a16:creationId xmlns:a16="http://schemas.microsoft.com/office/drawing/2014/main" id="{C2BD4397-A01C-4F2B-AC5E-07C60C81961B}"/>
              </a:ext>
            </a:extLst>
          </p:cNvPr>
          <p:cNvSpPr>
            <a:spLocks noGrp="1"/>
          </p:cNvSpPr>
          <p:nvPr>
            <p:ph type="sldNum" sz="quarter" idx="12"/>
          </p:nvPr>
        </p:nvSpPr>
        <p:spPr>
          <a:xfrm>
            <a:off x="8570397" y="141795"/>
            <a:ext cx="452937" cy="404614"/>
          </a:xfrm>
        </p:spPr>
        <p:txBody>
          <a:bodyPr/>
          <a:lstStyle/>
          <a:p>
            <a:fld id="{70339DB7-CB8A-4399-BEC1-E3E2DDDAF66E}" type="slidenum">
              <a:rPr lang="en-US" smtClean="0"/>
              <a:t>13</a:t>
            </a:fld>
            <a:endParaRPr lang="en-US"/>
          </a:p>
        </p:txBody>
      </p:sp>
    </p:spTree>
    <p:extLst>
      <p:ext uri="{BB962C8B-B14F-4D97-AF65-F5344CB8AC3E}">
        <p14:creationId xmlns:p14="http://schemas.microsoft.com/office/powerpoint/2010/main" val="3658012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66F3F-BABB-45FB-BF87-810F5DB3B2A4}"/>
              </a:ext>
            </a:extLst>
          </p:cNvPr>
          <p:cNvSpPr>
            <a:spLocks noGrp="1"/>
          </p:cNvSpPr>
          <p:nvPr>
            <p:ph type="title"/>
          </p:nvPr>
        </p:nvSpPr>
        <p:spPr>
          <a:xfrm>
            <a:off x="836839" y="466344"/>
            <a:ext cx="7200900" cy="996696"/>
          </a:xfrm>
        </p:spPr>
        <p:txBody>
          <a:bodyPr/>
          <a:lstStyle/>
          <a:p>
            <a:r>
              <a:rPr lang="en-US" b="1" dirty="0"/>
              <a:t>Presentation Agenda</a:t>
            </a:r>
            <a:endParaRPr lang="en-US" dirty="0"/>
          </a:p>
        </p:txBody>
      </p:sp>
      <p:sp>
        <p:nvSpPr>
          <p:cNvPr id="3" name="Content Placeholder 2">
            <a:extLst>
              <a:ext uri="{FF2B5EF4-FFF2-40B4-BE49-F238E27FC236}">
                <a16:creationId xmlns:a16="http://schemas.microsoft.com/office/drawing/2014/main" id="{9E108FA5-3E16-436E-A784-66F1A9EA26B6}"/>
              </a:ext>
            </a:extLst>
          </p:cNvPr>
          <p:cNvSpPr>
            <a:spLocks noGrp="1"/>
          </p:cNvSpPr>
          <p:nvPr>
            <p:ph idx="1"/>
          </p:nvPr>
        </p:nvSpPr>
        <p:spPr>
          <a:xfrm>
            <a:off x="4364966" y="1604513"/>
            <a:ext cx="4205431" cy="3551495"/>
          </a:xfrm>
        </p:spPr>
        <p:txBody>
          <a:bodyPr/>
          <a:lstStyle/>
          <a:p>
            <a:pPr marL="231775" indent="-231775">
              <a:buClr>
                <a:srgbClr val="646723"/>
              </a:buClr>
              <a:buFont typeface="Wingdings" panose="05000000000000000000" pitchFamily="2" charset="2"/>
              <a:buChar char="§"/>
            </a:pPr>
            <a:r>
              <a:rPr lang="en-US" sz="2400" dirty="0"/>
              <a:t>Present the City’s Comprehensive Annual Financial Report (CAFR) for FY 2018-19</a:t>
            </a:r>
          </a:p>
          <a:p>
            <a:pPr marL="231775" indent="-231775">
              <a:buClr>
                <a:srgbClr val="646723"/>
              </a:buClr>
              <a:buFont typeface="Wingdings" panose="05000000000000000000" pitchFamily="2" charset="2"/>
              <a:buChar char="§"/>
            </a:pPr>
            <a:r>
              <a:rPr lang="en-US" sz="2400" dirty="0"/>
              <a:t>Discuss CAFR highlights and financial trends from the past 10 years</a:t>
            </a:r>
          </a:p>
          <a:p>
            <a:pPr marL="231775" indent="-231775">
              <a:buClr>
                <a:srgbClr val="646723"/>
              </a:buClr>
              <a:buFont typeface="Wingdings" panose="05000000000000000000" pitchFamily="2" charset="2"/>
              <a:buChar char="§"/>
            </a:pPr>
            <a:r>
              <a:rPr lang="en-US" sz="2400" dirty="0"/>
              <a:t>Observations regarding aspects of the City’s long-term fiscal health</a:t>
            </a:r>
          </a:p>
          <a:p>
            <a:endParaRPr lang="en-US" dirty="0"/>
          </a:p>
        </p:txBody>
      </p:sp>
      <p:sp>
        <p:nvSpPr>
          <p:cNvPr id="4" name="Slide Number Placeholder 3">
            <a:extLst>
              <a:ext uri="{FF2B5EF4-FFF2-40B4-BE49-F238E27FC236}">
                <a16:creationId xmlns:a16="http://schemas.microsoft.com/office/drawing/2014/main" id="{19DF8B40-7DC4-4070-8565-BEFD01FC2686}"/>
              </a:ext>
            </a:extLst>
          </p:cNvPr>
          <p:cNvSpPr>
            <a:spLocks noGrp="1"/>
          </p:cNvSpPr>
          <p:nvPr>
            <p:ph type="sldNum" sz="quarter" idx="12"/>
          </p:nvPr>
        </p:nvSpPr>
        <p:spPr>
          <a:xfrm>
            <a:off x="8570397" y="141795"/>
            <a:ext cx="452937" cy="404614"/>
          </a:xfrm>
        </p:spPr>
        <p:txBody>
          <a:bodyPr/>
          <a:lstStyle/>
          <a:p>
            <a:fld id="{70339DB7-CB8A-4399-BEC1-E3E2DDDAF66E}" type="slidenum">
              <a:rPr lang="en-US" smtClean="0"/>
              <a:t>2</a:t>
            </a:fld>
            <a:endParaRPr lang="en-US"/>
          </a:p>
        </p:txBody>
      </p:sp>
      <p:pic>
        <p:nvPicPr>
          <p:cNvPr id="11" name="Picture 10">
            <a:extLst>
              <a:ext uri="{FF2B5EF4-FFF2-40B4-BE49-F238E27FC236}">
                <a16:creationId xmlns:a16="http://schemas.microsoft.com/office/drawing/2014/main" id="{70772DA4-9DF3-4D51-B1DB-6AD7EBE4E7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5722" y="1971922"/>
            <a:ext cx="2519178" cy="2519180"/>
          </a:xfrm>
          <a:prstGeom prst="rect">
            <a:avLst/>
          </a:prstGeom>
        </p:spPr>
      </p:pic>
    </p:spTree>
    <p:extLst>
      <p:ext uri="{BB962C8B-B14F-4D97-AF65-F5344CB8AC3E}">
        <p14:creationId xmlns:p14="http://schemas.microsoft.com/office/powerpoint/2010/main" val="631871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F7D7C3-C1E7-4D1A-A640-E633789165E0}"/>
              </a:ext>
            </a:extLst>
          </p:cNvPr>
          <p:cNvSpPr>
            <a:spLocks noGrp="1"/>
          </p:cNvSpPr>
          <p:nvPr>
            <p:ph type="title"/>
          </p:nvPr>
        </p:nvSpPr>
        <p:spPr>
          <a:xfrm>
            <a:off x="572441" y="318654"/>
            <a:ext cx="3500795" cy="2008909"/>
          </a:xfrm>
        </p:spPr>
        <p:txBody>
          <a:bodyPr/>
          <a:lstStyle/>
          <a:p>
            <a:r>
              <a:rPr lang="en-US" dirty="0"/>
              <a:t>Prepared by the BRFS Accounting Division </a:t>
            </a:r>
          </a:p>
        </p:txBody>
      </p:sp>
      <p:pic>
        <p:nvPicPr>
          <p:cNvPr id="10" name="Content Placeholder 9">
            <a:extLst>
              <a:ext uri="{FF2B5EF4-FFF2-40B4-BE49-F238E27FC236}">
                <a16:creationId xmlns:a16="http://schemas.microsoft.com/office/drawing/2014/main" id="{874D0494-A8E4-4DFD-B988-B4D5E7E6118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50748" y="540904"/>
            <a:ext cx="3988381" cy="5181600"/>
          </a:xfrm>
        </p:spPr>
      </p:pic>
      <p:sp>
        <p:nvSpPr>
          <p:cNvPr id="2" name="Slide Number Placeholder 1">
            <a:extLst>
              <a:ext uri="{FF2B5EF4-FFF2-40B4-BE49-F238E27FC236}">
                <a16:creationId xmlns:a16="http://schemas.microsoft.com/office/drawing/2014/main" id="{2669C929-E9D1-4094-9F75-C68CD667310A}"/>
              </a:ext>
            </a:extLst>
          </p:cNvPr>
          <p:cNvSpPr>
            <a:spLocks noGrp="1"/>
          </p:cNvSpPr>
          <p:nvPr>
            <p:ph type="sldNum" sz="quarter" idx="12"/>
          </p:nvPr>
        </p:nvSpPr>
        <p:spPr>
          <a:xfrm>
            <a:off x="8571559" y="156364"/>
            <a:ext cx="452937" cy="404614"/>
          </a:xfrm>
        </p:spPr>
        <p:txBody>
          <a:bodyPr/>
          <a:lstStyle/>
          <a:p>
            <a:fld id="{70339DB7-CB8A-4399-BEC1-E3E2DDDAF66E}" type="slidenum">
              <a:rPr lang="en-US" smtClean="0"/>
              <a:t>3</a:t>
            </a:fld>
            <a:endParaRPr lang="en-US" dirty="0"/>
          </a:p>
        </p:txBody>
      </p:sp>
    </p:spTree>
    <p:extLst>
      <p:ext uri="{BB962C8B-B14F-4D97-AF65-F5344CB8AC3E}">
        <p14:creationId xmlns:p14="http://schemas.microsoft.com/office/powerpoint/2010/main" val="264179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7C6CEFB-FB33-446C-A65A-8B08AC96D420}"/>
              </a:ext>
            </a:extLst>
          </p:cNvPr>
          <p:cNvSpPr>
            <a:spLocks noGrp="1"/>
          </p:cNvSpPr>
          <p:nvPr>
            <p:ph type="sldNum" sz="quarter" idx="12"/>
          </p:nvPr>
        </p:nvSpPr>
        <p:spPr/>
        <p:txBody>
          <a:bodyPr/>
          <a:lstStyle/>
          <a:p>
            <a:fld id="{70339DB7-CB8A-4399-BEC1-E3E2DDDAF66E}" type="slidenum">
              <a:rPr lang="en-US" smtClean="0"/>
              <a:t>4</a:t>
            </a:fld>
            <a:endParaRPr lang="en-US"/>
          </a:p>
        </p:txBody>
      </p:sp>
      <p:graphicFrame>
        <p:nvGraphicFramePr>
          <p:cNvPr id="8" name="Content Placeholder 2">
            <a:extLst>
              <a:ext uri="{FF2B5EF4-FFF2-40B4-BE49-F238E27FC236}">
                <a16:creationId xmlns:a16="http://schemas.microsoft.com/office/drawing/2014/main" id="{C0645472-4424-4327-A013-927D19C075DC}"/>
              </a:ext>
            </a:extLst>
          </p:cNvPr>
          <p:cNvGraphicFramePr>
            <a:graphicFrameLocks/>
          </p:cNvGraphicFramePr>
          <p:nvPr>
            <p:extLst>
              <p:ext uri="{D42A27DB-BD31-4B8C-83A1-F6EECF244321}">
                <p14:modId xmlns:p14="http://schemas.microsoft.com/office/powerpoint/2010/main" val="2906088368"/>
              </p:ext>
            </p:extLst>
          </p:nvPr>
        </p:nvGraphicFramePr>
        <p:xfrm>
          <a:off x="3690669" y="344102"/>
          <a:ext cx="4879728" cy="57230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itle 1">
            <a:extLst>
              <a:ext uri="{FF2B5EF4-FFF2-40B4-BE49-F238E27FC236}">
                <a16:creationId xmlns:a16="http://schemas.microsoft.com/office/drawing/2014/main" id="{D02E29B5-FA2D-46DE-8E76-5C426E7195B0}"/>
              </a:ext>
            </a:extLst>
          </p:cNvPr>
          <p:cNvSpPr>
            <a:spLocks noGrp="1"/>
          </p:cNvSpPr>
          <p:nvPr>
            <p:ph type="title"/>
          </p:nvPr>
        </p:nvSpPr>
        <p:spPr>
          <a:xfrm>
            <a:off x="763048" y="599042"/>
            <a:ext cx="2474684" cy="5317346"/>
          </a:xfrm>
        </p:spPr>
        <p:txBody>
          <a:bodyPr anchor="ctr">
            <a:normAutofit/>
          </a:bodyPr>
          <a:lstStyle/>
          <a:p>
            <a:pPr algn="ctr"/>
            <a:r>
              <a:rPr lang="en-US" b="1" dirty="0"/>
              <a:t>Timing of the CAFR </a:t>
            </a:r>
            <a:br>
              <a:rPr lang="en-US" b="1" dirty="0"/>
            </a:br>
            <a:endParaRPr lang="en-US" dirty="0"/>
          </a:p>
        </p:txBody>
      </p:sp>
    </p:spTree>
    <p:extLst>
      <p:ext uri="{BB962C8B-B14F-4D97-AF65-F5344CB8AC3E}">
        <p14:creationId xmlns:p14="http://schemas.microsoft.com/office/powerpoint/2010/main" val="238269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D1E2D-2E91-4164-B674-133F2BFEA9E8}"/>
              </a:ext>
            </a:extLst>
          </p:cNvPr>
          <p:cNvSpPr>
            <a:spLocks noGrp="1"/>
          </p:cNvSpPr>
          <p:nvPr>
            <p:ph type="title"/>
          </p:nvPr>
        </p:nvSpPr>
        <p:spPr>
          <a:xfrm>
            <a:off x="702200" y="810169"/>
            <a:ext cx="6996568" cy="996696"/>
          </a:xfrm>
        </p:spPr>
        <p:txBody>
          <a:bodyPr/>
          <a:lstStyle/>
          <a:p>
            <a:r>
              <a:rPr lang="en-US" sz="3600" b="1" dirty="0"/>
              <a:t>Highlights of the FY 2018-19 CAFR</a:t>
            </a:r>
            <a:endParaRPr lang="en-US" sz="3600" dirty="0"/>
          </a:p>
        </p:txBody>
      </p:sp>
      <p:sp>
        <p:nvSpPr>
          <p:cNvPr id="3" name="Content Placeholder 2">
            <a:extLst>
              <a:ext uri="{FF2B5EF4-FFF2-40B4-BE49-F238E27FC236}">
                <a16:creationId xmlns:a16="http://schemas.microsoft.com/office/drawing/2014/main" id="{A28F6C8F-B7D5-4ED8-A92A-4C591E147630}"/>
              </a:ext>
            </a:extLst>
          </p:cNvPr>
          <p:cNvSpPr>
            <a:spLocks noGrp="1"/>
          </p:cNvSpPr>
          <p:nvPr>
            <p:ph idx="1"/>
          </p:nvPr>
        </p:nvSpPr>
        <p:spPr>
          <a:xfrm>
            <a:off x="851314" y="1945688"/>
            <a:ext cx="7391538" cy="3253299"/>
          </a:xfrm>
        </p:spPr>
        <p:txBody>
          <a:bodyPr/>
          <a:lstStyle/>
          <a:p>
            <a:pPr marL="457200" lvl="1" indent="-225425">
              <a:buClr>
                <a:srgbClr val="646723"/>
              </a:buClr>
              <a:buFont typeface="Wingdings" panose="05000000000000000000" pitchFamily="2" charset="2"/>
              <a:buChar char="§"/>
            </a:pPr>
            <a:r>
              <a:rPr lang="en-US" sz="2400" dirty="0"/>
              <a:t>External Auditors (Moss Adams) issued an “Unmodified Opinion” on the financial statements, and found no weaknesses or deficiencies in the City’s accounting processes</a:t>
            </a:r>
          </a:p>
          <a:p>
            <a:pPr marL="457200" lvl="1" indent="-225425">
              <a:buClr>
                <a:srgbClr val="646723"/>
              </a:buClr>
              <a:buFont typeface="Wingdings" panose="05000000000000000000" pitchFamily="2" charset="2"/>
              <a:buChar char="§"/>
            </a:pPr>
            <a:r>
              <a:rPr lang="en-US" sz="2400" dirty="0"/>
              <a:t>CAFR complies with State Law, and generally accepted accounting principles (GAAP)</a:t>
            </a:r>
          </a:p>
          <a:p>
            <a:pPr marL="457200" lvl="1" indent="-225425">
              <a:buClr>
                <a:srgbClr val="646723"/>
              </a:buClr>
              <a:buFont typeface="Wingdings" panose="05000000000000000000" pitchFamily="2" charset="2"/>
              <a:buChar char="§"/>
            </a:pPr>
            <a:r>
              <a:rPr lang="en-US" sz="2400" dirty="0"/>
              <a:t>City received the GFOA Award for Excellence in Financial Reporting for the 38</a:t>
            </a:r>
            <a:r>
              <a:rPr lang="en-US" sz="2400" baseline="30000" dirty="0"/>
              <a:t>th</a:t>
            </a:r>
            <a:r>
              <a:rPr lang="en-US" sz="2400" dirty="0"/>
              <a:t> consecutive year for the CAFR; and also received GFOA award for the PAFR </a:t>
            </a:r>
          </a:p>
          <a:p>
            <a:pPr marL="457200" lvl="1" indent="-225425">
              <a:buClr>
                <a:srgbClr val="646723"/>
              </a:buClr>
              <a:buFont typeface="Wingdings" panose="05000000000000000000" pitchFamily="2" charset="2"/>
              <a:buChar char="§"/>
            </a:pPr>
            <a:r>
              <a:rPr lang="en-US" sz="2400" dirty="0"/>
              <a:t>City unlimited tax general obligation bonds remain rated “</a:t>
            </a:r>
            <a:r>
              <a:rPr lang="en-US" sz="2400" dirty="0" err="1"/>
              <a:t>Aaa</a:t>
            </a:r>
            <a:r>
              <a:rPr lang="en-US" sz="2400" dirty="0"/>
              <a:t>”</a:t>
            </a:r>
          </a:p>
          <a:p>
            <a:pPr marL="0" indent="0">
              <a:buNone/>
            </a:pPr>
            <a:endParaRPr lang="en-US" dirty="0"/>
          </a:p>
        </p:txBody>
      </p:sp>
      <p:sp>
        <p:nvSpPr>
          <p:cNvPr id="4" name="Slide Number Placeholder 3">
            <a:extLst>
              <a:ext uri="{FF2B5EF4-FFF2-40B4-BE49-F238E27FC236}">
                <a16:creationId xmlns:a16="http://schemas.microsoft.com/office/drawing/2014/main" id="{08580C82-4D00-48E8-87DC-C310F5563172}"/>
              </a:ext>
            </a:extLst>
          </p:cNvPr>
          <p:cNvSpPr>
            <a:spLocks noGrp="1"/>
          </p:cNvSpPr>
          <p:nvPr>
            <p:ph type="sldNum" sz="quarter" idx="12"/>
          </p:nvPr>
        </p:nvSpPr>
        <p:spPr/>
        <p:txBody>
          <a:bodyPr/>
          <a:lstStyle/>
          <a:p>
            <a:fld id="{70339DB7-CB8A-4399-BEC1-E3E2DDDAF66E}" type="slidenum">
              <a:rPr lang="en-US" smtClean="0"/>
              <a:t>5</a:t>
            </a:fld>
            <a:endParaRPr lang="en-US"/>
          </a:p>
        </p:txBody>
      </p:sp>
      <p:pic>
        <p:nvPicPr>
          <p:cNvPr id="6" name="Picture 5">
            <a:extLst>
              <a:ext uri="{FF2B5EF4-FFF2-40B4-BE49-F238E27FC236}">
                <a16:creationId xmlns:a16="http://schemas.microsoft.com/office/drawing/2014/main" id="{4F4FC2F7-4DA1-4DFC-8959-1F0BA3511D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5104" y="671346"/>
            <a:ext cx="996696" cy="996696"/>
          </a:xfrm>
          <a:prstGeom prst="rect">
            <a:avLst/>
          </a:prstGeom>
        </p:spPr>
      </p:pic>
    </p:spTree>
    <p:extLst>
      <p:ext uri="{BB962C8B-B14F-4D97-AF65-F5344CB8AC3E}">
        <p14:creationId xmlns:p14="http://schemas.microsoft.com/office/powerpoint/2010/main" val="1590533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5C34B-F973-4866-8550-0721A57F90F3}"/>
              </a:ext>
            </a:extLst>
          </p:cNvPr>
          <p:cNvSpPr>
            <a:spLocks noGrp="1"/>
          </p:cNvSpPr>
          <p:nvPr>
            <p:ph type="title"/>
          </p:nvPr>
        </p:nvSpPr>
        <p:spPr/>
        <p:txBody>
          <a:bodyPr/>
          <a:lstStyle/>
          <a:p>
            <a:r>
              <a:rPr lang="en-US" dirty="0"/>
              <a:t>Current Financial Condition</a:t>
            </a:r>
          </a:p>
        </p:txBody>
      </p:sp>
      <p:sp>
        <p:nvSpPr>
          <p:cNvPr id="4" name="Slide Number Placeholder 3">
            <a:extLst>
              <a:ext uri="{FF2B5EF4-FFF2-40B4-BE49-F238E27FC236}">
                <a16:creationId xmlns:a16="http://schemas.microsoft.com/office/drawing/2014/main" id="{20F4E1D5-6EC3-4AD9-AF4F-4EC6B8A843F3}"/>
              </a:ext>
            </a:extLst>
          </p:cNvPr>
          <p:cNvSpPr>
            <a:spLocks noGrp="1"/>
          </p:cNvSpPr>
          <p:nvPr>
            <p:ph type="sldNum" sz="quarter" idx="12"/>
          </p:nvPr>
        </p:nvSpPr>
        <p:spPr/>
        <p:txBody>
          <a:bodyPr/>
          <a:lstStyle/>
          <a:p>
            <a:fld id="{70339DB7-CB8A-4399-BEC1-E3E2DDDAF66E}" type="slidenum">
              <a:rPr lang="en-US" smtClean="0"/>
              <a:t>6</a:t>
            </a:fld>
            <a:endParaRPr lang="en-US"/>
          </a:p>
        </p:txBody>
      </p:sp>
      <p:sp>
        <p:nvSpPr>
          <p:cNvPr id="7" name="Text Placeholder 6">
            <a:extLst>
              <a:ext uri="{FF2B5EF4-FFF2-40B4-BE49-F238E27FC236}">
                <a16:creationId xmlns:a16="http://schemas.microsoft.com/office/drawing/2014/main" id="{BBD77BC4-A0D6-461B-A2DD-E7FEC64AE7C8}"/>
              </a:ext>
            </a:extLst>
          </p:cNvPr>
          <p:cNvSpPr>
            <a:spLocks noGrp="1"/>
          </p:cNvSpPr>
          <p:nvPr>
            <p:ph type="body" idx="4294967295"/>
          </p:nvPr>
        </p:nvSpPr>
        <p:spPr>
          <a:xfrm>
            <a:off x="3185160" y="1411764"/>
            <a:ext cx="3246120" cy="554196"/>
          </a:xfrm>
        </p:spPr>
        <p:txBody>
          <a:bodyPr/>
          <a:lstStyle/>
          <a:p>
            <a:pPr marL="0" indent="0">
              <a:buNone/>
            </a:pPr>
            <a:r>
              <a:rPr lang="en-US" sz="3200" dirty="0"/>
              <a:t>Revenue Growth</a:t>
            </a:r>
          </a:p>
        </p:txBody>
      </p:sp>
      <p:pic>
        <p:nvPicPr>
          <p:cNvPr id="6" name="Picture 5">
            <a:extLst>
              <a:ext uri="{FF2B5EF4-FFF2-40B4-BE49-F238E27FC236}">
                <a16:creationId xmlns:a16="http://schemas.microsoft.com/office/drawing/2014/main" id="{9EDF3924-BDA5-4799-BFAD-A230DB1C8E82}"/>
              </a:ext>
            </a:extLst>
          </p:cNvPr>
          <p:cNvPicPr>
            <a:picLocks noChangeAspect="1"/>
          </p:cNvPicPr>
          <p:nvPr/>
        </p:nvPicPr>
        <p:blipFill>
          <a:blip r:embed="rId3"/>
          <a:stretch>
            <a:fillRect/>
          </a:stretch>
        </p:blipFill>
        <p:spPr>
          <a:xfrm>
            <a:off x="886968" y="2206942"/>
            <a:ext cx="7370064" cy="2444116"/>
          </a:xfrm>
          <a:prstGeom prst="rect">
            <a:avLst/>
          </a:prstGeom>
        </p:spPr>
      </p:pic>
    </p:spTree>
    <p:extLst>
      <p:ext uri="{BB962C8B-B14F-4D97-AF65-F5344CB8AC3E}">
        <p14:creationId xmlns:p14="http://schemas.microsoft.com/office/powerpoint/2010/main" val="3896229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EB90E-D73A-4734-9AAA-8DE76EC74738}"/>
              </a:ext>
            </a:extLst>
          </p:cNvPr>
          <p:cNvSpPr>
            <a:spLocks noGrp="1"/>
          </p:cNvSpPr>
          <p:nvPr>
            <p:ph type="title"/>
          </p:nvPr>
        </p:nvSpPr>
        <p:spPr>
          <a:xfrm>
            <a:off x="5498427" y="685800"/>
            <a:ext cx="3139387" cy="1485900"/>
          </a:xfrm>
        </p:spPr>
        <p:txBody>
          <a:bodyPr>
            <a:normAutofit/>
          </a:bodyPr>
          <a:lstStyle/>
          <a:p>
            <a:r>
              <a:rPr lang="en-US" dirty="0"/>
              <a:t>Future Challenges</a:t>
            </a:r>
          </a:p>
        </p:txBody>
      </p:sp>
      <p:pic>
        <p:nvPicPr>
          <p:cNvPr id="6" name="Content Placeholder 5" descr="A close up of a device&#10;&#10;Description automatically generated">
            <a:extLst>
              <a:ext uri="{FF2B5EF4-FFF2-40B4-BE49-F238E27FC236}">
                <a16:creationId xmlns:a16="http://schemas.microsoft.com/office/drawing/2014/main" id="{72B28F16-E377-4013-BBC8-9F5318BCB6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7063" y="1186780"/>
            <a:ext cx="3694322" cy="3158824"/>
          </a:xfrm>
          <a:prstGeom prst="rect">
            <a:avLst/>
          </a:prstGeom>
        </p:spPr>
      </p:pic>
      <p:sp>
        <p:nvSpPr>
          <p:cNvPr id="10" name="Content Placeholder 9">
            <a:extLst>
              <a:ext uri="{FF2B5EF4-FFF2-40B4-BE49-F238E27FC236}">
                <a16:creationId xmlns:a16="http://schemas.microsoft.com/office/drawing/2014/main" id="{82E69489-7AE4-4065-8455-2A831FBE9CA9}"/>
              </a:ext>
            </a:extLst>
          </p:cNvPr>
          <p:cNvSpPr>
            <a:spLocks noGrp="1"/>
          </p:cNvSpPr>
          <p:nvPr>
            <p:ph idx="1"/>
          </p:nvPr>
        </p:nvSpPr>
        <p:spPr>
          <a:xfrm>
            <a:off x="5498427" y="2286000"/>
            <a:ext cx="3139387" cy="3581400"/>
          </a:xfrm>
        </p:spPr>
        <p:txBody>
          <a:bodyPr>
            <a:normAutofit/>
          </a:bodyPr>
          <a:lstStyle/>
          <a:p>
            <a:r>
              <a:rPr lang="en-US" sz="2800" dirty="0"/>
              <a:t>Obligation categories</a:t>
            </a:r>
          </a:p>
          <a:p>
            <a:pPr lvl="1"/>
            <a:r>
              <a:rPr lang="en-US" sz="2800" dirty="0"/>
              <a:t>Personnel</a:t>
            </a:r>
          </a:p>
          <a:p>
            <a:pPr lvl="1"/>
            <a:r>
              <a:rPr lang="en-US" sz="2800" dirty="0"/>
              <a:t>Infrastructure </a:t>
            </a:r>
          </a:p>
          <a:p>
            <a:pPr lvl="1"/>
            <a:r>
              <a:rPr lang="en-US" sz="2800" dirty="0"/>
              <a:t>Legacy liabilities</a:t>
            </a:r>
          </a:p>
        </p:txBody>
      </p:sp>
      <p:sp>
        <p:nvSpPr>
          <p:cNvPr id="4" name="Slide Number Placeholder 3">
            <a:extLst>
              <a:ext uri="{FF2B5EF4-FFF2-40B4-BE49-F238E27FC236}">
                <a16:creationId xmlns:a16="http://schemas.microsoft.com/office/drawing/2014/main" id="{AD4F692A-FC00-46E3-83DB-93AFE80E31CE}"/>
              </a:ext>
            </a:extLst>
          </p:cNvPr>
          <p:cNvSpPr>
            <a:spLocks noGrp="1"/>
          </p:cNvSpPr>
          <p:nvPr>
            <p:ph type="sldNum" sz="quarter" idx="12"/>
          </p:nvPr>
        </p:nvSpPr>
        <p:spPr>
          <a:xfrm>
            <a:off x="8366105" y="166886"/>
            <a:ext cx="838648" cy="404614"/>
          </a:xfrm>
        </p:spPr>
        <p:txBody>
          <a:bodyPr>
            <a:normAutofit/>
          </a:bodyPr>
          <a:lstStyle/>
          <a:p>
            <a:pPr>
              <a:spcAft>
                <a:spcPts val="600"/>
              </a:spcAft>
            </a:pPr>
            <a:fld id="{70339DB7-CB8A-4399-BEC1-E3E2DDDAF66E}" type="slidenum">
              <a:rPr lang="en-US" smtClean="0"/>
              <a:pPr>
                <a:spcAft>
                  <a:spcPts val="600"/>
                </a:spcAft>
              </a:pPr>
              <a:t>7</a:t>
            </a:fld>
            <a:endParaRPr lang="en-US" dirty="0"/>
          </a:p>
        </p:txBody>
      </p:sp>
    </p:spTree>
    <p:extLst>
      <p:ext uri="{BB962C8B-B14F-4D97-AF65-F5344CB8AC3E}">
        <p14:creationId xmlns:p14="http://schemas.microsoft.com/office/powerpoint/2010/main" val="2517493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5599B-5D8C-4A57-ADFE-473B077216A8}"/>
              </a:ext>
            </a:extLst>
          </p:cNvPr>
          <p:cNvSpPr>
            <a:spLocks noGrp="1"/>
          </p:cNvSpPr>
          <p:nvPr>
            <p:ph type="title"/>
          </p:nvPr>
        </p:nvSpPr>
        <p:spPr>
          <a:xfrm>
            <a:off x="971550" y="780941"/>
            <a:ext cx="7200900" cy="996696"/>
          </a:xfrm>
        </p:spPr>
        <p:txBody>
          <a:bodyPr/>
          <a:lstStyle/>
          <a:p>
            <a:r>
              <a:rPr lang="en-US" b="1" dirty="0"/>
              <a:t>What is Net Position?</a:t>
            </a:r>
            <a:endParaRPr lang="en-US" dirty="0"/>
          </a:p>
        </p:txBody>
      </p:sp>
      <p:sp>
        <p:nvSpPr>
          <p:cNvPr id="3" name="Content Placeholder 2">
            <a:extLst>
              <a:ext uri="{FF2B5EF4-FFF2-40B4-BE49-F238E27FC236}">
                <a16:creationId xmlns:a16="http://schemas.microsoft.com/office/drawing/2014/main" id="{4E0F7373-E55C-4168-AC84-4A05FB72085C}"/>
              </a:ext>
            </a:extLst>
          </p:cNvPr>
          <p:cNvSpPr>
            <a:spLocks noGrp="1"/>
          </p:cNvSpPr>
          <p:nvPr>
            <p:ph idx="1"/>
          </p:nvPr>
        </p:nvSpPr>
        <p:spPr>
          <a:xfrm>
            <a:off x="971550" y="1630680"/>
            <a:ext cx="7200900" cy="4160520"/>
          </a:xfrm>
        </p:spPr>
        <p:txBody>
          <a:bodyPr/>
          <a:lstStyle/>
          <a:p>
            <a:endParaRPr lang="en-US" sz="3200" b="1" u="sng" dirty="0">
              <a:solidFill>
                <a:schemeClr val="tx1"/>
              </a:solidFill>
            </a:endParaRPr>
          </a:p>
          <a:p>
            <a:pPr marL="0" indent="0">
              <a:buNone/>
            </a:pPr>
            <a:r>
              <a:rPr lang="en-US" sz="3200" b="1" u="sng" dirty="0">
                <a:solidFill>
                  <a:schemeClr val="tx1"/>
                </a:solidFill>
              </a:rPr>
              <a:t>Assets – Liabilities = Net Position </a:t>
            </a:r>
          </a:p>
          <a:p>
            <a:pPr marL="0" indent="0">
              <a:buNone/>
            </a:pPr>
            <a:endParaRPr lang="en-US" sz="3200" b="1" u="sng" dirty="0">
              <a:solidFill>
                <a:srgbClr val="0070C0"/>
              </a:solidFill>
            </a:endParaRPr>
          </a:p>
          <a:p>
            <a:pPr lvl="1">
              <a:buClr>
                <a:srgbClr val="646723"/>
              </a:buClr>
              <a:buFont typeface="Arial" panose="020B0604020202020204" pitchFamily="34" charset="0"/>
              <a:buChar char="•"/>
            </a:pPr>
            <a:r>
              <a:rPr lang="en-US" sz="3200" dirty="0"/>
              <a:t>Amounts are calculated with a long term focus</a:t>
            </a:r>
          </a:p>
          <a:p>
            <a:pPr lvl="1">
              <a:buClr>
                <a:srgbClr val="646723"/>
              </a:buClr>
              <a:buFont typeface="Arial" panose="020B0604020202020204" pitchFamily="34" charset="0"/>
              <a:buChar char="•"/>
            </a:pPr>
            <a:r>
              <a:rPr lang="en-US" sz="3200" dirty="0"/>
              <a:t>Factors which decrease net position</a:t>
            </a:r>
          </a:p>
          <a:p>
            <a:pPr lvl="2">
              <a:buClr>
                <a:srgbClr val="646723"/>
              </a:buClr>
              <a:buFont typeface="Arial" panose="020B0604020202020204" pitchFamily="34" charset="0"/>
              <a:buChar char="•"/>
            </a:pPr>
            <a:r>
              <a:rPr lang="en-US" sz="3200" dirty="0"/>
              <a:t>Increasing liabilities without offset capital asset or reserve</a:t>
            </a:r>
          </a:p>
          <a:p>
            <a:pPr lvl="2">
              <a:buClr>
                <a:srgbClr val="646723"/>
              </a:buClr>
              <a:buFont typeface="Arial" panose="020B0604020202020204" pitchFamily="34" charset="0"/>
              <a:buChar char="•"/>
            </a:pPr>
            <a:r>
              <a:rPr lang="en-US" sz="3200" dirty="0"/>
              <a:t>Reduced asset value exceeding new capital investment </a:t>
            </a:r>
          </a:p>
        </p:txBody>
      </p:sp>
      <p:sp>
        <p:nvSpPr>
          <p:cNvPr id="4" name="Slide Number Placeholder 3">
            <a:extLst>
              <a:ext uri="{FF2B5EF4-FFF2-40B4-BE49-F238E27FC236}">
                <a16:creationId xmlns:a16="http://schemas.microsoft.com/office/drawing/2014/main" id="{93F170ED-329D-4A41-AA08-F3686E25BBC3}"/>
              </a:ext>
            </a:extLst>
          </p:cNvPr>
          <p:cNvSpPr>
            <a:spLocks noGrp="1"/>
          </p:cNvSpPr>
          <p:nvPr>
            <p:ph type="sldNum" sz="quarter" idx="12"/>
          </p:nvPr>
        </p:nvSpPr>
        <p:spPr/>
        <p:txBody>
          <a:bodyPr/>
          <a:lstStyle/>
          <a:p>
            <a:fld id="{70339DB7-CB8A-4399-BEC1-E3E2DDDAF66E}" type="slidenum">
              <a:rPr lang="en-US" smtClean="0"/>
              <a:t>8</a:t>
            </a:fld>
            <a:endParaRPr lang="en-US"/>
          </a:p>
        </p:txBody>
      </p:sp>
      <p:pic>
        <p:nvPicPr>
          <p:cNvPr id="6" name="Picture 5">
            <a:extLst>
              <a:ext uri="{FF2B5EF4-FFF2-40B4-BE49-F238E27FC236}">
                <a16:creationId xmlns:a16="http://schemas.microsoft.com/office/drawing/2014/main" id="{04977273-CD13-4EC5-9631-B7BB7C9A2E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75754" y="633984"/>
            <a:ext cx="996696" cy="996696"/>
          </a:xfrm>
          <a:prstGeom prst="rect">
            <a:avLst/>
          </a:prstGeom>
        </p:spPr>
      </p:pic>
    </p:spTree>
    <p:extLst>
      <p:ext uri="{BB962C8B-B14F-4D97-AF65-F5344CB8AC3E}">
        <p14:creationId xmlns:p14="http://schemas.microsoft.com/office/powerpoint/2010/main" val="589530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75E59-9FBF-4765-A555-476DBE2CFF2B}"/>
              </a:ext>
            </a:extLst>
          </p:cNvPr>
          <p:cNvSpPr>
            <a:spLocks noGrp="1"/>
          </p:cNvSpPr>
          <p:nvPr>
            <p:ph type="title"/>
          </p:nvPr>
        </p:nvSpPr>
        <p:spPr>
          <a:xfrm>
            <a:off x="672216" y="453465"/>
            <a:ext cx="8058333" cy="996696"/>
          </a:xfrm>
        </p:spPr>
        <p:txBody>
          <a:bodyPr/>
          <a:lstStyle/>
          <a:p>
            <a:r>
              <a:rPr lang="en-US" sz="3600" b="1" dirty="0"/>
              <a:t>Business-type Activities Net Position </a:t>
            </a:r>
            <a:br>
              <a:rPr lang="en-US" sz="3600" b="1" dirty="0"/>
            </a:br>
            <a:r>
              <a:rPr lang="en-US" sz="3600" b="1" dirty="0"/>
              <a:t>                </a:t>
            </a:r>
            <a:r>
              <a:rPr lang="en-US" sz="2400" dirty="0"/>
              <a:t>Ten-year trend (long term outlook) </a:t>
            </a:r>
            <a:endParaRPr lang="en-US" sz="3600" dirty="0"/>
          </a:p>
        </p:txBody>
      </p:sp>
      <p:sp>
        <p:nvSpPr>
          <p:cNvPr id="4" name="Slide Number Placeholder 3">
            <a:extLst>
              <a:ext uri="{FF2B5EF4-FFF2-40B4-BE49-F238E27FC236}">
                <a16:creationId xmlns:a16="http://schemas.microsoft.com/office/drawing/2014/main" id="{7D2C47E9-26A4-49F3-85EB-F8DF485836F0}"/>
              </a:ext>
            </a:extLst>
          </p:cNvPr>
          <p:cNvSpPr>
            <a:spLocks noGrp="1"/>
          </p:cNvSpPr>
          <p:nvPr>
            <p:ph type="sldNum" sz="quarter" idx="12"/>
          </p:nvPr>
        </p:nvSpPr>
        <p:spPr/>
        <p:txBody>
          <a:bodyPr/>
          <a:lstStyle/>
          <a:p>
            <a:fld id="{70339DB7-CB8A-4399-BEC1-E3E2DDDAF66E}" type="slidenum">
              <a:rPr lang="en-US" smtClean="0"/>
              <a:t>9</a:t>
            </a:fld>
            <a:endParaRPr lang="en-US"/>
          </a:p>
        </p:txBody>
      </p:sp>
      <p:pic>
        <p:nvPicPr>
          <p:cNvPr id="7" name="Content Placeholder 6" descr="A screenshot of a cell phone&#10;&#10;Description automatically generated">
            <a:extLst>
              <a:ext uri="{FF2B5EF4-FFF2-40B4-BE49-F238E27FC236}">
                <a16:creationId xmlns:a16="http://schemas.microsoft.com/office/drawing/2014/main" id="{819D2F79-EC2A-4520-9FB8-0A612F1F018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05849" y="1761831"/>
            <a:ext cx="7991016" cy="3639728"/>
          </a:xfrm>
        </p:spPr>
      </p:pic>
    </p:spTree>
    <p:extLst>
      <p:ext uri="{BB962C8B-B14F-4D97-AF65-F5344CB8AC3E}">
        <p14:creationId xmlns:p14="http://schemas.microsoft.com/office/powerpoint/2010/main" val="158845701"/>
      </p:ext>
    </p:extLst>
  </p:cSld>
  <p:clrMapOvr>
    <a:masterClrMapping/>
  </p:clrMapOvr>
</p:sld>
</file>

<file path=ppt/theme/theme1.xml><?xml version="1.0" encoding="utf-8"?>
<a:theme xmlns:a="http://schemas.openxmlformats.org/drawingml/2006/main" name="Crop">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1464</Words>
  <Application>Microsoft Office PowerPoint</Application>
  <PresentationFormat>On-screen Show (4:3)</PresentationFormat>
  <Paragraphs>170</Paragraphs>
  <Slides>13</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AvenirNext LT Pro Medium</vt:lpstr>
      <vt:lpstr>AvenirNext LT Pro Regular</vt:lpstr>
      <vt:lpstr>Calibri</vt:lpstr>
      <vt:lpstr>Century Gothic</vt:lpstr>
      <vt:lpstr>Courier New</vt:lpstr>
      <vt:lpstr>Franklin Gothic Book</vt:lpstr>
      <vt:lpstr>Wingdings</vt:lpstr>
      <vt:lpstr>Crop</vt:lpstr>
      <vt:lpstr>Office of management &amp; finance Bureau of Revenue and Financial Services</vt:lpstr>
      <vt:lpstr>Presentation Agenda</vt:lpstr>
      <vt:lpstr>Prepared by the BRFS Accounting Division </vt:lpstr>
      <vt:lpstr>Timing of the CAFR  </vt:lpstr>
      <vt:lpstr>Highlights of the FY 2018-19 CAFR</vt:lpstr>
      <vt:lpstr>Current Financial Condition</vt:lpstr>
      <vt:lpstr>Future Challenges</vt:lpstr>
      <vt:lpstr>What is Net Position?</vt:lpstr>
      <vt:lpstr>Business-type Activities Net Position                  Ten-year trend (long term outlook) </vt:lpstr>
      <vt:lpstr>Governmental Activities Net Position                               Ten-year trend (long term outlook) </vt:lpstr>
      <vt:lpstr>Governmental Activities Capital Assets</vt:lpstr>
      <vt:lpstr>Strategies to ensure long-term fiscal stability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management &amp; finance Bureau of Revenue and Financial Services</dc:title>
  <dc:creator>Tuttle, Ashley</dc:creator>
  <cp:lastModifiedBy>Tuttle, Ashley</cp:lastModifiedBy>
  <cp:revision>5</cp:revision>
  <dcterms:created xsi:type="dcterms:W3CDTF">2019-12-12T02:19:13Z</dcterms:created>
  <dcterms:modified xsi:type="dcterms:W3CDTF">2019-12-12T02:55:42Z</dcterms:modified>
</cp:coreProperties>
</file>