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74" r:id="rId3"/>
    <p:sldId id="279" r:id="rId4"/>
    <p:sldId id="265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38DF0A-162D-4287-B818-06529CE9D583}">
          <p14:sldIdLst>
            <p14:sldId id="259"/>
            <p14:sldId id="274"/>
            <p14:sldId id="279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ves, Cassie" initials="GC" lastIdx="1" clrIdx="0">
    <p:extLst>
      <p:ext uri="{19B8F6BF-5375-455C-9EA6-DF929625EA0E}">
        <p15:presenceInfo xmlns:p15="http://schemas.microsoft.com/office/powerpoint/2012/main" userId="S::Cassie.Graves@portlandoregon.gov::bbabf253-30db-4af8-bd46-f78a425476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69001" autoAdjust="0"/>
  </p:normalViewPr>
  <p:slideViewPr>
    <p:cSldViewPr>
      <p:cViewPr varScale="1">
        <p:scale>
          <a:sx n="90" d="100"/>
          <a:sy n="90" d="100"/>
        </p:scale>
        <p:origin x="264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58E6F-D4FB-46FE-9D3C-39203D6563E5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F499C-B6F7-489D-96E0-71E78D5B0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4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Maximum density can be increased up to the maximum w/</a:t>
            </a:r>
            <a:r>
              <a:rPr lang="en-US" baseline="0" dirty="0"/>
              <a:t> affordable housing bonus listed in Table 120-3 (pg. 120-19 of Zoning code)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AF499C-B6F7-489D-96E0-71E78D5B03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87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AF499C-B6F7-489D-96E0-71E78D5B03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35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01180ED-18EA-4C46-8B9F-9594DD0284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121" y="291619"/>
            <a:ext cx="5562602" cy="1338616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1895389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53200" y="5181600"/>
            <a:ext cx="0" cy="909955"/>
          </a:xfrm>
          <a:custGeom>
            <a:avLst/>
            <a:gdLst/>
            <a:ahLst/>
            <a:cxnLst/>
            <a:rect l="l" t="t" r="r" b="b"/>
            <a:pathLst>
              <a:path h="909954">
                <a:moveTo>
                  <a:pt x="0" y="0"/>
                </a:moveTo>
                <a:lnTo>
                  <a:pt x="0" y="909804"/>
                </a:lnTo>
              </a:path>
            </a:pathLst>
          </a:custGeom>
          <a:ln w="126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2398" y="2488529"/>
            <a:ext cx="11887200" cy="3311291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lang="en-US" sz="4800" spc="-5" dirty="0">
                <a:solidFill>
                  <a:srgbClr val="FFFFFF"/>
                </a:solidFill>
              </a:rPr>
              <a:t>Manufactured Dwelling Park Affordable Housing Bonus Density Program </a:t>
            </a:r>
            <a:br>
              <a:rPr lang="en-US" sz="2800" spc="-5" dirty="0">
                <a:solidFill>
                  <a:srgbClr val="FFFFFF"/>
                </a:solidFill>
              </a:rPr>
            </a:br>
            <a:br>
              <a:rPr lang="en-US" sz="2800" spc="-5" dirty="0">
                <a:solidFill>
                  <a:srgbClr val="FFFFFF"/>
                </a:solidFill>
              </a:rPr>
            </a:br>
            <a:r>
              <a:rPr lang="en-US" sz="2400" spc="-5" dirty="0">
                <a:solidFill>
                  <a:srgbClr val="FFFFFF"/>
                </a:solidFill>
              </a:rPr>
              <a:t>Amendment to Affordable Housing Code</a:t>
            </a:r>
            <a:endParaRPr sz="2800" dirty="0"/>
          </a:p>
        </p:txBody>
      </p:sp>
      <p:sp>
        <p:nvSpPr>
          <p:cNvPr id="8" name="object 8"/>
          <p:cNvSpPr txBox="1"/>
          <p:nvPr/>
        </p:nvSpPr>
        <p:spPr>
          <a:xfrm>
            <a:off x="6796723" y="5136082"/>
            <a:ext cx="6906247" cy="854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FFFFFF"/>
                </a:solidFill>
                <a:latin typeface="Arial"/>
                <a:cs typeface="Arial"/>
              </a:rPr>
              <a:t>Dory Van Bockel, Program Manager</a:t>
            </a:r>
          </a:p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dirty="0">
                <a:solidFill>
                  <a:srgbClr val="FFFFFF"/>
                </a:solidFill>
                <a:latin typeface="Arial"/>
                <a:cs typeface="Arial"/>
              </a:rPr>
              <a:t>December 4, 2019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9601" y="2362200"/>
            <a:ext cx="10544175" cy="59246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5" normalizeH="0" baseline="0" noProof="0" dirty="0">
                <a:ln>
                  <a:noFill/>
                </a:ln>
                <a:solidFill>
                  <a:srgbClr val="8FD16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What is the MDP Program?</a:t>
            </a:r>
          </a:p>
          <a:p>
            <a:pPr>
              <a:spcBef>
                <a:spcPts val="869"/>
              </a:spcBef>
              <a:tabLst>
                <a:tab pos="285115" algn="l"/>
                <a:tab pos="285750" algn="l"/>
              </a:tabLst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Zoning code (PCC.33.120.030.F.2) allows for a Manufactured Dwelling Park (MDP) to receive a density bonus in exchange for affordable housing. The goal is to preserve lower cost housing options found in manufactured dwelling parks.</a:t>
            </a:r>
          </a:p>
          <a:p>
            <a:pPr>
              <a:tabLst>
                <a:tab pos="285115" algn="l"/>
                <a:tab pos="285750" algn="l"/>
              </a:tabLst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869"/>
              </a:spcBef>
              <a:tabLst>
                <a:tab pos="285115" algn="l"/>
                <a:tab pos="285750" algn="l"/>
              </a:tabLst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The density bonus can be used within the MDP or transferred to another site within the restrictions set forth by Bureau of Development Services (BDS).</a:t>
            </a:r>
            <a:endParaRPr lang="en-US" sz="2600" b="1" spc="-5" dirty="0">
              <a:solidFill>
                <a:srgbClr val="8FD169"/>
              </a:solidFill>
              <a:latin typeface="Arial"/>
              <a:cs typeface="Arial"/>
            </a:endParaRPr>
          </a:p>
          <a:p>
            <a:pPr>
              <a:spcBef>
                <a:spcPts val="869"/>
              </a:spcBef>
              <a:tabLst>
                <a:tab pos="285115" algn="l"/>
                <a:tab pos="285750" algn="l"/>
              </a:tabLst>
            </a:pPr>
            <a:endParaRPr lang="en-US" sz="20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869"/>
              </a:spcBef>
              <a:tabLst>
                <a:tab pos="285115" algn="l"/>
                <a:tab pos="285750" algn="l"/>
              </a:tabLst>
            </a:pPr>
            <a:endParaRPr lang="en-US" b="1" spc="-5" dirty="0">
              <a:solidFill>
                <a:srgbClr val="8FD169"/>
              </a:solidFill>
              <a:latin typeface="Arial"/>
              <a:cs typeface="Arial"/>
            </a:endParaRPr>
          </a:p>
          <a:p>
            <a:pPr>
              <a:spcBef>
                <a:spcPts val="869"/>
              </a:spcBef>
              <a:tabLst>
                <a:tab pos="285115" algn="l"/>
                <a:tab pos="285750" algn="l"/>
              </a:tabLst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spcBef>
                <a:spcPts val="869"/>
              </a:spcBef>
              <a:buChar char="•"/>
              <a:tabLst>
                <a:tab pos="285115" algn="l"/>
                <a:tab pos="285750" algn="l"/>
              </a:tabLst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12700" marR="5080">
              <a:lnSpc>
                <a:spcPts val="2170"/>
              </a:lnSpc>
              <a:spcBef>
                <a:spcPts val="365"/>
              </a:spcBef>
              <a:tabLst>
                <a:tab pos="240665" algn="l"/>
                <a:tab pos="241300" algn="l"/>
              </a:tabLst>
            </a:pPr>
            <a:endParaRPr lang="en-US" sz="2400" b="1" spc="-5" dirty="0">
              <a:solidFill>
                <a:srgbClr val="8FD169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800600" y="6397583"/>
            <a:ext cx="610171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 algn="r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  <a:defRPr/>
            </a:pPr>
            <a:r>
              <a:rPr lang="en-US" spc="-10" dirty="0">
                <a:solidFill>
                  <a:prstClr val="white"/>
                </a:solidFill>
              </a:rPr>
              <a:t>MDP Program Affordable Housing Code</a:t>
            </a:r>
            <a:endParaRPr lang="en-US" spc="-5" dirty="0">
              <a:solidFill>
                <a:prstClr val="white"/>
              </a:solidFill>
            </a:endParaRPr>
          </a:p>
          <a:p>
            <a:pPr marL="12700" lvl="0" algn="r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  <a:defRPr/>
            </a:pPr>
            <a:r>
              <a:rPr lang="en-US" spc="-5" dirty="0">
                <a:solidFill>
                  <a:prstClr val="white"/>
                </a:solidFill>
              </a:rPr>
              <a:t>12/4/2019 </a:t>
            </a:r>
            <a:r>
              <a:rPr lang="en-US" dirty="0">
                <a:solidFill>
                  <a:prstClr val="white"/>
                </a:solidFill>
              </a:rPr>
              <a:t>| </a:t>
            </a:r>
            <a:r>
              <a:rPr lang="en-US" spc="-10" dirty="0">
                <a:solidFill>
                  <a:prstClr val="white"/>
                </a:solidFill>
              </a:rPr>
              <a:t>Portland </a:t>
            </a:r>
            <a:r>
              <a:rPr lang="en-US" spc="-5" dirty="0">
                <a:solidFill>
                  <a:prstClr val="white"/>
                </a:solidFill>
              </a:rPr>
              <a:t>Housing</a:t>
            </a:r>
            <a:r>
              <a:rPr lang="en-US" spc="-10" dirty="0">
                <a:solidFill>
                  <a:prstClr val="white"/>
                </a:solidFill>
              </a:rPr>
              <a:t> </a:t>
            </a:r>
            <a:r>
              <a:rPr lang="en-US" spc="-5" dirty="0">
                <a:solidFill>
                  <a:prstClr val="white"/>
                </a:solidFill>
              </a:rPr>
              <a:t>Bureau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8600" y="381000"/>
            <a:ext cx="11386178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Manufactured Dwelling Park Affordable Housing Density Program  </a:t>
            </a:r>
            <a:br>
              <a:rPr lang="en-US" spc="-5" dirty="0"/>
            </a:br>
            <a:r>
              <a:rPr lang="en-US" spc="-5" dirty="0"/>
              <a:t>(MDP Program)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86189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7222" y="1237977"/>
            <a:ext cx="11309978" cy="5432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869"/>
              </a:spcBef>
              <a:tabLst>
                <a:tab pos="285115" algn="l"/>
                <a:tab pos="285750" algn="l"/>
              </a:tabLst>
            </a:pPr>
            <a:r>
              <a:rPr lang="en-US" sz="3200" b="1" spc="-5" dirty="0">
                <a:solidFill>
                  <a:srgbClr val="8FD169"/>
                </a:solidFill>
                <a:latin typeface="Arial"/>
                <a:cs typeface="Arial"/>
              </a:rPr>
              <a:t>Qualifications</a:t>
            </a:r>
          </a:p>
          <a:p>
            <a:pPr>
              <a:lnSpc>
                <a:spcPct val="100000"/>
              </a:lnSpc>
              <a:spcBef>
                <a:spcPts val="869"/>
              </a:spcBef>
              <a:tabLst>
                <a:tab pos="285115" algn="l"/>
                <a:tab pos="285750" algn="l"/>
              </a:tabLs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To qualify the park must:</a:t>
            </a:r>
          </a:p>
          <a:p>
            <a:pPr>
              <a:lnSpc>
                <a:spcPct val="100000"/>
              </a:lnSpc>
              <a:tabLst>
                <a:tab pos="285115" algn="l"/>
                <a:tab pos="285750" algn="l"/>
              </a:tabLst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228600" indent="-228600">
              <a:lnSpc>
                <a:spcPct val="100000"/>
              </a:lnSpc>
              <a:buAutoNum type="arabicParenR"/>
              <a:tabLst>
                <a:tab pos="285115" algn="l"/>
                <a:tab pos="285750" algn="l"/>
              </a:tabLs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Restrict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at least 50%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of its dwelling units;</a:t>
            </a:r>
          </a:p>
          <a:p>
            <a:pPr marL="228600" indent="-228600">
              <a:lnSpc>
                <a:spcPct val="100000"/>
              </a:lnSpc>
              <a:buAutoNum type="arabicParenR"/>
              <a:tabLst>
                <a:tab pos="285115" algn="l"/>
                <a:tab pos="285750" algn="l"/>
              </a:tabLst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228600" indent="-228600">
              <a:lnSpc>
                <a:spcPct val="100000"/>
              </a:lnSpc>
              <a:buAutoNum type="arabicParenR"/>
              <a:tabLst>
                <a:tab pos="285115" algn="l"/>
                <a:tab pos="285750" algn="l"/>
              </a:tabLs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Rent restricted units to households earning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no more than 60% MFI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;</a:t>
            </a:r>
          </a:p>
          <a:p>
            <a:pPr marL="228600" indent="-228600">
              <a:lnSpc>
                <a:spcPct val="100000"/>
              </a:lnSpc>
              <a:buAutoNum type="arabicParenR"/>
              <a:tabLst>
                <a:tab pos="285115" algn="l"/>
                <a:tab pos="285750" algn="l"/>
              </a:tabLst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228600" indent="-228600">
              <a:lnSpc>
                <a:spcPct val="100000"/>
              </a:lnSpc>
              <a:buAutoNum type="arabicParenR"/>
              <a:tabLst>
                <a:tab pos="285115" algn="l"/>
                <a:tab pos="285750" algn="l"/>
              </a:tabLs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Maintain affordability for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99 years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; and </a:t>
            </a:r>
          </a:p>
          <a:p>
            <a:pPr marL="228600" indent="-228600">
              <a:lnSpc>
                <a:spcPct val="100000"/>
              </a:lnSpc>
              <a:buAutoNum type="arabicParenR"/>
              <a:tabLst>
                <a:tab pos="285115" algn="l"/>
                <a:tab pos="285750" algn="l"/>
              </a:tabLst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228600" indent="-228600">
              <a:lnSpc>
                <a:spcPct val="100000"/>
              </a:lnSpc>
              <a:buAutoNum type="arabicParenR"/>
              <a:tabLst>
                <a:tab pos="285115" algn="l"/>
                <a:tab pos="285750" algn="l"/>
              </a:tabLs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Re-certify tenant income and rents annually.</a:t>
            </a:r>
          </a:p>
          <a:p>
            <a:pPr>
              <a:lnSpc>
                <a:spcPct val="100000"/>
              </a:lnSpc>
              <a:spcBef>
                <a:spcPts val="869"/>
              </a:spcBef>
              <a:tabLst>
                <a:tab pos="285115" algn="l"/>
                <a:tab pos="285750" algn="l"/>
              </a:tabLst>
            </a:pPr>
            <a:endParaRPr lang="en-US" sz="12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spcBef>
                <a:spcPts val="869"/>
              </a:spcBef>
              <a:tabLst>
                <a:tab pos="285115" algn="l"/>
                <a:tab pos="285750" algn="l"/>
              </a:tabLst>
            </a:pPr>
            <a:endParaRPr lang="en-US" sz="1200" b="1" spc="-5" dirty="0">
              <a:solidFill>
                <a:srgbClr val="8FD169"/>
              </a:solidFill>
              <a:latin typeface="Arial"/>
              <a:cs typeface="Arial"/>
            </a:endParaRPr>
          </a:p>
          <a:p>
            <a:pPr marL="12700" marR="5080">
              <a:lnSpc>
                <a:spcPts val="2170"/>
              </a:lnSpc>
              <a:spcBef>
                <a:spcPts val="365"/>
              </a:spcBef>
              <a:tabLst>
                <a:tab pos="240665" algn="l"/>
                <a:tab pos="241300" algn="l"/>
              </a:tabLst>
            </a:pPr>
            <a:endParaRPr lang="en-US" sz="2400" b="1" spc="-5" dirty="0">
              <a:solidFill>
                <a:srgbClr val="8FD169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endParaRPr kumimoji="0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800600" y="6397583"/>
            <a:ext cx="610171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 algn="r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  <a:defRPr/>
            </a:pPr>
            <a:r>
              <a:rPr lang="en-US" spc="-10" dirty="0">
                <a:solidFill>
                  <a:prstClr val="white"/>
                </a:solidFill>
              </a:rPr>
              <a:t>MDP Program Affordable Housing Code</a:t>
            </a:r>
            <a:endParaRPr lang="en-US" spc="-5" dirty="0">
              <a:solidFill>
                <a:prstClr val="white"/>
              </a:solidFill>
            </a:endParaRPr>
          </a:p>
          <a:p>
            <a:pPr marL="12700" lvl="0" algn="r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  <a:defRPr/>
            </a:pPr>
            <a:r>
              <a:rPr lang="en-US" spc="-5" dirty="0">
                <a:solidFill>
                  <a:prstClr val="white"/>
                </a:solidFill>
              </a:rPr>
              <a:t>12/4/2019 </a:t>
            </a:r>
            <a:r>
              <a:rPr lang="en-US" dirty="0">
                <a:solidFill>
                  <a:prstClr val="white"/>
                </a:solidFill>
              </a:rPr>
              <a:t>| </a:t>
            </a:r>
            <a:r>
              <a:rPr lang="en-US" spc="-10" dirty="0">
                <a:solidFill>
                  <a:prstClr val="white"/>
                </a:solidFill>
              </a:rPr>
              <a:t>Portland </a:t>
            </a:r>
            <a:r>
              <a:rPr lang="en-US" spc="-5" dirty="0">
                <a:solidFill>
                  <a:prstClr val="white"/>
                </a:solidFill>
              </a:rPr>
              <a:t>Housing</a:t>
            </a:r>
            <a:r>
              <a:rPr lang="en-US" spc="-10" dirty="0">
                <a:solidFill>
                  <a:prstClr val="white"/>
                </a:solidFill>
              </a:rPr>
              <a:t> </a:t>
            </a:r>
            <a:r>
              <a:rPr lang="en-US" spc="-5" dirty="0">
                <a:solidFill>
                  <a:prstClr val="white"/>
                </a:solidFill>
              </a:rPr>
              <a:t>Bureau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7222" y="609600"/>
            <a:ext cx="1039557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MDP Program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66628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3912" y="1364252"/>
            <a:ext cx="10544175" cy="125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2700" marR="5080">
              <a:lnSpc>
                <a:spcPts val="2170"/>
              </a:lnSpc>
              <a:spcBef>
                <a:spcPts val="365"/>
              </a:spcBef>
              <a:tabLst>
                <a:tab pos="240665" algn="l"/>
                <a:tab pos="241300" algn="l"/>
              </a:tabLst>
            </a:pPr>
            <a:endParaRPr lang="en-US" sz="2400" b="1" spc="-5" dirty="0">
              <a:solidFill>
                <a:srgbClr val="8FD169"/>
              </a:solidFill>
              <a:latin typeface="Arial"/>
              <a:cs typeface="Arial"/>
            </a:endParaRPr>
          </a:p>
          <a:p>
            <a:pPr marL="12700" marR="5080">
              <a:lnSpc>
                <a:spcPts val="2170"/>
              </a:lnSpc>
              <a:spcBef>
                <a:spcPts val="365"/>
              </a:spcBef>
              <a:tabLst>
                <a:tab pos="240665" algn="l"/>
                <a:tab pos="241300" algn="l"/>
              </a:tabLst>
            </a:pPr>
            <a:endParaRPr lang="en-US" sz="2400" b="1" spc="-5" dirty="0">
              <a:solidFill>
                <a:srgbClr val="8FD169"/>
              </a:solidFill>
              <a:latin typeface="Arial"/>
              <a:cs typeface="Arial"/>
            </a:endParaRPr>
          </a:p>
          <a:p>
            <a:pPr marL="12700" marR="5080">
              <a:lnSpc>
                <a:spcPts val="2170"/>
              </a:lnSpc>
              <a:spcBef>
                <a:spcPts val="365"/>
              </a:spcBef>
              <a:tabLst>
                <a:tab pos="240665" algn="l"/>
                <a:tab pos="241300" algn="l"/>
              </a:tabLst>
            </a:pPr>
            <a:endParaRPr lang="en-US" sz="2400" b="1" spc="-5" dirty="0">
              <a:solidFill>
                <a:srgbClr val="8FD169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800600" y="6397583"/>
            <a:ext cx="610171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 algn="r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  <a:defRPr/>
            </a:pPr>
            <a:r>
              <a:rPr lang="en-US" spc="-10" dirty="0">
                <a:solidFill>
                  <a:prstClr val="white"/>
                </a:solidFill>
              </a:rPr>
              <a:t>MDP Program Affordable Housing Code</a:t>
            </a:r>
            <a:endParaRPr lang="en-US" spc="-5" dirty="0">
              <a:solidFill>
                <a:prstClr val="white"/>
              </a:solidFill>
            </a:endParaRPr>
          </a:p>
          <a:p>
            <a:pPr marL="12700" lvl="0" algn="r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  <a:defRPr/>
            </a:pPr>
            <a:r>
              <a:rPr lang="en-US" spc="-5" dirty="0">
                <a:solidFill>
                  <a:prstClr val="white"/>
                </a:solidFill>
              </a:rPr>
              <a:t>12/4/2019 </a:t>
            </a:r>
            <a:r>
              <a:rPr lang="en-US" dirty="0">
                <a:solidFill>
                  <a:prstClr val="white"/>
                </a:solidFill>
              </a:rPr>
              <a:t>| </a:t>
            </a:r>
            <a:r>
              <a:rPr lang="en-US" spc="-10" dirty="0">
                <a:solidFill>
                  <a:prstClr val="white"/>
                </a:solidFill>
              </a:rPr>
              <a:t>Portland </a:t>
            </a:r>
            <a:r>
              <a:rPr lang="en-US" spc="-5" dirty="0">
                <a:solidFill>
                  <a:prstClr val="white"/>
                </a:solidFill>
              </a:rPr>
              <a:t>Housing</a:t>
            </a:r>
            <a:r>
              <a:rPr lang="en-US" spc="-10" dirty="0">
                <a:solidFill>
                  <a:prstClr val="white"/>
                </a:solidFill>
              </a:rPr>
              <a:t> </a:t>
            </a:r>
            <a:r>
              <a:rPr lang="en-US" spc="-5" dirty="0">
                <a:solidFill>
                  <a:prstClr val="white"/>
                </a:solidFill>
              </a:rPr>
              <a:t>Bureau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582226"/>
            <a:ext cx="687133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Process &amp; Timeline</a:t>
            </a:r>
            <a:endParaRPr spc="-5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C7F8CC-9BA9-4A45-83E4-EFFD34CD1ECF}"/>
              </a:ext>
            </a:extLst>
          </p:cNvPr>
          <p:cNvSpPr txBox="1"/>
          <p:nvPr/>
        </p:nvSpPr>
        <p:spPr>
          <a:xfrm>
            <a:off x="505347" y="1834626"/>
            <a:ext cx="2058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Council Approved New Zoning Code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D99898C-70AD-4928-BE63-1BCA65DF3872}"/>
              </a:ext>
            </a:extLst>
          </p:cNvPr>
          <p:cNvSpPr/>
          <p:nvPr/>
        </p:nvSpPr>
        <p:spPr>
          <a:xfrm>
            <a:off x="2834254" y="2310085"/>
            <a:ext cx="421253" cy="256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16884C-FDC6-4875-8475-F8AE05D2ECEB}"/>
              </a:ext>
            </a:extLst>
          </p:cNvPr>
          <p:cNvSpPr txBox="1"/>
          <p:nvPr/>
        </p:nvSpPr>
        <p:spPr>
          <a:xfrm>
            <a:off x="3348288" y="2056731"/>
            <a:ext cx="1908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PHAC</a:t>
            </a:r>
            <a:r>
              <a:rPr lang="en-US" dirty="0"/>
              <a:t> </a:t>
            </a:r>
            <a:r>
              <a:rPr lang="en-US" sz="2400" dirty="0"/>
              <a:t>Presentation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721C42-94BF-41B3-BA90-55FCD8CC5584}"/>
              </a:ext>
            </a:extLst>
          </p:cNvPr>
          <p:cNvSpPr txBox="1"/>
          <p:nvPr/>
        </p:nvSpPr>
        <p:spPr>
          <a:xfrm>
            <a:off x="2599520" y="4083256"/>
            <a:ext cx="20589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PHB Administrative Rule Process (60 days)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D4180E-149D-4EEF-97BB-E96C2F753C5F}"/>
              </a:ext>
            </a:extLst>
          </p:cNvPr>
          <p:cNvSpPr txBox="1"/>
          <p:nvPr/>
        </p:nvSpPr>
        <p:spPr>
          <a:xfrm>
            <a:off x="8903157" y="1820874"/>
            <a:ext cx="2145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Council Adoption of Title 30 Change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5CF55D-AFAC-460E-9354-93CD2C69D7AD}"/>
              </a:ext>
            </a:extLst>
          </p:cNvPr>
          <p:cNvSpPr txBox="1"/>
          <p:nvPr/>
        </p:nvSpPr>
        <p:spPr>
          <a:xfrm>
            <a:off x="5715848" y="4295496"/>
            <a:ext cx="2058973" cy="1200329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Final Administrative Rule issuance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70C63F1-D171-458D-B475-E618F27ACAB1}"/>
              </a:ext>
            </a:extLst>
          </p:cNvPr>
          <p:cNvSpPr txBox="1"/>
          <p:nvPr/>
        </p:nvSpPr>
        <p:spPr>
          <a:xfrm>
            <a:off x="6101136" y="1834627"/>
            <a:ext cx="2337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Stakeholder Feedback Meetings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D1392E6F-9DDD-4626-AA22-7B76855CB83D}"/>
              </a:ext>
            </a:extLst>
          </p:cNvPr>
          <p:cNvSpPr/>
          <p:nvPr/>
        </p:nvSpPr>
        <p:spPr>
          <a:xfrm rot="16200000">
            <a:off x="9834385" y="3459704"/>
            <a:ext cx="381000" cy="29008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A278177F-A2F9-480E-9AB5-87EB14EF8994}"/>
              </a:ext>
            </a:extLst>
          </p:cNvPr>
          <p:cNvSpPr/>
          <p:nvPr/>
        </p:nvSpPr>
        <p:spPr>
          <a:xfrm>
            <a:off x="5636850" y="2200378"/>
            <a:ext cx="421253" cy="256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04027ECE-4C55-479A-BE03-02B535D3B3BC}"/>
              </a:ext>
            </a:extLst>
          </p:cNvPr>
          <p:cNvSpPr/>
          <p:nvPr/>
        </p:nvSpPr>
        <p:spPr>
          <a:xfrm>
            <a:off x="8337153" y="2215807"/>
            <a:ext cx="421253" cy="256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7188777D-AEE1-412E-83F9-26EBECA59D39}"/>
              </a:ext>
            </a:extLst>
          </p:cNvPr>
          <p:cNvSpPr/>
          <p:nvPr/>
        </p:nvSpPr>
        <p:spPr>
          <a:xfrm>
            <a:off x="4899765" y="4611665"/>
            <a:ext cx="421253" cy="256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B81B57-427C-4E40-9C48-2FC61941250D}"/>
              </a:ext>
            </a:extLst>
          </p:cNvPr>
          <p:cNvSpPr txBox="1"/>
          <p:nvPr/>
        </p:nvSpPr>
        <p:spPr>
          <a:xfrm>
            <a:off x="9221927" y="3856148"/>
            <a:ext cx="1605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We are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550362-E533-47A8-A797-79EA79C6AEA7}"/>
              </a:ext>
            </a:extLst>
          </p:cNvPr>
          <p:cNvSpPr txBox="1"/>
          <p:nvPr/>
        </p:nvSpPr>
        <p:spPr>
          <a:xfrm>
            <a:off x="823912" y="4526329"/>
            <a:ext cx="163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 Steps: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921C976-3EF5-483E-881A-4159405C3B7E}"/>
              </a:ext>
            </a:extLst>
          </p:cNvPr>
          <p:cNvSpPr/>
          <p:nvPr/>
        </p:nvSpPr>
        <p:spPr>
          <a:xfrm>
            <a:off x="8856017" y="1676399"/>
            <a:ext cx="2337735" cy="163639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252</Words>
  <Application>Microsoft Office PowerPoint</Application>
  <PresentationFormat>Widescreen</PresentationFormat>
  <Paragraphs>46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Manufactured Dwelling Park Affordable Housing Bonus Density Program   Amendment to Affordable Housing Code</vt:lpstr>
      <vt:lpstr>Manufactured Dwelling Park Affordable Housing Density Program   (MDP Program)</vt:lpstr>
      <vt:lpstr>MDP Program</vt:lpstr>
      <vt:lpstr>Process &amp;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Van Bockel, Dory</cp:lastModifiedBy>
  <cp:revision>87</cp:revision>
  <dcterms:created xsi:type="dcterms:W3CDTF">2017-10-04T08:00:34Z</dcterms:created>
  <dcterms:modified xsi:type="dcterms:W3CDTF">2019-11-15T18:24:02Z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</Properties>
</file>