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70" r:id="rId3"/>
    <p:sldId id="276" r:id="rId4"/>
    <p:sldId id="275" r:id="rId5"/>
    <p:sldId id="277" r:id="rId6"/>
    <p:sldId id="278" r:id="rId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6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73099" autoAdjust="0"/>
  </p:normalViewPr>
  <p:slideViewPr>
    <p:cSldViewPr>
      <p:cViewPr varScale="1">
        <p:scale>
          <a:sx n="87" d="100"/>
          <a:sy n="87" d="100"/>
        </p:scale>
        <p:origin x="258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ED1ACA-AEFC-4354-BD9A-09B4D27CA3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CC453C-03AB-485A-8EB4-D2DEFCA7DA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C438775-3037-4677-8FC9-FC44FE49BB11}" type="datetimeFigureOut">
              <a:rPr lang="en-US"/>
              <a:pPr>
                <a:defRPr/>
              </a:pPr>
              <a:t>11/25/2019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604CC-84CE-4DE9-8910-C36BE347FE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4C84DA-BBC9-4A20-9449-A0CEBCF7CE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79B8B8C-FF4D-41D1-89B4-090B30A24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2107E7-F5DF-425F-872C-20A15B6371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76EE0-325C-411C-8999-4E1E3110890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64D8528-DE0C-4429-8157-E88C4F6BB9A6}" type="datetimeFigureOut">
              <a:rPr lang="en-US"/>
              <a:pPr>
                <a:defRPr/>
              </a:pPr>
              <a:t>11/25/2019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73F88E4-EB84-4238-BFA9-6A5F5F4674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1B7D03-3CD0-47A6-8EF8-AA8D8002A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8638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1C56E-6EF1-4AF8-8379-C18CE29B9E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2DC9A-60F7-4693-A1A3-42229DA4B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8D1F4BE-17F7-4D8A-907F-6DC122013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DF503676-1C2A-4A93-83CA-56921BBD8C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46DCCB5D-49EC-4D45-832F-C9DC494707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1600" dirty="0"/>
              <a:t>Good morning as Joe stated, my name is Daniel Boatman. I am a Project Manager and designer at BES.</a:t>
            </a:r>
          </a:p>
          <a:p>
            <a:pPr>
              <a:defRPr/>
            </a:pPr>
            <a:endParaRPr lang="en-US" altLang="en-US" sz="1600" dirty="0"/>
          </a:p>
          <a:p>
            <a:pPr>
              <a:defRPr/>
            </a:pPr>
            <a:r>
              <a:rPr lang="en-US" altLang="en-US" sz="1600" dirty="0"/>
              <a:t>We are here asking for authorization to advertise the Arbor Lodge – Kenton Sewer Rehabilitation contract estimated at $5,350,000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ACBCF22A-B76D-4AE3-A9EF-1D3F067EF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993A439-1BAF-4D3F-9D2F-63C53F48DCD1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0CD49DB-7083-4CF1-AD6D-21BB9A67E7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2B24C8D-42B0-438D-ADAD-4279A0B3B6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04875">
              <a:spcBef>
                <a:spcPts val="400"/>
              </a:spcBef>
            </a:pPr>
            <a:r>
              <a:rPr lang="en-US" altLang="en-US" sz="1400" dirty="0"/>
              <a:t>This project will: Increase sewer system capacity and reliability, and Protect public health, property, and the environment by reducing the risk of sewage releases and sewer backups.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C546E3B4-5783-4136-BEEB-111452AC3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2FF627-5B9A-4680-A86F-A3DACF94DA9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D2D0FD5-1ED3-468E-90A0-61DC66D469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5F42BCA-CDBA-4337-B5F1-93F3D7B89D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dirty="0"/>
              <a:t>Trenchless to reduce impacts and restoration.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Method	ft	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CIPP	5614	45.1%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SR for CIPP	70	0.6%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SR Only	20	0.2%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PB	796	6.4%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Sect-CIPP	27	0.2%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OC	5912	47.5%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TOTAL	12439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NCS	1368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TOTAL REHAB	11071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3A5874F4-5139-46C9-8BA0-D0BB6A930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08D925-00C8-4C51-B40A-D0A3D5541A0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A624CE80-8399-47A5-9BB1-A8404596FA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591DFAF4-031E-4C60-86DB-F4FAB5BDD5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000" b="1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C15D6497-8594-4254-A294-CCCFAE089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4E0422-63B3-42C9-ADD1-42237A50D3D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F9764087-75D1-4406-A1F6-DA17B70678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10972-36C2-467E-BEE7-E686C8468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F6913B8-D4CE-466C-B719-E25111B5E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0CBC9F-737A-468E-AA84-F4832341D04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E8875F88-EFDB-47CF-8CD7-71CE299A70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0ABF094-48E0-47CB-8FE8-3F543514D0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7D107197-3479-4F52-8F2E-76365E14C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9C0B9A6-5EFE-4D0C-BDE3-B2051DF09CB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7" descr="BES-Green PPT COVER">
            <a:extLst>
              <a:ext uri="{FF2B5EF4-FFF2-40B4-BE49-F238E27FC236}">
                <a16:creationId xmlns:a16="http://schemas.microsoft.com/office/drawing/2014/main" id="{12D47B2D-F438-44DA-B004-B18A9B0C8C5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0"/>
            <a:ext cx="92329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5105400"/>
            <a:ext cx="4953000" cy="1524000"/>
          </a:xfrm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0BBEC-2EE8-4B95-92F3-07FCD1FCD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21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5846762" cy="5302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62400" y="1143000"/>
            <a:ext cx="4572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143000"/>
            <a:ext cx="3523672" cy="381158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813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4909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3048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0198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17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60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77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745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965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85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8A34-4E24-48B8-8F74-76F404AA0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168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70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29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>
            <a:extLst>
              <a:ext uri="{FF2B5EF4-FFF2-40B4-BE49-F238E27FC236}">
                <a16:creationId xmlns:a16="http://schemas.microsoft.com/office/drawing/2014/main" id="{E0C91CF8-FA5D-484F-84E6-45B2047C80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6325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27" name="Rectangle 9">
            <a:extLst>
              <a:ext uri="{FF2B5EF4-FFF2-40B4-BE49-F238E27FC236}">
                <a16:creationId xmlns:a16="http://schemas.microsoft.com/office/drawing/2014/main" id="{BCA532A5-4D65-4055-8879-A99E7FF7E2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gradFill rotWithShape="1">
            <a:gsLst>
              <a:gs pos="0">
                <a:srgbClr val="006325">
                  <a:alpha val="48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28" name="Text Box 11">
            <a:extLst>
              <a:ext uri="{FF2B5EF4-FFF2-40B4-BE49-F238E27FC236}">
                <a16:creationId xmlns:a16="http://schemas.microsoft.com/office/drawing/2014/main" id="{14A257F6-A904-4AB6-BBE9-90703F54F9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4400" y="6477000"/>
            <a:ext cx="72390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325"/>
                </a:solidFill>
                <a:latin typeface="Calibri" panose="020F0502020204030204" pitchFamily="34" charset="0"/>
              </a:rPr>
              <a:t>Environmental Services   l    E10978 Arbor Lodge – Kenton Sewer Rehabilitation Project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000" b="1" dirty="0">
              <a:solidFill>
                <a:srgbClr val="006325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Text Box 12">
            <a:extLst>
              <a:ext uri="{FF2B5EF4-FFF2-40B4-BE49-F238E27FC236}">
                <a16:creationId xmlns:a16="http://schemas.microsoft.com/office/drawing/2014/main" id="{B5BCC6E4-F395-4F14-BC5C-B0EC8A5566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7200" y="6477000"/>
            <a:ext cx="99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6E6FA5CE-A41F-4473-AB2F-2678BD57EFEA}" type="slidenum">
              <a:rPr lang="en-US" altLang="en-US" sz="1000" b="1" smtClean="0">
                <a:solidFill>
                  <a:srgbClr val="006325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000" b="1">
              <a:solidFill>
                <a:srgbClr val="006325"/>
              </a:solidFill>
              <a:latin typeface="Calibri" panose="020F0502020204030204" pitchFamily="34" charset="0"/>
            </a:endParaRPr>
          </a:p>
        </p:txBody>
      </p:sp>
      <p:pic>
        <p:nvPicPr>
          <p:cNvPr id="1030" name="Picture 13" descr="Heron">
            <a:extLst>
              <a:ext uri="{FF2B5EF4-FFF2-40B4-BE49-F238E27FC236}">
                <a16:creationId xmlns:a16="http://schemas.microsoft.com/office/drawing/2014/main" id="{933F31A7-CA96-46DA-9955-F5BCFFB13F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43600"/>
            <a:ext cx="703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14">
            <a:extLst>
              <a:ext uri="{FF2B5EF4-FFF2-40B4-BE49-F238E27FC236}">
                <a16:creationId xmlns:a16="http://schemas.microsoft.com/office/drawing/2014/main" id="{E1EA1D2D-D5F5-46F9-9121-9A8D50778D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4800" y="1066800"/>
            <a:ext cx="8229600" cy="0"/>
          </a:xfrm>
          <a:prstGeom prst="line">
            <a:avLst/>
          </a:prstGeom>
          <a:noFill/>
          <a:ln w="25400">
            <a:solidFill>
              <a:srgbClr val="0063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19">
            <a:extLst>
              <a:ext uri="{FF2B5EF4-FFF2-40B4-BE49-F238E27FC236}">
                <a16:creationId xmlns:a16="http://schemas.microsoft.com/office/drawing/2014/main" id="{51E87F06-BEAD-4833-BD8F-F690EA5BDE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20">
            <a:extLst>
              <a:ext uri="{FF2B5EF4-FFF2-40B4-BE49-F238E27FC236}">
                <a16:creationId xmlns:a16="http://schemas.microsoft.com/office/drawing/2014/main" id="{37ADD061-E6BE-4350-BF6A-3DACE3F27F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938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44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632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8D448EC6-98A6-42E9-8524-9DFC0079D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11E5271D-924D-434B-AA7F-00BA0B5515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676400"/>
            <a:ext cx="7543800" cy="1317625"/>
          </a:xfrm>
        </p:spPr>
        <p:txBody>
          <a:bodyPr/>
          <a:lstStyle/>
          <a:p>
            <a:pPr algn="r" eaLnBrk="1" hangingPunct="1"/>
            <a:r>
              <a:rPr lang="en-US" altLang="en-US" sz="2400" dirty="0">
                <a:solidFill>
                  <a:schemeClr val="tx1"/>
                </a:solidFill>
              </a:rPr>
              <a:t>Arbor Lodge - Kenton Sewer Rehabilitation Project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Council </a:t>
            </a:r>
            <a:r>
              <a:rPr lang="en-US" altLang="en-US" sz="2400">
                <a:solidFill>
                  <a:schemeClr val="tx1"/>
                </a:solidFill>
              </a:rPr>
              <a:t>Item 1095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000" b="0" dirty="0">
                <a:solidFill>
                  <a:schemeClr val="tx1"/>
                </a:solidFill>
              </a:rPr>
              <a:t>Portland City Council    |    </a:t>
            </a:r>
            <a:r>
              <a:rPr lang="en-US" altLang="en-US" sz="2000" b="0">
                <a:solidFill>
                  <a:schemeClr val="tx1"/>
                </a:solidFill>
              </a:rPr>
              <a:t>November 27, </a:t>
            </a:r>
            <a:r>
              <a:rPr lang="en-US" altLang="en-US" sz="2000" b="0" dirty="0">
                <a:solidFill>
                  <a:schemeClr val="tx1"/>
                </a:solidFill>
              </a:rPr>
              <a:t>2019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EAE483A9-FA19-469C-BEEB-968D786511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67000" y="3113088"/>
            <a:ext cx="3352800" cy="1557337"/>
          </a:xfrm>
        </p:spPr>
        <p:txBody>
          <a:bodyPr/>
          <a:lstStyle/>
          <a:p>
            <a:pPr eaLnBrk="1" hangingPunct="1"/>
            <a:r>
              <a:rPr lang="en-US" altLang="en-US" b="1" dirty="0"/>
              <a:t>Joe Dvorak, P.E.,</a:t>
            </a:r>
          </a:p>
          <a:p>
            <a:pPr eaLnBrk="1" hangingPunct="1"/>
            <a:r>
              <a:rPr lang="en-US" altLang="en-US" b="1" dirty="0"/>
              <a:t>Principal Engineer</a:t>
            </a:r>
          </a:p>
          <a:p>
            <a:pPr eaLnBrk="1" hangingPunct="1"/>
            <a:endParaRPr lang="en-US" altLang="en-US" sz="500" b="1" dirty="0"/>
          </a:p>
          <a:p>
            <a:pPr eaLnBrk="1" hangingPunct="1"/>
            <a:r>
              <a:rPr lang="en-US" altLang="en-US" b="1" dirty="0"/>
              <a:t>Daniel Boatman, P.E.,</a:t>
            </a:r>
          </a:p>
          <a:p>
            <a:pPr eaLnBrk="1" hangingPunct="1"/>
            <a:r>
              <a:rPr lang="en-US" altLang="en-US" b="1" dirty="0"/>
              <a:t>Project Manager</a:t>
            </a:r>
          </a:p>
        </p:txBody>
      </p:sp>
      <p:pic>
        <p:nvPicPr>
          <p:cNvPr id="5125" name="Picture 2" descr="https://upload.wikimedia.org/wikipedia/commons/e/e9/StJohnsBridge1.jpg">
            <a:extLst>
              <a:ext uri="{FF2B5EF4-FFF2-40B4-BE49-F238E27FC236}">
                <a16:creationId xmlns:a16="http://schemas.microsoft.com/office/drawing/2014/main" id="{C1B5DDFD-9F91-4495-B746-3F5966E0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56150"/>
            <a:ext cx="26670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39A80691-AC3D-407B-88B3-4A1DA173C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305800" cy="530225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Project Overview</a:t>
            </a:r>
          </a:p>
        </p:txBody>
      </p:sp>
      <p:sp>
        <p:nvSpPr>
          <p:cNvPr id="11268" name="Text Placeholder 2">
            <a:extLst>
              <a:ext uri="{FF2B5EF4-FFF2-40B4-BE49-F238E27FC236}">
                <a16:creationId xmlns:a16="http://schemas.microsoft.com/office/drawing/2014/main" id="{C9AADE4C-6D83-4C22-87FA-951D0668F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1132114"/>
            <a:ext cx="2971800" cy="496388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000" b="1" dirty="0"/>
              <a:t>Arbor Lodge - Kenton</a:t>
            </a:r>
          </a:p>
          <a:p>
            <a:pPr marL="0" indent="0">
              <a:buNone/>
              <a:defRPr/>
            </a:pPr>
            <a:r>
              <a:rPr lang="en-US" altLang="en-US" sz="2000" b="1" dirty="0"/>
              <a:t>Sewer Rehabilitation</a:t>
            </a:r>
          </a:p>
          <a:p>
            <a:pPr marL="0" indent="0">
              <a:buNone/>
              <a:defRPr/>
            </a:pPr>
            <a:endParaRPr lang="en-US" altLang="en-US" sz="1600" dirty="0"/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2000" dirty="0"/>
              <a:t>Approx. 12,500 feet of 6”-30” diameter pipe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2000" dirty="0"/>
              <a:t>Average age of sewer mains is 83 years old</a:t>
            </a:r>
            <a:endParaRPr lang="en-US" altLang="en-US" sz="800" dirty="0"/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2000" dirty="0"/>
              <a:t>Approx. 3,000 feet of sanitary service laterals</a:t>
            </a:r>
            <a:endParaRPr lang="en-US" altLang="en-US" sz="800" dirty="0"/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2000" dirty="0"/>
              <a:t>1,400 feet of sanitary sewer extensions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E2033-B4C7-41E9-8DD1-E2E54FF6E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57" y="1167001"/>
            <a:ext cx="5156404" cy="4928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4E3A0-4D30-4B40-8040-C6F99ED9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759" y="1219200"/>
            <a:ext cx="2491510" cy="517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74BB6C3-5988-4800-8089-58CE1CEB4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85750"/>
            <a:ext cx="8229600" cy="762000"/>
          </a:xfrm>
        </p:spPr>
        <p:txBody>
          <a:bodyPr/>
          <a:lstStyle/>
          <a:p>
            <a:r>
              <a:rPr lang="en-US" altLang="en-US" sz="3200" dirty="0"/>
              <a:t>Construction Methods and Scope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173EB2DA-5EE7-4A11-A56A-ED2AF2C30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84789"/>
            <a:ext cx="3672239" cy="491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8BA062-6E2D-472E-BBD6-53DC17797256}"/>
              </a:ext>
            </a:extLst>
          </p:cNvPr>
          <p:cNvSpPr txBox="1"/>
          <p:nvPr/>
        </p:nvSpPr>
        <p:spPr>
          <a:xfrm>
            <a:off x="228600" y="1524000"/>
            <a:ext cx="480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Open trench excavation and replacement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Trenchless Rehabilitation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6432CDD-6A6E-477F-9803-317EAD52B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442913"/>
            <a:ext cx="5846763" cy="530225"/>
          </a:xfrm>
        </p:spPr>
        <p:txBody>
          <a:bodyPr/>
          <a:lstStyle/>
          <a:p>
            <a:r>
              <a:rPr lang="en-US" altLang="en-US"/>
              <a:t>Public Outreach &amp; Impacts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B7EE63-09C5-44FD-B2D0-3563D8A9EBA7}"/>
              </a:ext>
            </a:extLst>
          </p:cNvPr>
          <p:cNvSpPr txBox="1">
            <a:spLocks/>
          </p:cNvSpPr>
          <p:nvPr/>
        </p:nvSpPr>
        <p:spPr bwMode="auto">
          <a:xfrm>
            <a:off x="384964" y="1371600"/>
            <a:ext cx="5783776" cy="430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Calibri"/>
                <a:cs typeface="Arial"/>
              </a:rPr>
              <a:t>Project Notifications</a:t>
            </a:r>
          </a:p>
          <a:p>
            <a:pPr marL="463550" lvl="1" indent="-238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Arial"/>
              </a:rPr>
              <a:t>Flyers, email updates, project webpage,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Arial"/>
              </a:rPr>
              <a:t>Nextdoor</a:t>
            </a:r>
            <a:r>
              <a:rPr lang="en-US" dirty="0">
                <a:solidFill>
                  <a:srgbClr val="000000"/>
                </a:solidFill>
                <a:latin typeface="Calibri"/>
                <a:cs typeface="Arial"/>
              </a:rPr>
              <a:t>, face to face</a:t>
            </a:r>
          </a:p>
          <a:p>
            <a:pPr marL="463550" lvl="1" indent="-238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Arial"/>
              </a:rPr>
              <a:t>Multiple public presentations</a:t>
            </a:r>
          </a:p>
          <a:p>
            <a:pPr marL="463550" lvl="1" indent="-238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Arial"/>
              </a:rPr>
              <a:t>Focused outreach to communities with limited English proficiency </a:t>
            </a:r>
          </a:p>
          <a:p>
            <a:pPr lvl="1"/>
            <a:endParaRPr lang="en-US" sz="800" dirty="0">
              <a:solidFill>
                <a:srgbClr val="000000"/>
              </a:solidFill>
              <a:latin typeface="Calibri"/>
              <a:cs typeface="Arial"/>
            </a:endParaRPr>
          </a:p>
          <a:p>
            <a:r>
              <a:rPr lang="en-US" b="1" dirty="0">
                <a:solidFill>
                  <a:srgbClr val="000000"/>
                </a:solidFill>
              </a:rPr>
              <a:t>Extended Work Hours</a:t>
            </a:r>
          </a:p>
          <a:p>
            <a:pPr marL="463550" lvl="1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Alaska St, Chautauqua Blvd, Greeley Ave</a:t>
            </a:r>
          </a:p>
          <a:p>
            <a:pPr marL="463550" lvl="1" indent="-177800">
              <a:buFont typeface="Arial" panose="020B0604020202020204" pitchFamily="34" charset="0"/>
              <a:buChar char="•"/>
            </a:pPr>
            <a:endParaRPr lang="en-US" sz="900" b="1" dirty="0">
              <a:solidFill>
                <a:srgbClr val="000000"/>
              </a:solidFill>
              <a:latin typeface="Calibri"/>
              <a:cs typeface="Arial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/>
                <a:cs typeface="Arial"/>
              </a:rPr>
              <a:t>Night Work</a:t>
            </a:r>
          </a:p>
          <a:p>
            <a:pPr marL="463550" lvl="1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Rosa Parks 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102E7C-6B8C-4D8C-8E50-4EE3A91CF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12828"/>
          <a:stretch/>
        </p:blipFill>
        <p:spPr>
          <a:xfrm>
            <a:off x="6168740" y="1371600"/>
            <a:ext cx="2407734" cy="43067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>
            <a:extLst>
              <a:ext uri="{FF2B5EF4-FFF2-40B4-BE49-F238E27FC236}">
                <a16:creationId xmlns:a16="http://schemas.microsoft.com/office/drawing/2014/main" id="{4EEA7956-AF4E-456D-AA0F-81F815045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Engineer’s Estimate &amp; Schedule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D76001A-3BAD-423E-923F-1C5BBCF523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1842" y="1371600"/>
            <a:ext cx="3432958" cy="46482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Engineer’s Estimate:</a:t>
            </a:r>
          </a:p>
          <a:p>
            <a:pPr eaLnBrk="1" hangingPunct="1">
              <a:defRPr/>
            </a:pPr>
            <a:r>
              <a:rPr lang="en-US" altLang="en-US" sz="2400" dirty="0"/>
              <a:t>$5,350,000</a:t>
            </a:r>
          </a:p>
          <a:p>
            <a:pPr eaLnBrk="1" hangingPunct="1">
              <a:defRPr/>
            </a:pPr>
            <a:r>
              <a:rPr lang="en-US" altLang="en-US" sz="2400" dirty="0"/>
              <a:t>High Confidence Level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400" dirty="0"/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Advertise Project:</a:t>
            </a:r>
          </a:p>
          <a:p>
            <a:pPr eaLnBrk="1" hangingPunct="1">
              <a:defRPr/>
            </a:pPr>
            <a:r>
              <a:rPr lang="en-US" altLang="en-US" sz="2400" dirty="0"/>
              <a:t>January 2020</a:t>
            </a:r>
          </a:p>
          <a:p>
            <a:pPr marL="0" indent="0" eaLnBrk="1" hangingPunct="1">
              <a:buNone/>
              <a:defRPr/>
            </a:pPr>
            <a:endParaRPr lang="en-US" altLang="en-US" sz="800" dirty="0"/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Begin Construction:</a:t>
            </a:r>
          </a:p>
          <a:p>
            <a:pPr eaLnBrk="1" hangingPunct="1">
              <a:defRPr/>
            </a:pPr>
            <a:r>
              <a:rPr lang="en-US" altLang="en-US" sz="2400" dirty="0"/>
              <a:t>May 2020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800" dirty="0"/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Construction Duration:</a:t>
            </a:r>
          </a:p>
          <a:p>
            <a:pPr eaLnBrk="1" hangingPunct="1">
              <a:defRPr/>
            </a:pPr>
            <a:r>
              <a:rPr lang="en-US" altLang="en-US" sz="2400" dirty="0"/>
              <a:t>365 calendar days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2A73D-29B4-4A74-BAF4-06FB631F1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42" y="1367642"/>
            <a:ext cx="4050475" cy="1734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1269C-686E-4069-9C38-AA489F87B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782" y="3755680"/>
            <a:ext cx="3285735" cy="24703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A7650A5-622E-4DF4-BA91-996364699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391400" cy="6858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Questions?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7C42663B-8313-4C10-B2D7-2FC370836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21" y="1171900"/>
            <a:ext cx="3461632" cy="37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ar parked in a parking lot&#10;&#10;Description automatically generated">
            <a:extLst>
              <a:ext uri="{FF2B5EF4-FFF2-40B4-BE49-F238E27FC236}">
                <a16:creationId xmlns:a16="http://schemas.microsoft.com/office/drawing/2014/main" id="{A769FC98-8C65-4239-BD6D-0987BE9F3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7" y="2819400"/>
            <a:ext cx="4045206" cy="30339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3672</TotalTime>
  <Words>242</Words>
  <Application>Microsoft Office PowerPoint</Application>
  <PresentationFormat>On-screen Show (4:3)</PresentationFormat>
  <Paragraphs>66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Default Design</vt:lpstr>
      <vt:lpstr>Arbor Lodge - Kenton Sewer Rehabilitation Project Council Item 1095 Portland City Council    |    November 27, 2019</vt:lpstr>
      <vt:lpstr>Project Overview</vt:lpstr>
      <vt:lpstr>Construction Methods and Scope</vt:lpstr>
      <vt:lpstr>Public Outreach &amp; Impacts</vt:lpstr>
      <vt:lpstr>Engineer’s Estimate &amp; Schedule</vt:lpstr>
      <vt:lpstr>Questions?</vt:lpstr>
    </vt:vector>
  </TitlesOfParts>
  <Company>City of Portland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kmartinek</dc:creator>
  <cp:lastModifiedBy>Boatman, Daniel</cp:lastModifiedBy>
  <cp:revision>187</cp:revision>
  <cp:lastPrinted>2019-04-29T14:22:28Z</cp:lastPrinted>
  <dcterms:created xsi:type="dcterms:W3CDTF">2013-10-16T16:39:34Z</dcterms:created>
  <dcterms:modified xsi:type="dcterms:W3CDTF">2019-11-25T22:43:41Z</dcterms:modified>
</cp:coreProperties>
</file>