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1395" r:id="rId2"/>
    <p:sldId id="1400" r:id="rId3"/>
    <p:sldId id="1414" r:id="rId4"/>
    <p:sldId id="1366" r:id="rId5"/>
    <p:sldId id="1348" r:id="rId6"/>
    <p:sldId id="1349" r:id="rId7"/>
    <p:sldId id="1351" r:id="rId8"/>
    <p:sldId id="1387" r:id="rId9"/>
    <p:sldId id="1401" r:id="rId10"/>
    <p:sldId id="1402" r:id="rId11"/>
    <p:sldId id="1403" r:id="rId12"/>
    <p:sldId id="1415" r:id="rId13"/>
    <p:sldId id="1406" r:id="rId14"/>
    <p:sldId id="1407" r:id="rId15"/>
    <p:sldId id="1408" r:id="rId16"/>
    <p:sldId id="1413" r:id="rId17"/>
    <p:sldId id="1409" r:id="rId18"/>
    <p:sldId id="1371" r:id="rId19"/>
    <p:sldId id="13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PSFile1\Common$\work\bps_bds\DOZA-2\DOZA-UnifiedProject\Proposed_Draft\WorkSessions\testimony-export_DOZA_PD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[testimony-export_DOZA_PD.csv]Sheet3!PivotTable1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Sheet3!$A$4:$A$13</c:f>
              <c:strCache>
                <c:ptCount val="9"/>
                <c:pt idx="0">
                  <c:v>Purpose</c:v>
                </c:pt>
                <c:pt idx="1">
                  <c:v>Map</c:v>
                </c:pt>
                <c:pt idx="2">
                  <c:v>Thresholds</c:v>
                </c:pt>
                <c:pt idx="3">
                  <c:v>Process</c:v>
                </c:pt>
                <c:pt idx="4">
                  <c:v>DAR</c:v>
                </c:pt>
                <c:pt idx="5">
                  <c:v>Guidelines</c:v>
                </c:pt>
                <c:pt idx="6">
                  <c:v>Standards</c:v>
                </c:pt>
                <c:pt idx="7">
                  <c:v>Future Work</c:v>
                </c:pt>
                <c:pt idx="8">
                  <c:v>m-overlay</c:v>
                </c:pt>
              </c:strCache>
            </c:strRef>
          </c:cat>
          <c:val>
            <c:numRef>
              <c:f>Sheet3!$B$4:$B$13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65</c:v>
                </c:pt>
                <c:pt idx="3">
                  <c:v>35</c:v>
                </c:pt>
                <c:pt idx="4">
                  <c:v>11</c:v>
                </c:pt>
                <c:pt idx="5">
                  <c:v>68</c:v>
                </c:pt>
                <c:pt idx="6">
                  <c:v>71</c:v>
                </c:pt>
                <c:pt idx="7">
                  <c:v>33</c:v>
                </c:pt>
                <c:pt idx="8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8F-47EF-AB89-355CC1BF7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6583224"/>
        <c:axId val="426583552"/>
      </c:barChart>
      <c:catAx>
        <c:axId val="426583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583552"/>
        <c:crosses val="autoZero"/>
        <c:auto val="1"/>
        <c:lblAlgn val="ctr"/>
        <c:lblOffset val="100"/>
        <c:noMultiLvlLbl val="0"/>
      </c:catAx>
      <c:valAx>
        <c:axId val="42658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583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662B-4DE9-429E-8695-174810AAA30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AD98-4BE7-4403-A9AD-1DBFA0EF9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7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804F-5916-4B15-8345-9B249684B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DF6C0-AD4B-47CB-B65C-E53C5B5B2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4405A37-6B4F-49AF-A335-E7F393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BBDF48B-8C09-4F70-A702-9A613D5E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0624C1-A6AB-4F22-9929-21CCAE83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8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43D3C-8AFD-4F38-950C-3CD06D29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1F06A-E9BE-4CD6-A8D6-7B2A7390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C3A93-A4E1-41A6-9387-FA45C3F2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2E174-4FD2-49D8-B7A3-E633F492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5F3FA-8E69-41C7-8E5C-C56FAC88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69CC34-07FA-47BB-8EA2-FA9D34C67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5A8CE-6405-465E-BE39-75F6A4D3A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A00CB-3248-4805-90BA-9827614F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BB5D28-303D-4DE6-9DF9-3DF9D5B1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9E3398-C559-44F9-A084-31F8D6C6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0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FF37-CEAE-4781-971F-6EFB604B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C8F79D-4A0E-44AD-87C8-840085E6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D98AB7-B51F-4762-B50B-C78674F2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6B4A96-7AD3-4999-A719-30337E1B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99BB-CFDF-4736-91C1-FCDA1F90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286CB-355F-4C43-86A7-6994E1E17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D22D8B1-7917-43CB-9198-A77A2204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68A0CEE-25D1-446A-85F6-83D11DA9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F93CC7-3FFB-453E-9417-87B30E90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1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5EED-B05E-4B2D-82C2-D8D2ACC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35F99-333A-4DAC-AF8F-14035CAED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AB5B359-15AE-4ECD-A6D6-DB94959C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4A3A8F8-6BFA-48E3-8C9B-77BBE26CA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0DD99F-9BC7-4B9B-A0BF-22D2FEB8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3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14318-7622-4A3F-9AC9-4358DE23E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54249-1471-42B5-B6F7-04E77EDC8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B5BB22C-D033-4D4B-A888-C990389B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4595DBF-A8A3-4995-8FE1-582F0BCA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D391D21-AD18-4FEE-B0BD-D6385CBF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A50917E-E4E2-4791-A580-08AB8A91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6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78FE-3DF9-47FB-AB49-35A5A0EB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FA21D-25C2-48A1-BD78-5166D18BA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A7E43-9DAD-44C0-B250-E5C6A8AC8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4F463-CB1F-4D6F-97E8-7AB1B664F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728EE-56BB-484B-869E-D9C1E823F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D1DBD4C-D30A-48C1-9A74-7FEB4F57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048EFBE-6D3F-46A6-8501-6C9108A2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CD5587-8024-4872-9D78-44232DE1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00821-7352-4798-87A4-4E40E292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9A86011-22DA-48BC-A97C-1CCBDFC7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182EED8-8D70-450C-8112-90984477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859FB9-6308-47EB-9783-84A5EE6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0A9308-A429-43C5-B1E6-54AF8FA8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A6B75C-3DBA-4249-AC8A-F484F4BE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C20265-52D9-42C2-889F-B8CADD72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BC99-27A5-4B6F-B006-14A74ADB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A21B5-09E9-45E5-B1A9-8A06A20C4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82C1F-1B86-4D4F-8697-4B71C42F9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7F49C5E-F5C9-4B93-A813-5FB812E0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5653521-1169-4C90-8DF5-28B52DA9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AC69C06-178A-4189-9AC5-95FEF996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1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6AD2-D5DA-452B-9182-98AC8019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61E4B-A7FF-4D20-A934-366F87BA0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65D0D-69C5-4A68-B8B0-8CEFFFD1C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066EA5D-D462-4D2C-A069-5A4EE0BF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AAFE46-8BAB-4701-AE0C-52F19A18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12C5DA-278E-4A7B-918A-667CF3E6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7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BC414-7C01-45C9-A8AE-6A28472C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BD0F5-BB49-4191-8DFF-1966B3001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2A26B-6B97-4D4D-A04D-4C3B66141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F1A83-7713-4D3C-B78E-BB3240010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39146-4491-47D6-BE57-7F1FE78D6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1A73-4164-441C-873D-8B262483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2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BAFBC035-1A38-4BFA-8191-8B6BC3242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628"/>
          <a:stretch/>
        </p:blipFill>
        <p:spPr>
          <a:xfrm>
            <a:off x="6847" y="0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9D496-A538-4C10-9601-FA05D938E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501" y="3791540"/>
            <a:ext cx="5691499" cy="2558142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Work Session 2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Design Commission </a:t>
            </a: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December 5, 2019</a:t>
            </a:r>
            <a:br>
              <a:rPr lang="en-US" sz="2700" dirty="0">
                <a:solidFill>
                  <a:schemeClr val="tx1"/>
                </a:solidFill>
              </a:rPr>
            </a:b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6F8549-375A-4737-B32A-C38820933491}"/>
              </a:ext>
            </a:extLst>
          </p:cNvPr>
          <p:cNvSpPr txBox="1">
            <a:spLocks/>
          </p:cNvSpPr>
          <p:nvPr/>
        </p:nvSpPr>
        <p:spPr>
          <a:xfrm>
            <a:off x="6436747" y="733471"/>
            <a:ext cx="5691499" cy="21438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900" b="1" dirty="0"/>
              <a:t>DOZA</a:t>
            </a:r>
          </a:p>
          <a:p>
            <a:pPr algn="l"/>
            <a:r>
              <a:rPr lang="en-US" sz="6400" dirty="0"/>
              <a:t>Design Overlay Zone Amendments </a:t>
            </a:r>
          </a:p>
          <a:p>
            <a:pPr algn="l"/>
            <a:r>
              <a:rPr lang="en-US" sz="21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392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7BE74-65D4-4454-8644-1BF1DB5E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of Discussion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3CBA3-061D-4169-A5AC-02B0CE17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F96B0-E014-4D7D-A015-06FB9E2D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DOZA Design Commission Work Session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CB692-55DE-4A2D-8AEB-681A0573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AEDAD-6F15-4E66-96E5-E8CA46C4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91"/>
          <a:stretch/>
        </p:blipFill>
        <p:spPr>
          <a:xfrm>
            <a:off x="1451686" y="1469763"/>
            <a:ext cx="8116721" cy="4886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42E60C-2F47-43E5-8EB3-03046BA5BD38}"/>
              </a:ext>
            </a:extLst>
          </p:cNvPr>
          <p:cNvSpPr txBox="1"/>
          <p:nvPr/>
        </p:nvSpPr>
        <p:spPr>
          <a:xfrm>
            <a:off x="10181892" y="5318728"/>
            <a:ext cx="83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93596-9798-4AF7-B32D-1679E89CF0F6}"/>
              </a:ext>
            </a:extLst>
          </p:cNvPr>
          <p:cNvSpPr txBox="1"/>
          <p:nvPr/>
        </p:nvSpPr>
        <p:spPr>
          <a:xfrm>
            <a:off x="10181891" y="2659559"/>
            <a:ext cx="83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A33B9-8857-48E8-B9D8-EAC7CA759F1D}"/>
              </a:ext>
            </a:extLst>
          </p:cNvPr>
          <p:cNvSpPr txBox="1"/>
          <p:nvPr/>
        </p:nvSpPr>
        <p:spPr>
          <a:xfrm>
            <a:off x="10181890" y="1440058"/>
            <a:ext cx="83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DAD9178-33BF-43F3-B065-892D04F9F094}"/>
              </a:ext>
            </a:extLst>
          </p:cNvPr>
          <p:cNvSpPr/>
          <p:nvPr/>
        </p:nvSpPr>
        <p:spPr>
          <a:xfrm>
            <a:off x="9492207" y="2374600"/>
            <a:ext cx="489993" cy="2700739"/>
          </a:xfrm>
          <a:prstGeom prst="rightBrace">
            <a:avLst>
              <a:gd name="adj1" fmla="val 8333"/>
              <a:gd name="adj2" fmla="val 2634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2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7BE74-65D4-4454-8644-1BF1DB5E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of Discussion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3CBA3-061D-4169-A5AC-02B0CE17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F96B0-E014-4D7D-A015-06FB9E2D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CB692-55DE-4A2D-8AEB-681A0573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E7D23-8215-4F86-BD8B-804D052B6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88"/>
          <a:stretch/>
        </p:blipFill>
        <p:spPr>
          <a:xfrm>
            <a:off x="838200" y="1958869"/>
            <a:ext cx="8864367" cy="3959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C1A39C-FCB7-42A6-B268-4B43A3F760CF}"/>
              </a:ext>
            </a:extLst>
          </p:cNvPr>
          <p:cNvSpPr txBox="1"/>
          <p:nvPr/>
        </p:nvSpPr>
        <p:spPr>
          <a:xfrm>
            <a:off x="10299338" y="3938626"/>
            <a:ext cx="83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3130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CFE9D5-B849-4E7F-93F0-4E09CD0E9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731928" cy="4351338"/>
          </a:xfrm>
        </p:spPr>
        <p:txBody>
          <a:bodyPr/>
          <a:lstStyle/>
          <a:p>
            <a:r>
              <a:rPr lang="en-US" dirty="0"/>
              <a:t>Do the guidelines support the </a:t>
            </a:r>
            <a:r>
              <a:rPr lang="en-US" u="sng" dirty="0">
                <a:solidFill>
                  <a:srgbClr val="FF0000"/>
                </a:solidFill>
              </a:rPr>
              <a:t>TENET</a:t>
            </a:r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/>
              <a:t>laid out in the Purpose statement?</a:t>
            </a:r>
          </a:p>
          <a:p>
            <a:r>
              <a:rPr lang="en-US" dirty="0"/>
              <a:t>Is there something missing within the guidelines that would better support the </a:t>
            </a:r>
            <a:r>
              <a:rPr lang="en-US" u="sng" dirty="0">
                <a:solidFill>
                  <a:srgbClr val="FF0000"/>
                </a:solidFill>
              </a:rPr>
              <a:t>TENET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*Context, Public Realm, </a:t>
            </a:r>
            <a:r>
              <a:rPr lang="en-US" u="sng" dirty="0">
                <a:solidFill>
                  <a:srgbClr val="FF0000"/>
                </a:solidFill>
              </a:rPr>
              <a:t>Quality and Resilience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Promote quality and long-term resilience in the face of changing demographics, climate and  economy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1B0346-A1F2-4CC4-B48D-408AEE0F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Questions for Guidelines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24439-5BE9-4C48-A6EC-8A303902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D6179-A5EE-4291-8DB3-D5CDA30B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B016B-BDFB-4A3E-B5FA-43F8DA76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44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743CC-CB87-4733-92AE-AB639F69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6" y="1182437"/>
            <a:ext cx="8034174" cy="5197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77FEE-76C2-4483-93FE-65A185AC1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3" y="61024"/>
            <a:ext cx="6189900" cy="1045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69F453-B179-4AA8-9CA1-C022A110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157" y="-275435"/>
            <a:ext cx="3178920" cy="362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0B08A-ABD4-47FD-AA91-DC077FD6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58" y="3428999"/>
            <a:ext cx="2922598" cy="30427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68A58-BD21-41D2-BC0E-6B33E8C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72827-4987-4037-8604-442DEAEB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37789-2209-4497-BFCE-3AE732A5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8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3E7F0-7874-42CD-866D-1144DB07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8" y="212026"/>
            <a:ext cx="6836652" cy="1111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EA225-A472-46F0-973F-08D54D29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1" y="1456015"/>
            <a:ext cx="8088836" cy="4944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9D1B3-A68F-405B-A1CF-FC476B01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203" y="26677"/>
            <a:ext cx="3032070" cy="3182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25373-3B49-4990-A54C-E8A63222F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278" y="3251200"/>
            <a:ext cx="3032071" cy="31494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9CA3C-E1A9-446F-BAB4-F9F190F1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548F2-8E81-48D7-8A30-22D4CCF3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48D61-E972-4BE1-B280-6D9C7D53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0A7AA4-F7E5-403A-9FE2-C4CCBA35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49" y="1394896"/>
            <a:ext cx="7342202" cy="4961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DC080-5920-4B2B-8136-CF07B5883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8"/>
          <a:stretch/>
        </p:blipFill>
        <p:spPr>
          <a:xfrm>
            <a:off x="89350" y="227535"/>
            <a:ext cx="7090768" cy="118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151526-E3AF-4180-BE66-915E90D9D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36" y="-206936"/>
            <a:ext cx="2961413" cy="3414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DBFD9-8F44-415C-88DB-32A122477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36" y="3310127"/>
            <a:ext cx="2961413" cy="30957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4469B-379D-4916-A702-22114B77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3634B-3D71-4D20-9E5E-AD7BDEB8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F6D3A-7FA9-4F8C-A6AF-9757C1A7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2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95368E-6C7E-479F-AA11-3D3B9DAF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84" y="365125"/>
            <a:ext cx="10515600" cy="132556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C1BEE-3717-4D1C-AD3B-8D7F1F92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1EC66-6793-4EF9-A8E5-F5B2BC3C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89E99-CDD9-4A9C-BBA6-F63A54FF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604607-A0B1-4213-84F1-1DD7A86DF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972257"/>
              </p:ext>
            </p:extLst>
          </p:nvPr>
        </p:nvGraphicFramePr>
        <p:xfrm>
          <a:off x="469084" y="1342565"/>
          <a:ext cx="10512105" cy="3614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4072">
                  <a:extLst>
                    <a:ext uri="{9D8B030D-6E8A-4147-A177-3AD203B41FA5}">
                      <a16:colId xmlns:a16="http://schemas.microsoft.com/office/drawing/2014/main" val="1932942102"/>
                    </a:ext>
                  </a:extLst>
                </a:gridCol>
                <a:gridCol w="2718033">
                  <a:extLst>
                    <a:ext uri="{9D8B030D-6E8A-4147-A177-3AD203B41FA5}">
                      <a16:colId xmlns:a16="http://schemas.microsoft.com/office/drawing/2014/main" val="2042606044"/>
                    </a:ext>
                  </a:extLst>
                </a:gridCol>
              </a:tblGrid>
              <a:tr h="388846">
                <a:tc>
                  <a:txBody>
                    <a:bodyPr/>
                    <a:lstStyle/>
                    <a:p>
                      <a:r>
                        <a:rPr lang="en-US" sz="2000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900215"/>
                  </a:ext>
                </a:extLst>
              </a:tr>
              <a:tr h="418757">
                <a:tc>
                  <a:txBody>
                    <a:bodyPr/>
                    <a:lstStyle/>
                    <a:p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Session 3: Public Realm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Guidelines 5, 6,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December 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848426"/>
                  </a:ext>
                </a:extLst>
              </a:tr>
              <a:tr h="798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Session 4: Context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Guidelines 1, 2, 3,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January 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394179"/>
                  </a:ext>
                </a:extLst>
              </a:tr>
              <a:tr h="95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3x3 Check-In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PSC: Kat, Ben and Mike           Design Commission: Julie, Jessica and 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Week of January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81361"/>
                  </a:ext>
                </a:extLst>
              </a:tr>
              <a:tr h="388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 Session 5: Wrap-up and Introduction pages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Potential Vote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February 13 (tentative)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282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392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DF61-0040-495D-8A17-BCD8E02B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B990F-EA2E-4C0E-98D6-5B32696DE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D994-AA24-4D02-8BC5-F6982191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B1DBA-6670-415D-941C-766FC700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DF184-925E-4BE3-9F5C-CF4727B5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33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50D48-5296-44BF-95BB-99C88344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A2BF8-FFE8-46E2-91E2-24ADF2D6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18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075B5D-AA6A-4E24-BEE5-1F7CF789ED7A}"/>
              </a:ext>
            </a:extLst>
          </p:cNvPr>
          <p:cNvCxnSpPr/>
          <p:nvPr/>
        </p:nvCxnSpPr>
        <p:spPr>
          <a:xfrm>
            <a:off x="92279" y="1831507"/>
            <a:ext cx="119039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D92A5B6-D1D5-460D-B531-3B664DB6871C}"/>
              </a:ext>
            </a:extLst>
          </p:cNvPr>
          <p:cNvSpPr txBox="1">
            <a:spLocks/>
          </p:cNvSpPr>
          <p:nvPr/>
        </p:nvSpPr>
        <p:spPr>
          <a:xfrm>
            <a:off x="6141720" y="1408225"/>
            <a:ext cx="5405993" cy="445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Portland Citywide Design </a:t>
            </a:r>
            <a:r>
              <a:rPr lang="en-US" b="1" dirty="0"/>
              <a:t>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9F8E0-938E-4320-9BCF-BDDE0678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18" y="1853902"/>
            <a:ext cx="5280647" cy="801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4DCA6-C851-4EE9-8D57-3BF41AF6A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98"/>
          <a:stretch/>
        </p:blipFill>
        <p:spPr>
          <a:xfrm>
            <a:off x="6141891" y="2733788"/>
            <a:ext cx="5968037" cy="4152741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F0B39A2-5152-4F6F-806F-D74D010729AA}"/>
              </a:ext>
            </a:extLst>
          </p:cNvPr>
          <p:cNvSpPr txBox="1">
            <a:spLocks/>
          </p:cNvSpPr>
          <p:nvPr/>
        </p:nvSpPr>
        <p:spPr>
          <a:xfrm>
            <a:off x="31808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5. TOOLS – Crosswalk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E78BBA-058F-4206-9902-7BBD2DDC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02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50D48-5296-44BF-95BB-99C88344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A2BF8-FFE8-46E2-91E2-24ADF2D6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19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075B5D-AA6A-4E24-BEE5-1F7CF789ED7A}"/>
              </a:ext>
            </a:extLst>
          </p:cNvPr>
          <p:cNvCxnSpPr/>
          <p:nvPr/>
        </p:nvCxnSpPr>
        <p:spPr>
          <a:xfrm>
            <a:off x="92279" y="1831507"/>
            <a:ext cx="119039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71EA77-220F-4702-B1A0-2C594E942C9C}"/>
              </a:ext>
            </a:extLst>
          </p:cNvPr>
          <p:cNvSpPr txBox="1">
            <a:spLocks/>
          </p:cNvSpPr>
          <p:nvPr/>
        </p:nvSpPr>
        <p:spPr>
          <a:xfrm>
            <a:off x="525388" y="2075908"/>
            <a:ext cx="5794897" cy="4685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Required: </a:t>
            </a:r>
          </a:p>
          <a:p>
            <a:r>
              <a:rPr lang="en-US" sz="2200" dirty="0"/>
              <a:t>Ground Floor </a:t>
            </a:r>
            <a:r>
              <a:rPr lang="en-US" sz="2200" dirty="0" err="1"/>
              <a:t>Ht</a:t>
            </a:r>
            <a:r>
              <a:rPr lang="en-US" sz="2200" dirty="0"/>
              <a:t>: </a:t>
            </a:r>
            <a:r>
              <a:rPr lang="en-US" sz="2200" u="sng" dirty="0"/>
              <a:t>12</a:t>
            </a:r>
            <a:r>
              <a:rPr lang="en-US" sz="2200" dirty="0"/>
              <a:t> ft comm. or </a:t>
            </a:r>
            <a:r>
              <a:rPr lang="en-US" sz="2200" u="sng" dirty="0"/>
              <a:t>10</a:t>
            </a:r>
            <a:r>
              <a:rPr lang="en-US" sz="2200" dirty="0"/>
              <a:t> ft .</a:t>
            </a:r>
          </a:p>
          <a:p>
            <a:r>
              <a:rPr lang="en-US" sz="2200" dirty="0"/>
              <a:t>Exterior Lighting</a:t>
            </a:r>
          </a:p>
          <a:p>
            <a:r>
              <a:rPr lang="en-US" sz="2200" dirty="0"/>
              <a:t>Weather Protection at Main Entrance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Optional:</a:t>
            </a:r>
          </a:p>
          <a:p>
            <a:pPr marL="285750" indent="-285750"/>
            <a:r>
              <a:rPr lang="en-US" sz="2200" dirty="0"/>
              <a:t>Ground Floor </a:t>
            </a:r>
            <a:r>
              <a:rPr lang="en-US" sz="2200" dirty="0" err="1"/>
              <a:t>Ht</a:t>
            </a:r>
            <a:r>
              <a:rPr lang="en-US" sz="2200" dirty="0"/>
              <a:t> (3 pts): </a:t>
            </a:r>
            <a:r>
              <a:rPr lang="en-US" sz="2200" u="sng" dirty="0"/>
              <a:t>15</a:t>
            </a:r>
            <a:r>
              <a:rPr lang="en-US" sz="2200" dirty="0"/>
              <a:t> ft comm. or </a:t>
            </a:r>
            <a:r>
              <a:rPr lang="en-US" sz="2200" u="sng" dirty="0"/>
              <a:t>12</a:t>
            </a:r>
            <a:r>
              <a:rPr lang="en-US" sz="2200" dirty="0"/>
              <a:t> ft res.</a:t>
            </a:r>
          </a:p>
          <a:p>
            <a:pPr marL="285750" indent="-285750"/>
            <a:r>
              <a:rPr lang="en-US" sz="2200" dirty="0"/>
              <a:t>Ground Floor Commercial Space (2 pts):</a:t>
            </a:r>
          </a:p>
          <a:p>
            <a:pPr marL="742950" lvl="1" indent="-285750"/>
            <a:r>
              <a:rPr lang="en-US" sz="2200" dirty="0"/>
              <a:t>Provide 1500 sf  for sites &gt; 10,000 sf site area</a:t>
            </a:r>
          </a:p>
          <a:p>
            <a:pPr marL="285750" indent="-285750"/>
            <a:r>
              <a:rPr lang="en-US" sz="2200" dirty="0"/>
              <a:t>Oversized Street-Facing Opening (2 pts) </a:t>
            </a:r>
          </a:p>
          <a:p>
            <a:pPr marL="285750" indent="-285750"/>
            <a:r>
              <a:rPr lang="en-US" sz="2200" dirty="0"/>
              <a:t>Residential Entrance Standards (2 pts)</a:t>
            </a:r>
          </a:p>
          <a:p>
            <a:pPr marL="285750" indent="-285750"/>
            <a:endParaRPr lang="en-US" sz="20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D92A5B6-D1D5-460D-B531-3B664DB6871C}"/>
              </a:ext>
            </a:extLst>
          </p:cNvPr>
          <p:cNvSpPr txBox="1">
            <a:spLocks/>
          </p:cNvSpPr>
          <p:nvPr/>
        </p:nvSpPr>
        <p:spPr>
          <a:xfrm>
            <a:off x="6141720" y="1408225"/>
            <a:ext cx="5405993" cy="445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Portland Citywide Design </a:t>
            </a:r>
            <a:r>
              <a:rPr lang="en-US" b="1" dirty="0"/>
              <a:t>Guidelines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7B99CC0-1400-4B07-9708-FA92B6E5DC06}"/>
              </a:ext>
            </a:extLst>
          </p:cNvPr>
          <p:cNvSpPr txBox="1">
            <a:spLocks/>
          </p:cNvSpPr>
          <p:nvPr/>
        </p:nvSpPr>
        <p:spPr>
          <a:xfrm>
            <a:off x="497010" y="1385830"/>
            <a:ext cx="5405993" cy="4456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Design </a:t>
            </a:r>
            <a:r>
              <a:rPr lang="en-US" b="1" dirty="0"/>
              <a:t>Standards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9F8E0-938E-4320-9BCF-BDDE0678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18" y="1853902"/>
            <a:ext cx="5280647" cy="801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4DCA6-C851-4EE9-8D57-3BF41AF6A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98"/>
          <a:stretch/>
        </p:blipFill>
        <p:spPr>
          <a:xfrm>
            <a:off x="6141891" y="2733788"/>
            <a:ext cx="5968037" cy="4152741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9D054034-91D3-459E-AB3C-B9EAEC87F07D}"/>
              </a:ext>
            </a:extLst>
          </p:cNvPr>
          <p:cNvSpPr txBox="1">
            <a:spLocks/>
          </p:cNvSpPr>
          <p:nvPr/>
        </p:nvSpPr>
        <p:spPr>
          <a:xfrm>
            <a:off x="31808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5. TOOLS – Crosswalk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D68CF2-097D-4AC1-909D-456E6B2D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1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A6B93-35EF-45F1-8E65-93C75FBC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464C7-D69A-4178-90AA-99F0EE640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637" y="1262064"/>
            <a:ext cx="11025187" cy="528002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Intro and Disclosures</a:t>
            </a:r>
          </a:p>
          <a:p>
            <a:r>
              <a:rPr lang="en-US" sz="3600" dirty="0"/>
              <a:t>Katherine Schultz, </a:t>
            </a:r>
            <a:r>
              <a:rPr lang="en-US" sz="3200" dirty="0"/>
              <a:t>Planning and Sustainability Commission </a:t>
            </a:r>
          </a:p>
          <a:p>
            <a:r>
              <a:rPr lang="en-US" sz="3600" dirty="0"/>
              <a:t>Summary of Testimony </a:t>
            </a:r>
          </a:p>
          <a:p>
            <a:pPr marL="0" indent="0">
              <a:buNone/>
            </a:pPr>
            <a:r>
              <a:rPr lang="en-US" sz="3600" dirty="0"/>
              <a:t>  and Orientation to the Design Guidelines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  <a:p>
            <a:r>
              <a:rPr lang="en-US" sz="3600" b="1" dirty="0"/>
              <a:t>Proposal: Portland Citywide Design Guidelines</a:t>
            </a:r>
          </a:p>
          <a:p>
            <a:pPr marL="457200" lvl="1" indent="0">
              <a:buNone/>
            </a:pPr>
            <a:r>
              <a:rPr lang="en-US" sz="2800" dirty="0"/>
              <a:t>QUALITY AND RESILIENCE</a:t>
            </a:r>
          </a:p>
          <a:p>
            <a:pPr lvl="2"/>
            <a:r>
              <a:rPr lang="en-US" sz="2800" dirty="0"/>
              <a:t>08: Thoughtful Site Design</a:t>
            </a:r>
          </a:p>
          <a:p>
            <a:pPr lvl="2"/>
            <a:r>
              <a:rPr lang="en-US" sz="2800" dirty="0"/>
              <a:t>09: Design for Quality</a:t>
            </a:r>
          </a:p>
          <a:p>
            <a:pPr lvl="2"/>
            <a:r>
              <a:rPr lang="en-US" sz="2800" dirty="0"/>
              <a:t>10: Design for Resilience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033A-0C58-473F-B691-9FA2CEEC6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12/05/19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EF90-143D-4872-8074-9899CB9B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6356349"/>
            <a:ext cx="4114800" cy="365125"/>
          </a:xfrm>
        </p:spPr>
        <p:txBody>
          <a:bodyPr/>
          <a:lstStyle/>
          <a:p>
            <a:r>
              <a:rPr lang="en-US" dirty="0"/>
              <a:t>DOZA Design Commission Work Session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C7E2-87D6-477F-A39E-100EEC5F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55094-36B9-4678-8F75-2627CBDFD5CE}"/>
              </a:ext>
            </a:extLst>
          </p:cNvPr>
          <p:cNvSpPr txBox="1"/>
          <p:nvPr/>
        </p:nvSpPr>
        <p:spPr>
          <a:xfrm>
            <a:off x="691851" y="1873959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 min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F4673-94F7-4ABD-BC63-3BB0ADBD9A3A}"/>
              </a:ext>
            </a:extLst>
          </p:cNvPr>
          <p:cNvSpPr txBox="1"/>
          <p:nvPr/>
        </p:nvSpPr>
        <p:spPr>
          <a:xfrm>
            <a:off x="814288" y="2403307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 min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2015B-145B-449E-934E-3673E62056D5}"/>
              </a:ext>
            </a:extLst>
          </p:cNvPr>
          <p:cNvSpPr txBox="1"/>
          <p:nvPr/>
        </p:nvSpPr>
        <p:spPr>
          <a:xfrm>
            <a:off x="142613" y="4338356"/>
            <a:ext cx="193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(~ 90 min total)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5D751-34EC-416A-B0C3-DD09C29EB1E2}"/>
              </a:ext>
            </a:extLst>
          </p:cNvPr>
          <p:cNvSpPr txBox="1"/>
          <p:nvPr/>
        </p:nvSpPr>
        <p:spPr>
          <a:xfrm>
            <a:off x="952499" y="4798093"/>
            <a:ext cx="169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30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9361F-1AE9-4B56-BA8E-CD8AE7EFF167}"/>
              </a:ext>
            </a:extLst>
          </p:cNvPr>
          <p:cNvSpPr txBox="1"/>
          <p:nvPr/>
        </p:nvSpPr>
        <p:spPr>
          <a:xfrm>
            <a:off x="952499" y="5274286"/>
            <a:ext cx="169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30 min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A4041-1B9B-454D-913F-188B6F9A70A9}"/>
              </a:ext>
            </a:extLst>
          </p:cNvPr>
          <p:cNvSpPr txBox="1"/>
          <p:nvPr/>
        </p:nvSpPr>
        <p:spPr>
          <a:xfrm>
            <a:off x="952499" y="5750480"/>
            <a:ext cx="169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30 min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31E08-5F10-4091-A756-2666D62A3273}"/>
              </a:ext>
            </a:extLst>
          </p:cNvPr>
          <p:cNvSpPr txBox="1"/>
          <p:nvPr/>
        </p:nvSpPr>
        <p:spPr>
          <a:xfrm>
            <a:off x="821487" y="1321243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 min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72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1D5B-FF84-43BE-A226-69FF5BC7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Testimony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BCB35-0777-48EA-A4E9-5006D91D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12/05/19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48D8-C97F-454F-A69B-E851154C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DOZA Design Commission Work Session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92C0-5940-448E-A001-A037D649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5855349-CE3F-4FB8-8BB4-7813E5E21F5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09425" y="1608932"/>
          <a:ext cx="6638925" cy="482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047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999B41-B982-4B06-95A3-AEFD2A572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8699" y="1662113"/>
            <a:ext cx="7248525" cy="409841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1200" b="1" dirty="0"/>
              <a:t>Volume 1: </a:t>
            </a:r>
            <a:r>
              <a:rPr lang="en-US" sz="11200" dirty="0"/>
              <a:t>Staff Report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200" b="1" dirty="0"/>
              <a:t>Volume 2: </a:t>
            </a:r>
            <a:r>
              <a:rPr lang="en-US" sz="11200" dirty="0"/>
              <a:t>Code and Map Amendments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200" b="1" dirty="0"/>
              <a:t>Volume 3: </a:t>
            </a:r>
            <a:r>
              <a:rPr lang="en-US" sz="11200" dirty="0"/>
              <a:t>Portland Citywide Design Guidelines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200" b="1" dirty="0"/>
              <a:t>Volume 4: </a:t>
            </a:r>
            <a:r>
              <a:rPr lang="en-US" sz="11200" dirty="0"/>
              <a:t>Appendices </a:t>
            </a:r>
            <a:r>
              <a:rPr lang="en-US" sz="8000" dirty="0"/>
              <a:t>(portlandoregon.gov/bps/</a:t>
            </a:r>
            <a:r>
              <a:rPr lang="en-US" sz="8000" dirty="0" err="1"/>
              <a:t>doza</a:t>
            </a:r>
            <a:r>
              <a:rPr lang="en-US" sz="8000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8000" dirty="0"/>
              <a:t>Appendix A: BDS Administrative Improvements</a:t>
            </a:r>
          </a:p>
          <a:p>
            <a:pPr lvl="1">
              <a:lnSpc>
                <a:spcPct val="120000"/>
              </a:lnSpc>
            </a:pPr>
            <a:r>
              <a:rPr lang="en-US" sz="8000" dirty="0"/>
              <a:t>Appendix B: Housing Affordability Memo (February 6, 2017)</a:t>
            </a:r>
          </a:p>
          <a:p>
            <a:pPr lvl="1">
              <a:lnSpc>
                <a:spcPct val="120000"/>
              </a:lnSpc>
            </a:pPr>
            <a:r>
              <a:rPr lang="en-US" sz="8000" dirty="0"/>
              <a:t>Appendix C: What We Heard Report</a:t>
            </a:r>
          </a:p>
          <a:p>
            <a:pPr lvl="1">
              <a:lnSpc>
                <a:spcPct val="120000"/>
              </a:lnSpc>
            </a:pPr>
            <a:r>
              <a:rPr lang="en-US" sz="8000" dirty="0"/>
              <a:t>Appendix D: Consultant Testing of Draft Standards and Guidelines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FCF22-E3E9-421C-8559-567A5BD5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DOZA Proposed Draft?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545ED-8E08-4996-B7BD-F1B66AF6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E248-870B-4093-B697-5981D1F9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DOZA Design Commission Work Session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CB8DF-5884-41C7-B84E-4F7AB9D6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0D2AAD-9D18-4FB6-A136-F2524D8EB7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0778" y="1504060"/>
            <a:ext cx="3444496" cy="44609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6724DD-9800-45FB-B8FF-D020181181CA}"/>
              </a:ext>
            </a:extLst>
          </p:cNvPr>
          <p:cNvSpPr/>
          <p:nvPr/>
        </p:nvSpPr>
        <p:spPr>
          <a:xfrm>
            <a:off x="4756558" y="2793534"/>
            <a:ext cx="7088697" cy="4949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6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A080E2-19A7-4EFA-92AC-000CE9FF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DOZA Proposals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22890-4162-4101-A15A-53C77A6F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031C7-0EC8-4C62-887C-CF3ED35D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B35B9-1D34-4285-BC1E-920B0EEC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7" descr="A brick building&#10;&#10;Description generated with very high confidence">
            <a:extLst>
              <a:ext uri="{FF2B5EF4-FFF2-40B4-BE49-F238E27FC236}">
                <a16:creationId xmlns:a16="http://schemas.microsoft.com/office/drawing/2014/main" id="{4221848B-1C5F-4F8F-B628-9BD0BE3BC4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27091" r="12252" b="18462"/>
          <a:stretch/>
        </p:blipFill>
        <p:spPr>
          <a:xfrm>
            <a:off x="1" y="1581150"/>
            <a:ext cx="4038600" cy="4391811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BB677FD-86D2-40A4-9E39-5D272E99A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8699" y="1662113"/>
            <a:ext cx="7248525" cy="4098414"/>
          </a:xfrm>
        </p:spPr>
        <p:txBody>
          <a:bodyPr>
            <a:normAutofit/>
          </a:bodyPr>
          <a:lstStyle/>
          <a:p>
            <a:pPr marL="557213" indent="-557213">
              <a:buFont typeface="+mj-lt"/>
              <a:buAutoNum type="arabicPeriod"/>
            </a:pPr>
            <a:r>
              <a:rPr lang="en-US" b="1" dirty="0"/>
              <a:t>PURPOSE</a:t>
            </a:r>
            <a:r>
              <a:rPr lang="en-US" dirty="0"/>
              <a:t> of the Design overlay zone</a:t>
            </a:r>
          </a:p>
          <a:p>
            <a:pPr marL="557213" indent="-557213">
              <a:buFont typeface="+mj-lt"/>
              <a:buAutoNum type="arabicPeriod"/>
            </a:pPr>
            <a:r>
              <a:rPr lang="en-US" b="1" dirty="0"/>
              <a:t>MAP</a:t>
            </a:r>
            <a:r>
              <a:rPr lang="en-US" dirty="0"/>
              <a:t> of where the Design overlay zone applies</a:t>
            </a:r>
          </a:p>
          <a:p>
            <a:pPr marL="557213" indent="-557213">
              <a:buFont typeface="+mj-lt"/>
              <a:buAutoNum type="arabicPeriod"/>
            </a:pPr>
            <a:r>
              <a:rPr lang="en-US" b="1" dirty="0"/>
              <a:t>THRESHOLDS</a:t>
            </a:r>
            <a:r>
              <a:rPr lang="en-US" dirty="0"/>
              <a:t> for reviewing projects</a:t>
            </a:r>
          </a:p>
          <a:p>
            <a:pPr marL="557213" indent="-557213">
              <a:buFont typeface="+mj-lt"/>
              <a:buAutoNum type="arabicPeriod"/>
            </a:pPr>
            <a:r>
              <a:rPr lang="en-US" b="1" dirty="0"/>
              <a:t>PROCESS</a:t>
            </a:r>
            <a:r>
              <a:rPr lang="en-US" dirty="0"/>
              <a:t> for reviewing projects</a:t>
            </a:r>
          </a:p>
          <a:p>
            <a:pPr marL="557213" indent="-557213">
              <a:buFont typeface="+mj-lt"/>
              <a:buAutoNum type="arabicPeriod"/>
            </a:pPr>
            <a:r>
              <a:rPr lang="en-US" b="1" dirty="0"/>
              <a:t>TOOLS </a:t>
            </a:r>
            <a:r>
              <a:rPr lang="en-US" dirty="0"/>
              <a:t>for evaluating projects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Portland Citywide Design Guidelines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Design Standards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80C31E-715A-4542-8348-00F0FB6FE86E}"/>
              </a:ext>
            </a:extLst>
          </p:cNvPr>
          <p:cNvSpPr/>
          <p:nvPr/>
        </p:nvSpPr>
        <p:spPr>
          <a:xfrm>
            <a:off x="5251510" y="4488110"/>
            <a:ext cx="5033394" cy="4949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712658-86EC-4808-8048-BA89E1F1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Purpose of Design Overlay Zone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93470-A527-4C1D-B8E2-E8834830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0BB1E-F32C-4FB9-8809-0FCFB008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7D17F-0D1A-4283-B8E8-D7F22941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5CF29E-5952-4FEB-AF5C-6B0E0A834A25}"/>
              </a:ext>
            </a:extLst>
          </p:cNvPr>
          <p:cNvSpPr txBox="1">
            <a:spLocks/>
          </p:cNvSpPr>
          <p:nvPr/>
        </p:nvSpPr>
        <p:spPr>
          <a:xfrm>
            <a:off x="4159401" y="1479554"/>
            <a:ext cx="7727100" cy="4529958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Ensures that Portland is a city designed for people. </a:t>
            </a:r>
          </a:p>
          <a:p>
            <a:r>
              <a:rPr lang="en-US" sz="2400" dirty="0"/>
              <a:t>Supports the city’s evolution within current and emerging centers. </a:t>
            </a:r>
          </a:p>
          <a:p>
            <a:r>
              <a:rPr lang="en-US" sz="2400" dirty="0"/>
              <a:t>Promotes design excellence through tools that: </a:t>
            </a:r>
          </a:p>
          <a:p>
            <a:pPr lvl="1"/>
            <a:r>
              <a:rPr lang="en-US" u="sng" dirty="0"/>
              <a:t>Build on </a:t>
            </a:r>
            <a:r>
              <a:rPr lang="en-US" b="1" u="sng" dirty="0"/>
              <a:t>context</a:t>
            </a:r>
            <a:r>
              <a:rPr lang="en-US" u="sng" dirty="0"/>
              <a:t> </a:t>
            </a:r>
            <a:r>
              <a:rPr lang="en-US" dirty="0"/>
              <a:t>by enhancing the distinctive physical, natural, historic and cultural qualities of the location while accommodating growth and change;</a:t>
            </a:r>
          </a:p>
          <a:p>
            <a:pPr lvl="1"/>
            <a:r>
              <a:rPr lang="en-US" u="sng" dirty="0"/>
              <a:t>Contribute to a </a:t>
            </a:r>
            <a:r>
              <a:rPr lang="en-US" b="1" u="sng" dirty="0"/>
              <a:t>public realm</a:t>
            </a:r>
            <a:r>
              <a:rPr lang="en-US" u="sng" dirty="0"/>
              <a:t> </a:t>
            </a:r>
            <a:r>
              <a:rPr lang="en-US" dirty="0"/>
              <a:t>that encourages social interaction and fosters inclusivity in people’s daily experience; and</a:t>
            </a:r>
          </a:p>
          <a:p>
            <a:pPr lvl="1"/>
            <a:r>
              <a:rPr lang="en-US" u="sng" dirty="0"/>
              <a:t>Promotes </a:t>
            </a:r>
            <a:r>
              <a:rPr lang="en-US" b="1" u="sng" dirty="0"/>
              <a:t>quality and long-term resilience</a:t>
            </a:r>
            <a:r>
              <a:rPr lang="en-US" u="sng" dirty="0"/>
              <a:t> </a:t>
            </a:r>
            <a:r>
              <a:rPr lang="en-US" dirty="0"/>
              <a:t>in the face of changing demographics, climate and economy. </a:t>
            </a:r>
          </a:p>
        </p:txBody>
      </p:sp>
      <p:pic>
        <p:nvPicPr>
          <p:cNvPr id="9" name="Picture 8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1E6ED56A-0523-4B18-BBC7-9DE65758A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 t="7256" r="18620" b="7263"/>
          <a:stretch/>
        </p:blipFill>
        <p:spPr>
          <a:xfrm>
            <a:off x="0" y="1479554"/>
            <a:ext cx="3983538" cy="46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601BFD-1DCD-4F95-B1F3-F1FFE9D0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3a. THRESHOLDS for outside Central City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2D576-7263-49ED-A498-A57C5531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13C1B-E50A-4F6F-AC1E-5273033A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85E56-54D6-42DF-AF87-73F64F4EE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21"/>
          <a:stretch/>
        </p:blipFill>
        <p:spPr>
          <a:xfrm>
            <a:off x="1638121" y="1605700"/>
            <a:ext cx="7696379" cy="48356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9E22D7-467B-49F6-A059-2E5A944F5D72}"/>
              </a:ext>
            </a:extLst>
          </p:cNvPr>
          <p:cNvSpPr/>
          <p:nvPr/>
        </p:nvSpPr>
        <p:spPr>
          <a:xfrm>
            <a:off x="4269997" y="3682563"/>
            <a:ext cx="5226342" cy="2810312"/>
          </a:xfrm>
          <a:custGeom>
            <a:avLst/>
            <a:gdLst>
              <a:gd name="connsiteX0" fmla="*/ 5561901 w 5561901"/>
              <a:gd name="connsiteY0" fmla="*/ 0 h 2810312"/>
              <a:gd name="connsiteX1" fmla="*/ 1174459 w 5561901"/>
              <a:gd name="connsiteY1" fmla="*/ 0 h 2810312"/>
              <a:gd name="connsiteX2" fmla="*/ 1174459 w 5561901"/>
              <a:gd name="connsiteY2" fmla="*/ 1535185 h 2810312"/>
              <a:gd name="connsiteX3" fmla="*/ 1098958 w 5561901"/>
              <a:gd name="connsiteY3" fmla="*/ 1526796 h 2810312"/>
              <a:gd name="connsiteX4" fmla="*/ 0 w 5561901"/>
              <a:gd name="connsiteY4" fmla="*/ 1526796 h 2810312"/>
              <a:gd name="connsiteX5" fmla="*/ 0 w 5561901"/>
              <a:gd name="connsiteY5" fmla="*/ 2810312 h 2810312"/>
              <a:gd name="connsiteX6" fmla="*/ 5561901 w 5561901"/>
              <a:gd name="connsiteY6" fmla="*/ 2810312 h 2810312"/>
              <a:gd name="connsiteX7" fmla="*/ 5561901 w 5561901"/>
              <a:gd name="connsiteY7" fmla="*/ 0 h 28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1901" h="2810312">
                <a:moveTo>
                  <a:pt x="5561901" y="0"/>
                </a:moveTo>
                <a:lnTo>
                  <a:pt x="1174459" y="0"/>
                </a:lnTo>
                <a:lnTo>
                  <a:pt x="1174459" y="1535185"/>
                </a:lnTo>
                <a:lnTo>
                  <a:pt x="1098958" y="1526796"/>
                </a:lnTo>
                <a:lnTo>
                  <a:pt x="0" y="1526796"/>
                </a:lnTo>
                <a:lnTo>
                  <a:pt x="0" y="2810312"/>
                </a:lnTo>
                <a:lnTo>
                  <a:pt x="5561901" y="2810312"/>
                </a:lnTo>
                <a:cubicBezTo>
                  <a:pt x="5556308" y="1876338"/>
                  <a:pt x="5550716" y="942363"/>
                  <a:pt x="556190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FD7461-D706-4B02-A4B4-574EB83D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8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2D28FF-0738-4D96-92D8-FE904DB3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100"/>
            <a:ext cx="10515600" cy="1325563"/>
          </a:xfrm>
        </p:spPr>
        <p:txBody>
          <a:bodyPr/>
          <a:lstStyle/>
          <a:p>
            <a:r>
              <a:rPr lang="en-US" dirty="0"/>
              <a:t>5. TOOLS for reviewing projects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17CB7-1A5B-42A2-BCF2-5590B608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E5DA5-52C6-45DC-A609-CD935867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EF46-2D87-428F-AC3E-25338BB7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C97E77-B222-4F3B-8687-9F793A2E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71" y="1482096"/>
            <a:ext cx="7139349" cy="4933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71D060-3D63-44B3-BBDF-0FE73F0B8CE0}"/>
              </a:ext>
            </a:extLst>
          </p:cNvPr>
          <p:cNvSpPr/>
          <p:nvPr/>
        </p:nvSpPr>
        <p:spPr>
          <a:xfrm>
            <a:off x="2072081" y="1342239"/>
            <a:ext cx="2810312" cy="515922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5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F76E2-C1F8-42E1-AB4A-F80D3A57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12/05/19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60614-C4F6-4710-98C8-09EC77EFC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Work Session 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D35FA-A478-43B6-9057-3E354AB7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1A73-4164-441C-873D-8B2624837197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0A672-1CB2-4342-B59A-BEAA83913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1881">
            <a:off x="586415" y="546509"/>
            <a:ext cx="4462205" cy="54845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E446B9-3675-4F10-A933-D0853ED73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975" y="576161"/>
            <a:ext cx="4506831" cy="578018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7F7489-D9FD-4A42-860F-C085076C7226}"/>
              </a:ext>
            </a:extLst>
          </p:cNvPr>
          <p:cNvSpPr/>
          <p:nvPr/>
        </p:nvSpPr>
        <p:spPr>
          <a:xfrm>
            <a:off x="6652468" y="4332418"/>
            <a:ext cx="4831093" cy="19546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3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658</Words>
  <Application>Microsoft Office PowerPoint</Application>
  <PresentationFormat>Widescreen</PresentationFormat>
  <Paragraphs>146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Work Session 2 Design Commission    December 5, 2019 </vt:lpstr>
      <vt:lpstr>Agenda</vt:lpstr>
      <vt:lpstr>Snapshot of Testimony</vt:lpstr>
      <vt:lpstr>What’s in the DOZA Proposed Draft?</vt:lpstr>
      <vt:lpstr>DOZA Proposals</vt:lpstr>
      <vt:lpstr>1. Purpose of Design Overlay Zone</vt:lpstr>
      <vt:lpstr>3a. THRESHOLDS for outside Central City</vt:lpstr>
      <vt:lpstr>5. TOOLS for reviewing projects</vt:lpstr>
      <vt:lpstr>PowerPoint Presentation</vt:lpstr>
      <vt:lpstr>Points of Discussion</vt:lpstr>
      <vt:lpstr>Points of Discussion</vt:lpstr>
      <vt:lpstr>Overarching Questions for Guidelines</vt:lpstr>
      <vt:lpstr>PowerPoint Presentation</vt:lpstr>
      <vt:lpstr>PowerPoint Presentation</vt:lpstr>
      <vt:lpstr>PowerPoint Presentation</vt:lpstr>
      <vt:lpstr>Next Steps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Commission Briefing: Planning and Sustainability Commission  Design Commission</dc:title>
  <dc:creator>Wood, Sandra</dc:creator>
  <cp:lastModifiedBy>Lillard, Lora</cp:lastModifiedBy>
  <cp:revision>54</cp:revision>
  <dcterms:created xsi:type="dcterms:W3CDTF">2019-10-08T00:25:45Z</dcterms:created>
  <dcterms:modified xsi:type="dcterms:W3CDTF">2019-12-05T20:10:56Z</dcterms:modified>
</cp:coreProperties>
</file>