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01" r:id="rId5"/>
    <p:sldMasterId id="2147483723" r:id="rId6"/>
    <p:sldMasterId id="2147483735" r:id="rId7"/>
    <p:sldMasterId id="2147483738" r:id="rId8"/>
  </p:sldMasterIdLst>
  <p:notesMasterIdLst>
    <p:notesMasterId r:id="rId28"/>
  </p:notesMasterIdLst>
  <p:handoutMasterIdLst>
    <p:handoutMasterId r:id="rId29"/>
  </p:handoutMasterIdLst>
  <p:sldIdLst>
    <p:sldId id="836" r:id="rId9"/>
    <p:sldId id="408" r:id="rId10"/>
    <p:sldId id="837" r:id="rId11"/>
    <p:sldId id="829" r:id="rId12"/>
    <p:sldId id="827" r:id="rId13"/>
    <p:sldId id="752" r:id="rId14"/>
    <p:sldId id="753" r:id="rId15"/>
    <p:sldId id="755" r:id="rId16"/>
    <p:sldId id="828" r:id="rId17"/>
    <p:sldId id="608" r:id="rId18"/>
    <p:sldId id="838" r:id="rId19"/>
    <p:sldId id="831" r:id="rId20"/>
    <p:sldId id="832" r:id="rId21"/>
    <p:sldId id="833" r:id="rId22"/>
    <p:sldId id="834" r:id="rId23"/>
    <p:sldId id="510" r:id="rId24"/>
    <p:sldId id="511" r:id="rId25"/>
    <p:sldId id="619" r:id="rId26"/>
    <p:sldId id="636"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es, Lyda" initials="HL" lastIdx="3" clrIdx="0"/>
  <p:cmAuthor id="2" name="Hakes, Lyda" initials="HL [2]" lastIdx="1" clrIdx="1"/>
  <p:cmAuthor id="3" name="Jon Holland" initials="JH" lastIdx="3" clrIdx="2">
    <p:extLst/>
  </p:cmAuthor>
  <p:cmAuthor id="4" name="Earl Wilson" initials="EW"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007"/>
    <a:srgbClr val="FFED01"/>
    <a:srgbClr val="ED7D31"/>
    <a:srgbClr val="A6EAEE"/>
    <a:srgbClr val="E0EDEC"/>
    <a:srgbClr val="FFFFFF"/>
    <a:srgbClr val="A0D09A"/>
    <a:srgbClr val="009900"/>
    <a:srgbClr val="00CC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3796" autoAdjust="0"/>
  </p:normalViewPr>
  <p:slideViewPr>
    <p:cSldViewPr snapToGrid="0">
      <p:cViewPr varScale="1">
        <p:scale>
          <a:sx n="53" d="100"/>
          <a:sy n="53" d="100"/>
        </p:scale>
        <p:origin x="10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7"/>
            <a:ext cx="3038476" cy="466725"/>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41" y="7"/>
            <a:ext cx="3038476" cy="466725"/>
          </a:xfrm>
          <a:prstGeom prst="rect">
            <a:avLst/>
          </a:prstGeom>
        </p:spPr>
        <p:txBody>
          <a:bodyPr vert="horz" lIns="90573" tIns="45286" rIns="90573" bIns="45286" rtlCol="0"/>
          <a:lstStyle>
            <a:lvl1pPr algn="r">
              <a:defRPr sz="1100"/>
            </a:lvl1pPr>
          </a:lstStyle>
          <a:p>
            <a:fld id="{B7900EDA-CA25-4925-9203-B71ACD52B298}" type="datetimeFigureOut">
              <a:rPr lang="en-US" smtClean="0"/>
              <a:t>11/13/2019</a:t>
            </a:fld>
            <a:endParaRPr lang="en-US"/>
          </a:p>
        </p:txBody>
      </p:sp>
      <p:sp>
        <p:nvSpPr>
          <p:cNvPr id="4" name="Footer Placeholder 3"/>
          <p:cNvSpPr>
            <a:spLocks noGrp="1"/>
          </p:cNvSpPr>
          <p:nvPr>
            <p:ph type="ftr" sz="quarter" idx="2"/>
          </p:nvPr>
        </p:nvSpPr>
        <p:spPr>
          <a:xfrm>
            <a:off x="2" y="8829677"/>
            <a:ext cx="3038476" cy="466725"/>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41" y="8829677"/>
            <a:ext cx="3038476" cy="466725"/>
          </a:xfrm>
          <a:prstGeom prst="rect">
            <a:avLst/>
          </a:prstGeom>
        </p:spPr>
        <p:txBody>
          <a:bodyPr vert="horz" lIns="90573" tIns="45286" rIns="90573" bIns="45286" rtlCol="0" anchor="b"/>
          <a:lstStyle>
            <a:lvl1pPr algn="r">
              <a:defRPr sz="1100"/>
            </a:lvl1pPr>
          </a:lstStyle>
          <a:p>
            <a:fld id="{495BB083-21D4-4CA5-BE5D-9607430E05DB}" type="slidenum">
              <a:rPr lang="en-US" smtClean="0"/>
              <a:t>‹#›</a:t>
            </a:fld>
            <a:endParaRPr lang="en-US"/>
          </a:p>
        </p:txBody>
      </p:sp>
    </p:spTree>
    <p:extLst>
      <p:ext uri="{BB962C8B-B14F-4D97-AF65-F5344CB8AC3E}">
        <p14:creationId xmlns:p14="http://schemas.microsoft.com/office/powerpoint/2010/main" val="1479270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294" tIns="46147" rIns="92294" bIns="46147" rtlCol="0"/>
          <a:lstStyle>
            <a:lvl1pPr algn="r">
              <a:defRPr sz="1100"/>
            </a:lvl1pPr>
          </a:lstStyle>
          <a:p>
            <a:fld id="{623BFF63-6002-4CC5-8C68-9972071F180E}" type="datetimeFigureOut">
              <a:rPr lang="en-US" smtClean="0"/>
              <a:t>11/13/2019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473897"/>
            <a:ext cx="5608320" cy="3660458"/>
          </a:xfrm>
          <a:prstGeom prst="rect">
            <a:avLst/>
          </a:prstGeom>
        </p:spPr>
        <p:txBody>
          <a:bodyPr vert="horz" lIns="92294" tIns="46147" rIns="92294"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2294" tIns="46147" rIns="92294" bIns="46147" rtlCol="0" anchor="b"/>
          <a:lstStyle>
            <a:lvl1pPr algn="r">
              <a:defRPr sz="1100"/>
            </a:lvl1pPr>
          </a:lstStyle>
          <a:p>
            <a:fld id="{105D6D01-B75C-420B-9D16-EAF448CFD4B0}" type="slidenum">
              <a:rPr lang="en-US" smtClean="0"/>
              <a:t>‹#›</a:t>
            </a:fld>
            <a:endParaRPr lang="en-US"/>
          </a:p>
        </p:txBody>
      </p:sp>
    </p:spTree>
    <p:extLst>
      <p:ext uri="{BB962C8B-B14F-4D97-AF65-F5344CB8AC3E}">
        <p14:creationId xmlns:p14="http://schemas.microsoft.com/office/powerpoint/2010/main" val="113527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1" dirty="0"/>
              <a:t>[MIKE]</a:t>
            </a:r>
          </a:p>
          <a:p>
            <a:endParaRPr lang="en-US" b="0" dirty="0"/>
          </a:p>
          <a:p>
            <a:r>
              <a:rPr lang="en-US" b="0" dirty="0"/>
              <a:t>Hello. Thanks you for the time to present today. I’m Mike Stuhr, the director of the Water Bureau. Joining me are Gabe Solmer, our deputy director, David Peters, the program manager for the project, and Cristina Nieves from Commissioner Fritz’s office will be providing an overview of the resolution later on in the presentation.</a:t>
            </a:r>
          </a:p>
          <a:p>
            <a:endParaRPr lang="en-US" b="0" dirty="0"/>
          </a:p>
        </p:txBody>
      </p:sp>
      <p:sp>
        <p:nvSpPr>
          <p:cNvPr id="4" name="Slide Number Placeholder 3"/>
          <p:cNvSpPr>
            <a:spLocks noGrp="1"/>
          </p:cNvSpPr>
          <p:nvPr>
            <p:ph type="sldNum" sz="quarter" idx="10"/>
          </p:nvPr>
        </p:nvSpPr>
        <p:spPr/>
        <p:txBody>
          <a:bodyPr/>
          <a:lstStyle/>
          <a:p>
            <a:fld id="{ECFD3E66-379D-4E08-BE3D-95FF93308A2C}"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[GABE] </a:t>
            </a:r>
            <a:br>
              <a:rPr lang="en-US" b="1" dirty="0"/>
            </a:br>
            <a:br>
              <a:rPr lang="en-US" b="1" dirty="0"/>
            </a:br>
            <a:r>
              <a:rPr lang="en-US" dirty="0"/>
              <a:t>As a quick recap as part of the important community and environmental values that guide our work, part of your December 2018 decision chose to located the facility on a 95-acre property already owned by the City.</a:t>
            </a:r>
          </a:p>
          <a:p>
            <a:endParaRPr lang="en-US" dirty="0"/>
          </a:p>
          <a:p>
            <a:r>
              <a:rPr lang="en-US" dirty="0"/>
              <a:t>The location is ideal for the reasons on the slide.</a:t>
            </a:r>
          </a:p>
          <a:p>
            <a:endParaRPr lang="en-US" dirty="0"/>
          </a:p>
          <a:p>
            <a:r>
              <a:rPr lang="en-US" dirty="0"/>
              <a:t>We’ve heard some conversations about the site, and that is certainly a driving issue for the neighbors. So we wanted to touch on why the site was selected – and it really does come down to the elegant design of a gravity-fed system. This location allows us to continue to receive that water into town by gravity.</a:t>
            </a:r>
          </a:p>
          <a:p>
            <a:endParaRPr lang="en-US" dirty="0"/>
          </a:p>
          <a:p>
            <a:endParaRPr lang="en-US" dirty="0"/>
          </a:p>
          <a:p>
            <a:endParaRPr lang="en-US" dirty="0"/>
          </a:p>
          <a:p>
            <a:r>
              <a:rPr lang="en-US" dirty="0"/>
              <a:t>Turn back to Mike…</a:t>
            </a:r>
          </a:p>
          <a:p>
            <a:endParaRPr lang="en-US" dirty="0"/>
          </a:p>
        </p:txBody>
      </p:sp>
      <p:sp>
        <p:nvSpPr>
          <p:cNvPr id="4" name="Slide Number Placeholder 3"/>
          <p:cNvSpPr>
            <a:spLocks noGrp="1"/>
          </p:cNvSpPr>
          <p:nvPr>
            <p:ph type="sldNum" sz="quarter" idx="10"/>
          </p:nvPr>
        </p:nvSpPr>
        <p:spPr/>
        <p:txBody>
          <a:bodyPr/>
          <a:lstStyle/>
          <a:p>
            <a:pPr defTabSz="921807">
              <a:defRPr/>
            </a:pPr>
            <a:fld id="{105D6D01-B75C-420B-9D16-EAF448CFD4B0}" type="slidenum">
              <a:rPr lang="en-US" sz="1200">
                <a:solidFill>
                  <a:prstClr val="black"/>
                </a:solidFill>
                <a:latin typeface="Calibri" panose="020F0502020204030204"/>
              </a:rPr>
              <a:pPr defTabSz="921807">
                <a:defRPr/>
              </a:pPr>
              <a:t>10</a:t>
            </a:fld>
            <a:endParaRPr lang="en-US" sz="1200"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C2FCD4CE-F71B-47FA-8DE9-7C9E29B24280}"/>
              </a:ext>
            </a:extLst>
          </p:cNvPr>
          <p:cNvSpPr>
            <a:spLocks noGrp="1"/>
          </p:cNvSpPr>
          <p:nvPr>
            <p:ph type="ftr" sz="quarter" idx="11"/>
          </p:nvPr>
        </p:nvSpPr>
        <p:spPr/>
        <p:txBody>
          <a:bodyPr/>
          <a:lstStyle/>
          <a:p>
            <a:pPr defTabSz="921807">
              <a:defRPr/>
            </a:pPr>
            <a:r>
              <a:rPr lang="en-US" sz="1200" dirty="0">
                <a:solidFill>
                  <a:prstClr val="black"/>
                </a:solidFill>
                <a:latin typeface="Calibri" panose="020F0502020204030204"/>
              </a:rPr>
              <a:t>v14</a:t>
            </a:r>
          </a:p>
        </p:txBody>
      </p:sp>
    </p:spTree>
    <p:extLst>
      <p:ext uri="{BB962C8B-B14F-4D97-AF65-F5344CB8AC3E}">
        <p14:creationId xmlns:p14="http://schemas.microsoft.com/office/powerpoint/2010/main" val="125505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0000" lnSpcReduction="20000"/>
          </a:bodyPr>
          <a:lstStyle/>
          <a:p>
            <a:pPr defTabSz="906711"/>
            <a:r>
              <a:rPr lang="en-US" b="1" dirty="0"/>
              <a:t>[BACK TO MIKE]</a:t>
            </a:r>
          </a:p>
          <a:p>
            <a:pPr defTabSz="906711"/>
            <a:endParaRPr lang="en-US" b="1" dirty="0"/>
          </a:p>
          <a:p>
            <a:pPr defTabSz="906711"/>
            <a:r>
              <a:rPr lang="en-US" dirty="0"/>
              <a:t>Tie into cost value.</a:t>
            </a:r>
          </a:p>
          <a:p>
            <a:pPr defTabSz="906711"/>
            <a:endParaRPr lang="en-US" dirty="0"/>
          </a:p>
          <a:p>
            <a:pPr defTabSz="906711"/>
            <a:r>
              <a:rPr lang="en-US" b="1" dirty="0"/>
              <a:t>Before we dive into the budget, I wanted to take a moment to clarify how we arrived at our estimate and where we’re at now. [use as an opportunity to clarify misinformation, share big picture perspective of how this is a common practice with all major capital infrastructure projects]. </a:t>
            </a:r>
            <a:r>
              <a:rPr lang="en-US" b="0" dirty="0"/>
              <a:t>We also appreciate that there will be scrutiny any time that large construction project costs are involved, and we’re sensitive to this which is why we’ve built in regular updates and touchpoints with the Council and PUB throughout, so that all of our findings and decisions are open and transparent—much like what we’ve done throughout.</a:t>
            </a:r>
          </a:p>
          <a:p>
            <a:pPr defTabSz="906711"/>
            <a:endParaRPr lang="en-US" dirty="0"/>
          </a:p>
          <a:p>
            <a:pPr defTabSz="906711"/>
            <a:r>
              <a:rPr lang="en-US" dirty="0"/>
              <a:t>We also heard your direction and found opportunities for reductions. The reduction in the project budget from the full implementation discussed at the filtration work session is $30 million, reducing the plant capacity to 145 </a:t>
            </a:r>
            <a:r>
              <a:rPr lang="en-US" dirty="0" err="1"/>
              <a:t>mgd</a:t>
            </a:r>
            <a:r>
              <a:rPr lang="en-US" dirty="0"/>
              <a:t>.</a:t>
            </a:r>
          </a:p>
          <a:p>
            <a:pPr defTabSz="906711"/>
            <a:endParaRPr lang="en-US" dirty="0"/>
          </a:p>
          <a:p>
            <a:pPr defTabSz="906711"/>
            <a:r>
              <a:rPr lang="en-US" dirty="0"/>
              <a:t>Brief mention again of how budgets and cost estimates are created for major capital infrastructure projects.</a:t>
            </a:r>
          </a:p>
          <a:p>
            <a:pPr defTabSz="906711"/>
            <a:endParaRPr lang="en-US" dirty="0"/>
          </a:p>
          <a:p>
            <a:pPr defTabSz="906711"/>
            <a:r>
              <a:rPr lang="en-US" dirty="0"/>
              <a:t>City services is city project management cost.</a:t>
            </a:r>
          </a:p>
          <a:p>
            <a:pPr defTabSz="906711"/>
            <a:r>
              <a:rPr lang="en-US" dirty="0"/>
              <a:t>Council approved program management contract with Brown &amp; Caldwell in 2018.</a:t>
            </a:r>
          </a:p>
          <a:p>
            <a:pPr defTabSz="906711"/>
            <a:r>
              <a:rPr lang="en-US" dirty="0"/>
              <a:t>Today, we are asking Council to approve the design contract with Stantec.</a:t>
            </a:r>
          </a:p>
          <a:p>
            <a:pPr defTabSz="906711"/>
            <a:r>
              <a:rPr lang="en-US" dirty="0"/>
              <a:t>Plant construction costs and pipeline costs are as estimated. (reiterate the confidence level)  </a:t>
            </a:r>
          </a:p>
          <a:p>
            <a:pPr defTabSz="906711"/>
            <a:endParaRPr lang="en-US" dirty="0"/>
          </a:p>
          <a:p>
            <a:pPr marL="283348" indent="-283348">
              <a:buFont typeface="Arial" panose="020B0604020202020204" pitchFamily="34" charset="0"/>
              <a:buChar char="•"/>
            </a:pPr>
            <a:r>
              <a:rPr lang="en-US" sz="2000" dirty="0"/>
              <a:t>Accuracy range -30% to +50%</a:t>
            </a:r>
          </a:p>
          <a:p>
            <a:pPr marL="283348" indent="-283348">
              <a:buFont typeface="Arial" panose="020B0604020202020204" pitchFamily="34" charset="0"/>
              <a:buChar char="•"/>
            </a:pPr>
            <a:r>
              <a:rPr lang="en-US" sz="2000" dirty="0"/>
              <a:t>Design has not started</a:t>
            </a:r>
          </a:p>
          <a:p>
            <a:pPr marL="283348" indent="-283348">
              <a:buFont typeface="Arial" panose="020B0604020202020204" pitchFamily="34" charset="0"/>
              <a:buChar char="•"/>
            </a:pPr>
            <a:r>
              <a:rPr lang="en-US" sz="2000" dirty="0"/>
              <a:t>No budget included for:</a:t>
            </a:r>
          </a:p>
          <a:p>
            <a:pPr marL="736704" lvl="1" indent="-283348">
              <a:buFont typeface="Arial" panose="020B0604020202020204" pitchFamily="34" charset="0"/>
              <a:buChar char="•"/>
            </a:pPr>
            <a:r>
              <a:rPr lang="en-US" sz="2000" dirty="0"/>
              <a:t>Program contingency</a:t>
            </a:r>
          </a:p>
          <a:p>
            <a:pPr marL="736704" lvl="1" indent="-283348">
              <a:buFont typeface="Arial" panose="020B0604020202020204" pitchFamily="34" charset="0"/>
              <a:buChar char="•"/>
            </a:pPr>
            <a:r>
              <a:rPr lang="en-US" sz="2000" dirty="0"/>
              <a:t>Property acquisition</a:t>
            </a:r>
          </a:p>
          <a:p>
            <a:pPr marL="736704" lvl="1" indent="-283348">
              <a:buFont typeface="Arial" panose="020B0604020202020204" pitchFamily="34" charset="0"/>
              <a:buChar char="•"/>
            </a:pPr>
            <a:r>
              <a:rPr lang="en-US" sz="2000" dirty="0"/>
              <a:t>Mitigation allowance</a:t>
            </a:r>
          </a:p>
          <a:p>
            <a:pPr marL="283348" indent="-283348">
              <a:buFont typeface="Arial" panose="020B0604020202020204" pitchFamily="34" charset="0"/>
              <a:buChar char="•"/>
            </a:pPr>
            <a:r>
              <a:rPr lang="en-US" sz="2000" dirty="0" err="1"/>
              <a:t>Unescalated</a:t>
            </a:r>
            <a:r>
              <a:rPr lang="en-US" sz="2000" dirty="0"/>
              <a:t> values used in this presentation.</a:t>
            </a:r>
          </a:p>
          <a:p>
            <a:pPr marL="283348" indent="-283348">
              <a:buFont typeface="Arial" panose="020B0604020202020204" pitchFamily="34" charset="0"/>
              <a:buChar char="•"/>
            </a:pPr>
            <a:endParaRPr lang="en-US" sz="2000" dirty="0"/>
          </a:p>
          <a:p>
            <a:pPr marL="0" indent="0">
              <a:buFont typeface="Arial" panose="020B0604020202020204" pitchFamily="34" charset="0"/>
              <a:buNone/>
            </a:pPr>
            <a:r>
              <a:rPr lang="en-US" sz="2000" dirty="0"/>
              <a:t>Back to Gabe…</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685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7500" lnSpcReduction="20000"/>
          </a:bodyPr>
          <a:lstStyle/>
          <a:p>
            <a:r>
              <a:rPr lang="en-US" b="1" dirty="0"/>
              <a:t>[GABE]</a:t>
            </a:r>
          </a:p>
          <a:p>
            <a:endParaRPr lang="en-US" b="1" dirty="0"/>
          </a:p>
          <a:p>
            <a:r>
              <a:rPr lang="en-US" dirty="0"/>
              <a:t>Tie into cost value.</a:t>
            </a:r>
          </a:p>
          <a:p>
            <a:endParaRPr lang="en-US" dirty="0"/>
          </a:p>
          <a:p>
            <a:r>
              <a:rPr lang="en-US" dirty="0"/>
              <a:t>The planning phase of this project has allowed us to roll up our sleeves and look for rate impact options. Also, as a statement to the EPA’s confidence in the Water Bureau’s ability to deliver a project such as this, we have been invited to apply for a WIFIA loan. You may have seen Senator Merkley's press release.</a:t>
            </a:r>
          </a:p>
          <a:p>
            <a:endParaRPr lang="en-US" dirty="0"/>
          </a:p>
          <a:p>
            <a:pPr marL="0" indent="0">
              <a:buFont typeface="Arial" panose="020B0604020202020204" pitchFamily="34" charset="0"/>
              <a:buNone/>
            </a:pPr>
            <a:r>
              <a:rPr lang="en-US" dirty="0"/>
              <a:t>WIFIA is an EPA program that offers financing for water infrastructure projects.</a:t>
            </a:r>
          </a:p>
          <a:p>
            <a:pPr marL="171450" indent="-171450">
              <a:buFont typeface="Arial" panose="020B0604020202020204" pitchFamily="34" charset="0"/>
              <a:buChar char="•"/>
            </a:pPr>
            <a:r>
              <a:rPr lang="en-US" dirty="0"/>
              <a:t>Financing up to 49% of the project costs plus contingencies.</a:t>
            </a:r>
          </a:p>
          <a:p>
            <a:pPr marL="171450" indent="-171450">
              <a:buFont typeface="Arial" panose="020B0604020202020204" pitchFamily="34" charset="0"/>
              <a:buChar char="•"/>
            </a:pPr>
            <a:r>
              <a:rPr lang="en-US" dirty="0"/>
              <a:t>Fix rate at closing.  Rate is equal to the US Treasury rate of similar maturity.</a:t>
            </a:r>
          </a:p>
          <a:p>
            <a:pPr marL="171450" indent="-171450">
              <a:buFont typeface="Arial" panose="020B0604020202020204" pitchFamily="34" charset="0"/>
              <a:buChar char="•"/>
            </a:pPr>
            <a:r>
              <a:rPr lang="en-US" dirty="0"/>
              <a:t>Flexible repayment terms that includes customized repayment schedules, long repayment period (up to 35 years after project completion), and deferred payment</a:t>
            </a:r>
          </a:p>
          <a:p>
            <a:endParaRPr lang="en-US" dirty="0"/>
          </a:p>
          <a:p>
            <a:r>
              <a:rPr lang="en-US" dirty="0"/>
              <a:t>WIFIA will keep financing costs to the project lower as bond rates are likely to be higher in a few years when construction begins and cash flow for the project increases.</a:t>
            </a:r>
          </a:p>
          <a:p>
            <a:endParaRPr lang="en-US" dirty="0"/>
          </a:p>
          <a:p>
            <a:r>
              <a:rPr lang="en-US" dirty="0"/>
              <a:t>The flexible repayment terms will allow us to phase in rate increases over longer period of time and help us manage rate impacts to all our customers.</a:t>
            </a:r>
          </a:p>
          <a:p>
            <a:endParaRPr lang="en-US" dirty="0"/>
          </a:p>
          <a:p>
            <a:r>
              <a:rPr lang="en-US" dirty="0"/>
              <a:t>Other rate impact solutions include:</a:t>
            </a:r>
          </a:p>
          <a:p>
            <a:endParaRPr lang="en-US" dirty="0"/>
          </a:p>
          <a:p>
            <a:r>
              <a:rPr lang="en-US" dirty="0"/>
              <a:t>--Our Financial Assistance Program</a:t>
            </a:r>
            <a:br>
              <a:rPr lang="en-US" dirty="0"/>
            </a:br>
            <a:endParaRPr lang="en-US" dirty="0"/>
          </a:p>
          <a:p>
            <a:pPr marL="171450" indent="-171450">
              <a:buFont typeface="Arial" panose="020B0604020202020204" pitchFamily="34" charset="0"/>
              <a:buChar char="•"/>
            </a:pPr>
            <a:r>
              <a:rPr lang="en-US" dirty="0"/>
              <a:t>We will continue to explore enhancements to financial assistance programs to further assist customers in need.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--Seek efficiencies in our bureau budget</a:t>
            </a:r>
            <a:br>
              <a:rPr lang="en-US" dirty="0"/>
            </a:br>
            <a:endParaRPr lang="en-US" dirty="0"/>
          </a:p>
          <a:p>
            <a:pPr marL="171450" indent="-171450">
              <a:buFont typeface="Arial" panose="020B0604020202020204" pitchFamily="34" charset="0"/>
              <a:buChar char="•"/>
            </a:pPr>
            <a:r>
              <a:rPr lang="en-US" dirty="0"/>
              <a:t>We will meet the mayor’s budget guidance to limit rate impacts to customers.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Current forecast was 7.4%, with $820M low confidence cost would take us to 9.0%, following mayor guidance we will be at 8.6%. With WIFIA, we will be negotiating a loan agreement with terms that will allow us to drop the rates even lower to benefit our ratepayers (depends on the terms of the loan – needs to be balanced between impacts to ratepayers now and the future, when the debt is deferred to, when we draw on the money, what the interest rates ) Our goal is to negotiate the terms of the loan that will allow us to maximize benefits to our ratepayers. April to turn in our application and early fall to finish negotiations.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We’ve already talked to others about how they did (Miami Dade, TVWD/Hillsboro)</a:t>
            </a:r>
          </a:p>
          <a:p>
            <a:pPr marL="171450" indent="-171450">
              <a:buFont typeface="Arial" panose="020B0604020202020204" pitchFamily="34" charset="0"/>
              <a:buChar char="•"/>
            </a:pPr>
            <a:r>
              <a:rPr lang="en-US" dirty="0"/>
              <a:t>8.6%</a:t>
            </a:r>
          </a:p>
          <a:p>
            <a:pPr marL="0" indent="0">
              <a:buFont typeface="Arial" panose="020B0604020202020204" pitchFamily="34" charset="0"/>
              <a:buNone/>
            </a:pPr>
            <a:r>
              <a:rPr lang="en-US" b="1" dirty="0"/>
              <a:t>[TURN OVER TO CRISTINA]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12</a:t>
            </a:fld>
            <a:endParaRPr lang="en-US"/>
          </a:p>
        </p:txBody>
      </p:sp>
    </p:spTree>
    <p:extLst>
      <p:ext uri="{BB962C8B-B14F-4D97-AF65-F5344CB8AC3E}">
        <p14:creationId xmlns:p14="http://schemas.microsoft.com/office/powerpoint/2010/main" val="912816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[CRISTINA]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resolution is a follow up to the work session that was held in September.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Opportunity for all of Council to weigh-in on the implementation of the Bull Run Filtration project</a:t>
            </a:r>
          </a:p>
          <a:p>
            <a:pPr lvl="0"/>
            <a:r>
              <a:rPr lang="en-US" sz="1200" kern="1200" dirty="0">
                <a:solidFill>
                  <a:schemeClr val="tx1"/>
                </a:solidFill>
                <a:effectLst/>
                <a:latin typeface="+mn-lt"/>
                <a:ea typeface="+mn-ea"/>
                <a:cs typeface="+mn-cs"/>
              </a:rPr>
              <a:t>Acknowledge that many concerns have been raised</a:t>
            </a:r>
          </a:p>
          <a:p>
            <a:pPr lvl="0"/>
            <a:r>
              <a:rPr lang="en-US" sz="1200" kern="1200" dirty="0">
                <a:solidFill>
                  <a:schemeClr val="tx1"/>
                </a:solidFill>
                <a:effectLst/>
                <a:latin typeface="+mn-lt"/>
                <a:ea typeface="+mn-ea"/>
                <a:cs typeface="+mn-cs"/>
              </a:rPr>
              <a:t>The impact of this decision will have a large impact</a:t>
            </a:r>
          </a:p>
          <a:p>
            <a:pPr lvl="0"/>
            <a:r>
              <a:rPr lang="en-US" sz="1200" kern="1200" dirty="0">
                <a:solidFill>
                  <a:schemeClr val="tx1"/>
                </a:solidFill>
                <a:effectLst/>
                <a:latin typeface="+mn-lt"/>
                <a:ea typeface="+mn-ea"/>
                <a:cs typeface="+mn-cs"/>
              </a:rPr>
              <a:t>We considered several values: water quality, resiliency/redundancy, cost and benefit, and impact on the local community near the future site of the filtration plant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Given the risk of failure and the likelihood that we will need a system that is more resilient against potential natural disasters and the requirement by the LT2 rule, we are proposing the Council primarily consider water quality and resiliency, though all other values will still be a part of the design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So, while we are required to treat our water, we now have an opportunity to go above and beyond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means a design closer to the full implementation option but will potentially cost less (reference visuals)</a:t>
            </a:r>
          </a:p>
          <a:p>
            <a:pPr lvl="1"/>
            <a:r>
              <a:rPr lang="en-US" sz="1200" kern="1200" dirty="0">
                <a:solidFill>
                  <a:schemeClr val="tx1"/>
                </a:solidFill>
                <a:effectLst/>
                <a:latin typeface="+mn-lt"/>
                <a:ea typeface="+mn-ea"/>
                <a:cs typeface="+mn-cs"/>
              </a:rPr>
              <a:t>using a target capacity of 145 million gallons per day to meet most projected demands through 2045</a:t>
            </a:r>
          </a:p>
          <a:p>
            <a:pPr lvl="1"/>
            <a:r>
              <a:rPr lang="en-US" sz="1200" kern="1200" dirty="0">
                <a:solidFill>
                  <a:schemeClr val="tx1"/>
                </a:solidFill>
                <a:effectLst/>
                <a:latin typeface="+mn-lt"/>
                <a:ea typeface="+mn-ea"/>
                <a:cs typeface="+mn-cs"/>
              </a:rPr>
              <a:t>using ozone to remove organics that increases the lifespan of the water system and improves water quality </a:t>
            </a:r>
          </a:p>
          <a:p>
            <a:pPr lvl="1"/>
            <a:r>
              <a:rPr lang="en-US" sz="1200" kern="1200" dirty="0">
                <a:solidFill>
                  <a:schemeClr val="tx1"/>
                </a:solidFill>
                <a:effectLst/>
                <a:latin typeface="+mn-lt"/>
                <a:ea typeface="+mn-ea"/>
                <a:cs typeface="+mn-cs"/>
              </a:rPr>
              <a:t>mitigates impact to the neighbors, decreasing the length of time for construction compared to the phased approach </a:t>
            </a:r>
          </a:p>
          <a:p>
            <a:pPr lvl="1"/>
            <a:r>
              <a:rPr lang="en-US" sz="1200" kern="1200" dirty="0">
                <a:solidFill>
                  <a:schemeClr val="tx1"/>
                </a:solidFill>
                <a:effectLst/>
                <a:latin typeface="+mn-lt"/>
                <a:ea typeface="+mn-ea"/>
                <a:cs typeface="+mn-cs"/>
              </a:rPr>
              <a:t>using two pipes coming in and out of the plant creating redundancy if one pipe must be taken off-line and increasing resiliency and reliability of the filtration plant (this includes the replacement of 100-year old conduit)</a:t>
            </a:r>
          </a:p>
          <a:p>
            <a:pPr lvl="0"/>
            <a:r>
              <a:rPr lang="en-US" sz="1200" kern="1200" dirty="0">
                <a:solidFill>
                  <a:schemeClr val="tx1"/>
                </a:solidFill>
                <a:effectLst/>
                <a:latin typeface="+mn-lt"/>
                <a:ea typeface="+mn-ea"/>
                <a:cs typeface="+mn-cs"/>
              </a:rPr>
              <a:t>We acknowledge this is a difficult decision and a complex project </a:t>
            </a:r>
          </a:p>
          <a:p>
            <a:pPr lvl="0"/>
            <a:r>
              <a:rPr lang="en-US" sz="1200" kern="1200" dirty="0">
                <a:solidFill>
                  <a:schemeClr val="tx1"/>
                </a:solidFill>
                <a:effectLst/>
                <a:latin typeface="+mn-lt"/>
                <a:ea typeface="+mn-ea"/>
                <a:cs typeface="+mn-cs"/>
              </a:rPr>
              <a:t>Although we are working within many constraints, specifically time constraints we want to build something that will increase the resiliency AND reliability of a system that over 1 million people depend on now and more will in the future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05D6D01-B75C-420B-9D16-EAF448CFD4B0}" type="slidenum">
              <a:rPr lang="en-US" smtClean="0"/>
              <a:t>13</a:t>
            </a:fld>
            <a:endParaRPr lang="en-US"/>
          </a:p>
        </p:txBody>
      </p:sp>
    </p:spTree>
    <p:extLst>
      <p:ext uri="{BB962C8B-B14F-4D97-AF65-F5344CB8AC3E}">
        <p14:creationId xmlns:p14="http://schemas.microsoft.com/office/powerpoint/2010/main" val="353745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[CRISTINA]</a:t>
            </a:r>
          </a:p>
          <a:p>
            <a:endParaRPr lang="en-US" dirty="0"/>
          </a:p>
          <a:p>
            <a:r>
              <a:rPr lang="en-US" dirty="0"/>
              <a:t>This resolution is a follow up to the work session that was held in September </a:t>
            </a:r>
          </a:p>
          <a:p>
            <a:r>
              <a:rPr lang="en-US" dirty="0"/>
              <a:t>	Opportunity for all of Council to weigh-in on the implementation of the Bull Run Filtration project</a:t>
            </a:r>
          </a:p>
          <a:p>
            <a:r>
              <a:rPr lang="en-US" dirty="0"/>
              <a:t>	Acknowledge that many concerns have been raised</a:t>
            </a:r>
          </a:p>
          <a:p>
            <a:r>
              <a:rPr lang="en-US" dirty="0"/>
              <a:t>	The impact of this decision will have a large impact</a:t>
            </a:r>
          </a:p>
          <a:p>
            <a:endParaRPr lang="en-US" dirty="0"/>
          </a:p>
          <a:p>
            <a:r>
              <a:rPr lang="en-US" dirty="0"/>
              <a:t>We considered several values: water quality, resiliency/redundancy, cost and benefit, and impact on the local community near the future site of the filtration plant</a:t>
            </a:r>
          </a:p>
          <a:p>
            <a:r>
              <a:rPr lang="en-US" dirty="0"/>
              <a:t> </a:t>
            </a:r>
          </a:p>
          <a:p>
            <a:r>
              <a:rPr lang="en-US" dirty="0"/>
              <a:t>Given the risk of failure and the likelihood that we will need a system that is more resilient against potential natural disasters and the requirement by the LT2 rule, we are proposing the Council primarily consider water quality and resiliency, though all other values will still be a part of the design</a:t>
            </a:r>
          </a:p>
          <a:p>
            <a:r>
              <a:rPr lang="en-US" dirty="0"/>
              <a:t> </a:t>
            </a:r>
          </a:p>
          <a:p>
            <a:r>
              <a:rPr lang="en-US" dirty="0"/>
              <a:t>	So, while we are required to treat our water, we now have an opportunity to go above and beyond</a:t>
            </a:r>
          </a:p>
          <a:p>
            <a:r>
              <a:rPr lang="en-US" dirty="0"/>
              <a:t> </a:t>
            </a:r>
          </a:p>
          <a:p>
            <a:r>
              <a:rPr lang="en-US" dirty="0"/>
              <a:t>This means a design closer to the full implementation option but will potentially cost less (reference visuals)</a:t>
            </a:r>
          </a:p>
          <a:p>
            <a:r>
              <a:rPr lang="en-US" dirty="0"/>
              <a:t>	using a target capacity of 145 million gallons per day to meet most projected demands through 2045</a:t>
            </a:r>
          </a:p>
          <a:p>
            <a:r>
              <a:rPr lang="en-US" dirty="0"/>
              <a:t>	using ozone to remove organics that increases the lifespan of the water system and improves water quality </a:t>
            </a:r>
          </a:p>
          <a:p>
            <a:r>
              <a:rPr lang="en-US" dirty="0"/>
              <a:t>	mitigates impact to the neighbors, decreasing the length of time for construction compared to the phased approach </a:t>
            </a:r>
          </a:p>
          <a:p>
            <a:r>
              <a:rPr lang="en-US" dirty="0"/>
              <a:t>	using two pipes coming in and out of the plant creating redundancy if one pipe must be taken off-line and increasing resiliency and reliability of the filtration plant (this includes the replacement of 100-year old conduit)</a:t>
            </a:r>
          </a:p>
          <a:p>
            <a:endParaRPr lang="en-US" dirty="0"/>
          </a:p>
          <a:p>
            <a:r>
              <a:rPr lang="en-US" dirty="0"/>
              <a:t>We acknowledge this is a difficult decision and a complex project </a:t>
            </a:r>
          </a:p>
          <a:p>
            <a:r>
              <a:rPr lang="en-US" dirty="0"/>
              <a:t>Although we are working within many constraints, specifically time constraints we want to build something that will increase the resiliency AND reliability of a system that over 1 million people depend on now and more will in the future</a:t>
            </a:r>
          </a:p>
          <a:p>
            <a:endParaRPr lang="en-US" dirty="0"/>
          </a:p>
          <a:p>
            <a:r>
              <a:rPr lang="en-US" dirty="0"/>
              <a:t>Turn over to Dave…</a:t>
            </a:r>
          </a:p>
          <a:p>
            <a:r>
              <a:rPr lang="en-US" dirty="0"/>
              <a:t> </a:t>
            </a:r>
          </a:p>
          <a:p>
            <a:endParaRPr lang="en-US" dirty="0"/>
          </a:p>
        </p:txBody>
      </p:sp>
      <p:sp>
        <p:nvSpPr>
          <p:cNvPr id="4" name="Slide Number Placeholder 3"/>
          <p:cNvSpPr>
            <a:spLocks noGrp="1"/>
          </p:cNvSpPr>
          <p:nvPr>
            <p:ph type="sldNum" sz="quarter" idx="5"/>
          </p:nvPr>
        </p:nvSpPr>
        <p:spPr/>
        <p:txBody>
          <a:bodyPr/>
          <a:lstStyle/>
          <a:p>
            <a:fld id="{105D6D01-B75C-420B-9D16-EAF448CFD4B0}" type="slidenum">
              <a:rPr lang="en-US" smtClean="0"/>
              <a:t>14</a:t>
            </a:fld>
            <a:endParaRPr lang="en-US"/>
          </a:p>
        </p:txBody>
      </p:sp>
    </p:spTree>
    <p:extLst>
      <p:ext uri="{BB962C8B-B14F-4D97-AF65-F5344CB8AC3E}">
        <p14:creationId xmlns:p14="http://schemas.microsoft.com/office/powerpoint/2010/main" val="109673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[DAVID]</a:t>
            </a:r>
          </a:p>
        </p:txBody>
      </p:sp>
      <p:sp>
        <p:nvSpPr>
          <p:cNvPr id="4" name="Slide Number Placeholder 3"/>
          <p:cNvSpPr>
            <a:spLocks noGrp="1"/>
          </p:cNvSpPr>
          <p:nvPr>
            <p:ph type="sldNum" sz="quarter" idx="5"/>
          </p:nvPr>
        </p:nvSpPr>
        <p:spPr/>
        <p:txBody>
          <a:bodyPr/>
          <a:lstStyle/>
          <a:p>
            <a:fld id="{105D6D01-B75C-420B-9D16-EAF448CFD4B0}" type="slidenum">
              <a:rPr lang="en-US" smtClean="0"/>
              <a:t>15</a:t>
            </a:fld>
            <a:endParaRPr lang="en-US"/>
          </a:p>
        </p:txBody>
      </p:sp>
    </p:spTree>
    <p:extLst>
      <p:ext uri="{BB962C8B-B14F-4D97-AF65-F5344CB8AC3E}">
        <p14:creationId xmlns:p14="http://schemas.microsoft.com/office/powerpoint/2010/main" val="81758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[DAVID]</a:t>
            </a:r>
          </a:p>
        </p:txBody>
      </p:sp>
      <p:sp>
        <p:nvSpPr>
          <p:cNvPr id="4" name="Slide Number Placeholder 3"/>
          <p:cNvSpPr>
            <a:spLocks noGrp="1"/>
          </p:cNvSpPr>
          <p:nvPr>
            <p:ph type="sldNum" sz="quarter" idx="10"/>
          </p:nvPr>
        </p:nvSpPr>
        <p:spPr/>
        <p:txBody>
          <a:bodyPr/>
          <a:lstStyle/>
          <a:p>
            <a:fld id="{105D6D01-B75C-420B-9D16-EAF448CFD4B0}" type="slidenum">
              <a:rPr lang="en-US" smtClean="0"/>
              <a:t>16</a:t>
            </a:fld>
            <a:endParaRPr lang="en-US"/>
          </a:p>
        </p:txBody>
      </p:sp>
    </p:spTree>
    <p:extLst>
      <p:ext uri="{BB962C8B-B14F-4D97-AF65-F5344CB8AC3E}">
        <p14:creationId xmlns:p14="http://schemas.microsoft.com/office/powerpoint/2010/main" val="16463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[DAVID]</a:t>
            </a:r>
          </a:p>
          <a:p>
            <a:endParaRPr lang="en-US" dirty="0"/>
          </a:p>
          <a:p>
            <a:r>
              <a:rPr lang="en-US" dirty="0"/>
              <a:t>Verbally mention specific MWESB if needed. Standard city amount, and committed to. </a:t>
            </a:r>
          </a:p>
          <a:p>
            <a:endParaRPr lang="en-US" dirty="0"/>
          </a:p>
          <a:p>
            <a:r>
              <a:rPr lang="en-US" dirty="0"/>
              <a:t>Contract proposal has committed to…</a:t>
            </a:r>
          </a:p>
        </p:txBody>
      </p:sp>
      <p:sp>
        <p:nvSpPr>
          <p:cNvPr id="4" name="Slide Number Placeholder 3"/>
          <p:cNvSpPr>
            <a:spLocks noGrp="1"/>
          </p:cNvSpPr>
          <p:nvPr>
            <p:ph type="sldNum" sz="quarter" idx="10"/>
          </p:nvPr>
        </p:nvSpPr>
        <p:spPr/>
        <p:txBody>
          <a:bodyPr/>
          <a:lstStyle/>
          <a:p>
            <a:fld id="{105D6D01-B75C-420B-9D16-EAF448CFD4B0}" type="slidenum">
              <a:rPr lang="en-US" smtClean="0"/>
              <a:t>17</a:t>
            </a:fld>
            <a:endParaRPr lang="en-US"/>
          </a:p>
        </p:txBody>
      </p:sp>
    </p:spTree>
    <p:extLst>
      <p:ext uri="{BB962C8B-B14F-4D97-AF65-F5344CB8AC3E}">
        <p14:creationId xmlns:p14="http://schemas.microsoft.com/office/powerpoint/2010/main" val="80784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[MIKE]</a:t>
            </a:r>
          </a:p>
          <a:p>
            <a:endParaRPr lang="en-US" dirty="0"/>
          </a:p>
          <a:p>
            <a:r>
              <a:rPr lang="en-US" dirty="0"/>
              <a:t>To wrap up: today we recommend two actions: 1) adopting the values, expectations and recommended option that we’ve presented for the Bull Run Filtration Project. And 2) Authorize executing the on-site design services contract with Stantec as we move forward into the design phase of the project.</a:t>
            </a:r>
          </a:p>
        </p:txBody>
      </p:sp>
      <p:sp>
        <p:nvSpPr>
          <p:cNvPr id="4" name="Slide Number Placeholder 3"/>
          <p:cNvSpPr>
            <a:spLocks noGrp="1"/>
          </p:cNvSpPr>
          <p:nvPr>
            <p:ph type="sldNum" sz="quarter" idx="10"/>
          </p:nvPr>
        </p:nvSpPr>
        <p:spPr/>
        <p:txBody>
          <a:bodyPr/>
          <a:lstStyle/>
          <a:p>
            <a:fld id="{105D6D01-B75C-420B-9D16-EAF448CFD4B0}" type="slidenum">
              <a:rPr lang="en-US" smtClean="0"/>
              <a:t>18</a:t>
            </a:fld>
            <a:endParaRPr lang="en-US"/>
          </a:p>
        </p:txBody>
      </p:sp>
    </p:spTree>
    <p:extLst>
      <p:ext uri="{BB962C8B-B14F-4D97-AF65-F5344CB8AC3E}">
        <p14:creationId xmlns:p14="http://schemas.microsoft.com/office/powerpoint/2010/main" val="368433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[MIKE]</a:t>
            </a:r>
          </a:p>
          <a:p>
            <a:endParaRPr lang="en-US" b="1" dirty="0"/>
          </a:p>
          <a:p>
            <a:r>
              <a:rPr lang="en-US" b="1" dirty="0"/>
              <a:t>Thanks for your time. Folks don’t need to only track City Council meetings to stay current on what’s happening with our project. They can also bookmark our project webpage and sign up for project emails and updates throughout the year</a:t>
            </a:r>
            <a:r>
              <a:rPr lang="en-US" dirty="0"/>
              <a:t>.</a:t>
            </a:r>
          </a:p>
          <a:p>
            <a:endParaRPr lang="en-US" dirty="0"/>
          </a:p>
          <a:p>
            <a:r>
              <a:rPr lang="en-US" dirty="0"/>
              <a:t>We’ll now open up with any questions.</a:t>
            </a:r>
          </a:p>
        </p:txBody>
      </p:sp>
      <p:sp>
        <p:nvSpPr>
          <p:cNvPr id="4" name="Slide Number Placeholder 3"/>
          <p:cNvSpPr>
            <a:spLocks noGrp="1"/>
          </p:cNvSpPr>
          <p:nvPr>
            <p:ph type="sldNum" sz="quarter" idx="10"/>
          </p:nvPr>
        </p:nvSpPr>
        <p:spPr/>
        <p:txBody>
          <a:bodyPr/>
          <a:lstStyle/>
          <a:p>
            <a:fld id="{105D6D01-B75C-420B-9D16-EAF448CFD4B0}" type="slidenum">
              <a:rPr lang="en-US" smtClean="0"/>
              <a:t>19</a:t>
            </a:fld>
            <a:endParaRPr lang="en-US"/>
          </a:p>
        </p:txBody>
      </p:sp>
    </p:spTree>
    <p:extLst>
      <p:ext uri="{BB962C8B-B14F-4D97-AF65-F5344CB8AC3E}">
        <p14:creationId xmlns:p14="http://schemas.microsoft.com/office/powerpoint/2010/main" val="348435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[MIKE]</a:t>
            </a:r>
          </a:p>
          <a:p>
            <a:endParaRPr lang="en-US" dirty="0"/>
          </a:p>
          <a:p>
            <a:r>
              <a:rPr lang="en-US" dirty="0"/>
              <a:t>Today’s presentation does four things: 1) provides a recap of where the project has been, 2) provides a project schedule, 3) frames the project values that will drive the project moving forward, and 4) provides a recommended budget option for the resolution.</a:t>
            </a:r>
          </a:p>
          <a:p>
            <a:endParaRPr lang="en-US" dirty="0"/>
          </a:p>
          <a:p>
            <a:r>
              <a:rPr lang="en-US" dirty="0"/>
              <a:t>We will also provide a short presentation on the Council ordinance that will authorize the design contractor for the Bull Run Filtration project.</a:t>
            </a:r>
          </a:p>
        </p:txBody>
      </p:sp>
      <p:sp>
        <p:nvSpPr>
          <p:cNvPr id="4" name="Slide Number Placeholder 3"/>
          <p:cNvSpPr>
            <a:spLocks noGrp="1"/>
          </p:cNvSpPr>
          <p:nvPr>
            <p:ph type="sldNum" sz="quarter" idx="10"/>
          </p:nvPr>
        </p:nvSpPr>
        <p:spPr/>
        <p:txBody>
          <a:bodyPr/>
          <a:lstStyle/>
          <a:p>
            <a:fld id="{105D6D01-B75C-420B-9D16-EAF448CFD4B0}" type="slidenum">
              <a:rPr lang="en-US" smtClean="0"/>
              <a:t>2</a:t>
            </a:fld>
            <a:endParaRPr lang="en-US"/>
          </a:p>
        </p:txBody>
      </p:sp>
    </p:spTree>
    <p:extLst>
      <p:ext uri="{BB962C8B-B14F-4D97-AF65-F5344CB8AC3E}">
        <p14:creationId xmlns:p14="http://schemas.microsoft.com/office/powerpoint/2010/main" val="165909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[MIKE]</a:t>
            </a:r>
          </a:p>
          <a:p>
            <a:endParaRPr lang="en-US" dirty="0"/>
          </a:p>
          <a:p>
            <a:r>
              <a:rPr lang="en-US" dirty="0"/>
              <a:t>First a quick recap. You’ll remember a few of these items:</a:t>
            </a:r>
          </a:p>
          <a:p>
            <a:endParaRPr lang="en-US" dirty="0"/>
          </a:p>
          <a:p>
            <a:r>
              <a:rPr lang="en-US" dirty="0"/>
              <a:t>--We first started receiving crypto reports in 2017, prompting the City Council to take action and chooses filtration as the selected treatment option in August 2017.</a:t>
            </a:r>
          </a:p>
          <a:p>
            <a:r>
              <a:rPr lang="en-US" dirty="0"/>
              <a:t>--In December 2017, we finalized the Bilateral Compliance Agreement with the Oregon Health Authority, setting a schedule until 2027 and setting filtration as the treatment option.</a:t>
            </a:r>
          </a:p>
          <a:p>
            <a:r>
              <a:rPr lang="en-US" dirty="0"/>
              <a:t>--Late last year, in December 2018, City Council decided on the location, technology, capacity, and procurement method for the future filtration facility.</a:t>
            </a:r>
          </a:p>
          <a:p>
            <a:r>
              <a:rPr lang="en-US" dirty="0"/>
              <a:t>--Then, two months ago, we held a work session with you to discuss project updates related to planning and budget.</a:t>
            </a:r>
          </a:p>
          <a:p>
            <a:endParaRPr lang="en-US" dirty="0"/>
          </a:p>
        </p:txBody>
      </p:sp>
      <p:sp>
        <p:nvSpPr>
          <p:cNvPr id="4" name="Slide Number Placeholder 3"/>
          <p:cNvSpPr>
            <a:spLocks noGrp="1"/>
          </p:cNvSpPr>
          <p:nvPr>
            <p:ph type="sldNum" sz="quarter" idx="5"/>
          </p:nvPr>
        </p:nvSpPr>
        <p:spPr/>
        <p:txBody>
          <a:bodyPr/>
          <a:lstStyle/>
          <a:p>
            <a:fld id="{105D6D01-B75C-420B-9D16-EAF448CFD4B0}" type="slidenum">
              <a:rPr lang="en-US" smtClean="0"/>
              <a:t>3</a:t>
            </a:fld>
            <a:endParaRPr lang="en-US"/>
          </a:p>
        </p:txBody>
      </p:sp>
    </p:spTree>
    <p:extLst>
      <p:ext uri="{BB962C8B-B14F-4D97-AF65-F5344CB8AC3E}">
        <p14:creationId xmlns:p14="http://schemas.microsoft.com/office/powerpoint/2010/main" val="290819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b="1" dirty="0"/>
              <a:t>[MIKE]</a:t>
            </a:r>
          </a:p>
          <a:p>
            <a:endParaRPr lang="en-US" dirty="0"/>
          </a:p>
          <a:p>
            <a:r>
              <a:rPr lang="en-US" dirty="0"/>
              <a:t>Looking at the full project timeline, you’ll see we’re still in the planning stages at the yellow line. There is still a lot of work to do. These early planning stages have provided the opportunity to get under the hood, fine-tune things like cost estimates, and have a good grasp on what will be needed for design and construction.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 we’ve done throughout the project, we will continue to provide updates to Council on project milestones and checkpoints. Today is just one of many conversations that we’ll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near-term, we’ll be back two times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--Spring 2020: to discuss the design contract for pipelines work and the CM/GC PTE services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--June 2020: for a check-in on the project budget, which will happen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4</a:t>
            </a:fld>
            <a:endParaRPr lang="en-US"/>
          </a:p>
        </p:txBody>
      </p:sp>
    </p:spTree>
    <p:extLst>
      <p:ext uri="{BB962C8B-B14F-4D97-AF65-F5344CB8AC3E}">
        <p14:creationId xmlns:p14="http://schemas.microsoft.com/office/powerpoint/2010/main" val="227841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[MIKE]</a:t>
            </a:r>
          </a:p>
          <a:p>
            <a:endParaRPr lang="en-US" dirty="0"/>
          </a:p>
          <a:p>
            <a:r>
              <a:rPr lang="en-US" dirty="0"/>
              <a:t>Switching gears. From the very beginning, this project has been informed by 4 priority values that we’re hoping to formalize here today:</a:t>
            </a:r>
          </a:p>
          <a:p>
            <a:endParaRPr lang="en-US" dirty="0"/>
          </a:p>
          <a:p>
            <a:r>
              <a:rPr lang="en-US" dirty="0"/>
              <a:t>--Water Quality: providing safe, reliable drinking water to a large population in the Portland metro area.</a:t>
            </a:r>
          </a:p>
          <a:p>
            <a:r>
              <a:rPr lang="en-US" dirty="0"/>
              <a:t>--Resilience: advancing the Water Bureau’s ongoing efforts to provide a more resilient system.</a:t>
            </a:r>
          </a:p>
          <a:p>
            <a:r>
              <a:rPr lang="en-US" dirty="0"/>
              <a:t>--Community and Environment: we’re working to implement the project in a manner that is sensitive to community and environmental impacts.</a:t>
            </a:r>
          </a:p>
          <a:p>
            <a:r>
              <a:rPr lang="en-US" dirty="0"/>
              <a:t>--Value &amp; Cost: our goal is to always provide the best value for our rate payers.</a:t>
            </a:r>
          </a:p>
          <a:p>
            <a:endParaRPr lang="en-US" dirty="0"/>
          </a:p>
          <a:p>
            <a:r>
              <a:rPr lang="en-US" dirty="0"/>
              <a:t>These values are integrated into this work in a variety of ways. For example [note the icon for each slide and how each following slide connects to a value]</a:t>
            </a:r>
          </a:p>
        </p:txBody>
      </p:sp>
      <p:sp>
        <p:nvSpPr>
          <p:cNvPr id="4" name="Slide Number Placeholder 3"/>
          <p:cNvSpPr>
            <a:spLocks noGrp="1"/>
          </p:cNvSpPr>
          <p:nvPr>
            <p:ph type="sldNum" sz="quarter" idx="5"/>
          </p:nvPr>
        </p:nvSpPr>
        <p:spPr/>
        <p:txBody>
          <a:bodyPr/>
          <a:lstStyle/>
          <a:p>
            <a:fld id="{105D6D01-B75C-420B-9D16-EAF448CFD4B0}" type="slidenum">
              <a:rPr lang="en-US" smtClean="0"/>
              <a:t>5</a:t>
            </a:fld>
            <a:endParaRPr lang="en-US"/>
          </a:p>
        </p:txBody>
      </p:sp>
    </p:spTree>
    <p:extLst>
      <p:ext uri="{BB962C8B-B14F-4D97-AF65-F5344CB8AC3E}">
        <p14:creationId xmlns:p14="http://schemas.microsoft.com/office/powerpoint/2010/main" val="134594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[MIKE]</a:t>
            </a:r>
          </a:p>
          <a:p>
            <a:endParaRPr lang="en-US" dirty="0"/>
          </a:p>
          <a:p>
            <a:r>
              <a:rPr lang="en-US" dirty="0"/>
              <a:t>You’ll see here how our Water Quality values guide the benefits of this project. These were also all points that the Council considered when choosing the treatment option.</a:t>
            </a:r>
          </a:p>
          <a:p>
            <a:endParaRPr lang="en-US" b="1"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6</a:t>
            </a:fld>
            <a:endParaRPr lang="en-US"/>
          </a:p>
        </p:txBody>
      </p:sp>
    </p:spTree>
    <p:extLst>
      <p:ext uri="{BB962C8B-B14F-4D97-AF65-F5344CB8AC3E}">
        <p14:creationId xmlns:p14="http://schemas.microsoft.com/office/powerpoint/2010/main" val="165909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 into WQ value. A quick way to read this: more dots are better. Also, all boxes rely on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“pathogens” includes cryptosporidium.</a:t>
            </a:r>
          </a:p>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7</a:t>
            </a:fld>
            <a:endParaRPr lang="en-US"/>
          </a:p>
        </p:txBody>
      </p:sp>
    </p:spTree>
    <p:extLst>
      <p:ext uri="{BB962C8B-B14F-4D97-AF65-F5344CB8AC3E}">
        <p14:creationId xmlns:p14="http://schemas.microsoft.com/office/powerpoint/2010/main" val="165909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 into resilience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pipes in, two pipes out talking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Turn over to Gabe…</a:t>
            </a:r>
          </a:p>
          <a:p>
            <a:endParaRPr lang="en-US" dirty="0"/>
          </a:p>
        </p:txBody>
      </p:sp>
      <p:sp>
        <p:nvSpPr>
          <p:cNvPr id="4" name="Slide Number Placeholder 3"/>
          <p:cNvSpPr>
            <a:spLocks noGrp="1"/>
          </p:cNvSpPr>
          <p:nvPr>
            <p:ph type="sldNum" sz="quarter" idx="10"/>
          </p:nvPr>
        </p:nvSpPr>
        <p:spPr/>
        <p:txBody>
          <a:bodyPr/>
          <a:lstStyle/>
          <a:p>
            <a:fld id="{105D6D01-B75C-420B-9D16-EAF448CFD4B0}" type="slidenum">
              <a:rPr lang="en-US" smtClean="0"/>
              <a:t>8</a:t>
            </a:fld>
            <a:endParaRPr lang="en-US"/>
          </a:p>
        </p:txBody>
      </p:sp>
    </p:spTree>
    <p:extLst>
      <p:ext uri="{BB962C8B-B14F-4D97-AF65-F5344CB8AC3E}">
        <p14:creationId xmlns:p14="http://schemas.microsoft.com/office/powerpoint/2010/main" val="165909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55000" lnSpcReduction="20000"/>
          </a:bodyPr>
          <a:lstStyle/>
          <a:p>
            <a:pPr defTabSz="906711"/>
            <a:r>
              <a:rPr lang="en-US" b="1" dirty="0"/>
              <a:t>[GABE] </a:t>
            </a:r>
          </a:p>
          <a:p>
            <a:pPr defTabSz="906711"/>
            <a:endParaRPr lang="en-US" b="1" dirty="0"/>
          </a:p>
          <a:p>
            <a:pPr defTabSz="906711"/>
            <a:r>
              <a:rPr lang="en-US" dirty="0"/>
              <a:t>Tie into community value. Another guiding principle of this work. </a:t>
            </a:r>
          </a:p>
          <a:p>
            <a:pPr defTabSz="906711"/>
            <a:endParaRPr lang="en-US" dirty="0"/>
          </a:p>
          <a:p>
            <a:pPr defTabSz="906711"/>
            <a:r>
              <a:rPr lang="en-US" dirty="0"/>
              <a:t>Throughout, we are prioritizing environmental considerations and an extensive public outreach and communications effort. We see some of the community members here today and we appreciate their engagement and participation in this process, should they choose to do so. We’ve also spent time individually and one-on-one with many property owners in the community and we always appreciate working with them.</a:t>
            </a:r>
          </a:p>
          <a:p>
            <a:pPr defTabSz="906711"/>
            <a:endParaRPr lang="en-US" dirty="0"/>
          </a:p>
          <a:p>
            <a:pPr defTabSz="906711"/>
            <a:r>
              <a:rPr lang="en-US" dirty="0"/>
              <a:t>PUB and CUB</a:t>
            </a:r>
          </a:p>
          <a:p>
            <a:pPr defTabSz="906711"/>
            <a:endParaRPr lang="en-US" dirty="0"/>
          </a:p>
          <a:p>
            <a:pPr defTabSz="906711"/>
            <a:r>
              <a:rPr lang="en-US" dirty="0"/>
              <a:t>In the interest of time I will not read through every group we have met with, but I will make a shameless plug for both our website, where you can get up to date information about all aspects of the project, and a plug for our excellent community engagement team, including Community Outreach and Information Representative Bonita Oswald and Public Information Officer Jaymee Cuti.</a:t>
            </a:r>
          </a:p>
          <a:p>
            <a:pPr defTabSz="906711"/>
            <a:endParaRPr lang="en-US" dirty="0"/>
          </a:p>
          <a:p>
            <a:r>
              <a:rPr lang="en-US" sz="1200" kern="1200" dirty="0">
                <a:solidFill>
                  <a:schemeClr val="tx1"/>
                </a:solidFill>
                <a:effectLst/>
                <a:latin typeface="+mn-lt"/>
                <a:ea typeface="+mn-ea"/>
                <a:cs typeface="+mn-cs"/>
              </a:rPr>
              <a:t>The Portland Water Bureau has been working to reach out to organizations to share information about our projects and get feedback about potential topics for future conversations.  We have met with the following agencies.  (Those in </a:t>
            </a:r>
            <a:r>
              <a:rPr lang="en-US" sz="1200" b="1" kern="1200" dirty="0">
                <a:solidFill>
                  <a:schemeClr val="tx1"/>
                </a:solidFill>
                <a:effectLst/>
                <a:latin typeface="+mn-lt"/>
                <a:ea typeface="+mn-ea"/>
                <a:cs typeface="+mn-cs"/>
              </a:rPr>
              <a:t>bold</a:t>
            </a:r>
            <a:r>
              <a:rPr lang="en-US" sz="1200" kern="1200" dirty="0">
                <a:solidFill>
                  <a:schemeClr val="tx1"/>
                </a:solidFill>
                <a:effectLst/>
                <a:latin typeface="+mn-lt"/>
                <a:ea typeface="+mn-ea"/>
                <a:cs typeface="+mn-cs"/>
              </a:rPr>
              <a:t> are participating in the Site Advisory Group):</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East Multnomah Soil and Water Conservation District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Johnson Creek Watershed Council Interjurisdictional Advisory Board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Wholesale Water Managers</a:t>
            </a:r>
          </a:p>
          <a:p>
            <a:pPr lvl="0"/>
            <a:r>
              <a:rPr lang="en-US" sz="1200" kern="1200" dirty="0">
                <a:solidFill>
                  <a:schemeClr val="tx1"/>
                </a:solidFill>
                <a:effectLst/>
                <a:latin typeface="+mn-lt"/>
                <a:ea typeface="+mn-ea"/>
                <a:cs typeface="+mn-cs"/>
              </a:rPr>
              <a:t>Multnomah County Planning</a:t>
            </a:r>
          </a:p>
          <a:p>
            <a:pPr lvl="0"/>
            <a:r>
              <a:rPr lang="en-US" sz="1200" kern="1200" dirty="0">
                <a:solidFill>
                  <a:schemeClr val="tx1"/>
                </a:solidFill>
                <a:effectLst/>
                <a:latin typeface="+mn-lt"/>
                <a:ea typeface="+mn-ea"/>
                <a:cs typeface="+mn-cs"/>
              </a:rPr>
              <a:t>Clackamas County Government Affairs</a:t>
            </a:r>
          </a:p>
          <a:p>
            <a:pPr lvl="0"/>
            <a:r>
              <a:rPr lang="en-US" sz="1200" kern="1200" dirty="0">
                <a:solidFill>
                  <a:schemeClr val="tx1"/>
                </a:solidFill>
                <a:effectLst/>
                <a:latin typeface="+mn-lt"/>
                <a:ea typeface="+mn-ea"/>
                <a:cs typeface="+mn-cs"/>
              </a:rPr>
              <a:t>City of Gresham Government Affairs</a:t>
            </a:r>
          </a:p>
          <a:p>
            <a:pPr lvl="0"/>
            <a:r>
              <a:rPr lang="en-US" sz="1200" b="1" kern="1200" dirty="0">
                <a:solidFill>
                  <a:schemeClr val="tx1"/>
                </a:solidFill>
                <a:effectLst/>
                <a:latin typeface="+mn-lt"/>
                <a:ea typeface="+mn-ea"/>
                <a:cs typeface="+mn-cs"/>
              </a:rPr>
              <a:t>Surface Nursery</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NW </a:t>
            </a:r>
            <a:r>
              <a:rPr lang="en-US" sz="1200" kern="1200" dirty="0" err="1">
                <a:solidFill>
                  <a:schemeClr val="tx1"/>
                </a:solidFill>
                <a:effectLst/>
                <a:latin typeface="+mn-lt"/>
                <a:ea typeface="+mn-ea"/>
                <a:cs typeface="+mn-cs"/>
              </a:rPr>
              <a:t>Steelheaders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Multnomah County Health Department</a:t>
            </a:r>
          </a:p>
          <a:p>
            <a:pPr lvl="0"/>
            <a:r>
              <a:rPr lang="en-US" sz="1200" kern="1200" dirty="0">
                <a:solidFill>
                  <a:schemeClr val="tx1"/>
                </a:solidFill>
                <a:effectLst/>
                <a:latin typeface="+mn-lt"/>
                <a:ea typeface="+mn-ea"/>
                <a:cs typeface="+mn-cs"/>
              </a:rPr>
              <a:t>OHSU</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continue to be in contact with the following agencies and have offered to come speak with their organizations.</a:t>
            </a:r>
          </a:p>
          <a:p>
            <a:pPr lvl="0"/>
            <a:r>
              <a:rPr lang="en-US" sz="1200" kern="1200" dirty="0">
                <a:solidFill>
                  <a:schemeClr val="tx1"/>
                </a:solidFill>
                <a:effectLst/>
                <a:latin typeface="+mn-lt"/>
                <a:ea typeface="+mn-ea"/>
                <a:cs typeface="+mn-cs"/>
              </a:rPr>
              <a:t>Clackamas County Planning </a:t>
            </a:r>
          </a:p>
          <a:p>
            <a:pPr lvl="0"/>
            <a:r>
              <a:rPr lang="en-US" sz="1200" kern="1200" dirty="0">
                <a:solidFill>
                  <a:schemeClr val="tx1"/>
                </a:solidFill>
                <a:effectLst/>
                <a:latin typeface="+mn-lt"/>
                <a:ea typeface="+mn-ea"/>
                <a:cs typeface="+mn-cs"/>
              </a:rPr>
              <a:t>Multnomah County Board of Commissioners</a:t>
            </a:r>
          </a:p>
          <a:p>
            <a:pPr lvl="0"/>
            <a:r>
              <a:rPr lang="en-US" sz="1200" kern="1200" dirty="0">
                <a:solidFill>
                  <a:schemeClr val="tx1"/>
                </a:solidFill>
                <a:effectLst/>
                <a:latin typeface="+mn-lt"/>
                <a:ea typeface="+mn-ea"/>
                <a:cs typeface="+mn-cs"/>
              </a:rPr>
              <a:t>Clackamas County Board of Commissioners</a:t>
            </a:r>
          </a:p>
          <a:p>
            <a:pPr lvl="0"/>
            <a:r>
              <a:rPr lang="en-US" sz="1200" b="1" kern="1200" dirty="0">
                <a:solidFill>
                  <a:schemeClr val="tx1"/>
                </a:solidFill>
                <a:effectLst/>
                <a:latin typeface="+mn-lt"/>
                <a:ea typeface="+mn-ea"/>
                <a:cs typeface="+mn-cs"/>
              </a:rPr>
              <a:t>Sandy River Watershed Council</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City of Sandy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Sandy River Basin Partners</a:t>
            </a:r>
          </a:p>
          <a:p>
            <a:pPr lvl="0"/>
            <a:r>
              <a:rPr lang="en-US" sz="1200" kern="1200" dirty="0">
                <a:solidFill>
                  <a:schemeClr val="tx1"/>
                </a:solidFill>
                <a:effectLst/>
                <a:latin typeface="+mn-lt"/>
                <a:ea typeface="+mn-ea"/>
                <a:cs typeface="+mn-cs"/>
              </a:rPr>
              <a:t>Pleasant Home Water District</a:t>
            </a:r>
          </a:p>
          <a:p>
            <a:pPr lvl="0"/>
            <a:r>
              <a:rPr lang="en-US" sz="1200" kern="1200" dirty="0">
                <a:solidFill>
                  <a:schemeClr val="tx1"/>
                </a:solidFill>
                <a:effectLst/>
                <a:latin typeface="+mn-lt"/>
                <a:ea typeface="+mn-ea"/>
                <a:cs typeface="+mn-cs"/>
              </a:rPr>
              <a:t>Rockwood Water District</a:t>
            </a:r>
          </a:p>
          <a:p>
            <a:pPr lvl="0"/>
            <a:r>
              <a:rPr lang="en-US" sz="1200" kern="1200" dirty="0">
                <a:solidFill>
                  <a:schemeClr val="tx1"/>
                </a:solidFill>
                <a:effectLst/>
                <a:latin typeface="+mn-lt"/>
                <a:ea typeface="+mn-ea"/>
                <a:cs typeface="+mn-cs"/>
              </a:rPr>
              <a:t>Bull Run Community Planning Organization</a:t>
            </a:r>
          </a:p>
          <a:p>
            <a:pPr lvl="0"/>
            <a:r>
              <a:rPr lang="en-US" sz="1200" kern="1200" dirty="0">
                <a:solidFill>
                  <a:schemeClr val="tx1"/>
                </a:solidFill>
                <a:effectLst/>
                <a:latin typeface="+mn-lt"/>
                <a:ea typeface="+mn-ea"/>
                <a:cs typeface="+mn-cs"/>
              </a:rPr>
              <a:t>Multnomah County Rural Fire District 10</a:t>
            </a:r>
          </a:p>
          <a:p>
            <a:pPr lvl="0"/>
            <a:r>
              <a:rPr lang="en-US" sz="1200" kern="1200" dirty="0">
                <a:solidFill>
                  <a:schemeClr val="tx1"/>
                </a:solidFill>
                <a:effectLst/>
                <a:latin typeface="+mn-lt"/>
                <a:ea typeface="+mn-ea"/>
                <a:cs typeface="+mn-cs"/>
              </a:rPr>
              <a:t>City of Gresham, Fire and Emergency Services </a:t>
            </a:r>
          </a:p>
          <a:p>
            <a:pPr lvl="0"/>
            <a:r>
              <a:rPr lang="en-US" sz="1200" b="1" kern="1200" dirty="0">
                <a:solidFill>
                  <a:schemeClr val="tx1"/>
                </a:solidFill>
                <a:effectLst/>
                <a:latin typeface="+mn-lt"/>
                <a:ea typeface="+mn-ea"/>
                <a:cs typeface="+mn-cs"/>
              </a:rPr>
              <a:t>Oregon Trail Academy</a:t>
            </a:r>
            <a:endParaRPr lang="en-US" sz="1200" kern="1200" dirty="0">
              <a:solidFill>
                <a:schemeClr val="tx1"/>
              </a:solidFill>
              <a:effectLst/>
              <a:latin typeface="+mn-lt"/>
              <a:ea typeface="+mn-ea"/>
              <a:cs typeface="+mn-cs"/>
            </a:endParaRPr>
          </a:p>
          <a:p>
            <a:pPr defTabSz="906711"/>
            <a:endParaRPr lang="en-US" dirty="0"/>
          </a:p>
          <a:p>
            <a:r>
              <a:rPr lang="en-US" sz="1200" kern="1200" dirty="0">
                <a:solidFill>
                  <a:schemeClr val="tx1"/>
                </a:solidFill>
                <a:effectLst/>
                <a:latin typeface="+mn-lt"/>
                <a:ea typeface="+mn-ea"/>
                <a:cs typeface="+mn-cs"/>
              </a:rPr>
              <a:t>At the Partner meeting last week we presented project info to the following groups:</a:t>
            </a:r>
          </a:p>
          <a:p>
            <a:pPr lvl="0"/>
            <a:r>
              <a:rPr lang="en-US" sz="1200" kern="1200" dirty="0">
                <a:solidFill>
                  <a:schemeClr val="tx1"/>
                </a:solidFill>
                <a:effectLst/>
                <a:latin typeface="+mn-lt"/>
                <a:ea typeface="+mn-ea"/>
                <a:cs typeface="+mn-cs"/>
              </a:rPr>
              <a:t>Latino Network</a:t>
            </a:r>
          </a:p>
          <a:p>
            <a:pPr lvl="0"/>
            <a:r>
              <a:rPr lang="en-US" sz="1200" kern="1200" dirty="0">
                <a:solidFill>
                  <a:schemeClr val="tx1"/>
                </a:solidFill>
                <a:effectLst/>
                <a:latin typeface="+mn-lt"/>
                <a:ea typeface="+mn-ea"/>
                <a:cs typeface="+mn-cs"/>
              </a:rPr>
              <a:t>Self Enhancement Incorporated</a:t>
            </a:r>
          </a:p>
          <a:p>
            <a:pPr lvl="0"/>
            <a:r>
              <a:rPr lang="en-US" sz="1200" kern="1200" dirty="0">
                <a:solidFill>
                  <a:schemeClr val="tx1"/>
                </a:solidFill>
                <a:effectLst/>
                <a:latin typeface="+mn-lt"/>
                <a:ea typeface="+mn-ea"/>
                <a:cs typeface="+mn-cs"/>
              </a:rPr>
              <a:t>Human Solutions</a:t>
            </a:r>
          </a:p>
          <a:p>
            <a:pPr lvl="0"/>
            <a:r>
              <a:rPr lang="en-US" sz="1200" kern="1200" dirty="0">
                <a:solidFill>
                  <a:schemeClr val="tx1"/>
                </a:solidFill>
                <a:effectLst/>
                <a:latin typeface="+mn-lt"/>
                <a:ea typeface="+mn-ea"/>
                <a:cs typeface="+mn-cs"/>
              </a:rPr>
              <a:t>Impact Northwest</a:t>
            </a:r>
          </a:p>
          <a:p>
            <a:pPr lvl="0"/>
            <a:r>
              <a:rPr lang="en-US" sz="1200" kern="1200" dirty="0">
                <a:solidFill>
                  <a:schemeClr val="tx1"/>
                </a:solidFill>
                <a:effectLst/>
                <a:latin typeface="+mn-lt"/>
                <a:ea typeface="+mn-ea"/>
                <a:cs typeface="+mn-cs"/>
              </a:rPr>
              <a:t>Native American Youth and Family Center</a:t>
            </a:r>
          </a:p>
          <a:p>
            <a:pPr lvl="0"/>
            <a:r>
              <a:rPr lang="en-US" sz="1200" kern="1200" dirty="0">
                <a:solidFill>
                  <a:schemeClr val="tx1"/>
                </a:solidFill>
                <a:effectLst/>
                <a:latin typeface="+mn-lt"/>
                <a:ea typeface="+mn-ea"/>
                <a:cs typeface="+mn-cs"/>
              </a:rPr>
              <a:t>IRCO Asian Family </a:t>
            </a:r>
            <a:r>
              <a:rPr lang="en-US" sz="1200" kern="1200" dirty="0" err="1">
                <a:solidFill>
                  <a:schemeClr val="tx1"/>
                </a:solidFill>
                <a:effectLst/>
                <a:latin typeface="+mn-lt"/>
                <a:ea typeface="+mn-ea"/>
                <a:cs typeface="+mn-cs"/>
              </a:rPr>
              <a:t>Svcs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IRCO Africa House</a:t>
            </a:r>
          </a:p>
          <a:p>
            <a:pPr lvl="0"/>
            <a:r>
              <a:rPr lang="en-US" sz="1200" kern="1200" dirty="0">
                <a:solidFill>
                  <a:schemeClr val="tx1"/>
                </a:solidFill>
                <a:effectLst/>
                <a:latin typeface="+mn-lt"/>
                <a:ea typeface="+mn-ea"/>
                <a:cs typeface="+mn-cs"/>
              </a:rPr>
              <a:t>El </a:t>
            </a:r>
            <a:r>
              <a:rPr lang="en-US" sz="1200" kern="1200" dirty="0" err="1">
                <a:solidFill>
                  <a:schemeClr val="tx1"/>
                </a:solidFill>
                <a:effectLst/>
                <a:latin typeface="+mn-lt"/>
                <a:ea typeface="+mn-ea"/>
                <a:cs typeface="+mn-cs"/>
              </a:rPr>
              <a:t>Programma</a:t>
            </a:r>
            <a:r>
              <a:rPr lang="en-US" sz="1200" kern="1200" dirty="0">
                <a:solidFill>
                  <a:schemeClr val="tx1"/>
                </a:solidFill>
                <a:effectLst/>
                <a:latin typeface="+mn-lt"/>
                <a:ea typeface="+mn-ea"/>
                <a:cs typeface="+mn-cs"/>
              </a:rPr>
              <a:t> Hispano </a:t>
            </a:r>
            <a:r>
              <a:rPr lang="en-US" sz="1200" kern="1200" dirty="0" err="1">
                <a:solidFill>
                  <a:schemeClr val="tx1"/>
                </a:solidFill>
                <a:effectLst/>
                <a:latin typeface="+mn-lt"/>
                <a:ea typeface="+mn-ea"/>
                <a:cs typeface="+mn-cs"/>
              </a:rPr>
              <a:t>Catolico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Home Forward</a:t>
            </a:r>
          </a:p>
          <a:p>
            <a:r>
              <a:rPr lang="en-US" sz="1200" kern="1200" dirty="0">
                <a:solidFill>
                  <a:schemeClr val="tx1"/>
                </a:solidFill>
                <a:effectLst/>
                <a:latin typeface="+mn-lt"/>
                <a:ea typeface="+mn-ea"/>
                <a:cs typeface="+mn-cs"/>
              </a:rPr>
              <a:t>I am meeting with Corbett Friday to further discuss other opportunities with these groups and Financial Assistance. We are also exploring the concept of setting up information/activity tables at Community Centers next year.</a:t>
            </a:r>
          </a:p>
          <a:p>
            <a:pPr defTabSz="906711"/>
            <a:endParaRPr lang="en-US" dirty="0"/>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9</a:t>
            </a:fld>
            <a:endParaRPr lang="en-US"/>
          </a:p>
        </p:txBody>
      </p:sp>
    </p:spTree>
    <p:extLst>
      <p:ext uri="{BB962C8B-B14F-4D97-AF65-F5344CB8AC3E}">
        <p14:creationId xmlns:p14="http://schemas.microsoft.com/office/powerpoint/2010/main" val="2257280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20000">
              <a:schemeClr val="accent3">
                <a:lumMod val="5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p:cNvSpPr>
            <a:spLocks noGrp="1"/>
          </p:cNvSpPr>
          <p:nvPr>
            <p:ph type="ctrTitle" hasCustomPrompt="1"/>
          </p:nvPr>
        </p:nvSpPr>
        <p:spPr>
          <a:xfrm>
            <a:off x="533400" y="914400"/>
            <a:ext cx="7961376" cy="990600"/>
          </a:xfrm>
        </p:spPr>
        <p:txBody>
          <a:bodyPr lIns="45720" rIns="45720" bIns="45720" anchor="t" anchorCtr="0">
            <a:normAutofit/>
          </a:bodyPr>
          <a:lstStyle>
            <a:lvl1pPr algn="r">
              <a:defRPr kumimoji="0" lang="en-US" sz="3600" b="1" kern="1200" dirty="0" smtClean="0">
                <a:solidFill>
                  <a:schemeClr val="accent2">
                    <a:lumMod val="60000"/>
                    <a:lumOff val="4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extLst/>
          </a:lstStyle>
          <a:p>
            <a:r>
              <a:rPr kumimoji="0" lang="en-US"/>
              <a:t>Click to edit Master title </a:t>
            </a:r>
            <a:br>
              <a:rPr kumimoji="0" lang="en-US"/>
            </a:br>
            <a:endParaRPr kumimoji="0" lang="en-US"/>
          </a:p>
        </p:txBody>
      </p:sp>
      <p:sp>
        <p:nvSpPr>
          <p:cNvPr id="20" name="Subtitle 19"/>
          <p:cNvSpPr>
            <a:spLocks noGrp="1"/>
          </p:cNvSpPr>
          <p:nvPr>
            <p:ph type="subTitle" idx="1"/>
          </p:nvPr>
        </p:nvSpPr>
        <p:spPr>
          <a:xfrm>
            <a:off x="2667000" y="1752600"/>
            <a:ext cx="5827776" cy="914400"/>
          </a:xfrm>
        </p:spPr>
        <p:txBody>
          <a:bodyPr lIns="182880" tIns="0">
            <a:normAutofit/>
          </a:bodyPr>
          <a:lstStyle>
            <a:lvl1pPr marL="36575" indent="0" algn="r">
              <a:spcBef>
                <a:spcPts val="0"/>
              </a:spcBef>
              <a:buNone/>
              <a:defRPr sz="2800">
                <a:solidFill>
                  <a:schemeClr val="bg1"/>
                </a:solidFill>
                <a:effectLst>
                  <a:outerShdw blurRad="38100" dist="38100" dir="2700000" algn="tl">
                    <a:srgbClr val="000000">
                      <a:alpha val="43137"/>
                    </a:srgbClr>
                  </a:outerShdw>
                </a:effectLst>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extLst/>
          </a:lstStyle>
          <a:p>
            <a:r>
              <a:rPr kumimoji="0" lang="en-US"/>
              <a:t>Click to edit Master subtitle style</a:t>
            </a:r>
          </a:p>
        </p:txBody>
      </p:sp>
      <p:sp>
        <p:nvSpPr>
          <p:cNvPr id="24" name="Text Placeholder 23"/>
          <p:cNvSpPr>
            <a:spLocks noGrp="1"/>
          </p:cNvSpPr>
          <p:nvPr>
            <p:ph type="body" sz="quarter" idx="10"/>
          </p:nvPr>
        </p:nvSpPr>
        <p:spPr>
          <a:xfrm>
            <a:off x="3684896" y="3048000"/>
            <a:ext cx="4800600" cy="914400"/>
          </a:xfrm>
          <a:effectLst>
            <a:outerShdw blurRad="38100" dist="12700" dir="2700000" algn="tl" rotWithShape="0">
              <a:prstClr val="black">
                <a:alpha val="40000"/>
              </a:prstClr>
            </a:outerShdw>
          </a:effectLst>
        </p:spPr>
        <p:txBody>
          <a:bodyPr>
            <a:noAutofit/>
          </a:bodyPr>
          <a:lstStyle>
            <a:lvl1pPr marL="0" indent="0" algn="r">
              <a:spcBef>
                <a:spcPts val="0"/>
              </a:spcBef>
              <a:spcAft>
                <a:spcPts val="0"/>
              </a:spcAft>
              <a:buNone/>
              <a:defRPr sz="2800">
                <a:solidFill>
                  <a:srgbClr val="234F5F"/>
                </a:solidFill>
                <a:effectLst/>
                <a:latin typeface="Arial" pitchFamily="34" charset="0"/>
                <a:cs typeface="Arial" pitchFamily="34" charset="0"/>
              </a:defRPr>
            </a:lvl1pPr>
          </a:lstStyle>
          <a:p>
            <a:pPr lvl="0"/>
            <a:r>
              <a:rPr lang="en-US"/>
              <a:t>Click to edit Master text styles</a:t>
            </a:r>
          </a:p>
        </p:txBody>
      </p:sp>
      <p:sp>
        <p:nvSpPr>
          <p:cNvPr id="26" name="Text Placeholder 25"/>
          <p:cNvSpPr>
            <a:spLocks noGrp="1"/>
          </p:cNvSpPr>
          <p:nvPr>
            <p:ph type="body" sz="quarter" idx="11"/>
          </p:nvPr>
        </p:nvSpPr>
        <p:spPr>
          <a:xfrm>
            <a:off x="3684896" y="4343400"/>
            <a:ext cx="4800600" cy="914400"/>
          </a:xfrm>
        </p:spPr>
        <p:txBody>
          <a:bodyPr>
            <a:normAutofit/>
          </a:bodyPr>
          <a:lstStyle>
            <a:lvl1pPr algn="r">
              <a:spcBef>
                <a:spcPts val="0"/>
              </a:spcBef>
              <a:buNone/>
              <a:defRPr sz="2200" b="1" spc="-31" baseline="0">
                <a:solidFill>
                  <a:srgbClr val="224D5C"/>
                </a:solidFill>
                <a:effectLst/>
                <a:latin typeface="Arial" pitchFamily="34" charset="0"/>
                <a:cs typeface="Arial" pitchFamily="34" charset="0"/>
              </a:defRPr>
            </a:lvl1pPr>
          </a:lstStyle>
          <a:p>
            <a:pPr lvl="0"/>
            <a:r>
              <a:rPr lang="en-US"/>
              <a:t>Click to edit Master text styles</a:t>
            </a:r>
          </a:p>
        </p:txBody>
      </p:sp>
      <p:pic>
        <p:nvPicPr>
          <p:cNvPr id="9" name="Picture 2"/>
          <p:cNvPicPr>
            <a:picLocks noChangeAspect="1" noChangeArrowheads="1"/>
          </p:cNvPicPr>
          <p:nvPr userDrawn="1"/>
        </p:nvPicPr>
        <p:blipFill>
          <a:blip r:embed="rId2" cstate="print"/>
          <a:srcRect/>
          <a:stretch>
            <a:fillRect/>
          </a:stretch>
        </p:blipFill>
        <p:spPr bwMode="auto">
          <a:xfrm>
            <a:off x="5854723" y="5437695"/>
            <a:ext cx="2630774" cy="685800"/>
          </a:xfrm>
          <a:prstGeom prst="rect">
            <a:avLst/>
          </a:prstGeom>
          <a:noFill/>
          <a:ln w="9525">
            <a:noFill/>
            <a:miter lim="800000"/>
            <a:headEnd/>
            <a:tailEnd/>
          </a:ln>
        </p:spPr>
      </p:pic>
      <p:pic>
        <p:nvPicPr>
          <p:cNvPr id="11" name="Picture 10"/>
          <p:cNvPicPr>
            <a:picLocks noChangeAspect="1"/>
          </p:cNvPicPr>
          <p:nvPr userDrawn="1"/>
        </p:nvPicPr>
        <p:blipFill>
          <a:blip r:embed="rId3"/>
          <a:stretch>
            <a:fillRect/>
          </a:stretch>
        </p:blipFill>
        <p:spPr>
          <a:xfrm>
            <a:off x="5016260" y="6335798"/>
            <a:ext cx="1219200" cy="392854"/>
          </a:xfrm>
          <a:prstGeom prst="rect">
            <a:avLst/>
          </a:prstGeom>
        </p:spPr>
      </p:pic>
      <p:pic>
        <p:nvPicPr>
          <p:cNvPr id="2" name="Picture 1"/>
          <p:cNvPicPr>
            <a:picLocks noChangeAspect="1"/>
          </p:cNvPicPr>
          <p:nvPr userDrawn="1"/>
        </p:nvPicPr>
        <p:blipFill>
          <a:blip r:embed="rId4"/>
          <a:stretch>
            <a:fillRect/>
          </a:stretch>
        </p:blipFill>
        <p:spPr>
          <a:xfrm>
            <a:off x="7061172" y="6391268"/>
            <a:ext cx="1389478" cy="281923"/>
          </a:xfrm>
          <a:prstGeom prst="rect">
            <a:avLst/>
          </a:prstGeom>
        </p:spPr>
      </p:pic>
      <p:pic>
        <p:nvPicPr>
          <p:cNvPr id="1026" name="Picture 2" descr="Image result for HDR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366535" y="6372857"/>
            <a:ext cx="563562" cy="3187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457530" y="6328971"/>
            <a:ext cx="1700915" cy="523220"/>
          </a:xfrm>
          <a:prstGeom prst="rect">
            <a:avLst/>
          </a:prstGeom>
          <a:noFill/>
        </p:spPr>
        <p:txBody>
          <a:bodyPr wrap="none" rtlCol="0">
            <a:spAutoFit/>
          </a:bodyPr>
          <a:lstStyle/>
          <a:p>
            <a:pPr algn="ctr"/>
            <a:r>
              <a:rPr kumimoji="0" lang="en-US" sz="1400" b="1" kern="1200" spc="-31" baseline="0">
                <a:solidFill>
                  <a:srgbClr val="224D5C"/>
                </a:solidFill>
                <a:effectLst/>
                <a:latin typeface="Arial" pitchFamily="34" charset="0"/>
                <a:ea typeface="Tahoma" pitchFamily="34" charset="0"/>
                <a:cs typeface="Arial" pitchFamily="34" charset="0"/>
              </a:rPr>
              <a:t>Corrosion Control</a:t>
            </a:r>
          </a:p>
          <a:p>
            <a:pPr algn="ctr"/>
            <a:r>
              <a:rPr kumimoji="0" lang="en-US" sz="1400" b="1" kern="1200" spc="-31" baseline="0">
                <a:solidFill>
                  <a:srgbClr val="224D5C"/>
                </a:solidFill>
                <a:effectLst/>
                <a:latin typeface="Arial" pitchFamily="34" charset="0"/>
                <a:ea typeface="Tahoma" pitchFamily="34" charset="0"/>
                <a:cs typeface="Arial" pitchFamily="34" charset="0"/>
              </a:rPr>
              <a:t>Pilot Study Project</a:t>
            </a:r>
          </a:p>
        </p:txBody>
      </p:sp>
      <p:pic>
        <p:nvPicPr>
          <p:cNvPr id="15" name="Picture 14"/>
          <p:cNvPicPr>
            <a:picLocks noChangeAspect="1"/>
          </p:cNvPicPr>
          <p:nvPr userDrawn="1"/>
        </p:nvPicPr>
        <p:blipFill>
          <a:blip r:embed="rId6"/>
          <a:stretch>
            <a:fillRect/>
          </a:stretch>
        </p:blipFill>
        <p:spPr>
          <a:xfrm>
            <a:off x="614112" y="5599409"/>
            <a:ext cx="1387753" cy="667110"/>
          </a:xfrm>
          <a:prstGeom prst="rect">
            <a:avLst/>
          </a:prstGeom>
        </p:spPr>
      </p:pic>
    </p:spTree>
    <p:extLst>
      <p:ext uri="{BB962C8B-B14F-4D97-AF65-F5344CB8AC3E}">
        <p14:creationId xmlns:p14="http://schemas.microsoft.com/office/powerpoint/2010/main" val="243848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3D5E-B9C8-40F3-9FB7-E61F272C221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5500A52-1666-454D-817B-99783AB074DA}"/>
              </a:ext>
            </a:extLst>
          </p:cNvPr>
          <p:cNvSpPr>
            <a:spLocks noGrp="1"/>
          </p:cNvSpPr>
          <p:nvPr>
            <p:ph type="sldNum" sz="quarter" idx="10"/>
          </p:nvPr>
        </p:nvSpPr>
        <p:spPr/>
        <p:txBody>
          <a:bodyPr/>
          <a:lstStyle/>
          <a:p>
            <a:fld id="{83D12EE2-0A52-405F-9235-0A5D75AB581D}" type="slidenum">
              <a:rPr lang="en-US" smtClean="0"/>
              <a:pPr/>
              <a:t>‹#›</a:t>
            </a:fld>
            <a:endParaRPr lang="en-US"/>
          </a:p>
        </p:txBody>
      </p:sp>
      <p:sp>
        <p:nvSpPr>
          <p:cNvPr id="5" name="Text Placeholder 4">
            <a:extLst>
              <a:ext uri="{FF2B5EF4-FFF2-40B4-BE49-F238E27FC236}">
                <a16:creationId xmlns:a16="http://schemas.microsoft.com/office/drawing/2014/main" id="{E2F2C1ED-8321-4A4B-974D-91126912F49B}"/>
              </a:ext>
            </a:extLst>
          </p:cNvPr>
          <p:cNvSpPr>
            <a:spLocks noGrp="1"/>
          </p:cNvSpPr>
          <p:nvPr>
            <p:ph type="body" sz="quarter" idx="11" hasCustomPrompt="1"/>
          </p:nvPr>
        </p:nvSpPr>
        <p:spPr>
          <a:xfrm>
            <a:off x="285752" y="1447800"/>
            <a:ext cx="8523685" cy="914400"/>
          </a:xfrm>
        </p:spPr>
        <p:txBody>
          <a:bodyPr/>
          <a:lstStyle>
            <a:lvl1pPr>
              <a:defRPr/>
            </a:lvl1pPr>
            <a:lvl2pPr marL="250819" indent="0">
              <a:buNone/>
              <a:defRPr/>
            </a:lvl2pPr>
          </a:lstStyle>
          <a:p>
            <a:pPr lvl="0"/>
            <a:r>
              <a:rPr lang="en-US"/>
              <a:t>Table Introduction</a:t>
            </a:r>
          </a:p>
        </p:txBody>
      </p:sp>
    </p:spTree>
    <p:extLst>
      <p:ext uri="{BB962C8B-B14F-4D97-AF65-F5344CB8AC3E}">
        <p14:creationId xmlns:p14="http://schemas.microsoft.com/office/powerpoint/2010/main" val="18222374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1"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a:p>
        </p:txBody>
      </p:sp>
    </p:spTree>
    <p:extLst>
      <p:ext uri="{BB962C8B-B14F-4D97-AF65-F5344CB8AC3E}">
        <p14:creationId xmlns:p14="http://schemas.microsoft.com/office/powerpoint/2010/main" val="20438511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0B7A2F-3257-4060-AE64-2DFFAAC9FE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3" y="261500"/>
            <a:ext cx="2395763" cy="1263916"/>
          </a:xfrm>
          <a:prstGeom prst="rect">
            <a:avLst/>
          </a:prstGeom>
        </p:spPr>
      </p:pic>
      <p:sp>
        <p:nvSpPr>
          <p:cNvPr id="4" name="Rectangle 3">
            <a:extLst>
              <a:ext uri="{FF2B5EF4-FFF2-40B4-BE49-F238E27FC236}">
                <a16:creationId xmlns:a16="http://schemas.microsoft.com/office/drawing/2014/main" id="{305731B7-A557-4A51-B102-A52F9B1D0EDD}"/>
              </a:ext>
            </a:extLst>
          </p:cNvPr>
          <p:cNvSpPr/>
          <p:nvPr userDrawn="1"/>
        </p:nvSpPr>
        <p:spPr bwMode="auto">
          <a:xfrm>
            <a:off x="1085850" y="184157"/>
            <a:ext cx="57150"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pPr>
            <a:endParaRPr lang="en-US" sz="1800">
              <a:solidFill>
                <a:prstClr val="black"/>
              </a:solidFill>
              <a:latin typeface="Arial" charset="0"/>
            </a:endParaRPr>
          </a:p>
        </p:txBody>
      </p:sp>
      <p:pic>
        <p:nvPicPr>
          <p:cNvPr id="8" name="Picture 7">
            <a:extLst>
              <a:ext uri="{FF2B5EF4-FFF2-40B4-BE49-F238E27FC236}">
                <a16:creationId xmlns:a16="http://schemas.microsoft.com/office/drawing/2014/main" id="{4073C6B1-8F2C-4881-AD1A-8739225A907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213"/>
          <a:stretch/>
        </p:blipFill>
        <p:spPr>
          <a:xfrm>
            <a:off x="0" y="4060194"/>
            <a:ext cx="9144000" cy="4550411"/>
          </a:xfrm>
          <a:prstGeom prst="rect">
            <a:avLst/>
          </a:prstGeom>
        </p:spPr>
      </p:pic>
      <p:sp>
        <p:nvSpPr>
          <p:cNvPr id="9" name="Text Placeholder 2">
            <a:extLst>
              <a:ext uri="{FF2B5EF4-FFF2-40B4-BE49-F238E27FC236}">
                <a16:creationId xmlns:a16="http://schemas.microsoft.com/office/drawing/2014/main" id="{1FEAD286-82AA-4E56-9249-8DC81F6242AB}"/>
              </a:ext>
            </a:extLst>
          </p:cNvPr>
          <p:cNvSpPr>
            <a:spLocks noGrp="1"/>
          </p:cNvSpPr>
          <p:nvPr>
            <p:ph type="body" sz="quarter" idx="19" hasCustomPrompt="1"/>
          </p:nvPr>
        </p:nvSpPr>
        <p:spPr>
          <a:xfrm>
            <a:off x="114300" y="1752601"/>
            <a:ext cx="8343900" cy="405549"/>
          </a:xfrm>
          <a:prstGeom prst="rect">
            <a:avLst/>
          </a:prstGeom>
        </p:spPr>
        <p:txBody>
          <a:bodyPr>
            <a:normAutofit/>
          </a:bodyPr>
          <a:lstStyle>
            <a:lvl1pPr marL="0" indent="0">
              <a:buNone/>
              <a:defRPr sz="1800" b="1">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Bull Run Treatment Program</a:t>
            </a:r>
          </a:p>
        </p:txBody>
      </p:sp>
      <p:sp>
        <p:nvSpPr>
          <p:cNvPr id="10" name="Text Placeholder 2">
            <a:extLst>
              <a:ext uri="{FF2B5EF4-FFF2-40B4-BE49-F238E27FC236}">
                <a16:creationId xmlns:a16="http://schemas.microsoft.com/office/drawing/2014/main" id="{22060C79-BFFE-4E25-8305-392AD66F9F57}"/>
              </a:ext>
            </a:extLst>
          </p:cNvPr>
          <p:cNvSpPr>
            <a:spLocks noGrp="1"/>
          </p:cNvSpPr>
          <p:nvPr>
            <p:ph type="body" sz="quarter" idx="20" hasCustomPrompt="1"/>
          </p:nvPr>
        </p:nvSpPr>
        <p:spPr>
          <a:xfrm>
            <a:off x="114300" y="3505201"/>
            <a:ext cx="8343900" cy="304800"/>
          </a:xfrm>
          <a:prstGeom prst="rect">
            <a:avLst/>
          </a:prstGeom>
          <a:solidFill>
            <a:schemeClr val="bg1"/>
          </a:solidFill>
        </p:spPr>
        <p:txBody>
          <a:bodyPr>
            <a:normAutofit/>
          </a:bodyPr>
          <a:lstStyle>
            <a:lvl1pPr marL="0" indent="0">
              <a:buNone/>
              <a:defRPr sz="1200" b="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 | Year</a:t>
            </a:r>
          </a:p>
        </p:txBody>
      </p:sp>
      <p:sp>
        <p:nvSpPr>
          <p:cNvPr id="5" name="Text Placeholder 4">
            <a:extLst>
              <a:ext uri="{FF2B5EF4-FFF2-40B4-BE49-F238E27FC236}">
                <a16:creationId xmlns:a16="http://schemas.microsoft.com/office/drawing/2014/main" id="{CEA9A4B1-AAFC-4B54-B0EA-E0FA13762FEA}"/>
              </a:ext>
            </a:extLst>
          </p:cNvPr>
          <p:cNvSpPr>
            <a:spLocks noGrp="1"/>
          </p:cNvSpPr>
          <p:nvPr>
            <p:ph type="body" sz="quarter" idx="21" hasCustomPrompt="1"/>
          </p:nvPr>
        </p:nvSpPr>
        <p:spPr>
          <a:xfrm>
            <a:off x="114300" y="2189783"/>
            <a:ext cx="8343900" cy="1163021"/>
          </a:xfrm>
          <a:prstGeom prst="rect">
            <a:avLst/>
          </a:prstGeom>
        </p:spPr>
        <p:txBody>
          <a:bodyPr>
            <a:normAutofit/>
          </a:bodyPr>
          <a:lstStyle>
            <a:lvl1pPr marL="0" indent="0">
              <a:buNone/>
              <a:defRPr sz="4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insert Title</a:t>
            </a:r>
          </a:p>
        </p:txBody>
      </p:sp>
    </p:spTree>
    <p:extLst>
      <p:ext uri="{BB962C8B-B14F-4D97-AF65-F5344CB8AC3E}">
        <p14:creationId xmlns:p14="http://schemas.microsoft.com/office/powerpoint/2010/main" val="2793238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F9787-5E7A-48B5-BFD1-54104DDBAE22}"/>
              </a:ext>
            </a:extLst>
          </p:cNvPr>
          <p:cNvSpPr>
            <a:spLocks noGrp="1"/>
          </p:cNvSpPr>
          <p:nvPr>
            <p:ph type="dt" sz="half" idx="10"/>
          </p:nvPr>
        </p:nvSpPr>
        <p:spPr/>
        <p:txBody>
          <a:bodyPr/>
          <a:lstStyle/>
          <a:p>
            <a:pPr defTabSz="914377"/>
            <a:endParaRPr lang="en-US">
              <a:solidFill>
                <a:prstClr val="black"/>
              </a:solidFill>
            </a:endParaRPr>
          </a:p>
        </p:txBody>
      </p:sp>
      <p:sp>
        <p:nvSpPr>
          <p:cNvPr id="3" name="Footer Placeholder 2">
            <a:extLst>
              <a:ext uri="{FF2B5EF4-FFF2-40B4-BE49-F238E27FC236}">
                <a16:creationId xmlns:a16="http://schemas.microsoft.com/office/drawing/2014/main" id="{30D36909-DEB0-407F-8BBD-1B35D14222A9}"/>
              </a:ext>
            </a:extLst>
          </p:cNvPr>
          <p:cNvSpPr>
            <a:spLocks noGrp="1"/>
          </p:cNvSpPr>
          <p:nvPr>
            <p:ph type="ftr" sz="quarter" idx="11"/>
          </p:nvPr>
        </p:nvSpPr>
        <p:spPr/>
        <p:txBody>
          <a:bodyPr/>
          <a:lstStyle/>
          <a:p>
            <a:endParaRPr lang="en-US">
              <a:solidFill>
                <a:prstClr val="white">
                  <a:lumMod val="50000"/>
                </a:prstClr>
              </a:solidFill>
            </a:endParaRPr>
          </a:p>
        </p:txBody>
      </p:sp>
      <p:sp>
        <p:nvSpPr>
          <p:cNvPr id="4" name="Slide Number Placeholder 3">
            <a:extLst>
              <a:ext uri="{FF2B5EF4-FFF2-40B4-BE49-F238E27FC236}">
                <a16:creationId xmlns:a16="http://schemas.microsoft.com/office/drawing/2014/main" id="{314B884A-6B9D-450D-8D08-B59172B57EAE}"/>
              </a:ext>
            </a:extLst>
          </p:cNvPr>
          <p:cNvSpPr>
            <a:spLocks noGrp="1"/>
          </p:cNvSpPr>
          <p:nvPr>
            <p:ph type="sldNum" sz="quarter" idx="12"/>
          </p:nvPr>
        </p:nvSpPr>
        <p:spPr/>
        <p:txBody>
          <a:bodyPr/>
          <a:lstStyle/>
          <a:p>
            <a:fld id="{D2EC01FC-5CD1-43AA-BF60-E54BBE2F395E}" type="slidenum">
              <a:rPr lang="en-US" smtClean="0"/>
              <a:pPr/>
              <a:t>‹#›</a:t>
            </a:fld>
            <a:endParaRPr lang="en-US"/>
          </a:p>
        </p:txBody>
      </p:sp>
    </p:spTree>
    <p:extLst>
      <p:ext uri="{BB962C8B-B14F-4D97-AF65-F5344CB8AC3E}">
        <p14:creationId xmlns:p14="http://schemas.microsoft.com/office/powerpoint/2010/main" val="2515895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D01697-3E5A-489E-BD70-67B70469F0C4}" type="datetime1">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394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26787-CAE8-4AC7-A393-C1EC1F301CC0}" type="datetime1">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a:p>
        </p:txBody>
      </p:sp>
    </p:spTree>
    <p:extLst>
      <p:ext uri="{BB962C8B-B14F-4D97-AF65-F5344CB8AC3E}">
        <p14:creationId xmlns:p14="http://schemas.microsoft.com/office/powerpoint/2010/main" val="208296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581B5-E3C3-48B5-86B1-E0DC34361546}" type="datetime1">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4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E8EEBF-741F-4A21-B6D6-576BF07127BB}" type="datetime1">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65E6-C4D1-4B22-B917-489A1C3371EE}" type="slidenum">
              <a:rPr lang="en-US" smtClean="0"/>
              <a:t>‹#›</a:t>
            </a:fld>
            <a:endParaRPr lang="en-US"/>
          </a:p>
        </p:txBody>
      </p:sp>
    </p:spTree>
    <p:extLst>
      <p:ext uri="{BB962C8B-B14F-4D97-AF65-F5344CB8AC3E}">
        <p14:creationId xmlns:p14="http://schemas.microsoft.com/office/powerpoint/2010/main" val="7009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8C21D-B3E4-4020-8547-B8BF5A714BFF}" type="datetime1">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F65E6-C4D1-4B22-B917-489A1C3371EE}" type="slidenum">
              <a:rPr lang="en-US" smtClean="0"/>
              <a:t>‹#›</a:t>
            </a:fld>
            <a:endParaRPr lang="en-US"/>
          </a:p>
        </p:txBody>
      </p:sp>
    </p:spTree>
    <p:extLst>
      <p:ext uri="{BB962C8B-B14F-4D97-AF65-F5344CB8AC3E}">
        <p14:creationId xmlns:p14="http://schemas.microsoft.com/office/powerpoint/2010/main" val="51444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DD1B4-FCE4-459D-8A4E-214D31CEAE62}" type="datetime1">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F65E6-C4D1-4B22-B917-489A1C3371EE}" type="slidenum">
              <a:rPr lang="en-US" smtClean="0"/>
              <a:t>‹#›</a:t>
            </a:fld>
            <a:endParaRPr lang="en-US"/>
          </a:p>
        </p:txBody>
      </p:sp>
    </p:spTree>
    <p:extLst>
      <p:ext uri="{BB962C8B-B14F-4D97-AF65-F5344CB8AC3E}">
        <p14:creationId xmlns:p14="http://schemas.microsoft.com/office/powerpoint/2010/main" val="116151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4495800" y="6540179"/>
            <a:ext cx="1219200" cy="317825"/>
          </a:xfrm>
          <a:prstGeom prst="rect">
            <a:avLst/>
          </a:prstGeom>
          <a:noFill/>
          <a:ln w="9525">
            <a:noFill/>
            <a:miter lim="800000"/>
            <a:headEnd/>
            <a:tailEnd/>
          </a:ln>
        </p:spPr>
      </p:pic>
      <p:sp>
        <p:nvSpPr>
          <p:cNvPr id="2" name="Title 1"/>
          <p:cNvSpPr>
            <a:spLocks noGrp="1"/>
          </p:cNvSpPr>
          <p:nvPr>
            <p:ph type="title"/>
          </p:nvPr>
        </p:nvSpPr>
        <p:spPr>
          <a:xfrm>
            <a:off x="502920" y="-22860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79120" y="1450848"/>
            <a:ext cx="8183880" cy="4721352"/>
          </a:xfrm>
        </p:spPr>
        <p:txBody>
          <a:bodyPr/>
          <a:lstStyle>
            <a:lvl1pPr>
              <a:lnSpc>
                <a:spcPts val="2600"/>
              </a:lnSpc>
              <a:spcBef>
                <a:spcPts val="900"/>
              </a:spcBef>
              <a:spcAft>
                <a:spcPts val="400"/>
              </a:spcAft>
              <a:defRPr/>
            </a:lvl1pPr>
            <a:lvl2pPr>
              <a:lnSpc>
                <a:spcPct val="100000"/>
              </a:lnSpc>
              <a:spcBef>
                <a:spcPts val="400"/>
              </a:spcBef>
              <a:spcAft>
                <a:spcPts val="0"/>
              </a:spcAft>
              <a:buClrTx/>
              <a:buSzPct val="70000"/>
              <a:buFont typeface="Wingdings" pitchFamily="2" charset="2"/>
              <a:buChar char="q"/>
              <a:defRPr sz="2200" b="1" i="0" spc="0" baseline="0">
                <a:solidFill>
                  <a:srgbClr val="234F5F"/>
                </a:solidFill>
                <a:effectLst/>
                <a:latin typeface="Arial Narrow" pitchFamily="34" charset="0"/>
                <a:ea typeface="Tahoma" pitchFamily="34" charset="0"/>
                <a:cs typeface="Arial" pitchFamily="34" charset="0"/>
              </a:defRPr>
            </a:lvl2pPr>
            <a:lvl3pPr marL="1146146" indent="-231769">
              <a:lnSpc>
                <a:spcPct val="100000"/>
              </a:lnSpc>
              <a:spcBef>
                <a:spcPts val="200"/>
              </a:spcBef>
              <a:spcAft>
                <a:spcPts val="0"/>
              </a:spcAft>
              <a:buClrTx/>
              <a:buFont typeface="Symbol" pitchFamily="18" charset="2"/>
              <a:buChar char="·"/>
              <a:defRPr sz="2000" b="1" baseline="0">
                <a:solidFill>
                  <a:schemeClr val="accent1">
                    <a:lumMod val="50000"/>
                  </a:schemeClr>
                </a:solidFill>
                <a:latin typeface="Arial Narrow" pitchFamily="34" charset="0"/>
              </a:defRPr>
            </a:lvl3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1" eaLnBrk="1" latinLnBrk="0" hangingPunct="1"/>
            <a:endParaRPr lang="en-US"/>
          </a:p>
        </p:txBody>
      </p:sp>
      <p:sp>
        <p:nvSpPr>
          <p:cNvPr id="6" name="Slide Number Placeholder 3"/>
          <p:cNvSpPr>
            <a:spLocks noGrp="1"/>
          </p:cNvSpPr>
          <p:nvPr>
            <p:ph type="sldNum" sz="quarter" idx="12"/>
          </p:nvPr>
        </p:nvSpPr>
        <p:spPr>
          <a:xfrm>
            <a:off x="8305800" y="6553200"/>
            <a:ext cx="609600" cy="304800"/>
          </a:xfrm>
          <a:prstGeom prst="rect">
            <a:avLst/>
          </a:prstGeom>
        </p:spPr>
        <p:txBody>
          <a:bodyPr/>
          <a:lstStyle>
            <a:lvl1pPr algn="r">
              <a:defRPr kumimoji="0" lang="en-US" sz="1200" b="1" i="1" kern="1200" spc="-31" baseline="0" smtClean="0">
                <a:solidFill>
                  <a:srgbClr val="224D5C"/>
                </a:solidFill>
                <a:effectLst/>
                <a:latin typeface="Arial" pitchFamily="34" charset="0"/>
                <a:ea typeface="Tahoma" pitchFamily="34" charset="0"/>
                <a:cs typeface="Arial" pitchFamily="34" charset="0"/>
              </a:defRPr>
            </a:lvl1pPr>
          </a:lstStyle>
          <a:p>
            <a:fld id="{EE39A99E-9944-BD45-8456-AF420525D2F8}" type="slidenum">
              <a:rPr lang="en-US" smtClean="0"/>
              <a:pPr/>
              <a:t>‹#›</a:t>
            </a:fld>
            <a:endParaRPr lang="en-US"/>
          </a:p>
        </p:txBody>
      </p:sp>
      <p:pic>
        <p:nvPicPr>
          <p:cNvPr id="7" name="Picture 6"/>
          <p:cNvPicPr>
            <a:picLocks noChangeAspect="1"/>
          </p:cNvPicPr>
          <p:nvPr userDrawn="1"/>
        </p:nvPicPr>
        <p:blipFill>
          <a:blip r:embed="rId3"/>
          <a:stretch>
            <a:fillRect/>
          </a:stretch>
        </p:blipFill>
        <p:spPr>
          <a:xfrm>
            <a:off x="5798319" y="6564972"/>
            <a:ext cx="810353" cy="261114"/>
          </a:xfrm>
          <a:prstGeom prst="rect">
            <a:avLst/>
          </a:prstGeom>
        </p:spPr>
      </p:pic>
      <p:pic>
        <p:nvPicPr>
          <p:cNvPr id="9" name="Picture 8"/>
          <p:cNvPicPr>
            <a:picLocks noChangeAspect="1"/>
          </p:cNvPicPr>
          <p:nvPr userDrawn="1"/>
        </p:nvPicPr>
        <p:blipFill>
          <a:blip r:embed="rId4"/>
          <a:stretch>
            <a:fillRect/>
          </a:stretch>
        </p:blipFill>
        <p:spPr>
          <a:xfrm>
            <a:off x="7190569" y="6591665"/>
            <a:ext cx="1023848" cy="207737"/>
          </a:xfrm>
          <a:prstGeom prst="rect">
            <a:avLst/>
          </a:prstGeom>
        </p:spPr>
      </p:pic>
      <p:pic>
        <p:nvPicPr>
          <p:cNvPr id="10" name="Picture 2" descr="Image result for HDR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91989" y="6578102"/>
            <a:ext cx="415265" cy="23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 y="6581004"/>
            <a:ext cx="2778709" cy="276999"/>
          </a:xfrm>
          <a:prstGeom prst="rect">
            <a:avLst/>
          </a:prstGeom>
          <a:noFill/>
        </p:spPr>
        <p:txBody>
          <a:bodyPr wrap="none" rtlCol="0">
            <a:spAutoFit/>
          </a:bodyPr>
          <a:lstStyle/>
          <a:p>
            <a:pPr algn="l"/>
            <a:r>
              <a:rPr kumimoji="0" lang="en-US" sz="1200" b="1" i="1" kern="1200" spc="-31" baseline="0">
                <a:solidFill>
                  <a:srgbClr val="224D5C"/>
                </a:solidFill>
                <a:effectLst/>
                <a:latin typeface="Arial" pitchFamily="34" charset="0"/>
                <a:ea typeface="Tahoma" pitchFamily="34" charset="0"/>
                <a:cs typeface="Arial" pitchFamily="34" charset="0"/>
              </a:rPr>
              <a:t>Corrosion Control Pilot Study Project</a:t>
            </a:r>
          </a:p>
        </p:txBody>
      </p:sp>
    </p:spTree>
    <p:extLst>
      <p:ext uri="{BB962C8B-B14F-4D97-AF65-F5344CB8AC3E}">
        <p14:creationId xmlns:p14="http://schemas.microsoft.com/office/powerpoint/2010/main" val="109394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ED9825-FC1A-4DC2-826D-00CB0FDF5794}" type="datetime1">
              <a:rPr lang="en-US" smtClean="0"/>
              <a:t>11/13/2019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AF65E6-C4D1-4B22-B917-489A1C3371EE}" type="slidenum">
              <a:rPr lang="en-US" smtClean="0"/>
              <a:t>‹#›</a:t>
            </a:fld>
            <a:endParaRPr lang="en-US"/>
          </a:p>
        </p:txBody>
      </p:sp>
    </p:spTree>
    <p:extLst>
      <p:ext uri="{BB962C8B-B14F-4D97-AF65-F5344CB8AC3E}">
        <p14:creationId xmlns:p14="http://schemas.microsoft.com/office/powerpoint/2010/main" val="1860541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B44F82C-DC4B-4741-8F24-D4D87BB43176}" type="datetime1">
              <a:rPr lang="en-US" smtClean="0"/>
              <a:t>11/13/2019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AF65E6-C4D1-4B22-B917-489A1C3371EE}" type="slidenum">
              <a:rPr lang="en-US" smtClean="0"/>
              <a:t>‹#›</a:t>
            </a:fld>
            <a:endParaRPr lang="en-US"/>
          </a:p>
        </p:txBody>
      </p:sp>
    </p:spTree>
    <p:extLst>
      <p:ext uri="{BB962C8B-B14F-4D97-AF65-F5344CB8AC3E}">
        <p14:creationId xmlns:p14="http://schemas.microsoft.com/office/powerpoint/2010/main" val="1761796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D276C-8C6B-43A7-B2C8-A1906F28B133}" type="datetime1">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65E6-C4D1-4B22-B917-489A1C3371EE}" type="slidenum">
              <a:rPr lang="en-US" smtClean="0"/>
              <a:t>‹#›</a:t>
            </a:fld>
            <a:endParaRPr lang="en-US"/>
          </a:p>
        </p:txBody>
      </p:sp>
    </p:spTree>
    <p:extLst>
      <p:ext uri="{BB962C8B-B14F-4D97-AF65-F5344CB8AC3E}">
        <p14:creationId xmlns:p14="http://schemas.microsoft.com/office/powerpoint/2010/main" val="797071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464A0-01C7-49A6-BEFC-C4816CF954FE}" type="datetime1">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a:p>
        </p:txBody>
      </p:sp>
    </p:spTree>
    <p:extLst>
      <p:ext uri="{BB962C8B-B14F-4D97-AF65-F5344CB8AC3E}">
        <p14:creationId xmlns:p14="http://schemas.microsoft.com/office/powerpoint/2010/main" val="4065737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6F35D-D780-4A9B-83D6-8A6670AD562B}" type="datetime1">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t>‹#›</a:t>
            </a:fld>
            <a:endParaRPr lang="en-US"/>
          </a:p>
        </p:txBody>
      </p:sp>
    </p:spTree>
    <p:extLst>
      <p:ext uri="{BB962C8B-B14F-4D97-AF65-F5344CB8AC3E}">
        <p14:creationId xmlns:p14="http://schemas.microsoft.com/office/powerpoint/2010/main" val="823724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0B7A2F-3257-4060-AE64-2DFFAAC9FE8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4301" y="261500"/>
            <a:ext cx="2395763" cy="951022"/>
          </a:xfrm>
          <a:prstGeom prst="rect">
            <a:avLst/>
          </a:prstGeom>
        </p:spPr>
      </p:pic>
      <p:sp>
        <p:nvSpPr>
          <p:cNvPr id="4" name="Rectangle 3">
            <a:extLst>
              <a:ext uri="{FF2B5EF4-FFF2-40B4-BE49-F238E27FC236}">
                <a16:creationId xmlns:a16="http://schemas.microsoft.com/office/drawing/2014/main" id="{305731B7-A557-4A51-B102-A52F9B1D0EDD}"/>
              </a:ext>
            </a:extLst>
          </p:cNvPr>
          <p:cNvSpPr/>
          <p:nvPr userDrawn="1"/>
        </p:nvSpPr>
        <p:spPr bwMode="auto">
          <a:xfrm>
            <a:off x="1085850" y="184153"/>
            <a:ext cx="57150"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a:solidFill>
                <a:prstClr val="black"/>
              </a:solidFill>
              <a:latin typeface="Arial" charset="0"/>
            </a:endParaRPr>
          </a:p>
        </p:txBody>
      </p:sp>
      <p:pic>
        <p:nvPicPr>
          <p:cNvPr id="8" name="Picture 7">
            <a:extLst>
              <a:ext uri="{FF2B5EF4-FFF2-40B4-BE49-F238E27FC236}">
                <a16:creationId xmlns:a16="http://schemas.microsoft.com/office/drawing/2014/main" id="{4073C6B1-8F2C-4881-AD1A-8739225A9077}"/>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1213"/>
          <a:stretch/>
        </p:blipFill>
        <p:spPr>
          <a:xfrm>
            <a:off x="0" y="3687656"/>
            <a:ext cx="9144000" cy="3404543"/>
          </a:xfrm>
          <a:prstGeom prst="rect">
            <a:avLst/>
          </a:prstGeom>
        </p:spPr>
      </p:pic>
      <p:sp>
        <p:nvSpPr>
          <p:cNvPr id="9" name="Text Placeholder 2">
            <a:extLst>
              <a:ext uri="{FF2B5EF4-FFF2-40B4-BE49-F238E27FC236}">
                <a16:creationId xmlns:a16="http://schemas.microsoft.com/office/drawing/2014/main" id="{1FEAD286-82AA-4E56-9249-8DC81F6242AB}"/>
              </a:ext>
            </a:extLst>
          </p:cNvPr>
          <p:cNvSpPr>
            <a:spLocks noGrp="1"/>
          </p:cNvSpPr>
          <p:nvPr>
            <p:ph type="body" sz="quarter" idx="19" hasCustomPrompt="1"/>
          </p:nvPr>
        </p:nvSpPr>
        <p:spPr>
          <a:xfrm>
            <a:off x="114300" y="1752601"/>
            <a:ext cx="8343900" cy="405549"/>
          </a:xfrm>
          <a:prstGeom prst="rect">
            <a:avLst/>
          </a:prstGeom>
        </p:spPr>
        <p:txBody>
          <a:bodyPr>
            <a:normAutofit/>
          </a:bodyPr>
          <a:lstStyle>
            <a:lvl1pPr marL="0" indent="0">
              <a:buNone/>
              <a:defRPr sz="1800" b="1">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Bull Run Filtration Program</a:t>
            </a:r>
          </a:p>
        </p:txBody>
      </p:sp>
      <p:sp>
        <p:nvSpPr>
          <p:cNvPr id="10" name="Text Placeholder 2">
            <a:extLst>
              <a:ext uri="{FF2B5EF4-FFF2-40B4-BE49-F238E27FC236}">
                <a16:creationId xmlns:a16="http://schemas.microsoft.com/office/drawing/2014/main" id="{22060C79-BFFE-4E25-8305-392AD66F9F57}"/>
              </a:ext>
            </a:extLst>
          </p:cNvPr>
          <p:cNvSpPr>
            <a:spLocks noGrp="1"/>
          </p:cNvSpPr>
          <p:nvPr>
            <p:ph type="body" sz="quarter" idx="20" hasCustomPrompt="1"/>
          </p:nvPr>
        </p:nvSpPr>
        <p:spPr>
          <a:xfrm>
            <a:off x="114300" y="3505201"/>
            <a:ext cx="8343900" cy="304800"/>
          </a:xfrm>
          <a:prstGeom prst="rect">
            <a:avLst/>
          </a:prstGeom>
          <a:solidFill>
            <a:schemeClr val="bg1"/>
          </a:solidFill>
        </p:spPr>
        <p:txBody>
          <a:bodyPr>
            <a:normAutofit/>
          </a:bodyPr>
          <a:lstStyle>
            <a:lvl1pPr marL="0" indent="0">
              <a:buNone/>
              <a:defRPr sz="1200" b="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 | Year</a:t>
            </a:r>
          </a:p>
        </p:txBody>
      </p:sp>
      <p:sp>
        <p:nvSpPr>
          <p:cNvPr id="5" name="Text Placeholder 4">
            <a:extLst>
              <a:ext uri="{FF2B5EF4-FFF2-40B4-BE49-F238E27FC236}">
                <a16:creationId xmlns:a16="http://schemas.microsoft.com/office/drawing/2014/main" id="{CEA9A4B1-AAFC-4B54-B0EA-E0FA13762FEA}"/>
              </a:ext>
            </a:extLst>
          </p:cNvPr>
          <p:cNvSpPr>
            <a:spLocks noGrp="1"/>
          </p:cNvSpPr>
          <p:nvPr>
            <p:ph type="body" sz="quarter" idx="21" hasCustomPrompt="1"/>
          </p:nvPr>
        </p:nvSpPr>
        <p:spPr>
          <a:xfrm>
            <a:off x="114300" y="2189779"/>
            <a:ext cx="8343900" cy="1163021"/>
          </a:xfrm>
          <a:prstGeom prst="rect">
            <a:avLst/>
          </a:prstGeom>
        </p:spPr>
        <p:txBody>
          <a:bodyPr>
            <a:normAutofit/>
          </a:bodyPr>
          <a:lstStyle>
            <a:lvl1pPr marL="0" indent="0">
              <a:buNone/>
              <a:defRPr sz="4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insert Title</a:t>
            </a:r>
          </a:p>
        </p:txBody>
      </p:sp>
    </p:spTree>
    <p:extLst>
      <p:ext uri="{BB962C8B-B14F-4D97-AF65-F5344CB8AC3E}">
        <p14:creationId xmlns:p14="http://schemas.microsoft.com/office/powerpoint/2010/main" val="1572931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7B33-8DB8-8941-A99A-BD7137E67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413A4-EBE4-9046-916D-F6D8AE41F8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30957-63EC-1241-A823-97F129A1B16C}"/>
              </a:ext>
            </a:extLst>
          </p:cNvPr>
          <p:cNvSpPr>
            <a:spLocks noGrp="1"/>
          </p:cNvSpPr>
          <p:nvPr>
            <p:ph type="dt" sz="half" idx="10"/>
          </p:nvPr>
        </p:nvSpPr>
        <p:spPr/>
        <p:txBody>
          <a:bodyPr/>
          <a:lstStyle/>
          <a:p>
            <a:pPr defTabSz="914400"/>
            <a:fld id="{719625E4-E13B-D841-B15D-A8856AA6AF6B}" type="datetimeFigureOut">
              <a:rPr lang="en-US" smtClean="0">
                <a:solidFill>
                  <a:prstClr val="black"/>
                </a:solidFill>
              </a:rPr>
              <a:pPr defTabSz="914400"/>
              <a:t>11/13/2019</a:t>
            </a:fld>
            <a:endParaRPr lang="en-US">
              <a:solidFill>
                <a:prstClr val="black"/>
              </a:solidFill>
            </a:endParaRPr>
          </a:p>
        </p:txBody>
      </p:sp>
      <p:sp>
        <p:nvSpPr>
          <p:cNvPr id="5" name="Footer Placeholder 4">
            <a:extLst>
              <a:ext uri="{FF2B5EF4-FFF2-40B4-BE49-F238E27FC236}">
                <a16:creationId xmlns:a16="http://schemas.microsoft.com/office/drawing/2014/main" id="{E630B52F-ACE2-5F43-B03C-852F7049E544}"/>
              </a:ext>
            </a:extLst>
          </p:cNvPr>
          <p:cNvSpPr>
            <a:spLocks noGrp="1"/>
          </p:cNvSpPr>
          <p:nvPr>
            <p:ph type="ftr" sz="quarter" idx="11"/>
          </p:nvPr>
        </p:nvSpPr>
        <p:spPr/>
        <p:txBody>
          <a:bodyPr/>
          <a:lstStyle/>
          <a:p>
            <a:pPr defTabSz="914400"/>
            <a:endParaRPr lang="en-US">
              <a:solidFill>
                <a:prstClr val="black"/>
              </a:solidFill>
            </a:endParaRPr>
          </a:p>
        </p:txBody>
      </p:sp>
      <p:sp>
        <p:nvSpPr>
          <p:cNvPr id="6" name="Slide Number Placeholder 5">
            <a:extLst>
              <a:ext uri="{FF2B5EF4-FFF2-40B4-BE49-F238E27FC236}">
                <a16:creationId xmlns:a16="http://schemas.microsoft.com/office/drawing/2014/main" id="{9467DF9D-EAD0-2B4A-AAB8-037290E509AA}"/>
              </a:ext>
            </a:extLst>
          </p:cNvPr>
          <p:cNvSpPr>
            <a:spLocks noGrp="1"/>
          </p:cNvSpPr>
          <p:nvPr>
            <p:ph type="sldNum" sz="quarter" idx="12"/>
          </p:nvPr>
        </p:nvSpPr>
        <p:spPr/>
        <p:txBody>
          <a:bodyPr/>
          <a:lstStyle/>
          <a:p>
            <a:pPr defTabSz="914400"/>
            <a:fld id="{63FABAE3-525D-984A-8281-39C91BD8B002}"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817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D01697-3E5A-489E-BD70-67B70469F0C4}"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4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26787-CAE8-4AC7-A393-C1EC1F301CC0}"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pPr/>
              <a:t>‹#›</a:t>
            </a:fld>
            <a:endParaRPr lang="en-US"/>
          </a:p>
        </p:txBody>
      </p:sp>
    </p:spTree>
    <p:extLst>
      <p:ext uri="{BB962C8B-B14F-4D97-AF65-F5344CB8AC3E}">
        <p14:creationId xmlns:p14="http://schemas.microsoft.com/office/powerpoint/2010/main" val="893991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581B5-E3C3-48B5-86B1-E0DC34361546}"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49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Version 2">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79120" y="1450848"/>
            <a:ext cx="8183880" cy="4721352"/>
          </a:xfrm>
        </p:spPr>
        <p:txBody>
          <a:bodyPr/>
          <a:lstStyle>
            <a:lvl1pPr>
              <a:lnSpc>
                <a:spcPts val="2600"/>
              </a:lnSpc>
              <a:spcBef>
                <a:spcPts val="900"/>
              </a:spcBef>
              <a:spcAft>
                <a:spcPts val="400"/>
              </a:spcAft>
              <a:defRPr/>
            </a:lvl1pPr>
            <a:lvl2pPr>
              <a:lnSpc>
                <a:spcPct val="100000"/>
              </a:lnSpc>
              <a:spcBef>
                <a:spcPts val="400"/>
              </a:spcBef>
              <a:spcAft>
                <a:spcPts val="0"/>
              </a:spcAft>
              <a:buClrTx/>
              <a:buSzPct val="70000"/>
              <a:buFont typeface="Wingdings" pitchFamily="2" charset="2"/>
              <a:buChar char="q"/>
              <a:defRPr sz="2200" b="1" i="0" spc="0" baseline="0">
                <a:solidFill>
                  <a:srgbClr val="234F5F"/>
                </a:solidFill>
                <a:effectLst/>
                <a:latin typeface="Arial Narrow" pitchFamily="34" charset="0"/>
                <a:ea typeface="Tahoma" pitchFamily="34" charset="0"/>
                <a:cs typeface="Arial" pitchFamily="34" charset="0"/>
              </a:defRPr>
            </a:lvl2pPr>
            <a:lvl3pPr marL="1146146" indent="-231769">
              <a:lnSpc>
                <a:spcPct val="100000"/>
              </a:lnSpc>
              <a:spcBef>
                <a:spcPts val="200"/>
              </a:spcBef>
              <a:spcAft>
                <a:spcPts val="0"/>
              </a:spcAft>
              <a:buClrTx/>
              <a:buFont typeface="Symbol" pitchFamily="18" charset="2"/>
              <a:buChar char="·"/>
              <a:defRPr sz="2000" b="1" baseline="0">
                <a:solidFill>
                  <a:schemeClr val="accent1">
                    <a:lumMod val="50000"/>
                  </a:schemeClr>
                </a:solidFill>
                <a:latin typeface="Arial Narrow" pitchFamily="34" charset="0"/>
              </a:defRPr>
            </a:lvl3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5" name="Slide Number Placeholder 3"/>
          <p:cNvSpPr>
            <a:spLocks noGrp="1"/>
          </p:cNvSpPr>
          <p:nvPr>
            <p:ph type="sldNum" sz="quarter" idx="12"/>
          </p:nvPr>
        </p:nvSpPr>
        <p:spPr>
          <a:xfrm>
            <a:off x="8305800" y="6553200"/>
            <a:ext cx="609600" cy="304800"/>
          </a:xfrm>
          <a:prstGeom prst="rect">
            <a:avLst/>
          </a:prstGeom>
        </p:spPr>
        <p:txBody>
          <a:bodyPr/>
          <a:lstStyle>
            <a:lvl1pPr algn="r">
              <a:defRPr sz="1400" baseline="0">
                <a:latin typeface="Tahoma" panose="020B0604030504040204" pitchFamily="34" charset="0"/>
                <a:ea typeface="Tahoma" panose="020B0604030504040204" pitchFamily="34" charset="0"/>
                <a:cs typeface="Tahoma" panose="020B0604030504040204" pitchFamily="34" charset="0"/>
              </a:defRPr>
            </a:lvl1pPr>
          </a:lstStyle>
          <a:p>
            <a:fld id="{EE39A99E-9944-BD45-8456-AF420525D2F8}" type="slidenum">
              <a:rPr lang="en-US" smtClean="0"/>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4620904" y="6533063"/>
            <a:ext cx="1246496" cy="324941"/>
          </a:xfrm>
          <a:prstGeom prst="rect">
            <a:avLst/>
          </a:prstGeom>
          <a:noFill/>
          <a:ln w="9525">
            <a:noFill/>
            <a:miter lim="800000"/>
            <a:headEnd/>
            <a:tailEnd/>
          </a:ln>
        </p:spPr>
      </p:pic>
      <p:pic>
        <p:nvPicPr>
          <p:cNvPr id="8" name="Picture 7"/>
          <p:cNvPicPr>
            <a:picLocks noChangeAspect="1"/>
          </p:cNvPicPr>
          <p:nvPr userDrawn="1"/>
        </p:nvPicPr>
        <p:blipFill>
          <a:blip r:embed="rId3"/>
          <a:stretch>
            <a:fillRect/>
          </a:stretch>
        </p:blipFill>
        <p:spPr>
          <a:xfrm>
            <a:off x="5971449" y="6564972"/>
            <a:ext cx="810353" cy="261114"/>
          </a:xfrm>
          <a:prstGeom prst="rect">
            <a:avLst/>
          </a:prstGeom>
        </p:spPr>
      </p:pic>
      <p:pic>
        <p:nvPicPr>
          <p:cNvPr id="9" name="Picture 8"/>
          <p:cNvPicPr>
            <a:picLocks noChangeAspect="1"/>
          </p:cNvPicPr>
          <p:nvPr userDrawn="1"/>
        </p:nvPicPr>
        <p:blipFill>
          <a:blip r:embed="rId4"/>
          <a:stretch>
            <a:fillRect/>
          </a:stretch>
        </p:blipFill>
        <p:spPr>
          <a:xfrm>
            <a:off x="6879059" y="6574973"/>
            <a:ext cx="1198143" cy="241112"/>
          </a:xfrm>
          <a:prstGeom prst="rect">
            <a:avLst/>
          </a:prstGeom>
        </p:spPr>
      </p:pic>
    </p:spTree>
    <p:extLst>
      <p:ext uri="{BB962C8B-B14F-4D97-AF65-F5344CB8AC3E}">
        <p14:creationId xmlns:p14="http://schemas.microsoft.com/office/powerpoint/2010/main" val="1146113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E8EEBF-741F-4A21-B6D6-576BF07127BB}" type="datetime1">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65E6-C4D1-4B22-B917-489A1C3371EE}" type="slidenum">
              <a:rPr lang="en-US" smtClean="0"/>
              <a:pPr/>
              <a:t>‹#›</a:t>
            </a:fld>
            <a:endParaRPr lang="en-US"/>
          </a:p>
        </p:txBody>
      </p:sp>
    </p:spTree>
    <p:extLst>
      <p:ext uri="{BB962C8B-B14F-4D97-AF65-F5344CB8AC3E}">
        <p14:creationId xmlns:p14="http://schemas.microsoft.com/office/powerpoint/2010/main" val="2299797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8C21D-B3E4-4020-8547-B8BF5A714BFF}" type="datetime1">
              <a:rPr lang="en-US" smtClean="0"/>
              <a:pPr/>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F65E6-C4D1-4B22-B917-489A1C3371EE}" type="slidenum">
              <a:rPr lang="en-US" smtClean="0"/>
              <a:pPr/>
              <a:t>‹#›</a:t>
            </a:fld>
            <a:endParaRPr lang="en-US"/>
          </a:p>
        </p:txBody>
      </p:sp>
    </p:spTree>
    <p:extLst>
      <p:ext uri="{BB962C8B-B14F-4D97-AF65-F5344CB8AC3E}">
        <p14:creationId xmlns:p14="http://schemas.microsoft.com/office/powerpoint/2010/main" val="1673845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DD1B4-FCE4-459D-8A4E-214D31CEAE62}" type="datetime1">
              <a:rPr lang="en-US" smtClean="0"/>
              <a:pPr/>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F65E6-C4D1-4B22-B917-489A1C3371EE}" type="slidenum">
              <a:rPr lang="en-US" smtClean="0"/>
              <a:pPr/>
              <a:t>‹#›</a:t>
            </a:fld>
            <a:endParaRPr lang="en-US"/>
          </a:p>
        </p:txBody>
      </p:sp>
    </p:spTree>
    <p:extLst>
      <p:ext uri="{BB962C8B-B14F-4D97-AF65-F5344CB8AC3E}">
        <p14:creationId xmlns:p14="http://schemas.microsoft.com/office/powerpoint/2010/main" val="1415259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ED9825-FC1A-4DC2-826D-00CB0FDF5794}" type="datetime1">
              <a:rPr lang="en-US" smtClean="0"/>
              <a:pPr/>
              <a:t>11/13/2019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AF65E6-C4D1-4B22-B917-489A1C3371EE}" type="slidenum">
              <a:rPr lang="en-US" smtClean="0"/>
              <a:pPr/>
              <a:t>‹#›</a:t>
            </a:fld>
            <a:endParaRPr lang="en-US"/>
          </a:p>
        </p:txBody>
      </p:sp>
    </p:spTree>
    <p:extLst>
      <p:ext uri="{BB962C8B-B14F-4D97-AF65-F5344CB8AC3E}">
        <p14:creationId xmlns:p14="http://schemas.microsoft.com/office/powerpoint/2010/main" val="2220376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B44F82C-DC4B-4741-8F24-D4D87BB43176}" type="datetime1">
              <a:rPr lang="en-US" smtClean="0"/>
              <a:pPr/>
              <a:t>11/13/2019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AF65E6-C4D1-4B22-B917-489A1C3371EE}" type="slidenum">
              <a:rPr lang="en-US" smtClean="0">
                <a:solidFill>
                  <a:srgbClr val="344068"/>
                </a:solidFill>
              </a:rPr>
              <a:pPr/>
              <a:t>‹#›</a:t>
            </a:fld>
            <a:endParaRPr lang="en-US">
              <a:solidFill>
                <a:srgbClr val="344068"/>
              </a:solidFill>
            </a:endParaRPr>
          </a:p>
        </p:txBody>
      </p:sp>
    </p:spTree>
    <p:extLst>
      <p:ext uri="{BB962C8B-B14F-4D97-AF65-F5344CB8AC3E}">
        <p14:creationId xmlns:p14="http://schemas.microsoft.com/office/powerpoint/2010/main" val="2946206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D276C-8C6B-43A7-B2C8-A1906F28B133}" type="datetime1">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65E6-C4D1-4B22-B917-489A1C3371EE}" type="slidenum">
              <a:rPr lang="en-US" smtClean="0"/>
              <a:pPr/>
              <a:t>‹#›</a:t>
            </a:fld>
            <a:endParaRPr lang="en-US"/>
          </a:p>
        </p:txBody>
      </p:sp>
    </p:spTree>
    <p:extLst>
      <p:ext uri="{BB962C8B-B14F-4D97-AF65-F5344CB8AC3E}">
        <p14:creationId xmlns:p14="http://schemas.microsoft.com/office/powerpoint/2010/main" val="153325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464A0-01C7-49A6-BEFC-C4816CF954FE}"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pPr/>
              <a:t>‹#›</a:t>
            </a:fld>
            <a:endParaRPr lang="en-US"/>
          </a:p>
        </p:txBody>
      </p:sp>
    </p:spTree>
    <p:extLst>
      <p:ext uri="{BB962C8B-B14F-4D97-AF65-F5344CB8AC3E}">
        <p14:creationId xmlns:p14="http://schemas.microsoft.com/office/powerpoint/2010/main" val="1658377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6F35D-D780-4A9B-83D6-8A6670AD562B}"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65E6-C4D1-4B22-B917-489A1C3371EE}" type="slidenum">
              <a:rPr lang="en-US" smtClean="0"/>
              <a:pPr/>
              <a:t>‹#›</a:t>
            </a:fld>
            <a:endParaRPr lang="en-US"/>
          </a:p>
        </p:txBody>
      </p:sp>
    </p:spTree>
    <p:extLst>
      <p:ext uri="{BB962C8B-B14F-4D97-AF65-F5344CB8AC3E}">
        <p14:creationId xmlns:p14="http://schemas.microsoft.com/office/powerpoint/2010/main" val="199930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gures - No White Box">
    <p:spTree>
      <p:nvGrpSpPr>
        <p:cNvPr id="1" name=""/>
        <p:cNvGrpSpPr/>
        <p:nvPr/>
      </p:nvGrpSpPr>
      <p:grpSpPr>
        <a:xfrm>
          <a:off x="0" y="0"/>
          <a:ext cx="0" cy="0"/>
          <a:chOff x="0" y="0"/>
          <a:chExt cx="0" cy="0"/>
        </a:xfrm>
      </p:grpSpPr>
      <p:sp>
        <p:nvSpPr>
          <p:cNvPr id="4" name="Rectangle 3"/>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7" name="Slide Number Placeholder 3"/>
          <p:cNvSpPr>
            <a:spLocks noGrp="1"/>
          </p:cNvSpPr>
          <p:nvPr>
            <p:ph type="sldNum" sz="quarter" idx="12"/>
          </p:nvPr>
        </p:nvSpPr>
        <p:spPr>
          <a:xfrm>
            <a:off x="8305800" y="6553200"/>
            <a:ext cx="609600" cy="304800"/>
          </a:xfrm>
          <a:prstGeom prst="rect">
            <a:avLst/>
          </a:prstGeom>
        </p:spPr>
        <p:txBody>
          <a:bodyPr/>
          <a:lstStyle>
            <a:lvl1pPr algn="r">
              <a:defRPr sz="1400" baseline="0">
                <a:latin typeface="Tahoma" panose="020B0604030504040204" pitchFamily="34" charset="0"/>
                <a:ea typeface="Tahoma" panose="020B0604030504040204" pitchFamily="34" charset="0"/>
                <a:cs typeface="Tahoma" panose="020B0604030504040204" pitchFamily="34" charset="0"/>
              </a:defRPr>
            </a:lvl1pPr>
          </a:lstStyle>
          <a:p>
            <a:fld id="{EE39A99E-9944-BD45-8456-AF420525D2F8}" type="slidenum">
              <a:rPr lang="en-US" smtClean="0"/>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4620904" y="6533063"/>
            <a:ext cx="1246496" cy="324941"/>
          </a:xfrm>
          <a:prstGeom prst="rect">
            <a:avLst/>
          </a:prstGeom>
          <a:noFill/>
          <a:ln w="9525">
            <a:noFill/>
            <a:miter lim="800000"/>
            <a:headEnd/>
            <a:tailEnd/>
          </a:ln>
        </p:spPr>
      </p:pic>
      <p:pic>
        <p:nvPicPr>
          <p:cNvPr id="9" name="Picture 8"/>
          <p:cNvPicPr>
            <a:picLocks noChangeAspect="1"/>
          </p:cNvPicPr>
          <p:nvPr userDrawn="1"/>
        </p:nvPicPr>
        <p:blipFill>
          <a:blip r:embed="rId3"/>
          <a:stretch>
            <a:fillRect/>
          </a:stretch>
        </p:blipFill>
        <p:spPr>
          <a:xfrm>
            <a:off x="5971449" y="6564972"/>
            <a:ext cx="810353" cy="261114"/>
          </a:xfrm>
          <a:prstGeom prst="rect">
            <a:avLst/>
          </a:prstGeom>
        </p:spPr>
      </p:pic>
      <p:pic>
        <p:nvPicPr>
          <p:cNvPr id="10" name="Picture 9"/>
          <p:cNvPicPr>
            <a:picLocks noChangeAspect="1"/>
          </p:cNvPicPr>
          <p:nvPr userDrawn="1"/>
        </p:nvPicPr>
        <p:blipFill>
          <a:blip r:embed="rId4"/>
          <a:stretch>
            <a:fillRect/>
          </a:stretch>
        </p:blipFill>
        <p:spPr>
          <a:xfrm>
            <a:off x="6879059" y="6574973"/>
            <a:ext cx="1198143" cy="241112"/>
          </a:xfrm>
          <a:prstGeom prst="rect">
            <a:avLst/>
          </a:prstGeom>
        </p:spPr>
      </p:pic>
    </p:spTree>
    <p:extLst>
      <p:ext uri="{BB962C8B-B14F-4D97-AF65-F5344CB8AC3E}">
        <p14:creationId xmlns:p14="http://schemas.microsoft.com/office/powerpoint/2010/main" val="223852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title Slide">
    <p:spTree>
      <p:nvGrpSpPr>
        <p:cNvPr id="1" name=""/>
        <p:cNvGrpSpPr/>
        <p:nvPr/>
      </p:nvGrpSpPr>
      <p:grpSpPr>
        <a:xfrm>
          <a:off x="0" y="0"/>
          <a:ext cx="0" cy="0"/>
          <a:chOff x="0" y="0"/>
          <a:chExt cx="0" cy="0"/>
        </a:xfrm>
      </p:grpSpPr>
      <p:sp>
        <p:nvSpPr>
          <p:cNvPr id="14" name="Rectangle 3"/>
          <p:cNvSpPr>
            <a:spLocks noChangeArrowheads="1"/>
          </p:cNvSpPr>
          <p:nvPr userDrawn="1"/>
        </p:nvSpPr>
        <p:spPr bwMode="auto">
          <a:xfrm>
            <a:off x="0" y="-45720"/>
            <a:ext cx="9144000" cy="6857999"/>
          </a:xfrm>
          <a:prstGeom prst="rect">
            <a:avLst/>
          </a:prstGeom>
          <a:solidFill>
            <a:schemeClr val="accent6"/>
          </a:solidFill>
          <a:ln w="9525" algn="ctr">
            <a:noFill/>
            <a:miter lim="800000"/>
            <a:headEnd/>
            <a:tailEnd/>
          </a:ln>
          <a:effectLst/>
        </p:spPr>
        <p:txBody>
          <a:bodyPr wrap="none" anchor="ctr"/>
          <a:lstStyle/>
          <a:p>
            <a:pPr defTabSz="914377"/>
            <a:endParaRPr lang="en-US" sz="1800">
              <a:solidFill>
                <a:prstClr val="black"/>
              </a:solidFill>
            </a:endParaRPr>
          </a:p>
        </p:txBody>
      </p:sp>
      <p:sp>
        <p:nvSpPr>
          <p:cNvPr id="3167237" name="Rectangle 5"/>
          <p:cNvSpPr>
            <a:spLocks noGrp="1" noChangeArrowheads="1"/>
          </p:cNvSpPr>
          <p:nvPr>
            <p:ph type="ctrTitle"/>
          </p:nvPr>
        </p:nvSpPr>
        <p:spPr>
          <a:xfrm>
            <a:off x="800100" y="2438400"/>
            <a:ext cx="7657708" cy="1828800"/>
          </a:xfrm>
        </p:spPr>
        <p:txBody>
          <a:bodyPr lIns="0" rIns="0" anchor="b">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Rectangle 7">
            <a:extLst>
              <a:ext uri="{FF2B5EF4-FFF2-40B4-BE49-F238E27FC236}">
                <a16:creationId xmlns:a16="http://schemas.microsoft.com/office/drawing/2014/main" id="{3DBC9352-027B-4AD2-A433-09D91CED11EC}"/>
              </a:ext>
            </a:extLst>
          </p:cNvPr>
          <p:cNvSpPr>
            <a:spLocks noGrp="1" noChangeArrowheads="1"/>
          </p:cNvSpPr>
          <p:nvPr>
            <p:ph type="subTitle" idx="1"/>
          </p:nvPr>
        </p:nvSpPr>
        <p:spPr>
          <a:xfrm>
            <a:off x="789107" y="4381499"/>
            <a:ext cx="7668703" cy="762000"/>
          </a:xfrm>
        </p:spPr>
        <p:txBody>
          <a:bodyPr lIns="0" rIns="0">
            <a:normAutofit/>
          </a:bodyPr>
          <a:lstStyle>
            <a:lvl1pPr marL="0" indent="0">
              <a:buFont typeface="Wingdings" pitchFamily="2" charset="2"/>
              <a:buNone/>
              <a:defRPr sz="2400">
                <a:solidFill>
                  <a:schemeClr val="bg1"/>
                </a:solidFill>
                <a:latin typeface="Calibri" panose="020F0502020204030204" pitchFamily="34" charset="0"/>
              </a:defRPr>
            </a:lvl1pPr>
          </a:lstStyle>
          <a:p>
            <a:r>
              <a:rPr lang="en-US"/>
              <a:t>Click to edit Master subtitle style</a:t>
            </a:r>
          </a:p>
        </p:txBody>
      </p:sp>
      <p:sp>
        <p:nvSpPr>
          <p:cNvPr id="7" name="Rectangle 6">
            <a:extLst>
              <a:ext uri="{FF2B5EF4-FFF2-40B4-BE49-F238E27FC236}">
                <a16:creationId xmlns:a16="http://schemas.microsoft.com/office/drawing/2014/main" id="{FA8FE9E2-A3FE-4764-8178-BB9205BD39D3}"/>
              </a:ext>
            </a:extLst>
          </p:cNvPr>
          <p:cNvSpPr/>
          <p:nvPr userDrawn="1"/>
        </p:nvSpPr>
        <p:spPr bwMode="auto">
          <a:xfrm>
            <a:off x="0" y="0"/>
            <a:ext cx="9144000" cy="304800"/>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377" fontAlgn="base">
              <a:spcBef>
                <a:spcPct val="0"/>
              </a:spcBef>
              <a:spcAft>
                <a:spcPct val="0"/>
              </a:spcAft>
            </a:pPr>
            <a:r>
              <a:rPr lang="en-US" sz="1400" b="1">
                <a:solidFill>
                  <a:srgbClr val="CEDBE6"/>
                </a:solidFill>
                <a:latin typeface="Verdana" panose="020B0604030504040204" pitchFamily="34" charset="0"/>
                <a:ea typeface="Verdana" panose="020B0604030504040204" pitchFamily="34" charset="0"/>
                <a:cs typeface="Verdana" panose="020B0604030504040204" pitchFamily="34" charset="0"/>
              </a:rPr>
              <a:t>Bull Run Treatment Program</a:t>
            </a:r>
          </a:p>
        </p:txBody>
      </p:sp>
      <p:pic>
        <p:nvPicPr>
          <p:cNvPr id="6" name="Picture 5">
            <a:extLst>
              <a:ext uri="{FF2B5EF4-FFF2-40B4-BE49-F238E27FC236}">
                <a16:creationId xmlns:a16="http://schemas.microsoft.com/office/drawing/2014/main" id="{F5713C5C-90F7-4E1D-BA32-DF6BD92E61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108" y="760978"/>
            <a:ext cx="2395763" cy="1263916"/>
          </a:xfrm>
          <a:prstGeom prst="rect">
            <a:avLst/>
          </a:prstGeom>
        </p:spPr>
      </p:pic>
      <p:pic>
        <p:nvPicPr>
          <p:cNvPr id="13" name="Picture 12">
            <a:extLst>
              <a:ext uri="{FF2B5EF4-FFF2-40B4-BE49-F238E27FC236}">
                <a16:creationId xmlns:a16="http://schemas.microsoft.com/office/drawing/2014/main" id="{3380C9FE-2D79-486D-9D15-7FA0D386FA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 y="5943600"/>
            <a:ext cx="9143999" cy="552540"/>
          </a:xfrm>
          <a:prstGeom prst="rect">
            <a:avLst/>
          </a:prstGeom>
        </p:spPr>
      </p:pic>
    </p:spTree>
    <p:extLst>
      <p:ext uri="{BB962C8B-B14F-4D97-AF65-F5344CB8AC3E}">
        <p14:creationId xmlns:p14="http://schemas.microsoft.com/office/powerpoint/2010/main" val="7033850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600200"/>
            <a:ext cx="8534400" cy="4800600"/>
          </a:xfrm>
        </p:spPr>
        <p:txBody>
          <a:bodyPr lIns="0" tIns="0">
            <a:normAutofit/>
          </a:bodyPr>
          <a:lstStyle>
            <a:lvl1pPr>
              <a:buClr>
                <a:schemeClr val="accent5"/>
              </a:buClr>
              <a:defRPr b="0">
                <a:solidFill>
                  <a:schemeClr val="tx1">
                    <a:lumMod val="75000"/>
                    <a:lumOff val="25000"/>
                  </a:schemeClr>
                </a:solidFill>
                <a:latin typeface="Calibri" panose="020F0502020204030204" pitchFamily="34" charset="0"/>
              </a:defRPr>
            </a:lvl1pPr>
            <a:lvl2pPr>
              <a:buClr>
                <a:schemeClr val="accent5"/>
              </a:buClr>
              <a:defRPr b="0">
                <a:solidFill>
                  <a:schemeClr val="tx1">
                    <a:lumMod val="75000"/>
                    <a:lumOff val="25000"/>
                  </a:schemeClr>
                </a:solidFill>
                <a:latin typeface="Calibri" panose="020F0502020204030204" pitchFamily="34" charset="0"/>
              </a:defRPr>
            </a:lvl2pPr>
            <a:lvl3pPr>
              <a:buClr>
                <a:schemeClr val="accent5"/>
              </a:buClr>
              <a:defRPr b="0">
                <a:solidFill>
                  <a:schemeClr val="tx1">
                    <a:lumMod val="75000"/>
                    <a:lumOff val="25000"/>
                  </a:schemeClr>
                </a:solidFill>
                <a:latin typeface="Calibri" panose="020F0502020204030204" pitchFamily="34" charset="0"/>
              </a:defRPr>
            </a:lvl3pPr>
            <a:lvl4pPr>
              <a:buClr>
                <a:schemeClr val="accent5"/>
              </a:buClr>
              <a:defRPr b="0">
                <a:solidFill>
                  <a:schemeClr val="tx1">
                    <a:lumMod val="75000"/>
                    <a:lumOff val="25000"/>
                  </a:schemeClr>
                </a:solidFill>
                <a:latin typeface="Calibri" panose="020F0502020204030204"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Rectangle 4"/>
          <p:cNvSpPr>
            <a:spLocks noGrp="1" noChangeArrowheads="1"/>
          </p:cNvSpPr>
          <p:nvPr>
            <p:ph type="title" hasCustomPrompt="1"/>
          </p:nvPr>
        </p:nvSpPr>
        <p:spPr bwMode="auto">
          <a:xfrm>
            <a:off x="304802"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b="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a:p>
        </p:txBody>
      </p:sp>
    </p:spTree>
    <p:extLst>
      <p:ext uri="{BB962C8B-B14F-4D97-AF65-F5344CB8AC3E}">
        <p14:creationId xmlns:p14="http://schemas.microsoft.com/office/powerpoint/2010/main" val="25831399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81"/>
            <a:ext cx="2438400" cy="377471"/>
          </a:xfrm>
        </p:spPr>
        <p:txBody>
          <a:bodyPr lIns="0" tIns="0" rIns="0" bIns="0"/>
          <a:lstStyle>
            <a:lvl1pPr marL="0" indent="0">
              <a:buNone/>
              <a:defRPr sz="1400">
                <a:solidFill>
                  <a:schemeClr val="tx1">
                    <a:lumMod val="85000"/>
                    <a:lumOff val="1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1" name="Text Placeholder 3"/>
          <p:cNvSpPr>
            <a:spLocks noGrp="1"/>
          </p:cNvSpPr>
          <p:nvPr>
            <p:ph type="body" sz="half" idx="12"/>
          </p:nvPr>
        </p:nvSpPr>
        <p:spPr>
          <a:xfrm>
            <a:off x="6379128" y="6018347"/>
            <a:ext cx="2438400" cy="371573"/>
          </a:xfrm>
        </p:spPr>
        <p:txBody>
          <a:bodyPr lIns="0" tIns="0" rIns="0" bIns="0"/>
          <a:lstStyle>
            <a:lvl1pPr marL="0" indent="0">
              <a:buNone/>
              <a:defRPr sz="1400">
                <a:solidFill>
                  <a:schemeClr val="tx1">
                    <a:lumMod val="85000"/>
                    <a:lumOff val="1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18" name="Content Placeholder 2"/>
          <p:cNvSpPr>
            <a:spLocks noGrp="1"/>
          </p:cNvSpPr>
          <p:nvPr>
            <p:ph idx="1"/>
          </p:nvPr>
        </p:nvSpPr>
        <p:spPr>
          <a:xfrm>
            <a:off x="304800" y="1589314"/>
            <a:ext cx="5791200" cy="4800601"/>
          </a:xfrm>
        </p:spPr>
        <p:txBody>
          <a:bodyPr lIns="0" tIns="0" bIns="0"/>
          <a:lstStyle>
            <a:lvl1pPr>
              <a:lnSpc>
                <a:spcPct val="85000"/>
              </a:lnSpc>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marL="1031849" indent="-228594">
              <a:defRPr>
                <a:solidFill>
                  <a:schemeClr val="tx1">
                    <a:lumMod val="75000"/>
                    <a:lumOff val="25000"/>
                  </a:schemeClr>
                </a:solidFill>
              </a:defRPr>
            </a:lvl4pPr>
            <a:lvl5pPr marL="1201709" indent="-169858">
              <a:defRPr>
                <a:solidFill>
                  <a:srgbClr val="262626"/>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a:p>
        </p:txBody>
      </p:sp>
    </p:spTree>
    <p:extLst>
      <p:ext uri="{BB962C8B-B14F-4D97-AF65-F5344CB8AC3E}">
        <p14:creationId xmlns:p14="http://schemas.microsoft.com/office/powerpoint/2010/main" val="10626456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title"/>
          </p:nvPr>
        </p:nvSpPr>
        <p:spPr bwMode="auto">
          <a:xfrm>
            <a:off x="304801"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7" name="Content Placeholder 2"/>
          <p:cNvSpPr>
            <a:spLocks noGrp="1"/>
          </p:cNvSpPr>
          <p:nvPr>
            <p:ph sz="half" idx="10"/>
          </p:nvPr>
        </p:nvSpPr>
        <p:spPr>
          <a:xfrm>
            <a:off x="4667794" y="1600205"/>
            <a:ext cx="4160520" cy="4800601"/>
          </a:xfrm>
        </p:spPr>
        <p:txBody>
          <a:bodyPr tIns="0" bIns="0">
            <a:normAutofit/>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a:p>
        </p:txBody>
      </p:sp>
    </p:spTree>
    <p:extLst>
      <p:ext uri="{BB962C8B-B14F-4D97-AF65-F5344CB8AC3E}">
        <p14:creationId xmlns:p14="http://schemas.microsoft.com/office/powerpoint/2010/main" val="4047833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b">
            <a:noAutofit/>
          </a:bodyPr>
          <a:lstStyle>
            <a:lvl1pPr marL="0" indent="0">
              <a:spcBef>
                <a:spcPts val="0"/>
              </a:spcBef>
              <a:buNone/>
              <a:defRPr sz="2800" b="1">
                <a:solidFill>
                  <a:schemeClr val="tx1">
                    <a:lumMod val="85000"/>
                    <a:lumOff val="15000"/>
                  </a:schemeClr>
                </a:solidFill>
                <a:latin typeface="Calibri" panose="020F0502020204030204" pitchFamily="34" charset="0"/>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04800" y="2057400"/>
            <a:ext cx="4160520" cy="4343400"/>
          </a:xfrm>
        </p:spPr>
        <p:txBody>
          <a:bodyPr tIns="0" bIns="0">
            <a:normAutofit/>
          </a:bodyPr>
          <a:lstStyle>
            <a:lvl1pPr>
              <a:lnSpc>
                <a:spcPct val="95000"/>
              </a:lnSpc>
              <a:defRPr sz="2400">
                <a:solidFill>
                  <a:schemeClr val="tx1">
                    <a:lumMod val="75000"/>
                    <a:lumOff val="25000"/>
                  </a:schemeClr>
                </a:solidFill>
              </a:defRPr>
            </a:lvl1pPr>
            <a:lvl2pPr marL="457189" indent="-206370">
              <a:tabLst/>
              <a:defRPr sz="2000">
                <a:solidFill>
                  <a:schemeClr val="tx1">
                    <a:lumMod val="75000"/>
                    <a:lumOff val="25000"/>
                  </a:schemeClr>
                </a:solidFill>
              </a:defRPr>
            </a:lvl2pPr>
            <a:lvl3pPr marL="627047" indent="-169858">
              <a:defRPr sz="1800">
                <a:solidFill>
                  <a:schemeClr val="tx1">
                    <a:lumMod val="75000"/>
                    <a:lumOff val="25000"/>
                  </a:schemeClr>
                </a:solidFill>
              </a:defRPr>
            </a:lvl3pPr>
            <a:lvl4pPr marL="803255" indent="-176209">
              <a:defRPr sz="1600">
                <a:solidFill>
                  <a:schemeClr val="tx1">
                    <a:lumMod val="75000"/>
                    <a:lumOff val="25000"/>
                  </a:schemeClr>
                </a:solidFill>
              </a:defRPr>
            </a:lvl4pPr>
            <a:lvl5pPr marL="973114" indent="-169858">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b">
            <a:noAutofit/>
          </a:bodyPr>
          <a:lstStyle>
            <a:lvl1pPr marL="0" indent="0">
              <a:spcBef>
                <a:spcPts val="0"/>
              </a:spcBef>
              <a:buNone/>
              <a:defRPr sz="2800" b="1">
                <a:solidFill>
                  <a:schemeClr val="tx1">
                    <a:lumMod val="85000"/>
                    <a:lumOff val="15000"/>
                  </a:schemeClr>
                </a:solidFill>
                <a:latin typeface="Calibri" panose="020F0502020204030204" pitchFamily="34" charset="0"/>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0" name="Content Placeholder 3"/>
          <p:cNvSpPr>
            <a:spLocks noGrp="1"/>
          </p:cNvSpPr>
          <p:nvPr>
            <p:ph sz="half" idx="15"/>
          </p:nvPr>
        </p:nvSpPr>
        <p:spPr>
          <a:xfrm>
            <a:off x="4669971" y="2057400"/>
            <a:ext cx="4160520" cy="4343400"/>
          </a:xfrm>
        </p:spPr>
        <p:txBody>
          <a:bodyPr tIns="0" bIns="0">
            <a:normAutofit/>
          </a:bodyPr>
          <a:lstStyle>
            <a:lvl1pPr>
              <a:lnSpc>
                <a:spcPct val="95000"/>
              </a:lnSpc>
              <a:defRPr sz="2400">
                <a:solidFill>
                  <a:schemeClr val="tx1">
                    <a:lumMod val="75000"/>
                    <a:lumOff val="25000"/>
                  </a:schemeClr>
                </a:solidFill>
              </a:defRPr>
            </a:lvl1pPr>
            <a:lvl2pPr marL="457189" indent="-206370">
              <a:tabLst/>
              <a:defRPr sz="2000">
                <a:solidFill>
                  <a:schemeClr val="tx1">
                    <a:lumMod val="75000"/>
                    <a:lumOff val="25000"/>
                  </a:schemeClr>
                </a:solidFill>
              </a:defRPr>
            </a:lvl2pPr>
            <a:lvl3pPr marL="627047" indent="-169858">
              <a:defRPr sz="1800">
                <a:solidFill>
                  <a:schemeClr val="tx1">
                    <a:lumMod val="75000"/>
                    <a:lumOff val="25000"/>
                  </a:schemeClr>
                </a:solidFill>
              </a:defRPr>
            </a:lvl3pPr>
            <a:lvl4pPr marL="803255" indent="-176209">
              <a:defRPr sz="1600">
                <a:solidFill>
                  <a:schemeClr val="tx1">
                    <a:lumMod val="75000"/>
                    <a:lumOff val="25000"/>
                  </a:schemeClr>
                </a:solidFill>
              </a:defRPr>
            </a:lvl4pPr>
            <a:lvl5pPr marL="973114" indent="-169858">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a:p>
        </p:txBody>
      </p:sp>
    </p:spTree>
    <p:extLst>
      <p:ext uri="{BB962C8B-B14F-4D97-AF65-F5344CB8AC3E}">
        <p14:creationId xmlns:p14="http://schemas.microsoft.com/office/powerpoint/2010/main" val="174673140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accent3">
                <a:lumMod val="5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0"/>
            <a:ext cx="9144000" cy="6248400"/>
          </a:xfrm>
          <a:prstGeom prst="rect">
            <a:avLst/>
          </a:prstGeom>
          <a:gradFill>
            <a:gsLst>
              <a:gs pos="15000">
                <a:schemeClr val="accent3">
                  <a:lumMod val="5000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p:cNvSpPr/>
          <p:nvPr/>
        </p:nvSpPr>
        <p:spPr>
          <a:xfrm>
            <a:off x="418598" y="990600"/>
            <a:ext cx="8306809" cy="5486400"/>
          </a:xfrm>
          <a:prstGeom prst="roundRect">
            <a:avLst>
              <a:gd name="adj" fmla="val 2127"/>
            </a:avLst>
          </a:prstGeom>
          <a:gradFill flip="none" rotWithShape="1">
            <a:gsLst>
              <a:gs pos="100000">
                <a:srgbClr val="FAFAFA"/>
              </a:gs>
              <a:gs pos="100000">
                <a:schemeClr val="bg1">
                  <a:shade val="35000"/>
                  <a:satMod val="100000"/>
                </a:schemeClr>
              </a:gs>
            </a:gsLst>
            <a:path path="shape">
              <a:fillToRect l="50000" t="50000" r="50000" b="50000"/>
            </a:path>
            <a:tileRect/>
          </a:gradFill>
          <a:ln w="8890" cap="rnd" cmpd="sng" algn="ctr">
            <a:noFill/>
            <a:prstDash val="solid"/>
          </a:ln>
          <a:effectLst>
            <a:outerShdw blurRad="50800" dist="635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Title Placeholder 12"/>
          <p:cNvSpPr>
            <a:spLocks noGrp="1"/>
          </p:cNvSpPr>
          <p:nvPr>
            <p:ph type="title"/>
          </p:nvPr>
        </p:nvSpPr>
        <p:spPr>
          <a:xfrm>
            <a:off x="502920" y="-21336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1371600"/>
            <a:ext cx="8183880" cy="4187952"/>
          </a:xfrm>
          <a:prstGeom prst="rect">
            <a:avLst/>
          </a:prstGeom>
        </p:spPr>
        <p:txBody>
          <a:bodyPr vert="horz" lIns="182880" tIns="91440">
            <a:normAutofit/>
          </a:bodyPr>
          <a:lstStyle/>
          <a:p>
            <a:pPr lvl="0" eaLnBrk="1" latinLnBrk="0" hangingPunct="1"/>
            <a:r>
              <a:rPr kumimoji="0" lang="en-US"/>
              <a:t> Click to edit Master text styles</a:t>
            </a:r>
          </a:p>
          <a:p>
            <a:pPr lvl="1" eaLnBrk="1" latinLnBrk="0" hangingPunct="1"/>
            <a:r>
              <a:rPr kumimoji="0" lang="en-US"/>
              <a:t>Second level</a:t>
            </a:r>
          </a:p>
        </p:txBody>
      </p:sp>
    </p:spTree>
    <p:extLst>
      <p:ext uri="{BB962C8B-B14F-4D97-AF65-F5344CB8AC3E}">
        <p14:creationId xmlns:p14="http://schemas.microsoft.com/office/powerpoint/2010/main" val="1270757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rtl="0" eaLnBrk="1" latinLnBrk="0" hangingPunct="1">
        <a:spcBef>
          <a:spcPct val="0"/>
        </a:spcBef>
        <a:buNone/>
        <a:defRPr kumimoji="0" sz="3200" b="1" kern="1200">
          <a:solidFill>
            <a:schemeClr val="accent2">
              <a:lumMod val="60000"/>
              <a:lumOff val="4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extLst/>
    </p:titleStyle>
    <p:bodyStyle>
      <a:lvl1pPr marL="320032" indent="-320032" algn="l" rtl="0" eaLnBrk="1" latinLnBrk="0" hangingPunct="1">
        <a:spcBef>
          <a:spcPts val="200"/>
        </a:spcBef>
        <a:spcAft>
          <a:spcPts val="200"/>
        </a:spcAft>
        <a:buClr>
          <a:schemeClr val="tx1"/>
        </a:buClr>
        <a:buSzPct val="90000"/>
        <a:buFont typeface="Wingdings" pitchFamily="2" charset="2"/>
        <a:buChar char=""/>
        <a:defRPr kumimoji="0" sz="2400" b="1" kern="1200">
          <a:solidFill>
            <a:schemeClr val="tx1"/>
          </a:solidFill>
          <a:effectLst/>
          <a:latin typeface="Tahoma" pitchFamily="34" charset="0"/>
          <a:ea typeface="Tahoma" pitchFamily="34" charset="0"/>
          <a:cs typeface="Tahoma" pitchFamily="34" charset="0"/>
        </a:defRPr>
      </a:lvl1pPr>
      <a:lvl2pPr marL="804843" indent="-341305" algn="l" rtl="0" eaLnBrk="1" latinLnBrk="0" hangingPunct="1">
        <a:spcBef>
          <a:spcPts val="200"/>
        </a:spcBef>
        <a:buClrTx/>
        <a:buSzPct val="90000"/>
        <a:buFont typeface="Aharoni" pitchFamily="2" charset="-79"/>
        <a:buChar char="—"/>
        <a:defRPr kumimoji="0" sz="1800" b="0" kern="1200">
          <a:solidFill>
            <a:schemeClr val="tx1"/>
          </a:solidFill>
          <a:effectLst/>
          <a:latin typeface="Tahoma" pitchFamily="34" charset="0"/>
          <a:ea typeface="Tahoma" pitchFamily="34" charset="0"/>
          <a:cs typeface="Tahoma" pitchFamily="34" charset="0"/>
        </a:defRPr>
      </a:lvl2pPr>
      <a:lvl3pPr marL="786364" indent="-182875" algn="l" rtl="0" eaLnBrk="1" latinLnBrk="0" hangingPunct="1">
        <a:spcBef>
          <a:spcPts val="251"/>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02" indent="-182875" algn="l" rtl="0" eaLnBrk="1" latinLnBrk="0" hangingPunct="1">
        <a:spcBef>
          <a:spcPts val="231"/>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28" indent="-182875" algn="l" rtl="0" eaLnBrk="1" latinLnBrk="0" hangingPunct="1">
        <a:spcBef>
          <a:spcPts val="251"/>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35" indent="-182875" algn="l" rtl="0" eaLnBrk="1" latinLnBrk="0" hangingPunct="1">
        <a:spcBef>
          <a:spcPts val="251"/>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41" indent="-182875"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192" indent="-182875"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786" indent="-182875"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28575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a:t>Click to edit Master title style</a:t>
            </a:r>
          </a:p>
        </p:txBody>
      </p:sp>
      <p:sp>
        <p:nvSpPr>
          <p:cNvPr id="3166213" name="Rectangle 5"/>
          <p:cNvSpPr>
            <a:spLocks noGrp="1" noChangeArrowheads="1"/>
          </p:cNvSpPr>
          <p:nvPr>
            <p:ph type="body" idx="1"/>
          </p:nvPr>
        </p:nvSpPr>
        <p:spPr bwMode="auto">
          <a:xfrm>
            <a:off x="28575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p:cNvSpPr>
            <a:spLocks noChangeArrowheads="1"/>
          </p:cNvSpPr>
          <p:nvPr userDrawn="1"/>
        </p:nvSpPr>
        <p:spPr bwMode="auto">
          <a:xfrm>
            <a:off x="0" y="0"/>
            <a:ext cx="9144000" cy="304800"/>
          </a:xfrm>
          <a:prstGeom prst="rect">
            <a:avLst/>
          </a:prstGeom>
          <a:solidFill>
            <a:schemeClr val="accent6"/>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377"/>
            <a:endParaRPr lang="en-US" sz="1800">
              <a:solidFill>
                <a:prstClr val="black"/>
              </a:solidFill>
            </a:endParaRPr>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pPr defTabSz="914377"/>
            <a:fld id="{83D12EE2-0A52-405F-9235-0A5D75AB581D}" type="slidenum">
              <a:rPr lang="en-US" smtClean="0"/>
              <a:pPr defTabSz="914377"/>
              <a:t>‹#›</a:t>
            </a:fld>
            <a:endParaRPr lang="en-US"/>
          </a:p>
        </p:txBody>
      </p:sp>
      <p:sp>
        <p:nvSpPr>
          <p:cNvPr id="6" name="Footer Placeholder 8">
            <a:extLst>
              <a:ext uri="{FF2B5EF4-FFF2-40B4-BE49-F238E27FC236}">
                <a16:creationId xmlns:a16="http://schemas.microsoft.com/office/drawing/2014/main" id="{372DFFE2-E839-4801-AC51-499832B8AD3D}"/>
              </a:ext>
            </a:extLst>
          </p:cNvPr>
          <p:cNvSpPr>
            <a:spLocks noGrp="1"/>
          </p:cNvSpPr>
          <p:nvPr>
            <p:ph type="ftr" sz="quarter" idx="3"/>
          </p:nvPr>
        </p:nvSpPr>
        <p:spPr>
          <a:xfrm>
            <a:off x="285750" y="6553200"/>
            <a:ext cx="6057900" cy="212034"/>
          </a:xfrm>
          <a:prstGeom prst="rect">
            <a:avLst/>
          </a:prstGeom>
        </p:spPr>
        <p:txBody>
          <a:bodyPr/>
          <a:lstStyle>
            <a:lvl1pPr>
              <a:defRPr sz="1000">
                <a:solidFill>
                  <a:schemeClr val="bg1">
                    <a:lumMod val="50000"/>
                  </a:schemeClr>
                </a:solidFill>
              </a:defRPr>
            </a:lvl1pPr>
          </a:lstStyle>
          <a:p>
            <a:pPr defTabSz="914377"/>
            <a:endParaRPr lang="en-US">
              <a:solidFill>
                <a:prstClr val="white">
                  <a:lumMod val="50000"/>
                </a:prstClr>
              </a:solidFill>
            </a:endParaRPr>
          </a:p>
        </p:txBody>
      </p:sp>
    </p:spTree>
    <p:extLst>
      <p:ext uri="{BB962C8B-B14F-4D97-AF65-F5344CB8AC3E}">
        <p14:creationId xmlns:p14="http://schemas.microsoft.com/office/powerpoint/2010/main" val="33561229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ransition/>
  <p:hf hdr="0" ftr="0" dt="0"/>
  <p:txStyles>
    <p:titleStyle>
      <a:lvl1pPr algn="l" rtl="0" eaLnBrk="1" fontAlgn="base" hangingPunct="1">
        <a:lnSpc>
          <a:spcPct val="85000"/>
        </a:lnSpc>
        <a:spcBef>
          <a:spcPct val="0"/>
        </a:spcBef>
        <a:spcAft>
          <a:spcPct val="0"/>
        </a:spcAft>
        <a:defRPr sz="3600" b="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85000"/>
        </a:lnSpc>
        <a:spcBef>
          <a:spcPct val="0"/>
        </a:spcBef>
        <a:spcAft>
          <a:spcPct val="0"/>
        </a:spcAft>
        <a:defRPr sz="3200" b="1">
          <a:solidFill>
            <a:schemeClr val="bg1"/>
          </a:solidFill>
          <a:latin typeface="Arial" charset="0"/>
        </a:defRPr>
      </a:lvl2pPr>
      <a:lvl3pPr algn="l" rtl="0" eaLnBrk="1" fontAlgn="base" hangingPunct="1">
        <a:lnSpc>
          <a:spcPct val="85000"/>
        </a:lnSpc>
        <a:spcBef>
          <a:spcPct val="0"/>
        </a:spcBef>
        <a:spcAft>
          <a:spcPct val="0"/>
        </a:spcAft>
        <a:defRPr sz="3200" b="1">
          <a:solidFill>
            <a:schemeClr val="bg1"/>
          </a:solidFill>
          <a:latin typeface="Arial" charset="0"/>
        </a:defRPr>
      </a:lvl3pPr>
      <a:lvl4pPr algn="l" rtl="0" eaLnBrk="1" fontAlgn="base" hangingPunct="1">
        <a:lnSpc>
          <a:spcPct val="85000"/>
        </a:lnSpc>
        <a:spcBef>
          <a:spcPct val="0"/>
        </a:spcBef>
        <a:spcAft>
          <a:spcPct val="0"/>
        </a:spcAft>
        <a:defRPr sz="3200" b="1">
          <a:solidFill>
            <a:schemeClr val="bg1"/>
          </a:solidFill>
          <a:latin typeface="Arial" charset="0"/>
        </a:defRPr>
      </a:lvl4pPr>
      <a:lvl5pPr algn="l" rtl="0" eaLnBrk="1" fontAlgn="base" hangingPunct="1">
        <a:lnSpc>
          <a:spcPct val="85000"/>
        </a:lnSpc>
        <a:spcBef>
          <a:spcPct val="0"/>
        </a:spcBef>
        <a:spcAft>
          <a:spcPct val="0"/>
        </a:spcAft>
        <a:defRPr sz="3200" b="1">
          <a:solidFill>
            <a:schemeClr val="bg1"/>
          </a:solidFill>
          <a:latin typeface="Arial" charset="0"/>
        </a:defRPr>
      </a:lvl5pPr>
      <a:lvl6pPr marL="457189" algn="l" rtl="0" eaLnBrk="1" fontAlgn="base" hangingPunct="1">
        <a:lnSpc>
          <a:spcPct val="85000"/>
        </a:lnSpc>
        <a:spcBef>
          <a:spcPct val="0"/>
        </a:spcBef>
        <a:spcAft>
          <a:spcPct val="0"/>
        </a:spcAft>
        <a:defRPr sz="3200" b="1">
          <a:solidFill>
            <a:schemeClr val="bg1"/>
          </a:solidFill>
          <a:latin typeface="Arial" charset="0"/>
        </a:defRPr>
      </a:lvl6pPr>
      <a:lvl7pPr marL="914377" algn="l" rtl="0" eaLnBrk="1" fontAlgn="base" hangingPunct="1">
        <a:lnSpc>
          <a:spcPct val="85000"/>
        </a:lnSpc>
        <a:spcBef>
          <a:spcPct val="0"/>
        </a:spcBef>
        <a:spcAft>
          <a:spcPct val="0"/>
        </a:spcAft>
        <a:defRPr sz="3200" b="1">
          <a:solidFill>
            <a:schemeClr val="bg1"/>
          </a:solidFill>
          <a:latin typeface="Arial" charset="0"/>
        </a:defRPr>
      </a:lvl7pPr>
      <a:lvl8pPr marL="1371566" algn="l" rtl="0" eaLnBrk="1" fontAlgn="base" hangingPunct="1">
        <a:lnSpc>
          <a:spcPct val="85000"/>
        </a:lnSpc>
        <a:spcBef>
          <a:spcPct val="0"/>
        </a:spcBef>
        <a:spcAft>
          <a:spcPct val="0"/>
        </a:spcAft>
        <a:defRPr sz="3200" b="1">
          <a:solidFill>
            <a:schemeClr val="bg1"/>
          </a:solidFill>
          <a:latin typeface="Arial" charset="0"/>
        </a:defRPr>
      </a:lvl8pPr>
      <a:lvl9pPr marL="1828754" algn="l" rtl="0" eaLnBrk="1" fontAlgn="base" hangingPunct="1">
        <a:lnSpc>
          <a:spcPct val="85000"/>
        </a:lnSpc>
        <a:spcBef>
          <a:spcPct val="0"/>
        </a:spcBef>
        <a:spcAft>
          <a:spcPct val="0"/>
        </a:spcAft>
        <a:defRPr sz="3200" b="1">
          <a:solidFill>
            <a:schemeClr val="bg1"/>
          </a:solidFill>
          <a:latin typeface="Arial" charset="0"/>
        </a:defRPr>
      </a:lvl9pPr>
    </p:titleStyle>
    <p:bodyStyle>
      <a:lvl1pPr marL="228594" indent="-228594" algn="l" rtl="0" eaLnBrk="1" fontAlgn="base" hangingPunct="1">
        <a:lnSpc>
          <a:spcPct val="85000"/>
        </a:lnSpc>
        <a:spcBef>
          <a:spcPct val="40000"/>
        </a:spcBef>
        <a:spcAft>
          <a:spcPct val="0"/>
        </a:spcAft>
        <a:buClr>
          <a:schemeClr val="accent5"/>
        </a:buClr>
        <a:buFont typeface="Arial" pitchFamily="34" charset="0"/>
        <a:buChar char="•"/>
        <a:defRPr sz="2800">
          <a:solidFill>
            <a:schemeClr val="tx1">
              <a:lumMod val="75000"/>
              <a:lumOff val="25000"/>
            </a:schemeClr>
          </a:solidFill>
          <a:latin typeface="Calibri" panose="020F0502020204030204" pitchFamily="34" charset="0"/>
          <a:ea typeface="+mn-ea"/>
          <a:cs typeface="+mn-cs"/>
        </a:defRPr>
      </a:lvl1pPr>
      <a:lvl2pPr marL="515926" indent="-265107" algn="l" rtl="0" eaLnBrk="1" fontAlgn="base" hangingPunct="1">
        <a:lnSpc>
          <a:spcPct val="85000"/>
        </a:lnSpc>
        <a:spcBef>
          <a:spcPct val="20000"/>
        </a:spcBef>
        <a:spcAft>
          <a:spcPct val="0"/>
        </a:spcAft>
        <a:buClr>
          <a:schemeClr val="accent5"/>
        </a:buClr>
        <a:buFont typeface="Arial" pitchFamily="34" charset="0"/>
        <a:buChar char="•"/>
        <a:tabLst/>
        <a:defRPr sz="2800">
          <a:solidFill>
            <a:schemeClr val="tx1">
              <a:lumMod val="75000"/>
              <a:lumOff val="25000"/>
            </a:schemeClr>
          </a:solidFill>
          <a:latin typeface="Calibri" panose="020F0502020204030204" pitchFamily="34" charset="0"/>
        </a:defRPr>
      </a:lvl2pPr>
      <a:lvl3pPr marL="744520" indent="-228594" algn="l" rtl="0" eaLnBrk="1" fontAlgn="base" hangingPunct="1">
        <a:lnSpc>
          <a:spcPct val="85000"/>
        </a:lnSpc>
        <a:spcBef>
          <a:spcPct val="40000"/>
        </a:spcBef>
        <a:spcAft>
          <a:spcPct val="0"/>
        </a:spcAft>
        <a:buClr>
          <a:schemeClr val="accent5"/>
        </a:buClr>
        <a:buFont typeface="Arial" pitchFamily="34" charset="0"/>
        <a:buChar char="•"/>
        <a:defRPr sz="2800">
          <a:solidFill>
            <a:schemeClr val="tx1">
              <a:lumMod val="75000"/>
              <a:lumOff val="25000"/>
            </a:schemeClr>
          </a:solidFill>
          <a:latin typeface="Calibri" panose="020F0502020204030204" pitchFamily="34" charset="0"/>
        </a:defRPr>
      </a:lvl3pPr>
      <a:lvl4pPr marL="973114" indent="-228594" algn="l" rtl="0" eaLnBrk="1" fontAlgn="base" hangingPunct="1">
        <a:lnSpc>
          <a:spcPct val="85000"/>
        </a:lnSpc>
        <a:spcBef>
          <a:spcPct val="40000"/>
        </a:spcBef>
        <a:spcAft>
          <a:spcPct val="0"/>
        </a:spcAft>
        <a:buClr>
          <a:schemeClr val="accent5"/>
        </a:buClr>
        <a:buFont typeface="Arial" pitchFamily="34" charset="0"/>
        <a:buChar char="•"/>
        <a:defRPr sz="2400">
          <a:solidFill>
            <a:schemeClr val="tx1">
              <a:lumMod val="75000"/>
              <a:lumOff val="25000"/>
            </a:schemeClr>
          </a:solidFill>
          <a:latin typeface="Calibri" panose="020F0502020204030204" pitchFamily="34" charset="0"/>
        </a:defRPr>
      </a:lvl4pPr>
      <a:lvl5pPr marL="1142971" indent="-169858" algn="l" rtl="0" eaLnBrk="1" fontAlgn="base" hangingPunct="1">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34"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22"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11"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799"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672" userDrawn="1">
          <p15:clr>
            <a:srgbClr val="F26B43"/>
          </p15:clr>
        </p15:guide>
        <p15:guide id="5" orient="horz" pos="4032" userDrawn="1">
          <p15:clr>
            <a:srgbClr val="F26B43"/>
          </p15:clr>
        </p15:guide>
        <p15:guide id="6" pos="74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11/13/2019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52951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A30D0-6D2B-4844-A85A-55131B088F19}"/>
              </a:ext>
            </a:extLst>
          </p:cNvPr>
          <p:cNvSpPr>
            <a:spLocks noGrp="1"/>
          </p:cNvSpPr>
          <p:nvPr>
            <p:ph type="title"/>
          </p:nvPr>
        </p:nvSpPr>
        <p:spPr>
          <a:xfrm>
            <a:off x="628650" y="1447800"/>
            <a:ext cx="7886700" cy="35814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52771573"/>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11/13/2019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8676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35.jpe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EFB1CF-1D10-4A82-8377-E78C440F6090}"/>
              </a:ext>
            </a:extLst>
          </p:cNvPr>
          <p:cNvSpPr>
            <a:spLocks noGrp="1"/>
          </p:cNvSpPr>
          <p:nvPr>
            <p:ph type="body" sz="quarter" idx="20"/>
          </p:nvPr>
        </p:nvSpPr>
        <p:spPr>
          <a:xfrm>
            <a:off x="219074" y="3248025"/>
            <a:ext cx="8848727" cy="514350"/>
          </a:xfrm>
        </p:spPr>
        <p:txBody>
          <a:bodyPr>
            <a:normAutofit/>
          </a:bodyPr>
          <a:lstStyle/>
          <a:p>
            <a:r>
              <a:rPr lang="en-US" dirty="0"/>
              <a:t>November 13, 2019  :	</a:t>
            </a:r>
            <a:r>
              <a:rPr lang="en-US" b="1" dirty="0"/>
              <a:t>Mike Stuhr </a:t>
            </a:r>
            <a:r>
              <a:rPr lang="en-US" dirty="0"/>
              <a:t>Director | </a:t>
            </a:r>
            <a:r>
              <a:rPr lang="en-US" b="1" dirty="0"/>
              <a:t>Gabriel Solmer </a:t>
            </a:r>
            <a:r>
              <a:rPr lang="en-US" dirty="0"/>
              <a:t>Deputy Director</a:t>
            </a:r>
            <a:br>
              <a:rPr lang="en-US" dirty="0"/>
            </a:br>
            <a:r>
              <a:rPr lang="en-US" dirty="0"/>
              <a:t>		</a:t>
            </a:r>
            <a:r>
              <a:rPr lang="en-US" b="1" dirty="0"/>
              <a:t>David Peters </a:t>
            </a:r>
            <a:r>
              <a:rPr lang="en-US" dirty="0"/>
              <a:t>Program Manager | </a:t>
            </a:r>
            <a:r>
              <a:rPr lang="en-US" b="1" dirty="0"/>
              <a:t>Cristina Nieves </a:t>
            </a:r>
            <a:r>
              <a:rPr lang="en-US" dirty="0"/>
              <a:t>Senior Policy Advisor, Comm. Fritz</a:t>
            </a:r>
          </a:p>
        </p:txBody>
      </p:sp>
      <p:sp>
        <p:nvSpPr>
          <p:cNvPr id="4" name="Text Placeholder 3">
            <a:extLst>
              <a:ext uri="{FF2B5EF4-FFF2-40B4-BE49-F238E27FC236}">
                <a16:creationId xmlns:a16="http://schemas.microsoft.com/office/drawing/2014/main" id="{474D9492-D594-430D-93B2-E7B731051F0B}"/>
              </a:ext>
            </a:extLst>
          </p:cNvPr>
          <p:cNvSpPr>
            <a:spLocks noGrp="1"/>
          </p:cNvSpPr>
          <p:nvPr>
            <p:ph type="body" sz="quarter" idx="21"/>
          </p:nvPr>
        </p:nvSpPr>
        <p:spPr>
          <a:xfrm>
            <a:off x="219074" y="1657350"/>
            <a:ext cx="8239125" cy="1590675"/>
          </a:xfrm>
        </p:spPr>
        <p:txBody>
          <a:bodyPr anchor="t">
            <a:normAutofit fontScale="55000" lnSpcReduction="20000"/>
          </a:bodyPr>
          <a:lstStyle/>
          <a:p>
            <a:r>
              <a:rPr lang="en-US" sz="7300" dirty="0">
                <a:solidFill>
                  <a:srgbClr val="0070C0"/>
                </a:solidFill>
                <a:latin typeface="Ebrima" panose="02000000000000000000" pitchFamily="2" charset="0"/>
                <a:ea typeface="Ebrima" panose="02000000000000000000" pitchFamily="2" charset="0"/>
                <a:cs typeface="Ebrima" panose="02000000000000000000" pitchFamily="2" charset="0"/>
              </a:rPr>
              <a:t>Bull Run Filtration Projects</a:t>
            </a:r>
            <a:br>
              <a:rPr lang="en-US" dirty="0">
                <a:solidFill>
                  <a:srgbClr val="0070C0"/>
                </a:solidFill>
                <a:latin typeface="Verdana"/>
                <a:ea typeface="Verdana"/>
                <a:cs typeface="Verdana"/>
              </a:rPr>
            </a:br>
            <a:br>
              <a:rPr lang="en-US" dirty="0">
                <a:solidFill>
                  <a:srgbClr val="0070C0"/>
                </a:solidFill>
                <a:latin typeface="Verdana"/>
                <a:ea typeface="Verdana"/>
                <a:cs typeface="Verdana"/>
              </a:rPr>
            </a:br>
            <a:r>
              <a:rPr lang="en-US" b="0" dirty="0">
                <a:solidFill>
                  <a:srgbClr val="0070C0"/>
                </a:solidFill>
                <a:latin typeface="Ebrima" panose="02000000000000000000" pitchFamily="2" charset="0"/>
                <a:ea typeface="Ebrima" panose="02000000000000000000" pitchFamily="2" charset="0"/>
                <a:cs typeface="Ebrima" panose="02000000000000000000" pitchFamily="2" charset="0"/>
              </a:rPr>
              <a:t>Adopting priority values, expectations, and a recommended option. Authorizing an on-site design services contract.</a:t>
            </a:r>
          </a:p>
        </p:txBody>
      </p:sp>
    </p:spTree>
    <p:extLst>
      <p:ext uri="{BB962C8B-B14F-4D97-AF65-F5344CB8AC3E}">
        <p14:creationId xmlns:p14="http://schemas.microsoft.com/office/powerpoint/2010/main" val="142452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2034FB7-37F7-4DDC-9895-65F61B0398D9}"/>
              </a:ext>
            </a:extLst>
          </p:cNvPr>
          <p:cNvSpPr txBox="1">
            <a:spLocks noChangeArrowheads="1"/>
          </p:cNvSpPr>
          <p:nvPr/>
        </p:nvSpPr>
        <p:spPr>
          <a:xfrm>
            <a:off x="679700" y="1777450"/>
            <a:ext cx="7784599" cy="2329969"/>
          </a:xfrm>
          <a:prstGeom prst="rect">
            <a:avLst/>
          </a:prstGeom>
        </p:spPr>
        <p:txBody>
          <a:bodyPr vert="horz" lIns="0" tIns="25718" rIns="0" bIns="25718"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28625" indent="-342900" defTabSz="685800">
              <a:spcBef>
                <a:spcPts val="900"/>
              </a:spcBef>
              <a:spcAft>
                <a:spcPts val="150"/>
              </a:spcAft>
              <a:buClr>
                <a:srgbClr val="007C9D"/>
              </a:buClr>
              <a:buFont typeface="Wingdings" panose="05000000000000000000" pitchFamily="2" charset="2"/>
              <a:buChar char="ü"/>
              <a:defRPr/>
            </a:pPr>
            <a:r>
              <a:rPr lang="en-US" dirty="0">
                <a:solidFill>
                  <a:schemeClr val="tx1"/>
                </a:solidFill>
                <a:latin typeface="Ebrima" panose="02000000000000000000" pitchFamily="2" charset="0"/>
                <a:ea typeface="Ebrima" panose="02000000000000000000" pitchFamily="2" charset="0"/>
                <a:cs typeface="Ebrima" panose="02000000000000000000" pitchFamily="2" charset="0"/>
              </a:rPr>
              <a:t>95-acre property purchased in 1975 by Portland for a future filtration facility </a:t>
            </a:r>
            <a:endParaRPr lang="en-US" altLang="en-US" dirty="0">
              <a:solidFill>
                <a:prstClr val="black"/>
              </a:solidFill>
              <a:latin typeface="Ebrima" panose="02000000000000000000" pitchFamily="2" charset="0"/>
              <a:ea typeface="Ebrima" panose="02000000000000000000" pitchFamily="2" charset="0"/>
              <a:cs typeface="Ebrima" panose="02000000000000000000" pitchFamily="2" charset="0"/>
            </a:endParaRPr>
          </a:p>
          <a:p>
            <a:pPr marL="428625" indent="-342900" defTabSz="685800">
              <a:spcBef>
                <a:spcPts val="900"/>
              </a:spcBef>
              <a:spcAft>
                <a:spcPts val="150"/>
              </a:spcAft>
              <a:buClr>
                <a:srgbClr val="007C9D"/>
              </a:buClr>
              <a:buFont typeface="Wingdings" panose="05000000000000000000" pitchFamily="2" charset="2"/>
              <a:buChar char="ü"/>
              <a:defRPr/>
            </a:pPr>
            <a:r>
              <a:rPr lang="en-US" altLang="en-US" dirty="0">
                <a:solidFill>
                  <a:prstClr val="black"/>
                </a:solidFill>
                <a:latin typeface="Ebrima" panose="02000000000000000000" pitchFamily="2" charset="0"/>
                <a:ea typeface="Ebrima" panose="02000000000000000000" pitchFamily="2" charset="0"/>
                <a:cs typeface="Ebrima" panose="02000000000000000000" pitchFamily="2" charset="0"/>
              </a:rPr>
              <a:t>Site is at the right elevation and location</a:t>
            </a:r>
          </a:p>
          <a:p>
            <a:pPr marL="428625" indent="-342900" defTabSz="685800">
              <a:spcBef>
                <a:spcPts val="900"/>
              </a:spcBef>
              <a:spcAft>
                <a:spcPts val="150"/>
              </a:spcAft>
              <a:buClr>
                <a:srgbClr val="007C9D"/>
              </a:buClr>
              <a:buFont typeface="Wingdings" panose="05000000000000000000" pitchFamily="2" charset="2"/>
              <a:buChar char="ü"/>
              <a:defRPr/>
            </a:pPr>
            <a:r>
              <a:rPr lang="en-US" altLang="en-US" dirty="0">
                <a:solidFill>
                  <a:prstClr val="black"/>
                </a:solidFill>
                <a:latin typeface="Ebrima" panose="02000000000000000000" pitchFamily="2" charset="0"/>
                <a:ea typeface="Ebrima" panose="02000000000000000000" pitchFamily="2" charset="0"/>
                <a:cs typeface="Ebrima" panose="02000000000000000000" pitchFamily="2" charset="0"/>
              </a:rPr>
              <a:t>Zoning allows for a filtration facility</a:t>
            </a:r>
          </a:p>
          <a:p>
            <a:pPr marL="428625" indent="-342900" defTabSz="685800">
              <a:spcBef>
                <a:spcPts val="900"/>
              </a:spcBef>
              <a:spcAft>
                <a:spcPts val="150"/>
              </a:spcAft>
              <a:buClr>
                <a:srgbClr val="007C9D"/>
              </a:buClr>
              <a:buFont typeface="Wingdings" panose="05000000000000000000" pitchFamily="2" charset="2"/>
              <a:buChar char="ü"/>
              <a:defRPr/>
            </a:pPr>
            <a:r>
              <a:rPr lang="en-US" altLang="en-US" dirty="0">
                <a:solidFill>
                  <a:prstClr val="black"/>
                </a:solidFill>
                <a:latin typeface="Ebrima" panose="02000000000000000000" pitchFamily="2" charset="0"/>
                <a:ea typeface="Ebrima" panose="02000000000000000000" pitchFamily="2" charset="0"/>
                <a:cs typeface="Ebrima" panose="02000000000000000000" pitchFamily="2" charset="0"/>
              </a:rPr>
              <a:t>Site is large enough to provide a buffer around the facility for neighbors</a:t>
            </a:r>
          </a:p>
        </p:txBody>
      </p:sp>
      <p:sp>
        <p:nvSpPr>
          <p:cNvPr id="9" name="TextBox 8">
            <a:extLst>
              <a:ext uri="{FF2B5EF4-FFF2-40B4-BE49-F238E27FC236}">
                <a16:creationId xmlns:a16="http://schemas.microsoft.com/office/drawing/2014/main" id="{62E98B56-0576-4461-83CD-341F843F8D84}"/>
              </a:ext>
            </a:extLst>
          </p:cNvPr>
          <p:cNvSpPr txBox="1"/>
          <p:nvPr/>
        </p:nvSpPr>
        <p:spPr>
          <a:xfrm>
            <a:off x="285071" y="276200"/>
            <a:ext cx="7977103" cy="1077218"/>
          </a:xfrm>
          <a:prstGeom prst="rect">
            <a:avLst/>
          </a:prstGeom>
          <a:noFill/>
        </p:spPr>
        <p:txBody>
          <a:bodyPr wrap="square" rtlCol="0" anchor="t">
            <a:spAutoFit/>
          </a:bodyPr>
          <a:lstStyle/>
          <a:p>
            <a:r>
              <a:rPr lang="en-US" sz="3200"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COMMUNITY &amp; ENVIRONMENT: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filtration plant location</a:t>
            </a:r>
          </a:p>
        </p:txBody>
      </p:sp>
      <p:sp>
        <p:nvSpPr>
          <p:cNvPr id="10"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560" y="218399"/>
            <a:ext cx="1179576" cy="1012969"/>
          </a:xfrm>
          <a:prstGeom prst="rect">
            <a:avLst/>
          </a:prstGeom>
        </p:spPr>
      </p:pic>
      <p:pic>
        <p:nvPicPr>
          <p:cNvPr id="4" name="Picture 3" descr="A large green field&#10;&#10;Description automatically generated">
            <a:extLst>
              <a:ext uri="{FF2B5EF4-FFF2-40B4-BE49-F238E27FC236}">
                <a16:creationId xmlns:a16="http://schemas.microsoft.com/office/drawing/2014/main" id="{152C65CB-0811-489C-B6EF-D323F29E8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564" y="4229469"/>
            <a:ext cx="6090115" cy="1635848"/>
          </a:xfrm>
          <a:prstGeom prst="rect">
            <a:avLst/>
          </a:prstGeom>
        </p:spPr>
      </p:pic>
    </p:spTree>
    <p:extLst>
      <p:ext uri="{BB962C8B-B14F-4D97-AF65-F5344CB8AC3E}">
        <p14:creationId xmlns:p14="http://schemas.microsoft.com/office/powerpoint/2010/main" val="64180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7"/>
          <p:cNvSpPr>
            <a:spLocks/>
          </p:cNvSpPr>
          <p:nvPr/>
        </p:nvSpPr>
        <p:spPr bwMode="auto">
          <a:xfrm flipV="1">
            <a:off x="4329930" y="4558216"/>
            <a:ext cx="484140" cy="489512"/>
          </a:xfrm>
          <a:custGeom>
            <a:avLst/>
            <a:gdLst>
              <a:gd name="T0" fmla="*/ 0 w 1673"/>
              <a:gd name="T1" fmla="*/ 879 h 879"/>
              <a:gd name="T2" fmla="*/ 0 w 1673"/>
              <a:gd name="T3" fmla="*/ 0 h 879"/>
              <a:gd name="T4" fmla="*/ 1673 w 1673"/>
              <a:gd name="T5" fmla="*/ 0 h 879"/>
            </a:gdLst>
            <a:ahLst/>
            <a:cxnLst>
              <a:cxn ang="0">
                <a:pos x="T0" y="T1"/>
              </a:cxn>
              <a:cxn ang="0">
                <a:pos x="T2" y="T3"/>
              </a:cxn>
              <a:cxn ang="0">
                <a:pos x="T4" y="T5"/>
              </a:cxn>
            </a:cxnLst>
            <a:rect l="0" t="0" r="r" b="b"/>
            <a:pathLst>
              <a:path w="1673" h="879">
                <a:moveTo>
                  <a:pt x="0" y="879"/>
                </a:moveTo>
                <a:lnTo>
                  <a:pt x="0" y="0"/>
                </a:lnTo>
                <a:lnTo>
                  <a:pt x="1673" y="0"/>
                </a:lnTo>
              </a:path>
            </a:pathLst>
          </a:custGeom>
          <a:noFill/>
          <a:ln w="11113" cap="rnd">
            <a:solidFill>
              <a:schemeClr val="bg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Title 1">
            <a:extLst>
              <a:ext uri="{FF2B5EF4-FFF2-40B4-BE49-F238E27FC236}">
                <a16:creationId xmlns:a16="http://schemas.microsoft.com/office/drawing/2014/main" id="{21753DBF-C8EC-4E7F-BE23-E614ABD29A48}"/>
              </a:ext>
            </a:extLst>
          </p:cNvPr>
          <p:cNvSpPr txBox="1">
            <a:spLocks/>
          </p:cNvSpPr>
          <p:nvPr/>
        </p:nvSpPr>
        <p:spPr>
          <a:xfrm>
            <a:off x="480061" y="547220"/>
            <a:ext cx="6950325" cy="483349"/>
          </a:xfrm>
          <a:prstGeom prst="rect">
            <a:avLst/>
          </a:prstGeom>
        </p:spPr>
        <p:txBody>
          <a:bodyPr vert="horz" lIns="51435" tIns="25718" rIns="51435" bIns="25718"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chemeClr val="tx1"/>
                </a:solidFill>
                <a:latin typeface="Ebrima" panose="02000000000000000000" pitchFamily="2" charset="0"/>
                <a:ea typeface="Ebrima" panose="02000000000000000000" pitchFamily="2" charset="0"/>
                <a:cs typeface="Ebrima" panose="02000000000000000000" pitchFamily="2" charset="0"/>
              </a:rPr>
              <a:t>VALUE &amp; COST: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project budget</a:t>
            </a:r>
            <a:endParaRPr lang="en-US" sz="3200" b="1" dirty="0">
              <a:solidFill>
                <a:schemeClr val="tx1"/>
              </a:solidFill>
            </a:endParaRPr>
          </a:p>
        </p:txBody>
      </p:sp>
      <p:sp>
        <p:nvSpPr>
          <p:cNvPr id="9" name="Content Placeholder 4">
            <a:extLst>
              <a:ext uri="{FF2B5EF4-FFF2-40B4-BE49-F238E27FC236}">
                <a16:creationId xmlns:a16="http://schemas.microsoft.com/office/drawing/2014/main" id="{B6729108-391B-4B58-AF11-6F9CACA62F5A}"/>
              </a:ext>
            </a:extLst>
          </p:cNvPr>
          <p:cNvSpPr txBox="1">
            <a:spLocks/>
          </p:cNvSpPr>
          <p:nvPr/>
        </p:nvSpPr>
        <p:spPr>
          <a:xfrm>
            <a:off x="3047002" y="1525103"/>
            <a:ext cx="2918084" cy="443919"/>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sz="2400" b="1" dirty="0">
                <a:solidFill>
                  <a:srgbClr val="2683C6"/>
                </a:solidFill>
                <a:latin typeface="Ebrima" panose="02000000000000000000" pitchFamily="2" charset="0"/>
                <a:ea typeface="Ebrima" panose="02000000000000000000" pitchFamily="2" charset="0"/>
                <a:cs typeface="Ebrima" panose="02000000000000000000" pitchFamily="2" charset="0"/>
              </a:rPr>
              <a:t>Filtration Facility</a:t>
            </a:r>
            <a:endParaRPr lang="en-US" sz="1800" dirty="0">
              <a:solidFill>
                <a:prstClr val="black">
                  <a:lumMod val="75000"/>
                  <a:lumOff val="25000"/>
                </a:prstClr>
              </a:solidFill>
              <a:latin typeface="Ebrima" panose="02000000000000000000" pitchFamily="2" charset="0"/>
              <a:ea typeface="Ebrima" panose="02000000000000000000" pitchFamily="2" charset="0"/>
              <a:cs typeface="Ebrima" panose="02000000000000000000" pitchFamily="2" charset="0"/>
            </a:endParaRPr>
          </a:p>
        </p:txBody>
      </p:sp>
      <p:sp>
        <p:nvSpPr>
          <p:cNvPr id="13" name="Freeform 7"/>
          <p:cNvSpPr>
            <a:spLocks/>
          </p:cNvSpPr>
          <p:nvPr/>
        </p:nvSpPr>
        <p:spPr bwMode="auto">
          <a:xfrm>
            <a:off x="1809637" y="1710932"/>
            <a:ext cx="1369279" cy="1220239"/>
          </a:xfrm>
          <a:custGeom>
            <a:avLst/>
            <a:gdLst>
              <a:gd name="T0" fmla="*/ 0 w 1673"/>
              <a:gd name="T1" fmla="*/ 879 h 879"/>
              <a:gd name="T2" fmla="*/ 0 w 1673"/>
              <a:gd name="T3" fmla="*/ 0 h 879"/>
              <a:gd name="T4" fmla="*/ 1673 w 1673"/>
              <a:gd name="T5" fmla="*/ 0 h 879"/>
            </a:gdLst>
            <a:ahLst/>
            <a:cxnLst>
              <a:cxn ang="0">
                <a:pos x="T0" y="T1"/>
              </a:cxn>
              <a:cxn ang="0">
                <a:pos x="T2" y="T3"/>
              </a:cxn>
              <a:cxn ang="0">
                <a:pos x="T4" y="T5"/>
              </a:cxn>
            </a:cxnLst>
            <a:rect l="0" t="0" r="r" b="b"/>
            <a:pathLst>
              <a:path w="1673" h="879">
                <a:moveTo>
                  <a:pt x="0" y="879"/>
                </a:moveTo>
                <a:lnTo>
                  <a:pt x="0" y="0"/>
                </a:lnTo>
                <a:lnTo>
                  <a:pt x="1673" y="0"/>
                </a:lnTo>
              </a:path>
            </a:pathLst>
          </a:custGeom>
          <a:noFill/>
          <a:ln w="111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Content Placeholder 4">
            <a:extLst>
              <a:ext uri="{FF2B5EF4-FFF2-40B4-BE49-F238E27FC236}">
                <a16:creationId xmlns:a16="http://schemas.microsoft.com/office/drawing/2014/main" id="{B6729108-391B-4B58-AF11-6F9CACA62F5A}"/>
              </a:ext>
            </a:extLst>
          </p:cNvPr>
          <p:cNvSpPr txBox="1">
            <a:spLocks/>
          </p:cNvSpPr>
          <p:nvPr/>
        </p:nvSpPr>
        <p:spPr>
          <a:xfrm>
            <a:off x="6414624" y="2045803"/>
            <a:ext cx="2455056" cy="614476"/>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Clr>
                <a:srgbClr val="1CADE4"/>
              </a:buClr>
            </a:pPr>
            <a:r>
              <a:rPr lang="en-US" sz="1800" dirty="0">
                <a:solidFill>
                  <a:prstClr val="black">
                    <a:lumMod val="75000"/>
                    <a:lumOff val="25000"/>
                  </a:prstClr>
                </a:solidFill>
                <a:latin typeface="Calibri Light" panose="020F0302020204030204"/>
              </a:rPr>
              <a:t>Planning &amp; </a:t>
            </a:r>
            <a:br>
              <a:rPr lang="en-US" sz="1800" dirty="0">
                <a:solidFill>
                  <a:prstClr val="black">
                    <a:lumMod val="75000"/>
                    <a:lumOff val="25000"/>
                  </a:prstClr>
                </a:solidFill>
                <a:latin typeface="Calibri Light" panose="020F0302020204030204"/>
              </a:rPr>
            </a:br>
            <a:r>
              <a:rPr lang="en-US" sz="1800" dirty="0">
                <a:solidFill>
                  <a:prstClr val="black">
                    <a:lumMod val="75000"/>
                    <a:lumOff val="25000"/>
                  </a:prstClr>
                </a:solidFill>
                <a:latin typeface="Calibri Light" panose="020F0302020204030204"/>
              </a:rPr>
              <a:t>Program Management</a:t>
            </a:r>
            <a:endParaRPr lang="en-US" sz="1800" b="1" dirty="0">
              <a:solidFill>
                <a:prstClr val="black">
                  <a:lumMod val="75000"/>
                  <a:lumOff val="25000"/>
                </a:prstClr>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567" y="2032001"/>
            <a:ext cx="367922" cy="483349"/>
          </a:xfrm>
          <a:prstGeom prst="rect">
            <a:avLst/>
          </a:prstGeom>
        </p:spPr>
      </p:pic>
      <p:sp>
        <p:nvSpPr>
          <p:cNvPr id="17" name="Content Placeholder 4">
            <a:extLst>
              <a:ext uri="{FF2B5EF4-FFF2-40B4-BE49-F238E27FC236}">
                <a16:creationId xmlns:a16="http://schemas.microsoft.com/office/drawing/2014/main" id="{B6729108-391B-4B58-AF11-6F9CACA62F5A}"/>
              </a:ext>
            </a:extLst>
          </p:cNvPr>
          <p:cNvSpPr txBox="1">
            <a:spLocks/>
          </p:cNvSpPr>
          <p:nvPr/>
        </p:nvSpPr>
        <p:spPr>
          <a:xfrm>
            <a:off x="6414624" y="2790889"/>
            <a:ext cx="3332956" cy="307238"/>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Clr>
                <a:srgbClr val="1CADE4"/>
              </a:buClr>
            </a:pPr>
            <a:r>
              <a:rPr lang="en-US" sz="1800" dirty="0">
                <a:solidFill>
                  <a:prstClr val="black">
                    <a:lumMod val="75000"/>
                    <a:lumOff val="25000"/>
                  </a:prstClr>
                </a:solidFill>
                <a:latin typeface="Calibri Light" panose="020F0302020204030204"/>
              </a:rPr>
              <a:t>Design</a:t>
            </a:r>
            <a:endParaRPr lang="en-US" sz="1800" dirty="0">
              <a:solidFill>
                <a:prstClr val="black">
                  <a:lumMod val="75000"/>
                  <a:lumOff val="25000"/>
                </a:prstClr>
              </a:solidFill>
            </a:endParaRPr>
          </a:p>
        </p:txBody>
      </p:sp>
      <p:pic>
        <p:nvPicPr>
          <p:cNvPr id="18" name="Picture 1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776968" y="2718999"/>
            <a:ext cx="604186" cy="424345"/>
          </a:xfrm>
          <a:prstGeom prst="rect">
            <a:avLst/>
          </a:prstGeom>
        </p:spPr>
      </p:pic>
      <p:sp>
        <p:nvSpPr>
          <p:cNvPr id="19" name="Content Placeholder 4">
            <a:extLst>
              <a:ext uri="{FF2B5EF4-FFF2-40B4-BE49-F238E27FC236}">
                <a16:creationId xmlns:a16="http://schemas.microsoft.com/office/drawing/2014/main" id="{B6729108-391B-4B58-AF11-6F9CACA62F5A}"/>
              </a:ext>
            </a:extLst>
          </p:cNvPr>
          <p:cNvSpPr txBox="1">
            <a:spLocks/>
          </p:cNvSpPr>
          <p:nvPr/>
        </p:nvSpPr>
        <p:spPr>
          <a:xfrm>
            <a:off x="6414624" y="3415762"/>
            <a:ext cx="2031524" cy="307238"/>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Clr>
                <a:srgbClr val="1CADE4"/>
              </a:buClr>
            </a:pPr>
            <a:r>
              <a:rPr lang="en-US" sz="1800" dirty="0">
                <a:solidFill>
                  <a:prstClr val="black">
                    <a:lumMod val="75000"/>
                    <a:lumOff val="25000"/>
                  </a:prstClr>
                </a:solidFill>
                <a:latin typeface="Calibri Light" panose="020F0302020204030204"/>
              </a:rPr>
              <a:t>Construction</a:t>
            </a:r>
            <a:endParaRPr lang="en-US" sz="1800" dirty="0">
              <a:solidFill>
                <a:prstClr val="black">
                  <a:lumMod val="75000"/>
                  <a:lumOff val="25000"/>
                </a:prstClr>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9056" y="3324578"/>
            <a:ext cx="420433" cy="539556"/>
          </a:xfrm>
          <a:prstGeom prst="rect">
            <a:avLst/>
          </a:prstGeom>
        </p:spPr>
      </p:pic>
      <p:sp>
        <p:nvSpPr>
          <p:cNvPr id="22" name="Content Placeholder 4">
            <a:extLst>
              <a:ext uri="{FF2B5EF4-FFF2-40B4-BE49-F238E27FC236}">
                <a16:creationId xmlns:a16="http://schemas.microsoft.com/office/drawing/2014/main" id="{B6729108-391B-4B58-AF11-6F9CACA62F5A}"/>
              </a:ext>
            </a:extLst>
          </p:cNvPr>
          <p:cNvSpPr txBox="1">
            <a:spLocks/>
          </p:cNvSpPr>
          <p:nvPr/>
        </p:nvSpPr>
        <p:spPr>
          <a:xfrm>
            <a:off x="4684566" y="4851075"/>
            <a:ext cx="1910544" cy="443919"/>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sz="2400" b="1" dirty="0">
                <a:solidFill>
                  <a:srgbClr val="D9E0E6">
                    <a:lumMod val="50000"/>
                  </a:srgbClr>
                </a:solidFill>
                <a:latin typeface="Ebrima" panose="02000000000000000000" pitchFamily="2" charset="0"/>
                <a:ea typeface="Ebrima" panose="02000000000000000000" pitchFamily="2" charset="0"/>
                <a:cs typeface="Ebrima" panose="02000000000000000000" pitchFamily="2" charset="0"/>
              </a:rPr>
              <a:t>Pipelines</a:t>
            </a:r>
            <a:endParaRPr lang="en-US" sz="1800" dirty="0">
              <a:solidFill>
                <a:srgbClr val="D9E0E6">
                  <a:lumMod val="50000"/>
                </a:srgbClr>
              </a:solidFill>
              <a:latin typeface="Ebrima" panose="02000000000000000000" pitchFamily="2" charset="0"/>
              <a:ea typeface="Ebrima" panose="02000000000000000000" pitchFamily="2" charset="0"/>
              <a:cs typeface="Ebrima" panose="02000000000000000000" pitchFamily="2" charset="0"/>
            </a:endParaRPr>
          </a:p>
        </p:txBody>
      </p:sp>
      <p:sp>
        <p:nvSpPr>
          <p:cNvPr id="29"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11</a:t>
            </a:fld>
            <a:endParaRPr lang="en-US"/>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0491" y="250481"/>
            <a:ext cx="1179576" cy="107088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896" y="2776019"/>
            <a:ext cx="6540201" cy="1869439"/>
          </a:xfrm>
          <a:prstGeom prst="rect">
            <a:avLst/>
          </a:prstGeom>
        </p:spPr>
      </p:pic>
      <p:sp>
        <p:nvSpPr>
          <p:cNvPr id="2" name="TextBox 1">
            <a:extLst>
              <a:ext uri="{FF2B5EF4-FFF2-40B4-BE49-F238E27FC236}">
                <a16:creationId xmlns:a16="http://schemas.microsoft.com/office/drawing/2014/main" id="{6CD02D6D-A2AF-473D-B2F8-723117CF3EDB}"/>
              </a:ext>
            </a:extLst>
          </p:cNvPr>
          <p:cNvSpPr txBox="1"/>
          <p:nvPr/>
        </p:nvSpPr>
        <p:spPr>
          <a:xfrm>
            <a:off x="4107253" y="5663988"/>
            <a:ext cx="4632814" cy="461665"/>
          </a:xfrm>
          <a:prstGeom prst="rect">
            <a:avLst/>
          </a:prstGeom>
          <a:noFill/>
        </p:spPr>
        <p:txBody>
          <a:bodyPr wrap="square" rtlCol="0">
            <a:spAutoFit/>
          </a:bodyPr>
          <a:lstStyle/>
          <a:p>
            <a:pPr>
              <a:buClr>
                <a:srgbClr val="1CADE4"/>
              </a:buClr>
            </a:pPr>
            <a:r>
              <a:rPr lang="en-US" sz="2400" b="1" dirty="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rPr>
              <a:t>Total project budget: ~ $820M </a:t>
            </a:r>
            <a:endParaRPr lang="en-US" sz="2400" dirty="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65378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E98B56-0576-4461-83CD-341F843F8D84}"/>
              </a:ext>
            </a:extLst>
          </p:cNvPr>
          <p:cNvSpPr txBox="1"/>
          <p:nvPr/>
        </p:nvSpPr>
        <p:spPr>
          <a:xfrm>
            <a:off x="354845" y="309156"/>
            <a:ext cx="7215351" cy="1077218"/>
          </a:xfrm>
          <a:prstGeom prst="rect">
            <a:avLst/>
          </a:prstGeom>
          <a:noFill/>
        </p:spPr>
        <p:txBody>
          <a:bodyPr wrap="square" rtlCol="0" anchor="t">
            <a:spAutoFit/>
          </a:bodyPr>
          <a:lstStyle/>
          <a:p>
            <a:r>
              <a:rPr lang="en-US" sz="3200" b="1" dirty="0">
                <a:latin typeface="Ebrima" panose="02000000000000000000" pitchFamily="2" charset="0"/>
                <a:ea typeface="Ebrima" panose="02000000000000000000" pitchFamily="2" charset="0"/>
                <a:cs typeface="Ebrima" panose="02000000000000000000" pitchFamily="2" charset="0"/>
              </a:rPr>
              <a:t>VALUE &amp; COST: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commitment to managing rate impacts</a:t>
            </a:r>
            <a:endParaRPr lang="en-US" sz="3200" dirty="0">
              <a:solidFill>
                <a:schemeClr val="accent1">
                  <a:lumMod val="50000"/>
                </a:schemeClr>
              </a:solidFill>
              <a:latin typeface="Calibri Light" panose="020F0302020204030204" pitchFamily="34" charset="0"/>
            </a:endParaRPr>
          </a:p>
        </p:txBody>
      </p:sp>
      <p:sp>
        <p:nvSpPr>
          <p:cNvPr id="6" name="TextBox 5">
            <a:extLst>
              <a:ext uri="{FF2B5EF4-FFF2-40B4-BE49-F238E27FC236}">
                <a16:creationId xmlns:a16="http://schemas.microsoft.com/office/drawing/2014/main" id="{12AC6C46-A84F-44E8-9472-6D9F75D922EF}"/>
              </a:ext>
            </a:extLst>
          </p:cNvPr>
          <p:cNvSpPr txBox="1"/>
          <p:nvPr/>
        </p:nvSpPr>
        <p:spPr>
          <a:xfrm>
            <a:off x="268014" y="1657297"/>
            <a:ext cx="8481757" cy="5416868"/>
          </a:xfrm>
          <a:prstGeom prst="rect">
            <a:avLst/>
          </a:prstGeom>
          <a:noFill/>
        </p:spPr>
        <p:txBody>
          <a:bodyPr wrap="square" rtlCol="0">
            <a:spAutoFit/>
          </a:bodyPr>
          <a:lstStyle/>
          <a:p>
            <a:pPr marL="571486" indent="-571486">
              <a:buFont typeface="Arial" panose="020B0604020202020204" pitchFamily="34" charset="0"/>
              <a:buChar char="•"/>
            </a:pPr>
            <a:r>
              <a:rPr lang="en-US" sz="2350" b="1" dirty="0">
                <a:latin typeface="Ebrima" panose="02000000000000000000" pitchFamily="2" charset="0"/>
                <a:ea typeface="Ebrima" panose="02000000000000000000" pitchFamily="2" charset="0"/>
                <a:cs typeface="Ebrima" panose="02000000000000000000" pitchFamily="2" charset="0"/>
              </a:rPr>
              <a:t>Water Infrastructure Financing and Innovation Act </a:t>
            </a:r>
            <a:r>
              <a:rPr lang="en-US" sz="2350" dirty="0">
                <a:latin typeface="Ebrima" panose="02000000000000000000" pitchFamily="2" charset="0"/>
                <a:ea typeface="Ebrima" panose="02000000000000000000" pitchFamily="2" charset="0"/>
                <a:cs typeface="Ebrima" panose="02000000000000000000" pitchFamily="2" charset="0"/>
              </a:rPr>
              <a:t>(WIFIA) would:</a:t>
            </a:r>
          </a:p>
          <a:p>
            <a:endParaRPr lang="en-US" sz="2350" dirty="0">
              <a:latin typeface="Ebrima" panose="02000000000000000000" pitchFamily="2" charset="0"/>
              <a:ea typeface="Ebrima" panose="02000000000000000000" pitchFamily="2" charset="0"/>
              <a:cs typeface="Ebrima" panose="02000000000000000000" pitchFamily="2" charset="0"/>
            </a:endParaRPr>
          </a:p>
          <a:p>
            <a:r>
              <a:rPr lang="en-US" sz="2350" dirty="0">
                <a:latin typeface="Ebrima" panose="02000000000000000000" pitchFamily="2" charset="0"/>
                <a:ea typeface="Ebrima" panose="02000000000000000000" pitchFamily="2" charset="0"/>
                <a:cs typeface="Ebrima" panose="02000000000000000000" pitchFamily="2" charset="0"/>
              </a:rPr>
              <a:t>	+finance 49% of the project</a:t>
            </a:r>
          </a:p>
          <a:p>
            <a:r>
              <a:rPr lang="en-US" sz="2350" dirty="0">
                <a:latin typeface="Ebrima" panose="02000000000000000000" pitchFamily="2" charset="0"/>
                <a:ea typeface="Ebrima" panose="02000000000000000000" pitchFamily="2" charset="0"/>
                <a:cs typeface="Ebrima" panose="02000000000000000000" pitchFamily="2" charset="0"/>
              </a:rPr>
              <a:t>	+lock current low rates </a:t>
            </a:r>
          </a:p>
          <a:p>
            <a:r>
              <a:rPr lang="en-US" sz="2350" dirty="0">
                <a:latin typeface="Ebrima" panose="02000000000000000000" pitchFamily="2" charset="0"/>
                <a:ea typeface="Ebrima" panose="02000000000000000000" pitchFamily="2" charset="0"/>
                <a:cs typeface="Ebrima" panose="02000000000000000000" pitchFamily="2" charset="0"/>
              </a:rPr>
              <a:t>	+provide flexible repayment terms </a:t>
            </a:r>
            <a:br>
              <a:rPr lang="en-US" sz="2350" dirty="0">
                <a:latin typeface="Ebrima" panose="02000000000000000000" pitchFamily="2" charset="0"/>
                <a:ea typeface="Ebrima" panose="02000000000000000000" pitchFamily="2" charset="0"/>
                <a:cs typeface="Ebrima" panose="02000000000000000000" pitchFamily="2" charset="0"/>
              </a:rPr>
            </a:br>
            <a:endParaRPr lang="en-US" sz="2350" dirty="0">
              <a:latin typeface="Ebrima" panose="02000000000000000000" pitchFamily="2" charset="0"/>
              <a:ea typeface="Ebrima" panose="02000000000000000000" pitchFamily="2" charset="0"/>
              <a:cs typeface="Ebrima" panose="02000000000000000000" pitchFamily="2" charset="0"/>
            </a:endParaRPr>
          </a:p>
          <a:p>
            <a:pPr marL="571486" indent="-571486">
              <a:buFont typeface="Arial" panose="020B0604020202020204" pitchFamily="34" charset="0"/>
              <a:buChar char="•"/>
            </a:pPr>
            <a:r>
              <a:rPr lang="en-US" sz="2350" dirty="0">
                <a:latin typeface="Ebrima" panose="02000000000000000000" pitchFamily="2" charset="0"/>
                <a:ea typeface="Ebrima" panose="02000000000000000000" pitchFamily="2" charset="0"/>
                <a:cs typeface="Ebrima" panose="02000000000000000000" pitchFamily="2" charset="0"/>
              </a:rPr>
              <a:t>Variety of Water Bureau </a:t>
            </a:r>
            <a:r>
              <a:rPr lang="en-US" sz="2350" b="1" dirty="0">
                <a:latin typeface="Ebrima" panose="02000000000000000000" pitchFamily="2" charset="0"/>
                <a:ea typeface="Ebrima" panose="02000000000000000000" pitchFamily="2" charset="0"/>
                <a:cs typeface="Ebrima" panose="02000000000000000000" pitchFamily="2" charset="0"/>
              </a:rPr>
              <a:t>financial assistance programs </a:t>
            </a:r>
            <a:r>
              <a:rPr lang="en-US" sz="2350" dirty="0">
                <a:latin typeface="Ebrima" panose="02000000000000000000" pitchFamily="2" charset="0"/>
                <a:ea typeface="Ebrima" panose="02000000000000000000" pitchFamily="2" charset="0"/>
                <a:cs typeface="Ebrima" panose="02000000000000000000" pitchFamily="2" charset="0"/>
              </a:rPr>
              <a:t>available</a:t>
            </a:r>
            <a:br>
              <a:rPr lang="en-US" sz="2350" dirty="0">
                <a:latin typeface="Ebrima" panose="02000000000000000000" pitchFamily="2" charset="0"/>
                <a:ea typeface="Ebrima" panose="02000000000000000000" pitchFamily="2" charset="0"/>
                <a:cs typeface="Ebrima" panose="02000000000000000000" pitchFamily="2" charset="0"/>
              </a:rPr>
            </a:br>
            <a:endParaRPr lang="en-US" sz="2350" dirty="0">
              <a:latin typeface="Ebrima" panose="02000000000000000000" pitchFamily="2" charset="0"/>
              <a:ea typeface="Ebrima" panose="02000000000000000000" pitchFamily="2" charset="0"/>
              <a:cs typeface="Ebrima" panose="02000000000000000000" pitchFamily="2" charset="0"/>
            </a:endParaRPr>
          </a:p>
          <a:p>
            <a:pPr marL="571486" indent="-571486">
              <a:buFont typeface="Arial" panose="020B0604020202020204" pitchFamily="34" charset="0"/>
              <a:buChar char="•"/>
            </a:pPr>
            <a:r>
              <a:rPr lang="en-US" sz="2350" b="1" dirty="0">
                <a:latin typeface="Ebrima" panose="02000000000000000000" pitchFamily="2" charset="0"/>
                <a:ea typeface="Ebrima" panose="02000000000000000000" pitchFamily="2" charset="0"/>
                <a:cs typeface="Ebrima" panose="02000000000000000000" pitchFamily="2" charset="0"/>
              </a:rPr>
              <a:t>Mayor’s Budget Guidance: </a:t>
            </a:r>
            <a:r>
              <a:rPr lang="en-US" sz="2350" dirty="0">
                <a:latin typeface="Ebrima" panose="02000000000000000000" pitchFamily="2" charset="0"/>
                <a:ea typeface="Ebrima" panose="02000000000000000000" pitchFamily="2" charset="0"/>
                <a:cs typeface="Ebrima" panose="02000000000000000000" pitchFamily="2" charset="0"/>
              </a:rPr>
              <a:t>seek efficiencies in bureau operations and programs to manage rate impacts</a:t>
            </a:r>
          </a:p>
          <a:p>
            <a:pPr marL="571486" indent="-571486">
              <a:buFont typeface="Arial" panose="020B0604020202020204" pitchFamily="34" charset="0"/>
              <a:buChar char="•"/>
            </a:pPr>
            <a:endParaRPr lang="en-US" sz="3200" dirty="0">
              <a:solidFill>
                <a:schemeClr val="accent1">
                  <a:lumMod val="50000"/>
                </a:schemeClr>
              </a:solidFill>
              <a:latin typeface="Calibri Light" panose="020F0302020204030204" pitchFamily="34" charset="0"/>
            </a:endParaRPr>
          </a:p>
          <a:p>
            <a:pPr marL="571486" indent="-571486">
              <a:buFont typeface="Arial" panose="020B0604020202020204" pitchFamily="34" charset="0"/>
              <a:buChar char="•"/>
            </a:pPr>
            <a:endParaRPr lang="en-US" sz="3200" dirty="0">
              <a:solidFill>
                <a:schemeClr val="accent1">
                  <a:lumMod val="50000"/>
                </a:schemeClr>
              </a:solidFill>
              <a:latin typeface="Calibri Light" panose="020F0302020204030204" pitchFamily="34" charset="0"/>
            </a:endParaRPr>
          </a:p>
        </p:txBody>
      </p:sp>
      <p:sp>
        <p:nvSpPr>
          <p:cNvPr id="5"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12</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196" y="309156"/>
            <a:ext cx="1179576" cy="1070884"/>
          </a:xfrm>
          <a:prstGeom prst="rect">
            <a:avLst/>
          </a:prstGeom>
        </p:spPr>
      </p:pic>
      <p:pic>
        <p:nvPicPr>
          <p:cNvPr id="2" name="Picture 1">
            <a:extLst>
              <a:ext uri="{FF2B5EF4-FFF2-40B4-BE49-F238E27FC236}">
                <a16:creationId xmlns:a16="http://schemas.microsoft.com/office/drawing/2014/main" id="{6F2BAA5D-42C8-4FA0-8920-5F7BC5A76C3C}"/>
              </a:ext>
            </a:extLst>
          </p:cNvPr>
          <p:cNvPicPr>
            <a:picLocks noChangeAspect="1"/>
          </p:cNvPicPr>
          <p:nvPr/>
        </p:nvPicPr>
        <p:blipFill>
          <a:blip r:embed="rId4"/>
          <a:stretch>
            <a:fillRect/>
          </a:stretch>
        </p:blipFill>
        <p:spPr>
          <a:xfrm>
            <a:off x="5817341" y="2375743"/>
            <a:ext cx="2932430" cy="1670449"/>
          </a:xfrm>
          <a:prstGeom prst="rect">
            <a:avLst/>
          </a:prstGeom>
        </p:spPr>
      </p:pic>
    </p:spTree>
    <p:extLst>
      <p:ext uri="{BB962C8B-B14F-4D97-AF65-F5344CB8AC3E}">
        <p14:creationId xmlns:p14="http://schemas.microsoft.com/office/powerpoint/2010/main" val="200423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B5483-5B78-4E61-BF6B-9223AFBC3C3F}"/>
              </a:ext>
            </a:extLst>
          </p:cNvPr>
          <p:cNvSpPr>
            <a:spLocks noGrp="1"/>
          </p:cNvSpPr>
          <p:nvPr>
            <p:ph type="ctrTitle"/>
          </p:nvPr>
        </p:nvSpPr>
        <p:spPr>
          <a:xfrm>
            <a:off x="822960" y="3429000"/>
            <a:ext cx="7543800" cy="896112"/>
          </a:xfrm>
        </p:spPr>
        <p:txBody>
          <a:bodyPr>
            <a:normAutofit/>
          </a:bodyPr>
          <a:lstStyle/>
          <a:p>
            <a:r>
              <a:rPr lang="en-US" sz="32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RESOLUTION</a:t>
            </a:r>
          </a:p>
        </p:txBody>
      </p:sp>
      <p:sp>
        <p:nvSpPr>
          <p:cNvPr id="4" name="Subtitle 3">
            <a:extLst>
              <a:ext uri="{FF2B5EF4-FFF2-40B4-BE49-F238E27FC236}">
                <a16:creationId xmlns:a16="http://schemas.microsoft.com/office/drawing/2014/main" id="{D3EF528F-E408-4FAC-A381-3911E7522F6F}"/>
              </a:ext>
            </a:extLst>
          </p:cNvPr>
          <p:cNvSpPr>
            <a:spLocks noGrp="1"/>
          </p:cNvSpPr>
          <p:nvPr>
            <p:ph type="subTitle" idx="1"/>
          </p:nvPr>
        </p:nvSpPr>
        <p:spPr/>
        <p:txBody>
          <a:bodyPr>
            <a:normAutofit/>
          </a:bodyPr>
          <a:lstStyle/>
          <a:p>
            <a:r>
              <a:rPr lang="en-US" dirty="0">
                <a:solidFill>
                  <a:schemeClr val="accent1">
                    <a:lumMod val="50000"/>
                  </a:schemeClr>
                </a:solidFill>
              </a:rPr>
              <a:t>Adopting priority values, expectations and a recommended option for the Bull Run Filtration Project</a:t>
            </a:r>
          </a:p>
        </p:txBody>
      </p:sp>
      <p:sp>
        <p:nvSpPr>
          <p:cNvPr id="5"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13</a:t>
            </a:fld>
            <a:endParaRPr lang="en-US"/>
          </a:p>
        </p:txBody>
      </p:sp>
    </p:spTree>
    <p:extLst>
      <p:ext uri="{BB962C8B-B14F-4D97-AF65-F5344CB8AC3E}">
        <p14:creationId xmlns:p14="http://schemas.microsoft.com/office/powerpoint/2010/main" val="130502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8FD131-A28D-4550-814E-0FA77DB10355}"/>
              </a:ext>
            </a:extLst>
          </p:cNvPr>
          <p:cNvSpPr>
            <a:spLocks noGrp="1"/>
          </p:cNvSpPr>
          <p:nvPr>
            <p:ph type="title"/>
          </p:nvPr>
        </p:nvSpPr>
        <p:spPr>
          <a:xfrm>
            <a:off x="822960" y="787385"/>
            <a:ext cx="7543800" cy="989216"/>
          </a:xfrm>
        </p:spPr>
        <p:txBody>
          <a:bodyPr>
            <a:normAutofit/>
          </a:bodyPr>
          <a:lstStyle/>
          <a:p>
            <a:r>
              <a:rPr lang="en-US" sz="32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FILTRATION RESOLUTION</a:t>
            </a:r>
          </a:p>
        </p:txBody>
      </p:sp>
      <p:sp>
        <p:nvSpPr>
          <p:cNvPr id="6" name="Content Placeholder 5">
            <a:extLst>
              <a:ext uri="{FF2B5EF4-FFF2-40B4-BE49-F238E27FC236}">
                <a16:creationId xmlns:a16="http://schemas.microsoft.com/office/drawing/2014/main" id="{AA2E515C-1AD5-47D0-8ECF-5A5B429691CF}"/>
              </a:ext>
            </a:extLst>
          </p:cNvPr>
          <p:cNvSpPr>
            <a:spLocks noGrp="1"/>
          </p:cNvSpPr>
          <p:nvPr>
            <p:ph idx="1"/>
          </p:nvPr>
        </p:nvSpPr>
        <p:spPr>
          <a:xfrm>
            <a:off x="822960" y="1776601"/>
            <a:ext cx="7543801" cy="365125"/>
          </a:xfrm>
        </p:spPr>
        <p:txBody>
          <a:bodyPr>
            <a:normAutofit fontScale="25000" lnSpcReduction="20000"/>
          </a:bodyPr>
          <a:lstStyle/>
          <a:p>
            <a:r>
              <a:rPr lang="en-US" sz="6400" dirty="0">
                <a:latin typeface="Ebrima" panose="02000000000000000000" pitchFamily="2" charset="0"/>
                <a:ea typeface="Ebrima" panose="02000000000000000000" pitchFamily="2" charset="0"/>
                <a:cs typeface="Ebrima" panose="02000000000000000000" pitchFamily="2" charset="0"/>
              </a:rPr>
              <a:t>Follow up  from September Council Work Session</a:t>
            </a:r>
          </a:p>
          <a:p>
            <a:endParaRPr lang="en-US" sz="5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r>
              <a:rPr lang="en-US" dirty="0">
                <a:solidFill>
                  <a:schemeClr val="accent1">
                    <a:lumMod val="50000"/>
                  </a:schemeClr>
                </a:solidFill>
              </a:rPr>
              <a:t> </a:t>
            </a:r>
          </a:p>
          <a:p>
            <a:endParaRPr lang="en-US" dirty="0">
              <a:solidFill>
                <a:schemeClr val="accent1">
                  <a:lumMod val="50000"/>
                </a:schemeClr>
              </a:solidFill>
            </a:endParaRPr>
          </a:p>
        </p:txBody>
      </p:sp>
      <p:sp>
        <p:nvSpPr>
          <p:cNvPr id="7"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14</a:t>
            </a:fld>
            <a:endParaRPr lang="en-US"/>
          </a:p>
        </p:txBody>
      </p:sp>
      <p:sp>
        <p:nvSpPr>
          <p:cNvPr id="25" name="Content Placeholder 4">
            <a:extLst>
              <a:ext uri="{FF2B5EF4-FFF2-40B4-BE49-F238E27FC236}">
                <a16:creationId xmlns:a16="http://schemas.microsoft.com/office/drawing/2014/main" id="{FD805788-01F3-44DD-8129-2E98B2D89608}"/>
              </a:ext>
            </a:extLst>
          </p:cNvPr>
          <p:cNvSpPr txBox="1">
            <a:spLocks/>
          </p:cNvSpPr>
          <p:nvPr/>
        </p:nvSpPr>
        <p:spPr>
          <a:xfrm>
            <a:off x="1648694" y="2405804"/>
            <a:ext cx="2757488" cy="1412474"/>
          </a:xfrm>
          <a:prstGeom prst="rect">
            <a:avLst/>
          </a:prstGeom>
          <a:ln>
            <a:no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WATER QUALITY</a:t>
            </a:r>
            <a:br>
              <a:rPr lang="en-US" sz="2400" dirty="0">
                <a:solidFill>
                  <a:schemeClr val="accent2"/>
                </a:solidFill>
                <a:latin typeface="Ebrima" panose="02000000000000000000" pitchFamily="2" charset="0"/>
                <a:ea typeface="Ebrima" panose="02000000000000000000" pitchFamily="2" charset="0"/>
                <a:cs typeface="Ebrima" panose="02000000000000000000" pitchFamily="2" charset="0"/>
              </a:rPr>
            </a:br>
            <a:r>
              <a:rPr lang="en-US" sz="1800" dirty="0">
                <a:latin typeface="Ebrima" panose="02000000000000000000" pitchFamily="2" charset="0"/>
                <a:ea typeface="Ebrima" panose="02000000000000000000" pitchFamily="2" charset="0"/>
                <a:cs typeface="Ebrima" panose="02000000000000000000" pitchFamily="2" charset="0"/>
              </a:rPr>
              <a:t>Provide </a:t>
            </a:r>
            <a:r>
              <a:rPr lang="en-US" sz="1800" b="1" dirty="0">
                <a:latin typeface="Ebrima" panose="02000000000000000000" pitchFamily="2" charset="0"/>
                <a:ea typeface="Ebrima" panose="02000000000000000000" pitchFamily="2" charset="0"/>
                <a:cs typeface="Ebrima" panose="02000000000000000000" pitchFamily="2" charset="0"/>
              </a:rPr>
              <a:t>safe, reliable, drinking water </a:t>
            </a:r>
            <a:r>
              <a:rPr lang="en-US" sz="1800" dirty="0">
                <a:latin typeface="Ebrima" panose="02000000000000000000" pitchFamily="2" charset="0"/>
                <a:ea typeface="Ebrima" panose="02000000000000000000" pitchFamily="2" charset="0"/>
                <a:cs typeface="Ebrima" panose="02000000000000000000" pitchFamily="2" charset="0"/>
              </a:rPr>
              <a:t>to a large population in the metropolitan area</a:t>
            </a:r>
          </a:p>
        </p:txBody>
      </p:sp>
      <p:sp>
        <p:nvSpPr>
          <p:cNvPr id="26" name="Content Placeholder 4">
            <a:extLst>
              <a:ext uri="{FF2B5EF4-FFF2-40B4-BE49-F238E27FC236}">
                <a16:creationId xmlns:a16="http://schemas.microsoft.com/office/drawing/2014/main" id="{3E2E43F2-A182-4FD1-9706-F0C4546AFBD0}"/>
              </a:ext>
            </a:extLst>
          </p:cNvPr>
          <p:cNvSpPr txBox="1">
            <a:spLocks/>
          </p:cNvSpPr>
          <p:nvPr/>
        </p:nvSpPr>
        <p:spPr>
          <a:xfrm>
            <a:off x="5866832" y="2405803"/>
            <a:ext cx="2757055" cy="1844039"/>
          </a:xfrm>
          <a:prstGeom prst="rect">
            <a:avLst/>
          </a:prstGeom>
          <a:ln>
            <a:no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rgbClr val="BE5007"/>
                </a:solidFill>
                <a:latin typeface="Ebrima" panose="02000000000000000000" pitchFamily="2" charset="0"/>
                <a:ea typeface="Ebrima" panose="02000000000000000000" pitchFamily="2" charset="0"/>
                <a:cs typeface="Ebrima" panose="02000000000000000000" pitchFamily="2" charset="0"/>
              </a:rPr>
              <a:t>RESILIENCE</a:t>
            </a:r>
            <a:br>
              <a:rPr lang="en-US" sz="2400" dirty="0">
                <a:latin typeface="Ebrima" panose="02000000000000000000" pitchFamily="2" charset="0"/>
                <a:ea typeface="Ebrima" panose="02000000000000000000" pitchFamily="2" charset="0"/>
                <a:cs typeface="Ebrima" panose="02000000000000000000" pitchFamily="2" charset="0"/>
              </a:rPr>
            </a:br>
            <a:r>
              <a:rPr lang="en-US" sz="1800" dirty="0">
                <a:latin typeface="Ebrima" panose="02000000000000000000" pitchFamily="2" charset="0"/>
                <a:ea typeface="Ebrima" panose="02000000000000000000" pitchFamily="2" charset="0"/>
                <a:cs typeface="Ebrima" panose="02000000000000000000" pitchFamily="2" charset="0"/>
              </a:rPr>
              <a:t>Advance the Water Bureau’s ongoing efforts to </a:t>
            </a:r>
            <a:r>
              <a:rPr lang="en-US" sz="1800" b="1" dirty="0">
                <a:latin typeface="Ebrima" panose="02000000000000000000" pitchFamily="2" charset="0"/>
                <a:ea typeface="Ebrima" panose="02000000000000000000" pitchFamily="2" charset="0"/>
                <a:cs typeface="Ebrima" panose="02000000000000000000" pitchFamily="2" charset="0"/>
              </a:rPr>
              <a:t>provide a more resilient system</a:t>
            </a:r>
          </a:p>
        </p:txBody>
      </p:sp>
      <p:sp>
        <p:nvSpPr>
          <p:cNvPr id="27" name="Content Placeholder 4">
            <a:extLst>
              <a:ext uri="{FF2B5EF4-FFF2-40B4-BE49-F238E27FC236}">
                <a16:creationId xmlns:a16="http://schemas.microsoft.com/office/drawing/2014/main" id="{FAA3E476-EBEB-4E5C-8593-125949B337E5}"/>
              </a:ext>
            </a:extLst>
          </p:cNvPr>
          <p:cNvSpPr txBox="1">
            <a:spLocks/>
          </p:cNvSpPr>
          <p:nvPr/>
        </p:nvSpPr>
        <p:spPr>
          <a:xfrm>
            <a:off x="5866832" y="4578039"/>
            <a:ext cx="2757055" cy="1048489"/>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tx1"/>
                </a:solidFill>
                <a:latin typeface="Ebrima" panose="02000000000000000000" pitchFamily="2" charset="0"/>
                <a:ea typeface="Ebrima" panose="02000000000000000000" pitchFamily="2" charset="0"/>
                <a:cs typeface="Ebrima" panose="02000000000000000000" pitchFamily="2" charset="0"/>
              </a:rPr>
              <a:t>VALUE &amp; COST</a:t>
            </a:r>
            <a:br>
              <a:rPr lang="en-US" sz="2400" dirty="0">
                <a:latin typeface="Ebrima" panose="02000000000000000000" pitchFamily="2" charset="0"/>
                <a:ea typeface="Ebrima" panose="02000000000000000000" pitchFamily="2" charset="0"/>
                <a:cs typeface="Ebrima" panose="02000000000000000000" pitchFamily="2" charset="0"/>
              </a:rPr>
            </a:br>
            <a:r>
              <a:rPr lang="en-US" sz="1800" dirty="0">
                <a:latin typeface="Ebrima" panose="02000000000000000000" pitchFamily="2" charset="0"/>
                <a:ea typeface="Ebrima" panose="02000000000000000000" pitchFamily="2" charset="0"/>
                <a:cs typeface="Ebrima" panose="02000000000000000000" pitchFamily="2" charset="0"/>
              </a:rPr>
              <a:t>Provide </a:t>
            </a:r>
            <a:r>
              <a:rPr lang="en-US" sz="1800" b="1" dirty="0">
                <a:latin typeface="Ebrima" panose="02000000000000000000" pitchFamily="2" charset="0"/>
                <a:ea typeface="Ebrima" panose="02000000000000000000" pitchFamily="2" charset="0"/>
                <a:cs typeface="Ebrima" panose="02000000000000000000" pitchFamily="2" charset="0"/>
              </a:rPr>
              <a:t>best value for customers</a:t>
            </a:r>
          </a:p>
        </p:txBody>
      </p:sp>
      <p:sp>
        <p:nvSpPr>
          <p:cNvPr id="28" name="Content Placeholder 4">
            <a:extLst>
              <a:ext uri="{FF2B5EF4-FFF2-40B4-BE49-F238E27FC236}">
                <a16:creationId xmlns:a16="http://schemas.microsoft.com/office/drawing/2014/main" id="{43C3D3C7-CCD3-44D3-A9BF-F475B2ABE6BA}"/>
              </a:ext>
            </a:extLst>
          </p:cNvPr>
          <p:cNvSpPr txBox="1">
            <a:spLocks/>
          </p:cNvSpPr>
          <p:nvPr/>
        </p:nvSpPr>
        <p:spPr>
          <a:xfrm>
            <a:off x="1648694" y="4420383"/>
            <a:ext cx="2557546" cy="1946256"/>
          </a:xfrm>
          <a:prstGeom prst="rect">
            <a:avLst/>
          </a:prstGeom>
          <a:ln>
            <a:noFill/>
          </a:ln>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accent5"/>
                </a:solidFill>
                <a:latin typeface="Ebrima" panose="02000000000000000000" pitchFamily="2" charset="0"/>
                <a:ea typeface="Ebrima" panose="02000000000000000000" pitchFamily="2" charset="0"/>
                <a:cs typeface="Ebrima" panose="02000000000000000000" pitchFamily="2" charset="0"/>
              </a:rPr>
              <a:t>COMMUNITY &amp; ENVIRONMENT</a:t>
            </a:r>
            <a:br>
              <a:rPr lang="en-US" sz="2400" dirty="0">
                <a:latin typeface="Ebrima" panose="02000000000000000000" pitchFamily="2" charset="0"/>
                <a:ea typeface="Ebrima" panose="02000000000000000000" pitchFamily="2" charset="0"/>
                <a:cs typeface="Ebrima" panose="02000000000000000000" pitchFamily="2" charset="0"/>
              </a:rPr>
            </a:br>
            <a:r>
              <a:rPr lang="en-US" sz="1800" dirty="0">
                <a:latin typeface="Ebrima" panose="02000000000000000000" pitchFamily="2" charset="0"/>
                <a:ea typeface="Ebrima" panose="02000000000000000000" pitchFamily="2" charset="0"/>
                <a:cs typeface="Ebrima" panose="02000000000000000000" pitchFamily="2" charset="0"/>
              </a:rPr>
              <a:t>Implement project in a manner that is </a:t>
            </a:r>
            <a:r>
              <a:rPr lang="en-US" sz="1800" b="1" dirty="0">
                <a:latin typeface="Ebrima" panose="02000000000000000000" pitchFamily="2" charset="0"/>
                <a:ea typeface="Ebrima" panose="02000000000000000000" pitchFamily="2" charset="0"/>
                <a:cs typeface="Ebrima" panose="02000000000000000000" pitchFamily="2" charset="0"/>
              </a:rPr>
              <a:t>sensitive to community and environmental impacts</a:t>
            </a:r>
          </a:p>
        </p:txBody>
      </p:sp>
      <p:pic>
        <p:nvPicPr>
          <p:cNvPr id="29" name="Picture 28">
            <a:extLst>
              <a:ext uri="{FF2B5EF4-FFF2-40B4-BE49-F238E27FC236}">
                <a16:creationId xmlns:a16="http://schemas.microsoft.com/office/drawing/2014/main" id="{857CA0DC-902B-4BD9-8597-D739EB60A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88" y="2481693"/>
            <a:ext cx="1177676" cy="1082703"/>
          </a:xfrm>
          <a:prstGeom prst="rect">
            <a:avLst/>
          </a:prstGeom>
        </p:spPr>
      </p:pic>
      <p:pic>
        <p:nvPicPr>
          <p:cNvPr id="30" name="Picture 29">
            <a:extLst>
              <a:ext uri="{FF2B5EF4-FFF2-40B4-BE49-F238E27FC236}">
                <a16:creationId xmlns:a16="http://schemas.microsoft.com/office/drawing/2014/main" id="{F545B7EC-F396-4E57-8F2C-F2D4CEFFF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545" y="2481693"/>
            <a:ext cx="982107" cy="1156221"/>
          </a:xfrm>
          <a:prstGeom prst="rect">
            <a:avLst/>
          </a:prstGeom>
        </p:spPr>
      </p:pic>
      <p:pic>
        <p:nvPicPr>
          <p:cNvPr id="31" name="Picture 30">
            <a:extLst>
              <a:ext uri="{FF2B5EF4-FFF2-40B4-BE49-F238E27FC236}">
                <a16:creationId xmlns:a16="http://schemas.microsoft.com/office/drawing/2014/main" id="{B8F1379F-FBBA-4FF1-AC68-345E38D998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188" y="4613559"/>
            <a:ext cx="1179576" cy="1012969"/>
          </a:xfrm>
          <a:prstGeom prst="rect">
            <a:avLst/>
          </a:prstGeom>
        </p:spPr>
      </p:pic>
      <p:pic>
        <p:nvPicPr>
          <p:cNvPr id="32" name="Picture 31">
            <a:extLst>
              <a:ext uri="{FF2B5EF4-FFF2-40B4-BE49-F238E27FC236}">
                <a16:creationId xmlns:a16="http://schemas.microsoft.com/office/drawing/2014/main" id="{FD958728-12AD-4B51-8038-37913175E9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810" y="4652738"/>
            <a:ext cx="1179576" cy="1070884"/>
          </a:xfrm>
          <a:prstGeom prst="rect">
            <a:avLst/>
          </a:prstGeom>
        </p:spPr>
      </p:pic>
    </p:spTree>
    <p:extLst>
      <p:ext uri="{BB962C8B-B14F-4D97-AF65-F5344CB8AC3E}">
        <p14:creationId xmlns:p14="http://schemas.microsoft.com/office/powerpoint/2010/main" val="401966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B5483-5B78-4E61-BF6B-9223AFBC3C3F}"/>
              </a:ext>
            </a:extLst>
          </p:cNvPr>
          <p:cNvSpPr>
            <a:spLocks noGrp="1"/>
          </p:cNvSpPr>
          <p:nvPr>
            <p:ph type="ctrTitle"/>
          </p:nvPr>
        </p:nvSpPr>
        <p:spPr/>
        <p:txBody>
          <a:bodyPr>
            <a:normAutofit/>
          </a:bodyPr>
          <a:lstStyle/>
          <a:p>
            <a:r>
              <a:rPr lang="en-US" sz="32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ON-SITE DESIGN SERVICES CONTRACT</a:t>
            </a:r>
          </a:p>
        </p:txBody>
      </p:sp>
      <p:sp>
        <p:nvSpPr>
          <p:cNvPr id="4" name="Subtitle 3">
            <a:extLst>
              <a:ext uri="{FF2B5EF4-FFF2-40B4-BE49-F238E27FC236}">
                <a16:creationId xmlns:a16="http://schemas.microsoft.com/office/drawing/2014/main" id="{D3EF528F-E408-4FAC-A381-3911E7522F6F}"/>
              </a:ext>
            </a:extLst>
          </p:cNvPr>
          <p:cNvSpPr>
            <a:spLocks noGrp="1"/>
          </p:cNvSpPr>
          <p:nvPr>
            <p:ph type="subTitle" idx="1"/>
          </p:nvPr>
        </p:nvSpPr>
        <p:spPr/>
        <p:txBody>
          <a:bodyPr/>
          <a:lstStyle/>
          <a:p>
            <a:r>
              <a:rPr lang="en-US" dirty="0"/>
              <a:t>Council ordinance</a:t>
            </a:r>
          </a:p>
        </p:txBody>
      </p:sp>
      <p:sp>
        <p:nvSpPr>
          <p:cNvPr id="5"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15</a:t>
            </a:fld>
            <a:endParaRPr lang="en-US"/>
          </a:p>
        </p:txBody>
      </p:sp>
    </p:spTree>
    <p:extLst>
      <p:ext uri="{BB962C8B-B14F-4D97-AF65-F5344CB8AC3E}">
        <p14:creationId xmlns:p14="http://schemas.microsoft.com/office/powerpoint/2010/main" val="268939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364" y="215329"/>
            <a:ext cx="5278544" cy="4770537"/>
          </a:xfrm>
          <a:prstGeom prst="rect">
            <a:avLst/>
          </a:prstGeom>
          <a:noFill/>
        </p:spPr>
        <p:txBody>
          <a:bodyPr wrap="square" rtlCol="0">
            <a:spAutoFit/>
          </a:bodyPr>
          <a:lstStyle/>
          <a:p>
            <a:endParaRPr lang="en-US" sz="3600" dirty="0">
              <a:solidFill>
                <a:schemeClr val="accent1">
                  <a:lumMod val="50000"/>
                </a:schemeClr>
              </a:solidFill>
              <a:latin typeface="Calibri Light" panose="020F0302020204030204" pitchFamily="34" charset="0"/>
            </a:endParaRPr>
          </a:p>
          <a:p>
            <a:endParaRPr lang="en-US" sz="3600" dirty="0">
              <a:solidFill>
                <a:schemeClr val="accent1">
                  <a:lumMod val="50000"/>
                </a:schemeClr>
              </a:solidFill>
              <a:latin typeface="Calibri Light" panose="020F0302020204030204" pitchFamily="34" charset="0"/>
            </a:endParaRPr>
          </a:p>
          <a:p>
            <a:endParaRPr lang="en-US" sz="3600" dirty="0">
              <a:solidFill>
                <a:schemeClr val="accent1">
                  <a:lumMod val="50000"/>
                </a:schemeClr>
              </a:solidFill>
              <a:latin typeface="Calibri Light" panose="020F0302020204030204" pitchFamily="34" charset="0"/>
            </a:endParaRPr>
          </a:p>
          <a:p>
            <a:pPr marL="571486" indent="-571486">
              <a:buFont typeface="Arial" panose="020B0604020202020204" pitchFamily="34" charset="0"/>
              <a:buChar char="•"/>
            </a:pPr>
            <a:r>
              <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Formal PTE* Request for Proposal process</a:t>
            </a:r>
          </a:p>
          <a:p>
            <a:pPr marL="571486" indent="-571486">
              <a:buFont typeface="Arial" panose="020B0604020202020204" pitchFamily="34" charset="0"/>
              <a:buChar char="•"/>
            </a:pPr>
            <a:r>
              <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2 proposals received</a:t>
            </a:r>
          </a:p>
          <a:p>
            <a:pPr marL="571486" indent="-571486">
              <a:buFont typeface="Arial" panose="020B0604020202020204" pitchFamily="34" charset="0"/>
              <a:buChar char="•"/>
            </a:pPr>
            <a:r>
              <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Stantec Consulting Services, Inc. was selected </a:t>
            </a:r>
          </a:p>
          <a:p>
            <a:pPr marL="571486" indent="-571486">
              <a:buFont typeface="Arial" panose="020B0604020202020204" pitchFamily="34" charset="0"/>
              <a:buChar char="•"/>
            </a:pPr>
            <a:r>
              <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5-year contract with </a:t>
            </a:r>
            <a:br>
              <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br>
            <a:r>
              <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possible 5-year extension</a:t>
            </a:r>
          </a:p>
        </p:txBody>
      </p:sp>
      <p:sp>
        <p:nvSpPr>
          <p:cNvPr id="4" name="TextBox 3">
            <a:extLst>
              <a:ext uri="{FF2B5EF4-FFF2-40B4-BE49-F238E27FC236}">
                <a16:creationId xmlns:a16="http://schemas.microsoft.com/office/drawing/2014/main" id="{37408CAE-F809-4486-9344-2A88959533F8}"/>
              </a:ext>
            </a:extLst>
          </p:cNvPr>
          <p:cNvSpPr txBox="1"/>
          <p:nvPr/>
        </p:nvSpPr>
        <p:spPr>
          <a:xfrm>
            <a:off x="273364" y="6435052"/>
            <a:ext cx="8375515" cy="369332"/>
          </a:xfrm>
          <a:prstGeom prst="rect">
            <a:avLst/>
          </a:prstGeom>
          <a:noFill/>
        </p:spPr>
        <p:txBody>
          <a:bodyPr wrap="square" rtlCol="0">
            <a:spAutoFit/>
          </a:bodyPr>
          <a:lstStyle/>
          <a:p>
            <a:r>
              <a:rPr lang="en-US" dirty="0">
                <a:solidFill>
                  <a:schemeClr val="bg1"/>
                </a:solidFill>
              </a:rPr>
              <a:t>*PTE = professional, technical, expert or professional services </a:t>
            </a:r>
          </a:p>
        </p:txBody>
      </p:sp>
      <p:pic>
        <p:nvPicPr>
          <p:cNvPr id="5" name="Picture 4">
            <a:extLst>
              <a:ext uri="{FF2B5EF4-FFF2-40B4-BE49-F238E27FC236}">
                <a16:creationId xmlns:a16="http://schemas.microsoft.com/office/drawing/2014/main" id="{BEB3E527-0345-4BCA-ACED-093B57BA7ABC}"/>
              </a:ext>
            </a:extLst>
          </p:cNvPr>
          <p:cNvPicPr>
            <a:picLocks noChangeAspect="1"/>
          </p:cNvPicPr>
          <p:nvPr/>
        </p:nvPicPr>
        <p:blipFill rotWithShape="1">
          <a:blip r:embed="rId3"/>
          <a:srcRect l="1557" r="-1"/>
          <a:stretch/>
        </p:blipFill>
        <p:spPr>
          <a:xfrm rot="520228">
            <a:off x="5505903" y="1607980"/>
            <a:ext cx="3777039" cy="4925459"/>
          </a:xfrm>
          <a:prstGeom prst="rect">
            <a:avLst/>
          </a:prstGeom>
          <a:ln w="6350">
            <a:solidFill>
              <a:schemeClr val="bg1">
                <a:lumMod val="75000"/>
              </a:schemeClr>
            </a:solidFill>
          </a:ln>
          <a:effectLst>
            <a:outerShdw blurRad="304800" dist="38100" dir="2700000" algn="tl" rotWithShape="0">
              <a:prstClr val="black">
                <a:alpha val="15000"/>
              </a:prstClr>
            </a:outerShdw>
          </a:effectLst>
        </p:spPr>
      </p:pic>
      <p:sp>
        <p:nvSpPr>
          <p:cNvPr id="9" name="TextBox 8">
            <a:extLst>
              <a:ext uri="{FF2B5EF4-FFF2-40B4-BE49-F238E27FC236}">
                <a16:creationId xmlns:a16="http://schemas.microsoft.com/office/drawing/2014/main" id="{253A8763-BA74-4C02-9980-D158819B68AA}"/>
              </a:ext>
            </a:extLst>
          </p:cNvPr>
          <p:cNvSpPr txBox="1"/>
          <p:nvPr/>
        </p:nvSpPr>
        <p:spPr>
          <a:xfrm>
            <a:off x="273364" y="334448"/>
            <a:ext cx="6676076" cy="584775"/>
          </a:xfrm>
          <a:prstGeom prst="rect">
            <a:avLst/>
          </a:prstGeom>
          <a:noFill/>
        </p:spPr>
        <p:txBody>
          <a:bodyPr wrap="square" rtlCol="0">
            <a:spAutoFit/>
          </a:bodyPr>
          <a:lstStyle/>
          <a:p>
            <a:r>
              <a:rPr lang="en-US" sz="32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On-site Design Services Contract</a:t>
            </a:r>
          </a:p>
        </p:txBody>
      </p:sp>
    </p:spTree>
    <p:extLst>
      <p:ext uri="{BB962C8B-B14F-4D97-AF65-F5344CB8AC3E}">
        <p14:creationId xmlns:p14="http://schemas.microsoft.com/office/powerpoint/2010/main" val="263830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17</a:t>
            </a:fld>
            <a:endParaRPr lang="en-US"/>
          </a:p>
        </p:txBody>
      </p:sp>
      <p:sp>
        <p:nvSpPr>
          <p:cNvPr id="4" name="TextBox 3">
            <a:extLst>
              <a:ext uri="{FF2B5EF4-FFF2-40B4-BE49-F238E27FC236}">
                <a16:creationId xmlns:a16="http://schemas.microsoft.com/office/drawing/2014/main" id="{D476E0D7-F65E-46C1-AD4C-CC6BBA044FA5}"/>
              </a:ext>
            </a:extLst>
          </p:cNvPr>
          <p:cNvSpPr txBox="1"/>
          <p:nvPr/>
        </p:nvSpPr>
        <p:spPr>
          <a:xfrm>
            <a:off x="182881" y="182880"/>
            <a:ext cx="8961119" cy="3789884"/>
          </a:xfrm>
          <a:prstGeom prst="rect">
            <a:avLst/>
          </a:prstGeom>
          <a:noFill/>
        </p:spPr>
        <p:txBody>
          <a:bodyPr wrap="square" rtlCol="0" anchor="t">
            <a:spAutoFit/>
          </a:bodyPr>
          <a:lstStyle/>
          <a:p>
            <a:r>
              <a:rPr lang="en-US" sz="32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On-site Design Services Contract D/M/W/ESB Participation</a:t>
            </a:r>
            <a:br>
              <a:rPr lang="en-US" sz="40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br>
            <a:endParaRPr lang="en-US" sz="3600" dirty="0">
              <a:solidFill>
                <a:schemeClr val="accent1">
                  <a:lumMod val="50000"/>
                </a:schemeClr>
              </a:solidFill>
              <a:latin typeface="Calibri Light"/>
              <a:cs typeface="Calibri Light"/>
            </a:endParaRPr>
          </a:p>
          <a:p>
            <a:pPr>
              <a:lnSpc>
                <a:spcPct val="150000"/>
              </a:lnSpc>
            </a:pPr>
            <a:r>
              <a:rPr lang="en-US" sz="3200" dirty="0">
                <a:latin typeface="Ebrima" panose="02000000000000000000" pitchFamily="2" charset="0"/>
                <a:ea typeface="Ebrima" panose="02000000000000000000" pitchFamily="2" charset="0"/>
                <a:cs typeface="Ebrima" panose="02000000000000000000" pitchFamily="2" charset="0"/>
              </a:rPr>
              <a:t>20% D/M/W/ESB* participation</a:t>
            </a:r>
          </a:p>
          <a:p>
            <a:pPr marL="800100" lvl="1" indent="-342900">
              <a:lnSpc>
                <a:spcPct val="150000"/>
              </a:lnSpc>
              <a:buFont typeface="Wingdings" panose="05000000000000000000" pitchFamily="2" charset="2"/>
              <a:buChar char="ü"/>
            </a:pPr>
            <a:r>
              <a:rPr lang="en-US" sz="2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a:t>
            </a:r>
            <a:r>
              <a:rPr lang="en-US" sz="2000" dirty="0">
                <a:latin typeface="Ebrima" panose="02000000000000000000" pitchFamily="2" charset="0"/>
                <a:ea typeface="Ebrima" panose="02000000000000000000" pitchFamily="2" charset="0"/>
                <a:cs typeface="Ebrima" panose="02000000000000000000" pitchFamily="2" charset="0"/>
              </a:rPr>
              <a:t>Estimated to be $10,200,000</a:t>
            </a:r>
          </a:p>
          <a:p>
            <a:pPr marL="800100" lvl="1" indent="-342900">
              <a:lnSpc>
                <a:spcPct val="150000"/>
              </a:lnSpc>
              <a:buFont typeface="Wingdings" panose="05000000000000000000" pitchFamily="2" charset="2"/>
              <a:buChar char="ü"/>
            </a:pPr>
            <a:r>
              <a:rPr lang="en-US" sz="2000" dirty="0">
                <a:latin typeface="Ebrima" panose="02000000000000000000" pitchFamily="2" charset="0"/>
                <a:ea typeface="Ebrima" panose="02000000000000000000" pitchFamily="2" charset="0"/>
                <a:cs typeface="Ebrima" panose="02000000000000000000" pitchFamily="2" charset="0"/>
              </a:rPr>
              <a:t>	$9,400,000 committed to D/M/W* participation</a:t>
            </a:r>
          </a:p>
          <a:p>
            <a:pPr lvl="1">
              <a:lnSpc>
                <a:spcPct val="150000"/>
              </a:lnSpc>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2" name="TextBox 1">
            <a:extLst>
              <a:ext uri="{FF2B5EF4-FFF2-40B4-BE49-F238E27FC236}">
                <a16:creationId xmlns:a16="http://schemas.microsoft.com/office/drawing/2014/main" id="{4BA178CD-18BC-480F-BEAB-C1FD302B0D76}"/>
              </a:ext>
            </a:extLst>
          </p:cNvPr>
          <p:cNvSpPr txBox="1"/>
          <p:nvPr/>
        </p:nvSpPr>
        <p:spPr>
          <a:xfrm>
            <a:off x="139150" y="6459786"/>
            <a:ext cx="8418443" cy="369332"/>
          </a:xfrm>
          <a:prstGeom prst="rect">
            <a:avLst/>
          </a:prstGeom>
          <a:noFill/>
        </p:spPr>
        <p:txBody>
          <a:bodyPr wrap="square" rtlCol="0">
            <a:spAutoFit/>
          </a:bodyPr>
          <a:lstStyle/>
          <a:p>
            <a:r>
              <a:rPr lang="en-US" dirty="0">
                <a:solidFill>
                  <a:schemeClr val="bg1"/>
                </a:solidFill>
              </a:rPr>
              <a:t>* D/M/W/ESB – disadvantaged, minority, women and emerging small business</a:t>
            </a:r>
          </a:p>
        </p:txBody>
      </p:sp>
      <p:pic>
        <p:nvPicPr>
          <p:cNvPr id="6" name="Picture 5" descr="A group of people that are standing in the street&#10;&#10;Description automatically generated">
            <a:extLst>
              <a:ext uri="{FF2B5EF4-FFF2-40B4-BE49-F238E27FC236}">
                <a16:creationId xmlns:a16="http://schemas.microsoft.com/office/drawing/2014/main" id="{DD5FEF09-EA7C-47F2-B0DC-82B94C1EB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718" y="3956867"/>
            <a:ext cx="3032282" cy="2197821"/>
          </a:xfrm>
          <a:prstGeom prst="rect">
            <a:avLst/>
          </a:prstGeom>
        </p:spPr>
      </p:pic>
      <p:pic>
        <p:nvPicPr>
          <p:cNvPr id="8" name="Picture 7" descr="A group of people posing for the camera&#10;&#10;Description automatically generated">
            <a:extLst>
              <a:ext uri="{FF2B5EF4-FFF2-40B4-BE49-F238E27FC236}">
                <a16:creationId xmlns:a16="http://schemas.microsoft.com/office/drawing/2014/main" id="{A03F4F7F-3A0C-463F-9359-7F5EA6718C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4720" y="3972763"/>
            <a:ext cx="2526440" cy="2181925"/>
          </a:xfrm>
          <a:prstGeom prst="rect">
            <a:avLst/>
          </a:prstGeom>
        </p:spPr>
      </p:pic>
      <p:pic>
        <p:nvPicPr>
          <p:cNvPr id="10" name="Picture 9" descr="A person holding a sign&#10;&#10;Description automatically generated">
            <a:extLst>
              <a:ext uri="{FF2B5EF4-FFF2-40B4-BE49-F238E27FC236}">
                <a16:creationId xmlns:a16="http://schemas.microsoft.com/office/drawing/2014/main" id="{ABDE9609-CBF2-4B7B-B1D5-1548487D0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1" y="3972764"/>
            <a:ext cx="3354291" cy="2181925"/>
          </a:xfrm>
          <a:prstGeom prst="rect">
            <a:avLst/>
          </a:prstGeom>
        </p:spPr>
      </p:pic>
    </p:spTree>
    <p:extLst>
      <p:ext uri="{BB962C8B-B14F-4D97-AF65-F5344CB8AC3E}">
        <p14:creationId xmlns:p14="http://schemas.microsoft.com/office/powerpoint/2010/main" val="388093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68" y="648395"/>
            <a:ext cx="8693064" cy="4339650"/>
          </a:xfrm>
          <a:prstGeom prst="rect">
            <a:avLst/>
          </a:prstGeom>
          <a:noFill/>
        </p:spPr>
        <p:txBody>
          <a:bodyPr wrap="square" rtlCol="0">
            <a:spAutoFit/>
          </a:bodyPr>
          <a:lstStyle/>
          <a:p>
            <a:r>
              <a:rPr lang="en-US" sz="32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RECOMMENDATION: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RECAP</a:t>
            </a:r>
          </a:p>
          <a:p>
            <a:pPr marL="571486" indent="-571486">
              <a:buFont typeface="Arial" panose="020B0604020202020204" pitchFamily="34" charset="0"/>
              <a:buChar char="•"/>
            </a:pPr>
            <a:endParaRPr lang="en-US" sz="3600" dirty="0">
              <a:solidFill>
                <a:schemeClr val="accent1">
                  <a:lumMod val="50000"/>
                </a:schemeClr>
              </a:solidFill>
              <a:latin typeface="Calibri Light" panose="020F0302020204030204" pitchFamily="34" charset="0"/>
            </a:endParaRPr>
          </a:p>
          <a:p>
            <a:pPr marL="571486" indent="-571486">
              <a:buFont typeface="Arial" panose="020B0604020202020204" pitchFamily="34" charset="0"/>
              <a:buChar char="•"/>
            </a:pPr>
            <a:r>
              <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Adopt priority values, expectations and a recommended option for the Bull Run Filtration Project.</a:t>
            </a:r>
          </a:p>
          <a:p>
            <a:pPr marL="571486" indent="-571486">
              <a:buFont typeface="Arial" panose="020B0604020202020204" pitchFamily="34" charset="0"/>
              <a:buChar char="•"/>
            </a:pPr>
            <a:endPar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marL="571486" indent="-571486">
              <a:buFont typeface="Arial" panose="020B0604020202020204" pitchFamily="34" charset="0"/>
              <a:buChar char="•"/>
            </a:pPr>
            <a:r>
              <a:rPr lang="en-US" sz="28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Authorize execution of the on-site design services contract with Stantec.</a:t>
            </a:r>
          </a:p>
          <a:p>
            <a:endParaRPr lang="en-US" sz="3200" dirty="0">
              <a:solidFill>
                <a:schemeClr val="accent1">
                  <a:lumMod val="50000"/>
                </a:schemeClr>
              </a:solidFill>
              <a:latin typeface="Calibri Light" panose="020F0302020204030204" pitchFamily="34" charset="0"/>
            </a:endParaRPr>
          </a:p>
        </p:txBody>
      </p:sp>
      <p:sp>
        <p:nvSpPr>
          <p:cNvPr id="3"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18</a:t>
            </a:fld>
            <a:endParaRPr lang="en-US"/>
          </a:p>
        </p:txBody>
      </p:sp>
    </p:spTree>
    <p:extLst>
      <p:ext uri="{BB962C8B-B14F-4D97-AF65-F5344CB8AC3E}">
        <p14:creationId xmlns:p14="http://schemas.microsoft.com/office/powerpoint/2010/main" val="214494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49149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4290" y="3214685"/>
            <a:ext cx="8683455" cy="3662541"/>
          </a:xfrm>
          <a:prstGeom prst="rect">
            <a:avLst/>
          </a:prstGeom>
          <a:noFill/>
        </p:spPr>
        <p:txBody>
          <a:bodyPr wrap="square" rtlCol="0">
            <a:spAutoFit/>
          </a:bodyPr>
          <a:lstStyle/>
          <a:p>
            <a:pPr algn="ctr"/>
            <a:r>
              <a:rPr lang="en-US" sz="8800" dirty="0">
                <a:solidFill>
                  <a:schemeClr val="accent1">
                    <a:lumMod val="75000"/>
                  </a:schemeClr>
                </a:solidFill>
                <a:latin typeface="Ebrima" panose="02000000000000000000" pitchFamily="2" charset="0"/>
                <a:ea typeface="Ebrima" panose="02000000000000000000" pitchFamily="2" charset="0"/>
                <a:cs typeface="Ebrima" panose="02000000000000000000" pitchFamily="2" charset="0"/>
              </a:rPr>
              <a:t>Questions?</a:t>
            </a:r>
          </a:p>
          <a:p>
            <a:pPr algn="ctr"/>
            <a:endParaRPr lang="en-US" sz="3600" dirty="0">
              <a:solidFill>
                <a:schemeClr val="accent1">
                  <a:lumMod val="50000"/>
                </a:schemeClr>
              </a:solidFill>
              <a:latin typeface="Calibri Light" panose="020F0302020204030204" pitchFamily="34" charset="0"/>
            </a:endParaRPr>
          </a:p>
          <a:p>
            <a:pPr algn="ctr"/>
            <a:r>
              <a:rPr lang="en-US" sz="3600" b="1" dirty="0">
                <a:solidFill>
                  <a:schemeClr val="bg1"/>
                </a:solidFill>
                <a:latin typeface="Ebrima" panose="02000000000000000000" pitchFamily="2" charset="0"/>
                <a:ea typeface="Ebrima" panose="02000000000000000000" pitchFamily="2" charset="0"/>
                <a:cs typeface="Ebrima" panose="02000000000000000000" pitchFamily="2" charset="0"/>
              </a:rPr>
              <a:t>Stay current at </a:t>
            </a:r>
            <a:r>
              <a:rPr lang="en-US" sz="3600" dirty="0">
                <a:solidFill>
                  <a:schemeClr val="bg1"/>
                </a:solidFill>
                <a:latin typeface="Ebrima" panose="02000000000000000000" pitchFamily="2" charset="0"/>
                <a:ea typeface="Ebrima" panose="02000000000000000000" pitchFamily="2" charset="0"/>
                <a:cs typeface="Ebrima" panose="02000000000000000000" pitchFamily="2" charset="0"/>
              </a:rPr>
              <a:t>portlandoregon.gov/</a:t>
            </a:r>
            <a:r>
              <a:rPr lang="en-US" sz="3600" dirty="0" err="1">
                <a:solidFill>
                  <a:schemeClr val="bg1"/>
                </a:solidFill>
                <a:latin typeface="Ebrima" panose="02000000000000000000" pitchFamily="2" charset="0"/>
                <a:ea typeface="Ebrima" panose="02000000000000000000" pitchFamily="2" charset="0"/>
                <a:cs typeface="Ebrima" panose="02000000000000000000" pitchFamily="2" charset="0"/>
              </a:rPr>
              <a:t>bullrunprojects</a:t>
            </a:r>
            <a:br>
              <a:rPr lang="en-US" sz="4400" dirty="0">
                <a:solidFill>
                  <a:schemeClr val="bg1"/>
                </a:solidFill>
                <a:latin typeface="Ebrima" panose="02000000000000000000" pitchFamily="2" charset="0"/>
                <a:ea typeface="Ebrima" panose="02000000000000000000" pitchFamily="2" charset="0"/>
                <a:cs typeface="Ebrima" panose="02000000000000000000" pitchFamily="2" charset="0"/>
              </a:rPr>
            </a:br>
            <a:endParaRPr lang="en-US" sz="3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6"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19</a:t>
            </a:fld>
            <a:endParaRPr lang="en-US"/>
          </a:p>
        </p:txBody>
      </p:sp>
      <p:pic>
        <p:nvPicPr>
          <p:cNvPr id="5" name="Picture 4" descr="A close up of a logo&#10;&#10;Description automatically generated">
            <a:extLst>
              <a:ext uri="{FF2B5EF4-FFF2-40B4-BE49-F238E27FC236}">
                <a16:creationId xmlns:a16="http://schemas.microsoft.com/office/drawing/2014/main" id="{D1C04960-C0C6-438E-8379-368FF2805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357" y="140819"/>
            <a:ext cx="2531286" cy="3073866"/>
          </a:xfrm>
          <a:prstGeom prst="rect">
            <a:avLst/>
          </a:prstGeom>
        </p:spPr>
      </p:pic>
    </p:spTree>
    <p:extLst>
      <p:ext uri="{BB962C8B-B14F-4D97-AF65-F5344CB8AC3E}">
        <p14:creationId xmlns:p14="http://schemas.microsoft.com/office/powerpoint/2010/main" val="276913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1" y="182882"/>
            <a:ext cx="8919148" cy="4278094"/>
          </a:xfrm>
          <a:prstGeom prst="rect">
            <a:avLst/>
          </a:prstGeom>
          <a:noFill/>
        </p:spPr>
        <p:txBody>
          <a:bodyPr wrap="square" rtlCol="0" anchor="t">
            <a:spAutoFit/>
          </a:bodyPr>
          <a:lstStyle/>
          <a:p>
            <a:pPr marL="571486" indent="-571486">
              <a:buFont typeface="Arial" panose="020B0604020202020204" pitchFamily="34" charset="0"/>
              <a:buChar char="•"/>
            </a:pPr>
            <a:endParaRPr lang="en-US" sz="4400" dirty="0">
              <a:solidFill>
                <a:schemeClr val="accent1">
                  <a:lumMod val="50000"/>
                </a:schemeClr>
              </a:solidFill>
              <a:latin typeface="Calibri Light" panose="020F0302020204030204" pitchFamily="34" charset="0"/>
            </a:endParaRPr>
          </a:p>
          <a:p>
            <a:b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br>
            <a:r>
              <a:rPr lang="en-US" sz="32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TODAY’S ACTIONS CONSIDER</a:t>
            </a:r>
            <a:br>
              <a:rPr lang="en-US" sz="3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br>
            <a:endParaRPr lang="en-US" sz="3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marL="742932" indent="-742932">
              <a:buAutoNum type="arabicPeriod"/>
            </a:pPr>
            <a:r>
              <a:rPr lang="en-US" sz="24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Adopting priority values, expectations and a recommended option for the Bull Run Filtration Project. </a:t>
            </a:r>
            <a:r>
              <a:rPr lang="en-US" sz="2400" b="1" dirty="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rPr>
              <a:t>Resolution</a:t>
            </a:r>
            <a:br>
              <a:rPr lang="en-US" sz="24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br>
            <a:endParaRPr lang="en-US" sz="24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marL="742932" indent="-742932">
              <a:buAutoNum type="arabicPeriod"/>
            </a:pPr>
            <a:r>
              <a:rPr lang="en-US" sz="24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Authorizing the on-site design services for the Bull Run Filtration Facility. </a:t>
            </a:r>
            <a:r>
              <a:rPr lang="en-US" sz="2400" b="1" dirty="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rPr>
              <a:t>Ordinance</a:t>
            </a:r>
          </a:p>
        </p:txBody>
      </p:sp>
      <p:sp>
        <p:nvSpPr>
          <p:cNvPr id="3"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2</a:t>
            </a:fld>
            <a:endParaRPr lang="en-US"/>
          </a:p>
        </p:txBody>
      </p:sp>
    </p:spTree>
    <p:extLst>
      <p:ext uri="{BB962C8B-B14F-4D97-AF65-F5344CB8AC3E}">
        <p14:creationId xmlns:p14="http://schemas.microsoft.com/office/powerpoint/2010/main" val="48569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1"/>
          <p:cNvSpPr>
            <a:spLocks/>
          </p:cNvSpPr>
          <p:nvPr/>
        </p:nvSpPr>
        <p:spPr bwMode="auto">
          <a:xfrm>
            <a:off x="1" y="2842628"/>
            <a:ext cx="9144000" cy="762112"/>
          </a:xfrm>
          <a:custGeom>
            <a:avLst/>
            <a:gdLst>
              <a:gd name="T0" fmla="*/ 0 w 2880"/>
              <a:gd name="T1" fmla="*/ 120 h 240"/>
              <a:gd name="T2" fmla="*/ 357 w 2880"/>
              <a:gd name="T3" fmla="*/ 192 h 240"/>
              <a:gd name="T4" fmla="*/ 538 w 2880"/>
              <a:gd name="T5" fmla="*/ 209 h 240"/>
              <a:gd name="T6" fmla="*/ 720 w 2880"/>
              <a:gd name="T7" fmla="*/ 214 h 240"/>
              <a:gd name="T8" fmla="*/ 811 w 2880"/>
              <a:gd name="T9" fmla="*/ 211 h 240"/>
              <a:gd name="T10" fmla="*/ 856 w 2880"/>
              <a:gd name="T11" fmla="*/ 208 h 240"/>
              <a:gd name="T12" fmla="*/ 901 w 2880"/>
              <a:gd name="T13" fmla="*/ 205 h 240"/>
              <a:gd name="T14" fmla="*/ 924 w 2880"/>
              <a:gd name="T15" fmla="*/ 203 h 240"/>
              <a:gd name="T16" fmla="*/ 946 w 2880"/>
              <a:gd name="T17" fmla="*/ 201 h 240"/>
              <a:gd name="T18" fmla="*/ 991 w 2880"/>
              <a:gd name="T19" fmla="*/ 196 h 240"/>
              <a:gd name="T20" fmla="*/ 1014 w 2880"/>
              <a:gd name="T21" fmla="*/ 193 h 240"/>
              <a:gd name="T22" fmla="*/ 1036 w 2880"/>
              <a:gd name="T23" fmla="*/ 190 h 240"/>
              <a:gd name="T24" fmla="*/ 1081 w 2880"/>
              <a:gd name="T25" fmla="*/ 182 h 240"/>
              <a:gd name="T26" fmla="*/ 1103 w 2880"/>
              <a:gd name="T27" fmla="*/ 179 h 240"/>
              <a:gd name="T28" fmla="*/ 1126 w 2880"/>
              <a:gd name="T29" fmla="*/ 175 h 240"/>
              <a:gd name="T30" fmla="*/ 1170 w 2880"/>
              <a:gd name="T31" fmla="*/ 166 h 240"/>
              <a:gd name="T32" fmla="*/ 1193 w 2880"/>
              <a:gd name="T33" fmla="*/ 162 h 240"/>
              <a:gd name="T34" fmla="*/ 1215 w 2880"/>
              <a:gd name="T35" fmla="*/ 157 h 240"/>
              <a:gd name="T36" fmla="*/ 1259 w 2880"/>
              <a:gd name="T37" fmla="*/ 148 h 240"/>
              <a:gd name="T38" fmla="*/ 1303 w 2880"/>
              <a:gd name="T39" fmla="*/ 137 h 240"/>
              <a:gd name="T40" fmla="*/ 1348 w 2880"/>
              <a:gd name="T41" fmla="*/ 127 h 240"/>
              <a:gd name="T42" fmla="*/ 1436 w 2880"/>
              <a:gd name="T43" fmla="*/ 105 h 240"/>
              <a:gd name="T44" fmla="*/ 1794 w 2880"/>
              <a:gd name="T45" fmla="*/ 28 h 240"/>
              <a:gd name="T46" fmla="*/ 2160 w 2880"/>
              <a:gd name="T47" fmla="*/ 1 h 240"/>
              <a:gd name="T48" fmla="*/ 2880 w 2880"/>
              <a:gd name="T49" fmla="*/ 120 h 240"/>
              <a:gd name="T50" fmla="*/ 2523 w 2880"/>
              <a:gd name="T51" fmla="*/ 48 h 240"/>
              <a:gd name="T52" fmla="*/ 2342 w 2880"/>
              <a:gd name="T53" fmla="*/ 31 h 240"/>
              <a:gd name="T54" fmla="*/ 2160 w 2880"/>
              <a:gd name="T55" fmla="*/ 26 h 240"/>
              <a:gd name="T56" fmla="*/ 2069 w 2880"/>
              <a:gd name="T57" fmla="*/ 29 h 240"/>
              <a:gd name="T58" fmla="*/ 2024 w 2880"/>
              <a:gd name="T59" fmla="*/ 32 h 240"/>
              <a:gd name="T60" fmla="*/ 1979 w 2880"/>
              <a:gd name="T61" fmla="*/ 35 h 240"/>
              <a:gd name="T62" fmla="*/ 1956 w 2880"/>
              <a:gd name="T63" fmla="*/ 37 h 240"/>
              <a:gd name="T64" fmla="*/ 1934 w 2880"/>
              <a:gd name="T65" fmla="*/ 39 h 240"/>
              <a:gd name="T66" fmla="*/ 1889 w 2880"/>
              <a:gd name="T67" fmla="*/ 45 h 240"/>
              <a:gd name="T68" fmla="*/ 1866 w 2880"/>
              <a:gd name="T69" fmla="*/ 47 h 240"/>
              <a:gd name="T70" fmla="*/ 1844 w 2880"/>
              <a:gd name="T71" fmla="*/ 51 h 240"/>
              <a:gd name="T72" fmla="*/ 1799 w 2880"/>
              <a:gd name="T73" fmla="*/ 58 h 240"/>
              <a:gd name="T74" fmla="*/ 1621 w 2880"/>
              <a:gd name="T75" fmla="*/ 93 h 240"/>
              <a:gd name="T76" fmla="*/ 1577 w 2880"/>
              <a:gd name="T77" fmla="*/ 103 h 240"/>
              <a:gd name="T78" fmla="*/ 1532 w 2880"/>
              <a:gd name="T79" fmla="*/ 114 h 240"/>
              <a:gd name="T80" fmla="*/ 1444 w 2880"/>
              <a:gd name="T81" fmla="*/ 136 h 240"/>
              <a:gd name="T82" fmla="*/ 1086 w 2880"/>
              <a:gd name="T83" fmla="*/ 212 h 240"/>
              <a:gd name="T84" fmla="*/ 720 w 2880"/>
              <a:gd name="T85" fmla="*/ 239 h 240"/>
              <a:gd name="T86" fmla="*/ 0 w 2880"/>
              <a:gd name="T87"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0" h="240">
                <a:moveTo>
                  <a:pt x="0" y="120"/>
                </a:moveTo>
                <a:cubicBezTo>
                  <a:pt x="118" y="151"/>
                  <a:pt x="237" y="176"/>
                  <a:pt x="357" y="192"/>
                </a:cubicBezTo>
                <a:cubicBezTo>
                  <a:pt x="417" y="200"/>
                  <a:pt x="478" y="206"/>
                  <a:pt x="538" y="209"/>
                </a:cubicBezTo>
                <a:cubicBezTo>
                  <a:pt x="599" y="213"/>
                  <a:pt x="659" y="215"/>
                  <a:pt x="720" y="214"/>
                </a:cubicBezTo>
                <a:cubicBezTo>
                  <a:pt x="811" y="211"/>
                  <a:pt x="811" y="211"/>
                  <a:pt x="811" y="211"/>
                </a:cubicBezTo>
                <a:cubicBezTo>
                  <a:pt x="826" y="211"/>
                  <a:pt x="841" y="210"/>
                  <a:pt x="856" y="208"/>
                </a:cubicBezTo>
                <a:cubicBezTo>
                  <a:pt x="901" y="205"/>
                  <a:pt x="901" y="205"/>
                  <a:pt x="901" y="205"/>
                </a:cubicBezTo>
                <a:cubicBezTo>
                  <a:pt x="924" y="203"/>
                  <a:pt x="924" y="203"/>
                  <a:pt x="924" y="203"/>
                </a:cubicBezTo>
                <a:cubicBezTo>
                  <a:pt x="931" y="203"/>
                  <a:pt x="939" y="202"/>
                  <a:pt x="946" y="201"/>
                </a:cubicBezTo>
                <a:cubicBezTo>
                  <a:pt x="991" y="196"/>
                  <a:pt x="991" y="196"/>
                  <a:pt x="991" y="196"/>
                </a:cubicBezTo>
                <a:cubicBezTo>
                  <a:pt x="1014" y="193"/>
                  <a:pt x="1014" y="193"/>
                  <a:pt x="1014" y="193"/>
                </a:cubicBezTo>
                <a:cubicBezTo>
                  <a:pt x="1021" y="192"/>
                  <a:pt x="1029" y="191"/>
                  <a:pt x="1036" y="190"/>
                </a:cubicBezTo>
                <a:cubicBezTo>
                  <a:pt x="1081" y="182"/>
                  <a:pt x="1081" y="182"/>
                  <a:pt x="1081" y="182"/>
                </a:cubicBezTo>
                <a:cubicBezTo>
                  <a:pt x="1103" y="179"/>
                  <a:pt x="1103" y="179"/>
                  <a:pt x="1103" y="179"/>
                </a:cubicBezTo>
                <a:cubicBezTo>
                  <a:pt x="1111" y="178"/>
                  <a:pt x="1118" y="176"/>
                  <a:pt x="1126" y="175"/>
                </a:cubicBezTo>
                <a:cubicBezTo>
                  <a:pt x="1170" y="166"/>
                  <a:pt x="1170" y="166"/>
                  <a:pt x="1170" y="166"/>
                </a:cubicBezTo>
                <a:cubicBezTo>
                  <a:pt x="1193" y="162"/>
                  <a:pt x="1193" y="162"/>
                  <a:pt x="1193" y="162"/>
                </a:cubicBezTo>
                <a:cubicBezTo>
                  <a:pt x="1215" y="157"/>
                  <a:pt x="1215" y="157"/>
                  <a:pt x="1215" y="157"/>
                </a:cubicBezTo>
                <a:cubicBezTo>
                  <a:pt x="1259" y="148"/>
                  <a:pt x="1259" y="148"/>
                  <a:pt x="1259" y="148"/>
                </a:cubicBezTo>
                <a:cubicBezTo>
                  <a:pt x="1274" y="144"/>
                  <a:pt x="1289" y="141"/>
                  <a:pt x="1303" y="137"/>
                </a:cubicBezTo>
                <a:cubicBezTo>
                  <a:pt x="1348" y="127"/>
                  <a:pt x="1348" y="127"/>
                  <a:pt x="1348" y="127"/>
                </a:cubicBezTo>
                <a:cubicBezTo>
                  <a:pt x="1436" y="105"/>
                  <a:pt x="1436" y="105"/>
                  <a:pt x="1436" y="105"/>
                </a:cubicBezTo>
                <a:cubicBezTo>
                  <a:pt x="1554" y="75"/>
                  <a:pt x="1673" y="46"/>
                  <a:pt x="1794" y="28"/>
                </a:cubicBezTo>
                <a:cubicBezTo>
                  <a:pt x="1915" y="9"/>
                  <a:pt x="2038" y="0"/>
                  <a:pt x="2160" y="1"/>
                </a:cubicBezTo>
                <a:cubicBezTo>
                  <a:pt x="2405" y="3"/>
                  <a:pt x="2649" y="44"/>
                  <a:pt x="2880" y="120"/>
                </a:cubicBezTo>
                <a:cubicBezTo>
                  <a:pt x="2762" y="89"/>
                  <a:pt x="2643" y="64"/>
                  <a:pt x="2523" y="48"/>
                </a:cubicBezTo>
                <a:cubicBezTo>
                  <a:pt x="2463" y="40"/>
                  <a:pt x="2402" y="34"/>
                  <a:pt x="2342" y="31"/>
                </a:cubicBezTo>
                <a:cubicBezTo>
                  <a:pt x="2281" y="27"/>
                  <a:pt x="2221" y="25"/>
                  <a:pt x="2160" y="26"/>
                </a:cubicBezTo>
                <a:cubicBezTo>
                  <a:pt x="2069" y="29"/>
                  <a:pt x="2069" y="29"/>
                  <a:pt x="2069" y="29"/>
                </a:cubicBezTo>
                <a:cubicBezTo>
                  <a:pt x="2054" y="29"/>
                  <a:pt x="2039" y="31"/>
                  <a:pt x="2024" y="32"/>
                </a:cubicBezTo>
                <a:cubicBezTo>
                  <a:pt x="1979" y="35"/>
                  <a:pt x="1979" y="35"/>
                  <a:pt x="1979" y="35"/>
                </a:cubicBezTo>
                <a:cubicBezTo>
                  <a:pt x="1956" y="37"/>
                  <a:pt x="1956" y="37"/>
                  <a:pt x="1956" y="37"/>
                </a:cubicBezTo>
                <a:cubicBezTo>
                  <a:pt x="1949" y="37"/>
                  <a:pt x="1941" y="38"/>
                  <a:pt x="1934" y="39"/>
                </a:cubicBezTo>
                <a:cubicBezTo>
                  <a:pt x="1889" y="45"/>
                  <a:pt x="1889" y="45"/>
                  <a:pt x="1889" y="45"/>
                </a:cubicBezTo>
                <a:cubicBezTo>
                  <a:pt x="1866" y="47"/>
                  <a:pt x="1866" y="47"/>
                  <a:pt x="1866" y="47"/>
                </a:cubicBezTo>
                <a:cubicBezTo>
                  <a:pt x="1859" y="48"/>
                  <a:pt x="1851" y="49"/>
                  <a:pt x="1844" y="51"/>
                </a:cubicBezTo>
                <a:cubicBezTo>
                  <a:pt x="1799" y="58"/>
                  <a:pt x="1799" y="58"/>
                  <a:pt x="1799" y="58"/>
                </a:cubicBezTo>
                <a:cubicBezTo>
                  <a:pt x="1739" y="67"/>
                  <a:pt x="1680" y="79"/>
                  <a:pt x="1621" y="93"/>
                </a:cubicBezTo>
                <a:cubicBezTo>
                  <a:pt x="1606" y="96"/>
                  <a:pt x="1591" y="99"/>
                  <a:pt x="1577" y="103"/>
                </a:cubicBezTo>
                <a:cubicBezTo>
                  <a:pt x="1532" y="114"/>
                  <a:pt x="1532" y="114"/>
                  <a:pt x="1532" y="114"/>
                </a:cubicBezTo>
                <a:cubicBezTo>
                  <a:pt x="1444" y="136"/>
                  <a:pt x="1444" y="136"/>
                  <a:pt x="1444" y="136"/>
                </a:cubicBezTo>
                <a:cubicBezTo>
                  <a:pt x="1326" y="165"/>
                  <a:pt x="1207" y="194"/>
                  <a:pt x="1086" y="212"/>
                </a:cubicBezTo>
                <a:cubicBezTo>
                  <a:pt x="965" y="231"/>
                  <a:pt x="842" y="240"/>
                  <a:pt x="720" y="239"/>
                </a:cubicBezTo>
                <a:cubicBezTo>
                  <a:pt x="475" y="237"/>
                  <a:pt x="231" y="196"/>
                  <a:pt x="0" y="120"/>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Oval 5"/>
          <p:cNvSpPr/>
          <p:nvPr/>
        </p:nvSpPr>
        <p:spPr>
          <a:xfrm>
            <a:off x="609616" y="3308893"/>
            <a:ext cx="189654" cy="189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5970" y="2013303"/>
            <a:ext cx="2255513" cy="892552"/>
          </a:xfrm>
          <a:prstGeom prst="rect">
            <a:avLst/>
          </a:prstGeom>
          <a:noFill/>
        </p:spPr>
        <p:txBody>
          <a:bodyPr wrap="square" rtlCol="0">
            <a:spAutoFit/>
          </a:bodyPr>
          <a:lstStyle/>
          <a:p>
            <a:r>
              <a:rPr lang="en-US" sz="1600" i="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Cryptosporidium</a:t>
            </a:r>
            <a:r>
              <a:rPr lang="en-US" sz="1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 detections begin</a:t>
            </a:r>
            <a:br>
              <a:rPr lang="en-US" sz="1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b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2017</a:t>
            </a:r>
            <a:endPar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p:txBody>
      </p:sp>
      <p:cxnSp>
        <p:nvCxnSpPr>
          <p:cNvPr id="10" name="Straight Connector 9"/>
          <p:cNvCxnSpPr/>
          <p:nvPr/>
        </p:nvCxnSpPr>
        <p:spPr>
          <a:xfrm>
            <a:off x="697669" y="2879334"/>
            <a:ext cx="0" cy="52438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03727" y="3424034"/>
            <a:ext cx="189654" cy="189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69797" y="1561798"/>
            <a:ext cx="3780747" cy="1138773"/>
          </a:xfrm>
          <a:prstGeom prst="rect">
            <a:avLst/>
          </a:prstGeom>
          <a:noFill/>
        </p:spPr>
        <p:txBody>
          <a:bodyPr wrap="square" rtlCol="0">
            <a:spAutoFit/>
          </a:bodyPr>
          <a:lstStyle/>
          <a:p>
            <a:r>
              <a:rPr lang="en-US" sz="1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Bilateral Compliance Agreement with the Oregon Health Authority, sets schedule and filtration as treatment</a:t>
            </a:r>
          </a:p>
          <a:p>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DECEMBER 2017</a:t>
            </a:r>
            <a:endPar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p:txBody>
      </p:sp>
      <p:cxnSp>
        <p:nvCxnSpPr>
          <p:cNvPr id="15" name="Straight Connector 14"/>
          <p:cNvCxnSpPr/>
          <p:nvPr/>
        </p:nvCxnSpPr>
        <p:spPr>
          <a:xfrm>
            <a:off x="3054824" y="2692640"/>
            <a:ext cx="0" cy="79235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966746" y="3396942"/>
            <a:ext cx="189654" cy="189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23524" y="4339767"/>
            <a:ext cx="2749950" cy="1384995"/>
          </a:xfrm>
          <a:prstGeom prst="rect">
            <a:avLst/>
          </a:prstGeom>
          <a:noFill/>
        </p:spPr>
        <p:txBody>
          <a:bodyPr wrap="square" rtlCol="0">
            <a:spAutoFit/>
          </a:bodyPr>
          <a:lstStyle/>
          <a:p>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AUGUST 2017</a:t>
            </a:r>
            <a:endPar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r>
              <a:rPr lang="en-US" sz="1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City Council Resolution No. 37309 chooses filtration as the selected treatment option</a:t>
            </a:r>
          </a:p>
        </p:txBody>
      </p:sp>
      <p:cxnSp>
        <p:nvCxnSpPr>
          <p:cNvPr id="18" name="Straight Connector 17"/>
          <p:cNvCxnSpPr/>
          <p:nvPr/>
        </p:nvCxnSpPr>
        <p:spPr>
          <a:xfrm>
            <a:off x="1591780" y="3613688"/>
            <a:ext cx="0" cy="79235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096025" y="2821214"/>
            <a:ext cx="189654" cy="189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30498" y="3693750"/>
            <a:ext cx="3159333" cy="1631216"/>
          </a:xfrm>
          <a:prstGeom prst="rect">
            <a:avLst/>
          </a:prstGeom>
          <a:noFill/>
        </p:spPr>
        <p:txBody>
          <a:bodyPr wrap="square" rtlCol="0">
            <a:spAutoFit/>
          </a:bodyPr>
          <a:lstStyle/>
          <a:p>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DECEMBER 2018</a:t>
            </a:r>
            <a:endPar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r>
              <a:rPr lang="en-US" sz="1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City Council Resolution No. 37402 decided on location, technology, capacity, and procurement method for future filtration facility</a:t>
            </a:r>
          </a:p>
        </p:txBody>
      </p:sp>
      <p:cxnSp>
        <p:nvCxnSpPr>
          <p:cNvPr id="24" name="Straight Connector 23"/>
          <p:cNvCxnSpPr/>
          <p:nvPr/>
        </p:nvCxnSpPr>
        <p:spPr>
          <a:xfrm>
            <a:off x="6184078" y="2916041"/>
            <a:ext cx="0" cy="79235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10931B2-0E73-41D2-9E7A-23AAB653B866}"/>
              </a:ext>
            </a:extLst>
          </p:cNvPr>
          <p:cNvSpPr txBox="1"/>
          <p:nvPr/>
        </p:nvSpPr>
        <p:spPr>
          <a:xfrm>
            <a:off x="225447" y="365146"/>
            <a:ext cx="3894270" cy="584775"/>
          </a:xfrm>
          <a:prstGeom prst="rect">
            <a:avLst/>
          </a:prstGeom>
          <a:noFill/>
        </p:spPr>
        <p:txBody>
          <a:bodyPr wrap="square" rtlCol="0">
            <a:spAutoFit/>
          </a:bodyPr>
          <a:lstStyle>
            <a:defPPr>
              <a:defRPr lang="en-US"/>
            </a:defPPr>
            <a:lvl1pPr>
              <a:defRPr sz="4400">
                <a:solidFill>
                  <a:schemeClr val="accent1">
                    <a:lumMod val="50000"/>
                  </a:schemeClr>
                </a:solidFill>
                <a:latin typeface="Calibri Light" panose="020F0302020204030204" pitchFamily="34" charset="0"/>
              </a:defRPr>
            </a:lvl1pPr>
          </a:lstStyle>
          <a:p>
            <a:r>
              <a:rPr lang="en-US" sz="3200" b="1" dirty="0">
                <a:latin typeface="Ebrima" panose="02000000000000000000" pitchFamily="2" charset="0"/>
                <a:ea typeface="Ebrima" panose="02000000000000000000" pitchFamily="2" charset="0"/>
                <a:cs typeface="Ebrima" panose="02000000000000000000" pitchFamily="2" charset="0"/>
              </a:rPr>
              <a:t>RECENT HISTORY</a:t>
            </a:r>
          </a:p>
        </p:txBody>
      </p:sp>
      <p:sp>
        <p:nvSpPr>
          <p:cNvPr id="19"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3</a:t>
            </a:fld>
            <a:endParaRPr lang="en-US"/>
          </a:p>
        </p:txBody>
      </p:sp>
      <p:sp>
        <p:nvSpPr>
          <p:cNvPr id="20" name="Oval 19">
            <a:extLst>
              <a:ext uri="{FF2B5EF4-FFF2-40B4-BE49-F238E27FC236}">
                <a16:creationId xmlns:a16="http://schemas.microsoft.com/office/drawing/2014/main" id="{5F402C02-8F96-4198-81A9-39C287D52021}"/>
              </a:ext>
            </a:extLst>
          </p:cNvPr>
          <p:cNvSpPr/>
          <p:nvPr/>
        </p:nvSpPr>
        <p:spPr>
          <a:xfrm rot="10800000">
            <a:off x="7689465" y="2824206"/>
            <a:ext cx="189654" cy="1896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8E129FB-887A-40AD-981E-C6D0E037A27A}"/>
              </a:ext>
            </a:extLst>
          </p:cNvPr>
          <p:cNvCxnSpPr>
            <a:cxnSpLocks/>
          </p:cNvCxnSpPr>
          <p:nvPr/>
        </p:nvCxnSpPr>
        <p:spPr>
          <a:xfrm>
            <a:off x="7784292" y="2459579"/>
            <a:ext cx="0" cy="5232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DFE3286-7AC2-473F-BA3C-1522533C9DD0}"/>
              </a:ext>
            </a:extLst>
          </p:cNvPr>
          <p:cNvSpPr/>
          <p:nvPr/>
        </p:nvSpPr>
        <p:spPr>
          <a:xfrm>
            <a:off x="6724904" y="1582363"/>
            <a:ext cx="2308429" cy="1138773"/>
          </a:xfrm>
          <a:prstGeom prst="rect">
            <a:avLst/>
          </a:prstGeom>
        </p:spPr>
        <p:txBody>
          <a:bodyPr wrap="square">
            <a:spAutoFit/>
          </a:bodyPr>
          <a:lstStyle/>
          <a:p>
            <a:r>
              <a:rPr lang="en-US" sz="1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City Council Work Session</a:t>
            </a:r>
          </a:p>
          <a:p>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SEPTEMBER 2019</a:t>
            </a:r>
            <a:endPar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endParaRPr lang="en-US" sz="16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76204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E98B56-0576-4461-83CD-341F843F8D84}"/>
              </a:ext>
            </a:extLst>
          </p:cNvPr>
          <p:cNvSpPr txBox="1"/>
          <p:nvPr/>
        </p:nvSpPr>
        <p:spPr>
          <a:xfrm>
            <a:off x="252793" y="365760"/>
            <a:ext cx="8891207" cy="584775"/>
          </a:xfrm>
          <a:prstGeom prst="rect">
            <a:avLst/>
          </a:prstGeom>
          <a:noFill/>
        </p:spPr>
        <p:txBody>
          <a:bodyPr wrap="square" rtlCol="0" anchor="t">
            <a:spAutoFit/>
          </a:bodyPr>
          <a:lstStyle/>
          <a:p>
            <a:r>
              <a:rPr lang="en-US" sz="3200" b="1"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PROJECT SCHEDULE: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BIG PICTURE</a:t>
            </a:r>
          </a:p>
        </p:txBody>
      </p:sp>
      <p:pic>
        <p:nvPicPr>
          <p:cNvPr id="4" name="Picture 3">
            <a:extLst>
              <a:ext uri="{FF2B5EF4-FFF2-40B4-BE49-F238E27FC236}">
                <a16:creationId xmlns:a16="http://schemas.microsoft.com/office/drawing/2014/main" id="{0C6FB135-DEBA-416C-AA7E-B65B178F5F2B}"/>
              </a:ext>
            </a:extLst>
          </p:cNvPr>
          <p:cNvPicPr>
            <a:picLocks noChangeAspect="1"/>
          </p:cNvPicPr>
          <p:nvPr/>
        </p:nvPicPr>
        <p:blipFill>
          <a:blip r:embed="rId3"/>
          <a:stretch>
            <a:fillRect/>
          </a:stretch>
        </p:blipFill>
        <p:spPr>
          <a:xfrm>
            <a:off x="-96096" y="1280159"/>
            <a:ext cx="9389725" cy="4315830"/>
          </a:xfrm>
          <a:prstGeom prst="rect">
            <a:avLst/>
          </a:prstGeom>
        </p:spPr>
      </p:pic>
      <p:cxnSp>
        <p:nvCxnSpPr>
          <p:cNvPr id="8" name="Straight Connector 7">
            <a:extLst>
              <a:ext uri="{FF2B5EF4-FFF2-40B4-BE49-F238E27FC236}">
                <a16:creationId xmlns:a16="http://schemas.microsoft.com/office/drawing/2014/main" id="{B6744CED-4CBE-4445-AD67-27B7E2CE8E52}"/>
              </a:ext>
            </a:extLst>
          </p:cNvPr>
          <p:cNvCxnSpPr>
            <a:cxnSpLocks/>
          </p:cNvCxnSpPr>
          <p:nvPr/>
        </p:nvCxnSpPr>
        <p:spPr>
          <a:xfrm>
            <a:off x="4156364" y="1745673"/>
            <a:ext cx="0" cy="3441469"/>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6"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4</a:t>
            </a:fld>
            <a:endParaRPr lang="en-US"/>
          </a:p>
        </p:txBody>
      </p:sp>
    </p:spTree>
    <p:extLst>
      <p:ext uri="{BB962C8B-B14F-4D97-AF65-F5344CB8AC3E}">
        <p14:creationId xmlns:p14="http://schemas.microsoft.com/office/powerpoint/2010/main" val="372613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729108-391B-4B58-AF11-6F9CACA62F5A}"/>
              </a:ext>
            </a:extLst>
          </p:cNvPr>
          <p:cNvSpPr>
            <a:spLocks noGrp="1"/>
          </p:cNvSpPr>
          <p:nvPr>
            <p:ph idx="4294967295"/>
          </p:nvPr>
        </p:nvSpPr>
        <p:spPr>
          <a:xfrm>
            <a:off x="1648694" y="1845734"/>
            <a:ext cx="2757488" cy="1412474"/>
          </a:xfrm>
          <a:ln>
            <a:noFill/>
          </a:ln>
        </p:spPr>
        <p:txBody>
          <a:bodyPr>
            <a:normAutofit/>
          </a:bodyPr>
          <a:lstStyle/>
          <a:p>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WATER QUALITY</a:t>
            </a:r>
            <a:br>
              <a:rPr lang="en-US" sz="2400" dirty="0">
                <a:solidFill>
                  <a:schemeClr val="accent2"/>
                </a:solidFill>
                <a:latin typeface="Ebrima" panose="02000000000000000000" pitchFamily="2" charset="0"/>
                <a:ea typeface="Ebrima" panose="02000000000000000000" pitchFamily="2" charset="0"/>
                <a:cs typeface="Ebrima" panose="02000000000000000000" pitchFamily="2" charset="0"/>
              </a:rPr>
            </a:br>
            <a:r>
              <a:rPr lang="en-US" sz="1800" dirty="0">
                <a:latin typeface="Ebrima" panose="02000000000000000000" pitchFamily="2" charset="0"/>
                <a:ea typeface="Ebrima" panose="02000000000000000000" pitchFamily="2" charset="0"/>
                <a:cs typeface="Ebrima" panose="02000000000000000000" pitchFamily="2" charset="0"/>
              </a:rPr>
              <a:t>Provide </a:t>
            </a:r>
            <a:r>
              <a:rPr lang="en-US" sz="1800" b="1" dirty="0">
                <a:latin typeface="Ebrima" panose="02000000000000000000" pitchFamily="2" charset="0"/>
                <a:ea typeface="Ebrima" panose="02000000000000000000" pitchFamily="2" charset="0"/>
                <a:cs typeface="Ebrima" panose="02000000000000000000" pitchFamily="2" charset="0"/>
              </a:rPr>
              <a:t>safe, reliable, drinking water </a:t>
            </a:r>
            <a:r>
              <a:rPr lang="en-US" sz="1800" dirty="0">
                <a:latin typeface="Ebrima" panose="02000000000000000000" pitchFamily="2" charset="0"/>
                <a:ea typeface="Ebrima" panose="02000000000000000000" pitchFamily="2" charset="0"/>
                <a:cs typeface="Ebrima" panose="02000000000000000000" pitchFamily="2" charset="0"/>
              </a:rPr>
              <a:t>to a large population in the metropolitan area</a:t>
            </a:r>
          </a:p>
        </p:txBody>
      </p:sp>
      <p:sp>
        <p:nvSpPr>
          <p:cNvPr id="6" name="Content Placeholder 4">
            <a:extLst>
              <a:ext uri="{FF2B5EF4-FFF2-40B4-BE49-F238E27FC236}">
                <a16:creationId xmlns:a16="http://schemas.microsoft.com/office/drawing/2014/main" id="{ACFACA5B-14C8-4F63-9B7D-E6358FDAECAB}"/>
              </a:ext>
            </a:extLst>
          </p:cNvPr>
          <p:cNvSpPr txBox="1">
            <a:spLocks/>
          </p:cNvSpPr>
          <p:nvPr/>
        </p:nvSpPr>
        <p:spPr>
          <a:xfrm>
            <a:off x="5866832" y="1845733"/>
            <a:ext cx="2757055" cy="1844039"/>
          </a:xfrm>
          <a:prstGeom prst="rect">
            <a:avLst/>
          </a:prstGeom>
          <a:ln>
            <a:no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rgbClr val="BE5007"/>
                </a:solidFill>
                <a:latin typeface="Ebrima" panose="02000000000000000000" pitchFamily="2" charset="0"/>
                <a:ea typeface="Ebrima" panose="02000000000000000000" pitchFamily="2" charset="0"/>
                <a:cs typeface="Ebrima" panose="02000000000000000000" pitchFamily="2" charset="0"/>
              </a:rPr>
              <a:t>RESILIENCE</a:t>
            </a:r>
            <a:br>
              <a:rPr lang="en-US" sz="2400" dirty="0">
                <a:latin typeface="Ebrima" panose="02000000000000000000" pitchFamily="2" charset="0"/>
                <a:ea typeface="Ebrima" panose="02000000000000000000" pitchFamily="2" charset="0"/>
                <a:cs typeface="Ebrima" panose="02000000000000000000" pitchFamily="2" charset="0"/>
              </a:rPr>
            </a:br>
            <a:r>
              <a:rPr lang="en-US" sz="1800" dirty="0">
                <a:latin typeface="Ebrima" panose="02000000000000000000" pitchFamily="2" charset="0"/>
                <a:ea typeface="Ebrima" panose="02000000000000000000" pitchFamily="2" charset="0"/>
                <a:cs typeface="Ebrima" panose="02000000000000000000" pitchFamily="2" charset="0"/>
              </a:rPr>
              <a:t>Advance the Water Bureau’s ongoing efforts to </a:t>
            </a:r>
            <a:r>
              <a:rPr lang="en-US" sz="1800" b="1" dirty="0">
                <a:latin typeface="Ebrima" panose="02000000000000000000" pitchFamily="2" charset="0"/>
                <a:ea typeface="Ebrima" panose="02000000000000000000" pitchFamily="2" charset="0"/>
                <a:cs typeface="Ebrima" panose="02000000000000000000" pitchFamily="2" charset="0"/>
              </a:rPr>
              <a:t>provide a more resilient system</a:t>
            </a:r>
          </a:p>
        </p:txBody>
      </p:sp>
      <p:sp>
        <p:nvSpPr>
          <p:cNvPr id="7" name="Content Placeholder 4">
            <a:extLst>
              <a:ext uri="{FF2B5EF4-FFF2-40B4-BE49-F238E27FC236}">
                <a16:creationId xmlns:a16="http://schemas.microsoft.com/office/drawing/2014/main" id="{62711D9B-39A8-4647-B69F-B9FF008223EB}"/>
              </a:ext>
            </a:extLst>
          </p:cNvPr>
          <p:cNvSpPr txBox="1">
            <a:spLocks/>
          </p:cNvSpPr>
          <p:nvPr/>
        </p:nvSpPr>
        <p:spPr>
          <a:xfrm>
            <a:off x="5866832" y="4017969"/>
            <a:ext cx="2757055" cy="1048489"/>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tx1"/>
                </a:solidFill>
                <a:latin typeface="Ebrima" panose="02000000000000000000" pitchFamily="2" charset="0"/>
                <a:ea typeface="Ebrima" panose="02000000000000000000" pitchFamily="2" charset="0"/>
                <a:cs typeface="Ebrima" panose="02000000000000000000" pitchFamily="2" charset="0"/>
              </a:rPr>
              <a:t>VALUE &amp; COST</a:t>
            </a:r>
            <a:br>
              <a:rPr lang="en-US" sz="2400" dirty="0">
                <a:latin typeface="Ebrima" panose="02000000000000000000" pitchFamily="2" charset="0"/>
                <a:ea typeface="Ebrima" panose="02000000000000000000" pitchFamily="2" charset="0"/>
                <a:cs typeface="Ebrima" panose="02000000000000000000" pitchFamily="2" charset="0"/>
              </a:rPr>
            </a:br>
            <a:r>
              <a:rPr lang="en-US" sz="1800" dirty="0">
                <a:latin typeface="Ebrima" panose="02000000000000000000" pitchFamily="2" charset="0"/>
                <a:ea typeface="Ebrima" panose="02000000000000000000" pitchFamily="2" charset="0"/>
                <a:cs typeface="Ebrima" panose="02000000000000000000" pitchFamily="2" charset="0"/>
              </a:rPr>
              <a:t>Provide </a:t>
            </a:r>
            <a:r>
              <a:rPr lang="en-US" sz="1800" b="1" dirty="0">
                <a:latin typeface="Ebrima" panose="02000000000000000000" pitchFamily="2" charset="0"/>
                <a:ea typeface="Ebrima" panose="02000000000000000000" pitchFamily="2" charset="0"/>
                <a:cs typeface="Ebrima" panose="02000000000000000000" pitchFamily="2" charset="0"/>
              </a:rPr>
              <a:t>best value for customers </a:t>
            </a:r>
          </a:p>
        </p:txBody>
      </p:sp>
      <p:sp>
        <p:nvSpPr>
          <p:cNvPr id="8" name="Content Placeholder 4">
            <a:extLst>
              <a:ext uri="{FF2B5EF4-FFF2-40B4-BE49-F238E27FC236}">
                <a16:creationId xmlns:a16="http://schemas.microsoft.com/office/drawing/2014/main" id="{0AB80C40-4916-40F8-BCA9-951916C49D33}"/>
              </a:ext>
            </a:extLst>
          </p:cNvPr>
          <p:cNvSpPr txBox="1">
            <a:spLocks/>
          </p:cNvSpPr>
          <p:nvPr/>
        </p:nvSpPr>
        <p:spPr>
          <a:xfrm>
            <a:off x="1648694" y="3860313"/>
            <a:ext cx="2557546" cy="1946256"/>
          </a:xfrm>
          <a:prstGeom prst="rect">
            <a:avLst/>
          </a:prstGeom>
          <a:ln>
            <a:noFill/>
          </a:ln>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accent5"/>
                </a:solidFill>
                <a:latin typeface="Ebrima" panose="02000000000000000000" pitchFamily="2" charset="0"/>
                <a:ea typeface="Ebrima" panose="02000000000000000000" pitchFamily="2" charset="0"/>
                <a:cs typeface="Ebrima" panose="02000000000000000000" pitchFamily="2" charset="0"/>
              </a:rPr>
              <a:t>COMMUNITY &amp; ENVIRONMENT</a:t>
            </a:r>
            <a:br>
              <a:rPr lang="en-US" sz="2400" dirty="0">
                <a:latin typeface="Ebrima" panose="02000000000000000000" pitchFamily="2" charset="0"/>
                <a:ea typeface="Ebrima" panose="02000000000000000000" pitchFamily="2" charset="0"/>
                <a:cs typeface="Ebrima" panose="02000000000000000000" pitchFamily="2" charset="0"/>
              </a:rPr>
            </a:br>
            <a:r>
              <a:rPr lang="en-US" sz="1800" dirty="0">
                <a:latin typeface="Ebrima" panose="02000000000000000000" pitchFamily="2" charset="0"/>
                <a:ea typeface="Ebrima" panose="02000000000000000000" pitchFamily="2" charset="0"/>
                <a:cs typeface="Ebrima" panose="02000000000000000000" pitchFamily="2" charset="0"/>
              </a:rPr>
              <a:t>Implement project in a manner that is </a:t>
            </a:r>
            <a:r>
              <a:rPr lang="en-US" sz="1800" b="1" dirty="0">
                <a:latin typeface="Ebrima" panose="02000000000000000000" pitchFamily="2" charset="0"/>
                <a:ea typeface="Ebrima" panose="02000000000000000000" pitchFamily="2" charset="0"/>
                <a:cs typeface="Ebrima" panose="02000000000000000000" pitchFamily="2" charset="0"/>
              </a:rPr>
              <a:t>sensitive to community and environmental impacts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88" y="1921623"/>
            <a:ext cx="1177676" cy="108270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545" y="1921623"/>
            <a:ext cx="982107" cy="1156221"/>
          </a:xfrm>
          <a:prstGeom prst="rect">
            <a:avLst/>
          </a:prstGeom>
        </p:spPr>
      </p:pic>
      <p:sp>
        <p:nvSpPr>
          <p:cNvPr id="12" name="TextBox 11">
            <a:extLst>
              <a:ext uri="{FF2B5EF4-FFF2-40B4-BE49-F238E27FC236}">
                <a16:creationId xmlns:a16="http://schemas.microsoft.com/office/drawing/2014/main" id="{210931B2-0E73-41D2-9E7A-23AAB653B866}"/>
              </a:ext>
            </a:extLst>
          </p:cNvPr>
          <p:cNvSpPr txBox="1"/>
          <p:nvPr/>
        </p:nvSpPr>
        <p:spPr>
          <a:xfrm>
            <a:off x="387188" y="461160"/>
            <a:ext cx="4921135" cy="584775"/>
          </a:xfrm>
          <a:prstGeom prst="rect">
            <a:avLst/>
          </a:prstGeom>
          <a:noFill/>
        </p:spPr>
        <p:txBody>
          <a:bodyPr wrap="square" rtlCol="0">
            <a:spAutoFit/>
          </a:bodyPr>
          <a:lstStyle>
            <a:defPPr>
              <a:defRPr lang="en-US"/>
            </a:defPPr>
            <a:lvl1pPr>
              <a:defRPr sz="4400">
                <a:solidFill>
                  <a:schemeClr val="accent1">
                    <a:lumMod val="50000"/>
                  </a:schemeClr>
                </a:solidFill>
                <a:latin typeface="Calibri Light" panose="020F0302020204030204" pitchFamily="34" charset="0"/>
              </a:defRPr>
            </a:lvl1pPr>
          </a:lstStyle>
          <a:p>
            <a:r>
              <a:rPr lang="en-US" sz="3200" b="1" dirty="0">
                <a:latin typeface="Ebrima" panose="02000000000000000000" pitchFamily="2" charset="0"/>
                <a:ea typeface="Ebrima" panose="02000000000000000000" pitchFamily="2" charset="0"/>
                <a:cs typeface="Ebrima" panose="02000000000000000000" pitchFamily="2" charset="0"/>
              </a:rPr>
              <a:t>PRIORITY VALUES</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188" y="4053489"/>
            <a:ext cx="1179576" cy="1012969"/>
          </a:xfrm>
          <a:prstGeom prst="rect">
            <a:avLst/>
          </a:prstGeom>
        </p:spPr>
      </p:pic>
      <p:sp>
        <p:nvSpPr>
          <p:cNvPr id="15"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5</a:t>
            </a:fld>
            <a:endParaRPr 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810" y="4092668"/>
            <a:ext cx="1179576" cy="1070884"/>
          </a:xfrm>
          <a:prstGeom prst="rect">
            <a:avLst/>
          </a:prstGeom>
        </p:spPr>
      </p:pic>
    </p:spTree>
    <p:extLst>
      <p:ext uri="{BB962C8B-B14F-4D97-AF65-F5344CB8AC3E}">
        <p14:creationId xmlns:p14="http://schemas.microsoft.com/office/powerpoint/2010/main" val="205155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22" y="293848"/>
            <a:ext cx="7651698" cy="1077218"/>
          </a:xfrm>
          <a:prstGeom prst="rect">
            <a:avLst/>
          </a:prstGeom>
          <a:noFill/>
        </p:spPr>
        <p:txBody>
          <a:bodyPr wrap="square" rtlCol="0" anchor="t">
            <a:spAutoFit/>
          </a:bodyPr>
          <a:lstStyle/>
          <a:p>
            <a:r>
              <a:rPr lang="en-US" sz="3200" b="1" dirty="0">
                <a:solidFill>
                  <a:schemeClr val="accent2"/>
                </a:solidFill>
                <a:latin typeface="Ebrima" panose="02000000000000000000" pitchFamily="2" charset="0"/>
                <a:ea typeface="Ebrima" panose="02000000000000000000" pitchFamily="2" charset="0"/>
                <a:cs typeface="Ebrima" panose="02000000000000000000" pitchFamily="2" charset="0"/>
              </a:rPr>
              <a:t>WATER QUALITY: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City Council investment and project values in action</a:t>
            </a:r>
          </a:p>
        </p:txBody>
      </p:sp>
      <p:sp>
        <p:nvSpPr>
          <p:cNvPr id="3"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6</a:t>
            </a:fld>
            <a:endParaRPr lang="en-US" dirty="0"/>
          </a:p>
        </p:txBody>
      </p:sp>
      <p:sp>
        <p:nvSpPr>
          <p:cNvPr id="24" name="Rectangle 3">
            <a:extLst>
              <a:ext uri="{FF2B5EF4-FFF2-40B4-BE49-F238E27FC236}">
                <a16:creationId xmlns:a16="http://schemas.microsoft.com/office/drawing/2014/main" id="{C2A0FF90-6EFD-4F7A-A702-9D94D554471D}"/>
              </a:ext>
            </a:extLst>
          </p:cNvPr>
          <p:cNvSpPr txBox="1">
            <a:spLocks noChangeArrowheads="1"/>
          </p:cNvSpPr>
          <p:nvPr/>
        </p:nvSpPr>
        <p:spPr>
          <a:xfrm>
            <a:off x="375389" y="2054726"/>
            <a:ext cx="3937405" cy="3134244"/>
          </a:xfrm>
          <a:prstGeom prst="rect">
            <a:avLst/>
          </a:prstGeom>
        </p:spPr>
        <p:txBody>
          <a:bodyPr vert="horz" lIns="0" tIns="25719" rIns="0" bIns="25719"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28624" indent="-342900">
              <a:spcBef>
                <a:spcPts val="339"/>
              </a:spcBef>
              <a:spcAft>
                <a:spcPts val="900"/>
              </a:spcAft>
              <a:buSzPct val="115000"/>
              <a:buFont typeface="Wingdings" panose="05000000000000000000" pitchFamily="2" charset="2"/>
              <a:buChar char="ü"/>
            </a:pPr>
            <a:r>
              <a:rPr lang="en-US" altLang="en-US" dirty="0">
                <a:solidFill>
                  <a:schemeClr val="tx1"/>
                </a:solidFill>
                <a:latin typeface="Ebrima" panose="02000000000000000000" pitchFamily="2" charset="0"/>
                <a:ea typeface="Ebrima" panose="02000000000000000000" pitchFamily="2" charset="0"/>
                <a:cs typeface="Ebrima" panose="02000000000000000000" pitchFamily="2" charset="0"/>
              </a:rPr>
              <a:t>Making Portland’s water </a:t>
            </a:r>
            <a:r>
              <a:rPr lang="en-US" altLang="en-US"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safer by removing microorganisms</a:t>
            </a:r>
          </a:p>
          <a:p>
            <a:pPr marL="428624" indent="-342900">
              <a:spcBef>
                <a:spcPts val="339"/>
              </a:spcBef>
              <a:spcAft>
                <a:spcPts val="900"/>
              </a:spcAft>
              <a:buSzPct val="115000"/>
              <a:buFont typeface="Wingdings" panose="05000000000000000000" pitchFamily="2" charset="2"/>
              <a:buChar char="ü"/>
            </a:pPr>
            <a:r>
              <a:rPr lang="en-US" altLang="en-US" dirty="0">
                <a:solidFill>
                  <a:schemeClr val="tx1"/>
                </a:solidFill>
                <a:latin typeface="Ebrima" panose="02000000000000000000" pitchFamily="2" charset="0"/>
                <a:ea typeface="Ebrima" panose="02000000000000000000" pitchFamily="2" charset="0"/>
                <a:cs typeface="Ebrima" panose="02000000000000000000" pitchFamily="2" charset="0"/>
              </a:rPr>
              <a:t>Making our Bull Run supply </a:t>
            </a:r>
            <a:r>
              <a:rPr lang="en-US" altLang="en-US"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more reliable</a:t>
            </a:r>
          </a:p>
          <a:p>
            <a:pPr marL="428624" indent="-342900">
              <a:spcBef>
                <a:spcPts val="339"/>
              </a:spcBef>
              <a:spcAft>
                <a:spcPts val="900"/>
              </a:spcAft>
              <a:buSzPct val="115000"/>
              <a:buFont typeface="Wingdings" panose="05000000000000000000" pitchFamily="2" charset="2"/>
              <a:buChar char="ü"/>
            </a:pPr>
            <a:r>
              <a:rPr lang="en-US" altLang="en-US" dirty="0">
                <a:solidFill>
                  <a:schemeClr val="tx1"/>
                </a:solidFill>
                <a:latin typeface="Ebrima" panose="02000000000000000000" pitchFamily="2" charset="0"/>
                <a:ea typeface="Ebrima" panose="02000000000000000000" pitchFamily="2" charset="0"/>
                <a:cs typeface="Ebrima" panose="02000000000000000000" pitchFamily="2" charset="0"/>
              </a:rPr>
              <a:t>Allowing Bull Run to be </a:t>
            </a:r>
            <a:r>
              <a:rPr lang="en-US" altLang="en-US"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used after an emergency, </a:t>
            </a:r>
            <a:r>
              <a:rPr lang="en-US" altLang="en-US" dirty="0">
                <a:solidFill>
                  <a:schemeClr val="tx1"/>
                </a:solidFill>
                <a:latin typeface="Ebrima" panose="02000000000000000000" pitchFamily="2" charset="0"/>
                <a:ea typeface="Ebrima" panose="02000000000000000000" pitchFamily="2" charset="0"/>
                <a:cs typeface="Ebrima" panose="02000000000000000000" pitchFamily="2" charset="0"/>
              </a:rPr>
              <a:t>such as a fire, turbidity, landslide, or major rain or wind storms</a:t>
            </a:r>
          </a:p>
          <a:p>
            <a:pPr marL="428624" indent="-342900">
              <a:spcBef>
                <a:spcPts val="339"/>
              </a:spcBef>
              <a:spcAft>
                <a:spcPts val="900"/>
              </a:spcAft>
              <a:buSzPct val="115000"/>
              <a:buFont typeface="Wingdings" panose="05000000000000000000" pitchFamily="2" charset="2"/>
              <a:buChar char="ü"/>
            </a:pPr>
            <a:r>
              <a:rPr lang="en-US" altLang="en-US" dirty="0">
                <a:solidFill>
                  <a:schemeClr val="tx1"/>
                </a:solidFill>
                <a:latin typeface="Ebrima" panose="02000000000000000000" pitchFamily="2" charset="0"/>
                <a:ea typeface="Ebrima" panose="02000000000000000000" pitchFamily="2" charset="0"/>
                <a:cs typeface="Ebrima" panose="02000000000000000000" pitchFamily="2" charset="0"/>
              </a:rPr>
              <a:t>Preparing us to respond to </a:t>
            </a:r>
            <a:r>
              <a:rPr lang="en-US" altLang="en-US"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future regulations</a:t>
            </a:r>
            <a:endParaRPr lang="en-US" altLang="en-US" sz="2100" dirty="0">
              <a:solidFill>
                <a:srgbClr val="FF0000"/>
              </a:solidFill>
              <a:latin typeface="Calibri" panose="020F0502020204030204" pitchFamily="34" charset="0"/>
            </a:endParaRPr>
          </a:p>
        </p:txBody>
      </p:sp>
      <p:pic>
        <p:nvPicPr>
          <p:cNvPr id="25" name="Picture 24" descr="A body of water surrounded by trees&#10;&#10;Description generated with very high confidence">
            <a:extLst>
              <a:ext uri="{FF2B5EF4-FFF2-40B4-BE49-F238E27FC236}">
                <a16:creationId xmlns:a16="http://schemas.microsoft.com/office/drawing/2014/main" id="{78D29943-4715-4882-B17C-49264FEE41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07" r="6683"/>
          <a:stretch/>
        </p:blipFill>
        <p:spPr>
          <a:xfrm>
            <a:off x="4463715" y="1973167"/>
            <a:ext cx="4680285" cy="34350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320" y="288363"/>
            <a:ext cx="1177676" cy="1082703"/>
          </a:xfrm>
          <a:prstGeom prst="rect">
            <a:avLst/>
          </a:prstGeom>
        </p:spPr>
      </p:pic>
    </p:spTree>
    <p:extLst>
      <p:ext uri="{BB962C8B-B14F-4D97-AF65-F5344CB8AC3E}">
        <p14:creationId xmlns:p14="http://schemas.microsoft.com/office/powerpoint/2010/main" val="72182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2" y="182880"/>
            <a:ext cx="8882459" cy="1569660"/>
          </a:xfrm>
          <a:prstGeom prst="rect">
            <a:avLst/>
          </a:prstGeom>
          <a:noFill/>
        </p:spPr>
        <p:txBody>
          <a:bodyPr wrap="square" rtlCol="0" anchor="t">
            <a:spAutoFit/>
          </a:bodyPr>
          <a:lstStyle/>
          <a:p>
            <a:r>
              <a:rPr lang="en-US" sz="3200" b="1" dirty="0">
                <a:solidFill>
                  <a:schemeClr val="accent2"/>
                </a:solidFill>
                <a:latin typeface="Ebrima" panose="02000000000000000000" pitchFamily="2" charset="0"/>
                <a:ea typeface="Ebrima" panose="02000000000000000000" pitchFamily="2" charset="0"/>
                <a:cs typeface="Ebrima" panose="02000000000000000000" pitchFamily="2" charset="0"/>
              </a:rPr>
              <a:t>WATER QUALITY: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treatment provides </a:t>
            </a:r>
            <a:b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b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multiple barriers for potential </a:t>
            </a:r>
            <a:b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b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contaminants</a:t>
            </a:r>
          </a:p>
        </p:txBody>
      </p:sp>
      <p:sp>
        <p:nvSpPr>
          <p:cNvPr id="3"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38076752"/>
              </p:ext>
            </p:extLst>
          </p:nvPr>
        </p:nvGraphicFramePr>
        <p:xfrm>
          <a:off x="463616" y="3584448"/>
          <a:ext cx="8528380" cy="2570897"/>
        </p:xfrm>
        <a:graphic>
          <a:graphicData uri="http://schemas.openxmlformats.org/drawingml/2006/table">
            <a:tbl>
              <a:tblPr firstRow="1" bandRow="1">
                <a:tableStyleId>{5C22544A-7EE6-4342-B048-85BDC9FD1C3A}</a:tableStyleId>
              </a:tblPr>
              <a:tblGrid>
                <a:gridCol w="1422533">
                  <a:extLst>
                    <a:ext uri="{9D8B030D-6E8A-4147-A177-3AD203B41FA5}">
                      <a16:colId xmlns:a16="http://schemas.microsoft.com/office/drawing/2014/main" val="20000"/>
                    </a:ext>
                  </a:extLst>
                </a:gridCol>
                <a:gridCol w="1426464">
                  <a:extLst>
                    <a:ext uri="{9D8B030D-6E8A-4147-A177-3AD203B41FA5}">
                      <a16:colId xmlns:a16="http://schemas.microsoft.com/office/drawing/2014/main" val="20001"/>
                    </a:ext>
                  </a:extLst>
                </a:gridCol>
                <a:gridCol w="2513076">
                  <a:extLst>
                    <a:ext uri="{9D8B030D-6E8A-4147-A177-3AD203B41FA5}">
                      <a16:colId xmlns:a16="http://schemas.microsoft.com/office/drawing/2014/main" val="20002"/>
                    </a:ext>
                  </a:extLst>
                </a:gridCol>
                <a:gridCol w="1729740">
                  <a:extLst>
                    <a:ext uri="{9D8B030D-6E8A-4147-A177-3AD203B41FA5}">
                      <a16:colId xmlns:a16="http://schemas.microsoft.com/office/drawing/2014/main" val="20003"/>
                    </a:ext>
                  </a:extLst>
                </a:gridCol>
                <a:gridCol w="1436567">
                  <a:extLst>
                    <a:ext uri="{9D8B030D-6E8A-4147-A177-3AD203B41FA5}">
                      <a16:colId xmlns:a16="http://schemas.microsoft.com/office/drawing/2014/main" val="20004"/>
                    </a:ext>
                  </a:extLst>
                </a:gridCol>
              </a:tblGrid>
              <a:tr h="252855">
                <a:tc>
                  <a:txBody>
                    <a:bodyPr/>
                    <a:lstStyle/>
                    <a:p>
                      <a:r>
                        <a:rPr lang="en-US" sz="1350" b="1" kern="1200" cap="all" baseline="0" dirty="0">
                          <a:solidFill>
                            <a:schemeClr val="accent2"/>
                          </a:solidFill>
                          <a:latin typeface="Ebrima" panose="02000000000000000000" pitchFamily="2" charset="0"/>
                          <a:ea typeface="Ebrima" panose="02000000000000000000" pitchFamily="2" charset="0"/>
                          <a:cs typeface="Ebrima" panose="02000000000000000000" pitchFamily="2" charset="0"/>
                        </a:rPr>
                        <a:t>Contaminant</a:t>
                      </a:r>
                    </a:p>
                  </a:txBody>
                  <a:tcPr marL="45720" marR="45720" marT="0" marB="0" anchor="b">
                    <a:lnB w="19050" cap="flat" cmpd="sng" algn="ctr">
                      <a:solidFill>
                        <a:schemeClr val="accent2"/>
                      </a:solidFill>
                      <a:prstDash val="solid"/>
                      <a:round/>
                      <a:headEnd type="none" w="med" len="med"/>
                      <a:tailEnd type="none" w="med" len="med"/>
                    </a:lnB>
                    <a:noFill/>
                  </a:tcPr>
                </a:tc>
                <a:tc>
                  <a:txBody>
                    <a:bodyPr/>
                    <a:lstStyle/>
                    <a:p>
                      <a:endParaRPr lang="en-US" sz="1300" dirty="0"/>
                    </a:p>
                  </a:txBody>
                  <a:tcPr marT="0" marB="0" anchor="b">
                    <a:lnB w="19050" cap="flat" cmpd="sng" algn="ctr">
                      <a:solidFill>
                        <a:schemeClr val="accent2"/>
                      </a:solidFill>
                      <a:prstDash val="solid"/>
                      <a:round/>
                      <a:headEnd type="none" w="med" len="med"/>
                      <a:tailEnd type="none" w="med" len="med"/>
                    </a:lnB>
                    <a:noFill/>
                  </a:tcPr>
                </a:tc>
                <a:tc>
                  <a:txBody>
                    <a:bodyPr/>
                    <a:lstStyle/>
                    <a:p>
                      <a:endParaRPr lang="en-US" sz="1300" dirty="0"/>
                    </a:p>
                  </a:txBody>
                  <a:tcPr marT="0" marB="0" anchor="b">
                    <a:lnB w="19050" cap="flat" cmpd="sng" algn="ctr">
                      <a:solidFill>
                        <a:schemeClr val="accent2"/>
                      </a:solidFill>
                      <a:prstDash val="solid"/>
                      <a:round/>
                      <a:headEnd type="none" w="med" len="med"/>
                      <a:tailEnd type="none" w="med" len="med"/>
                    </a:lnB>
                    <a:noFill/>
                  </a:tcPr>
                </a:tc>
                <a:tc>
                  <a:txBody>
                    <a:bodyPr/>
                    <a:lstStyle/>
                    <a:p>
                      <a:endParaRPr lang="en-US" sz="1300" dirty="0"/>
                    </a:p>
                  </a:txBody>
                  <a:tcPr marT="0" marB="0" anchor="b">
                    <a:lnB w="19050" cap="flat" cmpd="sng" algn="ctr">
                      <a:solidFill>
                        <a:schemeClr val="accent2"/>
                      </a:solidFill>
                      <a:prstDash val="solid"/>
                      <a:round/>
                      <a:headEnd type="none" w="med" len="med"/>
                      <a:tailEnd type="none" w="med" len="med"/>
                    </a:lnB>
                    <a:noFill/>
                  </a:tcPr>
                </a:tc>
                <a:tc>
                  <a:txBody>
                    <a:bodyPr/>
                    <a:lstStyle/>
                    <a:p>
                      <a:endParaRPr lang="en-US" sz="1300" dirty="0"/>
                    </a:p>
                  </a:txBody>
                  <a:tcPr marT="0" marB="0" anchor="b">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0"/>
                  </a:ext>
                </a:extLst>
              </a:tr>
              <a:tr h="355184">
                <a:tc>
                  <a:txBody>
                    <a:bodyPr/>
                    <a:lstStyle/>
                    <a:p>
                      <a:r>
                        <a:rPr lang="en-US" sz="1300" b="0" kern="1200" dirty="0">
                          <a:solidFill>
                            <a:schemeClr val="dk1"/>
                          </a:solidFill>
                          <a:latin typeface="Ebrima" panose="02000000000000000000" pitchFamily="2" charset="0"/>
                          <a:ea typeface="Ebrima" panose="02000000000000000000" pitchFamily="2" charset="0"/>
                          <a:cs typeface="Ebrima" panose="02000000000000000000" pitchFamily="2" charset="0"/>
                        </a:rPr>
                        <a:t>Turbidity</a:t>
                      </a:r>
                    </a:p>
                  </a:txBody>
                  <a:tcPr marL="45720" marR="45720" marT="0" marB="0" anchor="ctr">
                    <a:lnT w="19050" cap="flat" cmpd="sng" algn="ctr">
                      <a:solidFill>
                        <a:schemeClr val="accent2"/>
                      </a:solidFill>
                      <a:prstDash val="solid"/>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9050" cap="flat" cmpd="sng" algn="ctr">
                      <a:solidFill>
                        <a:schemeClr val="accent2"/>
                      </a:solidFill>
                      <a:prstDash val="solid"/>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9050" cap="flat" cmpd="sng" algn="ctr">
                      <a:solidFill>
                        <a:schemeClr val="accent2"/>
                      </a:solidFill>
                      <a:prstDash val="solid"/>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9050" cap="flat" cmpd="sng" algn="ctr">
                      <a:solidFill>
                        <a:schemeClr val="accent2"/>
                      </a:solidFill>
                      <a:prstDash val="solid"/>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9050" cap="flat" cmpd="sng" algn="ctr">
                      <a:solidFill>
                        <a:schemeClr val="accent2"/>
                      </a:solidFill>
                      <a:prstDash val="solid"/>
                      <a:round/>
                      <a:headEnd type="none" w="med" len="med"/>
                      <a:tailEnd type="none" w="med" len="med"/>
                    </a:lnT>
                    <a:lnB w="1270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10001"/>
                  </a:ext>
                </a:extLst>
              </a:tr>
              <a:tr h="355184">
                <a:tc>
                  <a:txBody>
                    <a:bodyPr/>
                    <a:lstStyle/>
                    <a:p>
                      <a:r>
                        <a:rPr lang="en-US" sz="1300" b="0" dirty="0">
                          <a:latin typeface="Ebrima" panose="02000000000000000000" pitchFamily="2" charset="0"/>
                          <a:ea typeface="Ebrima" panose="02000000000000000000" pitchFamily="2" charset="0"/>
                          <a:cs typeface="Ebrima" panose="02000000000000000000" pitchFamily="2" charset="0"/>
                        </a:rPr>
                        <a:t>Pathogens</a:t>
                      </a:r>
                    </a:p>
                  </a:txBody>
                  <a:tcPr marL="45720" marR="45720"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10002"/>
                  </a:ext>
                </a:extLst>
              </a:tr>
              <a:tr h="355184">
                <a:tc>
                  <a:txBody>
                    <a:bodyPr/>
                    <a:lstStyle/>
                    <a:p>
                      <a:r>
                        <a:rPr lang="en-US" sz="1300" b="0" dirty="0">
                          <a:latin typeface="Ebrima" panose="02000000000000000000" pitchFamily="2" charset="0"/>
                          <a:ea typeface="Ebrima" panose="02000000000000000000" pitchFamily="2" charset="0"/>
                          <a:cs typeface="Ebrima" panose="02000000000000000000" pitchFamily="2" charset="0"/>
                        </a:rPr>
                        <a:t>Dissolved Metals</a:t>
                      </a:r>
                    </a:p>
                  </a:txBody>
                  <a:tcPr marL="45720" marR="45720"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10003"/>
                  </a:ext>
                </a:extLst>
              </a:tr>
              <a:tr h="355184">
                <a:tc>
                  <a:txBody>
                    <a:bodyPr/>
                    <a:lstStyle/>
                    <a:p>
                      <a:r>
                        <a:rPr lang="en-US" sz="1300" b="0" dirty="0">
                          <a:latin typeface="Ebrima" panose="02000000000000000000" pitchFamily="2" charset="0"/>
                          <a:ea typeface="Ebrima" panose="02000000000000000000" pitchFamily="2" charset="0"/>
                          <a:cs typeface="Ebrima" panose="02000000000000000000" pitchFamily="2" charset="0"/>
                        </a:rPr>
                        <a:t>Organics</a:t>
                      </a:r>
                    </a:p>
                  </a:txBody>
                  <a:tcPr marL="45720" marR="45720"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10004"/>
                  </a:ext>
                </a:extLst>
              </a:tr>
              <a:tr h="355184">
                <a:tc>
                  <a:txBody>
                    <a:bodyPr/>
                    <a:lstStyle/>
                    <a:p>
                      <a:r>
                        <a:rPr lang="en-US" sz="1300" b="0" i="1" dirty="0">
                          <a:solidFill>
                            <a:schemeClr val="accent2"/>
                          </a:solidFill>
                          <a:latin typeface="Ebrima" panose="02000000000000000000" pitchFamily="2" charset="0"/>
                          <a:ea typeface="Ebrima" panose="02000000000000000000" pitchFamily="2" charset="0"/>
                          <a:cs typeface="Ebrima" panose="02000000000000000000" pitchFamily="2" charset="0"/>
                        </a:rPr>
                        <a:t>Tastes and Odors</a:t>
                      </a:r>
                    </a:p>
                  </a:txBody>
                  <a:tcPr marL="45720" marR="45720"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10005"/>
                  </a:ext>
                </a:extLst>
              </a:tr>
              <a:tr h="542122">
                <a:tc>
                  <a:txBody>
                    <a:bodyPr/>
                    <a:lstStyle/>
                    <a:p>
                      <a:r>
                        <a:rPr lang="en-US" sz="1300" b="0" i="1" dirty="0">
                          <a:solidFill>
                            <a:schemeClr val="accent2"/>
                          </a:solidFill>
                          <a:latin typeface="Ebrima" panose="02000000000000000000" pitchFamily="2" charset="0"/>
                          <a:ea typeface="Ebrima" panose="02000000000000000000" pitchFamily="2" charset="0"/>
                          <a:cs typeface="Ebrima" panose="02000000000000000000" pitchFamily="2" charset="0"/>
                        </a:rPr>
                        <a:t>Algae / Algal</a:t>
                      </a:r>
                      <a:r>
                        <a:rPr lang="en-US" sz="1300" b="0" i="1" baseline="0" dirty="0">
                          <a:solidFill>
                            <a:schemeClr val="accent2"/>
                          </a:solidFill>
                          <a:latin typeface="Ebrima" panose="02000000000000000000" pitchFamily="2" charset="0"/>
                          <a:ea typeface="Ebrima" panose="02000000000000000000" pitchFamily="2" charset="0"/>
                          <a:cs typeface="Ebrima" panose="02000000000000000000" pitchFamily="2" charset="0"/>
                        </a:rPr>
                        <a:t> Toxins</a:t>
                      </a:r>
                      <a:endParaRPr lang="en-US" sz="1300" b="0" i="1" dirty="0">
                        <a:solidFill>
                          <a:schemeClr val="accent2"/>
                        </a:solidFill>
                        <a:latin typeface="Ebrima" panose="02000000000000000000" pitchFamily="2" charset="0"/>
                        <a:ea typeface="Ebrima" panose="02000000000000000000" pitchFamily="2" charset="0"/>
                        <a:cs typeface="Ebrima" panose="02000000000000000000" pitchFamily="2" charset="0"/>
                      </a:endParaRPr>
                    </a:p>
                  </a:txBody>
                  <a:tcPr marL="45720" marR="45720"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tc>
                  <a:txBody>
                    <a:bodyPr/>
                    <a:lstStyle/>
                    <a:p>
                      <a:pPr algn="ctr"/>
                      <a:r>
                        <a:rPr lang="en-US" sz="1900" kern="1200" dirty="0">
                          <a:solidFill>
                            <a:schemeClr val="accent1"/>
                          </a:solidFill>
                          <a:latin typeface="Wingdings" panose="05000000000000000000" pitchFamily="2" charset="2"/>
                          <a:ea typeface="+mn-ea"/>
                          <a:cs typeface="+mn-cs"/>
                        </a:rPr>
                        <a:t>l</a:t>
                      </a:r>
                      <a:endParaRPr lang="en-US" sz="1900" dirty="0">
                        <a:solidFill>
                          <a:schemeClr val="accent1"/>
                        </a:solidFill>
                        <a:latin typeface="Wingdings" panose="05000000000000000000" pitchFamily="2" charset="2"/>
                      </a:endParaRPr>
                    </a:p>
                  </a:txBody>
                  <a:tcPr marT="0" marB="0" anchor="ct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3EB2A9FD-787D-41AF-83FE-E9C7B6B9C833}"/>
              </a:ext>
            </a:extLst>
          </p:cNvPr>
          <p:cNvPicPr>
            <a:picLocks noChangeAspect="1"/>
          </p:cNvPicPr>
          <p:nvPr/>
        </p:nvPicPr>
        <p:blipFill rotWithShape="1">
          <a:blip r:embed="rId3"/>
          <a:srcRect l="18733" t="12659" r="3334" b="49251"/>
          <a:stretch/>
        </p:blipFill>
        <p:spPr>
          <a:xfrm>
            <a:off x="1776101" y="1770714"/>
            <a:ext cx="7053072" cy="1816823"/>
          </a:xfrm>
          <a:prstGeom prst="rect">
            <a:avLst/>
          </a:prstGeom>
        </p:spPr>
      </p:pic>
      <p:sp>
        <p:nvSpPr>
          <p:cNvPr id="5" name="Right Brace 4">
            <a:extLst>
              <a:ext uri="{FF2B5EF4-FFF2-40B4-BE49-F238E27FC236}">
                <a16:creationId xmlns:a16="http://schemas.microsoft.com/office/drawing/2014/main" id="{C39EE1FD-B6D2-467A-AB0D-EE0F548887CB}"/>
              </a:ext>
            </a:extLst>
          </p:cNvPr>
          <p:cNvSpPr/>
          <p:nvPr/>
        </p:nvSpPr>
        <p:spPr>
          <a:xfrm rot="5400000">
            <a:off x="4255619" y="2204037"/>
            <a:ext cx="335726" cy="24250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320" y="182880"/>
            <a:ext cx="1177676" cy="1082703"/>
          </a:xfrm>
          <a:prstGeom prst="rect">
            <a:avLst/>
          </a:prstGeom>
        </p:spPr>
      </p:pic>
    </p:spTree>
    <p:extLst>
      <p:ext uri="{BB962C8B-B14F-4D97-AF65-F5344CB8AC3E}">
        <p14:creationId xmlns:p14="http://schemas.microsoft.com/office/powerpoint/2010/main" val="139324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793" y="193575"/>
            <a:ext cx="963872" cy="1134752"/>
          </a:xfrm>
          <a:prstGeom prst="rect">
            <a:avLst/>
          </a:prstGeom>
        </p:spPr>
      </p:pic>
      <p:sp>
        <p:nvSpPr>
          <p:cNvPr id="2" name="TextBox 1"/>
          <p:cNvSpPr txBox="1"/>
          <p:nvPr/>
        </p:nvSpPr>
        <p:spPr>
          <a:xfrm>
            <a:off x="353870" y="284664"/>
            <a:ext cx="7429070" cy="1077218"/>
          </a:xfrm>
          <a:prstGeom prst="rect">
            <a:avLst/>
          </a:prstGeom>
          <a:noFill/>
        </p:spPr>
        <p:txBody>
          <a:bodyPr wrap="square" rtlCol="0" anchor="t">
            <a:spAutoFit/>
          </a:bodyPr>
          <a:lstStyle/>
          <a:p>
            <a:r>
              <a:rPr lang="en-US" sz="3200" b="1" dirty="0">
                <a:solidFill>
                  <a:srgbClr val="BE5007"/>
                </a:solidFill>
                <a:latin typeface="Ebrima" panose="02000000000000000000" pitchFamily="2" charset="0"/>
                <a:ea typeface="Ebrima" panose="02000000000000000000" pitchFamily="2" charset="0"/>
                <a:cs typeface="Ebrima" panose="02000000000000000000" pitchFamily="2" charset="0"/>
              </a:rPr>
              <a:t>RESILIENCE: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recommended option is guided by priority values</a:t>
            </a:r>
            <a:endParaRPr lang="en-US" sz="32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3"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8</a:t>
            </a:fld>
            <a:endParaRPr lang="en-US"/>
          </a:p>
        </p:txBody>
      </p:sp>
      <p:grpSp>
        <p:nvGrpSpPr>
          <p:cNvPr id="6" name="Group 5">
            <a:extLst>
              <a:ext uri="{FF2B5EF4-FFF2-40B4-BE49-F238E27FC236}">
                <a16:creationId xmlns:a16="http://schemas.microsoft.com/office/drawing/2014/main" id="{56BF8970-907F-407B-9C81-09B920D1647C}"/>
              </a:ext>
            </a:extLst>
          </p:cNvPr>
          <p:cNvGrpSpPr>
            <a:grpSpLocks noChangeAspect="1"/>
          </p:cNvGrpSpPr>
          <p:nvPr/>
        </p:nvGrpSpPr>
        <p:grpSpPr>
          <a:xfrm>
            <a:off x="399261" y="2737657"/>
            <a:ext cx="8105286" cy="2362082"/>
            <a:chOff x="843317" y="2875001"/>
            <a:chExt cx="7316667" cy="2132259"/>
          </a:xfrm>
        </p:grpSpPr>
        <p:grpSp>
          <p:nvGrpSpPr>
            <p:cNvPr id="219" name="Group 218"/>
            <p:cNvGrpSpPr/>
            <p:nvPr/>
          </p:nvGrpSpPr>
          <p:grpSpPr>
            <a:xfrm>
              <a:off x="2570357" y="3834802"/>
              <a:ext cx="3755960" cy="1091143"/>
              <a:chOff x="3548095" y="2776920"/>
              <a:chExt cx="5408247" cy="1178361"/>
            </a:xfrm>
          </p:grpSpPr>
          <p:sp>
            <p:nvSpPr>
              <p:cNvPr id="220" name="Line 47"/>
              <p:cNvSpPr>
                <a:spLocks noChangeShapeType="1"/>
              </p:cNvSpPr>
              <p:nvPr/>
            </p:nvSpPr>
            <p:spPr bwMode="auto">
              <a:xfrm>
                <a:off x="6835944" y="3178415"/>
                <a:ext cx="134076" cy="0"/>
              </a:xfrm>
              <a:prstGeom prst="line">
                <a:avLst/>
              </a:prstGeom>
              <a:noFill/>
              <a:ln w="6350" cap="flat">
                <a:solidFill>
                  <a:sysClr val="windowText" lastClr="000000">
                    <a:lumMod val="75000"/>
                    <a:lumOff val="25000"/>
                  </a:sysClr>
                </a:solidFill>
                <a:prstDash val="solid"/>
                <a:miter lim="800000"/>
                <a:headEnd type="none" w="med" len="med"/>
                <a:tailEnd type="triangl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21" name="Line 47"/>
              <p:cNvSpPr>
                <a:spLocks noChangeShapeType="1"/>
              </p:cNvSpPr>
              <p:nvPr/>
            </p:nvSpPr>
            <p:spPr bwMode="auto">
              <a:xfrm>
                <a:off x="5817439" y="3178415"/>
                <a:ext cx="134076" cy="0"/>
              </a:xfrm>
              <a:prstGeom prst="line">
                <a:avLst/>
              </a:prstGeom>
              <a:noFill/>
              <a:ln w="6350" cap="flat">
                <a:solidFill>
                  <a:sysClr val="windowText" lastClr="000000">
                    <a:lumMod val="75000"/>
                    <a:lumOff val="25000"/>
                  </a:sysClr>
                </a:solidFill>
                <a:prstDash val="solid"/>
                <a:miter lim="800000"/>
                <a:headEnd type="none" w="med" len="med"/>
                <a:tailEnd type="triangl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22" name="Line 47"/>
              <p:cNvSpPr>
                <a:spLocks noChangeShapeType="1"/>
              </p:cNvSpPr>
              <p:nvPr/>
            </p:nvSpPr>
            <p:spPr bwMode="auto">
              <a:xfrm>
                <a:off x="7764732" y="3349093"/>
                <a:ext cx="134076" cy="0"/>
              </a:xfrm>
              <a:prstGeom prst="line">
                <a:avLst/>
              </a:prstGeom>
              <a:noFill/>
              <a:ln w="6350" cap="flat">
                <a:solidFill>
                  <a:sysClr val="windowText" lastClr="000000">
                    <a:lumMod val="75000"/>
                    <a:lumOff val="25000"/>
                  </a:sysClr>
                </a:solidFill>
                <a:prstDash val="solid"/>
                <a:miter lim="800000"/>
                <a:headEnd type="none" w="med" len="med"/>
                <a:tailEnd type="triangl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23" name="Line 47"/>
              <p:cNvSpPr>
                <a:spLocks noChangeShapeType="1"/>
              </p:cNvSpPr>
              <p:nvPr/>
            </p:nvSpPr>
            <p:spPr bwMode="auto">
              <a:xfrm>
                <a:off x="4830934" y="3178415"/>
                <a:ext cx="134076" cy="0"/>
              </a:xfrm>
              <a:prstGeom prst="line">
                <a:avLst/>
              </a:prstGeom>
              <a:noFill/>
              <a:ln w="6350" cap="flat">
                <a:solidFill>
                  <a:sysClr val="windowText" lastClr="000000">
                    <a:lumMod val="75000"/>
                    <a:lumOff val="25000"/>
                  </a:sysClr>
                </a:solidFill>
                <a:prstDash val="solid"/>
                <a:miter lim="800000"/>
                <a:headEnd type="none" w="med" len="med"/>
                <a:tailEnd type="triangl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24" name="Line 47"/>
              <p:cNvSpPr>
                <a:spLocks noChangeShapeType="1"/>
              </p:cNvSpPr>
              <p:nvPr/>
            </p:nvSpPr>
            <p:spPr bwMode="auto">
              <a:xfrm>
                <a:off x="4404848" y="3178415"/>
                <a:ext cx="134076" cy="0"/>
              </a:xfrm>
              <a:prstGeom prst="line">
                <a:avLst/>
              </a:prstGeom>
              <a:noFill/>
              <a:ln w="6350" cap="flat">
                <a:solidFill>
                  <a:sysClr val="windowText" lastClr="000000">
                    <a:lumMod val="75000"/>
                    <a:lumOff val="25000"/>
                  </a:sysClr>
                </a:solidFill>
                <a:prstDash val="solid"/>
                <a:miter lim="800000"/>
                <a:headEnd type="none" w="med" len="med"/>
                <a:tailEnd type="triangl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25" name="TextBox 224"/>
              <p:cNvSpPr txBox="1"/>
              <p:nvPr/>
            </p:nvSpPr>
            <p:spPr>
              <a:xfrm>
                <a:off x="3548095" y="2915118"/>
                <a:ext cx="400300" cy="150019"/>
              </a:xfrm>
              <a:prstGeom prst="rect">
                <a:avLst/>
              </a:prstGeom>
              <a:noFill/>
            </p:spPr>
            <p:txBody>
              <a:bodyPr wrap="square" lIns="0" tIns="0" rIns="0" bIns="0" rtlCol="0">
                <a:spAutoFit/>
              </a:bodyPr>
              <a:lstStyle/>
              <a:p>
                <a:pPr algn="ctr" defTabSz="914377">
                  <a:defRPr/>
                </a:pPr>
                <a:r>
                  <a:rPr lang="en-US" sz="1000" kern="0" dirty="0">
                    <a:solidFill>
                      <a:prstClr val="black"/>
                    </a:solidFill>
                  </a:rPr>
                  <a:t>Inlet</a:t>
                </a:r>
              </a:p>
            </p:txBody>
          </p:sp>
          <p:sp>
            <p:nvSpPr>
              <p:cNvPr id="226" name="Rectangle 8"/>
              <p:cNvSpPr>
                <a:spLocks noChangeArrowheads="1"/>
              </p:cNvSpPr>
              <p:nvPr/>
            </p:nvSpPr>
            <p:spPr bwMode="auto">
              <a:xfrm>
                <a:off x="3662714" y="3152601"/>
                <a:ext cx="171063" cy="422264"/>
              </a:xfrm>
              <a:prstGeom prst="rect">
                <a:avLst/>
              </a:prstGeom>
              <a:solidFill>
                <a:srgbClr val="7A8C8E">
                  <a:lumMod val="40000"/>
                  <a:lumOff val="60000"/>
                </a:srgbClr>
              </a:solidFill>
              <a:ln w="19050" cap="flat">
                <a:solidFill>
                  <a:srgbClr val="7A8C8E">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27" name="Rectangle 7"/>
              <p:cNvSpPr>
                <a:spLocks noChangeArrowheads="1"/>
              </p:cNvSpPr>
              <p:nvPr/>
            </p:nvSpPr>
            <p:spPr bwMode="auto">
              <a:xfrm>
                <a:off x="3833777" y="3152601"/>
                <a:ext cx="538617" cy="422264"/>
              </a:xfrm>
              <a:prstGeom prst="rect">
                <a:avLst/>
              </a:prstGeom>
              <a:solidFill>
                <a:srgbClr val="2683C6"/>
              </a:solidFill>
              <a:ln w="19050">
                <a:solidFill>
                  <a:srgbClr val="7A8C8E">
                    <a:lumMod val="75000"/>
                  </a:srgbClr>
                </a:solidFill>
                <a:prstDash val="sysDash"/>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28" name="TextBox 227"/>
              <p:cNvSpPr txBox="1"/>
              <p:nvPr/>
            </p:nvSpPr>
            <p:spPr>
              <a:xfrm>
                <a:off x="3851100" y="3270363"/>
                <a:ext cx="538622" cy="166189"/>
              </a:xfrm>
              <a:prstGeom prst="rect">
                <a:avLst/>
              </a:prstGeom>
              <a:noFill/>
            </p:spPr>
            <p:txBody>
              <a:bodyPr wrap="square" lIns="0" tIns="0" rIns="0" bIns="0" rtlCol="0">
                <a:spAutoFit/>
              </a:bodyPr>
              <a:lstStyle/>
              <a:p>
                <a:pPr algn="ctr" defTabSz="914377">
                  <a:defRPr/>
                </a:pPr>
                <a:r>
                  <a:rPr lang="en-US" sz="1000" b="1" kern="0" dirty="0">
                    <a:solidFill>
                      <a:prstClr val="white"/>
                    </a:solidFill>
                  </a:rPr>
                  <a:t>Ozone</a:t>
                </a:r>
              </a:p>
            </p:txBody>
          </p:sp>
          <p:grpSp>
            <p:nvGrpSpPr>
              <p:cNvPr id="229" name="Group 228"/>
              <p:cNvGrpSpPr/>
              <p:nvPr/>
            </p:nvGrpSpPr>
            <p:grpSpPr>
              <a:xfrm>
                <a:off x="4566014" y="3104056"/>
                <a:ext cx="229625" cy="436134"/>
                <a:chOff x="2493029" y="3155824"/>
                <a:chExt cx="473075" cy="898526"/>
              </a:xfrm>
            </p:grpSpPr>
            <p:sp>
              <p:nvSpPr>
                <p:cNvPr id="416" name="Rectangle 9"/>
                <p:cNvSpPr>
                  <a:spLocks noChangeArrowheads="1"/>
                </p:cNvSpPr>
                <p:nvPr/>
              </p:nvSpPr>
              <p:spPr bwMode="auto">
                <a:xfrm>
                  <a:off x="2493029" y="3255837"/>
                  <a:ext cx="473075" cy="798513"/>
                </a:xfrm>
                <a:prstGeom prst="rect">
                  <a:avLst/>
                </a:prstGeom>
                <a:solidFill>
                  <a:srgbClr val="7A8C8E">
                    <a:lumMod val="40000"/>
                    <a:lumOff val="60000"/>
                  </a:srgbClr>
                </a:solidFill>
                <a:ln w="19050" cap="flat">
                  <a:solidFill>
                    <a:srgbClr val="7A8C8E">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nvGrpSpPr>
                <p:cNvPr id="417" name="Group 416"/>
                <p:cNvGrpSpPr/>
                <p:nvPr/>
              </p:nvGrpSpPr>
              <p:grpSpPr>
                <a:xfrm>
                  <a:off x="2564467" y="3155824"/>
                  <a:ext cx="330200" cy="644525"/>
                  <a:chOff x="2543176" y="3228975"/>
                  <a:chExt cx="330200" cy="644525"/>
                </a:xfrm>
                <a:solidFill>
                  <a:srgbClr val="7A8C8E">
                    <a:lumMod val="75000"/>
                  </a:srgbClr>
                </a:solidFill>
              </p:grpSpPr>
              <p:sp>
                <p:nvSpPr>
                  <p:cNvPr id="418" name="Freeform 17"/>
                  <p:cNvSpPr>
                    <a:spLocks/>
                  </p:cNvSpPr>
                  <p:nvPr/>
                </p:nvSpPr>
                <p:spPr bwMode="auto">
                  <a:xfrm>
                    <a:off x="2646363" y="3228975"/>
                    <a:ext cx="122238" cy="636588"/>
                  </a:xfrm>
                  <a:custGeom>
                    <a:avLst/>
                    <a:gdLst>
                      <a:gd name="T0" fmla="*/ 34 w 34"/>
                      <a:gd name="T1" fmla="*/ 28 h 178"/>
                      <a:gd name="T2" fmla="*/ 23 w 34"/>
                      <a:gd name="T3" fmla="*/ 10 h 178"/>
                      <a:gd name="T4" fmla="*/ 23 w 34"/>
                      <a:gd name="T5" fmla="*/ 6 h 178"/>
                      <a:gd name="T6" fmla="*/ 17 w 34"/>
                      <a:gd name="T7" fmla="*/ 0 h 178"/>
                      <a:gd name="T8" fmla="*/ 11 w 34"/>
                      <a:gd name="T9" fmla="*/ 6 h 178"/>
                      <a:gd name="T10" fmla="*/ 11 w 34"/>
                      <a:gd name="T11" fmla="*/ 11 h 178"/>
                      <a:gd name="T12" fmla="*/ 0 w 34"/>
                      <a:gd name="T13" fmla="*/ 28 h 178"/>
                      <a:gd name="T14" fmla="*/ 11 w 34"/>
                      <a:gd name="T15" fmla="*/ 28 h 178"/>
                      <a:gd name="T16" fmla="*/ 11 w 34"/>
                      <a:gd name="T17" fmla="*/ 172 h 178"/>
                      <a:gd name="T18" fmla="*/ 17 w 34"/>
                      <a:gd name="T19" fmla="*/ 178 h 178"/>
                      <a:gd name="T20" fmla="*/ 23 w 34"/>
                      <a:gd name="T21" fmla="*/ 172 h 178"/>
                      <a:gd name="T22" fmla="*/ 23 w 34"/>
                      <a:gd name="T23" fmla="*/ 28 h 178"/>
                      <a:gd name="T24" fmla="*/ 34 w 34"/>
                      <a:gd name="T25" fmla="*/ 2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78">
                        <a:moveTo>
                          <a:pt x="34" y="28"/>
                        </a:moveTo>
                        <a:cubicBezTo>
                          <a:pt x="23" y="10"/>
                          <a:pt x="23" y="10"/>
                          <a:pt x="23" y="10"/>
                        </a:cubicBezTo>
                        <a:cubicBezTo>
                          <a:pt x="23" y="6"/>
                          <a:pt x="23" y="6"/>
                          <a:pt x="23" y="6"/>
                        </a:cubicBezTo>
                        <a:cubicBezTo>
                          <a:pt x="23" y="3"/>
                          <a:pt x="20" y="0"/>
                          <a:pt x="17" y="0"/>
                        </a:cubicBezTo>
                        <a:cubicBezTo>
                          <a:pt x="14" y="0"/>
                          <a:pt x="11" y="3"/>
                          <a:pt x="11" y="6"/>
                        </a:cubicBezTo>
                        <a:cubicBezTo>
                          <a:pt x="11" y="11"/>
                          <a:pt x="11" y="11"/>
                          <a:pt x="11" y="11"/>
                        </a:cubicBezTo>
                        <a:cubicBezTo>
                          <a:pt x="0" y="28"/>
                          <a:pt x="0" y="28"/>
                          <a:pt x="0" y="28"/>
                        </a:cubicBezTo>
                        <a:cubicBezTo>
                          <a:pt x="11" y="28"/>
                          <a:pt x="11" y="28"/>
                          <a:pt x="11" y="28"/>
                        </a:cubicBezTo>
                        <a:cubicBezTo>
                          <a:pt x="11" y="172"/>
                          <a:pt x="11" y="172"/>
                          <a:pt x="11" y="172"/>
                        </a:cubicBezTo>
                        <a:cubicBezTo>
                          <a:pt x="11" y="175"/>
                          <a:pt x="14" y="178"/>
                          <a:pt x="17" y="178"/>
                        </a:cubicBezTo>
                        <a:cubicBezTo>
                          <a:pt x="20" y="178"/>
                          <a:pt x="23" y="175"/>
                          <a:pt x="23" y="172"/>
                        </a:cubicBezTo>
                        <a:cubicBezTo>
                          <a:pt x="23" y="28"/>
                          <a:pt x="23" y="28"/>
                          <a:pt x="23" y="28"/>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19" name="Oval 18"/>
                  <p:cNvSpPr>
                    <a:spLocks noChangeArrowheads="1"/>
                  </p:cNvSpPr>
                  <p:nvPr/>
                </p:nvSpPr>
                <p:spPr bwMode="auto">
                  <a:xfrm>
                    <a:off x="2708276" y="3822700"/>
                    <a:ext cx="1651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20" name="Oval 19"/>
                  <p:cNvSpPr>
                    <a:spLocks noChangeArrowheads="1"/>
                  </p:cNvSpPr>
                  <p:nvPr/>
                </p:nvSpPr>
                <p:spPr bwMode="auto">
                  <a:xfrm>
                    <a:off x="2543176" y="3822700"/>
                    <a:ext cx="1651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grpSp>
          <p:sp>
            <p:nvSpPr>
              <p:cNvPr id="230" name="TextBox 229"/>
              <p:cNvSpPr txBox="1"/>
              <p:nvPr/>
            </p:nvSpPr>
            <p:spPr>
              <a:xfrm>
                <a:off x="4471886" y="2776920"/>
                <a:ext cx="400300" cy="300039"/>
              </a:xfrm>
              <a:prstGeom prst="rect">
                <a:avLst/>
              </a:prstGeom>
              <a:noFill/>
            </p:spPr>
            <p:txBody>
              <a:bodyPr wrap="square" lIns="0" tIns="0" rIns="0" bIns="0" rtlCol="0">
                <a:spAutoFit/>
              </a:bodyPr>
              <a:lstStyle/>
              <a:p>
                <a:pPr algn="ctr" defTabSz="914377">
                  <a:defRPr/>
                </a:pPr>
                <a:r>
                  <a:rPr lang="en-US" sz="1000" kern="0" dirty="0">
                    <a:solidFill>
                      <a:prstClr val="black"/>
                    </a:solidFill>
                  </a:rPr>
                  <a:t>Rapid Mix</a:t>
                </a:r>
              </a:p>
            </p:txBody>
          </p:sp>
          <p:sp>
            <p:nvSpPr>
              <p:cNvPr id="231" name="TextBox 230"/>
              <p:cNvSpPr txBox="1"/>
              <p:nvPr/>
            </p:nvSpPr>
            <p:spPr>
              <a:xfrm>
                <a:off x="5013071" y="2915118"/>
                <a:ext cx="810889" cy="150019"/>
              </a:xfrm>
              <a:prstGeom prst="rect">
                <a:avLst/>
              </a:prstGeom>
              <a:noFill/>
            </p:spPr>
            <p:txBody>
              <a:bodyPr wrap="square" lIns="0" tIns="0" rIns="0" bIns="0" rtlCol="0">
                <a:spAutoFit/>
              </a:bodyPr>
              <a:lstStyle/>
              <a:p>
                <a:pPr algn="ctr" defTabSz="914377">
                  <a:defRPr/>
                </a:pPr>
                <a:r>
                  <a:rPr lang="en-US" sz="1000" kern="0" dirty="0">
                    <a:solidFill>
                      <a:prstClr val="black"/>
                    </a:solidFill>
                  </a:rPr>
                  <a:t>Flocculation</a:t>
                </a:r>
              </a:p>
            </p:txBody>
          </p:sp>
          <p:sp>
            <p:nvSpPr>
              <p:cNvPr id="232" name="Rectangle 10"/>
              <p:cNvSpPr>
                <a:spLocks noChangeArrowheads="1"/>
              </p:cNvSpPr>
              <p:nvPr/>
            </p:nvSpPr>
            <p:spPr bwMode="auto">
              <a:xfrm>
                <a:off x="5074157" y="3152601"/>
                <a:ext cx="712762" cy="387589"/>
              </a:xfrm>
              <a:prstGeom prst="rect">
                <a:avLst/>
              </a:prstGeom>
              <a:solidFill>
                <a:srgbClr val="7A8C8E">
                  <a:lumMod val="40000"/>
                  <a:lumOff val="60000"/>
                </a:srgbClr>
              </a:solidFill>
              <a:ln w="19050" cap="flat">
                <a:solidFill>
                  <a:srgbClr val="7A8C8E">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33" name="Freeform 11"/>
              <p:cNvSpPr>
                <a:spLocks/>
              </p:cNvSpPr>
              <p:nvPr/>
            </p:nvSpPr>
            <p:spPr bwMode="auto">
              <a:xfrm>
                <a:off x="4994019" y="3115615"/>
                <a:ext cx="80138" cy="130994"/>
              </a:xfrm>
              <a:custGeom>
                <a:avLst/>
                <a:gdLst>
                  <a:gd name="T0" fmla="*/ 104 w 104"/>
                  <a:gd name="T1" fmla="*/ 170 h 170"/>
                  <a:gd name="T2" fmla="*/ 0 w 104"/>
                  <a:gd name="T3" fmla="*/ 170 h 170"/>
                  <a:gd name="T4" fmla="*/ 0 w 104"/>
                  <a:gd name="T5" fmla="*/ 0 h 170"/>
                </a:gdLst>
                <a:ahLst/>
                <a:cxnLst>
                  <a:cxn ang="0">
                    <a:pos x="T0" y="T1"/>
                  </a:cxn>
                  <a:cxn ang="0">
                    <a:pos x="T2" y="T3"/>
                  </a:cxn>
                  <a:cxn ang="0">
                    <a:pos x="T4" y="T5"/>
                  </a:cxn>
                </a:cxnLst>
                <a:rect l="0" t="0" r="r" b="b"/>
                <a:pathLst>
                  <a:path w="104" h="170">
                    <a:moveTo>
                      <a:pt x="104" y="170"/>
                    </a:moveTo>
                    <a:lnTo>
                      <a:pt x="0" y="170"/>
                    </a:lnTo>
                    <a:lnTo>
                      <a:pt x="0" y="0"/>
                    </a:lnTo>
                  </a:path>
                </a:pathLst>
              </a:custGeom>
              <a:noFill/>
              <a:ln w="19050" cap="flat">
                <a:solidFill>
                  <a:srgbClr val="7A8C8E">
                    <a:lumMod val="7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nvGrpSpPr>
              <p:cNvPr id="234" name="Group 233"/>
              <p:cNvGrpSpPr/>
              <p:nvPr/>
            </p:nvGrpSpPr>
            <p:grpSpPr>
              <a:xfrm>
                <a:off x="5112684" y="3104056"/>
                <a:ext cx="159505" cy="312845"/>
                <a:chOff x="3868738" y="3228975"/>
                <a:chExt cx="328613" cy="644525"/>
              </a:xfrm>
              <a:solidFill>
                <a:srgbClr val="7A8C8E">
                  <a:lumMod val="75000"/>
                </a:srgbClr>
              </a:solidFill>
            </p:grpSpPr>
            <p:sp>
              <p:nvSpPr>
                <p:cNvPr id="413" name="Freeform 20"/>
                <p:cNvSpPr>
                  <a:spLocks/>
                </p:cNvSpPr>
                <p:nvPr/>
              </p:nvSpPr>
              <p:spPr bwMode="auto">
                <a:xfrm>
                  <a:off x="3971926" y="3228975"/>
                  <a:ext cx="122238" cy="636588"/>
                </a:xfrm>
                <a:custGeom>
                  <a:avLst/>
                  <a:gdLst>
                    <a:gd name="T0" fmla="*/ 34 w 34"/>
                    <a:gd name="T1" fmla="*/ 28 h 178"/>
                    <a:gd name="T2" fmla="*/ 23 w 34"/>
                    <a:gd name="T3" fmla="*/ 10 h 178"/>
                    <a:gd name="T4" fmla="*/ 23 w 34"/>
                    <a:gd name="T5" fmla="*/ 6 h 178"/>
                    <a:gd name="T6" fmla="*/ 17 w 34"/>
                    <a:gd name="T7" fmla="*/ 0 h 178"/>
                    <a:gd name="T8" fmla="*/ 11 w 34"/>
                    <a:gd name="T9" fmla="*/ 6 h 178"/>
                    <a:gd name="T10" fmla="*/ 11 w 34"/>
                    <a:gd name="T11" fmla="*/ 11 h 178"/>
                    <a:gd name="T12" fmla="*/ 0 w 34"/>
                    <a:gd name="T13" fmla="*/ 28 h 178"/>
                    <a:gd name="T14" fmla="*/ 11 w 34"/>
                    <a:gd name="T15" fmla="*/ 28 h 178"/>
                    <a:gd name="T16" fmla="*/ 11 w 34"/>
                    <a:gd name="T17" fmla="*/ 172 h 178"/>
                    <a:gd name="T18" fmla="*/ 17 w 34"/>
                    <a:gd name="T19" fmla="*/ 178 h 178"/>
                    <a:gd name="T20" fmla="*/ 23 w 34"/>
                    <a:gd name="T21" fmla="*/ 172 h 178"/>
                    <a:gd name="T22" fmla="*/ 23 w 34"/>
                    <a:gd name="T23" fmla="*/ 28 h 178"/>
                    <a:gd name="T24" fmla="*/ 34 w 34"/>
                    <a:gd name="T25" fmla="*/ 2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78">
                      <a:moveTo>
                        <a:pt x="34" y="28"/>
                      </a:moveTo>
                      <a:cubicBezTo>
                        <a:pt x="23" y="10"/>
                        <a:pt x="23" y="10"/>
                        <a:pt x="23" y="10"/>
                      </a:cubicBezTo>
                      <a:cubicBezTo>
                        <a:pt x="23" y="6"/>
                        <a:pt x="23" y="6"/>
                        <a:pt x="23" y="6"/>
                      </a:cubicBezTo>
                      <a:cubicBezTo>
                        <a:pt x="23" y="3"/>
                        <a:pt x="20" y="0"/>
                        <a:pt x="17" y="0"/>
                      </a:cubicBezTo>
                      <a:cubicBezTo>
                        <a:pt x="14" y="0"/>
                        <a:pt x="11" y="3"/>
                        <a:pt x="11" y="6"/>
                      </a:cubicBezTo>
                      <a:cubicBezTo>
                        <a:pt x="11" y="11"/>
                        <a:pt x="11" y="11"/>
                        <a:pt x="11" y="11"/>
                      </a:cubicBezTo>
                      <a:cubicBezTo>
                        <a:pt x="0" y="28"/>
                        <a:pt x="0" y="28"/>
                        <a:pt x="0" y="28"/>
                      </a:cubicBezTo>
                      <a:cubicBezTo>
                        <a:pt x="11" y="28"/>
                        <a:pt x="11" y="28"/>
                        <a:pt x="11" y="28"/>
                      </a:cubicBezTo>
                      <a:cubicBezTo>
                        <a:pt x="11" y="172"/>
                        <a:pt x="11" y="172"/>
                        <a:pt x="11" y="172"/>
                      </a:cubicBezTo>
                      <a:cubicBezTo>
                        <a:pt x="11" y="175"/>
                        <a:pt x="14" y="178"/>
                        <a:pt x="17" y="178"/>
                      </a:cubicBezTo>
                      <a:cubicBezTo>
                        <a:pt x="20" y="178"/>
                        <a:pt x="23" y="175"/>
                        <a:pt x="23" y="172"/>
                      </a:cubicBezTo>
                      <a:cubicBezTo>
                        <a:pt x="23" y="28"/>
                        <a:pt x="23" y="28"/>
                        <a:pt x="23" y="28"/>
                      </a:cubicBezTo>
                      <a:lnTo>
                        <a:pt x="34" y="28"/>
                      </a:ln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14" name="Oval 21"/>
                <p:cNvSpPr>
                  <a:spLocks noChangeArrowheads="1"/>
                </p:cNvSpPr>
                <p:nvPr/>
              </p:nvSpPr>
              <p:spPr bwMode="auto">
                <a:xfrm>
                  <a:off x="4032251" y="3822700"/>
                  <a:ext cx="165100" cy="50800"/>
                </a:xfrm>
                <a:prstGeom prst="ellipse">
                  <a:avLst/>
                </a:pr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15" name="Oval 22"/>
                <p:cNvSpPr>
                  <a:spLocks noChangeArrowheads="1"/>
                </p:cNvSpPr>
                <p:nvPr/>
              </p:nvSpPr>
              <p:spPr bwMode="auto">
                <a:xfrm>
                  <a:off x="3868738" y="3822700"/>
                  <a:ext cx="163513" cy="50800"/>
                </a:xfrm>
                <a:prstGeom prst="ellipse">
                  <a:avLst/>
                </a:pr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grpSp>
            <p:nvGrpSpPr>
              <p:cNvPr id="235" name="Group 234"/>
              <p:cNvGrpSpPr/>
              <p:nvPr/>
            </p:nvGrpSpPr>
            <p:grpSpPr>
              <a:xfrm>
                <a:off x="5350786" y="3104056"/>
                <a:ext cx="157964" cy="312845"/>
                <a:chOff x="4359276" y="3228975"/>
                <a:chExt cx="325438" cy="644525"/>
              </a:xfrm>
              <a:solidFill>
                <a:srgbClr val="7A8C8E">
                  <a:lumMod val="75000"/>
                </a:srgbClr>
              </a:solidFill>
            </p:grpSpPr>
            <p:sp>
              <p:nvSpPr>
                <p:cNvPr id="410" name="Freeform 23"/>
                <p:cNvSpPr>
                  <a:spLocks/>
                </p:cNvSpPr>
                <p:nvPr/>
              </p:nvSpPr>
              <p:spPr bwMode="auto">
                <a:xfrm>
                  <a:off x="4462463" y="3228975"/>
                  <a:ext cx="122238" cy="636588"/>
                </a:xfrm>
                <a:custGeom>
                  <a:avLst/>
                  <a:gdLst>
                    <a:gd name="T0" fmla="*/ 34 w 34"/>
                    <a:gd name="T1" fmla="*/ 28 h 178"/>
                    <a:gd name="T2" fmla="*/ 22 w 34"/>
                    <a:gd name="T3" fmla="*/ 10 h 178"/>
                    <a:gd name="T4" fmla="*/ 22 w 34"/>
                    <a:gd name="T5" fmla="*/ 6 h 178"/>
                    <a:gd name="T6" fmla="*/ 17 w 34"/>
                    <a:gd name="T7" fmla="*/ 0 h 178"/>
                    <a:gd name="T8" fmla="*/ 11 w 34"/>
                    <a:gd name="T9" fmla="*/ 6 h 178"/>
                    <a:gd name="T10" fmla="*/ 11 w 34"/>
                    <a:gd name="T11" fmla="*/ 11 h 178"/>
                    <a:gd name="T12" fmla="*/ 0 w 34"/>
                    <a:gd name="T13" fmla="*/ 28 h 178"/>
                    <a:gd name="T14" fmla="*/ 11 w 34"/>
                    <a:gd name="T15" fmla="*/ 28 h 178"/>
                    <a:gd name="T16" fmla="*/ 11 w 34"/>
                    <a:gd name="T17" fmla="*/ 172 h 178"/>
                    <a:gd name="T18" fmla="*/ 17 w 34"/>
                    <a:gd name="T19" fmla="*/ 178 h 178"/>
                    <a:gd name="T20" fmla="*/ 22 w 34"/>
                    <a:gd name="T21" fmla="*/ 172 h 178"/>
                    <a:gd name="T22" fmla="*/ 22 w 34"/>
                    <a:gd name="T23" fmla="*/ 28 h 178"/>
                    <a:gd name="T24" fmla="*/ 34 w 34"/>
                    <a:gd name="T25" fmla="*/ 2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78">
                      <a:moveTo>
                        <a:pt x="34" y="28"/>
                      </a:moveTo>
                      <a:cubicBezTo>
                        <a:pt x="22" y="10"/>
                        <a:pt x="22" y="10"/>
                        <a:pt x="22" y="10"/>
                      </a:cubicBezTo>
                      <a:cubicBezTo>
                        <a:pt x="22" y="6"/>
                        <a:pt x="22" y="6"/>
                        <a:pt x="22" y="6"/>
                      </a:cubicBezTo>
                      <a:cubicBezTo>
                        <a:pt x="22" y="3"/>
                        <a:pt x="20" y="0"/>
                        <a:pt x="17" y="0"/>
                      </a:cubicBezTo>
                      <a:cubicBezTo>
                        <a:pt x="14" y="0"/>
                        <a:pt x="11" y="3"/>
                        <a:pt x="11" y="6"/>
                      </a:cubicBezTo>
                      <a:cubicBezTo>
                        <a:pt x="11" y="11"/>
                        <a:pt x="11" y="11"/>
                        <a:pt x="11" y="11"/>
                      </a:cubicBezTo>
                      <a:cubicBezTo>
                        <a:pt x="0" y="28"/>
                        <a:pt x="0" y="28"/>
                        <a:pt x="0" y="28"/>
                      </a:cubicBezTo>
                      <a:cubicBezTo>
                        <a:pt x="11" y="28"/>
                        <a:pt x="11" y="28"/>
                        <a:pt x="11" y="28"/>
                      </a:cubicBezTo>
                      <a:cubicBezTo>
                        <a:pt x="11" y="172"/>
                        <a:pt x="11" y="172"/>
                        <a:pt x="11" y="172"/>
                      </a:cubicBezTo>
                      <a:cubicBezTo>
                        <a:pt x="11" y="175"/>
                        <a:pt x="14" y="178"/>
                        <a:pt x="17" y="178"/>
                      </a:cubicBezTo>
                      <a:cubicBezTo>
                        <a:pt x="20" y="178"/>
                        <a:pt x="22" y="175"/>
                        <a:pt x="22" y="172"/>
                      </a:cubicBezTo>
                      <a:cubicBezTo>
                        <a:pt x="22" y="28"/>
                        <a:pt x="22" y="28"/>
                        <a:pt x="22" y="28"/>
                      </a:cubicBezTo>
                      <a:lnTo>
                        <a:pt x="34" y="28"/>
                      </a:ln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11" name="Oval 24"/>
                <p:cNvSpPr>
                  <a:spLocks noChangeArrowheads="1"/>
                </p:cNvSpPr>
                <p:nvPr/>
              </p:nvSpPr>
              <p:spPr bwMode="auto">
                <a:xfrm>
                  <a:off x="4524376" y="3822700"/>
                  <a:ext cx="160338" cy="50800"/>
                </a:xfrm>
                <a:prstGeom prst="ellipse">
                  <a:avLst/>
                </a:pr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12" name="Oval 25"/>
                <p:cNvSpPr>
                  <a:spLocks noChangeArrowheads="1"/>
                </p:cNvSpPr>
                <p:nvPr/>
              </p:nvSpPr>
              <p:spPr bwMode="auto">
                <a:xfrm>
                  <a:off x="4359276" y="3822700"/>
                  <a:ext cx="165100" cy="50800"/>
                </a:xfrm>
                <a:prstGeom prst="ellipse">
                  <a:avLst/>
                </a:pr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grpSp>
            <p:nvGrpSpPr>
              <p:cNvPr id="236" name="Group 235"/>
              <p:cNvGrpSpPr/>
              <p:nvPr/>
            </p:nvGrpSpPr>
            <p:grpSpPr>
              <a:xfrm>
                <a:off x="5588887" y="3104056"/>
                <a:ext cx="157964" cy="312845"/>
                <a:chOff x="4849813" y="3228975"/>
                <a:chExt cx="325438" cy="644525"/>
              </a:xfrm>
              <a:solidFill>
                <a:srgbClr val="7A8C8E">
                  <a:lumMod val="75000"/>
                </a:srgbClr>
              </a:solidFill>
            </p:grpSpPr>
            <p:sp>
              <p:nvSpPr>
                <p:cNvPr id="407" name="Freeform 26"/>
                <p:cNvSpPr>
                  <a:spLocks/>
                </p:cNvSpPr>
                <p:nvPr/>
              </p:nvSpPr>
              <p:spPr bwMode="auto">
                <a:xfrm>
                  <a:off x="4949826" y="3228975"/>
                  <a:ext cx="122238" cy="636588"/>
                </a:xfrm>
                <a:custGeom>
                  <a:avLst/>
                  <a:gdLst>
                    <a:gd name="T0" fmla="*/ 34 w 34"/>
                    <a:gd name="T1" fmla="*/ 28 h 178"/>
                    <a:gd name="T2" fmla="*/ 23 w 34"/>
                    <a:gd name="T3" fmla="*/ 10 h 178"/>
                    <a:gd name="T4" fmla="*/ 23 w 34"/>
                    <a:gd name="T5" fmla="*/ 6 h 178"/>
                    <a:gd name="T6" fmla="*/ 17 w 34"/>
                    <a:gd name="T7" fmla="*/ 0 h 178"/>
                    <a:gd name="T8" fmla="*/ 12 w 34"/>
                    <a:gd name="T9" fmla="*/ 6 h 178"/>
                    <a:gd name="T10" fmla="*/ 12 w 34"/>
                    <a:gd name="T11" fmla="*/ 11 h 178"/>
                    <a:gd name="T12" fmla="*/ 0 w 34"/>
                    <a:gd name="T13" fmla="*/ 28 h 178"/>
                    <a:gd name="T14" fmla="*/ 12 w 34"/>
                    <a:gd name="T15" fmla="*/ 28 h 178"/>
                    <a:gd name="T16" fmla="*/ 12 w 34"/>
                    <a:gd name="T17" fmla="*/ 172 h 178"/>
                    <a:gd name="T18" fmla="*/ 17 w 34"/>
                    <a:gd name="T19" fmla="*/ 178 h 178"/>
                    <a:gd name="T20" fmla="*/ 23 w 34"/>
                    <a:gd name="T21" fmla="*/ 172 h 178"/>
                    <a:gd name="T22" fmla="*/ 23 w 34"/>
                    <a:gd name="T23" fmla="*/ 28 h 178"/>
                    <a:gd name="T24" fmla="*/ 34 w 34"/>
                    <a:gd name="T25" fmla="*/ 2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78">
                      <a:moveTo>
                        <a:pt x="34" y="28"/>
                      </a:moveTo>
                      <a:cubicBezTo>
                        <a:pt x="23" y="10"/>
                        <a:pt x="23" y="10"/>
                        <a:pt x="23" y="10"/>
                      </a:cubicBezTo>
                      <a:cubicBezTo>
                        <a:pt x="23" y="6"/>
                        <a:pt x="23" y="6"/>
                        <a:pt x="23" y="6"/>
                      </a:cubicBezTo>
                      <a:cubicBezTo>
                        <a:pt x="23" y="3"/>
                        <a:pt x="20" y="0"/>
                        <a:pt x="17" y="0"/>
                      </a:cubicBezTo>
                      <a:cubicBezTo>
                        <a:pt x="14" y="0"/>
                        <a:pt x="12" y="3"/>
                        <a:pt x="12" y="6"/>
                      </a:cubicBezTo>
                      <a:cubicBezTo>
                        <a:pt x="12" y="11"/>
                        <a:pt x="12" y="11"/>
                        <a:pt x="12" y="11"/>
                      </a:cubicBezTo>
                      <a:cubicBezTo>
                        <a:pt x="0" y="28"/>
                        <a:pt x="0" y="28"/>
                        <a:pt x="0" y="28"/>
                      </a:cubicBezTo>
                      <a:cubicBezTo>
                        <a:pt x="12" y="28"/>
                        <a:pt x="12" y="28"/>
                        <a:pt x="12" y="28"/>
                      </a:cubicBezTo>
                      <a:cubicBezTo>
                        <a:pt x="12" y="172"/>
                        <a:pt x="12" y="172"/>
                        <a:pt x="12" y="172"/>
                      </a:cubicBezTo>
                      <a:cubicBezTo>
                        <a:pt x="12" y="175"/>
                        <a:pt x="14" y="178"/>
                        <a:pt x="17" y="178"/>
                      </a:cubicBezTo>
                      <a:cubicBezTo>
                        <a:pt x="20" y="178"/>
                        <a:pt x="23" y="175"/>
                        <a:pt x="23" y="172"/>
                      </a:cubicBezTo>
                      <a:cubicBezTo>
                        <a:pt x="23" y="28"/>
                        <a:pt x="23" y="28"/>
                        <a:pt x="23" y="28"/>
                      </a:cubicBezTo>
                      <a:lnTo>
                        <a:pt x="34" y="28"/>
                      </a:lnTo>
                      <a:close/>
                    </a:path>
                  </a:pathLst>
                </a:cu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8" name="Oval 27"/>
                <p:cNvSpPr>
                  <a:spLocks noChangeArrowheads="1"/>
                </p:cNvSpPr>
                <p:nvPr/>
              </p:nvSpPr>
              <p:spPr bwMode="auto">
                <a:xfrm>
                  <a:off x="5010151" y="3822700"/>
                  <a:ext cx="165100" cy="50800"/>
                </a:xfrm>
                <a:prstGeom prst="ellipse">
                  <a:avLst/>
                </a:pr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9" name="Oval 28"/>
                <p:cNvSpPr>
                  <a:spLocks noChangeArrowheads="1"/>
                </p:cNvSpPr>
                <p:nvPr/>
              </p:nvSpPr>
              <p:spPr bwMode="auto">
                <a:xfrm>
                  <a:off x="4849813" y="3822700"/>
                  <a:ext cx="160338" cy="50800"/>
                </a:xfrm>
                <a:prstGeom prst="ellipse">
                  <a:avLst/>
                </a:prstGeom>
                <a:grp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sp>
            <p:nvSpPr>
              <p:cNvPr id="237" name="Line 29"/>
              <p:cNvSpPr>
                <a:spLocks noChangeShapeType="1"/>
              </p:cNvSpPr>
              <p:nvPr/>
            </p:nvSpPr>
            <p:spPr bwMode="auto">
              <a:xfrm flipV="1">
                <a:off x="5310717" y="3215016"/>
                <a:ext cx="0" cy="325174"/>
              </a:xfrm>
              <a:prstGeom prst="line">
                <a:avLst/>
              </a:prstGeom>
              <a:noFill/>
              <a:ln w="19050" cap="flat">
                <a:solidFill>
                  <a:srgbClr val="7A8C8E">
                    <a:lumMod val="7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38" name="Line 30"/>
              <p:cNvSpPr>
                <a:spLocks noChangeShapeType="1"/>
              </p:cNvSpPr>
              <p:nvPr/>
            </p:nvSpPr>
            <p:spPr bwMode="auto">
              <a:xfrm flipV="1">
                <a:off x="5548818" y="3215016"/>
                <a:ext cx="0" cy="325174"/>
              </a:xfrm>
              <a:prstGeom prst="line">
                <a:avLst/>
              </a:prstGeom>
              <a:noFill/>
              <a:ln w="19050" cap="flat">
                <a:solidFill>
                  <a:srgbClr val="7A8C8E">
                    <a:lumMod val="7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39" name="Rectangle 13"/>
              <p:cNvSpPr>
                <a:spLocks noChangeArrowheads="1"/>
              </p:cNvSpPr>
              <p:nvPr/>
            </p:nvSpPr>
            <p:spPr bwMode="auto">
              <a:xfrm>
                <a:off x="7001009" y="3069382"/>
                <a:ext cx="554799" cy="695040"/>
              </a:xfrm>
              <a:prstGeom prst="rect">
                <a:avLst/>
              </a:prstGeom>
              <a:solidFill>
                <a:srgbClr val="7A8C8E">
                  <a:lumMod val="40000"/>
                  <a:lumOff val="60000"/>
                </a:srgbClr>
              </a:solidFill>
              <a:ln w="19050" cap="flat">
                <a:solidFill>
                  <a:srgbClr val="7A8C8E">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40" name="Line 31"/>
              <p:cNvSpPr>
                <a:spLocks noChangeShapeType="1"/>
              </p:cNvSpPr>
              <p:nvPr/>
            </p:nvSpPr>
            <p:spPr bwMode="auto">
              <a:xfrm>
                <a:off x="7001009" y="3246609"/>
                <a:ext cx="554799" cy="0"/>
              </a:xfrm>
              <a:prstGeom prst="line">
                <a:avLst/>
              </a:prstGeom>
              <a:noFill/>
              <a:ln w="19050" cap="flat">
                <a:solidFill>
                  <a:srgbClr val="7A8C8E">
                    <a:lumMod val="7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41" name="Line 32"/>
              <p:cNvSpPr>
                <a:spLocks noChangeShapeType="1"/>
              </p:cNvSpPr>
              <p:nvPr/>
            </p:nvSpPr>
            <p:spPr bwMode="auto">
              <a:xfrm>
                <a:off x="7001009" y="3573324"/>
                <a:ext cx="554799" cy="0"/>
              </a:xfrm>
              <a:prstGeom prst="line">
                <a:avLst/>
              </a:prstGeom>
              <a:noFill/>
              <a:ln w="19050" cap="flat">
                <a:solidFill>
                  <a:srgbClr val="7A8C8E">
                    <a:lumMod val="7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42" name="Line 33"/>
              <p:cNvSpPr>
                <a:spLocks noChangeShapeType="1"/>
              </p:cNvSpPr>
              <p:nvPr/>
            </p:nvSpPr>
            <p:spPr bwMode="auto">
              <a:xfrm>
                <a:off x="7001009" y="3667332"/>
                <a:ext cx="554799" cy="0"/>
              </a:xfrm>
              <a:prstGeom prst="line">
                <a:avLst/>
              </a:prstGeom>
              <a:noFill/>
              <a:ln w="19050" cap="flat">
                <a:solidFill>
                  <a:srgbClr val="7A8C8E">
                    <a:lumMod val="7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43" name="Freeform 34"/>
              <p:cNvSpPr>
                <a:spLocks/>
              </p:cNvSpPr>
              <p:nvPr/>
            </p:nvSpPr>
            <p:spPr bwMode="auto">
              <a:xfrm>
                <a:off x="7242963" y="3161078"/>
                <a:ext cx="70891" cy="34675"/>
              </a:xfrm>
              <a:custGeom>
                <a:avLst/>
                <a:gdLst>
                  <a:gd name="T0" fmla="*/ 0 w 41"/>
                  <a:gd name="T1" fmla="*/ 0 h 20"/>
                  <a:gd name="T2" fmla="*/ 21 w 41"/>
                  <a:gd name="T3" fmla="*/ 20 h 20"/>
                  <a:gd name="T4" fmla="*/ 41 w 41"/>
                  <a:gd name="T5" fmla="*/ 0 h 20"/>
                </a:gdLst>
                <a:ahLst/>
                <a:cxnLst>
                  <a:cxn ang="0">
                    <a:pos x="T0" y="T1"/>
                  </a:cxn>
                  <a:cxn ang="0">
                    <a:pos x="T2" y="T3"/>
                  </a:cxn>
                  <a:cxn ang="0">
                    <a:pos x="T4" y="T5"/>
                  </a:cxn>
                </a:cxnLst>
                <a:rect l="0" t="0" r="r" b="b"/>
                <a:pathLst>
                  <a:path w="41" h="20">
                    <a:moveTo>
                      <a:pt x="0" y="0"/>
                    </a:moveTo>
                    <a:cubicBezTo>
                      <a:pt x="0" y="11"/>
                      <a:pt x="9" y="20"/>
                      <a:pt x="21" y="20"/>
                    </a:cubicBezTo>
                    <a:cubicBezTo>
                      <a:pt x="32" y="20"/>
                      <a:pt x="41" y="11"/>
                      <a:pt x="41" y="0"/>
                    </a:cubicBezTo>
                  </a:path>
                </a:pathLst>
              </a:custGeom>
              <a:noFill/>
              <a:ln w="19050" cap="flat">
                <a:solidFill>
                  <a:srgbClr val="7A8C8E">
                    <a:lumMod val="7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44" name="Freeform 35"/>
              <p:cNvSpPr>
                <a:spLocks/>
              </p:cNvSpPr>
              <p:nvPr/>
            </p:nvSpPr>
            <p:spPr bwMode="auto">
              <a:xfrm>
                <a:off x="7078836" y="3161078"/>
                <a:ext cx="71662" cy="34675"/>
              </a:xfrm>
              <a:custGeom>
                <a:avLst/>
                <a:gdLst>
                  <a:gd name="T0" fmla="*/ 0 w 41"/>
                  <a:gd name="T1" fmla="*/ 0 h 20"/>
                  <a:gd name="T2" fmla="*/ 20 w 41"/>
                  <a:gd name="T3" fmla="*/ 20 h 20"/>
                  <a:gd name="T4" fmla="*/ 41 w 41"/>
                  <a:gd name="T5" fmla="*/ 0 h 20"/>
                </a:gdLst>
                <a:ahLst/>
                <a:cxnLst>
                  <a:cxn ang="0">
                    <a:pos x="T0" y="T1"/>
                  </a:cxn>
                  <a:cxn ang="0">
                    <a:pos x="T2" y="T3"/>
                  </a:cxn>
                  <a:cxn ang="0">
                    <a:pos x="T4" y="T5"/>
                  </a:cxn>
                </a:cxnLst>
                <a:rect l="0" t="0" r="r" b="b"/>
                <a:pathLst>
                  <a:path w="41" h="20">
                    <a:moveTo>
                      <a:pt x="0" y="0"/>
                    </a:moveTo>
                    <a:cubicBezTo>
                      <a:pt x="0" y="11"/>
                      <a:pt x="9" y="20"/>
                      <a:pt x="20" y="20"/>
                    </a:cubicBezTo>
                    <a:cubicBezTo>
                      <a:pt x="32" y="20"/>
                      <a:pt x="41" y="11"/>
                      <a:pt x="41" y="0"/>
                    </a:cubicBezTo>
                  </a:path>
                </a:pathLst>
              </a:custGeom>
              <a:noFill/>
              <a:ln w="19050" cap="flat">
                <a:solidFill>
                  <a:srgbClr val="7A8C8E">
                    <a:lumMod val="7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45" name="Freeform 36"/>
              <p:cNvSpPr>
                <a:spLocks/>
              </p:cNvSpPr>
              <p:nvPr/>
            </p:nvSpPr>
            <p:spPr bwMode="auto">
              <a:xfrm>
                <a:off x="7406321" y="3161078"/>
                <a:ext cx="70891" cy="34675"/>
              </a:xfrm>
              <a:custGeom>
                <a:avLst/>
                <a:gdLst>
                  <a:gd name="T0" fmla="*/ 0 w 41"/>
                  <a:gd name="T1" fmla="*/ 0 h 20"/>
                  <a:gd name="T2" fmla="*/ 21 w 41"/>
                  <a:gd name="T3" fmla="*/ 20 h 20"/>
                  <a:gd name="T4" fmla="*/ 41 w 41"/>
                  <a:gd name="T5" fmla="*/ 0 h 20"/>
                </a:gdLst>
                <a:ahLst/>
                <a:cxnLst>
                  <a:cxn ang="0">
                    <a:pos x="T0" y="T1"/>
                  </a:cxn>
                  <a:cxn ang="0">
                    <a:pos x="T2" y="T3"/>
                  </a:cxn>
                  <a:cxn ang="0">
                    <a:pos x="T4" y="T5"/>
                  </a:cxn>
                </a:cxnLst>
                <a:rect l="0" t="0" r="r" b="b"/>
                <a:pathLst>
                  <a:path w="41" h="20">
                    <a:moveTo>
                      <a:pt x="0" y="0"/>
                    </a:moveTo>
                    <a:cubicBezTo>
                      <a:pt x="0" y="11"/>
                      <a:pt x="9" y="20"/>
                      <a:pt x="21" y="20"/>
                    </a:cubicBezTo>
                    <a:cubicBezTo>
                      <a:pt x="32" y="20"/>
                      <a:pt x="41" y="11"/>
                      <a:pt x="41" y="0"/>
                    </a:cubicBezTo>
                  </a:path>
                </a:pathLst>
              </a:custGeom>
              <a:noFill/>
              <a:ln w="19050" cap="flat">
                <a:solidFill>
                  <a:srgbClr val="7A8C8E">
                    <a:lumMod val="7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nvGrpSpPr>
              <p:cNvPr id="246" name="Group 245"/>
              <p:cNvGrpSpPr/>
              <p:nvPr/>
            </p:nvGrpSpPr>
            <p:grpSpPr>
              <a:xfrm>
                <a:off x="7009486" y="3576406"/>
                <a:ext cx="539388" cy="89384"/>
                <a:chOff x="7721601" y="4202113"/>
                <a:chExt cx="1111250" cy="184150"/>
              </a:xfrm>
              <a:solidFill>
                <a:srgbClr val="7A8C8E">
                  <a:lumMod val="75000"/>
                </a:srgbClr>
              </a:solidFill>
            </p:grpSpPr>
            <p:sp>
              <p:nvSpPr>
                <p:cNvPr id="280" name="Oval 49"/>
                <p:cNvSpPr>
                  <a:spLocks noChangeArrowheads="1"/>
                </p:cNvSpPr>
                <p:nvPr/>
              </p:nvSpPr>
              <p:spPr bwMode="auto">
                <a:xfrm>
                  <a:off x="7750176" y="4264025"/>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1" name="Oval 50"/>
                <p:cNvSpPr>
                  <a:spLocks noChangeArrowheads="1"/>
                </p:cNvSpPr>
                <p:nvPr/>
              </p:nvSpPr>
              <p:spPr bwMode="auto">
                <a:xfrm>
                  <a:off x="7778751" y="4235450"/>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2" name="Oval 51"/>
                <p:cNvSpPr>
                  <a:spLocks noChangeArrowheads="1"/>
                </p:cNvSpPr>
                <p:nvPr/>
              </p:nvSpPr>
              <p:spPr bwMode="auto">
                <a:xfrm>
                  <a:off x="7721601" y="423862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3" name="Oval 52"/>
                <p:cNvSpPr>
                  <a:spLocks noChangeArrowheads="1"/>
                </p:cNvSpPr>
                <p:nvPr/>
              </p:nvSpPr>
              <p:spPr bwMode="auto">
                <a:xfrm>
                  <a:off x="7800976" y="4202113"/>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4" name="Oval 53"/>
                <p:cNvSpPr>
                  <a:spLocks noChangeArrowheads="1"/>
                </p:cNvSpPr>
                <p:nvPr/>
              </p:nvSpPr>
              <p:spPr bwMode="auto">
                <a:xfrm>
                  <a:off x="7812088" y="4313238"/>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5" name="Oval 54"/>
                <p:cNvSpPr>
                  <a:spLocks noChangeArrowheads="1"/>
                </p:cNvSpPr>
                <p:nvPr/>
              </p:nvSpPr>
              <p:spPr bwMode="auto">
                <a:xfrm>
                  <a:off x="7835901" y="4324350"/>
                  <a:ext cx="2540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6" name="Oval 55"/>
                <p:cNvSpPr>
                  <a:spLocks noChangeArrowheads="1"/>
                </p:cNvSpPr>
                <p:nvPr/>
              </p:nvSpPr>
              <p:spPr bwMode="auto">
                <a:xfrm>
                  <a:off x="7864476" y="4303713"/>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7" name="Oval 56"/>
                <p:cNvSpPr>
                  <a:spLocks noChangeArrowheads="1"/>
                </p:cNvSpPr>
                <p:nvPr/>
              </p:nvSpPr>
              <p:spPr bwMode="auto">
                <a:xfrm>
                  <a:off x="7897813" y="4260850"/>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8" name="Oval 57"/>
                <p:cNvSpPr>
                  <a:spLocks noChangeArrowheads="1"/>
                </p:cNvSpPr>
                <p:nvPr/>
              </p:nvSpPr>
              <p:spPr bwMode="auto">
                <a:xfrm>
                  <a:off x="7900988" y="43497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89" name="Oval 58"/>
                <p:cNvSpPr>
                  <a:spLocks noChangeArrowheads="1"/>
                </p:cNvSpPr>
                <p:nvPr/>
              </p:nvSpPr>
              <p:spPr bwMode="auto">
                <a:xfrm>
                  <a:off x="7861301" y="4246563"/>
                  <a:ext cx="25400"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0" name="Oval 59"/>
                <p:cNvSpPr>
                  <a:spLocks noChangeArrowheads="1"/>
                </p:cNvSpPr>
                <p:nvPr/>
              </p:nvSpPr>
              <p:spPr bwMode="auto">
                <a:xfrm>
                  <a:off x="7854951" y="4210050"/>
                  <a:ext cx="23813"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1" name="Oval 60"/>
                <p:cNvSpPr>
                  <a:spLocks noChangeArrowheads="1"/>
                </p:cNvSpPr>
                <p:nvPr/>
              </p:nvSpPr>
              <p:spPr bwMode="auto">
                <a:xfrm>
                  <a:off x="7724776" y="432752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2" name="Oval 61"/>
                <p:cNvSpPr>
                  <a:spLocks noChangeArrowheads="1"/>
                </p:cNvSpPr>
                <p:nvPr/>
              </p:nvSpPr>
              <p:spPr bwMode="auto">
                <a:xfrm>
                  <a:off x="7754938" y="4349750"/>
                  <a:ext cx="2063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3" name="Oval 62"/>
                <p:cNvSpPr>
                  <a:spLocks noChangeArrowheads="1"/>
                </p:cNvSpPr>
                <p:nvPr/>
              </p:nvSpPr>
              <p:spPr bwMode="auto">
                <a:xfrm>
                  <a:off x="7789863" y="43418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4" name="Oval 63"/>
                <p:cNvSpPr>
                  <a:spLocks noChangeArrowheads="1"/>
                </p:cNvSpPr>
                <p:nvPr/>
              </p:nvSpPr>
              <p:spPr bwMode="auto">
                <a:xfrm>
                  <a:off x="7821613" y="4357688"/>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5" name="Oval 64"/>
                <p:cNvSpPr>
                  <a:spLocks noChangeArrowheads="1"/>
                </p:cNvSpPr>
                <p:nvPr/>
              </p:nvSpPr>
              <p:spPr bwMode="auto">
                <a:xfrm>
                  <a:off x="7800976" y="4270375"/>
                  <a:ext cx="2063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6" name="Oval 65"/>
                <p:cNvSpPr>
                  <a:spLocks noChangeArrowheads="1"/>
                </p:cNvSpPr>
                <p:nvPr/>
              </p:nvSpPr>
              <p:spPr bwMode="auto">
                <a:xfrm>
                  <a:off x="7721601" y="42989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7" name="Oval 66"/>
                <p:cNvSpPr>
                  <a:spLocks noChangeArrowheads="1"/>
                </p:cNvSpPr>
                <p:nvPr/>
              </p:nvSpPr>
              <p:spPr bwMode="auto">
                <a:xfrm>
                  <a:off x="7821613" y="4227513"/>
                  <a:ext cx="2857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8" name="Oval 67"/>
                <p:cNvSpPr>
                  <a:spLocks noChangeArrowheads="1"/>
                </p:cNvSpPr>
                <p:nvPr/>
              </p:nvSpPr>
              <p:spPr bwMode="auto">
                <a:xfrm>
                  <a:off x="7858126" y="4346575"/>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99" name="Oval 68"/>
                <p:cNvSpPr>
                  <a:spLocks noChangeArrowheads="1"/>
                </p:cNvSpPr>
                <p:nvPr/>
              </p:nvSpPr>
              <p:spPr bwMode="auto">
                <a:xfrm>
                  <a:off x="7750176" y="4210050"/>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0" name="Oval 69"/>
                <p:cNvSpPr>
                  <a:spLocks noChangeArrowheads="1"/>
                </p:cNvSpPr>
                <p:nvPr/>
              </p:nvSpPr>
              <p:spPr bwMode="auto">
                <a:xfrm>
                  <a:off x="7761288" y="4306888"/>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1" name="Oval 70"/>
                <p:cNvSpPr>
                  <a:spLocks noChangeArrowheads="1"/>
                </p:cNvSpPr>
                <p:nvPr/>
              </p:nvSpPr>
              <p:spPr bwMode="auto">
                <a:xfrm>
                  <a:off x="7840663" y="426720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2" name="Oval 71"/>
                <p:cNvSpPr>
                  <a:spLocks noChangeArrowheads="1"/>
                </p:cNvSpPr>
                <p:nvPr/>
              </p:nvSpPr>
              <p:spPr bwMode="auto">
                <a:xfrm>
                  <a:off x="7986713" y="4332288"/>
                  <a:ext cx="2222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3" name="Oval 72"/>
                <p:cNvSpPr>
                  <a:spLocks noChangeArrowheads="1"/>
                </p:cNvSpPr>
                <p:nvPr/>
              </p:nvSpPr>
              <p:spPr bwMode="auto">
                <a:xfrm>
                  <a:off x="7958138" y="4303713"/>
                  <a:ext cx="22225"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4" name="Oval 73"/>
                <p:cNvSpPr>
                  <a:spLocks noChangeArrowheads="1"/>
                </p:cNvSpPr>
                <p:nvPr/>
              </p:nvSpPr>
              <p:spPr bwMode="auto">
                <a:xfrm>
                  <a:off x="7961313" y="4364038"/>
                  <a:ext cx="2540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5" name="Oval 74"/>
                <p:cNvSpPr>
                  <a:spLocks noChangeArrowheads="1"/>
                </p:cNvSpPr>
                <p:nvPr/>
              </p:nvSpPr>
              <p:spPr bwMode="auto">
                <a:xfrm>
                  <a:off x="7923213" y="4281488"/>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6" name="Oval 75"/>
                <p:cNvSpPr>
                  <a:spLocks noChangeArrowheads="1"/>
                </p:cNvSpPr>
                <p:nvPr/>
              </p:nvSpPr>
              <p:spPr bwMode="auto">
                <a:xfrm>
                  <a:off x="7900988" y="4310063"/>
                  <a:ext cx="2540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7" name="Oval 76"/>
                <p:cNvSpPr>
                  <a:spLocks noChangeArrowheads="1"/>
                </p:cNvSpPr>
                <p:nvPr/>
              </p:nvSpPr>
              <p:spPr bwMode="auto">
                <a:xfrm>
                  <a:off x="8037513" y="4275138"/>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8" name="Oval 77"/>
                <p:cNvSpPr>
                  <a:spLocks noChangeArrowheads="1"/>
                </p:cNvSpPr>
                <p:nvPr/>
              </p:nvSpPr>
              <p:spPr bwMode="auto">
                <a:xfrm>
                  <a:off x="8037513" y="4227513"/>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09" name="Oval 78"/>
                <p:cNvSpPr>
                  <a:spLocks noChangeArrowheads="1"/>
                </p:cNvSpPr>
                <p:nvPr/>
              </p:nvSpPr>
              <p:spPr bwMode="auto">
                <a:xfrm>
                  <a:off x="7904163" y="4206875"/>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0" name="Oval 79"/>
                <p:cNvSpPr>
                  <a:spLocks noChangeArrowheads="1"/>
                </p:cNvSpPr>
                <p:nvPr/>
              </p:nvSpPr>
              <p:spPr bwMode="auto">
                <a:xfrm>
                  <a:off x="7969251" y="4221163"/>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1" name="Oval 80"/>
                <p:cNvSpPr>
                  <a:spLocks noChangeArrowheads="1"/>
                </p:cNvSpPr>
                <p:nvPr/>
              </p:nvSpPr>
              <p:spPr bwMode="auto">
                <a:xfrm>
                  <a:off x="7937501" y="4227513"/>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2" name="Oval 81"/>
                <p:cNvSpPr>
                  <a:spLocks noChangeArrowheads="1"/>
                </p:cNvSpPr>
                <p:nvPr/>
              </p:nvSpPr>
              <p:spPr bwMode="auto">
                <a:xfrm>
                  <a:off x="8051801" y="4360863"/>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3" name="Oval 82"/>
                <p:cNvSpPr>
                  <a:spLocks noChangeArrowheads="1"/>
                </p:cNvSpPr>
                <p:nvPr/>
              </p:nvSpPr>
              <p:spPr bwMode="auto">
                <a:xfrm>
                  <a:off x="8077201" y="4327525"/>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4" name="Oval 83"/>
                <p:cNvSpPr>
                  <a:spLocks noChangeArrowheads="1"/>
                </p:cNvSpPr>
                <p:nvPr/>
              </p:nvSpPr>
              <p:spPr bwMode="auto">
                <a:xfrm>
                  <a:off x="8108951" y="423227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5" name="Oval 84"/>
                <p:cNvSpPr>
                  <a:spLocks noChangeArrowheads="1"/>
                </p:cNvSpPr>
                <p:nvPr/>
              </p:nvSpPr>
              <p:spPr bwMode="auto">
                <a:xfrm>
                  <a:off x="8015288" y="42100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6" name="Oval 85"/>
                <p:cNvSpPr>
                  <a:spLocks noChangeArrowheads="1"/>
                </p:cNvSpPr>
                <p:nvPr/>
              </p:nvSpPr>
              <p:spPr bwMode="auto">
                <a:xfrm>
                  <a:off x="8066088" y="4292600"/>
                  <a:ext cx="2063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7" name="Oval 86"/>
                <p:cNvSpPr>
                  <a:spLocks noChangeArrowheads="1"/>
                </p:cNvSpPr>
                <p:nvPr/>
              </p:nvSpPr>
              <p:spPr bwMode="auto">
                <a:xfrm>
                  <a:off x="8080376" y="426402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8" name="Oval 87"/>
                <p:cNvSpPr>
                  <a:spLocks noChangeArrowheads="1"/>
                </p:cNvSpPr>
                <p:nvPr/>
              </p:nvSpPr>
              <p:spPr bwMode="auto">
                <a:xfrm>
                  <a:off x="7997826" y="4284663"/>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19" name="Oval 88"/>
                <p:cNvSpPr>
                  <a:spLocks noChangeArrowheads="1"/>
                </p:cNvSpPr>
                <p:nvPr/>
              </p:nvSpPr>
              <p:spPr bwMode="auto">
                <a:xfrm>
                  <a:off x="8023226" y="4364038"/>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0" name="Oval 89"/>
                <p:cNvSpPr>
                  <a:spLocks noChangeArrowheads="1"/>
                </p:cNvSpPr>
                <p:nvPr/>
              </p:nvSpPr>
              <p:spPr bwMode="auto">
                <a:xfrm>
                  <a:off x="7954963" y="4256088"/>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1" name="Oval 90"/>
                <p:cNvSpPr>
                  <a:spLocks noChangeArrowheads="1"/>
                </p:cNvSpPr>
                <p:nvPr/>
              </p:nvSpPr>
              <p:spPr bwMode="auto">
                <a:xfrm>
                  <a:off x="8069263" y="4221163"/>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2" name="Oval 91"/>
                <p:cNvSpPr>
                  <a:spLocks noChangeArrowheads="1"/>
                </p:cNvSpPr>
                <p:nvPr/>
              </p:nvSpPr>
              <p:spPr bwMode="auto">
                <a:xfrm>
                  <a:off x="7932738" y="4327525"/>
                  <a:ext cx="28575"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3" name="Oval 92"/>
                <p:cNvSpPr>
                  <a:spLocks noChangeArrowheads="1"/>
                </p:cNvSpPr>
                <p:nvPr/>
              </p:nvSpPr>
              <p:spPr bwMode="auto">
                <a:xfrm>
                  <a:off x="8029576" y="4313238"/>
                  <a:ext cx="33338"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4" name="Oval 93"/>
                <p:cNvSpPr>
                  <a:spLocks noChangeArrowheads="1"/>
                </p:cNvSpPr>
                <p:nvPr/>
              </p:nvSpPr>
              <p:spPr bwMode="auto">
                <a:xfrm>
                  <a:off x="7994651" y="4235450"/>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5" name="Oval 94"/>
                <p:cNvSpPr>
                  <a:spLocks noChangeArrowheads="1"/>
                </p:cNvSpPr>
                <p:nvPr/>
              </p:nvSpPr>
              <p:spPr bwMode="auto">
                <a:xfrm>
                  <a:off x="8248651" y="4295775"/>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6" name="Oval 95"/>
                <p:cNvSpPr>
                  <a:spLocks noChangeArrowheads="1"/>
                </p:cNvSpPr>
                <p:nvPr/>
              </p:nvSpPr>
              <p:spPr bwMode="auto">
                <a:xfrm>
                  <a:off x="8220076" y="4324350"/>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7" name="Oval 96"/>
                <p:cNvSpPr>
                  <a:spLocks noChangeArrowheads="1"/>
                </p:cNvSpPr>
                <p:nvPr/>
              </p:nvSpPr>
              <p:spPr bwMode="auto">
                <a:xfrm>
                  <a:off x="8280401" y="4321175"/>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8" name="Oval 97"/>
                <p:cNvSpPr>
                  <a:spLocks noChangeArrowheads="1"/>
                </p:cNvSpPr>
                <p:nvPr/>
              </p:nvSpPr>
              <p:spPr bwMode="auto">
                <a:xfrm>
                  <a:off x="8294688" y="435292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29" name="Oval 98"/>
                <p:cNvSpPr>
                  <a:spLocks noChangeArrowheads="1"/>
                </p:cNvSpPr>
                <p:nvPr/>
              </p:nvSpPr>
              <p:spPr bwMode="auto">
                <a:xfrm>
                  <a:off x="8197851" y="4357688"/>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0" name="Oval 99"/>
                <p:cNvSpPr>
                  <a:spLocks noChangeArrowheads="1"/>
                </p:cNvSpPr>
                <p:nvPr/>
              </p:nvSpPr>
              <p:spPr bwMode="auto">
                <a:xfrm>
                  <a:off x="8191501" y="4246563"/>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1" name="Oval 100"/>
                <p:cNvSpPr>
                  <a:spLocks noChangeArrowheads="1"/>
                </p:cNvSpPr>
                <p:nvPr/>
              </p:nvSpPr>
              <p:spPr bwMode="auto">
                <a:xfrm>
                  <a:off x="8140701" y="4246563"/>
                  <a:ext cx="25400"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2" name="Oval 101"/>
                <p:cNvSpPr>
                  <a:spLocks noChangeArrowheads="1"/>
                </p:cNvSpPr>
                <p:nvPr/>
              </p:nvSpPr>
              <p:spPr bwMode="auto">
                <a:xfrm>
                  <a:off x="8112126" y="429577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3" name="Oval 102"/>
                <p:cNvSpPr>
                  <a:spLocks noChangeArrowheads="1"/>
                </p:cNvSpPr>
                <p:nvPr/>
              </p:nvSpPr>
              <p:spPr bwMode="auto">
                <a:xfrm>
                  <a:off x="8137526" y="4313238"/>
                  <a:ext cx="2063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4" name="Oval 103"/>
                <p:cNvSpPr>
                  <a:spLocks noChangeArrowheads="1"/>
                </p:cNvSpPr>
                <p:nvPr/>
              </p:nvSpPr>
              <p:spPr bwMode="auto">
                <a:xfrm>
                  <a:off x="8143876" y="43497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5" name="Oval 104"/>
                <p:cNvSpPr>
                  <a:spLocks noChangeArrowheads="1"/>
                </p:cNvSpPr>
                <p:nvPr/>
              </p:nvSpPr>
              <p:spPr bwMode="auto">
                <a:xfrm>
                  <a:off x="8277226" y="423227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6" name="Oval 105"/>
                <p:cNvSpPr>
                  <a:spLocks noChangeArrowheads="1"/>
                </p:cNvSpPr>
                <p:nvPr/>
              </p:nvSpPr>
              <p:spPr bwMode="auto">
                <a:xfrm>
                  <a:off x="8245476" y="4210050"/>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7" name="Oval 106"/>
                <p:cNvSpPr>
                  <a:spLocks noChangeArrowheads="1"/>
                </p:cNvSpPr>
                <p:nvPr/>
              </p:nvSpPr>
              <p:spPr bwMode="auto">
                <a:xfrm>
                  <a:off x="8208963" y="4216400"/>
                  <a:ext cx="2540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8" name="Oval 107"/>
                <p:cNvSpPr>
                  <a:spLocks noChangeArrowheads="1"/>
                </p:cNvSpPr>
                <p:nvPr/>
              </p:nvSpPr>
              <p:spPr bwMode="auto">
                <a:xfrm>
                  <a:off x="8180388" y="42021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39" name="Oval 108"/>
                <p:cNvSpPr>
                  <a:spLocks noChangeArrowheads="1"/>
                </p:cNvSpPr>
                <p:nvPr/>
              </p:nvSpPr>
              <p:spPr bwMode="auto">
                <a:xfrm>
                  <a:off x="8202613" y="428942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0" name="Oval 109"/>
                <p:cNvSpPr>
                  <a:spLocks noChangeArrowheads="1"/>
                </p:cNvSpPr>
                <p:nvPr/>
              </p:nvSpPr>
              <p:spPr bwMode="auto">
                <a:xfrm>
                  <a:off x="8277226" y="4260850"/>
                  <a:ext cx="25400"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1" name="Oval 110"/>
                <p:cNvSpPr>
                  <a:spLocks noChangeArrowheads="1"/>
                </p:cNvSpPr>
                <p:nvPr/>
              </p:nvSpPr>
              <p:spPr bwMode="auto">
                <a:xfrm>
                  <a:off x="8291513" y="428942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2" name="Oval 111"/>
                <p:cNvSpPr>
                  <a:spLocks noChangeArrowheads="1"/>
                </p:cNvSpPr>
                <p:nvPr/>
              </p:nvSpPr>
              <p:spPr bwMode="auto">
                <a:xfrm>
                  <a:off x="8169276" y="4324350"/>
                  <a:ext cx="33338"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3" name="Oval 112"/>
                <p:cNvSpPr>
                  <a:spLocks noChangeArrowheads="1"/>
                </p:cNvSpPr>
                <p:nvPr/>
              </p:nvSpPr>
              <p:spPr bwMode="auto">
                <a:xfrm>
                  <a:off x="8134351" y="4206875"/>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4" name="Oval 113"/>
                <p:cNvSpPr>
                  <a:spLocks noChangeArrowheads="1"/>
                </p:cNvSpPr>
                <p:nvPr/>
              </p:nvSpPr>
              <p:spPr bwMode="auto">
                <a:xfrm>
                  <a:off x="8245476" y="4341813"/>
                  <a:ext cx="28575"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5" name="Oval 114"/>
                <p:cNvSpPr>
                  <a:spLocks noChangeArrowheads="1"/>
                </p:cNvSpPr>
                <p:nvPr/>
              </p:nvSpPr>
              <p:spPr bwMode="auto">
                <a:xfrm>
                  <a:off x="8231188" y="4246563"/>
                  <a:ext cx="31750"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6" name="Oval 115"/>
                <p:cNvSpPr>
                  <a:spLocks noChangeArrowheads="1"/>
                </p:cNvSpPr>
                <p:nvPr/>
              </p:nvSpPr>
              <p:spPr bwMode="auto">
                <a:xfrm>
                  <a:off x="8151813" y="4281488"/>
                  <a:ext cx="285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7" name="Oval 116"/>
                <p:cNvSpPr>
                  <a:spLocks noChangeArrowheads="1"/>
                </p:cNvSpPr>
                <p:nvPr/>
              </p:nvSpPr>
              <p:spPr bwMode="auto">
                <a:xfrm>
                  <a:off x="8416926" y="4227513"/>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8" name="Oval 117"/>
                <p:cNvSpPr>
                  <a:spLocks noChangeArrowheads="1"/>
                </p:cNvSpPr>
                <p:nvPr/>
              </p:nvSpPr>
              <p:spPr bwMode="auto">
                <a:xfrm>
                  <a:off x="8302626" y="420687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49" name="Oval 118"/>
                <p:cNvSpPr>
                  <a:spLocks noChangeArrowheads="1"/>
                </p:cNvSpPr>
                <p:nvPr/>
              </p:nvSpPr>
              <p:spPr bwMode="auto">
                <a:xfrm>
                  <a:off x="8445501" y="4256088"/>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0" name="Oval 119"/>
                <p:cNvSpPr>
                  <a:spLocks noChangeArrowheads="1"/>
                </p:cNvSpPr>
                <p:nvPr/>
              </p:nvSpPr>
              <p:spPr bwMode="auto">
                <a:xfrm>
                  <a:off x="8442326" y="4202113"/>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1" name="Oval 120"/>
                <p:cNvSpPr>
                  <a:spLocks noChangeArrowheads="1"/>
                </p:cNvSpPr>
                <p:nvPr/>
              </p:nvSpPr>
              <p:spPr bwMode="auto">
                <a:xfrm>
                  <a:off x="8477251" y="4278313"/>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2" name="Oval 121"/>
                <p:cNvSpPr>
                  <a:spLocks noChangeArrowheads="1"/>
                </p:cNvSpPr>
                <p:nvPr/>
              </p:nvSpPr>
              <p:spPr bwMode="auto">
                <a:xfrm>
                  <a:off x="8366126" y="428466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3" name="Oval 122"/>
                <p:cNvSpPr>
                  <a:spLocks noChangeArrowheads="1"/>
                </p:cNvSpPr>
                <p:nvPr/>
              </p:nvSpPr>
              <p:spPr bwMode="auto">
                <a:xfrm>
                  <a:off x="8366126" y="4332288"/>
                  <a:ext cx="2222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4" name="Oval 123"/>
                <p:cNvSpPr>
                  <a:spLocks noChangeArrowheads="1"/>
                </p:cNvSpPr>
                <p:nvPr/>
              </p:nvSpPr>
              <p:spPr bwMode="auto">
                <a:xfrm>
                  <a:off x="8345488" y="4352925"/>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5" name="Oval 124"/>
                <p:cNvSpPr>
                  <a:spLocks noChangeArrowheads="1"/>
                </p:cNvSpPr>
                <p:nvPr/>
              </p:nvSpPr>
              <p:spPr bwMode="auto">
                <a:xfrm>
                  <a:off x="8402638" y="4352925"/>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6" name="Oval 125"/>
                <p:cNvSpPr>
                  <a:spLocks noChangeArrowheads="1"/>
                </p:cNvSpPr>
                <p:nvPr/>
              </p:nvSpPr>
              <p:spPr bwMode="auto">
                <a:xfrm>
                  <a:off x="8434388" y="4338638"/>
                  <a:ext cx="2540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7" name="Oval 126"/>
                <p:cNvSpPr>
                  <a:spLocks noChangeArrowheads="1"/>
                </p:cNvSpPr>
                <p:nvPr/>
              </p:nvSpPr>
              <p:spPr bwMode="auto">
                <a:xfrm>
                  <a:off x="8470901" y="4332288"/>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8" name="Oval 127"/>
                <p:cNvSpPr>
                  <a:spLocks noChangeArrowheads="1"/>
                </p:cNvSpPr>
                <p:nvPr/>
              </p:nvSpPr>
              <p:spPr bwMode="auto">
                <a:xfrm>
                  <a:off x="8491538" y="435292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59" name="Oval 128"/>
                <p:cNvSpPr>
                  <a:spLocks noChangeArrowheads="1"/>
                </p:cNvSpPr>
                <p:nvPr/>
              </p:nvSpPr>
              <p:spPr bwMode="auto">
                <a:xfrm>
                  <a:off x="8678863" y="4298950"/>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0" name="Oval 129"/>
                <p:cNvSpPr>
                  <a:spLocks noChangeArrowheads="1"/>
                </p:cNvSpPr>
                <p:nvPr/>
              </p:nvSpPr>
              <p:spPr bwMode="auto">
                <a:xfrm>
                  <a:off x="8682038" y="4327525"/>
                  <a:ext cx="2540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1" name="Oval 130"/>
                <p:cNvSpPr>
                  <a:spLocks noChangeArrowheads="1"/>
                </p:cNvSpPr>
                <p:nvPr/>
              </p:nvSpPr>
              <p:spPr bwMode="auto">
                <a:xfrm>
                  <a:off x="8699501" y="435292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2" name="Oval 131"/>
                <p:cNvSpPr>
                  <a:spLocks noChangeArrowheads="1"/>
                </p:cNvSpPr>
                <p:nvPr/>
              </p:nvSpPr>
              <p:spPr bwMode="auto">
                <a:xfrm>
                  <a:off x="8721726" y="4284663"/>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3" name="Oval 132"/>
                <p:cNvSpPr>
                  <a:spLocks noChangeArrowheads="1"/>
                </p:cNvSpPr>
                <p:nvPr/>
              </p:nvSpPr>
              <p:spPr bwMode="auto">
                <a:xfrm>
                  <a:off x="8804276" y="4352925"/>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4" name="Oval 133"/>
                <p:cNvSpPr>
                  <a:spLocks noChangeArrowheads="1"/>
                </p:cNvSpPr>
                <p:nvPr/>
              </p:nvSpPr>
              <p:spPr bwMode="auto">
                <a:xfrm>
                  <a:off x="8370888" y="4206875"/>
                  <a:ext cx="2063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5" name="Oval 134"/>
                <p:cNvSpPr>
                  <a:spLocks noChangeArrowheads="1"/>
                </p:cNvSpPr>
                <p:nvPr/>
              </p:nvSpPr>
              <p:spPr bwMode="auto">
                <a:xfrm>
                  <a:off x="8331201" y="423227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6" name="Oval 135"/>
                <p:cNvSpPr>
                  <a:spLocks noChangeArrowheads="1"/>
                </p:cNvSpPr>
                <p:nvPr/>
              </p:nvSpPr>
              <p:spPr bwMode="auto">
                <a:xfrm>
                  <a:off x="8337551" y="4264025"/>
                  <a:ext cx="2222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7" name="Oval 136"/>
                <p:cNvSpPr>
                  <a:spLocks noChangeArrowheads="1"/>
                </p:cNvSpPr>
                <p:nvPr/>
              </p:nvSpPr>
              <p:spPr bwMode="auto">
                <a:xfrm>
                  <a:off x="8323263" y="429577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8" name="Oval 137"/>
                <p:cNvSpPr>
                  <a:spLocks noChangeArrowheads="1"/>
                </p:cNvSpPr>
                <p:nvPr/>
              </p:nvSpPr>
              <p:spPr bwMode="auto">
                <a:xfrm>
                  <a:off x="8408988" y="4275138"/>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69" name="Oval 138"/>
                <p:cNvSpPr>
                  <a:spLocks noChangeArrowheads="1"/>
                </p:cNvSpPr>
                <p:nvPr/>
              </p:nvSpPr>
              <p:spPr bwMode="auto">
                <a:xfrm>
                  <a:off x="8499476" y="4206875"/>
                  <a:ext cx="25400"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0" name="Oval 139"/>
                <p:cNvSpPr>
                  <a:spLocks noChangeArrowheads="1"/>
                </p:cNvSpPr>
                <p:nvPr/>
              </p:nvSpPr>
              <p:spPr bwMode="auto">
                <a:xfrm>
                  <a:off x="8445501" y="4295775"/>
                  <a:ext cx="285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1" name="Oval 140"/>
                <p:cNvSpPr>
                  <a:spLocks noChangeArrowheads="1"/>
                </p:cNvSpPr>
                <p:nvPr/>
              </p:nvSpPr>
              <p:spPr bwMode="auto">
                <a:xfrm>
                  <a:off x="8320088" y="4327525"/>
                  <a:ext cx="28575"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2" name="Oval 141"/>
                <p:cNvSpPr>
                  <a:spLocks noChangeArrowheads="1"/>
                </p:cNvSpPr>
                <p:nvPr/>
              </p:nvSpPr>
              <p:spPr bwMode="auto">
                <a:xfrm>
                  <a:off x="8462963" y="4224338"/>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3" name="Oval 142"/>
                <p:cNvSpPr>
                  <a:spLocks noChangeArrowheads="1"/>
                </p:cNvSpPr>
                <p:nvPr/>
              </p:nvSpPr>
              <p:spPr bwMode="auto">
                <a:xfrm>
                  <a:off x="8366126" y="4235450"/>
                  <a:ext cx="285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4" name="Oval 143"/>
                <p:cNvSpPr>
                  <a:spLocks noChangeArrowheads="1"/>
                </p:cNvSpPr>
                <p:nvPr/>
              </p:nvSpPr>
              <p:spPr bwMode="auto">
                <a:xfrm>
                  <a:off x="8402638" y="4318000"/>
                  <a:ext cx="31750"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5" name="Oval 144"/>
                <p:cNvSpPr>
                  <a:spLocks noChangeArrowheads="1"/>
                </p:cNvSpPr>
                <p:nvPr/>
              </p:nvSpPr>
              <p:spPr bwMode="auto">
                <a:xfrm>
                  <a:off x="8542338" y="426402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6" name="Oval 145"/>
                <p:cNvSpPr>
                  <a:spLocks noChangeArrowheads="1"/>
                </p:cNvSpPr>
                <p:nvPr/>
              </p:nvSpPr>
              <p:spPr bwMode="auto">
                <a:xfrm>
                  <a:off x="8570913" y="4235450"/>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7" name="Oval 146"/>
                <p:cNvSpPr>
                  <a:spLocks noChangeArrowheads="1"/>
                </p:cNvSpPr>
                <p:nvPr/>
              </p:nvSpPr>
              <p:spPr bwMode="auto">
                <a:xfrm>
                  <a:off x="8513763" y="4238625"/>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8" name="Oval 147"/>
                <p:cNvSpPr>
                  <a:spLocks noChangeArrowheads="1"/>
                </p:cNvSpPr>
                <p:nvPr/>
              </p:nvSpPr>
              <p:spPr bwMode="auto">
                <a:xfrm>
                  <a:off x="8591551" y="42021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79" name="Oval 148"/>
                <p:cNvSpPr>
                  <a:spLocks noChangeArrowheads="1"/>
                </p:cNvSpPr>
                <p:nvPr/>
              </p:nvSpPr>
              <p:spPr bwMode="auto">
                <a:xfrm>
                  <a:off x="8602663" y="4313238"/>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0" name="Oval 149"/>
                <p:cNvSpPr>
                  <a:spLocks noChangeArrowheads="1"/>
                </p:cNvSpPr>
                <p:nvPr/>
              </p:nvSpPr>
              <p:spPr bwMode="auto">
                <a:xfrm>
                  <a:off x="8688388" y="421640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1" name="Oval 150"/>
                <p:cNvSpPr>
                  <a:spLocks noChangeArrowheads="1"/>
                </p:cNvSpPr>
                <p:nvPr/>
              </p:nvSpPr>
              <p:spPr bwMode="auto">
                <a:xfrm>
                  <a:off x="8650288" y="4313238"/>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2" name="Oval 151"/>
                <p:cNvSpPr>
                  <a:spLocks noChangeArrowheads="1"/>
                </p:cNvSpPr>
                <p:nvPr/>
              </p:nvSpPr>
              <p:spPr bwMode="auto">
                <a:xfrm>
                  <a:off x="8678863" y="4264025"/>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3" name="Oval 152"/>
                <p:cNvSpPr>
                  <a:spLocks noChangeArrowheads="1"/>
                </p:cNvSpPr>
                <p:nvPr/>
              </p:nvSpPr>
              <p:spPr bwMode="auto">
                <a:xfrm>
                  <a:off x="8710613" y="4241800"/>
                  <a:ext cx="2063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4" name="Oval 153"/>
                <p:cNvSpPr>
                  <a:spLocks noChangeArrowheads="1"/>
                </p:cNvSpPr>
                <p:nvPr/>
              </p:nvSpPr>
              <p:spPr bwMode="auto">
                <a:xfrm>
                  <a:off x="8807451" y="4256088"/>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5" name="Oval 154"/>
                <p:cNvSpPr>
                  <a:spLocks noChangeArrowheads="1"/>
                </p:cNvSpPr>
                <p:nvPr/>
              </p:nvSpPr>
              <p:spPr bwMode="auto">
                <a:xfrm>
                  <a:off x="8775701" y="4210050"/>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6" name="Oval 155"/>
                <p:cNvSpPr>
                  <a:spLocks noChangeArrowheads="1"/>
                </p:cNvSpPr>
                <p:nvPr/>
              </p:nvSpPr>
              <p:spPr bwMode="auto">
                <a:xfrm>
                  <a:off x="8742363" y="4241800"/>
                  <a:ext cx="2222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7" name="Oval 156"/>
                <p:cNvSpPr>
                  <a:spLocks noChangeArrowheads="1"/>
                </p:cNvSpPr>
                <p:nvPr/>
              </p:nvSpPr>
              <p:spPr bwMode="auto">
                <a:xfrm>
                  <a:off x="8767763" y="427037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8" name="Oval 157"/>
                <p:cNvSpPr>
                  <a:spLocks noChangeArrowheads="1"/>
                </p:cNvSpPr>
                <p:nvPr/>
              </p:nvSpPr>
              <p:spPr bwMode="auto">
                <a:xfrm>
                  <a:off x="8756651" y="4349750"/>
                  <a:ext cx="2222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89" name="Oval 158"/>
                <p:cNvSpPr>
                  <a:spLocks noChangeArrowheads="1"/>
                </p:cNvSpPr>
                <p:nvPr/>
              </p:nvSpPr>
              <p:spPr bwMode="auto">
                <a:xfrm>
                  <a:off x="8764588" y="4303713"/>
                  <a:ext cx="25400"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0" name="Oval 159"/>
                <p:cNvSpPr>
                  <a:spLocks noChangeArrowheads="1"/>
                </p:cNvSpPr>
                <p:nvPr/>
              </p:nvSpPr>
              <p:spPr bwMode="auto">
                <a:xfrm>
                  <a:off x="8653463" y="4246563"/>
                  <a:ext cx="25400"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1" name="Oval 160"/>
                <p:cNvSpPr>
                  <a:spLocks noChangeArrowheads="1"/>
                </p:cNvSpPr>
                <p:nvPr/>
              </p:nvSpPr>
              <p:spPr bwMode="auto">
                <a:xfrm>
                  <a:off x="8645526" y="4210050"/>
                  <a:ext cx="2540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2" name="Oval 161"/>
                <p:cNvSpPr>
                  <a:spLocks noChangeArrowheads="1"/>
                </p:cNvSpPr>
                <p:nvPr/>
              </p:nvSpPr>
              <p:spPr bwMode="auto">
                <a:xfrm>
                  <a:off x="8516938" y="4327525"/>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3" name="Oval 162"/>
                <p:cNvSpPr>
                  <a:spLocks noChangeArrowheads="1"/>
                </p:cNvSpPr>
                <p:nvPr/>
              </p:nvSpPr>
              <p:spPr bwMode="auto">
                <a:xfrm>
                  <a:off x="8545513" y="4349750"/>
                  <a:ext cx="2222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4" name="Oval 163"/>
                <p:cNvSpPr>
                  <a:spLocks noChangeArrowheads="1"/>
                </p:cNvSpPr>
                <p:nvPr/>
              </p:nvSpPr>
              <p:spPr bwMode="auto">
                <a:xfrm>
                  <a:off x="8582026" y="4341813"/>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5" name="Oval 164"/>
                <p:cNvSpPr>
                  <a:spLocks noChangeArrowheads="1"/>
                </p:cNvSpPr>
                <p:nvPr/>
              </p:nvSpPr>
              <p:spPr bwMode="auto">
                <a:xfrm>
                  <a:off x="8613776" y="4357688"/>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6" name="Oval 165"/>
                <p:cNvSpPr>
                  <a:spLocks noChangeArrowheads="1"/>
                </p:cNvSpPr>
                <p:nvPr/>
              </p:nvSpPr>
              <p:spPr bwMode="auto">
                <a:xfrm>
                  <a:off x="8591551" y="4270375"/>
                  <a:ext cx="22225"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7" name="Oval 166"/>
                <p:cNvSpPr>
                  <a:spLocks noChangeArrowheads="1"/>
                </p:cNvSpPr>
                <p:nvPr/>
              </p:nvSpPr>
              <p:spPr bwMode="auto">
                <a:xfrm>
                  <a:off x="8513763" y="4298950"/>
                  <a:ext cx="20638"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8" name="Oval 167"/>
                <p:cNvSpPr>
                  <a:spLocks noChangeArrowheads="1"/>
                </p:cNvSpPr>
                <p:nvPr/>
              </p:nvSpPr>
              <p:spPr bwMode="auto">
                <a:xfrm>
                  <a:off x="8613776" y="4227513"/>
                  <a:ext cx="2857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399" name="Oval 168"/>
                <p:cNvSpPr>
                  <a:spLocks noChangeArrowheads="1"/>
                </p:cNvSpPr>
                <p:nvPr/>
              </p:nvSpPr>
              <p:spPr bwMode="auto">
                <a:xfrm>
                  <a:off x="8650288" y="4346575"/>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0" name="Oval 169"/>
                <p:cNvSpPr>
                  <a:spLocks noChangeArrowheads="1"/>
                </p:cNvSpPr>
                <p:nvPr/>
              </p:nvSpPr>
              <p:spPr bwMode="auto">
                <a:xfrm>
                  <a:off x="8539163" y="4210050"/>
                  <a:ext cx="31750"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1" name="Oval 170"/>
                <p:cNvSpPr>
                  <a:spLocks noChangeArrowheads="1"/>
                </p:cNvSpPr>
                <p:nvPr/>
              </p:nvSpPr>
              <p:spPr bwMode="auto">
                <a:xfrm>
                  <a:off x="8553451" y="4306888"/>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2" name="Oval 171"/>
                <p:cNvSpPr>
                  <a:spLocks noChangeArrowheads="1"/>
                </p:cNvSpPr>
                <p:nvPr/>
              </p:nvSpPr>
              <p:spPr bwMode="auto">
                <a:xfrm>
                  <a:off x="8804276" y="4221163"/>
                  <a:ext cx="28575"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3" name="Oval 172"/>
                <p:cNvSpPr>
                  <a:spLocks noChangeArrowheads="1"/>
                </p:cNvSpPr>
                <p:nvPr/>
              </p:nvSpPr>
              <p:spPr bwMode="auto">
                <a:xfrm>
                  <a:off x="8631238" y="4267200"/>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4" name="Oval 173"/>
                <p:cNvSpPr>
                  <a:spLocks noChangeArrowheads="1"/>
                </p:cNvSpPr>
                <p:nvPr/>
              </p:nvSpPr>
              <p:spPr bwMode="auto">
                <a:xfrm>
                  <a:off x="8728076" y="4321175"/>
                  <a:ext cx="2857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5" name="Oval 174"/>
                <p:cNvSpPr>
                  <a:spLocks noChangeArrowheads="1"/>
                </p:cNvSpPr>
                <p:nvPr/>
              </p:nvSpPr>
              <p:spPr bwMode="auto">
                <a:xfrm>
                  <a:off x="8728076" y="4206875"/>
                  <a:ext cx="31750"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406" name="Oval 175"/>
                <p:cNvSpPr>
                  <a:spLocks noChangeArrowheads="1"/>
                </p:cNvSpPr>
                <p:nvPr/>
              </p:nvSpPr>
              <p:spPr bwMode="auto">
                <a:xfrm>
                  <a:off x="8796338" y="4303713"/>
                  <a:ext cx="31750"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sp>
            <p:nvSpPr>
              <p:cNvPr id="247" name="Rectangle 7"/>
              <p:cNvSpPr>
                <a:spLocks noChangeArrowheads="1"/>
              </p:cNvSpPr>
              <p:nvPr/>
            </p:nvSpPr>
            <p:spPr bwMode="auto">
              <a:xfrm>
                <a:off x="7562460" y="3072639"/>
                <a:ext cx="168264" cy="691782"/>
              </a:xfrm>
              <a:prstGeom prst="rect">
                <a:avLst/>
              </a:prstGeom>
              <a:solidFill>
                <a:srgbClr val="2683C6"/>
              </a:solidFill>
              <a:ln w="19050">
                <a:solidFill>
                  <a:srgbClr val="7A8C8E">
                    <a:lumMod val="75000"/>
                  </a:srgbClr>
                </a:solidFill>
                <a:prstDash val="sysDash"/>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48" name="TextBox 247"/>
              <p:cNvSpPr txBox="1"/>
              <p:nvPr/>
            </p:nvSpPr>
            <p:spPr>
              <a:xfrm>
                <a:off x="6891408" y="2876773"/>
                <a:ext cx="810889" cy="150019"/>
              </a:xfrm>
              <a:prstGeom prst="rect">
                <a:avLst/>
              </a:prstGeom>
              <a:noFill/>
            </p:spPr>
            <p:txBody>
              <a:bodyPr wrap="square" lIns="0" tIns="0" rIns="0" bIns="0" rtlCol="0">
                <a:spAutoFit/>
              </a:bodyPr>
              <a:lstStyle/>
              <a:p>
                <a:pPr algn="ctr" defTabSz="914377">
                  <a:defRPr/>
                </a:pPr>
                <a:r>
                  <a:rPr lang="en-US" sz="1000" kern="0" dirty="0">
                    <a:solidFill>
                      <a:prstClr val="black"/>
                    </a:solidFill>
                  </a:rPr>
                  <a:t>Filters</a:t>
                </a:r>
              </a:p>
            </p:txBody>
          </p:sp>
          <p:sp>
            <p:nvSpPr>
              <p:cNvPr id="249" name="TextBox 248"/>
              <p:cNvSpPr txBox="1"/>
              <p:nvPr/>
            </p:nvSpPr>
            <p:spPr>
              <a:xfrm>
                <a:off x="6913032" y="3784592"/>
                <a:ext cx="810889" cy="166189"/>
              </a:xfrm>
              <a:prstGeom prst="rect">
                <a:avLst/>
              </a:prstGeom>
              <a:noFill/>
            </p:spPr>
            <p:txBody>
              <a:bodyPr wrap="square" lIns="0" tIns="0" rIns="0" bIns="0" rtlCol="0">
                <a:spAutoFit/>
              </a:bodyPr>
              <a:lstStyle/>
              <a:p>
                <a:pPr algn="ctr" defTabSz="914377">
                  <a:defRPr/>
                </a:pPr>
                <a:r>
                  <a:rPr lang="en-US" sz="1000" b="1" kern="0" dirty="0">
                    <a:solidFill>
                      <a:srgbClr val="3494BA"/>
                    </a:solidFill>
                  </a:rPr>
                  <a:t>6 </a:t>
                </a:r>
                <a:r>
                  <a:rPr lang="en-US" sz="1000" b="1" kern="0" dirty="0" err="1">
                    <a:solidFill>
                      <a:srgbClr val="3494BA"/>
                    </a:solidFill>
                  </a:rPr>
                  <a:t>gpm</a:t>
                </a:r>
                <a:r>
                  <a:rPr lang="en-US" sz="1000" b="1" kern="0" dirty="0">
                    <a:solidFill>
                      <a:srgbClr val="3494BA"/>
                    </a:solidFill>
                  </a:rPr>
                  <a:t>/sf</a:t>
                </a:r>
              </a:p>
            </p:txBody>
          </p:sp>
          <p:sp>
            <p:nvSpPr>
              <p:cNvPr id="250" name="Rectangle 12"/>
              <p:cNvSpPr>
                <a:spLocks noChangeArrowheads="1"/>
              </p:cNvSpPr>
              <p:nvPr/>
            </p:nvSpPr>
            <p:spPr bwMode="auto">
              <a:xfrm>
                <a:off x="5981233" y="3152602"/>
                <a:ext cx="826034" cy="433051"/>
              </a:xfrm>
              <a:prstGeom prst="rect">
                <a:avLst/>
              </a:prstGeom>
              <a:solidFill>
                <a:srgbClr val="7A8C8E">
                  <a:lumMod val="40000"/>
                  <a:lumOff val="60000"/>
                </a:srgbClr>
              </a:solidFill>
              <a:ln w="19050" cap="flat">
                <a:solidFill>
                  <a:srgbClr val="7A8C8E">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51" name="TextBox 250"/>
              <p:cNvSpPr txBox="1"/>
              <p:nvPr/>
            </p:nvSpPr>
            <p:spPr>
              <a:xfrm>
                <a:off x="5884477" y="2924217"/>
                <a:ext cx="1066104" cy="150019"/>
              </a:xfrm>
              <a:prstGeom prst="rect">
                <a:avLst/>
              </a:prstGeom>
              <a:noFill/>
            </p:spPr>
            <p:txBody>
              <a:bodyPr wrap="square" lIns="0" tIns="0" rIns="0" bIns="0" rtlCol="0">
                <a:spAutoFit/>
              </a:bodyPr>
              <a:lstStyle/>
              <a:p>
                <a:pPr algn="ctr" defTabSz="914377">
                  <a:defRPr/>
                </a:pPr>
                <a:r>
                  <a:rPr lang="en-US" sz="1000" kern="0" dirty="0">
                    <a:solidFill>
                      <a:prstClr val="black"/>
                    </a:solidFill>
                  </a:rPr>
                  <a:t>Sedimentation</a:t>
                </a:r>
              </a:p>
            </p:txBody>
          </p:sp>
          <p:grpSp>
            <p:nvGrpSpPr>
              <p:cNvPr id="252" name="Sed Plate Settlers"/>
              <p:cNvGrpSpPr/>
              <p:nvPr/>
            </p:nvGrpSpPr>
            <p:grpSpPr>
              <a:xfrm>
                <a:off x="5986348" y="3156981"/>
                <a:ext cx="819717" cy="216060"/>
                <a:chOff x="4603750" y="-1284288"/>
                <a:chExt cx="1782763" cy="469900"/>
              </a:xfrm>
              <a:solidFill>
                <a:srgbClr val="7A8C8E">
                  <a:lumMod val="75000"/>
                </a:srgbClr>
              </a:solidFill>
            </p:grpSpPr>
            <p:sp>
              <p:nvSpPr>
                <p:cNvPr id="265" name="Freeform 28"/>
                <p:cNvSpPr>
                  <a:spLocks/>
                </p:cNvSpPr>
                <p:nvPr/>
              </p:nvSpPr>
              <p:spPr bwMode="auto">
                <a:xfrm>
                  <a:off x="4810125" y="-1284288"/>
                  <a:ext cx="487363" cy="469900"/>
                </a:xfrm>
                <a:custGeom>
                  <a:avLst/>
                  <a:gdLst>
                    <a:gd name="T0" fmla="*/ 307 w 307"/>
                    <a:gd name="T1" fmla="*/ 0 h 296"/>
                    <a:gd name="T2" fmla="*/ 293 w 307"/>
                    <a:gd name="T3" fmla="*/ 0 h 296"/>
                    <a:gd name="T4" fmla="*/ 0 w 307"/>
                    <a:gd name="T5" fmla="*/ 296 h 296"/>
                    <a:gd name="T6" fmla="*/ 15 w 307"/>
                    <a:gd name="T7" fmla="*/ 296 h 296"/>
                    <a:gd name="T8" fmla="*/ 307 w 307"/>
                    <a:gd name="T9" fmla="*/ 0 h 296"/>
                  </a:gdLst>
                  <a:ahLst/>
                  <a:cxnLst>
                    <a:cxn ang="0">
                      <a:pos x="T0" y="T1"/>
                    </a:cxn>
                    <a:cxn ang="0">
                      <a:pos x="T2" y="T3"/>
                    </a:cxn>
                    <a:cxn ang="0">
                      <a:pos x="T4" y="T5"/>
                    </a:cxn>
                    <a:cxn ang="0">
                      <a:pos x="T6" y="T7"/>
                    </a:cxn>
                    <a:cxn ang="0">
                      <a:pos x="T8" y="T9"/>
                    </a:cxn>
                  </a:cxnLst>
                  <a:rect l="0" t="0" r="r" b="b"/>
                  <a:pathLst>
                    <a:path w="307" h="296">
                      <a:moveTo>
                        <a:pt x="307" y="0"/>
                      </a:moveTo>
                      <a:lnTo>
                        <a:pt x="293" y="0"/>
                      </a:lnTo>
                      <a:lnTo>
                        <a:pt x="0" y="296"/>
                      </a:lnTo>
                      <a:lnTo>
                        <a:pt x="15" y="296"/>
                      </a:lnTo>
                      <a:lnTo>
                        <a:pt x="307"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6" name="Freeform 29"/>
                <p:cNvSpPr>
                  <a:spLocks/>
                </p:cNvSpPr>
                <p:nvPr/>
              </p:nvSpPr>
              <p:spPr bwMode="auto">
                <a:xfrm>
                  <a:off x="4660900" y="-1284288"/>
                  <a:ext cx="487363" cy="469900"/>
                </a:xfrm>
                <a:custGeom>
                  <a:avLst/>
                  <a:gdLst>
                    <a:gd name="T0" fmla="*/ 307 w 307"/>
                    <a:gd name="T1" fmla="*/ 0 h 296"/>
                    <a:gd name="T2" fmla="*/ 293 w 307"/>
                    <a:gd name="T3" fmla="*/ 0 h 296"/>
                    <a:gd name="T4" fmla="*/ 0 w 307"/>
                    <a:gd name="T5" fmla="*/ 296 h 296"/>
                    <a:gd name="T6" fmla="*/ 14 w 307"/>
                    <a:gd name="T7" fmla="*/ 296 h 296"/>
                    <a:gd name="T8" fmla="*/ 307 w 307"/>
                    <a:gd name="T9" fmla="*/ 0 h 296"/>
                  </a:gdLst>
                  <a:ahLst/>
                  <a:cxnLst>
                    <a:cxn ang="0">
                      <a:pos x="T0" y="T1"/>
                    </a:cxn>
                    <a:cxn ang="0">
                      <a:pos x="T2" y="T3"/>
                    </a:cxn>
                    <a:cxn ang="0">
                      <a:pos x="T4" y="T5"/>
                    </a:cxn>
                    <a:cxn ang="0">
                      <a:pos x="T6" y="T7"/>
                    </a:cxn>
                    <a:cxn ang="0">
                      <a:pos x="T8" y="T9"/>
                    </a:cxn>
                  </a:cxnLst>
                  <a:rect l="0" t="0" r="r" b="b"/>
                  <a:pathLst>
                    <a:path w="307" h="296">
                      <a:moveTo>
                        <a:pt x="307" y="0"/>
                      </a:moveTo>
                      <a:lnTo>
                        <a:pt x="293" y="0"/>
                      </a:lnTo>
                      <a:lnTo>
                        <a:pt x="0" y="296"/>
                      </a:lnTo>
                      <a:lnTo>
                        <a:pt x="14" y="296"/>
                      </a:lnTo>
                      <a:lnTo>
                        <a:pt x="307"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7" name="Freeform 30"/>
                <p:cNvSpPr>
                  <a:spLocks/>
                </p:cNvSpPr>
                <p:nvPr/>
              </p:nvSpPr>
              <p:spPr bwMode="auto">
                <a:xfrm>
                  <a:off x="4960938" y="-1284288"/>
                  <a:ext cx="487363" cy="469900"/>
                </a:xfrm>
                <a:custGeom>
                  <a:avLst/>
                  <a:gdLst>
                    <a:gd name="T0" fmla="*/ 307 w 307"/>
                    <a:gd name="T1" fmla="*/ 0 h 296"/>
                    <a:gd name="T2" fmla="*/ 293 w 307"/>
                    <a:gd name="T3" fmla="*/ 0 h 296"/>
                    <a:gd name="T4" fmla="*/ 0 w 307"/>
                    <a:gd name="T5" fmla="*/ 296 h 296"/>
                    <a:gd name="T6" fmla="*/ 14 w 307"/>
                    <a:gd name="T7" fmla="*/ 296 h 296"/>
                    <a:gd name="T8" fmla="*/ 307 w 307"/>
                    <a:gd name="T9" fmla="*/ 0 h 296"/>
                  </a:gdLst>
                  <a:ahLst/>
                  <a:cxnLst>
                    <a:cxn ang="0">
                      <a:pos x="T0" y="T1"/>
                    </a:cxn>
                    <a:cxn ang="0">
                      <a:pos x="T2" y="T3"/>
                    </a:cxn>
                    <a:cxn ang="0">
                      <a:pos x="T4" y="T5"/>
                    </a:cxn>
                    <a:cxn ang="0">
                      <a:pos x="T6" y="T7"/>
                    </a:cxn>
                    <a:cxn ang="0">
                      <a:pos x="T8" y="T9"/>
                    </a:cxn>
                  </a:cxnLst>
                  <a:rect l="0" t="0" r="r" b="b"/>
                  <a:pathLst>
                    <a:path w="307" h="296">
                      <a:moveTo>
                        <a:pt x="307" y="0"/>
                      </a:moveTo>
                      <a:lnTo>
                        <a:pt x="293" y="0"/>
                      </a:lnTo>
                      <a:lnTo>
                        <a:pt x="0" y="296"/>
                      </a:lnTo>
                      <a:lnTo>
                        <a:pt x="14" y="296"/>
                      </a:lnTo>
                      <a:lnTo>
                        <a:pt x="307"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8" name="Freeform 31"/>
                <p:cNvSpPr>
                  <a:spLocks/>
                </p:cNvSpPr>
                <p:nvPr/>
              </p:nvSpPr>
              <p:spPr bwMode="auto">
                <a:xfrm>
                  <a:off x="5110163" y="-1284288"/>
                  <a:ext cx="487363" cy="469900"/>
                </a:xfrm>
                <a:custGeom>
                  <a:avLst/>
                  <a:gdLst>
                    <a:gd name="T0" fmla="*/ 307 w 307"/>
                    <a:gd name="T1" fmla="*/ 0 h 296"/>
                    <a:gd name="T2" fmla="*/ 293 w 307"/>
                    <a:gd name="T3" fmla="*/ 0 h 296"/>
                    <a:gd name="T4" fmla="*/ 0 w 307"/>
                    <a:gd name="T5" fmla="*/ 296 h 296"/>
                    <a:gd name="T6" fmla="*/ 15 w 307"/>
                    <a:gd name="T7" fmla="*/ 296 h 296"/>
                    <a:gd name="T8" fmla="*/ 307 w 307"/>
                    <a:gd name="T9" fmla="*/ 0 h 296"/>
                  </a:gdLst>
                  <a:ahLst/>
                  <a:cxnLst>
                    <a:cxn ang="0">
                      <a:pos x="T0" y="T1"/>
                    </a:cxn>
                    <a:cxn ang="0">
                      <a:pos x="T2" y="T3"/>
                    </a:cxn>
                    <a:cxn ang="0">
                      <a:pos x="T4" y="T5"/>
                    </a:cxn>
                    <a:cxn ang="0">
                      <a:pos x="T6" y="T7"/>
                    </a:cxn>
                    <a:cxn ang="0">
                      <a:pos x="T8" y="T9"/>
                    </a:cxn>
                  </a:cxnLst>
                  <a:rect l="0" t="0" r="r" b="b"/>
                  <a:pathLst>
                    <a:path w="307" h="296">
                      <a:moveTo>
                        <a:pt x="307" y="0"/>
                      </a:moveTo>
                      <a:lnTo>
                        <a:pt x="293" y="0"/>
                      </a:lnTo>
                      <a:lnTo>
                        <a:pt x="0" y="296"/>
                      </a:lnTo>
                      <a:lnTo>
                        <a:pt x="15" y="296"/>
                      </a:lnTo>
                      <a:lnTo>
                        <a:pt x="307"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9" name="Freeform 32"/>
                <p:cNvSpPr>
                  <a:spLocks/>
                </p:cNvSpPr>
                <p:nvPr/>
              </p:nvSpPr>
              <p:spPr bwMode="auto">
                <a:xfrm>
                  <a:off x="4603750" y="-1284288"/>
                  <a:ext cx="393700" cy="398463"/>
                </a:xfrm>
                <a:custGeom>
                  <a:avLst/>
                  <a:gdLst>
                    <a:gd name="T0" fmla="*/ 248 w 248"/>
                    <a:gd name="T1" fmla="*/ 0 h 251"/>
                    <a:gd name="T2" fmla="*/ 234 w 248"/>
                    <a:gd name="T3" fmla="*/ 0 h 251"/>
                    <a:gd name="T4" fmla="*/ 0 w 248"/>
                    <a:gd name="T5" fmla="*/ 236 h 251"/>
                    <a:gd name="T6" fmla="*/ 0 w 248"/>
                    <a:gd name="T7" fmla="*/ 251 h 251"/>
                    <a:gd name="T8" fmla="*/ 248 w 248"/>
                    <a:gd name="T9" fmla="*/ 0 h 251"/>
                  </a:gdLst>
                  <a:ahLst/>
                  <a:cxnLst>
                    <a:cxn ang="0">
                      <a:pos x="T0" y="T1"/>
                    </a:cxn>
                    <a:cxn ang="0">
                      <a:pos x="T2" y="T3"/>
                    </a:cxn>
                    <a:cxn ang="0">
                      <a:pos x="T4" y="T5"/>
                    </a:cxn>
                    <a:cxn ang="0">
                      <a:pos x="T6" y="T7"/>
                    </a:cxn>
                    <a:cxn ang="0">
                      <a:pos x="T8" y="T9"/>
                    </a:cxn>
                  </a:cxnLst>
                  <a:rect l="0" t="0" r="r" b="b"/>
                  <a:pathLst>
                    <a:path w="248" h="251">
                      <a:moveTo>
                        <a:pt x="248" y="0"/>
                      </a:moveTo>
                      <a:lnTo>
                        <a:pt x="234" y="0"/>
                      </a:lnTo>
                      <a:lnTo>
                        <a:pt x="0" y="236"/>
                      </a:lnTo>
                      <a:lnTo>
                        <a:pt x="0" y="251"/>
                      </a:lnTo>
                      <a:lnTo>
                        <a:pt x="248"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0" name="Freeform 33"/>
                <p:cNvSpPr>
                  <a:spLocks/>
                </p:cNvSpPr>
                <p:nvPr/>
              </p:nvSpPr>
              <p:spPr bwMode="auto">
                <a:xfrm>
                  <a:off x="4603750" y="-1284288"/>
                  <a:ext cx="244475" cy="247650"/>
                </a:xfrm>
                <a:custGeom>
                  <a:avLst/>
                  <a:gdLst>
                    <a:gd name="T0" fmla="*/ 154 w 154"/>
                    <a:gd name="T1" fmla="*/ 0 h 156"/>
                    <a:gd name="T2" fmla="*/ 140 w 154"/>
                    <a:gd name="T3" fmla="*/ 0 h 156"/>
                    <a:gd name="T4" fmla="*/ 0 w 154"/>
                    <a:gd name="T5" fmla="*/ 142 h 156"/>
                    <a:gd name="T6" fmla="*/ 0 w 154"/>
                    <a:gd name="T7" fmla="*/ 156 h 156"/>
                    <a:gd name="T8" fmla="*/ 154 w 154"/>
                    <a:gd name="T9" fmla="*/ 0 h 156"/>
                  </a:gdLst>
                  <a:ahLst/>
                  <a:cxnLst>
                    <a:cxn ang="0">
                      <a:pos x="T0" y="T1"/>
                    </a:cxn>
                    <a:cxn ang="0">
                      <a:pos x="T2" y="T3"/>
                    </a:cxn>
                    <a:cxn ang="0">
                      <a:pos x="T4" y="T5"/>
                    </a:cxn>
                    <a:cxn ang="0">
                      <a:pos x="T6" y="T7"/>
                    </a:cxn>
                    <a:cxn ang="0">
                      <a:pos x="T8" y="T9"/>
                    </a:cxn>
                  </a:cxnLst>
                  <a:rect l="0" t="0" r="r" b="b"/>
                  <a:pathLst>
                    <a:path w="154" h="156">
                      <a:moveTo>
                        <a:pt x="154" y="0"/>
                      </a:moveTo>
                      <a:lnTo>
                        <a:pt x="140" y="0"/>
                      </a:lnTo>
                      <a:lnTo>
                        <a:pt x="0" y="142"/>
                      </a:lnTo>
                      <a:lnTo>
                        <a:pt x="0" y="156"/>
                      </a:lnTo>
                      <a:lnTo>
                        <a:pt x="154"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1" name="Freeform 34"/>
                <p:cNvSpPr>
                  <a:spLocks/>
                </p:cNvSpPr>
                <p:nvPr/>
              </p:nvSpPr>
              <p:spPr bwMode="auto">
                <a:xfrm>
                  <a:off x="4603750" y="-1284288"/>
                  <a:ext cx="93663" cy="96838"/>
                </a:xfrm>
                <a:custGeom>
                  <a:avLst/>
                  <a:gdLst>
                    <a:gd name="T0" fmla="*/ 0 w 59"/>
                    <a:gd name="T1" fmla="*/ 47 h 61"/>
                    <a:gd name="T2" fmla="*/ 0 w 59"/>
                    <a:gd name="T3" fmla="*/ 61 h 61"/>
                    <a:gd name="T4" fmla="*/ 59 w 59"/>
                    <a:gd name="T5" fmla="*/ 0 h 61"/>
                    <a:gd name="T6" fmla="*/ 45 w 59"/>
                    <a:gd name="T7" fmla="*/ 0 h 61"/>
                    <a:gd name="T8" fmla="*/ 0 w 59"/>
                    <a:gd name="T9" fmla="*/ 47 h 61"/>
                  </a:gdLst>
                  <a:ahLst/>
                  <a:cxnLst>
                    <a:cxn ang="0">
                      <a:pos x="T0" y="T1"/>
                    </a:cxn>
                    <a:cxn ang="0">
                      <a:pos x="T2" y="T3"/>
                    </a:cxn>
                    <a:cxn ang="0">
                      <a:pos x="T4" y="T5"/>
                    </a:cxn>
                    <a:cxn ang="0">
                      <a:pos x="T6" y="T7"/>
                    </a:cxn>
                    <a:cxn ang="0">
                      <a:pos x="T8" y="T9"/>
                    </a:cxn>
                  </a:cxnLst>
                  <a:rect l="0" t="0" r="r" b="b"/>
                  <a:pathLst>
                    <a:path w="59" h="61">
                      <a:moveTo>
                        <a:pt x="0" y="47"/>
                      </a:moveTo>
                      <a:lnTo>
                        <a:pt x="0" y="61"/>
                      </a:lnTo>
                      <a:lnTo>
                        <a:pt x="59" y="0"/>
                      </a:lnTo>
                      <a:lnTo>
                        <a:pt x="45" y="0"/>
                      </a:lnTo>
                      <a:lnTo>
                        <a:pt x="0" y="47"/>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2" name="Freeform 35"/>
                <p:cNvSpPr>
                  <a:spLocks/>
                </p:cNvSpPr>
                <p:nvPr/>
              </p:nvSpPr>
              <p:spPr bwMode="auto">
                <a:xfrm>
                  <a:off x="6310313" y="-890588"/>
                  <a:ext cx="76200" cy="76200"/>
                </a:xfrm>
                <a:custGeom>
                  <a:avLst/>
                  <a:gdLst>
                    <a:gd name="T0" fmla="*/ 48 w 48"/>
                    <a:gd name="T1" fmla="*/ 12 h 48"/>
                    <a:gd name="T2" fmla="*/ 48 w 48"/>
                    <a:gd name="T3" fmla="*/ 0 h 48"/>
                    <a:gd name="T4" fmla="*/ 0 w 48"/>
                    <a:gd name="T5" fmla="*/ 48 h 48"/>
                    <a:gd name="T6" fmla="*/ 15 w 48"/>
                    <a:gd name="T7" fmla="*/ 48 h 48"/>
                    <a:gd name="T8" fmla="*/ 48 w 48"/>
                    <a:gd name="T9" fmla="*/ 12 h 48"/>
                  </a:gdLst>
                  <a:ahLst/>
                  <a:cxnLst>
                    <a:cxn ang="0">
                      <a:pos x="T0" y="T1"/>
                    </a:cxn>
                    <a:cxn ang="0">
                      <a:pos x="T2" y="T3"/>
                    </a:cxn>
                    <a:cxn ang="0">
                      <a:pos x="T4" y="T5"/>
                    </a:cxn>
                    <a:cxn ang="0">
                      <a:pos x="T6" y="T7"/>
                    </a:cxn>
                    <a:cxn ang="0">
                      <a:pos x="T8" y="T9"/>
                    </a:cxn>
                  </a:cxnLst>
                  <a:rect l="0" t="0" r="r" b="b"/>
                  <a:pathLst>
                    <a:path w="48" h="48">
                      <a:moveTo>
                        <a:pt x="48" y="12"/>
                      </a:moveTo>
                      <a:lnTo>
                        <a:pt x="48" y="0"/>
                      </a:lnTo>
                      <a:lnTo>
                        <a:pt x="0" y="48"/>
                      </a:lnTo>
                      <a:lnTo>
                        <a:pt x="15" y="48"/>
                      </a:lnTo>
                      <a:lnTo>
                        <a:pt x="48" y="12"/>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3" name="Freeform 36"/>
                <p:cNvSpPr>
                  <a:spLocks/>
                </p:cNvSpPr>
                <p:nvPr/>
              </p:nvSpPr>
              <p:spPr bwMode="auto">
                <a:xfrm>
                  <a:off x="5861050" y="-1284288"/>
                  <a:ext cx="487363" cy="469900"/>
                </a:xfrm>
                <a:custGeom>
                  <a:avLst/>
                  <a:gdLst>
                    <a:gd name="T0" fmla="*/ 307 w 307"/>
                    <a:gd name="T1" fmla="*/ 0 h 296"/>
                    <a:gd name="T2" fmla="*/ 293 w 307"/>
                    <a:gd name="T3" fmla="*/ 0 h 296"/>
                    <a:gd name="T4" fmla="*/ 0 w 307"/>
                    <a:gd name="T5" fmla="*/ 296 h 296"/>
                    <a:gd name="T6" fmla="*/ 14 w 307"/>
                    <a:gd name="T7" fmla="*/ 296 h 296"/>
                    <a:gd name="T8" fmla="*/ 307 w 307"/>
                    <a:gd name="T9" fmla="*/ 0 h 296"/>
                  </a:gdLst>
                  <a:ahLst/>
                  <a:cxnLst>
                    <a:cxn ang="0">
                      <a:pos x="T0" y="T1"/>
                    </a:cxn>
                    <a:cxn ang="0">
                      <a:pos x="T2" y="T3"/>
                    </a:cxn>
                    <a:cxn ang="0">
                      <a:pos x="T4" y="T5"/>
                    </a:cxn>
                    <a:cxn ang="0">
                      <a:pos x="T6" y="T7"/>
                    </a:cxn>
                    <a:cxn ang="0">
                      <a:pos x="T8" y="T9"/>
                    </a:cxn>
                  </a:cxnLst>
                  <a:rect l="0" t="0" r="r" b="b"/>
                  <a:pathLst>
                    <a:path w="307" h="296">
                      <a:moveTo>
                        <a:pt x="307" y="0"/>
                      </a:moveTo>
                      <a:lnTo>
                        <a:pt x="293" y="0"/>
                      </a:lnTo>
                      <a:lnTo>
                        <a:pt x="0" y="296"/>
                      </a:lnTo>
                      <a:lnTo>
                        <a:pt x="14" y="296"/>
                      </a:lnTo>
                      <a:lnTo>
                        <a:pt x="307"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4" name="Freeform 37"/>
                <p:cNvSpPr>
                  <a:spLocks/>
                </p:cNvSpPr>
                <p:nvPr/>
              </p:nvSpPr>
              <p:spPr bwMode="auto">
                <a:xfrm>
                  <a:off x="6010275" y="-1190626"/>
                  <a:ext cx="376238" cy="376238"/>
                </a:xfrm>
                <a:custGeom>
                  <a:avLst/>
                  <a:gdLst>
                    <a:gd name="T0" fmla="*/ 237 w 237"/>
                    <a:gd name="T1" fmla="*/ 12 h 237"/>
                    <a:gd name="T2" fmla="*/ 237 w 237"/>
                    <a:gd name="T3" fmla="*/ 0 h 237"/>
                    <a:gd name="T4" fmla="*/ 0 w 237"/>
                    <a:gd name="T5" fmla="*/ 237 h 237"/>
                    <a:gd name="T6" fmla="*/ 15 w 237"/>
                    <a:gd name="T7" fmla="*/ 237 h 237"/>
                    <a:gd name="T8" fmla="*/ 237 w 237"/>
                    <a:gd name="T9" fmla="*/ 12 h 237"/>
                  </a:gdLst>
                  <a:ahLst/>
                  <a:cxnLst>
                    <a:cxn ang="0">
                      <a:pos x="T0" y="T1"/>
                    </a:cxn>
                    <a:cxn ang="0">
                      <a:pos x="T2" y="T3"/>
                    </a:cxn>
                    <a:cxn ang="0">
                      <a:pos x="T4" y="T5"/>
                    </a:cxn>
                    <a:cxn ang="0">
                      <a:pos x="T6" y="T7"/>
                    </a:cxn>
                    <a:cxn ang="0">
                      <a:pos x="T8" y="T9"/>
                    </a:cxn>
                  </a:cxnLst>
                  <a:rect l="0" t="0" r="r" b="b"/>
                  <a:pathLst>
                    <a:path w="237" h="237">
                      <a:moveTo>
                        <a:pt x="237" y="12"/>
                      </a:moveTo>
                      <a:lnTo>
                        <a:pt x="237" y="0"/>
                      </a:lnTo>
                      <a:lnTo>
                        <a:pt x="0" y="237"/>
                      </a:lnTo>
                      <a:lnTo>
                        <a:pt x="15" y="237"/>
                      </a:lnTo>
                      <a:lnTo>
                        <a:pt x="237" y="12"/>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5" name="Freeform 38"/>
                <p:cNvSpPr>
                  <a:spLocks/>
                </p:cNvSpPr>
                <p:nvPr/>
              </p:nvSpPr>
              <p:spPr bwMode="auto">
                <a:xfrm>
                  <a:off x="6161088" y="-1039813"/>
                  <a:ext cx="225425" cy="225425"/>
                </a:xfrm>
                <a:custGeom>
                  <a:avLst/>
                  <a:gdLst>
                    <a:gd name="T0" fmla="*/ 142 w 142"/>
                    <a:gd name="T1" fmla="*/ 11 h 142"/>
                    <a:gd name="T2" fmla="*/ 142 w 142"/>
                    <a:gd name="T3" fmla="*/ 0 h 142"/>
                    <a:gd name="T4" fmla="*/ 0 w 142"/>
                    <a:gd name="T5" fmla="*/ 142 h 142"/>
                    <a:gd name="T6" fmla="*/ 14 w 142"/>
                    <a:gd name="T7" fmla="*/ 142 h 142"/>
                    <a:gd name="T8" fmla="*/ 142 w 142"/>
                    <a:gd name="T9" fmla="*/ 11 h 142"/>
                  </a:gdLst>
                  <a:ahLst/>
                  <a:cxnLst>
                    <a:cxn ang="0">
                      <a:pos x="T0" y="T1"/>
                    </a:cxn>
                    <a:cxn ang="0">
                      <a:pos x="T2" y="T3"/>
                    </a:cxn>
                    <a:cxn ang="0">
                      <a:pos x="T4" y="T5"/>
                    </a:cxn>
                    <a:cxn ang="0">
                      <a:pos x="T6" y="T7"/>
                    </a:cxn>
                    <a:cxn ang="0">
                      <a:pos x="T8" y="T9"/>
                    </a:cxn>
                  </a:cxnLst>
                  <a:rect l="0" t="0" r="r" b="b"/>
                  <a:pathLst>
                    <a:path w="142" h="142">
                      <a:moveTo>
                        <a:pt x="142" y="11"/>
                      </a:moveTo>
                      <a:lnTo>
                        <a:pt x="142" y="0"/>
                      </a:lnTo>
                      <a:lnTo>
                        <a:pt x="0" y="142"/>
                      </a:lnTo>
                      <a:lnTo>
                        <a:pt x="14" y="142"/>
                      </a:lnTo>
                      <a:lnTo>
                        <a:pt x="142" y="11"/>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6" name="Freeform 39"/>
                <p:cNvSpPr>
                  <a:spLocks/>
                </p:cNvSpPr>
                <p:nvPr/>
              </p:nvSpPr>
              <p:spPr bwMode="auto">
                <a:xfrm>
                  <a:off x="5561013" y="-1284288"/>
                  <a:ext cx="487363" cy="469900"/>
                </a:xfrm>
                <a:custGeom>
                  <a:avLst/>
                  <a:gdLst>
                    <a:gd name="T0" fmla="*/ 307 w 307"/>
                    <a:gd name="T1" fmla="*/ 0 h 296"/>
                    <a:gd name="T2" fmla="*/ 293 w 307"/>
                    <a:gd name="T3" fmla="*/ 0 h 296"/>
                    <a:gd name="T4" fmla="*/ 0 w 307"/>
                    <a:gd name="T5" fmla="*/ 296 h 296"/>
                    <a:gd name="T6" fmla="*/ 14 w 307"/>
                    <a:gd name="T7" fmla="*/ 296 h 296"/>
                    <a:gd name="T8" fmla="*/ 307 w 307"/>
                    <a:gd name="T9" fmla="*/ 0 h 296"/>
                  </a:gdLst>
                  <a:ahLst/>
                  <a:cxnLst>
                    <a:cxn ang="0">
                      <a:pos x="T0" y="T1"/>
                    </a:cxn>
                    <a:cxn ang="0">
                      <a:pos x="T2" y="T3"/>
                    </a:cxn>
                    <a:cxn ang="0">
                      <a:pos x="T4" y="T5"/>
                    </a:cxn>
                    <a:cxn ang="0">
                      <a:pos x="T6" y="T7"/>
                    </a:cxn>
                    <a:cxn ang="0">
                      <a:pos x="T8" y="T9"/>
                    </a:cxn>
                  </a:cxnLst>
                  <a:rect l="0" t="0" r="r" b="b"/>
                  <a:pathLst>
                    <a:path w="307" h="296">
                      <a:moveTo>
                        <a:pt x="307" y="0"/>
                      </a:moveTo>
                      <a:lnTo>
                        <a:pt x="293" y="0"/>
                      </a:lnTo>
                      <a:lnTo>
                        <a:pt x="0" y="296"/>
                      </a:lnTo>
                      <a:lnTo>
                        <a:pt x="14" y="296"/>
                      </a:lnTo>
                      <a:lnTo>
                        <a:pt x="307"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7" name="Freeform 40"/>
                <p:cNvSpPr>
                  <a:spLocks/>
                </p:cNvSpPr>
                <p:nvPr/>
              </p:nvSpPr>
              <p:spPr bwMode="auto">
                <a:xfrm>
                  <a:off x="5710238" y="-1284288"/>
                  <a:ext cx="488950" cy="469900"/>
                </a:xfrm>
                <a:custGeom>
                  <a:avLst/>
                  <a:gdLst>
                    <a:gd name="T0" fmla="*/ 308 w 308"/>
                    <a:gd name="T1" fmla="*/ 0 h 296"/>
                    <a:gd name="T2" fmla="*/ 293 w 308"/>
                    <a:gd name="T3" fmla="*/ 0 h 296"/>
                    <a:gd name="T4" fmla="*/ 0 w 308"/>
                    <a:gd name="T5" fmla="*/ 296 h 296"/>
                    <a:gd name="T6" fmla="*/ 15 w 308"/>
                    <a:gd name="T7" fmla="*/ 296 h 296"/>
                    <a:gd name="T8" fmla="*/ 308 w 308"/>
                    <a:gd name="T9" fmla="*/ 0 h 296"/>
                  </a:gdLst>
                  <a:ahLst/>
                  <a:cxnLst>
                    <a:cxn ang="0">
                      <a:pos x="T0" y="T1"/>
                    </a:cxn>
                    <a:cxn ang="0">
                      <a:pos x="T2" y="T3"/>
                    </a:cxn>
                    <a:cxn ang="0">
                      <a:pos x="T4" y="T5"/>
                    </a:cxn>
                    <a:cxn ang="0">
                      <a:pos x="T6" y="T7"/>
                    </a:cxn>
                    <a:cxn ang="0">
                      <a:pos x="T8" y="T9"/>
                    </a:cxn>
                  </a:cxnLst>
                  <a:rect l="0" t="0" r="r" b="b"/>
                  <a:pathLst>
                    <a:path w="308" h="296">
                      <a:moveTo>
                        <a:pt x="308" y="0"/>
                      </a:moveTo>
                      <a:lnTo>
                        <a:pt x="293" y="0"/>
                      </a:lnTo>
                      <a:lnTo>
                        <a:pt x="0" y="296"/>
                      </a:lnTo>
                      <a:lnTo>
                        <a:pt x="15" y="296"/>
                      </a:lnTo>
                      <a:lnTo>
                        <a:pt x="308"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8" name="Freeform 41"/>
                <p:cNvSpPr>
                  <a:spLocks/>
                </p:cNvSpPr>
                <p:nvPr/>
              </p:nvSpPr>
              <p:spPr bwMode="auto">
                <a:xfrm>
                  <a:off x="5410200" y="-1284288"/>
                  <a:ext cx="487363" cy="469900"/>
                </a:xfrm>
                <a:custGeom>
                  <a:avLst/>
                  <a:gdLst>
                    <a:gd name="T0" fmla="*/ 307 w 307"/>
                    <a:gd name="T1" fmla="*/ 0 h 296"/>
                    <a:gd name="T2" fmla="*/ 293 w 307"/>
                    <a:gd name="T3" fmla="*/ 0 h 296"/>
                    <a:gd name="T4" fmla="*/ 0 w 307"/>
                    <a:gd name="T5" fmla="*/ 296 h 296"/>
                    <a:gd name="T6" fmla="*/ 15 w 307"/>
                    <a:gd name="T7" fmla="*/ 296 h 296"/>
                    <a:gd name="T8" fmla="*/ 307 w 307"/>
                    <a:gd name="T9" fmla="*/ 0 h 296"/>
                  </a:gdLst>
                  <a:ahLst/>
                  <a:cxnLst>
                    <a:cxn ang="0">
                      <a:pos x="T0" y="T1"/>
                    </a:cxn>
                    <a:cxn ang="0">
                      <a:pos x="T2" y="T3"/>
                    </a:cxn>
                    <a:cxn ang="0">
                      <a:pos x="T4" y="T5"/>
                    </a:cxn>
                    <a:cxn ang="0">
                      <a:pos x="T6" y="T7"/>
                    </a:cxn>
                    <a:cxn ang="0">
                      <a:pos x="T8" y="T9"/>
                    </a:cxn>
                  </a:cxnLst>
                  <a:rect l="0" t="0" r="r" b="b"/>
                  <a:pathLst>
                    <a:path w="307" h="296">
                      <a:moveTo>
                        <a:pt x="307" y="0"/>
                      </a:moveTo>
                      <a:lnTo>
                        <a:pt x="293" y="0"/>
                      </a:lnTo>
                      <a:lnTo>
                        <a:pt x="0" y="296"/>
                      </a:lnTo>
                      <a:lnTo>
                        <a:pt x="15" y="296"/>
                      </a:lnTo>
                      <a:lnTo>
                        <a:pt x="307"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79" name="Freeform 42"/>
                <p:cNvSpPr>
                  <a:spLocks/>
                </p:cNvSpPr>
                <p:nvPr/>
              </p:nvSpPr>
              <p:spPr bwMode="auto">
                <a:xfrm>
                  <a:off x="5260975" y="-1284288"/>
                  <a:ext cx="487363" cy="469900"/>
                </a:xfrm>
                <a:custGeom>
                  <a:avLst/>
                  <a:gdLst>
                    <a:gd name="T0" fmla="*/ 307 w 307"/>
                    <a:gd name="T1" fmla="*/ 0 h 296"/>
                    <a:gd name="T2" fmla="*/ 293 w 307"/>
                    <a:gd name="T3" fmla="*/ 0 h 296"/>
                    <a:gd name="T4" fmla="*/ 0 w 307"/>
                    <a:gd name="T5" fmla="*/ 296 h 296"/>
                    <a:gd name="T6" fmla="*/ 14 w 307"/>
                    <a:gd name="T7" fmla="*/ 296 h 296"/>
                    <a:gd name="T8" fmla="*/ 307 w 307"/>
                    <a:gd name="T9" fmla="*/ 0 h 296"/>
                  </a:gdLst>
                  <a:ahLst/>
                  <a:cxnLst>
                    <a:cxn ang="0">
                      <a:pos x="T0" y="T1"/>
                    </a:cxn>
                    <a:cxn ang="0">
                      <a:pos x="T2" y="T3"/>
                    </a:cxn>
                    <a:cxn ang="0">
                      <a:pos x="T4" y="T5"/>
                    </a:cxn>
                    <a:cxn ang="0">
                      <a:pos x="T6" y="T7"/>
                    </a:cxn>
                    <a:cxn ang="0">
                      <a:pos x="T8" y="T9"/>
                    </a:cxn>
                  </a:cxnLst>
                  <a:rect l="0" t="0" r="r" b="b"/>
                  <a:pathLst>
                    <a:path w="307" h="296">
                      <a:moveTo>
                        <a:pt x="307" y="0"/>
                      </a:moveTo>
                      <a:lnTo>
                        <a:pt x="293" y="0"/>
                      </a:lnTo>
                      <a:lnTo>
                        <a:pt x="0" y="296"/>
                      </a:lnTo>
                      <a:lnTo>
                        <a:pt x="14" y="296"/>
                      </a:lnTo>
                      <a:lnTo>
                        <a:pt x="307" y="0"/>
                      </a:lnTo>
                      <a:close/>
                    </a:path>
                  </a:pathLst>
                </a:custGeom>
                <a:grpFill/>
                <a:ln w="9525">
                  <a:solidFill>
                    <a:srgbClr val="7A8C8E">
                      <a:lumMod val="75000"/>
                    </a:srgbClr>
                  </a:solidFill>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sp>
            <p:nvSpPr>
              <p:cNvPr id="253" name="TextBox 252"/>
              <p:cNvSpPr txBox="1"/>
              <p:nvPr/>
            </p:nvSpPr>
            <p:spPr>
              <a:xfrm>
                <a:off x="8031033" y="2991299"/>
                <a:ext cx="810889" cy="150019"/>
              </a:xfrm>
              <a:prstGeom prst="rect">
                <a:avLst/>
              </a:prstGeom>
              <a:noFill/>
            </p:spPr>
            <p:txBody>
              <a:bodyPr wrap="square" lIns="0" tIns="0" rIns="0" bIns="0" rtlCol="0">
                <a:spAutoFit/>
              </a:bodyPr>
              <a:lstStyle/>
              <a:p>
                <a:pPr algn="ctr" defTabSz="914377">
                  <a:defRPr/>
                </a:pPr>
                <a:r>
                  <a:rPr lang="en-US" sz="1000" kern="0" dirty="0">
                    <a:solidFill>
                      <a:prstClr val="black"/>
                    </a:solidFill>
                  </a:rPr>
                  <a:t>Clearwell</a:t>
                </a:r>
              </a:p>
            </p:txBody>
          </p:sp>
          <p:sp>
            <p:nvSpPr>
              <p:cNvPr id="254" name="TextBox 253"/>
              <p:cNvSpPr txBox="1"/>
              <p:nvPr/>
            </p:nvSpPr>
            <p:spPr>
              <a:xfrm>
                <a:off x="8031677" y="3789092"/>
                <a:ext cx="810889" cy="166189"/>
              </a:xfrm>
              <a:prstGeom prst="rect">
                <a:avLst/>
              </a:prstGeom>
              <a:noFill/>
            </p:spPr>
            <p:txBody>
              <a:bodyPr wrap="square" lIns="0" tIns="0" rIns="0" bIns="0" rtlCol="0">
                <a:spAutoFit/>
              </a:bodyPr>
              <a:lstStyle/>
              <a:p>
                <a:pPr algn="ctr" defTabSz="914377">
                  <a:defRPr/>
                </a:pPr>
                <a:r>
                  <a:rPr lang="en-US" sz="1000" b="1" kern="0">
                    <a:solidFill>
                      <a:srgbClr val="3494BA"/>
                    </a:solidFill>
                  </a:rPr>
                  <a:t>16 MG</a:t>
                </a:r>
              </a:p>
            </p:txBody>
          </p:sp>
          <p:sp>
            <p:nvSpPr>
              <p:cNvPr id="255" name="Rectangle 14"/>
              <p:cNvSpPr>
                <a:spLocks noChangeArrowheads="1"/>
              </p:cNvSpPr>
              <p:nvPr/>
            </p:nvSpPr>
            <p:spPr bwMode="auto">
              <a:xfrm>
                <a:off x="7962327" y="3296695"/>
                <a:ext cx="552487" cy="467727"/>
              </a:xfrm>
              <a:prstGeom prst="rect">
                <a:avLst/>
              </a:prstGeom>
              <a:solidFill>
                <a:srgbClr val="7A8C8E">
                  <a:lumMod val="40000"/>
                  <a:lumOff val="60000"/>
                </a:srgbClr>
              </a:solidFill>
              <a:ln w="19050" cap="flat">
                <a:solidFill>
                  <a:srgbClr val="7A8C8E">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56" name="Rectangle 16"/>
              <p:cNvSpPr>
                <a:spLocks noChangeArrowheads="1"/>
              </p:cNvSpPr>
              <p:nvPr/>
            </p:nvSpPr>
            <p:spPr bwMode="auto">
              <a:xfrm>
                <a:off x="7923799" y="3296695"/>
                <a:ext cx="38528" cy="80138"/>
              </a:xfrm>
              <a:prstGeom prst="rect">
                <a:avLst/>
              </a:prstGeom>
              <a:solidFill>
                <a:srgbClr val="7A8C8E">
                  <a:lumMod val="40000"/>
                  <a:lumOff val="60000"/>
                </a:srgbClr>
              </a:solidFill>
              <a:ln w="19050" cap="flat">
                <a:solidFill>
                  <a:srgbClr val="7A8C8E">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57" name="Line 37"/>
              <p:cNvSpPr>
                <a:spLocks noChangeShapeType="1"/>
              </p:cNvSpPr>
              <p:nvPr/>
            </p:nvSpPr>
            <p:spPr bwMode="auto">
              <a:xfrm>
                <a:off x="8101026" y="3296695"/>
                <a:ext cx="0" cy="379113"/>
              </a:xfrm>
              <a:prstGeom prst="line">
                <a:avLst/>
              </a:prstGeom>
              <a:noFill/>
              <a:ln w="19050" cap="flat">
                <a:solidFill>
                  <a:srgbClr val="7A8C8E">
                    <a:lumMod val="7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58" name="Line 38"/>
              <p:cNvSpPr>
                <a:spLocks noChangeShapeType="1"/>
              </p:cNvSpPr>
              <p:nvPr/>
            </p:nvSpPr>
            <p:spPr bwMode="auto">
              <a:xfrm>
                <a:off x="8031677" y="3462364"/>
                <a:ext cx="0" cy="137159"/>
              </a:xfrm>
              <a:prstGeom prst="line">
                <a:avLst/>
              </a:prstGeom>
              <a:noFill/>
              <a:ln w="9525" cap="flat">
                <a:solidFill>
                  <a:sysClr val="window" lastClr="FFFFFF"/>
                </a:solidFill>
                <a:prstDash val="solid"/>
                <a:miter lim="800000"/>
                <a:headEnd type="none" w="med" len="sm"/>
                <a:tailEnd type="arrow"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59" name="Line 39"/>
              <p:cNvSpPr>
                <a:spLocks noChangeShapeType="1"/>
              </p:cNvSpPr>
              <p:nvPr/>
            </p:nvSpPr>
            <p:spPr bwMode="auto">
              <a:xfrm>
                <a:off x="8170376" y="3462364"/>
                <a:ext cx="0" cy="137159"/>
              </a:xfrm>
              <a:prstGeom prst="line">
                <a:avLst/>
              </a:prstGeom>
              <a:noFill/>
              <a:ln w="9525" cap="flat">
                <a:solidFill>
                  <a:sysClr val="window" lastClr="FFFFFF"/>
                </a:solidFill>
                <a:prstDash val="solid"/>
                <a:miter lim="800000"/>
                <a:headEnd type="arrow" w="med" len="sm"/>
                <a:tailEnd type="non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0" name="Line 40"/>
              <p:cNvSpPr>
                <a:spLocks noChangeShapeType="1"/>
              </p:cNvSpPr>
              <p:nvPr/>
            </p:nvSpPr>
            <p:spPr bwMode="auto">
              <a:xfrm>
                <a:off x="8308306" y="3462364"/>
                <a:ext cx="0" cy="137159"/>
              </a:xfrm>
              <a:prstGeom prst="line">
                <a:avLst/>
              </a:prstGeom>
              <a:noFill/>
              <a:ln w="9525" cap="flat">
                <a:solidFill>
                  <a:sysClr val="window" lastClr="FFFFFF"/>
                </a:solidFill>
                <a:prstDash val="solid"/>
                <a:miter lim="800000"/>
                <a:headEnd type="none" w="med" len="sm"/>
                <a:tailEnd type="arrow"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1" name="Line 41"/>
              <p:cNvSpPr>
                <a:spLocks noChangeShapeType="1"/>
              </p:cNvSpPr>
              <p:nvPr/>
            </p:nvSpPr>
            <p:spPr bwMode="auto">
              <a:xfrm>
                <a:off x="8447005" y="3462364"/>
                <a:ext cx="0" cy="137159"/>
              </a:xfrm>
              <a:prstGeom prst="line">
                <a:avLst/>
              </a:prstGeom>
              <a:noFill/>
              <a:ln w="9525" cap="flat">
                <a:solidFill>
                  <a:sysClr val="window" lastClr="FFFFFF"/>
                </a:solidFill>
                <a:prstDash val="solid"/>
                <a:miter lim="800000"/>
                <a:headEnd type="arrow" w="med" len="sm"/>
                <a:tailEnd type="none" w="med"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2" name="Line 42"/>
              <p:cNvSpPr>
                <a:spLocks noChangeShapeType="1"/>
              </p:cNvSpPr>
              <p:nvPr/>
            </p:nvSpPr>
            <p:spPr bwMode="auto">
              <a:xfrm>
                <a:off x="8238185" y="3386850"/>
                <a:ext cx="0" cy="377572"/>
              </a:xfrm>
              <a:prstGeom prst="line">
                <a:avLst/>
              </a:prstGeom>
              <a:noFill/>
              <a:ln w="19050" cap="flat">
                <a:solidFill>
                  <a:srgbClr val="7A8C8E">
                    <a:lumMod val="7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3" name="Line 43"/>
              <p:cNvSpPr>
                <a:spLocks noChangeShapeType="1"/>
              </p:cNvSpPr>
              <p:nvPr/>
            </p:nvSpPr>
            <p:spPr bwMode="auto">
              <a:xfrm>
                <a:off x="8377655" y="3296695"/>
                <a:ext cx="0" cy="379113"/>
              </a:xfrm>
              <a:prstGeom prst="line">
                <a:avLst/>
              </a:prstGeom>
              <a:noFill/>
              <a:ln w="19050" cap="flat">
                <a:solidFill>
                  <a:srgbClr val="7A8C8E">
                    <a:lumMod val="7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sp>
            <p:nvSpPr>
              <p:cNvPr id="264" name="Rectangle 7"/>
              <p:cNvSpPr>
                <a:spLocks noChangeArrowheads="1"/>
              </p:cNvSpPr>
              <p:nvPr/>
            </p:nvSpPr>
            <p:spPr bwMode="auto">
              <a:xfrm>
                <a:off x="8514814" y="3296695"/>
                <a:ext cx="441528" cy="467726"/>
              </a:xfrm>
              <a:prstGeom prst="rect">
                <a:avLst/>
              </a:prstGeom>
              <a:solidFill>
                <a:srgbClr val="2683C6"/>
              </a:solidFill>
              <a:ln w="19050">
                <a:solidFill>
                  <a:srgbClr val="7A8C8E">
                    <a:lumMod val="75000"/>
                  </a:srgbClr>
                </a:solidFill>
                <a:prstDash val="sysDash"/>
              </a:ln>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endParaRPr>
              </a:p>
            </p:txBody>
          </p:sp>
        </p:grpSp>
        <p:sp>
          <p:nvSpPr>
            <p:cNvPr id="421" name="TextBox 420"/>
            <p:cNvSpPr txBox="1"/>
            <p:nvPr/>
          </p:nvSpPr>
          <p:spPr>
            <a:xfrm>
              <a:off x="3338264" y="3599408"/>
              <a:ext cx="2113383" cy="215444"/>
            </a:xfrm>
            <a:prstGeom prst="rect">
              <a:avLst/>
            </a:prstGeom>
            <a:noFill/>
          </p:spPr>
          <p:txBody>
            <a:bodyPr wrap="square" tIns="0" bIns="0" rtlCol="0">
              <a:spAutoFit/>
            </a:bodyPr>
            <a:lstStyle/>
            <a:p>
              <a:pPr algn="ctr" defTabSz="914377">
                <a:defRPr/>
              </a:pPr>
              <a:r>
                <a:rPr lang="en-US" sz="1400" b="1" kern="0" dirty="0">
                  <a:solidFill>
                    <a:srgbClr val="3494BA"/>
                  </a:solidFill>
                </a:rPr>
                <a:t>145 mgd</a:t>
              </a:r>
            </a:p>
          </p:txBody>
        </p:sp>
        <p:sp>
          <p:nvSpPr>
            <p:cNvPr id="422" name="TextBox 421"/>
            <p:cNvSpPr txBox="1"/>
            <p:nvPr/>
          </p:nvSpPr>
          <p:spPr>
            <a:xfrm>
              <a:off x="3338264" y="3152001"/>
              <a:ext cx="2113383" cy="276999"/>
            </a:xfrm>
            <a:prstGeom prst="rect">
              <a:avLst/>
            </a:prstGeom>
            <a:noFill/>
          </p:spPr>
          <p:txBody>
            <a:bodyPr wrap="square" tIns="0" bIns="0" rtlCol="0">
              <a:spAutoFit/>
            </a:bodyPr>
            <a:lstStyle/>
            <a:p>
              <a:pPr algn="ctr" defTabSz="914377">
                <a:lnSpc>
                  <a:spcPct val="90000"/>
                </a:lnSpc>
                <a:defRPr/>
              </a:pPr>
              <a:r>
                <a:rPr lang="en-US" sz="2000" b="1" kern="0" dirty="0">
                  <a:solidFill>
                    <a:srgbClr val="3494BA"/>
                  </a:solidFill>
                </a:rPr>
                <a:t>Filtration Facility</a:t>
              </a:r>
            </a:p>
          </p:txBody>
        </p:sp>
        <p:cxnSp>
          <p:nvCxnSpPr>
            <p:cNvPr id="423" name="Straight Connector 422"/>
            <p:cNvCxnSpPr>
              <a:cxnSpLocks/>
            </p:cNvCxnSpPr>
            <p:nvPr/>
          </p:nvCxnSpPr>
          <p:spPr bwMode="auto">
            <a:xfrm>
              <a:off x="985579" y="3476131"/>
              <a:ext cx="7174404" cy="0"/>
            </a:xfrm>
            <a:prstGeom prst="line">
              <a:avLst/>
            </a:prstGeom>
            <a:noFill/>
            <a:ln w="28575" cap="flat" cmpd="sng" algn="ctr">
              <a:solidFill>
                <a:srgbClr val="7A8C8E">
                  <a:lumMod val="75000"/>
                </a:srgbClr>
              </a:solidFill>
              <a:prstDash val="solid"/>
              <a:round/>
              <a:headEnd type="none" w="med" len="med"/>
              <a:tailEnd type="none" w="med" len="med"/>
            </a:ln>
            <a:effectLst/>
          </p:spPr>
        </p:cxnSp>
        <p:sp>
          <p:nvSpPr>
            <p:cNvPr id="424" name="TextBox 423"/>
            <p:cNvSpPr txBox="1"/>
            <p:nvPr/>
          </p:nvSpPr>
          <p:spPr>
            <a:xfrm>
              <a:off x="6046601" y="2875001"/>
              <a:ext cx="2113383" cy="553998"/>
            </a:xfrm>
            <a:prstGeom prst="rect">
              <a:avLst/>
            </a:prstGeom>
            <a:noFill/>
          </p:spPr>
          <p:txBody>
            <a:bodyPr wrap="square" tIns="0" bIns="0" rtlCol="0">
              <a:spAutoFit/>
            </a:bodyPr>
            <a:lstStyle/>
            <a:p>
              <a:pPr algn="ctr" defTabSz="914377">
                <a:lnSpc>
                  <a:spcPct val="90000"/>
                </a:lnSpc>
                <a:defRPr/>
              </a:pPr>
              <a:r>
                <a:rPr lang="en-US" sz="2000" b="1" kern="0" dirty="0">
                  <a:solidFill>
                    <a:srgbClr val="FAA819"/>
                  </a:solidFill>
                </a:rPr>
                <a:t>Finished Water Pipelines</a:t>
              </a:r>
            </a:p>
          </p:txBody>
        </p:sp>
        <p:sp>
          <p:nvSpPr>
            <p:cNvPr id="425" name="TextBox 424"/>
            <p:cNvSpPr txBox="1"/>
            <p:nvPr/>
          </p:nvSpPr>
          <p:spPr>
            <a:xfrm>
              <a:off x="843317" y="2875001"/>
              <a:ext cx="1782579" cy="553998"/>
            </a:xfrm>
            <a:prstGeom prst="rect">
              <a:avLst/>
            </a:prstGeom>
            <a:noFill/>
          </p:spPr>
          <p:txBody>
            <a:bodyPr wrap="square" tIns="0" bIns="0" rtlCol="0">
              <a:spAutoFit/>
            </a:bodyPr>
            <a:lstStyle/>
            <a:p>
              <a:pPr algn="ctr" defTabSz="914377">
                <a:lnSpc>
                  <a:spcPct val="90000"/>
                </a:lnSpc>
                <a:defRPr/>
              </a:pPr>
              <a:r>
                <a:rPr lang="en-US" sz="2000" b="1" kern="0" dirty="0">
                  <a:solidFill>
                    <a:srgbClr val="39A849"/>
                  </a:solidFill>
                </a:rPr>
                <a:t>Raw Water Pipelines</a:t>
              </a:r>
            </a:p>
          </p:txBody>
        </p:sp>
        <p:pic>
          <p:nvPicPr>
            <p:cNvPr id="427" name="Picture 42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57722" y="3814854"/>
              <a:ext cx="847317" cy="913405"/>
            </a:xfrm>
            <a:prstGeom prst="rect">
              <a:avLst/>
            </a:prstGeom>
          </p:spPr>
        </p:pic>
        <p:sp>
          <p:nvSpPr>
            <p:cNvPr id="428" name="TextBox 427">
              <a:extLst>
                <a:ext uri="{FF2B5EF4-FFF2-40B4-BE49-F238E27FC236}">
                  <a16:creationId xmlns:a16="http://schemas.microsoft.com/office/drawing/2014/main" id="{14F41EB7-2CB1-42E9-884A-7BB10A558FD3}"/>
                </a:ext>
              </a:extLst>
            </p:cNvPr>
            <p:cNvSpPr txBox="1"/>
            <p:nvPr/>
          </p:nvSpPr>
          <p:spPr>
            <a:xfrm>
              <a:off x="6857722" y="4772184"/>
              <a:ext cx="808724" cy="194482"/>
            </a:xfrm>
            <a:prstGeom prst="rect">
              <a:avLst/>
            </a:prstGeom>
            <a:noFill/>
          </p:spPr>
          <p:txBody>
            <a:bodyPr wrap="square" lIns="0" tIns="0" rIns="0" bIns="0" rtlCol="0">
              <a:spAutoFit/>
            </a:bodyPr>
            <a:lstStyle/>
            <a:p>
              <a:pPr algn="ctr" defTabSz="914377">
                <a:defRPr/>
              </a:pPr>
              <a:r>
                <a:rPr lang="en-US" sz="1400" kern="0" dirty="0">
                  <a:solidFill>
                    <a:schemeClr val="tx1">
                      <a:lumMod val="65000"/>
                      <a:lumOff val="35000"/>
                    </a:schemeClr>
                  </a:solidFill>
                </a:rPr>
                <a:t>Two pipes</a:t>
              </a:r>
            </a:p>
          </p:txBody>
        </p:sp>
        <p:pic>
          <p:nvPicPr>
            <p:cNvPr id="429" name="Picture 428">
              <a:extLst>
                <a:ext uri="{FF2B5EF4-FFF2-40B4-BE49-F238E27FC236}">
                  <a16:creationId xmlns:a16="http://schemas.microsoft.com/office/drawing/2014/main" id="{FDB812BD-00C8-4A3D-B463-40D20C69A658}"/>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152643" y="3905153"/>
              <a:ext cx="1094779" cy="594607"/>
            </a:xfrm>
            <a:prstGeom prst="rect">
              <a:avLst/>
            </a:prstGeom>
          </p:spPr>
        </p:pic>
        <p:sp>
          <p:nvSpPr>
            <p:cNvPr id="430" name="TextBox 429">
              <a:extLst>
                <a:ext uri="{FF2B5EF4-FFF2-40B4-BE49-F238E27FC236}">
                  <a16:creationId xmlns:a16="http://schemas.microsoft.com/office/drawing/2014/main" id="{9B9AF480-4DAD-46E0-A16C-C8D0B9463A4F}"/>
                </a:ext>
              </a:extLst>
            </p:cNvPr>
            <p:cNvSpPr txBox="1"/>
            <p:nvPr/>
          </p:nvSpPr>
          <p:spPr>
            <a:xfrm>
              <a:off x="1152643" y="4618297"/>
              <a:ext cx="1203011" cy="388963"/>
            </a:xfrm>
            <a:prstGeom prst="rect">
              <a:avLst/>
            </a:prstGeom>
            <a:noFill/>
          </p:spPr>
          <p:txBody>
            <a:bodyPr wrap="square" lIns="0" tIns="0" rIns="0" bIns="0" rtlCol="0" anchor="t">
              <a:spAutoFit/>
            </a:bodyPr>
            <a:lstStyle/>
            <a:p>
              <a:pPr algn="ctr" defTabSz="914377">
                <a:defRPr/>
              </a:pPr>
              <a:r>
                <a:rPr lang="en-US" sz="1400" kern="0" dirty="0">
                  <a:solidFill>
                    <a:schemeClr val="tx1">
                      <a:lumMod val="65000"/>
                      <a:lumOff val="35000"/>
                    </a:schemeClr>
                  </a:solidFill>
                </a:rPr>
                <a:t>Two pipes &amp; two-pipe tunnel</a:t>
              </a:r>
            </a:p>
          </p:txBody>
        </p:sp>
      </p:grpSp>
    </p:spTree>
    <p:extLst>
      <p:ext uri="{BB962C8B-B14F-4D97-AF65-F5344CB8AC3E}">
        <p14:creationId xmlns:p14="http://schemas.microsoft.com/office/powerpoint/2010/main" val="152107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E98B56-0576-4461-83CD-341F843F8D84}"/>
              </a:ext>
            </a:extLst>
          </p:cNvPr>
          <p:cNvSpPr txBox="1"/>
          <p:nvPr/>
        </p:nvSpPr>
        <p:spPr>
          <a:xfrm>
            <a:off x="394228" y="328653"/>
            <a:ext cx="7403111" cy="1077218"/>
          </a:xfrm>
          <a:prstGeom prst="rect">
            <a:avLst/>
          </a:prstGeom>
          <a:noFill/>
        </p:spPr>
        <p:txBody>
          <a:bodyPr wrap="square" rtlCol="0" anchor="t">
            <a:spAutoFit/>
          </a:bodyPr>
          <a:lstStyle/>
          <a:p>
            <a:r>
              <a:rPr lang="en-US" sz="3200"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COMMUNITY &amp; ENVIRONMENT: </a:t>
            </a:r>
            <a:r>
              <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informed by project values</a:t>
            </a:r>
            <a:endParaRPr lang="en-US" sz="3200" dirty="0">
              <a:solidFill>
                <a:schemeClr val="accent1">
                  <a:lumMod val="50000"/>
                </a:schemeClr>
              </a:solidFill>
              <a:latin typeface="Calibri Light" panose="020F0302020204030204" pitchFamily="34" charset="0"/>
            </a:endParaRPr>
          </a:p>
        </p:txBody>
      </p:sp>
      <p:sp>
        <p:nvSpPr>
          <p:cNvPr id="6" name="TextBox 5">
            <a:extLst>
              <a:ext uri="{FF2B5EF4-FFF2-40B4-BE49-F238E27FC236}">
                <a16:creationId xmlns:a16="http://schemas.microsoft.com/office/drawing/2014/main" id="{12AC6C46-A84F-44E8-9472-6D9F75D922EF}"/>
              </a:ext>
            </a:extLst>
          </p:cNvPr>
          <p:cNvSpPr txBox="1"/>
          <p:nvPr/>
        </p:nvSpPr>
        <p:spPr>
          <a:xfrm>
            <a:off x="709689" y="2098577"/>
            <a:ext cx="8891207" cy="2308324"/>
          </a:xfrm>
          <a:prstGeom prst="rect">
            <a:avLst/>
          </a:prstGeom>
          <a:noFill/>
        </p:spPr>
        <p:txBody>
          <a:bodyPr wrap="square" rtlCol="0">
            <a:spAutoFit/>
          </a:bodyPr>
          <a:lstStyle/>
          <a:p>
            <a:pPr marL="571486" indent="-571486">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Land use/permitting process</a:t>
            </a:r>
          </a:p>
          <a:p>
            <a:pPr marL="571486" indent="-571486">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Environmental reviews</a:t>
            </a:r>
          </a:p>
          <a:p>
            <a:pPr marL="571486" indent="-571486">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Cultural resources review</a:t>
            </a:r>
          </a:p>
          <a:p>
            <a:pPr marL="571486" indent="-571486">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Ongoing public engagement</a:t>
            </a:r>
          </a:p>
          <a:p>
            <a:pPr marL="571486" indent="-571486">
              <a:buFont typeface="Arial" panose="020B0604020202020204" pitchFamily="34" charset="0"/>
              <a:buChar char="•"/>
            </a:pPr>
            <a:endParaRPr lang="en-US" sz="3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5" name="Slide Number Placeholder 2"/>
          <p:cNvSpPr>
            <a:spLocks noGrp="1"/>
          </p:cNvSpPr>
          <p:nvPr>
            <p:ph type="sldNum" sz="quarter" idx="12"/>
          </p:nvPr>
        </p:nvSpPr>
        <p:spPr>
          <a:xfrm>
            <a:off x="8159984" y="6459789"/>
            <a:ext cx="984019" cy="365125"/>
          </a:xfrm>
        </p:spPr>
        <p:txBody>
          <a:bodyPr/>
          <a:lstStyle/>
          <a:p>
            <a:fld id="{31AF65E6-C4D1-4B22-B917-489A1C3371EE}" type="slidenum">
              <a:rPr lang="en-US" smtClean="0"/>
              <a:t>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196" y="340023"/>
            <a:ext cx="1179576" cy="1012969"/>
          </a:xfrm>
          <a:prstGeom prst="rect">
            <a:avLst/>
          </a:prstGeom>
        </p:spPr>
      </p:pic>
      <p:pic>
        <p:nvPicPr>
          <p:cNvPr id="3" name="Picture 2" descr="A group of people looking at each other&#10;&#10;Description automatically generated">
            <a:extLst>
              <a:ext uri="{FF2B5EF4-FFF2-40B4-BE49-F238E27FC236}">
                <a16:creationId xmlns:a16="http://schemas.microsoft.com/office/drawing/2014/main" id="{5247F6A5-A648-40C3-9E17-077F34061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910" y="3078536"/>
            <a:ext cx="2123090" cy="1583800"/>
          </a:xfrm>
          <a:prstGeom prst="rect">
            <a:avLst/>
          </a:prstGeom>
        </p:spPr>
      </p:pic>
      <p:pic>
        <p:nvPicPr>
          <p:cNvPr id="8" name="Picture 7" descr="A group of people in a room&#10;&#10;Description automatically generated">
            <a:extLst>
              <a:ext uri="{FF2B5EF4-FFF2-40B4-BE49-F238E27FC236}">
                <a16:creationId xmlns:a16="http://schemas.microsoft.com/office/drawing/2014/main" id="{F4CC0E32-804B-42AE-AAE9-B7F3205951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0518" y="4662336"/>
            <a:ext cx="4099035" cy="1656959"/>
          </a:xfrm>
          <a:prstGeom prst="rect">
            <a:avLst/>
          </a:prstGeom>
        </p:spPr>
      </p:pic>
      <p:pic>
        <p:nvPicPr>
          <p:cNvPr id="11" name="Picture 10" descr="A group of people standing next to a person&#10;&#10;Description automatically generated">
            <a:extLst>
              <a:ext uri="{FF2B5EF4-FFF2-40B4-BE49-F238E27FC236}">
                <a16:creationId xmlns:a16="http://schemas.microsoft.com/office/drawing/2014/main" id="{1A93FC8E-F028-4139-97F5-7F810D3F9D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910" y="4671322"/>
            <a:ext cx="2123090" cy="1647973"/>
          </a:xfrm>
          <a:prstGeom prst="rect">
            <a:avLst/>
          </a:prstGeom>
        </p:spPr>
      </p:pic>
      <p:pic>
        <p:nvPicPr>
          <p:cNvPr id="13" name="Picture 12" descr="A group of people standing next to a forest&#10;&#10;Description automatically generated">
            <a:extLst>
              <a:ext uri="{FF2B5EF4-FFF2-40B4-BE49-F238E27FC236}">
                <a16:creationId xmlns:a16="http://schemas.microsoft.com/office/drawing/2014/main" id="{E2F9A212-4673-49AD-A79D-581B118D19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9553" y="1493084"/>
            <a:ext cx="2134447" cy="1592318"/>
          </a:xfrm>
          <a:prstGeom prst="rect">
            <a:avLst/>
          </a:prstGeom>
        </p:spPr>
      </p:pic>
      <p:pic>
        <p:nvPicPr>
          <p:cNvPr id="15" name="Picture 14" descr="A group of people in a room&#10;&#10;Description automatically generated">
            <a:extLst>
              <a:ext uri="{FF2B5EF4-FFF2-40B4-BE49-F238E27FC236}">
                <a16:creationId xmlns:a16="http://schemas.microsoft.com/office/drawing/2014/main" id="{B59DA5F7-8431-429A-AD35-77D85C567E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689" y="4677192"/>
            <a:ext cx="2189472" cy="1642103"/>
          </a:xfrm>
          <a:prstGeom prst="rect">
            <a:avLst/>
          </a:prstGeom>
        </p:spPr>
      </p:pic>
    </p:spTree>
    <p:extLst>
      <p:ext uri="{BB962C8B-B14F-4D97-AF65-F5344CB8AC3E}">
        <p14:creationId xmlns:p14="http://schemas.microsoft.com/office/powerpoint/2010/main" val="3298560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organics Templat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PWB Blu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Custom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2EB35FA044DB428DB0B4EFDC92D4F2" ma:contentTypeVersion="30" ma:contentTypeDescription="Create a new document." ma:contentTypeScope="" ma:versionID="4c88c0abfe7ac1f208ee64449f366b6c">
  <xsd:schema xmlns:xsd="http://www.w3.org/2001/XMLSchema" xmlns:xs="http://www.w3.org/2001/XMLSchema" xmlns:p="http://schemas.microsoft.com/office/2006/metadata/properties" xmlns:ns2="595b140d-6dc0-4d24-8811-e1cafcae410a" xmlns:ns3="a88f0489-d17b-498c-82b3-4270dcd2ef78" targetNamespace="http://schemas.microsoft.com/office/2006/metadata/properties" ma:root="true" ma:fieldsID="b9628c60f7ac602925a6cca692031492" ns2:_="" ns3:_="">
    <xsd:import namespace="595b140d-6dc0-4d24-8811-e1cafcae410a"/>
    <xsd:import namespace="a88f0489-d17b-498c-82b3-4270dcd2ef78"/>
    <xsd:element name="properties">
      <xsd:complexType>
        <xsd:sequence>
          <xsd:element name="documentManagement">
            <xsd:complexType>
              <xsd:all>
                <xsd:element ref="ns2:WBS" minOccurs="0"/>
                <xsd:element ref="ns2:Document_x0020_Status" minOccurs="0"/>
                <xsd:element ref="ns2:Document_x0020_Type" minOccurs="0"/>
                <xsd:element ref="ns2:Original_x0020_Author"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Data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b140d-6dc0-4d24-8811-e1cafcae410a" elementFormDefault="qualified">
    <xsd:import namespace="http://schemas.microsoft.com/office/2006/documentManagement/types"/>
    <xsd:import namespace="http://schemas.microsoft.com/office/infopath/2007/PartnerControls"/>
    <xsd:element name="WBS" ma:index="2" nillable="true" ma:displayName="WBS" ma:indexed="true" ma:list="{598b1556-8da6-451f-918d-0aa36c446683}" ma:internalName="WBS" ma:readOnly="false" ma:showField="WBS_x0020_Item" ma:web="595b140d-6dc0-4d24-8811-e1cafcae410a">
      <xsd:simpleType>
        <xsd:restriction base="dms:Lookup"/>
      </xsd:simpleType>
    </xsd:element>
    <xsd:element name="Document_x0020_Status" ma:index="3" nillable="true" ma:displayName="Document Status" ma:default="Working" ma:description="Select the status of the document, or &quot;Not Applicable&quot; if it will not follow the traditional statuses." ma:format="Dropdown" ma:internalName="Document_x0020_Status" ma:readOnly="false">
      <xsd:simpleType>
        <xsd:restriction base="dms:Choice">
          <xsd:enumeration value="Working"/>
          <xsd:enumeration value="Draft"/>
          <xsd:enumeration value="Under Review"/>
          <xsd:enumeration value="Reviewed"/>
          <xsd:enumeration value="Final"/>
          <xsd:enumeration value="Published"/>
          <xsd:enumeration value="Expired"/>
          <xsd:enumeration value="Archived"/>
          <xsd:enumeration value="Not Applicable"/>
        </xsd:restriction>
      </xsd:simpleType>
    </xsd:element>
    <xsd:element name="Document_x0020_Type" ma:index="4" nillable="true" ma:displayName="Document Type" ma:description="Select the type of document." ma:format="Dropdown" ma:internalName="Document_x0020_Type" ma:readOnly="false">
      <xsd:simpleType>
        <xsd:restriction base="dms:Choice">
          <xsd:enumeration value="Agenda"/>
          <xsd:enumeration value="Audio"/>
          <xsd:enumeration value="Calculation"/>
          <xsd:enumeration value="Checklist"/>
          <xsd:enumeration value="Contract"/>
          <xsd:enumeration value="Drawing"/>
          <xsd:enumeration value="Email"/>
          <xsd:enumeration value="Fact Sheet"/>
          <xsd:enumeration value="Folder"/>
          <xsd:enumeration value="Form"/>
          <xsd:enumeration value="Graphic"/>
          <xsd:enumeration value="Guide or Guideline"/>
          <xsd:enumeration value="Letter"/>
          <xsd:enumeration value="Link"/>
          <xsd:enumeration value="Meeting Minutes"/>
          <xsd:enumeration value="Memorandum"/>
          <xsd:enumeration value="Other"/>
          <xsd:enumeration value="Photograph"/>
          <xsd:enumeration value="Plan"/>
          <xsd:enumeration value="Presentation"/>
          <xsd:enumeration value="Report"/>
          <xsd:enumeration value="Request for Information"/>
          <xsd:enumeration value="Schedule"/>
          <xsd:enumeration value="Sign-In"/>
          <xsd:enumeration value="Spatial Data"/>
          <xsd:enumeration value="Specification"/>
          <xsd:enumeration value="Talking Points"/>
          <xsd:enumeration value="Technical Memorandum"/>
          <xsd:enumeration value="Template"/>
          <xsd:enumeration value="Transmittal"/>
          <xsd:enumeration value="Video"/>
        </xsd:restriction>
      </xsd:simpleType>
    </xsd:element>
    <xsd:element name="Original_x0020_Author" ma:index="5" nillable="true" ma:displayName="Original Author" ma:description="Enter the name of the original author if different than Created By." ma:internalName="Original_x0020_Author" ma:readOnly="false">
      <xsd:simpleType>
        <xsd:restriction base="dms:Text">
          <xsd:maxLength value="255"/>
        </xsd:restriction>
      </xsd:simpleType>
    </xsd:element>
    <xsd:element name="TaxKeywordTaxHTField" ma:index="9" nillable="true" ma:taxonomy="true" ma:internalName="TaxKeywordTaxHTField" ma:taxonomyFieldName="TaxKeyword" ma:displayName="Enterprise Keywords" ma:fieldId="{23f27201-bee3-471e-b2e7-b64fd8b7ca38}" ma:taxonomyMulti="true" ma:sspId="b02cbeba-604b-48d5-8db5-ce7d6cfada2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015384e4-2a5a-4c24-9915-9b77082d33cb}" ma:internalName="TaxCatchAll" ma:showField="CatchAllData" ma:web="595b140d-6dc0-4d24-8811-e1cafcae410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8f0489-d17b-498c-82b3-4270dcd2ef78"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DataDate" ma:index="27" nillable="true" ma:displayName="Data Date" ma:description="Date of Data Creation" ma:format="Dropdown" ma:internalName="Data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Status xmlns="595b140d-6dc0-4d24-8811-e1cafcae410a">Working</Document_x0020_Status>
    <TaxCatchAll xmlns="595b140d-6dc0-4d24-8811-e1cafcae410a"/>
    <Original_x0020_Author xmlns="595b140d-6dc0-4d24-8811-e1cafcae410a" xsi:nil="true"/>
    <WBS xmlns="595b140d-6dc0-4d24-8811-e1cafcae410a" xsi:nil="true"/>
    <DataDate xmlns="a88f0489-d17b-498c-82b3-4270dcd2ef78" xsi:nil="true"/>
    <TaxKeywordTaxHTField xmlns="595b140d-6dc0-4d24-8811-e1cafcae410a">
      <Terms xmlns="http://schemas.microsoft.com/office/infopath/2007/PartnerControls"/>
    </TaxKeywordTaxHTField>
    <Document_x0020_Type xmlns="595b140d-6dc0-4d24-8811-e1cafcae410a" xsi:nil="true"/>
  </documentManagement>
</p:properties>
</file>

<file path=customXml/itemProps1.xml><?xml version="1.0" encoding="utf-8"?>
<ds:datastoreItem xmlns:ds="http://schemas.openxmlformats.org/officeDocument/2006/customXml" ds:itemID="{317C0198-0150-49DC-8BEF-2912C4B0DF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5b140d-6dc0-4d24-8811-e1cafcae410a"/>
    <ds:schemaRef ds:uri="a88f0489-d17b-498c-82b3-4270dcd2e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7BE444-BD2A-4BE1-9D6C-D9C692E12DE4}">
  <ds:schemaRefs>
    <ds:schemaRef ds:uri="http://schemas.microsoft.com/sharepoint/v3/contenttype/forms"/>
  </ds:schemaRefs>
</ds:datastoreItem>
</file>

<file path=customXml/itemProps3.xml><?xml version="1.0" encoding="utf-8"?>
<ds:datastoreItem xmlns:ds="http://schemas.openxmlformats.org/officeDocument/2006/customXml" ds:itemID="{7B2D814E-5403-4380-A0AF-9748D23A1813}">
  <ds:schemaRefs>
    <ds:schemaRef ds:uri="a88f0489-d17b-498c-82b3-4270dcd2ef7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95b140d-6dc0-4d24-8811-e1cafcae41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2027</TotalTime>
  <Words>2025</Words>
  <Application>Microsoft Office PowerPoint</Application>
  <PresentationFormat>On-screen Show (4:3)</PresentationFormat>
  <Paragraphs>382</Paragraphs>
  <Slides>19</Slides>
  <Notes>19</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19</vt:i4>
      </vt:variant>
    </vt:vector>
  </HeadingPairs>
  <TitlesOfParts>
    <vt:vector size="36" baseType="lpstr">
      <vt:lpstr>Aharoni</vt:lpstr>
      <vt:lpstr>Arial</vt:lpstr>
      <vt:lpstr>Arial Narrow</vt:lpstr>
      <vt:lpstr>Calibri</vt:lpstr>
      <vt:lpstr>Calibri Light</vt:lpstr>
      <vt:lpstr>Ebrima</vt:lpstr>
      <vt:lpstr>Franklin Gothic Book</vt:lpstr>
      <vt:lpstr>Symbol</vt:lpstr>
      <vt:lpstr>Tahoma</vt:lpstr>
      <vt:lpstr>Verdana</vt:lpstr>
      <vt:lpstr>Wingdings</vt:lpstr>
      <vt:lpstr>Wingdings 2</vt:lpstr>
      <vt:lpstr>Inorganics Template</vt:lpstr>
      <vt:lpstr>1_PWB Blue</vt:lpstr>
      <vt:lpstr>Retrospect</vt:lpstr>
      <vt:lpstr>Custom Design</vt:lpstr>
      <vt:lpstr>1_Retrospect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RESOLUTION</vt:lpstr>
      <vt:lpstr>FILTRATION RESOLUTION</vt:lpstr>
      <vt:lpstr>ON-SITE DESIGN SERVICES CONTRACT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Messier, Sarah</dc:creator>
  <cp:lastModifiedBy>CACOUNCIL</cp:lastModifiedBy>
  <cp:revision>161</cp:revision>
  <cp:lastPrinted>2019-11-13T18:32:33Z</cp:lastPrinted>
  <dcterms:created xsi:type="dcterms:W3CDTF">2015-03-25T15:41:07Z</dcterms:created>
  <dcterms:modified xsi:type="dcterms:W3CDTF">2019-11-13T22:05:40Z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0x010100D32EB35FA044DB428DB0B4EFDC92D4F2</vt:lpwstr>
  </property>
  <property fmtid="{D5CDD505-2E9C-101B-9397-08002B2CF9AE}" pid="3" name="TaxKeyword">
    <vt:lpwstr/>
  </property>
</Properties>
</file>