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1"/>
  </p:notesMasterIdLst>
  <p:handoutMasterIdLst>
    <p:handoutMasterId r:id="rId12"/>
  </p:handoutMasterIdLst>
  <p:sldIdLst>
    <p:sldId id="778" r:id="rId2"/>
    <p:sldId id="770" r:id="rId3"/>
    <p:sldId id="744" r:id="rId4"/>
    <p:sldId id="776" r:id="rId5"/>
    <p:sldId id="777" r:id="rId6"/>
    <p:sldId id="779" r:id="rId7"/>
    <p:sldId id="782" r:id="rId8"/>
    <p:sldId id="783" r:id="rId9"/>
    <p:sldId id="751" r:id="rId10"/>
  </p:sldIdLst>
  <p:sldSz cx="9144000" cy="6858000" type="screen4x3"/>
  <p:notesSz cx="7010400" cy="92964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FB45B6D8-62DF-6549-8FC7-D033C3B5C85B}">
          <p14:sldIdLst>
            <p14:sldId id="778"/>
          </p14:sldIdLst>
        </p14:section>
        <p14:section name="IMPLEMENTATION PLAN" id="{652EDC61-0E65-9B4E-96CA-6C7029F246A3}">
          <p14:sldIdLst>
            <p14:sldId id="770"/>
            <p14:sldId id="744"/>
            <p14:sldId id="776"/>
            <p14:sldId id="777"/>
            <p14:sldId id="779"/>
          </p14:sldIdLst>
        </p14:section>
        <p14:section name="Additional Slides" id="{BBC4C1F9-68D4-4714-BE77-B99ACEEAB5F1}">
          <p14:sldIdLst>
            <p14:sldId id="782"/>
            <p14:sldId id="783"/>
            <p14:sldId id="75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sen, Sarah" initials="PS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CC0099"/>
    <a:srgbClr val="0070C0"/>
    <a:srgbClr val="00B050"/>
    <a:srgbClr val="00C0BB"/>
    <a:srgbClr val="149F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2F595B-2423-420B-982E-44E2AF021779}" v="30" dt="2019-11-20T17:08:03.4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23"/>
    <p:restoredTop sz="96374" autoAdjust="0"/>
  </p:normalViewPr>
  <p:slideViewPr>
    <p:cSldViewPr snapToGrid="0" snapToObjects="1">
      <p:cViewPr>
        <p:scale>
          <a:sx n="136" d="100"/>
          <a:sy n="136" d="100"/>
        </p:scale>
        <p:origin x="2772" y="6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6" d="100"/>
          <a:sy n="126" d="100"/>
        </p:scale>
        <p:origin x="478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7DC5E27-A296-F44B-84B0-AC952D0BE94C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52E4944-764F-5B40-8338-5CA4132B5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89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1-19T20:30:31.839"/>
    </inkml:context>
    <inkml:brush xml:id="br0">
      <inkml:brushProperty name="width" value="0.02333" units="cm"/>
      <inkml:brushProperty name="height" value="0.02333" units="cm"/>
      <inkml:brushProperty name="color" value="#ED1C24"/>
      <inkml:brushProperty name="ignorePressure" value="1"/>
    </inkml:brush>
  </inkml:definitions>
  <inkml:trace contextRef="#ctx0" brushRef="#br0">9874 465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1-19T20:30:30.912"/>
    </inkml:context>
    <inkml:brush xml:id="br0">
      <inkml:brushProperty name="width" value="0.02333" units="cm"/>
      <inkml:brushProperty name="height" value="0.02333" units="cm"/>
      <inkml:brushProperty name="color" value="#ED1C24"/>
      <inkml:brushProperty name="ignorePressure" value="1"/>
    </inkml:brush>
  </inkml:definitions>
  <inkml:trace contextRef="#ctx0" brushRef="#br0">9228 2925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0158D72-C327-EF43-A0EF-8BF1F3816E5F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9C2A989-EC45-0845-9225-6BBE81AD3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34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4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9629C9-09B0-4FCC-AC60-55456E6F3FD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415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76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88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5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19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55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97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254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gi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7542" y="5377443"/>
            <a:ext cx="519004" cy="51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46" y="5317210"/>
            <a:ext cx="1729314" cy="6394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9144000" cy="754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306206"/>
            <a:ext cx="9144000" cy="619175"/>
          </a:xfrm>
          <a:prstGeom prst="rect">
            <a:avLst/>
          </a:prstGeom>
          <a:solidFill>
            <a:srgbClr val="98CB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636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02C8E-4F52-4E8E-8010-A71BB545F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563DC5-FD81-4C46-ACB1-9436C8D1B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4B8A0-E5FF-4099-A55B-40059F55F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5AFB-666A-4F8D-BE1B-AB1B9AFD6E44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5216C-9B7B-4FBD-A8F1-7BC7C3907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B6E07-7520-485F-8E09-88E57609D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1254D-C0B2-4B28-B3A8-CF0CAB50F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64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7542" y="5377443"/>
            <a:ext cx="519004" cy="51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46" y="5317210"/>
            <a:ext cx="1729314" cy="6394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9144000" cy="754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9144000" cy="754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651" y="273686"/>
            <a:ext cx="8623296" cy="5858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9144000" cy="754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CATEGORY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939" y="1234440"/>
            <a:ext cx="3638405" cy="49425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9144000" cy="75438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651" y="273686"/>
            <a:ext cx="8258412" cy="540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939" y="1426464"/>
            <a:ext cx="3638405" cy="4750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0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0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8" r:id="rId2"/>
    <p:sldLayoutId id="2147483674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79" r:id="rId12"/>
    <p:sldLayoutId id="2147483689" r:id="rId13"/>
    <p:sldLayoutId id="2147483690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customXml" Target="../ink/ink2.xml"/><Relationship Id="rId5" Type="http://schemas.openxmlformats.org/officeDocument/2006/relationships/image" Target="../media/image44.png"/><Relationship Id="rId4" Type="http://schemas.openxmlformats.org/officeDocument/2006/relationships/customXml" Target="../ink/ink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625599-F8AB-400E-9641-694145B82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651" y="748933"/>
            <a:ext cx="8258412" cy="54012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	</a:t>
            </a:r>
            <a:br>
              <a:rPr lang="en-US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*1078  Accept a grant in the amount of $3,140,000 from </a:t>
            </a:r>
            <a:r>
              <a:rPr lang="en-US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TriMet</a:t>
            </a:r>
            <a:r>
              <a:rPr lang="en-US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and authorize Intergovernmental Agreement for Central City in Motion projects improving transit speed and reliability  (Ordinance) </a:t>
            </a:r>
          </a:p>
        </p:txBody>
      </p:sp>
    </p:spTree>
    <p:extLst>
      <p:ext uri="{BB962C8B-B14F-4D97-AF65-F5344CB8AC3E}">
        <p14:creationId xmlns:p14="http://schemas.microsoft.com/office/powerpoint/2010/main" val="1815845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7DB7FD-3991-4254-8759-3D66FF556A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96" t="8076" b="6504"/>
          <a:stretch/>
        </p:blipFill>
        <p:spPr>
          <a:xfrm>
            <a:off x="4901875" y="757156"/>
            <a:ext cx="4572720" cy="520892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472C704-356B-45BD-8640-857C12FCFD6E}"/>
                  </a:ext>
                </a:extLst>
              </p14:cNvPr>
              <p14:cNvContentPartPr/>
              <p14:nvPr/>
            </p14:nvContentPartPr>
            <p14:xfrm>
              <a:off x="5225428" y="-249169"/>
              <a:ext cx="180" cy="1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472C704-356B-45BD-8640-857C12FCFD6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23268" y="-251329"/>
                <a:ext cx="4140" cy="41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F0CE8CD-4E59-44ED-B475-A0B32A4EDF24}"/>
                  </a:ext>
                </a:extLst>
              </p14:cNvPr>
              <p14:cNvContentPartPr/>
              <p14:nvPr/>
            </p14:nvContentPartPr>
            <p14:xfrm>
              <a:off x="5206283" y="1937021"/>
              <a:ext cx="180" cy="1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F0CE8CD-4E59-44ED-B475-A0B32A4EDF2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04123" y="1934861"/>
                <a:ext cx="4140" cy="4140"/>
              </a:xfrm>
              <a:prstGeom prst="rect">
                <a:avLst/>
              </a:prstGeom>
            </p:spPr>
          </p:pic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851A79-A6E0-497C-82DC-8E9C4CAF1117}"/>
              </a:ext>
            </a:extLst>
          </p:cNvPr>
          <p:cNvCxnSpPr>
            <a:cxnSpLocks/>
          </p:cNvCxnSpPr>
          <p:nvPr/>
        </p:nvCxnSpPr>
        <p:spPr>
          <a:xfrm>
            <a:off x="91133" y="618917"/>
            <a:ext cx="8893379" cy="0"/>
          </a:xfrm>
          <a:prstGeom prst="line">
            <a:avLst/>
          </a:prstGeom>
          <a:ln w="44450">
            <a:solidFill>
              <a:srgbClr val="149F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A3ACA5E-691F-4BA7-AB87-F6AE5E7C8B45}"/>
              </a:ext>
            </a:extLst>
          </p:cNvPr>
          <p:cNvSpPr txBox="1"/>
          <p:nvPr/>
        </p:nvSpPr>
        <p:spPr>
          <a:xfrm>
            <a:off x="91133" y="37444"/>
            <a:ext cx="914364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PROJECTS FUNDED BY THIS IGA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A0E219-4756-414C-A448-56E3DFFFC455}"/>
              </a:ext>
            </a:extLst>
          </p:cNvPr>
          <p:cNvSpPr txBox="1"/>
          <p:nvPr/>
        </p:nvSpPr>
        <p:spPr>
          <a:xfrm>
            <a:off x="125477" y="757156"/>
            <a:ext cx="466611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1" i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#7 - NW EVERETT: </a:t>
            </a:r>
            <a:br>
              <a:rPr lang="en-US" sz="2000" b="1" i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sz="1600" i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New bus lane serving 6 bus lines approaching the Steel Bridge. </a:t>
            </a:r>
            <a:br>
              <a:rPr lang="en-US" sz="2000" i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en-US" sz="2000" b="1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1" i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#5 - SW MADISON: </a:t>
            </a:r>
            <a:br>
              <a:rPr lang="en-US" sz="20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i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New bus/bike lane serving 5 bus lines approaching the Hawthorne Bridge. </a:t>
            </a:r>
            <a:br>
              <a:rPr lang="en-US" sz="1600" i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en-US" sz="1600" i="1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000" b="1" i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#5 - SW MADISON PHASE II: </a:t>
            </a:r>
            <a:br>
              <a:rPr lang="en-US" sz="20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i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Phase II will extend the bus/bike lane one block west once the Portland Building is complete</a:t>
            </a:r>
            <a:br>
              <a:rPr lang="en-US" sz="1600" i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en-US" sz="1600" i="1" dirty="0">
              <a:solidFill>
                <a:schemeClr val="bg2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1" i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#1 – BURNSIDE:</a:t>
            </a:r>
            <a:br>
              <a:rPr lang="en-US" sz="20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i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Phase 1 of Burnside project will stripe buffered bike lanes and an eastbound bus lane across the bridge.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600" i="1" dirty="0">
              <a:solidFill>
                <a:schemeClr val="bg2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000" b="1" i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#1 – E BURNSIDE to 12</a:t>
            </a:r>
            <a:r>
              <a:rPr lang="en-US" sz="2000" b="1" i="1" baseline="30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</a:t>
            </a:r>
            <a:r>
              <a:rPr lang="en-US" sz="2000" b="1" i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:</a:t>
            </a:r>
            <a:br>
              <a:rPr lang="en-US" sz="20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i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Phase 2 of Burnside project will extend eastbound bus lane to 12th</a:t>
            </a:r>
            <a:endParaRPr lang="en-US" sz="2000" i="1" dirty="0">
              <a:solidFill>
                <a:schemeClr val="bg2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863C32D-CF67-4A04-B140-F4D04FB80B73}"/>
              </a:ext>
            </a:extLst>
          </p:cNvPr>
          <p:cNvSpPr/>
          <p:nvPr/>
        </p:nvSpPr>
        <p:spPr>
          <a:xfrm>
            <a:off x="6439087" y="2232729"/>
            <a:ext cx="816964" cy="226431"/>
          </a:xfrm>
          <a:prstGeom prst="roundRect">
            <a:avLst/>
          </a:prstGeom>
          <a:solidFill>
            <a:srgbClr val="00B050">
              <a:alpha val="34902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F50E115-0A51-4A97-9160-41DB1AFD2247}"/>
              </a:ext>
            </a:extLst>
          </p:cNvPr>
          <p:cNvSpPr/>
          <p:nvPr/>
        </p:nvSpPr>
        <p:spPr>
          <a:xfrm rot="1380670">
            <a:off x="6408310" y="3753006"/>
            <a:ext cx="466202" cy="210203"/>
          </a:xfrm>
          <a:prstGeom prst="roundRect">
            <a:avLst/>
          </a:prstGeom>
          <a:solidFill>
            <a:srgbClr val="00B050">
              <a:alpha val="34902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3429D47-11F7-4A3A-9A8A-A5863A5C33C3}"/>
              </a:ext>
            </a:extLst>
          </p:cNvPr>
          <p:cNvSpPr/>
          <p:nvPr/>
        </p:nvSpPr>
        <p:spPr>
          <a:xfrm>
            <a:off x="5046518" y="5291788"/>
            <a:ext cx="2448881" cy="259730"/>
          </a:xfrm>
          <a:prstGeom prst="roundRect">
            <a:avLst/>
          </a:prstGeom>
          <a:solidFill>
            <a:srgbClr val="00B050">
              <a:alpha val="47059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787B64-77C0-43D6-BA64-9D9259EA79A8}"/>
              </a:ext>
            </a:extLst>
          </p:cNvPr>
          <p:cNvSpPr/>
          <p:nvPr/>
        </p:nvSpPr>
        <p:spPr>
          <a:xfrm>
            <a:off x="5031538" y="5280053"/>
            <a:ext cx="25659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COMPLETED CCIM PROJECTS </a:t>
            </a:r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CD232F6-99BD-45E2-99AA-8BD5A1C16E8D}"/>
              </a:ext>
            </a:extLst>
          </p:cNvPr>
          <p:cNvSpPr/>
          <p:nvPr/>
        </p:nvSpPr>
        <p:spPr>
          <a:xfrm>
            <a:off x="7188235" y="2597398"/>
            <a:ext cx="692176" cy="226431"/>
          </a:xfrm>
          <a:prstGeom prst="roundRect">
            <a:avLst/>
          </a:prstGeom>
          <a:solidFill>
            <a:srgbClr val="00B050">
              <a:alpha val="34902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2BD6D9F-E3F6-4F2C-9368-7A3D88163A40}"/>
              </a:ext>
            </a:extLst>
          </p:cNvPr>
          <p:cNvSpPr/>
          <p:nvPr/>
        </p:nvSpPr>
        <p:spPr>
          <a:xfrm>
            <a:off x="5046518" y="5618145"/>
            <a:ext cx="2448881" cy="259730"/>
          </a:xfrm>
          <a:prstGeom prst="roundRect">
            <a:avLst/>
          </a:prstGeom>
          <a:solidFill>
            <a:srgbClr val="FFC000">
              <a:alpha val="47059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37897D-17BC-4E1A-B577-527D3EA15CC5}"/>
              </a:ext>
            </a:extLst>
          </p:cNvPr>
          <p:cNvSpPr/>
          <p:nvPr/>
        </p:nvSpPr>
        <p:spPr>
          <a:xfrm>
            <a:off x="5016650" y="5599565"/>
            <a:ext cx="25018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UPCOMING CCIM PROJECTS </a:t>
            </a:r>
            <a:endParaRPr lang="en-US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2599EFC-3535-407F-B77A-1CE442A7D5BD}"/>
              </a:ext>
            </a:extLst>
          </p:cNvPr>
          <p:cNvSpPr/>
          <p:nvPr/>
        </p:nvSpPr>
        <p:spPr>
          <a:xfrm>
            <a:off x="7880411" y="2606266"/>
            <a:ext cx="1054260" cy="217563"/>
          </a:xfrm>
          <a:prstGeom prst="roundRect">
            <a:avLst/>
          </a:prstGeom>
          <a:solidFill>
            <a:srgbClr val="FFC000">
              <a:alpha val="30196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32C5453-F8EC-4940-8DF8-7965933AC3A1}"/>
              </a:ext>
            </a:extLst>
          </p:cNvPr>
          <p:cNvSpPr/>
          <p:nvPr/>
        </p:nvSpPr>
        <p:spPr>
          <a:xfrm rot="1468698">
            <a:off x="6253694" y="3611278"/>
            <a:ext cx="153220" cy="217563"/>
          </a:xfrm>
          <a:prstGeom prst="roundRect">
            <a:avLst/>
          </a:prstGeom>
          <a:solidFill>
            <a:srgbClr val="FFC000">
              <a:alpha val="30196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25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on the side of a road&#10;&#10;Description generated with very high confidence">
            <a:extLst>
              <a:ext uri="{FF2B5EF4-FFF2-40B4-BE49-F238E27FC236}">
                <a16:creationId xmlns:a16="http://schemas.microsoft.com/office/drawing/2014/main" id="{4E4FAA14-5B06-4750-9778-446C3540EF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45"/>
          <a:stretch/>
        </p:blipFill>
        <p:spPr>
          <a:xfrm>
            <a:off x="-1582724" y="0"/>
            <a:ext cx="10726724" cy="54268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18D495-6C8D-4B92-82F7-E0A482050C15}"/>
              </a:ext>
            </a:extLst>
          </p:cNvPr>
          <p:cNvSpPr/>
          <p:nvPr/>
        </p:nvSpPr>
        <p:spPr>
          <a:xfrm>
            <a:off x="0" y="5426839"/>
            <a:ext cx="9144000" cy="143116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3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SW MADISON BUS/BIKE LANE: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Installed May, 2018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Runs from SW 4</a:t>
            </a:r>
            <a:r>
              <a:rPr lang="en-US" sz="1800" baseline="30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</a:t>
            </a:r>
            <a:r>
              <a:rPr lang="en-US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Avenue to Naito Parkway and serves </a:t>
            </a:r>
            <a:r>
              <a:rPr lang="en-US" sz="18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TriMet</a:t>
            </a:r>
            <a:r>
              <a:rPr lang="en-US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lines 2, 6, 10, and 14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To be extended one block west to SW 5</a:t>
            </a:r>
            <a:r>
              <a:rPr lang="en-US" sz="1800" baseline="30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</a:t>
            </a:r>
            <a:r>
              <a:rPr lang="en-US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post-completion of Portland Building</a:t>
            </a:r>
          </a:p>
        </p:txBody>
      </p:sp>
    </p:spTree>
    <p:extLst>
      <p:ext uri="{BB962C8B-B14F-4D97-AF65-F5344CB8AC3E}">
        <p14:creationId xmlns:p14="http://schemas.microsoft.com/office/powerpoint/2010/main" val="1189719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18D495-6C8D-4B92-82F7-E0A482050C15}"/>
              </a:ext>
            </a:extLst>
          </p:cNvPr>
          <p:cNvSpPr/>
          <p:nvPr/>
        </p:nvSpPr>
        <p:spPr>
          <a:xfrm>
            <a:off x="0" y="5703838"/>
            <a:ext cx="9144000" cy="115416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3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NW EVERETT BUS LANE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Installed August, 2019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Runs from NW Broadway to the Steel Bridge and serves 6 </a:t>
            </a:r>
            <a:r>
              <a:rPr lang="en-US" sz="18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TriMet</a:t>
            </a:r>
            <a:r>
              <a:rPr lang="en-US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bus lines</a:t>
            </a:r>
          </a:p>
        </p:txBody>
      </p:sp>
      <p:pic>
        <p:nvPicPr>
          <p:cNvPr id="5" name="Picture 4" descr="A person walking down the street&#10;&#10;Description automatically generated">
            <a:extLst>
              <a:ext uri="{FF2B5EF4-FFF2-40B4-BE49-F238E27FC236}">
                <a16:creationId xmlns:a16="http://schemas.microsoft.com/office/drawing/2014/main" id="{5ACEBFBC-F76D-4D37-8133-778217F11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5416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89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18D495-6C8D-4B92-82F7-E0A482050C15}"/>
              </a:ext>
            </a:extLst>
          </p:cNvPr>
          <p:cNvSpPr/>
          <p:nvPr/>
        </p:nvSpPr>
        <p:spPr>
          <a:xfrm>
            <a:off x="0" y="5703838"/>
            <a:ext cx="9144000" cy="115416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3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BURNSIDE BRIDGE BUS LANE, BIKE LANES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Installed November, 2019 and serves 3 </a:t>
            </a:r>
            <a:r>
              <a:rPr lang="en-US" sz="18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TriMet</a:t>
            </a:r>
            <a:r>
              <a:rPr lang="en-US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bus lines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Buffers bike lanes and adds wands</a:t>
            </a:r>
          </a:p>
        </p:txBody>
      </p:sp>
      <p:pic>
        <p:nvPicPr>
          <p:cNvPr id="4" name="Picture 3" descr="A traffic light on a city street&#10;&#10;Description automatically generated">
            <a:extLst>
              <a:ext uri="{FF2B5EF4-FFF2-40B4-BE49-F238E27FC236}">
                <a16:creationId xmlns:a16="http://schemas.microsoft.com/office/drawing/2014/main" id="{CA84BE19-2B67-4E84-8D04-300935BFA3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027" b="35149"/>
          <a:stretch/>
        </p:blipFill>
        <p:spPr>
          <a:xfrm>
            <a:off x="-1" y="0"/>
            <a:ext cx="9144001" cy="570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01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18D495-6C8D-4B92-82F7-E0A482050C15}"/>
              </a:ext>
            </a:extLst>
          </p:cNvPr>
          <p:cNvSpPr/>
          <p:nvPr/>
        </p:nvSpPr>
        <p:spPr>
          <a:xfrm>
            <a:off x="0" y="5703838"/>
            <a:ext cx="9144000" cy="115416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3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 BURNSIDE BUS LANE EXTENSION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Extends Burnside bus lane to 12</a:t>
            </a:r>
            <a:r>
              <a:rPr lang="en-US" sz="1800" baseline="30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</a:t>
            </a:r>
            <a:r>
              <a:rPr lang="en-US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Avenue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Rebuilds signal at E Burnside and MLK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EEDB5F-10ED-47E4-9EC8-2CBD83D90B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74" b="24336"/>
          <a:stretch/>
        </p:blipFill>
        <p:spPr>
          <a:xfrm>
            <a:off x="-3467686" y="-1"/>
            <a:ext cx="12660923" cy="570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72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18D495-6C8D-4B92-82F7-E0A482050C15}"/>
              </a:ext>
            </a:extLst>
          </p:cNvPr>
          <p:cNvSpPr/>
          <p:nvPr/>
        </p:nvSpPr>
        <p:spPr>
          <a:xfrm>
            <a:off x="0" y="5703838"/>
            <a:ext cx="9144000" cy="115416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3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RED PAVEMENT MARKINGS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Testing compliance and performance of adding red markings to bus lanes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Markings currently installed at SW Main, NE MLK, and NE Grand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B9C47B-D6CB-408B-951E-D22D6841F7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36"/>
          <a:stretch/>
        </p:blipFill>
        <p:spPr>
          <a:xfrm>
            <a:off x="0" y="1"/>
            <a:ext cx="9144000" cy="570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74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18D495-6C8D-4B92-82F7-E0A482050C15}"/>
              </a:ext>
            </a:extLst>
          </p:cNvPr>
          <p:cNvSpPr/>
          <p:nvPr/>
        </p:nvSpPr>
        <p:spPr>
          <a:xfrm>
            <a:off x="0" y="5703838"/>
            <a:ext cx="9144000" cy="115416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3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RED PAVEMENT MARKINGS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Testing compliance and performance of adding red markings to bus lanes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Markings currently installed at SW Main, NE MLK, and NE Grand</a:t>
            </a:r>
          </a:p>
        </p:txBody>
      </p:sp>
      <p:pic>
        <p:nvPicPr>
          <p:cNvPr id="1026" name="Picture 2" descr="http://blog.trimet.org/wp-content/uploads/2019/10/red-lanes-header.jpg">
            <a:extLst>
              <a:ext uri="{FF2B5EF4-FFF2-40B4-BE49-F238E27FC236}">
                <a16:creationId xmlns:a16="http://schemas.microsoft.com/office/drawing/2014/main" id="{ED431A04-9DBA-47BB-98CA-8A5566CA4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3"/>
          <a:stretch/>
        </p:blipFill>
        <p:spPr bwMode="auto">
          <a:xfrm>
            <a:off x="0" y="0"/>
            <a:ext cx="9144000" cy="570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491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28817A-5561-974A-9C74-8DDDD0FD3D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19"/>
          <a:stretch/>
        </p:blipFill>
        <p:spPr>
          <a:xfrm>
            <a:off x="0" y="0"/>
            <a:ext cx="4833254" cy="60979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4E9972-9DF9-AE4D-8C81-F4B98B3A7809}"/>
              </a:ext>
            </a:extLst>
          </p:cNvPr>
          <p:cNvSpPr txBox="1"/>
          <p:nvPr/>
        </p:nvSpPr>
        <p:spPr>
          <a:xfrm>
            <a:off x="4833254" y="938800"/>
            <a:ext cx="431074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CENTRAL CITY IN MOTION</a:t>
            </a:r>
          </a:p>
          <a:p>
            <a:pPr algn="ctr"/>
            <a:endParaRPr lang="en-US" sz="2400" i="1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/>
            <a:endParaRPr lang="en-US" sz="2000" i="1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/>
            <a:endParaRPr lang="en-US" sz="2000" i="1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/>
            <a:endParaRPr lang="en-US" sz="2000" i="1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/>
            <a:endParaRPr lang="en-US" sz="2000" i="1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Project Manager: </a:t>
            </a:r>
            <a:r>
              <a:rPr lang="en-US" sz="2000" i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Gabriel Graff</a:t>
            </a:r>
            <a:br>
              <a:rPr lang="en-US" sz="2000" i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Phone: </a:t>
            </a:r>
            <a:r>
              <a:rPr lang="en-US" sz="1800" i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503-823-5291 </a:t>
            </a:r>
          </a:p>
          <a:p>
            <a:r>
              <a:rPr lang="en-US" sz="18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Email: </a:t>
            </a:r>
            <a:r>
              <a:rPr lang="en-US" sz="1800" i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Gabriel.Graff@portlandoregon.gov</a:t>
            </a:r>
            <a:endParaRPr lang="en-US" sz="2000" i="1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9497EC-D256-974F-89FC-A258ECFBC203}"/>
              </a:ext>
            </a:extLst>
          </p:cNvPr>
          <p:cNvCxnSpPr>
            <a:cxnSpLocks/>
          </p:cNvCxnSpPr>
          <p:nvPr/>
        </p:nvCxnSpPr>
        <p:spPr>
          <a:xfrm>
            <a:off x="5608121" y="1526000"/>
            <a:ext cx="2761012" cy="0"/>
          </a:xfrm>
          <a:prstGeom prst="line">
            <a:avLst/>
          </a:prstGeom>
          <a:ln w="44450">
            <a:solidFill>
              <a:srgbClr val="149F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8FCC352-F3B9-EE45-909C-498F127389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77" r="23140" b="13034"/>
          <a:stretch/>
        </p:blipFill>
        <p:spPr>
          <a:xfrm>
            <a:off x="4833254" y="4863032"/>
            <a:ext cx="4310746" cy="124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34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6545</TotalTime>
  <Words>197</Words>
  <Application>Microsoft Office PowerPoint</Application>
  <PresentationFormat>On-screen Show (4:3)</PresentationFormat>
  <Paragraphs>46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Open Sans</vt:lpstr>
      <vt:lpstr>Open Sans Extrabold</vt:lpstr>
      <vt:lpstr>Open Sans Light</vt:lpstr>
      <vt:lpstr>Trebuchet MS</vt:lpstr>
      <vt:lpstr>Wingdings</vt:lpstr>
      <vt:lpstr>Office Theme</vt:lpstr>
      <vt:lpstr>  *1078  Accept a grant in the amount of $3,140,000 from TriMet and authorize Intergovernmental Agreement for Central City in Motion projects improving transit speed and reliability  (Ordinance)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Petersen, Sarah</dc:creator>
  <cp:lastModifiedBy>Graff, Gabriel</cp:lastModifiedBy>
  <cp:revision>119</cp:revision>
  <cp:lastPrinted>2019-11-20T17:09:15Z</cp:lastPrinted>
  <dcterms:created xsi:type="dcterms:W3CDTF">2017-03-28T20:10:46Z</dcterms:created>
  <dcterms:modified xsi:type="dcterms:W3CDTF">2019-11-20T17:11:46Z</dcterms:modified>
</cp:coreProperties>
</file>