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0669D-C46B-4ABD-8DBA-8BD243F3F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CD3AE7-32AA-4AF8-8121-900042375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CC38A-6D12-44BB-956C-2BE6E85E1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6D65-7D91-434E-8788-06EB4AC15265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AAED4-5ED1-42B5-9103-468280C03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1AF0D-8A1D-43AC-BB54-B289A435D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7F0A-6C77-47FD-9E4C-5EFB6A16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9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3AC2-F592-475F-AA14-A5743B4D0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084EA4-8AD8-4F9F-B447-02E9FAF79E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FE22F-1429-47D0-B382-DC7241382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6D65-7D91-434E-8788-06EB4AC15265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C0F11-61EF-4861-BCF7-A6C945674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ED4152-320C-494D-99CA-1208B134F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7F0A-6C77-47FD-9E4C-5EFB6A16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16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865785-ED99-4A98-98E9-74460A469D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3F342C-5CBF-4BBB-9806-DAA5B47F0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314C8-42A6-40CA-ACAF-0CB67E0D9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6D65-7D91-434E-8788-06EB4AC15265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7F7D9-0BA7-4857-8E63-269909834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3C99C-380E-4317-85DC-C778F89B8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7F0A-6C77-47FD-9E4C-5EFB6A16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8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ED150-A43E-4E07-AF52-EA852625E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CC6D4-C651-4BEA-9750-E6006C9E7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15E3E-87C5-48EA-AFA2-1B8DE64C3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6D65-7D91-434E-8788-06EB4AC15265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FDF68-9E4F-417E-82A5-D77E21BE1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46D01D-E60B-4FD8-A293-A5CE6AD5D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7F0A-6C77-47FD-9E4C-5EFB6A16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47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EB768-B9E9-4040-9080-50F21172E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73C278-B428-4B57-AA1F-BB5479C7E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CC316-83CE-47BC-8B01-BA8796372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6D65-7D91-434E-8788-06EB4AC15265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CF9B4-BBA3-43DB-9379-47CD1F029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214E8-E6B7-4196-AFDD-418A713D0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7F0A-6C77-47FD-9E4C-5EFB6A16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30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07573-CFA2-4E3E-A04D-ED4CE721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76578-738D-4730-9D20-776DC87E09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6AD439-F480-49B8-B1FE-4EE4C971C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073EF-F658-485E-BE49-660E3B2E9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6D65-7D91-434E-8788-06EB4AC15265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C63285-536F-4E8A-A703-95524888D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70DD81-1375-422A-89D5-21325A5C1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7F0A-6C77-47FD-9E4C-5EFB6A16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36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3923A-76BB-4774-B1BB-CD8518F8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143952-55C7-466A-BAF3-6B12DD8FE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BC7698-A93A-4CB9-B2CB-872EA5AF0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3C60A3-1A6C-4507-9572-4AE578FC2D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2CA351-9296-4D0C-A04C-31762F76E4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CFD1C9-DA86-4802-B662-669AFBC34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6D65-7D91-434E-8788-06EB4AC15265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B1EC7E-E3A1-47AB-AA07-F5CC836C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475A27-BB98-4F60-B284-BFF342A5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7F0A-6C77-47FD-9E4C-5EFB6A16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64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2BFAC-9171-49F5-B81D-87E865360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CE18D5-5407-43BE-972A-AAB1B17C0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6D65-7D91-434E-8788-06EB4AC15265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03C937-C6E4-44C3-825F-F4D7AEE4D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A92F85-DF36-46A9-AF45-81FF83677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7F0A-6C77-47FD-9E4C-5EFB6A16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8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FF6ECC-D34D-447C-8176-D25BBDDD5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6D65-7D91-434E-8788-06EB4AC15265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C2526-0D06-4576-A4FC-FD7A46320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C49C4E-7C89-42CA-94B3-400614B4F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7F0A-6C77-47FD-9E4C-5EFB6A16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70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FEB77-D624-4A4B-8E45-4B2C5F728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9842A-3D0B-4A31-BF96-5DCD218C2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1B2429-E9C4-4F62-B4C8-219930822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B8E9B7-D06B-4AA4-870A-B2308A08A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6D65-7D91-434E-8788-06EB4AC15265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20B10A-753F-4081-9FD5-C9C4E4C33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F0A27A-14EA-4D4B-A0C4-E97E23866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7F0A-6C77-47FD-9E4C-5EFB6A16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6DA2A-FFC0-4547-B81B-A975ECB35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58245E-ED61-4B83-9122-4C3DF8A8BD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CE3CF1-7079-46C2-95CC-A60E1F253E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86F16F-F606-4409-9979-E4AADA7FF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6D65-7D91-434E-8788-06EB4AC15265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423FEA-4F24-47EB-9053-01177275C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8BDBA0-DF34-42F0-9906-F329087EF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87F0A-6C77-47FD-9E4C-5EFB6A16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85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FEF11B-4024-48B2-BAF7-E9E6F0254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A86C73-ED98-4079-8A09-F9CD530A2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9EC20-CFE5-4FC7-AFC5-8E16BBE4CB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36D65-7D91-434E-8788-06EB4AC15265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5F5E5-DFD8-49BF-9DFF-C496B76294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2E9D4-D8AC-4537-8A36-65D6B52063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87F0A-6C77-47FD-9E4C-5EFB6A16D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PSRInpu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78E6B-61DC-47E9-8257-80343DB84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975" y="190500"/>
            <a:ext cx="11120299" cy="65151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PROPOSED MEASURABLE OUTCOMES (Call Volume)</a:t>
            </a:r>
            <a:endParaRPr lang="en-US" dirty="0"/>
          </a:p>
          <a:p>
            <a:pPr lvl="0"/>
            <a:r>
              <a:rPr lang="en-US" dirty="0"/>
              <a:t>Reduce the number of non-warrant arrests that result during a 9-1-1 response.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Reduce the number of individuals transported to the emergency department for low acuity medical related issues that could instead be addressed in a pre-hospital care setting.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Reduce the number of behavioral health and lower acuity medical calls traditionally responded to by Police and Fire.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482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738CC-B315-4DD2-AAFB-944046835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186" y="435006"/>
            <a:ext cx="11736280" cy="620549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/>
              <a:t>FURTHER MEASURABLE OUTCOMES TO CONSIDER (Cost &amp; Time Saved)</a:t>
            </a:r>
            <a:endParaRPr lang="en-US" dirty="0"/>
          </a:p>
          <a:p>
            <a:pPr lvl="0"/>
            <a:r>
              <a:rPr lang="en-US" dirty="0"/>
              <a:t>Reduce the behavioral healthcare costs associated with emergency department transfers following a 9-1-1 response.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Reduce Police personnel costs associated with lower acuity behavioral calls.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Reduce Fire personnel costs associated with lower acuity medical and behavioral calls.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Reduce the amount of time Police spend responding to lower acuity behavioral calls, reflected in FTE’s.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Reduce the amount of time Fire spend responding to lower acuity medical and behavioral calls, reflected in FTE’s.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933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5D152-E7CE-4C91-830F-07AA9A5D9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4" y="381740"/>
            <a:ext cx="11727402" cy="627651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b="1" dirty="0"/>
              <a:t>KEY PERFORMANCE MEASURES AND OPERATIONAL METRICS</a:t>
            </a:r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% of calls that result in request for Police assistance.</a:t>
            </a:r>
          </a:p>
          <a:p>
            <a:pPr lvl="0"/>
            <a:r>
              <a:rPr lang="en-US" dirty="0"/>
              <a:t>% of calls that result in request for Fire assistance.</a:t>
            </a:r>
          </a:p>
          <a:p>
            <a:pPr lvl="0"/>
            <a:r>
              <a:rPr lang="en-US" dirty="0"/>
              <a:t>% of calls that result in AMR transport.</a:t>
            </a:r>
          </a:p>
          <a:p>
            <a:pPr lvl="0"/>
            <a:r>
              <a:rPr lang="en-US" dirty="0"/>
              <a:t>Avg. response time.</a:t>
            </a:r>
          </a:p>
          <a:p>
            <a:pPr lvl="0"/>
            <a:r>
              <a:rPr lang="en-US" dirty="0"/>
              <a:t>90</a:t>
            </a:r>
            <a:r>
              <a:rPr lang="en-US" baseline="30000" dirty="0"/>
              <a:t>th</a:t>
            </a:r>
            <a:r>
              <a:rPr lang="en-US" dirty="0"/>
              <a:t> percentile response time.</a:t>
            </a:r>
          </a:p>
          <a:p>
            <a:pPr lvl="0"/>
            <a:r>
              <a:rPr lang="en-US" dirty="0"/>
              <a:t>% of calls that result in an arrest.</a:t>
            </a:r>
          </a:p>
          <a:p>
            <a:pPr lvl="0"/>
            <a:r>
              <a:rPr lang="en-US" dirty="0"/>
              <a:t>% of calls that result in a physically violent encounter.</a:t>
            </a:r>
          </a:p>
          <a:p>
            <a:pPr lvl="0"/>
            <a:r>
              <a:rPr lang="en-US" dirty="0"/>
              <a:t>Annual call volume.</a:t>
            </a:r>
          </a:p>
          <a:p>
            <a:pPr lvl="0"/>
            <a:r>
              <a:rPr lang="en-US" dirty="0"/>
              <a:t>% of calls that result in referrals to outside agencies for assistance.</a:t>
            </a:r>
          </a:p>
          <a:p>
            <a:pPr lvl="0"/>
            <a:r>
              <a:rPr lang="en-US" dirty="0"/>
              <a:t>% of calls related to drug or alcohol use.</a:t>
            </a:r>
          </a:p>
          <a:p>
            <a:pPr lvl="0"/>
            <a:r>
              <a:rPr lang="en-US" dirty="0"/>
              <a:t>% of calls related to mental health.</a:t>
            </a:r>
          </a:p>
          <a:p>
            <a:pPr lvl="0"/>
            <a:r>
              <a:rPr lang="en-US" dirty="0"/>
              <a:t>% of comorbid calls involving both drug or alcohol use and mental health.</a:t>
            </a:r>
          </a:p>
          <a:p>
            <a:pPr lvl="0"/>
            <a:r>
              <a:rPr lang="en-US" dirty="0"/>
              <a:t>% of calls involving a homeless individual.</a:t>
            </a:r>
          </a:p>
          <a:p>
            <a:pPr lvl="0"/>
            <a:r>
              <a:rPr lang="en-US" dirty="0"/>
              <a:t>Average time on scene.</a:t>
            </a:r>
          </a:p>
          <a:p>
            <a:pPr lvl="0"/>
            <a:r>
              <a:rPr lang="en-US" dirty="0"/>
              <a:t>% of calls that are repeat utilizers.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338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11D41-751B-4EEE-9B59-71DBD5A95E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737" y="287861"/>
            <a:ext cx="11508419" cy="6254982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b="1" dirty="0"/>
              <a:t>Portland Street Response Presentation Feedback and Idea Sharing</a:t>
            </a:r>
            <a:br>
              <a:rPr lang="en-US" b="1" dirty="0"/>
            </a:br>
            <a:br>
              <a:rPr lang="en-US" dirty="0"/>
            </a:br>
            <a:r>
              <a:rPr lang="en-US" b="1" dirty="0"/>
              <a:t>WANT TO FILL OUT ONLINE? VISIT:</a:t>
            </a:r>
            <a:br>
              <a:rPr lang="en-US" b="1" dirty="0"/>
            </a:br>
            <a:br>
              <a:rPr lang="en-US" dirty="0"/>
            </a:br>
            <a:r>
              <a:rPr lang="en-US" sz="8900" b="1" u="sng" dirty="0">
                <a:hlinkClick r:id="rId2"/>
              </a:rPr>
              <a:t>http://bit.ly/PSRInput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353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291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   Portland Street Response Presentation Feedback and Idea Sharing  WANT TO FILL OUT ONLINE? VISIT:  http://bit.ly/PSRInput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Johnson, Kristin</dc:creator>
  <cp:lastModifiedBy>McClymont, Keelan</cp:lastModifiedBy>
  <cp:revision>2</cp:revision>
  <dcterms:created xsi:type="dcterms:W3CDTF">2019-11-21T00:49:52Z</dcterms:created>
  <dcterms:modified xsi:type="dcterms:W3CDTF">2019-11-22T00:48:13Z</dcterms:modified>
</cp:coreProperties>
</file>