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332" r:id="rId3"/>
    <p:sldId id="331" r:id="rId4"/>
    <p:sldId id="262" r:id="rId5"/>
    <p:sldId id="264" r:id="rId6"/>
    <p:sldId id="263" r:id="rId7"/>
    <p:sldId id="266" r:id="rId8"/>
    <p:sldId id="267" r:id="rId9"/>
    <p:sldId id="338" r:id="rId10"/>
    <p:sldId id="339" r:id="rId11"/>
    <p:sldId id="340" r:id="rId12"/>
    <p:sldId id="341" r:id="rId13"/>
    <p:sldId id="342" r:id="rId14"/>
    <p:sldId id="324" r:id="rId15"/>
    <p:sldId id="333" r:id="rId16"/>
    <p:sldId id="268" r:id="rId17"/>
    <p:sldId id="343" r:id="rId18"/>
    <p:sldId id="334" r:id="rId19"/>
    <p:sldId id="325" r:id="rId20"/>
    <p:sldId id="318" r:id="rId21"/>
    <p:sldId id="319" r:id="rId22"/>
    <p:sldId id="320" r:id="rId23"/>
    <p:sldId id="321" r:id="rId24"/>
    <p:sldId id="345" r:id="rId25"/>
    <p:sldId id="328" r:id="rId26"/>
    <p:sldId id="326" r:id="rId27"/>
    <p:sldId id="327" r:id="rId28"/>
    <p:sldId id="329" r:id="rId29"/>
    <p:sldId id="33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7D47"/>
    <a:srgbClr val="FF6600"/>
    <a:srgbClr val="FBF5EB"/>
    <a:srgbClr val="ECF5E7"/>
    <a:srgbClr val="F6E9D6"/>
    <a:srgbClr val="C7E583"/>
    <a:srgbClr val="E2F2F0"/>
    <a:srgbClr val="FDFBED"/>
    <a:srgbClr val="275B28"/>
    <a:srgbClr val="1B6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66" autoAdjust="0"/>
    <p:restoredTop sz="94660"/>
  </p:normalViewPr>
  <p:slideViewPr>
    <p:cSldViewPr snapToGrid="0">
      <p:cViewPr varScale="1">
        <p:scale>
          <a:sx n="74" d="100"/>
          <a:sy n="74" d="100"/>
        </p:scale>
        <p:origin x="90"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58A6-BA59-4A1E-B2AF-4DC1C9318A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847F5-BADE-48B4-B6E8-18C7D2777B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EDBF72-5E03-43D3-9FC3-1BABD7116700}"/>
              </a:ext>
            </a:extLst>
          </p:cNvPr>
          <p:cNvSpPr>
            <a:spLocks noGrp="1"/>
          </p:cNvSpPr>
          <p:nvPr>
            <p:ph type="dt" sz="half" idx="10"/>
          </p:nvPr>
        </p:nvSpPr>
        <p:spPr/>
        <p:txBody>
          <a:bodyPr/>
          <a:lstStyle/>
          <a:p>
            <a:fld id="{470E8D6B-4BAA-4B59-836E-871BC2FDBD24}" type="datetimeFigureOut">
              <a:rPr lang="en-US" smtClean="0"/>
              <a:t>11/21/2019</a:t>
            </a:fld>
            <a:endParaRPr lang="en-US"/>
          </a:p>
        </p:txBody>
      </p:sp>
      <p:sp>
        <p:nvSpPr>
          <p:cNvPr id="5" name="Footer Placeholder 4">
            <a:extLst>
              <a:ext uri="{FF2B5EF4-FFF2-40B4-BE49-F238E27FC236}">
                <a16:creationId xmlns:a16="http://schemas.microsoft.com/office/drawing/2014/main" id="{F67CF6FE-FEDF-4AA2-828B-A532AD1C6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9D788-CC50-49EB-A4B6-4D06508BF840}"/>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110022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D3F4-1E29-413E-836C-81A15D6D4A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7EF055-5B9C-490F-821F-F3B6DCC6E8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9BD1E-F8E0-4745-89D9-E339C73D44BB}"/>
              </a:ext>
            </a:extLst>
          </p:cNvPr>
          <p:cNvSpPr>
            <a:spLocks noGrp="1"/>
          </p:cNvSpPr>
          <p:nvPr>
            <p:ph type="dt" sz="half" idx="10"/>
          </p:nvPr>
        </p:nvSpPr>
        <p:spPr/>
        <p:txBody>
          <a:bodyPr/>
          <a:lstStyle/>
          <a:p>
            <a:fld id="{470E8D6B-4BAA-4B59-836E-871BC2FDBD24}" type="datetimeFigureOut">
              <a:rPr lang="en-US" smtClean="0"/>
              <a:t>11/21/2019</a:t>
            </a:fld>
            <a:endParaRPr lang="en-US"/>
          </a:p>
        </p:txBody>
      </p:sp>
      <p:sp>
        <p:nvSpPr>
          <p:cNvPr id="5" name="Footer Placeholder 4">
            <a:extLst>
              <a:ext uri="{FF2B5EF4-FFF2-40B4-BE49-F238E27FC236}">
                <a16:creationId xmlns:a16="http://schemas.microsoft.com/office/drawing/2014/main" id="{4953A280-A46E-4EBE-BF02-A52CD13FE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1ECAA-1C1B-42F4-A742-47028424AD7F}"/>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100843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7BB44-CEDF-4F97-A571-9D806B8830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E29B9-9E46-42B3-B0C2-F747B2F996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9D9B3-99FD-4AF6-96E7-B12CE13897E5}"/>
              </a:ext>
            </a:extLst>
          </p:cNvPr>
          <p:cNvSpPr>
            <a:spLocks noGrp="1"/>
          </p:cNvSpPr>
          <p:nvPr>
            <p:ph type="dt" sz="half" idx="10"/>
          </p:nvPr>
        </p:nvSpPr>
        <p:spPr/>
        <p:txBody>
          <a:bodyPr/>
          <a:lstStyle/>
          <a:p>
            <a:fld id="{470E8D6B-4BAA-4B59-836E-871BC2FDBD24}" type="datetimeFigureOut">
              <a:rPr lang="en-US" smtClean="0"/>
              <a:t>11/21/2019</a:t>
            </a:fld>
            <a:endParaRPr lang="en-US"/>
          </a:p>
        </p:txBody>
      </p:sp>
      <p:sp>
        <p:nvSpPr>
          <p:cNvPr id="5" name="Footer Placeholder 4">
            <a:extLst>
              <a:ext uri="{FF2B5EF4-FFF2-40B4-BE49-F238E27FC236}">
                <a16:creationId xmlns:a16="http://schemas.microsoft.com/office/drawing/2014/main" id="{BF1885A8-8DAF-48E9-927C-EA4E68A26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CEBD6-AD4B-4D61-B211-42A8CED2A96B}"/>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336649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3AFA-F12F-41E9-8334-3E6658E21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4A6A3-C554-4215-9982-4701182749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CB0D2-9582-4C19-997F-890AEAE5340E}"/>
              </a:ext>
            </a:extLst>
          </p:cNvPr>
          <p:cNvSpPr>
            <a:spLocks noGrp="1"/>
          </p:cNvSpPr>
          <p:nvPr>
            <p:ph type="dt" sz="half" idx="10"/>
          </p:nvPr>
        </p:nvSpPr>
        <p:spPr/>
        <p:txBody>
          <a:bodyPr/>
          <a:lstStyle/>
          <a:p>
            <a:fld id="{470E8D6B-4BAA-4B59-836E-871BC2FDBD24}" type="datetimeFigureOut">
              <a:rPr lang="en-US" smtClean="0"/>
              <a:t>11/21/2019</a:t>
            </a:fld>
            <a:endParaRPr lang="en-US"/>
          </a:p>
        </p:txBody>
      </p:sp>
      <p:sp>
        <p:nvSpPr>
          <p:cNvPr id="5" name="Footer Placeholder 4">
            <a:extLst>
              <a:ext uri="{FF2B5EF4-FFF2-40B4-BE49-F238E27FC236}">
                <a16:creationId xmlns:a16="http://schemas.microsoft.com/office/drawing/2014/main" id="{06083DE0-7343-4C66-95F8-D951E1B47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6F37B-53B2-46F3-A731-504AB3401015}"/>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102314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764D-CD04-4AD5-91BD-6B9687BC83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D757D5-50F7-4B89-AAC9-25CFD3467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4FF1D3-0BA4-4FD5-85D8-916B1E2B1432}"/>
              </a:ext>
            </a:extLst>
          </p:cNvPr>
          <p:cNvSpPr>
            <a:spLocks noGrp="1"/>
          </p:cNvSpPr>
          <p:nvPr>
            <p:ph type="dt" sz="half" idx="10"/>
          </p:nvPr>
        </p:nvSpPr>
        <p:spPr/>
        <p:txBody>
          <a:bodyPr/>
          <a:lstStyle/>
          <a:p>
            <a:fld id="{470E8D6B-4BAA-4B59-836E-871BC2FDBD24}" type="datetimeFigureOut">
              <a:rPr lang="en-US" smtClean="0"/>
              <a:t>11/21/2019</a:t>
            </a:fld>
            <a:endParaRPr lang="en-US"/>
          </a:p>
        </p:txBody>
      </p:sp>
      <p:sp>
        <p:nvSpPr>
          <p:cNvPr id="5" name="Footer Placeholder 4">
            <a:extLst>
              <a:ext uri="{FF2B5EF4-FFF2-40B4-BE49-F238E27FC236}">
                <a16:creationId xmlns:a16="http://schemas.microsoft.com/office/drawing/2014/main" id="{C6FD1378-2A4C-4548-885B-B18521EAF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0BC5E-AEAD-41EA-9727-F1B6840371F8}"/>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419259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17FC-33A3-4690-92F6-9D7B511E06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BE4C4-CD44-449F-84BC-2767C0E6AE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8C3C7F-3A40-40E1-89DC-CBDF1849BC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7CCCE-68FB-47D1-AEE5-319945BF6F15}"/>
              </a:ext>
            </a:extLst>
          </p:cNvPr>
          <p:cNvSpPr>
            <a:spLocks noGrp="1"/>
          </p:cNvSpPr>
          <p:nvPr>
            <p:ph type="dt" sz="half" idx="10"/>
          </p:nvPr>
        </p:nvSpPr>
        <p:spPr/>
        <p:txBody>
          <a:bodyPr/>
          <a:lstStyle/>
          <a:p>
            <a:fld id="{470E8D6B-4BAA-4B59-836E-871BC2FDBD24}" type="datetimeFigureOut">
              <a:rPr lang="en-US" smtClean="0"/>
              <a:t>11/21/2019</a:t>
            </a:fld>
            <a:endParaRPr lang="en-US"/>
          </a:p>
        </p:txBody>
      </p:sp>
      <p:sp>
        <p:nvSpPr>
          <p:cNvPr id="6" name="Footer Placeholder 5">
            <a:extLst>
              <a:ext uri="{FF2B5EF4-FFF2-40B4-BE49-F238E27FC236}">
                <a16:creationId xmlns:a16="http://schemas.microsoft.com/office/drawing/2014/main" id="{13F18CB8-BB46-4B0E-9D1E-55AF4B3EA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C2C103-28E4-49E1-8245-5E48B6968978}"/>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2191016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7CAC-F662-45C7-B079-46E65D6EE5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EF788-9ACD-4E00-953E-649680C6A0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75DB4C-5C41-4E5E-B518-0C026EAC6C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2A4C30-F763-47BB-AFBE-6BA5AE30A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CA22E3-1973-43BC-866B-99AEAF5EED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2EA3A2-296A-4CBF-BF79-6A2B0F2A989C}"/>
              </a:ext>
            </a:extLst>
          </p:cNvPr>
          <p:cNvSpPr>
            <a:spLocks noGrp="1"/>
          </p:cNvSpPr>
          <p:nvPr>
            <p:ph type="dt" sz="half" idx="10"/>
          </p:nvPr>
        </p:nvSpPr>
        <p:spPr/>
        <p:txBody>
          <a:bodyPr/>
          <a:lstStyle/>
          <a:p>
            <a:fld id="{470E8D6B-4BAA-4B59-836E-871BC2FDBD24}" type="datetimeFigureOut">
              <a:rPr lang="en-US" smtClean="0"/>
              <a:t>11/21/2019</a:t>
            </a:fld>
            <a:endParaRPr lang="en-US"/>
          </a:p>
        </p:txBody>
      </p:sp>
      <p:sp>
        <p:nvSpPr>
          <p:cNvPr id="8" name="Footer Placeholder 7">
            <a:extLst>
              <a:ext uri="{FF2B5EF4-FFF2-40B4-BE49-F238E27FC236}">
                <a16:creationId xmlns:a16="http://schemas.microsoft.com/office/drawing/2014/main" id="{4BF52A14-9738-45F3-BD57-58EAAAD7C0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7D3546-5823-43EE-941E-6DBC13EFA4CD}"/>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243395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D1AC-4208-4897-BBAC-9C71807BF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FB67ED-BD7C-4318-BFE4-ACBF4476A802}"/>
              </a:ext>
            </a:extLst>
          </p:cNvPr>
          <p:cNvSpPr>
            <a:spLocks noGrp="1"/>
          </p:cNvSpPr>
          <p:nvPr>
            <p:ph type="dt" sz="half" idx="10"/>
          </p:nvPr>
        </p:nvSpPr>
        <p:spPr/>
        <p:txBody>
          <a:bodyPr/>
          <a:lstStyle/>
          <a:p>
            <a:fld id="{470E8D6B-4BAA-4B59-836E-871BC2FDBD24}" type="datetimeFigureOut">
              <a:rPr lang="en-US" smtClean="0"/>
              <a:t>11/21/2019</a:t>
            </a:fld>
            <a:endParaRPr lang="en-US"/>
          </a:p>
        </p:txBody>
      </p:sp>
      <p:sp>
        <p:nvSpPr>
          <p:cNvPr id="4" name="Footer Placeholder 3">
            <a:extLst>
              <a:ext uri="{FF2B5EF4-FFF2-40B4-BE49-F238E27FC236}">
                <a16:creationId xmlns:a16="http://schemas.microsoft.com/office/drawing/2014/main" id="{7E5066B3-4ABB-4DFE-BF2C-89D9EFD293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BEF6BA-FD88-4F48-8E02-8880E61F783D}"/>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43913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8337C-51A8-469A-B118-E7EAAF54AD26}"/>
              </a:ext>
            </a:extLst>
          </p:cNvPr>
          <p:cNvSpPr>
            <a:spLocks noGrp="1"/>
          </p:cNvSpPr>
          <p:nvPr>
            <p:ph type="dt" sz="half" idx="10"/>
          </p:nvPr>
        </p:nvSpPr>
        <p:spPr/>
        <p:txBody>
          <a:bodyPr/>
          <a:lstStyle/>
          <a:p>
            <a:fld id="{470E8D6B-4BAA-4B59-836E-871BC2FDBD24}" type="datetimeFigureOut">
              <a:rPr lang="en-US" smtClean="0"/>
              <a:t>11/21/2019</a:t>
            </a:fld>
            <a:endParaRPr lang="en-US"/>
          </a:p>
        </p:txBody>
      </p:sp>
      <p:sp>
        <p:nvSpPr>
          <p:cNvPr id="3" name="Footer Placeholder 2">
            <a:extLst>
              <a:ext uri="{FF2B5EF4-FFF2-40B4-BE49-F238E27FC236}">
                <a16:creationId xmlns:a16="http://schemas.microsoft.com/office/drawing/2014/main" id="{72C339D7-C9A6-4B5E-B4C5-9D24B7ADD6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E55D7-DB97-4880-9A5E-6592B46D45F4}"/>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419888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1DB5-B6B0-48A4-BFAA-73AB595B6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A0D859-51B9-4610-8AD9-BE683E64D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97587-54C5-4326-918F-AEE55964A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E0D3B7-696D-47DA-92C1-EE4953A4B856}"/>
              </a:ext>
            </a:extLst>
          </p:cNvPr>
          <p:cNvSpPr>
            <a:spLocks noGrp="1"/>
          </p:cNvSpPr>
          <p:nvPr>
            <p:ph type="dt" sz="half" idx="10"/>
          </p:nvPr>
        </p:nvSpPr>
        <p:spPr/>
        <p:txBody>
          <a:bodyPr/>
          <a:lstStyle/>
          <a:p>
            <a:fld id="{470E8D6B-4BAA-4B59-836E-871BC2FDBD24}" type="datetimeFigureOut">
              <a:rPr lang="en-US" smtClean="0"/>
              <a:t>11/21/2019</a:t>
            </a:fld>
            <a:endParaRPr lang="en-US"/>
          </a:p>
        </p:txBody>
      </p:sp>
      <p:sp>
        <p:nvSpPr>
          <p:cNvPr id="6" name="Footer Placeholder 5">
            <a:extLst>
              <a:ext uri="{FF2B5EF4-FFF2-40B4-BE49-F238E27FC236}">
                <a16:creationId xmlns:a16="http://schemas.microsoft.com/office/drawing/2014/main" id="{79180997-D45F-41B1-A435-362CAC4FA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976266-E7F3-4761-894D-08180A45984E}"/>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78109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57A5-85A6-4A65-B000-000529023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800A86-7E4A-4566-B035-E6BFCC901E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B7F262-66C8-412B-99C4-836A88E42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5EECB6-6093-44DE-B0AE-E206F7E2F7DB}"/>
              </a:ext>
            </a:extLst>
          </p:cNvPr>
          <p:cNvSpPr>
            <a:spLocks noGrp="1"/>
          </p:cNvSpPr>
          <p:nvPr>
            <p:ph type="dt" sz="half" idx="10"/>
          </p:nvPr>
        </p:nvSpPr>
        <p:spPr/>
        <p:txBody>
          <a:bodyPr/>
          <a:lstStyle/>
          <a:p>
            <a:fld id="{470E8D6B-4BAA-4B59-836E-871BC2FDBD24}" type="datetimeFigureOut">
              <a:rPr lang="en-US" smtClean="0"/>
              <a:t>11/21/2019</a:t>
            </a:fld>
            <a:endParaRPr lang="en-US"/>
          </a:p>
        </p:txBody>
      </p:sp>
      <p:sp>
        <p:nvSpPr>
          <p:cNvPr id="6" name="Footer Placeholder 5">
            <a:extLst>
              <a:ext uri="{FF2B5EF4-FFF2-40B4-BE49-F238E27FC236}">
                <a16:creationId xmlns:a16="http://schemas.microsoft.com/office/drawing/2014/main" id="{84A57991-820D-4D51-A6EC-494E70F6B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079D6E-F39C-4810-966D-DC2777AB58D9}"/>
              </a:ext>
            </a:extLst>
          </p:cNvPr>
          <p:cNvSpPr>
            <a:spLocks noGrp="1"/>
          </p:cNvSpPr>
          <p:nvPr>
            <p:ph type="sldNum" sz="quarter" idx="12"/>
          </p:nvPr>
        </p:nvSpPr>
        <p:spPr/>
        <p:txBody>
          <a:bodyPr/>
          <a:lstStyle/>
          <a:p>
            <a:fld id="{67342739-ED92-4D55-A83D-0FD89787D124}" type="slidenum">
              <a:rPr lang="en-US" smtClean="0"/>
              <a:t>‹#›</a:t>
            </a:fld>
            <a:endParaRPr lang="en-US"/>
          </a:p>
        </p:txBody>
      </p:sp>
    </p:spTree>
    <p:extLst>
      <p:ext uri="{BB962C8B-B14F-4D97-AF65-F5344CB8AC3E}">
        <p14:creationId xmlns:p14="http://schemas.microsoft.com/office/powerpoint/2010/main" val="365301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8940D2-6C0C-42CA-B4CF-4C8BBE9ED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2CB6A-C8D0-45D9-A6F2-4B43B910A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6FEBB-FE90-4325-ADDA-6B6CBDB02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E8D6B-4BAA-4B59-836E-871BC2FDBD24}" type="datetimeFigureOut">
              <a:rPr lang="en-US" smtClean="0"/>
              <a:t>11/21/2019</a:t>
            </a:fld>
            <a:endParaRPr lang="en-US"/>
          </a:p>
        </p:txBody>
      </p:sp>
      <p:sp>
        <p:nvSpPr>
          <p:cNvPr id="5" name="Footer Placeholder 4">
            <a:extLst>
              <a:ext uri="{FF2B5EF4-FFF2-40B4-BE49-F238E27FC236}">
                <a16:creationId xmlns:a16="http://schemas.microsoft.com/office/drawing/2014/main" id="{5B6C3928-BCCA-4434-8F72-1BDE09CECF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4411CB-5821-4AAA-8399-CC640DBF3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42739-ED92-4D55-A83D-0FD89787D124}" type="slidenum">
              <a:rPr lang="en-US" smtClean="0"/>
              <a:t>‹#›</a:t>
            </a:fld>
            <a:endParaRPr lang="en-US"/>
          </a:p>
        </p:txBody>
      </p:sp>
    </p:spTree>
    <p:extLst>
      <p:ext uri="{BB962C8B-B14F-4D97-AF65-F5344CB8AC3E}">
        <p14:creationId xmlns:p14="http://schemas.microsoft.com/office/powerpoint/2010/main" val="2102981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0DEF9DA-19CA-413F-A5C2-CC66816A928E}"/>
              </a:ext>
            </a:extLst>
          </p:cNvPr>
          <p:cNvSpPr txBox="1"/>
          <p:nvPr/>
        </p:nvSpPr>
        <p:spPr>
          <a:xfrm>
            <a:off x="6324065" y="3489051"/>
            <a:ext cx="5124142" cy="2149751"/>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LU 19-208247 DZMAD</a:t>
            </a:r>
          </a:p>
          <a:p>
            <a:pPr>
              <a:spcBef>
                <a:spcPct val="0"/>
              </a:spcBef>
            </a:pPr>
            <a:r>
              <a:rPr lang="en-US" altLang="en-US" sz="3200" b="1" dirty="0">
                <a:solidFill>
                  <a:schemeClr val="tx1">
                    <a:lumMod val="75000"/>
                    <a:lumOff val="25000"/>
                  </a:schemeClr>
                </a:solidFill>
                <a:latin typeface="Arial" panose="020B0604020202020204" pitchFamily="34" charset="0"/>
                <a:cs typeface="Arial" panose="020B0604020202020204" pitchFamily="34" charset="0"/>
              </a:rPr>
              <a:t>1120 SE Morrison</a:t>
            </a:r>
          </a:p>
          <a:p>
            <a:pPr>
              <a:spcBef>
                <a:spcPct val="0"/>
              </a:spcBef>
              <a:buFontTx/>
              <a:buNone/>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November 21, 2019</a:t>
            </a:r>
          </a:p>
          <a:p>
            <a:pPr>
              <a:spcBef>
                <a:spcPct val="0"/>
              </a:spcBef>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Staff Presentation</a:t>
            </a:r>
          </a:p>
          <a:p>
            <a:pPr>
              <a:spcBef>
                <a:spcPct val="0"/>
              </a:spcBef>
              <a:buFontTx/>
              <a:buNone/>
            </a:pPr>
            <a:endParaRPr lang="en-US" altLang="en-US" sz="36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Picture 1">
            <a:extLst>
              <a:ext uri="{FF2B5EF4-FFF2-40B4-BE49-F238E27FC236}">
                <a16:creationId xmlns:a16="http://schemas.microsoft.com/office/drawing/2014/main" id="{3CEB94ED-C675-4974-B384-D59AE5AFE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355"/>
          <a:stretch/>
        </p:blipFill>
        <p:spPr bwMode="auto">
          <a:xfrm>
            <a:off x="6096001" y="1396208"/>
            <a:ext cx="1260388" cy="111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F009C8D-D289-413D-B348-CF04460941DB}"/>
              </a:ext>
            </a:extLst>
          </p:cNvPr>
          <p:cNvSpPr txBox="1"/>
          <p:nvPr/>
        </p:nvSpPr>
        <p:spPr>
          <a:xfrm>
            <a:off x="6365590" y="2651480"/>
            <a:ext cx="5082617" cy="634876"/>
          </a:xfrm>
          <a:prstGeom prst="rect">
            <a:avLst/>
          </a:prstGeom>
          <a:solidFill>
            <a:schemeClr val="accent2">
              <a:lumMod val="75000"/>
            </a:schemeClr>
          </a:solidFill>
        </p:spPr>
        <p:txBody>
          <a:bodyPr wrap="square" rtlCol="0">
            <a:noAutofit/>
          </a:bodyPr>
          <a:lstStyle/>
          <a:p>
            <a:pPr>
              <a:spcBef>
                <a:spcPct val="0"/>
              </a:spcBef>
              <a:buFontTx/>
              <a:buNone/>
            </a:pPr>
            <a:r>
              <a:rPr lang="en-US" altLang="en-US" sz="3200" b="1" dirty="0">
                <a:solidFill>
                  <a:schemeClr val="bg1"/>
                </a:solidFill>
                <a:latin typeface="Arial" panose="020B0604020202020204" pitchFamily="34" charset="0"/>
                <a:cs typeface="Arial" panose="020B0604020202020204" pitchFamily="34" charset="0"/>
              </a:rPr>
              <a:t>Type III Land Use Review</a:t>
            </a:r>
          </a:p>
        </p:txBody>
      </p:sp>
      <p:sp>
        <p:nvSpPr>
          <p:cNvPr id="15" name="TextBox 14">
            <a:extLst>
              <a:ext uri="{FF2B5EF4-FFF2-40B4-BE49-F238E27FC236}">
                <a16:creationId xmlns:a16="http://schemas.microsoft.com/office/drawing/2014/main" id="{FE10EEBC-52A7-475F-A303-EEBD9752555C}"/>
              </a:ext>
            </a:extLst>
          </p:cNvPr>
          <p:cNvSpPr txBox="1"/>
          <p:nvPr/>
        </p:nvSpPr>
        <p:spPr>
          <a:xfrm>
            <a:off x="7442982" y="1513745"/>
            <a:ext cx="4749017" cy="903406"/>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City of Portland</a:t>
            </a:r>
          </a:p>
          <a:p>
            <a:pPr>
              <a:spcBef>
                <a:spcPct val="0"/>
              </a:spcBef>
            </a:pPr>
            <a:r>
              <a:rPr lang="en-US" altLang="en-US" sz="3200" spc="-150" dirty="0">
                <a:solidFill>
                  <a:schemeClr val="tx1">
                    <a:lumMod val="75000"/>
                    <a:lumOff val="25000"/>
                  </a:schemeClr>
                </a:solidFill>
                <a:latin typeface="Arial" panose="020B0604020202020204" pitchFamily="34" charset="0"/>
                <a:cs typeface="Arial" panose="020B0604020202020204" pitchFamily="34" charset="0"/>
              </a:rPr>
              <a:t>Design Commission</a:t>
            </a:r>
          </a:p>
        </p:txBody>
      </p:sp>
      <p:pic>
        <p:nvPicPr>
          <p:cNvPr id="2" name="Picture 1">
            <a:extLst>
              <a:ext uri="{FF2B5EF4-FFF2-40B4-BE49-F238E27FC236}">
                <a16:creationId xmlns:a16="http://schemas.microsoft.com/office/drawing/2014/main" id="{AA32F526-3BE6-4EE4-83D1-7445684A3F25}"/>
              </a:ext>
            </a:extLst>
          </p:cNvPr>
          <p:cNvPicPr>
            <a:picLocks noChangeAspect="1"/>
          </p:cNvPicPr>
          <p:nvPr/>
        </p:nvPicPr>
        <p:blipFill>
          <a:blip r:embed="rId3"/>
          <a:stretch>
            <a:fillRect/>
          </a:stretch>
        </p:blipFill>
        <p:spPr>
          <a:xfrm>
            <a:off x="0" y="1639779"/>
            <a:ext cx="6158043" cy="3698543"/>
          </a:xfrm>
          <a:prstGeom prst="rect">
            <a:avLst/>
          </a:prstGeom>
        </p:spPr>
      </p:pic>
    </p:spTree>
    <p:extLst>
      <p:ext uri="{BB962C8B-B14F-4D97-AF65-F5344CB8AC3E}">
        <p14:creationId xmlns:p14="http://schemas.microsoft.com/office/powerpoint/2010/main" val="1826634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957170" cy="1785104"/>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Looking S on SE 12</a:t>
            </a:r>
            <a:r>
              <a:rPr lang="en-US" altLang="en-US" sz="1600" baseline="30000" dirty="0">
                <a:solidFill>
                  <a:schemeClr val="bg1"/>
                </a:solidFill>
                <a:latin typeface="Arial" panose="020B0604020202020204" pitchFamily="34" charset="0"/>
                <a:cs typeface="Arial" panose="020B0604020202020204" pitchFamily="34" charset="0"/>
              </a:rPr>
              <a:t>th</a:t>
            </a:r>
            <a:r>
              <a:rPr lang="en-US" altLang="en-US" sz="1600" dirty="0">
                <a:solidFill>
                  <a:schemeClr val="bg1"/>
                </a:solidFill>
                <a:latin typeface="Arial" panose="020B0604020202020204" pitchFamily="34" charset="0"/>
                <a:cs typeface="Arial" panose="020B0604020202020204" pitchFamily="34" charset="0"/>
              </a:rPr>
              <a:t> Ave: Modera Belmont under construction</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descr="A close up of a busy city street&#10;&#10;Description automatically generated">
            <a:extLst>
              <a:ext uri="{FF2B5EF4-FFF2-40B4-BE49-F238E27FC236}">
                <a16:creationId xmlns:a16="http://schemas.microsoft.com/office/drawing/2014/main" id="{3AC36BBE-6275-4583-935B-B123AFCFB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84" y="259308"/>
            <a:ext cx="8452512" cy="6339384"/>
          </a:xfrm>
          <a:prstGeom prst="rect">
            <a:avLst/>
          </a:prstGeom>
        </p:spPr>
      </p:pic>
    </p:spTree>
    <p:extLst>
      <p:ext uri="{BB962C8B-B14F-4D97-AF65-F5344CB8AC3E}">
        <p14:creationId xmlns:p14="http://schemas.microsoft.com/office/powerpoint/2010/main" val="3843673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descr="A car parked on a city street&#10;&#10;Description generated with very high confidence">
            <a:extLst>
              <a:ext uri="{FF2B5EF4-FFF2-40B4-BE49-F238E27FC236}">
                <a16:creationId xmlns:a16="http://schemas.microsoft.com/office/drawing/2014/main" id="{710A83B2-A169-4375-86FD-31A52DC8B432}"/>
              </a:ext>
            </a:extLst>
          </p:cNvPr>
          <p:cNvPicPr>
            <a:picLocks noChangeAspect="1"/>
          </p:cNvPicPr>
          <p:nvPr/>
        </p:nvPicPr>
        <p:blipFill>
          <a:blip r:embed="rId2">
            <a:extLst>
              <a:ext uri="{28A0092B-C50C-407E-A947-70E740481C1C}">
                <a14:useLocalDpi xmlns:a14="http://schemas.microsoft.com/office/drawing/2010/main" val="0"/>
              </a:ext>
            </a:extLst>
          </a:blip>
          <a:srcRect t="12500" b="12500"/>
          <a:stretch>
            <a:fillRect/>
          </a:stretch>
        </p:blipFill>
        <p:spPr>
          <a:xfrm>
            <a:off x="166825" y="1062818"/>
            <a:ext cx="8413087" cy="4732362"/>
          </a:xfrm>
          <a:prstGeom prst="rect">
            <a:avLst/>
          </a:prstGeom>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957170" cy="1292662"/>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Looking NE across SE 12</a:t>
            </a:r>
            <a:r>
              <a:rPr lang="en-US" altLang="en-US" sz="1600" baseline="30000" dirty="0">
                <a:solidFill>
                  <a:schemeClr val="bg1"/>
                </a:solidFill>
                <a:latin typeface="Arial" panose="020B0604020202020204" pitchFamily="34" charset="0"/>
                <a:cs typeface="Arial" panose="020B0604020202020204" pitchFamily="34" charset="0"/>
              </a:rPr>
              <a:t>th</a:t>
            </a:r>
            <a:r>
              <a:rPr lang="en-US" altLang="en-US" sz="1600" dirty="0">
                <a:solidFill>
                  <a:schemeClr val="bg1"/>
                </a:solidFill>
                <a:latin typeface="Arial" panose="020B0604020202020204" pitchFamily="34" charset="0"/>
                <a:cs typeface="Arial" panose="020B0604020202020204" pitchFamily="34" charset="0"/>
              </a:rPr>
              <a:t> and Belmont</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660307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descr="A traffic light sitting on the side of a road&#10;&#10;Description generated with high confidence">
            <a:extLst>
              <a:ext uri="{FF2B5EF4-FFF2-40B4-BE49-F238E27FC236}">
                <a16:creationId xmlns:a16="http://schemas.microsoft.com/office/drawing/2014/main" id="{5BB1E404-C46D-4F27-9C7A-51AFDBE897D3}"/>
              </a:ext>
            </a:extLst>
          </p:cNvPr>
          <p:cNvPicPr>
            <a:picLocks noChangeAspect="1"/>
          </p:cNvPicPr>
          <p:nvPr/>
        </p:nvPicPr>
        <p:blipFill>
          <a:blip r:embed="rId2">
            <a:extLst>
              <a:ext uri="{28A0092B-C50C-407E-A947-70E740481C1C}">
                <a14:useLocalDpi xmlns:a14="http://schemas.microsoft.com/office/drawing/2010/main" val="0"/>
              </a:ext>
            </a:extLst>
          </a:blip>
          <a:srcRect t="12500" b="12500"/>
          <a:stretch>
            <a:fillRect/>
          </a:stretch>
        </p:blipFill>
        <p:spPr>
          <a:xfrm>
            <a:off x="166825" y="1062818"/>
            <a:ext cx="8413088" cy="4732362"/>
          </a:xfrm>
          <a:prstGeom prst="rect">
            <a:avLst/>
          </a:prstGeom>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957170" cy="1292662"/>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Looking NE across SE 11</a:t>
            </a:r>
            <a:r>
              <a:rPr lang="en-US" altLang="en-US" sz="1600" baseline="30000" dirty="0">
                <a:solidFill>
                  <a:schemeClr val="bg1"/>
                </a:solidFill>
                <a:latin typeface="Arial" panose="020B0604020202020204" pitchFamily="34" charset="0"/>
                <a:cs typeface="Arial" panose="020B0604020202020204" pitchFamily="34" charset="0"/>
              </a:rPr>
              <a:t>th</a:t>
            </a:r>
            <a:r>
              <a:rPr lang="en-US" altLang="en-US" sz="1600" dirty="0">
                <a:solidFill>
                  <a:schemeClr val="bg1"/>
                </a:solidFill>
                <a:latin typeface="Arial" panose="020B0604020202020204" pitchFamily="34" charset="0"/>
                <a:cs typeface="Arial" panose="020B0604020202020204" pitchFamily="34" charset="0"/>
              </a:rPr>
              <a:t> and Morrison</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134014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raffic light sitting on the side of a road&#10;&#10;Description automatically generated">
            <a:extLst>
              <a:ext uri="{FF2B5EF4-FFF2-40B4-BE49-F238E27FC236}">
                <a16:creationId xmlns:a16="http://schemas.microsoft.com/office/drawing/2014/main" id="{9169562F-972D-4AFE-B966-7428E16D93E7}"/>
              </a:ext>
            </a:extLst>
          </p:cNvPr>
          <p:cNvPicPr>
            <a:picLocks noChangeAspect="1"/>
          </p:cNvPicPr>
          <p:nvPr/>
        </p:nvPicPr>
        <p:blipFill rotWithShape="1">
          <a:blip r:embed="rId2">
            <a:extLst>
              <a:ext uri="{28A0092B-C50C-407E-A947-70E740481C1C}">
                <a14:useLocalDpi xmlns:a14="http://schemas.microsoft.com/office/drawing/2010/main" val="0"/>
              </a:ext>
            </a:extLst>
          </a:blip>
          <a:srcRect t="3637" b="21264"/>
          <a:stretch/>
        </p:blipFill>
        <p:spPr>
          <a:xfrm>
            <a:off x="169880" y="1058242"/>
            <a:ext cx="8410033" cy="4736937"/>
          </a:xfrm>
          <a:prstGeom prst="rect">
            <a:avLst/>
          </a:prstGeom>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957170" cy="2031325"/>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Looking W on SE Morrison: Multnomah County Elections building, Yale Union Laundry building adjacent</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973929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246221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Program Overview</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247 residential units</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Ground floor retail (10,761 sf)</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175 parking spaces</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FC2464B-53DC-447F-85EC-66BF70882CC3}"/>
              </a:ext>
            </a:extLst>
          </p:cNvPr>
          <p:cNvPicPr>
            <a:picLocks noChangeAspect="1"/>
          </p:cNvPicPr>
          <p:nvPr/>
        </p:nvPicPr>
        <p:blipFill>
          <a:blip r:embed="rId2"/>
          <a:stretch>
            <a:fillRect/>
          </a:stretch>
        </p:blipFill>
        <p:spPr>
          <a:xfrm>
            <a:off x="194026" y="922894"/>
            <a:ext cx="8375999" cy="5012211"/>
          </a:xfrm>
          <a:prstGeom prst="rect">
            <a:avLst/>
          </a:prstGeom>
        </p:spPr>
      </p:pic>
    </p:spTree>
    <p:extLst>
      <p:ext uri="{BB962C8B-B14F-4D97-AF65-F5344CB8AC3E}">
        <p14:creationId xmlns:p14="http://schemas.microsoft.com/office/powerpoint/2010/main" val="271547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785104"/>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Project History</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Pre-App – April 9, 2019</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DAR 1 – May 16, 2019</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DAR 2 – July 18, 2019</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ACA6666-A79F-4E74-BC1B-B4A6750A53AB}"/>
              </a:ext>
            </a:extLst>
          </p:cNvPr>
          <p:cNvSpPr txBox="1"/>
          <p:nvPr/>
        </p:nvSpPr>
        <p:spPr>
          <a:xfrm>
            <a:off x="151311" y="3707063"/>
            <a:ext cx="3771351" cy="523220"/>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DAR 1</a:t>
            </a: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2BD29D5-C3FC-465E-90CC-500A37CE26A4}"/>
              </a:ext>
            </a:extLst>
          </p:cNvPr>
          <p:cNvSpPr txBox="1"/>
          <p:nvPr/>
        </p:nvSpPr>
        <p:spPr>
          <a:xfrm>
            <a:off x="4943720" y="2754379"/>
            <a:ext cx="3771351" cy="523220"/>
          </a:xfrm>
          <a:prstGeom prst="rect">
            <a:avLst/>
          </a:prstGeom>
          <a:noFill/>
        </p:spPr>
        <p:txBody>
          <a:bodyPr wrap="square" rtlCol="0">
            <a:spAutoFit/>
          </a:bodyPr>
          <a:lstStyle/>
          <a:p>
            <a:pPr algn="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DAR 2</a:t>
            </a: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C53E8D7-CC6D-483F-9916-95CBADA57320}"/>
              </a:ext>
            </a:extLst>
          </p:cNvPr>
          <p:cNvPicPr>
            <a:picLocks noChangeAspect="1"/>
          </p:cNvPicPr>
          <p:nvPr/>
        </p:nvPicPr>
        <p:blipFill>
          <a:blip r:embed="rId2"/>
          <a:stretch>
            <a:fillRect/>
          </a:stretch>
        </p:blipFill>
        <p:spPr>
          <a:xfrm>
            <a:off x="2953900" y="3277599"/>
            <a:ext cx="5761171" cy="3520064"/>
          </a:xfrm>
          <a:prstGeom prst="rect">
            <a:avLst/>
          </a:prstGeom>
        </p:spPr>
      </p:pic>
      <p:pic>
        <p:nvPicPr>
          <p:cNvPr id="2" name="Picture 1">
            <a:extLst>
              <a:ext uri="{FF2B5EF4-FFF2-40B4-BE49-F238E27FC236}">
                <a16:creationId xmlns:a16="http://schemas.microsoft.com/office/drawing/2014/main" id="{1D3A74D5-6BB4-47C5-814A-A9602BA3A801}"/>
              </a:ext>
            </a:extLst>
          </p:cNvPr>
          <p:cNvPicPr>
            <a:picLocks noChangeAspect="1"/>
          </p:cNvPicPr>
          <p:nvPr/>
        </p:nvPicPr>
        <p:blipFill>
          <a:blip r:embed="rId3"/>
          <a:stretch>
            <a:fillRect/>
          </a:stretch>
        </p:blipFill>
        <p:spPr>
          <a:xfrm>
            <a:off x="151311" y="186999"/>
            <a:ext cx="5042095" cy="3520064"/>
          </a:xfrm>
          <a:prstGeom prst="rect">
            <a:avLst/>
          </a:prstGeom>
        </p:spPr>
      </p:pic>
    </p:spTree>
    <p:extLst>
      <p:ext uri="{BB962C8B-B14F-4D97-AF65-F5344CB8AC3E}">
        <p14:creationId xmlns:p14="http://schemas.microsoft.com/office/powerpoint/2010/main" val="3173512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2523768"/>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Modifications</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tabLst>
                <a:tab pos="231775" algn="l"/>
              </a:tabLst>
            </a:pPr>
            <a:r>
              <a:rPr lang="en-US" altLang="en-US" sz="1600" b="1" dirty="0">
                <a:solidFill>
                  <a:schemeClr val="bg1"/>
                </a:solidFill>
                <a:latin typeface="Arial" panose="020B0604020202020204" pitchFamily="34" charset="0"/>
                <a:cs typeface="Arial" panose="020B0604020202020204" pitchFamily="34" charset="0"/>
              </a:rPr>
              <a:t>1. 33.266.130.F.2 – vehicle 	parking space width</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tabLst>
                <a:tab pos="231775" algn="l"/>
              </a:tabLst>
            </a:pPr>
            <a:r>
              <a:rPr lang="en-US" altLang="en-US" sz="1600" dirty="0">
                <a:solidFill>
                  <a:schemeClr val="bg2">
                    <a:lumMod val="90000"/>
                  </a:schemeClr>
                </a:solidFill>
                <a:latin typeface="Arial" panose="020B0604020202020204" pitchFamily="34" charset="0"/>
                <a:cs typeface="Arial" panose="020B0604020202020204" pitchFamily="34" charset="0"/>
              </a:rPr>
              <a:t>2. 33.266.220.C.3.b – bicycle 	parking space width</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73886C-DD78-4BEE-AE35-41CA22F8EB97}"/>
              </a:ext>
            </a:extLst>
          </p:cNvPr>
          <p:cNvSpPr txBox="1"/>
          <p:nvPr/>
        </p:nvSpPr>
        <p:spPr>
          <a:xfrm>
            <a:off x="411844" y="4272676"/>
            <a:ext cx="8022472" cy="2769989"/>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Modification 1</a:t>
            </a: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The Standard: Vehicle parking spaces shall be 8’-6” wide.</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The Purpose: The parking area layout standards are intended to promote safe circulation within the parking area, provide for the effective management of stormwater runoff from vehicle areas, and provide for convenient entry and exit of vehicles.</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The Proposal: To reduce the width of some parking spaces by 8”.</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7E3FE6F-636A-4E17-B44F-F722E023EC98}"/>
              </a:ext>
            </a:extLst>
          </p:cNvPr>
          <p:cNvPicPr>
            <a:picLocks noChangeAspect="1"/>
          </p:cNvPicPr>
          <p:nvPr/>
        </p:nvPicPr>
        <p:blipFill rotWithShape="1">
          <a:blip r:embed="rId2"/>
          <a:srcRect l="1942"/>
          <a:stretch/>
        </p:blipFill>
        <p:spPr>
          <a:xfrm>
            <a:off x="3766782" y="243191"/>
            <a:ext cx="4800782" cy="4619625"/>
          </a:xfrm>
          <a:prstGeom prst="rect">
            <a:avLst/>
          </a:prstGeom>
        </p:spPr>
      </p:pic>
    </p:spTree>
    <p:extLst>
      <p:ext uri="{BB962C8B-B14F-4D97-AF65-F5344CB8AC3E}">
        <p14:creationId xmlns:p14="http://schemas.microsoft.com/office/powerpoint/2010/main" val="397615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929970" cy="2523768"/>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Modifications</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tabLst>
                <a:tab pos="231775" algn="l"/>
              </a:tabLst>
            </a:pPr>
            <a:r>
              <a:rPr lang="en-US" altLang="en-US" sz="1600" dirty="0">
                <a:solidFill>
                  <a:schemeClr val="bg2">
                    <a:lumMod val="90000"/>
                  </a:schemeClr>
                </a:solidFill>
                <a:latin typeface="Arial" panose="020B0604020202020204" pitchFamily="34" charset="0"/>
                <a:cs typeface="Arial" panose="020B0604020202020204" pitchFamily="34" charset="0"/>
              </a:rPr>
              <a:t>1. 33.266.130.F.2 – vehicle 	parking space width</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marL="231775" indent="-231775">
              <a:spcBef>
                <a:spcPct val="0"/>
              </a:spcBef>
              <a:buFontTx/>
              <a:buNone/>
              <a:tabLst>
                <a:tab pos="231775" algn="l"/>
              </a:tabLst>
            </a:pPr>
            <a:r>
              <a:rPr lang="en-US" altLang="en-US" sz="1600" b="1" dirty="0">
                <a:solidFill>
                  <a:schemeClr val="bg1"/>
                </a:solidFill>
                <a:latin typeface="Arial" panose="020B0604020202020204" pitchFamily="34" charset="0"/>
                <a:cs typeface="Arial" panose="020B0604020202020204" pitchFamily="34" charset="0"/>
              </a:rPr>
              <a:t>2. 33.266.220.C.3.b – bicycle parking space width</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73886C-DD78-4BEE-AE35-41CA22F8EB97}"/>
              </a:ext>
            </a:extLst>
          </p:cNvPr>
          <p:cNvSpPr txBox="1"/>
          <p:nvPr/>
        </p:nvSpPr>
        <p:spPr>
          <a:xfrm>
            <a:off x="411844" y="4272676"/>
            <a:ext cx="8022472" cy="2769989"/>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Modification 2</a:t>
            </a: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The Standard: Bicycle parking spaces shall be 24” wide.</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The Purpose: These standards ensure that required bicycle parking is designed so that bicycles may be securely locked without undue inconvenience and will be reasonably safeguarded from intentional or accidental damage.</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The Proposal: To reduce the width of long-term bicycle parking spaces to 18”.</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7E3FE6F-636A-4E17-B44F-F722E023EC98}"/>
              </a:ext>
            </a:extLst>
          </p:cNvPr>
          <p:cNvPicPr>
            <a:picLocks noChangeAspect="1"/>
          </p:cNvPicPr>
          <p:nvPr/>
        </p:nvPicPr>
        <p:blipFill rotWithShape="1">
          <a:blip r:embed="rId2"/>
          <a:srcRect l="1942"/>
          <a:stretch/>
        </p:blipFill>
        <p:spPr>
          <a:xfrm>
            <a:off x="3766782" y="243191"/>
            <a:ext cx="4800782" cy="4619625"/>
          </a:xfrm>
          <a:prstGeom prst="rect">
            <a:avLst/>
          </a:prstGeom>
        </p:spPr>
      </p:pic>
    </p:spTree>
    <p:extLst>
      <p:ext uri="{BB962C8B-B14F-4D97-AF65-F5344CB8AC3E}">
        <p14:creationId xmlns:p14="http://schemas.microsoft.com/office/powerpoint/2010/main" val="2654754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indent="-231775">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5232202"/>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Adjustments</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342900" indent="-342900">
              <a:spcBef>
                <a:spcPct val="0"/>
              </a:spcBef>
              <a:buFontTx/>
              <a:buAutoNum type="arabicPeriod"/>
            </a:pPr>
            <a:r>
              <a:rPr lang="en-US" altLang="en-US" sz="1600" b="1" dirty="0">
                <a:solidFill>
                  <a:schemeClr val="bg1"/>
                </a:solidFill>
                <a:latin typeface="Arial" panose="020B0604020202020204" pitchFamily="34" charset="0"/>
                <a:cs typeface="Arial" panose="020B0604020202020204" pitchFamily="34" charset="0"/>
              </a:rPr>
              <a:t>33.510.263.B.2.a(3) – vehicle access</a:t>
            </a:r>
          </a:p>
          <a:p>
            <a:pPr marL="342900" indent="-342900">
              <a:spcBef>
                <a:spcPct val="0"/>
              </a:spcBef>
              <a:buFontTx/>
              <a:buAutoNum type="arabicPeriod"/>
            </a:pPr>
            <a:endParaRPr lang="en-US" altLang="en-US" sz="1600" b="1" dirty="0">
              <a:solidFill>
                <a:schemeClr val="bg1"/>
              </a:solidFill>
              <a:latin typeface="Arial" panose="020B0604020202020204" pitchFamily="34" charset="0"/>
              <a:cs typeface="Arial" panose="020B0604020202020204" pitchFamily="34" charset="0"/>
            </a:endParaRPr>
          </a:p>
          <a:p>
            <a:pPr marL="342900" indent="-342900">
              <a:spcBef>
                <a:spcPct val="0"/>
              </a:spcBef>
              <a:buFontTx/>
              <a:buAutoNum type="arabicPeriod"/>
            </a:pPr>
            <a:endParaRPr lang="en-US" altLang="en-US" sz="1600" b="1" dirty="0">
              <a:solidFill>
                <a:schemeClr val="bg1"/>
              </a:solidFill>
              <a:latin typeface="Arial" panose="020B0604020202020204" pitchFamily="34" charset="0"/>
              <a:cs typeface="Arial" panose="020B0604020202020204" pitchFamily="34" charset="0"/>
            </a:endParaRPr>
          </a:p>
          <a:p>
            <a:pPr marL="342900" indent="-342900">
              <a:spcBef>
                <a:spcPct val="0"/>
              </a:spcBef>
              <a:buFontTx/>
              <a:buAutoNum type="arabicPeriod"/>
            </a:pPr>
            <a:endParaRPr lang="en-US" altLang="en-US" sz="1600" b="1" dirty="0">
              <a:solidFill>
                <a:schemeClr val="bg1"/>
              </a:solidFill>
              <a:latin typeface="Arial" panose="020B0604020202020204" pitchFamily="34" charset="0"/>
              <a:cs typeface="Arial" panose="020B0604020202020204" pitchFamily="34" charset="0"/>
            </a:endParaRPr>
          </a:p>
          <a:p>
            <a:pPr marL="342900" indent="-342900">
              <a:spcBef>
                <a:spcPct val="0"/>
              </a:spcBef>
              <a:buFontTx/>
              <a:buAutoNum type="arabicPeriod"/>
            </a:pPr>
            <a:endParaRPr lang="en-US" altLang="en-US" sz="1600" b="1" dirty="0">
              <a:solidFill>
                <a:schemeClr val="bg1"/>
              </a:solidFill>
              <a:latin typeface="Arial" panose="020B0604020202020204" pitchFamily="34" charset="0"/>
              <a:cs typeface="Arial" panose="020B0604020202020204" pitchFamily="34" charset="0"/>
            </a:endParaRPr>
          </a:p>
          <a:p>
            <a:pPr lvl="1">
              <a:spcBef>
                <a:spcPct val="0"/>
              </a:spcBef>
            </a:pPr>
            <a:r>
              <a:rPr lang="en-US" altLang="en-US" sz="1600" b="1" dirty="0">
                <a:solidFill>
                  <a:schemeClr val="bg1"/>
                </a:solidFill>
                <a:latin typeface="Arial" panose="020B0604020202020204" pitchFamily="34" charset="0"/>
                <a:cs typeface="Arial" panose="020B0604020202020204" pitchFamily="34" charset="0"/>
              </a:rPr>
              <a:t>City Bikeway</a:t>
            </a:r>
          </a:p>
          <a:p>
            <a:pPr lvl="1">
              <a:spcBef>
                <a:spcPct val="0"/>
              </a:spcBef>
            </a:pPr>
            <a:r>
              <a:rPr lang="en-US" altLang="en-US" sz="1600" b="1" dirty="0">
                <a:solidFill>
                  <a:schemeClr val="bg1"/>
                </a:solidFill>
                <a:latin typeface="Arial" panose="020B0604020202020204" pitchFamily="34" charset="0"/>
                <a:cs typeface="Arial" panose="020B0604020202020204" pitchFamily="34" charset="0"/>
              </a:rPr>
              <a:t>Major Emergency Response</a:t>
            </a:r>
          </a:p>
          <a:p>
            <a:pPr lvl="1">
              <a:spcBef>
                <a:spcPct val="0"/>
              </a:spcBef>
            </a:pPr>
            <a:r>
              <a:rPr lang="en-US" altLang="en-US" sz="1600" b="1" dirty="0">
                <a:solidFill>
                  <a:schemeClr val="bg1"/>
                </a:solidFill>
                <a:latin typeface="Arial" panose="020B0604020202020204" pitchFamily="34" charset="0"/>
                <a:cs typeface="Arial" panose="020B0604020202020204" pitchFamily="34" charset="0"/>
              </a:rPr>
              <a:t>City Walkway</a:t>
            </a:r>
          </a:p>
          <a:p>
            <a:pPr lvl="1">
              <a:spcBef>
                <a:spcPct val="0"/>
              </a:spcBef>
            </a:pPr>
            <a:r>
              <a:rPr lang="en-US" altLang="en-US" sz="1600" b="1" dirty="0">
                <a:solidFill>
                  <a:schemeClr val="bg1"/>
                </a:solidFill>
                <a:latin typeface="Arial" panose="020B0604020202020204" pitchFamily="34" charset="0"/>
                <a:cs typeface="Arial" panose="020B0604020202020204" pitchFamily="34" charset="0"/>
              </a:rPr>
              <a:t>Major Transit Priority Street</a:t>
            </a:r>
          </a:p>
          <a:p>
            <a:pPr lvl="1">
              <a:spcBef>
                <a:spcPct val="0"/>
              </a:spcBef>
            </a:pPr>
            <a:r>
              <a:rPr lang="en-US" altLang="en-US" sz="1600" b="1" dirty="0">
                <a:solidFill>
                  <a:schemeClr val="bg1"/>
                </a:solidFill>
                <a:latin typeface="Arial" panose="020B0604020202020204" pitchFamily="34" charset="0"/>
                <a:cs typeface="Arial" panose="020B0604020202020204" pitchFamily="34" charset="0"/>
              </a:rPr>
              <a:t>Transit Access Street</a:t>
            </a:r>
          </a:p>
          <a:p>
            <a:pPr lvl="1">
              <a:spcBef>
                <a:spcPct val="0"/>
              </a:spcBef>
            </a:pPr>
            <a:r>
              <a:rPr lang="en-US" altLang="en-US" sz="1600" b="1" dirty="0">
                <a:solidFill>
                  <a:schemeClr val="bg1"/>
                </a:solidFill>
                <a:latin typeface="Arial" panose="020B0604020202020204" pitchFamily="34" charset="0"/>
                <a:cs typeface="Arial" panose="020B0604020202020204" pitchFamily="34" charset="0"/>
              </a:rPr>
              <a:t>Priority Truck Street Major Truck Street</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73886C-DD78-4BEE-AE35-41CA22F8EB97}"/>
              </a:ext>
            </a:extLst>
          </p:cNvPr>
          <p:cNvSpPr txBox="1"/>
          <p:nvPr/>
        </p:nvSpPr>
        <p:spPr>
          <a:xfrm>
            <a:off x="411844" y="4272676"/>
            <a:ext cx="8259452" cy="2769989"/>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Adjustment 1</a:t>
            </a: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The Standard: Vehicle access is not allowed on a Major Truck street (SE 11</a:t>
            </a:r>
            <a:r>
              <a:rPr lang="en-US" altLang="en-US" sz="1600" baseline="30000" dirty="0">
                <a:solidFill>
                  <a:schemeClr val="tx1">
                    <a:lumMod val="75000"/>
                    <a:lumOff val="25000"/>
                  </a:schemeClr>
                </a:solidFill>
                <a:latin typeface="Arial" panose="020B0604020202020204" pitchFamily="34" charset="0"/>
                <a:cs typeface="Arial" panose="020B0604020202020204" pitchFamily="34" charset="0"/>
              </a:rPr>
              <a:t>th</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The Purpose: The purpose of the parking and loading access regulations is to ensure the safety of pedestrians, bicyclists, and motorists, to avoid significant adverse impact on transit operations, and to ensure that the transportation system functions efficiently... </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The Proposal: To allow vehicle access on SE 11</a:t>
            </a:r>
            <a:r>
              <a:rPr lang="en-US" altLang="en-US" sz="1600" baseline="30000" dirty="0">
                <a:solidFill>
                  <a:schemeClr val="tx1">
                    <a:lumMod val="75000"/>
                    <a:lumOff val="25000"/>
                  </a:schemeClr>
                </a:solidFill>
                <a:latin typeface="Arial" panose="020B0604020202020204" pitchFamily="34" charset="0"/>
                <a:cs typeface="Arial" panose="020B0604020202020204" pitchFamily="34" charset="0"/>
              </a:rPr>
              <a:t>th</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 </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CD057C1-5078-4624-A449-193CBE6D4A90}"/>
              </a:ext>
            </a:extLst>
          </p:cNvPr>
          <p:cNvPicPr>
            <a:picLocks noChangeAspect="1"/>
          </p:cNvPicPr>
          <p:nvPr/>
        </p:nvPicPr>
        <p:blipFill>
          <a:blip r:embed="rId2"/>
          <a:stretch>
            <a:fillRect/>
          </a:stretch>
        </p:blipFill>
        <p:spPr>
          <a:xfrm>
            <a:off x="2984871" y="147656"/>
            <a:ext cx="5686425" cy="4667250"/>
          </a:xfrm>
          <a:prstGeom prst="rect">
            <a:avLst/>
          </a:prstGeom>
        </p:spPr>
      </p:pic>
      <p:cxnSp>
        <p:nvCxnSpPr>
          <p:cNvPr id="5" name="Straight Connector 4">
            <a:extLst>
              <a:ext uri="{FF2B5EF4-FFF2-40B4-BE49-F238E27FC236}">
                <a16:creationId xmlns:a16="http://schemas.microsoft.com/office/drawing/2014/main" id="{3293000F-31ED-4AFD-852B-BCE844B73A8A}"/>
              </a:ext>
            </a:extLst>
          </p:cNvPr>
          <p:cNvCxnSpPr/>
          <p:nvPr/>
        </p:nvCxnSpPr>
        <p:spPr>
          <a:xfrm>
            <a:off x="4649274" y="147656"/>
            <a:ext cx="0" cy="466725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9A14428-2285-4B93-B749-F437ED404619}"/>
              </a:ext>
            </a:extLst>
          </p:cNvPr>
          <p:cNvCxnSpPr/>
          <p:nvPr/>
        </p:nvCxnSpPr>
        <p:spPr>
          <a:xfrm>
            <a:off x="6733503" y="147656"/>
            <a:ext cx="0" cy="466725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8D1CFD-A567-4A41-ADE4-1BF5AAF6A2E0}"/>
              </a:ext>
            </a:extLst>
          </p:cNvPr>
          <p:cNvCxnSpPr>
            <a:cxnSpLocks/>
          </p:cNvCxnSpPr>
          <p:nvPr/>
        </p:nvCxnSpPr>
        <p:spPr>
          <a:xfrm>
            <a:off x="2984871" y="1528648"/>
            <a:ext cx="5686425"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1DDE903-44B4-4427-84A3-CA55CDA570D6}"/>
              </a:ext>
            </a:extLst>
          </p:cNvPr>
          <p:cNvCxnSpPr>
            <a:cxnSpLocks/>
          </p:cNvCxnSpPr>
          <p:nvPr/>
        </p:nvCxnSpPr>
        <p:spPr>
          <a:xfrm>
            <a:off x="2984871" y="3600000"/>
            <a:ext cx="5686425"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BBEC62-0870-4D1A-86FF-8BCF9BD8A152}"/>
              </a:ext>
            </a:extLst>
          </p:cNvPr>
          <p:cNvCxnSpPr>
            <a:cxnSpLocks/>
          </p:cNvCxnSpPr>
          <p:nvPr/>
        </p:nvCxnSpPr>
        <p:spPr>
          <a:xfrm>
            <a:off x="9068004" y="2567546"/>
            <a:ext cx="410847"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DA2A7F2-868D-4838-AEBB-6437F23B3907}"/>
              </a:ext>
            </a:extLst>
          </p:cNvPr>
          <p:cNvCxnSpPr/>
          <p:nvPr/>
        </p:nvCxnSpPr>
        <p:spPr>
          <a:xfrm>
            <a:off x="4685765" y="147656"/>
            <a:ext cx="0" cy="466725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A90791-ACE0-4E3A-847D-53B800FDD943}"/>
              </a:ext>
            </a:extLst>
          </p:cNvPr>
          <p:cNvCxnSpPr/>
          <p:nvPr/>
        </p:nvCxnSpPr>
        <p:spPr>
          <a:xfrm>
            <a:off x="6793605" y="147656"/>
            <a:ext cx="0" cy="466725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A9DF181-D258-494B-945A-9146316C616D}"/>
              </a:ext>
            </a:extLst>
          </p:cNvPr>
          <p:cNvCxnSpPr>
            <a:cxnSpLocks/>
          </p:cNvCxnSpPr>
          <p:nvPr/>
        </p:nvCxnSpPr>
        <p:spPr>
          <a:xfrm>
            <a:off x="2984871" y="1578016"/>
            <a:ext cx="568642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8104D0-4C40-4EDA-8287-8E881A563A15}"/>
              </a:ext>
            </a:extLst>
          </p:cNvPr>
          <p:cNvCxnSpPr>
            <a:cxnSpLocks/>
          </p:cNvCxnSpPr>
          <p:nvPr/>
        </p:nvCxnSpPr>
        <p:spPr>
          <a:xfrm>
            <a:off x="2984871" y="3669042"/>
            <a:ext cx="568642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B286EA-06AF-4578-A524-CA8CA160CDB2}"/>
              </a:ext>
            </a:extLst>
          </p:cNvPr>
          <p:cNvCxnSpPr>
            <a:cxnSpLocks/>
          </p:cNvCxnSpPr>
          <p:nvPr/>
        </p:nvCxnSpPr>
        <p:spPr>
          <a:xfrm>
            <a:off x="9068004" y="2810098"/>
            <a:ext cx="410847"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F0D8936-669E-49B4-9878-AFCED936ADB1}"/>
              </a:ext>
            </a:extLst>
          </p:cNvPr>
          <p:cNvCxnSpPr/>
          <p:nvPr/>
        </p:nvCxnSpPr>
        <p:spPr>
          <a:xfrm>
            <a:off x="4902560" y="147656"/>
            <a:ext cx="0" cy="46672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7FCD8C-9677-4144-BF91-C248DD0AAEC3}"/>
              </a:ext>
            </a:extLst>
          </p:cNvPr>
          <p:cNvCxnSpPr/>
          <p:nvPr/>
        </p:nvCxnSpPr>
        <p:spPr>
          <a:xfrm>
            <a:off x="6999669" y="147656"/>
            <a:ext cx="0" cy="46672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90D6C4-6B66-4071-937E-8E7936475440}"/>
              </a:ext>
            </a:extLst>
          </p:cNvPr>
          <p:cNvCxnSpPr>
            <a:cxnSpLocks/>
          </p:cNvCxnSpPr>
          <p:nvPr/>
        </p:nvCxnSpPr>
        <p:spPr>
          <a:xfrm>
            <a:off x="9068004" y="4517373"/>
            <a:ext cx="41084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523387A-62D5-4044-9F66-F8F742DF113C}"/>
              </a:ext>
            </a:extLst>
          </p:cNvPr>
          <p:cNvCxnSpPr>
            <a:cxnSpLocks/>
          </p:cNvCxnSpPr>
          <p:nvPr/>
        </p:nvCxnSpPr>
        <p:spPr>
          <a:xfrm>
            <a:off x="2984871" y="3898716"/>
            <a:ext cx="568642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40F56FA-0D58-4249-87D2-3A0A6FF046CA}"/>
              </a:ext>
            </a:extLst>
          </p:cNvPr>
          <p:cNvCxnSpPr>
            <a:cxnSpLocks/>
          </p:cNvCxnSpPr>
          <p:nvPr/>
        </p:nvCxnSpPr>
        <p:spPr>
          <a:xfrm>
            <a:off x="2984871" y="1784435"/>
            <a:ext cx="568642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C80C5FF-D8D5-4AAC-A114-3B89A37EB398}"/>
              </a:ext>
            </a:extLst>
          </p:cNvPr>
          <p:cNvCxnSpPr>
            <a:cxnSpLocks/>
          </p:cNvCxnSpPr>
          <p:nvPr/>
        </p:nvCxnSpPr>
        <p:spPr>
          <a:xfrm>
            <a:off x="9068004" y="4272200"/>
            <a:ext cx="41084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94E1B15-DDF5-4C7B-80FE-53AE86820540}"/>
              </a:ext>
            </a:extLst>
          </p:cNvPr>
          <p:cNvCxnSpPr/>
          <p:nvPr/>
        </p:nvCxnSpPr>
        <p:spPr>
          <a:xfrm>
            <a:off x="4720110" y="147656"/>
            <a:ext cx="0" cy="46672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B5ACF68-0A8A-4D5E-B06C-A5A34EC95841}"/>
              </a:ext>
            </a:extLst>
          </p:cNvPr>
          <p:cNvCxnSpPr/>
          <p:nvPr/>
        </p:nvCxnSpPr>
        <p:spPr>
          <a:xfrm>
            <a:off x="6836538" y="134777"/>
            <a:ext cx="0" cy="46672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A3C8960-9FB9-4251-97F8-8DC2C53E2F9B}"/>
              </a:ext>
            </a:extLst>
          </p:cNvPr>
          <p:cNvCxnSpPr>
            <a:cxnSpLocks/>
          </p:cNvCxnSpPr>
          <p:nvPr/>
        </p:nvCxnSpPr>
        <p:spPr>
          <a:xfrm>
            <a:off x="2984871" y="1634179"/>
            <a:ext cx="5686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2522746-A5DF-4F16-819D-8BAAF3E6E19E}"/>
              </a:ext>
            </a:extLst>
          </p:cNvPr>
          <p:cNvCxnSpPr>
            <a:cxnSpLocks/>
          </p:cNvCxnSpPr>
          <p:nvPr/>
        </p:nvCxnSpPr>
        <p:spPr>
          <a:xfrm>
            <a:off x="2984871" y="3707679"/>
            <a:ext cx="568642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D278A24-CAE2-4371-AAC3-D9418C21EDA5}"/>
              </a:ext>
            </a:extLst>
          </p:cNvPr>
          <p:cNvCxnSpPr>
            <a:cxnSpLocks/>
          </p:cNvCxnSpPr>
          <p:nvPr/>
        </p:nvCxnSpPr>
        <p:spPr>
          <a:xfrm>
            <a:off x="9068004" y="3296268"/>
            <a:ext cx="41084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DF0389-B1EC-4A87-B324-AEA2A9058E5B}"/>
              </a:ext>
            </a:extLst>
          </p:cNvPr>
          <p:cNvCxnSpPr/>
          <p:nvPr/>
        </p:nvCxnSpPr>
        <p:spPr>
          <a:xfrm>
            <a:off x="4812407" y="147656"/>
            <a:ext cx="0" cy="4667250"/>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5DA2FC3-43FC-433C-8939-E15D32C868D6}"/>
              </a:ext>
            </a:extLst>
          </p:cNvPr>
          <p:cNvCxnSpPr/>
          <p:nvPr/>
        </p:nvCxnSpPr>
        <p:spPr>
          <a:xfrm>
            <a:off x="6926691" y="134777"/>
            <a:ext cx="0" cy="4667250"/>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856819-E0B6-433D-BC6E-C2E5EE998408}"/>
              </a:ext>
            </a:extLst>
          </p:cNvPr>
          <p:cNvCxnSpPr>
            <a:cxnSpLocks/>
          </p:cNvCxnSpPr>
          <p:nvPr/>
        </p:nvCxnSpPr>
        <p:spPr>
          <a:xfrm>
            <a:off x="2984870" y="1707161"/>
            <a:ext cx="568642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078A3E-AE14-489F-BD92-54427FDD6896}"/>
              </a:ext>
            </a:extLst>
          </p:cNvPr>
          <p:cNvCxnSpPr>
            <a:cxnSpLocks/>
          </p:cNvCxnSpPr>
          <p:nvPr/>
        </p:nvCxnSpPr>
        <p:spPr>
          <a:xfrm>
            <a:off x="2984870" y="3821442"/>
            <a:ext cx="568642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3F6FC7D-E929-4486-AE4C-971CF3F419B7}"/>
              </a:ext>
            </a:extLst>
          </p:cNvPr>
          <p:cNvCxnSpPr>
            <a:cxnSpLocks/>
          </p:cNvCxnSpPr>
          <p:nvPr/>
        </p:nvCxnSpPr>
        <p:spPr>
          <a:xfrm>
            <a:off x="9068004" y="3558493"/>
            <a:ext cx="41084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FB2A05D-398E-4454-A26D-2A2F7AB87D96}"/>
              </a:ext>
            </a:extLst>
          </p:cNvPr>
          <p:cNvCxnSpPr>
            <a:cxnSpLocks/>
          </p:cNvCxnSpPr>
          <p:nvPr/>
        </p:nvCxnSpPr>
        <p:spPr>
          <a:xfrm>
            <a:off x="9068004" y="4032865"/>
            <a:ext cx="410847" cy="0"/>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88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848D1C-C697-46E6-94E3-D3E333D96F62}"/>
              </a:ext>
            </a:extLst>
          </p:cNvPr>
          <p:cNvSpPr txBox="1"/>
          <p:nvPr/>
        </p:nvSpPr>
        <p:spPr>
          <a:xfrm>
            <a:off x="5342021" y="4591251"/>
            <a:ext cx="6395149"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Applicant Presentation</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69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DF9140-C704-4553-BA6C-2788BB6762A1}"/>
              </a:ext>
            </a:extLst>
          </p:cNvPr>
          <p:cNvSpPr txBox="1"/>
          <p:nvPr/>
        </p:nvSpPr>
        <p:spPr>
          <a:xfrm>
            <a:off x="6605845" y="596767"/>
            <a:ext cx="4915595" cy="6261234"/>
          </a:xfrm>
          <a:prstGeom prst="rect">
            <a:avLst/>
          </a:prstGeom>
          <a:noFill/>
        </p:spPr>
        <p:txBody>
          <a:bodyPr wrap="square" numCol="1" spcCol="182880" rtlCol="0">
            <a:noAutofit/>
          </a:bodyPr>
          <a:lstStyle/>
          <a:p>
            <a:pPr>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Context</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Location</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Zoning</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Approval Criteria</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Context</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Program Overview</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Project History</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Modifications | Adjustments</a:t>
            </a:r>
          </a:p>
          <a:p>
            <a:pPr>
              <a:buFontTx/>
              <a:buNone/>
            </a:pPr>
            <a:endParaRPr lang="en-US" altLang="en-US" sz="1600" dirty="0">
              <a:solidFill>
                <a:srgbClr val="FFC000"/>
              </a:solidFill>
              <a:latin typeface="Arial" panose="020B0604020202020204" pitchFamily="34" charset="0"/>
              <a:cs typeface="Arial" panose="020B0604020202020204" pitchFamily="34" charset="0"/>
            </a:endParaRPr>
          </a:p>
          <a:p>
            <a:pPr>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Applicant Presentation</a:t>
            </a:r>
          </a:p>
          <a:p>
            <a:pPr>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Approvability Items</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Context</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Public Realm</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Quality &amp; Permanence</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Modifications | Adjustments</a:t>
            </a:r>
          </a:p>
          <a:p>
            <a:pPr>
              <a:buFontTx/>
              <a:buNone/>
            </a:pPr>
            <a:endParaRPr lang="en-US" altLang="en-US" sz="1400" dirty="0">
              <a:solidFill>
                <a:schemeClr val="tx1">
                  <a:lumMod val="75000"/>
                  <a:lumOff val="25000"/>
                </a:schemeClr>
              </a:solidFill>
              <a:latin typeface="Arial" panose="020B0604020202020204" pitchFamily="34" charset="0"/>
              <a:cs typeface="Arial" panose="020B0604020202020204" pitchFamily="34" charset="0"/>
            </a:endParaRPr>
          </a:p>
          <a:p>
            <a:pPr>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Staff Recommendation</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Conditions of Approval</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Next Steps</a:t>
            </a:r>
          </a:p>
        </p:txBody>
      </p:sp>
    </p:spTree>
    <p:extLst>
      <p:ext uri="{BB962C8B-B14F-4D97-AF65-F5344CB8AC3E}">
        <p14:creationId xmlns:p14="http://schemas.microsoft.com/office/powerpoint/2010/main" val="112513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D3D137-7628-422C-BBCC-DB59E2D39DB5}"/>
              </a:ext>
            </a:extLst>
          </p:cNvPr>
          <p:cNvSpPr txBox="1"/>
          <p:nvPr/>
        </p:nvSpPr>
        <p:spPr>
          <a:xfrm>
            <a:off x="6304547" y="4591251"/>
            <a:ext cx="5432623"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Discussion Topics</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584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69277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p>
          <a:p>
            <a:pPr>
              <a:spcBef>
                <a:spcPct val="0"/>
              </a:spcBef>
              <a:buFontTx/>
              <a:buNone/>
            </a:pP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1. Art &amp; Water Features</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4120831"/>
            <a:ext cx="8022423" cy="2277547"/>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Issue 1</a:t>
            </a: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tx1">
                    <a:lumMod val="75000"/>
                    <a:lumOff val="25000"/>
                  </a:schemeClr>
                </a:solidFill>
                <a:latin typeface="Arial" panose="020B0604020202020204" pitchFamily="34" charset="0"/>
                <a:cs typeface="Arial" panose="020B0604020202020204" pitchFamily="34" charset="0"/>
              </a:rPr>
              <a:t>A5-4 – Incorporate Works of Art. </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Incorporate works of art into development projects.</a:t>
            </a:r>
          </a:p>
          <a:p>
            <a:pPr>
              <a:spcBef>
                <a:spcPct val="0"/>
              </a:spcBef>
              <a:buFontTx/>
              <a:buNone/>
            </a:pPr>
            <a:r>
              <a:rPr lang="en-US" altLang="en-US" sz="1600" b="1" dirty="0">
                <a:solidFill>
                  <a:schemeClr val="tx1">
                    <a:lumMod val="75000"/>
                    <a:lumOff val="25000"/>
                  </a:schemeClr>
                </a:solidFill>
                <a:latin typeface="Arial" panose="020B0604020202020204" pitchFamily="34" charset="0"/>
                <a:cs typeface="Arial" panose="020B0604020202020204" pitchFamily="34" charset="0"/>
              </a:rPr>
              <a:t>A5-5 – Incorporate Water Features. </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Enhance the quality of public spaces by incorporating water features.</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i="1" dirty="0">
                <a:solidFill>
                  <a:schemeClr val="tx1">
                    <a:lumMod val="75000"/>
                    <a:lumOff val="25000"/>
                  </a:schemeClr>
                </a:solidFill>
                <a:latin typeface="Arial" panose="020B0604020202020204" pitchFamily="34" charset="0"/>
                <a:cs typeface="Arial" panose="020B0604020202020204" pitchFamily="34" charset="0"/>
              </a:rPr>
              <a:t>Condition D added: </a:t>
            </a:r>
            <a:r>
              <a:rPr lang="en-US" altLang="en-US" sz="1600" i="1" dirty="0">
                <a:solidFill>
                  <a:schemeClr val="tx1">
                    <a:lumMod val="75000"/>
                    <a:lumOff val="25000"/>
                  </a:schemeClr>
                </a:solidFill>
                <a:latin typeface="Arial" panose="020B0604020202020204" pitchFamily="34" charset="0"/>
                <a:cs typeface="Arial" panose="020B0604020202020204" pitchFamily="34" charset="0"/>
              </a:rPr>
              <a:t>The applicant shall provide details at the November 21, 2019 hearing for the proposed art and exposed stormwater management features.</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2FA21C9-84C9-48A7-8627-D37F54D33B86}"/>
              </a:ext>
            </a:extLst>
          </p:cNvPr>
          <p:cNvPicPr>
            <a:picLocks noChangeAspect="1"/>
          </p:cNvPicPr>
          <p:nvPr/>
        </p:nvPicPr>
        <p:blipFill>
          <a:blip r:embed="rId2"/>
          <a:stretch>
            <a:fillRect/>
          </a:stretch>
        </p:blipFill>
        <p:spPr>
          <a:xfrm>
            <a:off x="-1" y="0"/>
            <a:ext cx="6258627" cy="3351863"/>
          </a:xfrm>
          <a:prstGeom prst="rect">
            <a:avLst/>
          </a:prstGeom>
        </p:spPr>
      </p:pic>
      <p:pic>
        <p:nvPicPr>
          <p:cNvPr id="3" name="Picture 2">
            <a:extLst>
              <a:ext uri="{FF2B5EF4-FFF2-40B4-BE49-F238E27FC236}">
                <a16:creationId xmlns:a16="http://schemas.microsoft.com/office/drawing/2014/main" id="{DCE591B5-7B94-4E15-8590-85AF79D8EE60}"/>
              </a:ext>
            </a:extLst>
          </p:cNvPr>
          <p:cNvPicPr>
            <a:picLocks noChangeAspect="1"/>
          </p:cNvPicPr>
          <p:nvPr/>
        </p:nvPicPr>
        <p:blipFill>
          <a:blip r:embed="rId3"/>
          <a:stretch>
            <a:fillRect/>
          </a:stretch>
        </p:blipFill>
        <p:spPr>
          <a:xfrm>
            <a:off x="6306751" y="2491508"/>
            <a:ext cx="5618753" cy="2228817"/>
          </a:xfrm>
          <a:prstGeom prst="rect">
            <a:avLst/>
          </a:prstGeom>
          <a:ln>
            <a:solidFill>
              <a:schemeClr val="tx1"/>
            </a:solidFill>
          </a:ln>
        </p:spPr>
      </p:pic>
    </p:spTree>
    <p:extLst>
      <p:ext uri="{BB962C8B-B14F-4D97-AF65-F5344CB8AC3E}">
        <p14:creationId xmlns:p14="http://schemas.microsoft.com/office/powerpoint/2010/main" val="2785347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Public Realm</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2. Lighting</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4120831"/>
            <a:ext cx="8022423" cy="2769989"/>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Issue 2</a:t>
            </a: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tx1">
                    <a:lumMod val="75000"/>
                    <a:lumOff val="25000"/>
                  </a:schemeClr>
                </a:solidFill>
                <a:latin typeface="Arial" panose="020B0604020202020204" pitchFamily="34" charset="0"/>
                <a:cs typeface="Arial" panose="020B0604020202020204" pitchFamily="34" charset="0"/>
              </a:rPr>
              <a:t>C12 – Integrate Exterior Lighting. </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Integrate exterior lighting and its staging or structural components with the building’s overall design concept. Use exterior lighting to highlight the building’s architecture, being sensitive to its impacts on the skyline at night.</a:t>
            </a:r>
          </a:p>
          <a:p>
            <a:pPr>
              <a:spcBef>
                <a:spcPct val="0"/>
              </a:spcBef>
            </a:pPr>
            <a:endParaRPr lang="en-US" altLang="en-US" sz="1600" i="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altLang="en-US" sz="1600" b="1" i="1" dirty="0">
                <a:solidFill>
                  <a:schemeClr val="tx1">
                    <a:lumMod val="75000"/>
                    <a:lumOff val="25000"/>
                  </a:schemeClr>
                </a:solidFill>
                <a:latin typeface="Arial" panose="020B0604020202020204" pitchFamily="34" charset="0"/>
                <a:cs typeface="Arial" panose="020B0604020202020204" pitchFamily="34" charset="0"/>
              </a:rPr>
              <a:t>Condition E added: </a:t>
            </a:r>
            <a:r>
              <a:rPr lang="en-US" altLang="en-US" sz="1600" i="1" dirty="0">
                <a:solidFill>
                  <a:schemeClr val="tx1">
                    <a:lumMod val="75000"/>
                    <a:lumOff val="25000"/>
                  </a:schemeClr>
                </a:solidFill>
                <a:latin typeface="Arial" panose="020B0604020202020204" pitchFamily="34" charset="0"/>
                <a:cs typeface="Arial" panose="020B0604020202020204" pitchFamily="34" charset="0"/>
              </a:rPr>
              <a:t>Sconce light fixtures shall be added to the five columns of the central volume on SE Morrison, at the five columns of the central volume on SE 11</a:t>
            </a:r>
            <a:r>
              <a:rPr lang="en-US" altLang="en-US" sz="1600" i="1" baseline="30000" dirty="0">
                <a:solidFill>
                  <a:schemeClr val="tx1">
                    <a:lumMod val="75000"/>
                    <a:lumOff val="25000"/>
                  </a:schemeClr>
                </a:solidFill>
                <a:latin typeface="Arial" panose="020B0604020202020204" pitchFamily="34" charset="0"/>
                <a:cs typeface="Arial" panose="020B0604020202020204" pitchFamily="34" charset="0"/>
              </a:rPr>
              <a:t>th</a:t>
            </a:r>
            <a:r>
              <a:rPr lang="en-US" altLang="en-US" sz="1600" i="1" dirty="0">
                <a:solidFill>
                  <a:schemeClr val="tx1">
                    <a:lumMod val="75000"/>
                    <a:lumOff val="25000"/>
                  </a:schemeClr>
                </a:solidFill>
                <a:latin typeface="Arial" panose="020B0604020202020204" pitchFamily="34" charset="0"/>
                <a:cs typeface="Arial" panose="020B0604020202020204" pitchFamily="34" charset="0"/>
              </a:rPr>
              <a:t>, and at the courtyard entrances.</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5D61882-70F1-46B3-BD0A-89CA6336C633}"/>
              </a:ext>
            </a:extLst>
          </p:cNvPr>
          <p:cNvPicPr>
            <a:picLocks noChangeAspect="1"/>
          </p:cNvPicPr>
          <p:nvPr/>
        </p:nvPicPr>
        <p:blipFill>
          <a:blip r:embed="rId2"/>
          <a:stretch>
            <a:fillRect/>
          </a:stretch>
        </p:blipFill>
        <p:spPr>
          <a:xfrm>
            <a:off x="2297215" y="0"/>
            <a:ext cx="6467475" cy="4810125"/>
          </a:xfrm>
          <a:prstGeom prst="rect">
            <a:avLst/>
          </a:prstGeom>
        </p:spPr>
      </p:pic>
      <p:pic>
        <p:nvPicPr>
          <p:cNvPr id="3" name="Picture 2">
            <a:extLst>
              <a:ext uri="{FF2B5EF4-FFF2-40B4-BE49-F238E27FC236}">
                <a16:creationId xmlns:a16="http://schemas.microsoft.com/office/drawing/2014/main" id="{634F9D88-FD50-4C8A-8027-3A5175E26ED0}"/>
              </a:ext>
            </a:extLst>
          </p:cNvPr>
          <p:cNvPicPr>
            <a:picLocks noChangeAspect="1"/>
          </p:cNvPicPr>
          <p:nvPr/>
        </p:nvPicPr>
        <p:blipFill>
          <a:blip r:embed="rId3"/>
          <a:stretch>
            <a:fillRect/>
          </a:stretch>
        </p:blipFill>
        <p:spPr>
          <a:xfrm>
            <a:off x="8693854" y="2881649"/>
            <a:ext cx="3251568" cy="2977626"/>
          </a:xfrm>
          <a:prstGeom prst="rect">
            <a:avLst/>
          </a:prstGeom>
          <a:ln>
            <a:solidFill>
              <a:schemeClr val="tx1"/>
            </a:solidFill>
          </a:ln>
        </p:spPr>
      </p:pic>
      <p:sp>
        <p:nvSpPr>
          <p:cNvPr id="5" name="Oval 4">
            <a:extLst>
              <a:ext uri="{FF2B5EF4-FFF2-40B4-BE49-F238E27FC236}">
                <a16:creationId xmlns:a16="http://schemas.microsoft.com/office/drawing/2014/main" id="{22B5E305-A532-4633-8320-85D412DF5823}"/>
              </a:ext>
            </a:extLst>
          </p:cNvPr>
          <p:cNvSpPr/>
          <p:nvPr/>
        </p:nvSpPr>
        <p:spPr>
          <a:xfrm>
            <a:off x="2524836" y="1487606"/>
            <a:ext cx="423080" cy="1828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B090597-984D-4855-A5FE-E48683BC3411}"/>
              </a:ext>
            </a:extLst>
          </p:cNvPr>
          <p:cNvSpPr/>
          <p:nvPr/>
        </p:nvSpPr>
        <p:spPr>
          <a:xfrm rot="5400000">
            <a:off x="4428145" y="-610348"/>
            <a:ext cx="423080" cy="21301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D185774-FE46-4217-9735-39088C4902C6}"/>
              </a:ext>
            </a:extLst>
          </p:cNvPr>
          <p:cNvSpPr/>
          <p:nvPr/>
        </p:nvSpPr>
        <p:spPr>
          <a:xfrm rot="5400000">
            <a:off x="4935387" y="887566"/>
            <a:ext cx="423080" cy="21301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640468-C1F9-4EAC-A6FC-E55687D8BE5C}"/>
              </a:ext>
            </a:extLst>
          </p:cNvPr>
          <p:cNvSpPr/>
          <p:nvPr/>
        </p:nvSpPr>
        <p:spPr>
          <a:xfrm rot="5400000">
            <a:off x="4935387" y="1865889"/>
            <a:ext cx="423080" cy="21301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0091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246221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Quality &amp; Permanence</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3. Vents</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4. Metal Gauge</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4052591"/>
            <a:ext cx="8022423" cy="2769989"/>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Issue 3</a:t>
            </a: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tx1">
                    <a:lumMod val="75000"/>
                    <a:lumOff val="25000"/>
                  </a:schemeClr>
                </a:solidFill>
                <a:latin typeface="Arial" panose="020B0604020202020204" pitchFamily="34" charset="0"/>
                <a:cs typeface="Arial" panose="020B0604020202020204" pitchFamily="34" charset="0"/>
              </a:rPr>
              <a:t>C2 – Promote Quality and Permanence in Development. </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Use design principles and building materials that promote quality and permanence. </a:t>
            </a:r>
          </a:p>
          <a:p>
            <a:pPr>
              <a:spcBef>
                <a:spcPct val="0"/>
              </a:spcBef>
              <a:buFontTx/>
              <a:buNone/>
            </a:pPr>
            <a:r>
              <a:rPr lang="en-US" altLang="en-US" sz="1600" b="1" dirty="0">
                <a:solidFill>
                  <a:schemeClr val="tx1">
                    <a:lumMod val="75000"/>
                    <a:lumOff val="25000"/>
                  </a:schemeClr>
                </a:solidFill>
                <a:latin typeface="Arial" panose="020B0604020202020204" pitchFamily="34" charset="0"/>
                <a:cs typeface="Arial" panose="020B0604020202020204" pitchFamily="34" charset="0"/>
              </a:rPr>
              <a:t>C5 – Design for Coherency. </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Integrate the differs building and design elements including, but not limited to, construction materials, roofs, entrances, as well as window, door, sign, and lighting systems, to achieve a coherent composition.</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i="1" dirty="0">
                <a:solidFill>
                  <a:schemeClr val="tx1">
                    <a:lumMod val="75000"/>
                    <a:lumOff val="25000"/>
                  </a:schemeClr>
                </a:solidFill>
                <a:latin typeface="Arial" panose="020B0604020202020204" pitchFamily="34" charset="0"/>
                <a:cs typeface="Arial" panose="020B0604020202020204" pitchFamily="34" charset="0"/>
              </a:rPr>
              <a:t>Condition F added: </a:t>
            </a:r>
            <a:r>
              <a:rPr lang="en-US" altLang="en-US" sz="1600" i="1" dirty="0">
                <a:solidFill>
                  <a:schemeClr val="tx1">
                    <a:lumMod val="75000"/>
                    <a:lumOff val="25000"/>
                  </a:schemeClr>
                </a:solidFill>
                <a:latin typeface="Arial" panose="020B0604020202020204" pitchFamily="34" charset="0"/>
                <a:cs typeface="Arial" panose="020B0604020202020204" pitchFamily="34" charset="0"/>
              </a:rPr>
              <a:t>All louver vents shall either be integrated behind the perforated boxed-rib metal panel or within the fenestration pattern.</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7179163-742E-4FEA-B091-24A5598447A5}"/>
              </a:ext>
            </a:extLst>
          </p:cNvPr>
          <p:cNvPicPr>
            <a:picLocks noChangeAspect="1"/>
          </p:cNvPicPr>
          <p:nvPr/>
        </p:nvPicPr>
        <p:blipFill>
          <a:blip r:embed="rId2"/>
          <a:stretch>
            <a:fillRect/>
          </a:stretch>
        </p:blipFill>
        <p:spPr>
          <a:xfrm>
            <a:off x="-1" y="8803"/>
            <a:ext cx="8801509" cy="4060398"/>
          </a:xfrm>
          <a:prstGeom prst="rect">
            <a:avLst/>
          </a:prstGeom>
        </p:spPr>
      </p:pic>
      <p:pic>
        <p:nvPicPr>
          <p:cNvPr id="2" name="Picture 1">
            <a:extLst>
              <a:ext uri="{FF2B5EF4-FFF2-40B4-BE49-F238E27FC236}">
                <a16:creationId xmlns:a16="http://schemas.microsoft.com/office/drawing/2014/main" id="{FDC16CA5-5FB0-4344-9BEE-4BED150D0DBA}"/>
              </a:ext>
            </a:extLst>
          </p:cNvPr>
          <p:cNvPicPr>
            <a:picLocks noChangeAspect="1"/>
          </p:cNvPicPr>
          <p:nvPr/>
        </p:nvPicPr>
        <p:blipFill rotWithShape="1">
          <a:blip r:embed="rId3"/>
          <a:srcRect l="7368" t="17091"/>
          <a:stretch/>
        </p:blipFill>
        <p:spPr>
          <a:xfrm>
            <a:off x="9035141" y="4574860"/>
            <a:ext cx="2509565" cy="2175378"/>
          </a:xfrm>
          <a:prstGeom prst="rect">
            <a:avLst/>
          </a:prstGeom>
        </p:spPr>
      </p:pic>
      <p:sp>
        <p:nvSpPr>
          <p:cNvPr id="5" name="Oval 4">
            <a:extLst>
              <a:ext uri="{FF2B5EF4-FFF2-40B4-BE49-F238E27FC236}">
                <a16:creationId xmlns:a16="http://schemas.microsoft.com/office/drawing/2014/main" id="{09752EA3-73C8-4F21-BCA9-01DA2B41AC5D}"/>
              </a:ext>
            </a:extLst>
          </p:cNvPr>
          <p:cNvSpPr/>
          <p:nvPr/>
        </p:nvSpPr>
        <p:spPr>
          <a:xfrm>
            <a:off x="4080681" y="243191"/>
            <a:ext cx="409432" cy="25622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DEE539D-7245-4A9A-9170-699F29B62969}"/>
              </a:ext>
            </a:extLst>
          </p:cNvPr>
          <p:cNvSpPr/>
          <p:nvPr/>
        </p:nvSpPr>
        <p:spPr>
          <a:xfrm>
            <a:off x="1255594" y="1091821"/>
            <a:ext cx="6905767" cy="4503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E438EE2-3569-45B9-A1E0-DD6856B94AAA}"/>
              </a:ext>
            </a:extLst>
          </p:cNvPr>
          <p:cNvPicPr>
            <a:picLocks noChangeAspect="1"/>
          </p:cNvPicPr>
          <p:nvPr/>
        </p:nvPicPr>
        <p:blipFill>
          <a:blip r:embed="rId4"/>
          <a:stretch>
            <a:fillRect/>
          </a:stretch>
        </p:blipFill>
        <p:spPr>
          <a:xfrm>
            <a:off x="8910841" y="2508996"/>
            <a:ext cx="3171825" cy="1552575"/>
          </a:xfrm>
          <a:prstGeom prst="rect">
            <a:avLst/>
          </a:prstGeom>
        </p:spPr>
      </p:pic>
    </p:spTree>
    <p:extLst>
      <p:ext uri="{BB962C8B-B14F-4D97-AF65-F5344CB8AC3E}">
        <p14:creationId xmlns:p14="http://schemas.microsoft.com/office/powerpoint/2010/main" val="3930599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F22FF2-1EA8-401A-87CA-B72EF5772B45}"/>
              </a:ext>
            </a:extLst>
          </p:cNvPr>
          <p:cNvPicPr>
            <a:picLocks noChangeAspect="1"/>
          </p:cNvPicPr>
          <p:nvPr/>
        </p:nvPicPr>
        <p:blipFill>
          <a:blip r:embed="rId2"/>
          <a:stretch>
            <a:fillRect/>
          </a:stretch>
        </p:blipFill>
        <p:spPr>
          <a:xfrm>
            <a:off x="0" y="17060"/>
            <a:ext cx="8702710" cy="4035531"/>
          </a:xfrm>
          <a:prstGeom prst="rect">
            <a:avLst/>
          </a:prstGeom>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246221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Quality &amp; Permanence</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3. Vents</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4. Metal Gauge</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4052591"/>
            <a:ext cx="8022423" cy="2769989"/>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Issue 3</a:t>
            </a: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tx1">
                    <a:lumMod val="75000"/>
                    <a:lumOff val="25000"/>
                  </a:schemeClr>
                </a:solidFill>
                <a:latin typeface="Arial" panose="020B0604020202020204" pitchFamily="34" charset="0"/>
                <a:cs typeface="Arial" panose="020B0604020202020204" pitchFamily="34" charset="0"/>
              </a:rPr>
              <a:t>C2 – Promote Quality and Permanence in Development. </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Use design principles and building materials that promote quality and permanence. </a:t>
            </a:r>
          </a:p>
          <a:p>
            <a:pPr>
              <a:spcBef>
                <a:spcPct val="0"/>
              </a:spcBef>
              <a:buFontTx/>
              <a:buNone/>
            </a:pPr>
            <a:r>
              <a:rPr lang="en-US" altLang="en-US" sz="1600" b="1" dirty="0">
                <a:solidFill>
                  <a:schemeClr val="tx1">
                    <a:lumMod val="75000"/>
                    <a:lumOff val="25000"/>
                  </a:schemeClr>
                </a:solidFill>
                <a:latin typeface="Arial" panose="020B0604020202020204" pitchFamily="34" charset="0"/>
                <a:cs typeface="Arial" panose="020B0604020202020204" pitchFamily="34" charset="0"/>
              </a:rPr>
              <a:t>C5 – Design for Coherency. </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Integrate the differs building and design elements including, but not limited to, construction materials, roofs, entrances, as well as window, door, sign, and lighting systems, to achieve a coherent composition.</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i="1" dirty="0">
                <a:solidFill>
                  <a:schemeClr val="tx1">
                    <a:lumMod val="75000"/>
                    <a:lumOff val="25000"/>
                  </a:schemeClr>
                </a:solidFill>
                <a:latin typeface="Arial" panose="020B0604020202020204" pitchFamily="34" charset="0"/>
                <a:cs typeface="Arial" panose="020B0604020202020204" pitchFamily="34" charset="0"/>
              </a:rPr>
              <a:t>Condition F added: </a:t>
            </a:r>
            <a:r>
              <a:rPr lang="en-US" altLang="en-US" sz="1600" i="1" dirty="0">
                <a:solidFill>
                  <a:schemeClr val="tx1">
                    <a:lumMod val="75000"/>
                    <a:lumOff val="25000"/>
                  </a:schemeClr>
                </a:solidFill>
                <a:latin typeface="Arial" panose="020B0604020202020204" pitchFamily="34" charset="0"/>
                <a:cs typeface="Arial" panose="020B0604020202020204" pitchFamily="34" charset="0"/>
              </a:rPr>
              <a:t>All louver vents shall either be integrated behind the perforated boxed-rib metal panel or within the fenestration pattern.</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0A05976-1ABA-45C4-93F1-4AA11E10EEEB}"/>
              </a:ext>
            </a:extLst>
          </p:cNvPr>
          <p:cNvPicPr>
            <a:picLocks noChangeAspect="1"/>
          </p:cNvPicPr>
          <p:nvPr/>
        </p:nvPicPr>
        <p:blipFill>
          <a:blip r:embed="rId3"/>
          <a:stretch>
            <a:fillRect/>
          </a:stretch>
        </p:blipFill>
        <p:spPr>
          <a:xfrm>
            <a:off x="9035142" y="4575189"/>
            <a:ext cx="2890362" cy="2175378"/>
          </a:xfrm>
          <a:prstGeom prst="rect">
            <a:avLst/>
          </a:prstGeom>
          <a:ln>
            <a:solidFill>
              <a:schemeClr val="tx1"/>
            </a:solidFill>
          </a:ln>
        </p:spPr>
      </p:pic>
      <p:pic>
        <p:nvPicPr>
          <p:cNvPr id="9" name="Picture 8">
            <a:extLst>
              <a:ext uri="{FF2B5EF4-FFF2-40B4-BE49-F238E27FC236}">
                <a16:creationId xmlns:a16="http://schemas.microsoft.com/office/drawing/2014/main" id="{87D1A948-BE6B-4F1E-9E6F-9AFCD59510C0}"/>
              </a:ext>
            </a:extLst>
          </p:cNvPr>
          <p:cNvPicPr>
            <a:picLocks noChangeAspect="1"/>
          </p:cNvPicPr>
          <p:nvPr/>
        </p:nvPicPr>
        <p:blipFill rotWithShape="1">
          <a:blip r:embed="rId4"/>
          <a:srcRect l="3024"/>
          <a:stretch/>
        </p:blipFill>
        <p:spPr>
          <a:xfrm>
            <a:off x="8880290" y="2500016"/>
            <a:ext cx="3232928" cy="1552575"/>
          </a:xfrm>
          <a:prstGeom prst="rect">
            <a:avLst/>
          </a:prstGeom>
          <a:ln>
            <a:solidFill>
              <a:schemeClr val="tx1"/>
            </a:solidFill>
          </a:ln>
        </p:spPr>
      </p:pic>
    </p:spTree>
    <p:extLst>
      <p:ext uri="{BB962C8B-B14F-4D97-AF65-F5344CB8AC3E}">
        <p14:creationId xmlns:p14="http://schemas.microsoft.com/office/powerpoint/2010/main" val="1294791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4052591"/>
            <a:ext cx="8022423" cy="2739211"/>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Issue 4</a:t>
            </a:r>
          </a:p>
          <a:p>
            <a:pPr>
              <a:spcBef>
                <a:spcPct val="0"/>
              </a:spcBef>
              <a:buFontTx/>
              <a:buNone/>
            </a:pPr>
            <a:endParaRPr lang="en-US" altLang="en-US" sz="16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tx1">
                    <a:lumMod val="75000"/>
                    <a:lumOff val="25000"/>
                  </a:schemeClr>
                </a:solidFill>
                <a:latin typeface="Arial" panose="020B0604020202020204" pitchFamily="34" charset="0"/>
                <a:cs typeface="Arial" panose="020B0604020202020204" pitchFamily="34" charset="0"/>
              </a:rPr>
              <a:t>C2 – Promote Quality and Permanence in Development. </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Use design principles and building materials that promote quality and permanence. </a:t>
            </a:r>
          </a:p>
          <a:p>
            <a:pPr>
              <a:spcBef>
                <a:spcPct val="0"/>
              </a:spcBef>
              <a:buFontTx/>
              <a:buNone/>
            </a:pPr>
            <a:r>
              <a:rPr lang="en-US" altLang="en-US" sz="1600" b="1" dirty="0">
                <a:solidFill>
                  <a:schemeClr val="tx1">
                    <a:lumMod val="75000"/>
                    <a:lumOff val="25000"/>
                  </a:schemeClr>
                </a:solidFill>
                <a:latin typeface="Arial" panose="020B0604020202020204" pitchFamily="34" charset="0"/>
                <a:cs typeface="Arial" panose="020B0604020202020204" pitchFamily="34" charset="0"/>
              </a:rPr>
              <a:t>C5 – Design for Coherency. </a:t>
            </a:r>
            <a:r>
              <a:rPr lang="en-US" altLang="en-US" sz="1600" dirty="0">
                <a:solidFill>
                  <a:schemeClr val="tx1">
                    <a:lumMod val="75000"/>
                    <a:lumOff val="25000"/>
                  </a:schemeClr>
                </a:solidFill>
                <a:latin typeface="Arial" panose="020B0604020202020204" pitchFamily="34" charset="0"/>
                <a:cs typeface="Arial" panose="020B0604020202020204" pitchFamily="34" charset="0"/>
              </a:rPr>
              <a:t>Integrate the differs building and design elements including, but not limited to, construction materials, roofs, entrances, as well as window, door, sign, and lighting systems, to achieve a coherent composition.</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b="1" i="1" dirty="0">
                <a:solidFill>
                  <a:schemeClr val="tx1">
                    <a:lumMod val="75000"/>
                    <a:lumOff val="25000"/>
                  </a:schemeClr>
                </a:solidFill>
                <a:latin typeface="Arial" panose="020B0604020202020204" pitchFamily="34" charset="0"/>
                <a:cs typeface="Arial" panose="020B0604020202020204" pitchFamily="34" charset="0"/>
              </a:rPr>
              <a:t>Condition G added: </a:t>
            </a:r>
            <a:r>
              <a:rPr lang="en-US" altLang="en-US" sz="1600" i="1" dirty="0">
                <a:solidFill>
                  <a:schemeClr val="tx1">
                    <a:lumMod val="75000"/>
                    <a:lumOff val="25000"/>
                  </a:schemeClr>
                </a:solidFill>
                <a:latin typeface="Arial" panose="020B0604020202020204" pitchFamily="34" charset="0"/>
                <a:cs typeface="Arial" panose="020B0604020202020204" pitchFamily="34" charset="0"/>
              </a:rPr>
              <a:t>The “flat pan” standing seam metal panel shall have a minimum gauge of 20 or be 22-gauge and “pencil ribbed” with the ribs at 6” on center. </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B3D5F40-E6FE-4344-9C85-D3100AA710FE}"/>
              </a:ext>
            </a:extLst>
          </p:cNvPr>
          <p:cNvSpPr txBox="1"/>
          <p:nvPr/>
        </p:nvSpPr>
        <p:spPr>
          <a:xfrm>
            <a:off x="9068004" y="243191"/>
            <a:ext cx="2857500" cy="246221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Quality &amp; Permanence</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3. Vents</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4. Metal Gauge</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9037C72-5844-442A-8F16-61237DF35755}"/>
              </a:ext>
            </a:extLst>
          </p:cNvPr>
          <p:cNvPicPr>
            <a:picLocks noChangeAspect="1"/>
          </p:cNvPicPr>
          <p:nvPr/>
        </p:nvPicPr>
        <p:blipFill>
          <a:blip r:embed="rId2"/>
          <a:stretch>
            <a:fillRect/>
          </a:stretch>
        </p:blipFill>
        <p:spPr>
          <a:xfrm>
            <a:off x="1" y="0"/>
            <a:ext cx="6511422" cy="3930555"/>
          </a:xfrm>
          <a:prstGeom prst="rect">
            <a:avLst/>
          </a:prstGeom>
        </p:spPr>
      </p:pic>
      <p:pic>
        <p:nvPicPr>
          <p:cNvPr id="3" name="Picture 2">
            <a:extLst>
              <a:ext uri="{FF2B5EF4-FFF2-40B4-BE49-F238E27FC236}">
                <a16:creationId xmlns:a16="http://schemas.microsoft.com/office/drawing/2014/main" id="{11610DA4-1500-4AF1-AB58-B4A723663E2B}"/>
              </a:ext>
            </a:extLst>
          </p:cNvPr>
          <p:cNvPicPr>
            <a:picLocks noChangeAspect="1"/>
          </p:cNvPicPr>
          <p:nvPr/>
        </p:nvPicPr>
        <p:blipFill>
          <a:blip r:embed="rId3"/>
          <a:stretch>
            <a:fillRect/>
          </a:stretch>
        </p:blipFill>
        <p:spPr>
          <a:xfrm>
            <a:off x="6914697" y="2266233"/>
            <a:ext cx="4799508" cy="2325534"/>
          </a:xfrm>
          <a:prstGeom prst="rect">
            <a:avLst/>
          </a:prstGeom>
          <a:ln>
            <a:solidFill>
              <a:schemeClr val="tx1"/>
            </a:solidFill>
          </a:ln>
        </p:spPr>
      </p:pic>
    </p:spTree>
    <p:extLst>
      <p:ext uri="{BB962C8B-B14F-4D97-AF65-F5344CB8AC3E}">
        <p14:creationId xmlns:p14="http://schemas.microsoft.com/office/powerpoint/2010/main" val="1168288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B6F2F2-45D4-4FFC-80B5-A8F9A2FC4A0F}"/>
              </a:ext>
            </a:extLst>
          </p:cNvPr>
          <p:cNvSpPr txBox="1"/>
          <p:nvPr/>
        </p:nvSpPr>
        <p:spPr>
          <a:xfrm>
            <a:off x="5062889" y="4591251"/>
            <a:ext cx="6674282"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Staff Recommendations</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1405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8939284" y="243191"/>
            <a:ext cx="3252716" cy="1477328"/>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Staff Recommendation</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EEB96906-E299-4EAB-A7F0-D0326767DC01}"/>
              </a:ext>
            </a:extLst>
          </p:cNvPr>
          <p:cNvSpPr txBox="1"/>
          <p:nvPr/>
        </p:nvSpPr>
        <p:spPr>
          <a:xfrm>
            <a:off x="518615" y="948690"/>
            <a:ext cx="8018422" cy="5909310"/>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Staff recommends Approval with Conditions, including both Modifications and Adjustment.</a:t>
            </a: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Standard conditions A, B, and C.</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Condition D - </a:t>
            </a:r>
            <a:r>
              <a:rPr lang="en-US" altLang="en-US" sz="1600" i="1" dirty="0">
                <a:solidFill>
                  <a:schemeClr val="tx1">
                    <a:lumMod val="75000"/>
                    <a:lumOff val="25000"/>
                  </a:schemeClr>
                </a:solidFill>
                <a:latin typeface="Arial" panose="020B0604020202020204" pitchFamily="34" charset="0"/>
                <a:cs typeface="Arial" panose="020B0604020202020204" pitchFamily="34" charset="0"/>
              </a:rPr>
              <a:t>The applicant shall provide details at the November 21, 2019 hearing for the proposed art and exposed stormwater management features.</a:t>
            </a:r>
          </a:p>
          <a:p>
            <a:pPr>
              <a:spcBef>
                <a:spcPct val="0"/>
              </a:spcBef>
              <a:buFontTx/>
              <a:buNone/>
            </a:pPr>
            <a:endParaRPr lang="en-US" altLang="en-US" sz="1600" i="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Condition E - </a:t>
            </a:r>
            <a:r>
              <a:rPr lang="en-US" altLang="en-US" sz="1600" i="1" dirty="0">
                <a:solidFill>
                  <a:schemeClr val="tx1">
                    <a:lumMod val="75000"/>
                    <a:lumOff val="25000"/>
                  </a:schemeClr>
                </a:solidFill>
                <a:latin typeface="Arial" panose="020B0604020202020204" pitchFamily="34" charset="0"/>
                <a:cs typeface="Arial" panose="020B0604020202020204" pitchFamily="34" charset="0"/>
              </a:rPr>
              <a:t>Sconce light fixtures shall be added to the five columns of the central volume on SE Morrison, at the five columns of the central volume on SE 11</a:t>
            </a:r>
            <a:r>
              <a:rPr lang="en-US" altLang="en-US" sz="1600" i="1" baseline="30000" dirty="0">
                <a:solidFill>
                  <a:schemeClr val="tx1">
                    <a:lumMod val="75000"/>
                    <a:lumOff val="25000"/>
                  </a:schemeClr>
                </a:solidFill>
                <a:latin typeface="Arial" panose="020B0604020202020204" pitchFamily="34" charset="0"/>
                <a:cs typeface="Arial" panose="020B0604020202020204" pitchFamily="34" charset="0"/>
              </a:rPr>
              <a:t>th</a:t>
            </a:r>
            <a:r>
              <a:rPr lang="en-US" altLang="en-US" sz="1600" i="1" dirty="0">
                <a:solidFill>
                  <a:schemeClr val="tx1">
                    <a:lumMod val="75000"/>
                    <a:lumOff val="25000"/>
                  </a:schemeClr>
                </a:solidFill>
                <a:latin typeface="Arial" panose="020B0604020202020204" pitchFamily="34" charset="0"/>
                <a:cs typeface="Arial" panose="020B0604020202020204" pitchFamily="34" charset="0"/>
              </a:rPr>
              <a:t>, and at the courtyard entrances.</a:t>
            </a:r>
          </a:p>
          <a:p>
            <a:pPr>
              <a:spcBef>
                <a:spcPct val="0"/>
              </a:spcBef>
              <a:buFontTx/>
              <a:buNone/>
            </a:pPr>
            <a:endParaRPr lang="en-US" altLang="en-US" sz="1600" i="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Condition F - </a:t>
            </a:r>
            <a:r>
              <a:rPr lang="en-US" altLang="en-US" sz="1600" i="1" dirty="0">
                <a:solidFill>
                  <a:schemeClr val="tx1">
                    <a:lumMod val="75000"/>
                    <a:lumOff val="25000"/>
                  </a:schemeClr>
                </a:solidFill>
                <a:latin typeface="Arial" panose="020B0604020202020204" pitchFamily="34" charset="0"/>
                <a:cs typeface="Arial" panose="020B0604020202020204" pitchFamily="34" charset="0"/>
              </a:rPr>
              <a:t>All louver vents shall either be integrated behind the perforated boxed-rib metal panel or within the fenestration pattern.</a:t>
            </a:r>
          </a:p>
          <a:p>
            <a:pPr>
              <a:spcBef>
                <a:spcPct val="0"/>
              </a:spcBef>
              <a:buFontTx/>
              <a:buNone/>
            </a:pPr>
            <a:endParaRPr lang="en-US" altLang="en-US" sz="1600" i="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Condition G - </a:t>
            </a:r>
            <a:r>
              <a:rPr lang="en-US" altLang="en-US" sz="1600" i="1" dirty="0">
                <a:solidFill>
                  <a:schemeClr val="tx1">
                    <a:lumMod val="75000"/>
                    <a:lumOff val="25000"/>
                  </a:schemeClr>
                </a:solidFill>
                <a:latin typeface="Arial" panose="020B0604020202020204" pitchFamily="34" charset="0"/>
                <a:cs typeface="Arial" panose="020B0604020202020204" pitchFamily="34" charset="0"/>
              </a:rPr>
              <a:t>The “flat pan” standing seam metal panel shall have a minimum gauge of 20 or be 22-gauge and “pencil ribbed” with the ribs at 6” on center. </a:t>
            </a:r>
          </a:p>
          <a:p>
            <a:pPr>
              <a:spcBef>
                <a:spcPct val="0"/>
              </a:spcBef>
              <a:buFontTx/>
              <a:buNone/>
            </a:pPr>
            <a:endParaRPr lang="en-US" altLang="en-US" sz="1600" i="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sz="1600" u="sng" dirty="0">
                <a:latin typeface="Arial" panose="020B0604020202020204" pitchFamily="34" charset="0"/>
                <a:cs typeface="Arial" panose="020B0604020202020204" pitchFamily="34" charset="0"/>
              </a:rPr>
              <a:t>Condition H – </a:t>
            </a:r>
            <a:r>
              <a:rPr lang="en-US" sz="1600" i="1" u="sng" dirty="0">
                <a:latin typeface="Arial" panose="020B0604020202020204" pitchFamily="34" charset="0"/>
                <a:cs typeface="Arial" panose="020B0604020202020204" pitchFamily="34" charset="0"/>
              </a:rPr>
              <a:t>The 16” hornbeam street tree located on SE 12th Ave must be preserved and protected; if evidence is provided the tree cannot be retained, this must be reviewed by Urban Forestry who must approve the tree removal before the Public Works Permit is issued.</a:t>
            </a:r>
            <a:endParaRPr lang="en-US" altLang="en-US" sz="1600" i="1" dirty="0">
              <a:solidFill>
                <a:schemeClr val="bg2">
                  <a:lumMod val="90000"/>
                </a:schemeClr>
              </a:solidFill>
              <a:latin typeface="Arial Narrow" panose="020B0606020202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C9F629B-D454-4310-B9FA-D0F26B184500}"/>
              </a:ext>
            </a:extLst>
          </p:cNvPr>
          <p:cNvPicPr>
            <a:picLocks noChangeAspect="1"/>
          </p:cNvPicPr>
          <p:nvPr/>
        </p:nvPicPr>
        <p:blipFill>
          <a:blip r:embed="rId2"/>
          <a:stretch>
            <a:fillRect/>
          </a:stretch>
        </p:blipFill>
        <p:spPr>
          <a:xfrm>
            <a:off x="9342076" y="3134559"/>
            <a:ext cx="2447132" cy="3480250"/>
          </a:xfrm>
          <a:prstGeom prst="rect">
            <a:avLst/>
          </a:prstGeom>
        </p:spPr>
      </p:pic>
    </p:spTree>
    <p:extLst>
      <p:ext uri="{BB962C8B-B14F-4D97-AF65-F5344CB8AC3E}">
        <p14:creationId xmlns:p14="http://schemas.microsoft.com/office/powerpoint/2010/main" val="4092893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04644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Next steps</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614149" y="1228076"/>
            <a:ext cx="7922890" cy="2769989"/>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Commission Options</a:t>
            </a: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spcBef>
                <a:spcPct val="0"/>
              </a:spcBef>
              <a:buFontTx/>
              <a:buAutoNum type="arabicPeriod"/>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Support Staff Recommendation with revised, added, and/ or deleted conditions;</a:t>
            </a:r>
          </a:p>
          <a:p>
            <a:pPr marL="342900" indent="-342900">
              <a:spcBef>
                <a:spcPct val="0"/>
              </a:spcBef>
              <a:buFontTx/>
              <a:buAutoNum type="arabicPeriod"/>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spcBef>
                <a:spcPct val="0"/>
              </a:spcBef>
              <a:buFontTx/>
              <a:buAutoNum type="arabicPeriod"/>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Reject Staff Recommendation and request applicant return with revisions; or</a:t>
            </a:r>
          </a:p>
          <a:p>
            <a:pPr marL="342900" indent="-342900">
              <a:spcBef>
                <a:spcPct val="0"/>
              </a:spcBef>
              <a:buFontTx/>
              <a:buAutoNum type="arabicPeriod"/>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spcBef>
                <a:spcPct val="0"/>
              </a:spcBef>
              <a:buFontTx/>
              <a:buAutoNum type="arabicPeriod"/>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Reject Staff Recommendation and request staff return with recommendation of Denial.</a:t>
            </a:r>
          </a:p>
          <a:p>
            <a:pPr marL="342900" indent="-342900">
              <a:spcBef>
                <a:spcPct val="0"/>
              </a:spcBef>
              <a:buFontTx/>
              <a:buAutoNum type="arabicPeriod"/>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29756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848D1C-C697-46E6-94E3-D3E333D96F62}"/>
              </a:ext>
            </a:extLst>
          </p:cNvPr>
          <p:cNvSpPr txBox="1"/>
          <p:nvPr/>
        </p:nvSpPr>
        <p:spPr>
          <a:xfrm>
            <a:off x="5342021" y="4591251"/>
            <a:ext cx="6395149"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Questions</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8979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7113070" y="4591251"/>
            <a:ext cx="4624100"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Context</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119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2031325"/>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Location</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Central City Plan District</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Central Eastside Subdistrict</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D3E37B9-A848-4BF0-871C-219AB4C26EA8}"/>
              </a:ext>
            </a:extLst>
          </p:cNvPr>
          <p:cNvPicPr>
            <a:picLocks noChangeAspect="1"/>
          </p:cNvPicPr>
          <p:nvPr/>
        </p:nvPicPr>
        <p:blipFill>
          <a:blip r:embed="rId2"/>
          <a:stretch>
            <a:fillRect/>
          </a:stretch>
        </p:blipFill>
        <p:spPr>
          <a:xfrm>
            <a:off x="364587" y="243191"/>
            <a:ext cx="8172450" cy="5638800"/>
          </a:xfrm>
          <a:prstGeom prst="rect">
            <a:avLst/>
          </a:prstGeom>
        </p:spPr>
      </p:pic>
      <p:sp>
        <p:nvSpPr>
          <p:cNvPr id="5" name="Rectangle 4">
            <a:extLst>
              <a:ext uri="{FF2B5EF4-FFF2-40B4-BE49-F238E27FC236}">
                <a16:creationId xmlns:a16="http://schemas.microsoft.com/office/drawing/2014/main" id="{59CC8C89-1A7F-49E9-8231-005EAA2F251A}"/>
              </a:ext>
            </a:extLst>
          </p:cNvPr>
          <p:cNvSpPr/>
          <p:nvPr/>
        </p:nvSpPr>
        <p:spPr>
          <a:xfrm>
            <a:off x="5867401" y="2686049"/>
            <a:ext cx="228600" cy="23098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09FCE1F-B6DA-4AD9-8EF1-F8D7FA711A59}"/>
              </a:ext>
            </a:extLst>
          </p:cNvPr>
          <p:cNvPicPr>
            <a:picLocks noChangeAspect="1"/>
          </p:cNvPicPr>
          <p:nvPr/>
        </p:nvPicPr>
        <p:blipFill>
          <a:blip r:embed="rId3"/>
          <a:stretch>
            <a:fillRect/>
          </a:stretch>
        </p:blipFill>
        <p:spPr>
          <a:xfrm>
            <a:off x="7918346" y="3821616"/>
            <a:ext cx="4007158" cy="2793193"/>
          </a:xfrm>
          <a:prstGeom prst="rect">
            <a:avLst/>
          </a:prstGeom>
          <a:ln w="28575">
            <a:solidFill>
              <a:schemeClr val="tx1"/>
            </a:solidFill>
          </a:ln>
        </p:spPr>
      </p:pic>
    </p:spTree>
    <p:extLst>
      <p:ext uri="{BB962C8B-B14F-4D97-AF65-F5344CB8AC3E}">
        <p14:creationId xmlns:p14="http://schemas.microsoft.com/office/powerpoint/2010/main" val="3324289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9015" y="243191"/>
            <a:ext cx="2857500" cy="4001095"/>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Zoning</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Base Zone: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EX, Central Employment</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Overlay: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Design Overlay</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Floor Area Ratio: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3:1 base; 6:1 bonus with inclusionary housing</a:t>
            </a:r>
          </a:p>
          <a:p>
            <a:pPr>
              <a:spcBef>
                <a:spcPct val="0"/>
              </a:spcBef>
              <a:buFontTx/>
              <a:buNone/>
            </a:pP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Height: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50’ max; 125’ with bonus</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3E96EB5-3D0E-4D66-84E6-7FE9EBCF3145}"/>
              </a:ext>
            </a:extLst>
          </p:cNvPr>
          <p:cNvPicPr>
            <a:picLocks noChangeAspect="1"/>
          </p:cNvPicPr>
          <p:nvPr/>
        </p:nvPicPr>
        <p:blipFill>
          <a:blip r:embed="rId2"/>
          <a:stretch>
            <a:fillRect/>
          </a:stretch>
        </p:blipFill>
        <p:spPr>
          <a:xfrm>
            <a:off x="1457538" y="600075"/>
            <a:ext cx="6219825" cy="5657850"/>
          </a:xfrm>
          <a:prstGeom prst="rect">
            <a:avLst/>
          </a:prstGeom>
        </p:spPr>
      </p:pic>
    </p:spTree>
    <p:extLst>
      <p:ext uri="{BB962C8B-B14F-4D97-AF65-F5344CB8AC3E}">
        <p14:creationId xmlns:p14="http://schemas.microsoft.com/office/powerpoint/2010/main" val="1372102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924425"/>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Criteria</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pPr>
            <a:r>
              <a:rPr lang="en-US" altLang="en-US" sz="1600" dirty="0">
                <a:solidFill>
                  <a:schemeClr val="bg1"/>
                </a:solidFill>
                <a:latin typeface="Arial" panose="020B0604020202020204" pitchFamily="34" charset="0"/>
                <a:cs typeface="Arial" panose="020B0604020202020204" pitchFamily="34" charset="0"/>
              </a:rPr>
              <a:t>Central City Fundamental Design Guidelines</a:t>
            </a: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r>
              <a:rPr lang="en-US" altLang="en-US" sz="1600" dirty="0">
                <a:solidFill>
                  <a:schemeClr val="bg1"/>
                </a:solidFill>
                <a:latin typeface="Arial" panose="020B0604020202020204" pitchFamily="34" charset="0"/>
                <a:cs typeface="Arial" panose="020B0604020202020204" pitchFamily="34" charset="0"/>
              </a:rPr>
              <a:t>Special Design Guidelines for the Design Zone of the Central Eastside District of the Central City Plan</a:t>
            </a: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r>
              <a:rPr lang="en-US" altLang="en-US" sz="1600" dirty="0">
                <a:solidFill>
                  <a:schemeClr val="bg1"/>
                </a:solidFill>
                <a:latin typeface="Arial" panose="020B0604020202020204" pitchFamily="34" charset="0"/>
                <a:cs typeface="Arial" panose="020B0604020202020204" pitchFamily="34" charset="0"/>
              </a:rPr>
              <a:t>33.825.040 Modifications That Will Better Meet Design Review Requirements</a:t>
            </a: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r>
              <a:rPr lang="en-US" altLang="en-US" sz="1600" dirty="0">
                <a:solidFill>
                  <a:schemeClr val="bg1"/>
                </a:solidFill>
                <a:latin typeface="Arial" panose="020B0604020202020204" pitchFamily="34" charset="0"/>
                <a:cs typeface="Arial" panose="020B0604020202020204" pitchFamily="34" charset="0"/>
              </a:rPr>
              <a:t>33.805.040 [Adjustment] Approval criteria</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D0C2CA6-1779-4F35-AFC6-665DC51887D8}"/>
              </a:ext>
            </a:extLst>
          </p:cNvPr>
          <p:cNvPicPr>
            <a:picLocks noChangeAspect="1"/>
          </p:cNvPicPr>
          <p:nvPr/>
        </p:nvPicPr>
        <p:blipFill>
          <a:blip r:embed="rId2"/>
          <a:stretch>
            <a:fillRect/>
          </a:stretch>
        </p:blipFill>
        <p:spPr>
          <a:xfrm>
            <a:off x="368489" y="341195"/>
            <a:ext cx="4749421" cy="3672965"/>
          </a:xfrm>
          <a:prstGeom prst="rect">
            <a:avLst/>
          </a:prstGeom>
          <a:ln>
            <a:solidFill>
              <a:schemeClr val="tx1"/>
            </a:solidFill>
          </a:ln>
        </p:spPr>
      </p:pic>
      <p:pic>
        <p:nvPicPr>
          <p:cNvPr id="2" name="Picture 1">
            <a:extLst>
              <a:ext uri="{FF2B5EF4-FFF2-40B4-BE49-F238E27FC236}">
                <a16:creationId xmlns:a16="http://schemas.microsoft.com/office/drawing/2014/main" id="{EEC22F6F-8B86-40DF-94D4-F3C7B2E1DFEB}"/>
              </a:ext>
            </a:extLst>
          </p:cNvPr>
          <p:cNvPicPr>
            <a:picLocks noChangeAspect="1"/>
          </p:cNvPicPr>
          <p:nvPr/>
        </p:nvPicPr>
        <p:blipFill>
          <a:blip r:embed="rId3"/>
          <a:stretch>
            <a:fillRect/>
          </a:stretch>
        </p:blipFill>
        <p:spPr>
          <a:xfrm>
            <a:off x="4967801" y="1172214"/>
            <a:ext cx="3470832" cy="4513571"/>
          </a:xfrm>
          <a:prstGeom prst="rect">
            <a:avLst/>
          </a:prstGeom>
          <a:ln>
            <a:solidFill>
              <a:schemeClr val="tx1"/>
            </a:solidFill>
          </a:ln>
        </p:spPr>
      </p:pic>
    </p:spTree>
    <p:extLst>
      <p:ext uri="{BB962C8B-B14F-4D97-AF65-F5344CB8AC3E}">
        <p14:creationId xmlns:p14="http://schemas.microsoft.com/office/powerpoint/2010/main" val="4137262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929970" cy="224676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pPr>
            <a:r>
              <a:rPr lang="en-US" altLang="en-US" sz="1600" dirty="0">
                <a:solidFill>
                  <a:schemeClr val="bg1"/>
                </a:solidFill>
                <a:latin typeface="Arial" panose="020B0604020202020204" pitchFamily="34" charset="0"/>
                <a:cs typeface="Arial" panose="020B0604020202020204" pitchFamily="34" charset="0"/>
              </a:rPr>
              <a:t>Bound by:</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SE 12</a:t>
            </a:r>
            <a:r>
              <a:rPr lang="en-US" altLang="en-US" sz="1600" baseline="30000" dirty="0">
                <a:solidFill>
                  <a:schemeClr val="bg1"/>
                </a:solidFill>
                <a:latin typeface="Arial" panose="020B0604020202020204" pitchFamily="34" charset="0"/>
                <a:cs typeface="Arial" panose="020B0604020202020204" pitchFamily="34" charset="0"/>
              </a:rPr>
              <a:t>th</a:t>
            </a:r>
            <a:r>
              <a:rPr lang="en-US" altLang="en-US" sz="1600" dirty="0">
                <a:solidFill>
                  <a:schemeClr val="bg1"/>
                </a:solidFill>
                <a:latin typeface="Arial" panose="020B0604020202020204" pitchFamily="34" charset="0"/>
                <a:cs typeface="Arial" panose="020B0604020202020204" pitchFamily="34" charset="0"/>
              </a:rPr>
              <a:t> Ave on east</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SE Morrison St on north</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SE 11</a:t>
            </a:r>
            <a:r>
              <a:rPr lang="en-US" altLang="en-US" sz="1600" baseline="30000" dirty="0">
                <a:solidFill>
                  <a:schemeClr val="bg1"/>
                </a:solidFill>
                <a:latin typeface="Arial" panose="020B0604020202020204" pitchFamily="34" charset="0"/>
                <a:cs typeface="Arial" panose="020B0604020202020204" pitchFamily="34" charset="0"/>
              </a:rPr>
              <a:t>th</a:t>
            </a:r>
            <a:r>
              <a:rPr lang="en-US" altLang="en-US" sz="1600" dirty="0">
                <a:solidFill>
                  <a:schemeClr val="bg1"/>
                </a:solidFill>
                <a:latin typeface="Arial" panose="020B0604020202020204" pitchFamily="34" charset="0"/>
                <a:cs typeface="Arial" panose="020B0604020202020204" pitchFamily="34" charset="0"/>
              </a:rPr>
              <a:t> Ave on west</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SE Belmont St on south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D06AEB65-0B26-42EE-8806-B1BE1A988FC0}"/>
              </a:ext>
            </a:extLst>
          </p:cNvPr>
          <p:cNvCxnSpPr>
            <a:cxnSpLocks/>
          </p:cNvCxnSpPr>
          <p:nvPr/>
        </p:nvCxnSpPr>
        <p:spPr bwMode="auto">
          <a:xfrm>
            <a:off x="1246188" y="3465513"/>
            <a:ext cx="155880" cy="884697"/>
          </a:xfrm>
          <a:prstGeom prst="straightConnector1">
            <a:avLst/>
          </a:prstGeom>
          <a:noFill/>
          <a:ln w="28575" algn="ctr">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a:extLst>
              <a:ext uri="{FF2B5EF4-FFF2-40B4-BE49-F238E27FC236}">
                <a16:creationId xmlns:a16="http://schemas.microsoft.com/office/drawing/2014/main" id="{05694534-E9EA-449B-9EF5-A0557639E44F}"/>
              </a:ext>
            </a:extLst>
          </p:cNvPr>
          <p:cNvPicPr>
            <a:picLocks noChangeAspect="1"/>
          </p:cNvPicPr>
          <p:nvPr/>
        </p:nvPicPr>
        <p:blipFill>
          <a:blip r:embed="rId2"/>
          <a:stretch>
            <a:fillRect/>
          </a:stretch>
        </p:blipFill>
        <p:spPr>
          <a:xfrm>
            <a:off x="143689" y="857380"/>
            <a:ext cx="8527607" cy="5143239"/>
          </a:xfrm>
          <a:prstGeom prst="rect">
            <a:avLst/>
          </a:prstGeom>
        </p:spPr>
      </p:pic>
      <p:sp>
        <p:nvSpPr>
          <p:cNvPr id="8" name="Arrow: Down 7">
            <a:extLst>
              <a:ext uri="{FF2B5EF4-FFF2-40B4-BE49-F238E27FC236}">
                <a16:creationId xmlns:a16="http://schemas.microsoft.com/office/drawing/2014/main" id="{216B7372-9A8F-46DD-8434-5BC4AD4704BE}"/>
              </a:ext>
            </a:extLst>
          </p:cNvPr>
          <p:cNvSpPr/>
          <p:nvPr/>
        </p:nvSpPr>
        <p:spPr>
          <a:xfrm>
            <a:off x="5459104" y="532263"/>
            <a:ext cx="327547" cy="3712191"/>
          </a:xfrm>
          <a:prstGeom prst="downArrow">
            <a:avLst>
              <a:gd name="adj1" fmla="val 16667"/>
              <a:gd name="adj2" fmla="val 541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624CB42-53D6-4B17-9B5A-0E9771EBB854}"/>
              </a:ext>
            </a:extLst>
          </p:cNvPr>
          <p:cNvSpPr txBox="1"/>
          <p:nvPr/>
        </p:nvSpPr>
        <p:spPr>
          <a:xfrm rot="15647872">
            <a:off x="5535774" y="3753972"/>
            <a:ext cx="1604036" cy="307777"/>
          </a:xfrm>
          <a:prstGeom prst="rect">
            <a:avLst/>
          </a:prstGeom>
          <a:noFill/>
        </p:spPr>
        <p:txBody>
          <a:bodyPr wrap="square" rtlCol="0">
            <a:spAutoFit/>
          </a:bodyPr>
          <a:lstStyle/>
          <a:p>
            <a:r>
              <a:rPr lang="en-US" sz="1400" i="1" dirty="0">
                <a:solidFill>
                  <a:schemeClr val="bg1"/>
                </a:solidFill>
              </a:rPr>
              <a:t>SE Morrison</a:t>
            </a:r>
          </a:p>
        </p:txBody>
      </p:sp>
      <p:sp>
        <p:nvSpPr>
          <p:cNvPr id="20" name="TextBox 19">
            <a:extLst>
              <a:ext uri="{FF2B5EF4-FFF2-40B4-BE49-F238E27FC236}">
                <a16:creationId xmlns:a16="http://schemas.microsoft.com/office/drawing/2014/main" id="{1006A425-FD5D-47E6-B60F-0E39E3633786}"/>
              </a:ext>
            </a:extLst>
          </p:cNvPr>
          <p:cNvSpPr txBox="1"/>
          <p:nvPr/>
        </p:nvSpPr>
        <p:spPr>
          <a:xfrm rot="17508685">
            <a:off x="4146319" y="3644789"/>
            <a:ext cx="1604036" cy="307777"/>
          </a:xfrm>
          <a:prstGeom prst="rect">
            <a:avLst/>
          </a:prstGeom>
          <a:noFill/>
        </p:spPr>
        <p:txBody>
          <a:bodyPr wrap="square" rtlCol="0">
            <a:spAutoFit/>
          </a:bodyPr>
          <a:lstStyle/>
          <a:p>
            <a:r>
              <a:rPr lang="en-US" sz="1400" i="1" dirty="0">
                <a:solidFill>
                  <a:schemeClr val="bg1"/>
                </a:solidFill>
              </a:rPr>
              <a:t>SE Belmont</a:t>
            </a:r>
          </a:p>
        </p:txBody>
      </p:sp>
    </p:spTree>
    <p:extLst>
      <p:ext uri="{BB962C8B-B14F-4D97-AF65-F5344CB8AC3E}">
        <p14:creationId xmlns:p14="http://schemas.microsoft.com/office/powerpoint/2010/main" val="2666888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Looking S on SE 11</a:t>
            </a:r>
            <a:r>
              <a:rPr lang="en-US" altLang="en-US" sz="1600" baseline="30000" dirty="0">
                <a:solidFill>
                  <a:schemeClr val="bg1"/>
                </a:solidFill>
                <a:latin typeface="Arial" panose="020B0604020202020204" pitchFamily="34" charset="0"/>
                <a:cs typeface="Arial" panose="020B0604020202020204" pitchFamily="34" charset="0"/>
              </a:rPr>
              <a:t>th</a:t>
            </a:r>
            <a:r>
              <a:rPr lang="en-US" altLang="en-US" sz="1600" dirty="0">
                <a:solidFill>
                  <a:schemeClr val="bg1"/>
                </a:solidFill>
                <a:latin typeface="Arial" panose="020B0604020202020204" pitchFamily="34" charset="0"/>
                <a:cs typeface="Arial" panose="020B0604020202020204" pitchFamily="34" charset="0"/>
              </a:rPr>
              <a:t> Ave: Goat Blocks</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8" name="Picture Placeholder 8" descr="A car driving on a city street&#10;&#10;Description generated with very high confidence">
            <a:extLst>
              <a:ext uri="{FF2B5EF4-FFF2-40B4-BE49-F238E27FC236}">
                <a16:creationId xmlns:a16="http://schemas.microsoft.com/office/drawing/2014/main" id="{EFB2D4FB-1371-4224-AD51-42033D40EFB3}"/>
              </a:ext>
            </a:extLst>
          </p:cNvPr>
          <p:cNvPicPr>
            <a:picLocks noChangeAspect="1"/>
          </p:cNvPicPr>
          <p:nvPr/>
        </p:nvPicPr>
        <p:blipFill>
          <a:blip r:embed="rId2">
            <a:extLst>
              <a:ext uri="{28A0092B-C50C-407E-A947-70E740481C1C}">
                <a14:useLocalDpi xmlns:a14="http://schemas.microsoft.com/office/drawing/2010/main" val="0"/>
              </a:ext>
            </a:extLst>
          </a:blip>
          <a:srcRect t="12500" b="12500"/>
          <a:stretch>
            <a:fillRect/>
          </a:stretch>
        </p:blipFill>
        <p:spPr>
          <a:xfrm>
            <a:off x="166826" y="1062819"/>
            <a:ext cx="8413088" cy="4732362"/>
          </a:xfrm>
          <a:prstGeom prst="rect">
            <a:avLst/>
          </a:prstGeom>
        </p:spPr>
      </p:pic>
    </p:spTree>
    <p:extLst>
      <p:ext uri="{BB962C8B-B14F-4D97-AF65-F5344CB8AC3E}">
        <p14:creationId xmlns:p14="http://schemas.microsoft.com/office/powerpoint/2010/main" val="3911865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957170" cy="2523768"/>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Looking W on SE Belmont: Multnomah County Elections building immediately across SE 11</a:t>
            </a:r>
            <a:r>
              <a:rPr lang="en-US" altLang="en-US" sz="1600" baseline="30000" dirty="0">
                <a:solidFill>
                  <a:schemeClr val="bg1"/>
                </a:solidFill>
                <a:latin typeface="Arial" panose="020B0604020202020204" pitchFamily="34" charset="0"/>
                <a:cs typeface="Arial" panose="020B0604020202020204" pitchFamily="34" charset="0"/>
              </a:rPr>
              <a:t>th</a:t>
            </a:r>
            <a:r>
              <a:rPr lang="en-US" altLang="en-US" sz="1600" dirty="0">
                <a:solidFill>
                  <a:schemeClr val="bg1"/>
                </a:solidFill>
                <a:latin typeface="Arial" panose="020B0604020202020204" pitchFamily="34" charset="0"/>
                <a:cs typeface="Arial" panose="020B0604020202020204" pitchFamily="34" charset="0"/>
              </a:rPr>
              <a:t>, Yale Union Laundry adjacent</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7" name="Picture Placeholder 5" descr="A car parked on the side of the street&#10;&#10;Description generated with very high confidence">
            <a:extLst>
              <a:ext uri="{FF2B5EF4-FFF2-40B4-BE49-F238E27FC236}">
                <a16:creationId xmlns:a16="http://schemas.microsoft.com/office/drawing/2014/main" id="{81FC7910-8E41-44E2-BE14-5928BCECF093}"/>
              </a:ext>
            </a:extLst>
          </p:cNvPr>
          <p:cNvPicPr>
            <a:picLocks noChangeAspect="1"/>
          </p:cNvPicPr>
          <p:nvPr/>
        </p:nvPicPr>
        <p:blipFill>
          <a:blip r:embed="rId2">
            <a:extLst>
              <a:ext uri="{28A0092B-C50C-407E-A947-70E740481C1C}">
                <a14:useLocalDpi xmlns:a14="http://schemas.microsoft.com/office/drawing/2010/main" val="0"/>
              </a:ext>
            </a:extLst>
          </a:blip>
          <a:srcRect t="12500" b="12500"/>
          <a:stretch>
            <a:fillRect/>
          </a:stretch>
        </p:blipFill>
        <p:spPr>
          <a:xfrm>
            <a:off x="166826" y="1062820"/>
            <a:ext cx="8413088" cy="4732362"/>
          </a:xfrm>
          <a:prstGeom prst="rect">
            <a:avLst/>
          </a:prstGeom>
        </p:spPr>
      </p:pic>
    </p:spTree>
    <p:extLst>
      <p:ext uri="{BB962C8B-B14F-4D97-AF65-F5344CB8AC3E}">
        <p14:creationId xmlns:p14="http://schemas.microsoft.com/office/powerpoint/2010/main" val="50128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1901</TotalTime>
  <Words>1262</Words>
  <Application>Microsoft Office PowerPoint</Application>
  <PresentationFormat>Widescreen</PresentationFormat>
  <Paragraphs>217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DeCoursey, Jillian</dc:creator>
  <cp:lastModifiedBy>Adam, Hillary</cp:lastModifiedBy>
  <cp:revision>102</cp:revision>
  <dcterms:created xsi:type="dcterms:W3CDTF">2018-03-14T23:50:04Z</dcterms:created>
  <dcterms:modified xsi:type="dcterms:W3CDTF">2019-11-21T18:34:09Z</dcterms:modified>
  <cp:contentStatus/>
</cp:coreProperties>
</file>