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2"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69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68F80E-F944-4873-96D0-7E24E9DCD978}" type="doc">
      <dgm:prSet loTypeId="urn:microsoft.com/office/officeart/2005/8/layout/gear1" loCatId="process" qsTypeId="urn:microsoft.com/office/officeart/2005/8/quickstyle/simple1" qsCatId="simple" csTypeId="urn:microsoft.com/office/officeart/2005/8/colors/accent1_2" csCatId="accent1" phldr="1"/>
      <dgm:spPr/>
    </dgm:pt>
    <dgm:pt modelId="{374093AA-1CE5-4F15-9004-3B6819B2AC0B}">
      <dgm:prSet phldrT="[Text]"/>
      <dgm:spPr/>
      <dgm:t>
        <a:bodyPr/>
        <a:lstStyle/>
        <a:p>
          <a:endParaRPr lang="en-US" dirty="0"/>
        </a:p>
      </dgm:t>
    </dgm:pt>
    <dgm:pt modelId="{BDB91F95-38D5-482C-A22F-57B61359DC1C}" type="parTrans" cxnId="{52C18E65-C94E-4D1D-AA22-C0A2D0888FE3}">
      <dgm:prSet/>
      <dgm:spPr/>
      <dgm:t>
        <a:bodyPr/>
        <a:lstStyle/>
        <a:p>
          <a:endParaRPr lang="en-US"/>
        </a:p>
      </dgm:t>
    </dgm:pt>
    <dgm:pt modelId="{E8FE5384-A126-416D-B121-3F880ACECB00}" type="sibTrans" cxnId="{52C18E65-C94E-4D1D-AA22-C0A2D0888FE3}">
      <dgm:prSet/>
      <dgm:spPr/>
      <dgm:t>
        <a:bodyPr/>
        <a:lstStyle/>
        <a:p>
          <a:endParaRPr lang="en-US"/>
        </a:p>
      </dgm:t>
    </dgm:pt>
    <dgm:pt modelId="{E0033440-D952-489C-B64D-DF801EDB26A6}">
      <dgm:prSet phldrT="[Text]"/>
      <dgm:spPr/>
      <dgm:t>
        <a:bodyPr/>
        <a:lstStyle/>
        <a:p>
          <a:endParaRPr lang="en-US" dirty="0"/>
        </a:p>
      </dgm:t>
    </dgm:pt>
    <dgm:pt modelId="{21BE6097-CC15-45FF-A50E-0CFAEEF45A31}" type="parTrans" cxnId="{72E1A3AE-7C08-4C02-8CAE-784760286B06}">
      <dgm:prSet/>
      <dgm:spPr/>
      <dgm:t>
        <a:bodyPr/>
        <a:lstStyle/>
        <a:p>
          <a:endParaRPr lang="en-US"/>
        </a:p>
      </dgm:t>
    </dgm:pt>
    <dgm:pt modelId="{11121C0C-E905-4C62-AA45-69E9FBD7EA63}" type="sibTrans" cxnId="{72E1A3AE-7C08-4C02-8CAE-784760286B06}">
      <dgm:prSet/>
      <dgm:spPr/>
      <dgm:t>
        <a:bodyPr/>
        <a:lstStyle/>
        <a:p>
          <a:endParaRPr lang="en-US"/>
        </a:p>
      </dgm:t>
    </dgm:pt>
    <dgm:pt modelId="{FBD4C9F0-0943-4A16-B5E9-6AD0309A76DE}" type="pres">
      <dgm:prSet presAssocID="{ED68F80E-F944-4873-96D0-7E24E9DCD978}" presName="composite" presStyleCnt="0">
        <dgm:presLayoutVars>
          <dgm:chMax val="3"/>
          <dgm:animLvl val="lvl"/>
          <dgm:resizeHandles val="exact"/>
        </dgm:presLayoutVars>
      </dgm:prSet>
      <dgm:spPr/>
    </dgm:pt>
    <dgm:pt modelId="{891F8F68-E3AC-4691-90F5-874565EDB8C8}" type="pres">
      <dgm:prSet presAssocID="{374093AA-1CE5-4F15-9004-3B6819B2AC0B}" presName="gear1" presStyleLbl="node1" presStyleIdx="0" presStyleCnt="2">
        <dgm:presLayoutVars>
          <dgm:chMax val="1"/>
          <dgm:bulletEnabled val="1"/>
        </dgm:presLayoutVars>
      </dgm:prSet>
      <dgm:spPr/>
    </dgm:pt>
    <dgm:pt modelId="{710832E5-18CE-4461-BE1E-C4462BCD6FA1}" type="pres">
      <dgm:prSet presAssocID="{374093AA-1CE5-4F15-9004-3B6819B2AC0B}" presName="gear1srcNode" presStyleLbl="node1" presStyleIdx="0" presStyleCnt="2"/>
      <dgm:spPr/>
    </dgm:pt>
    <dgm:pt modelId="{7EFBA2E4-5D83-4B20-BAC5-D4193EBE100C}" type="pres">
      <dgm:prSet presAssocID="{374093AA-1CE5-4F15-9004-3B6819B2AC0B}" presName="gear1dstNode" presStyleLbl="node1" presStyleIdx="0" presStyleCnt="2"/>
      <dgm:spPr/>
    </dgm:pt>
    <dgm:pt modelId="{D4740392-E944-43BB-9A0C-C6269C3D8E6C}" type="pres">
      <dgm:prSet presAssocID="{E0033440-D952-489C-B64D-DF801EDB26A6}" presName="gear2" presStyleLbl="node1" presStyleIdx="1" presStyleCnt="2">
        <dgm:presLayoutVars>
          <dgm:chMax val="1"/>
          <dgm:bulletEnabled val="1"/>
        </dgm:presLayoutVars>
      </dgm:prSet>
      <dgm:spPr/>
    </dgm:pt>
    <dgm:pt modelId="{CE15EBF8-B488-42EF-9DD0-70C432FCC278}" type="pres">
      <dgm:prSet presAssocID="{E0033440-D952-489C-B64D-DF801EDB26A6}" presName="gear2srcNode" presStyleLbl="node1" presStyleIdx="1" presStyleCnt="2"/>
      <dgm:spPr/>
    </dgm:pt>
    <dgm:pt modelId="{025FF8E0-9391-4BAD-9223-657E032FBE42}" type="pres">
      <dgm:prSet presAssocID="{E0033440-D952-489C-B64D-DF801EDB26A6}" presName="gear2dstNode" presStyleLbl="node1" presStyleIdx="1" presStyleCnt="2"/>
      <dgm:spPr/>
    </dgm:pt>
    <dgm:pt modelId="{493A11E4-8BB6-4B1A-88F9-1E1341DDDF79}" type="pres">
      <dgm:prSet presAssocID="{E8FE5384-A126-416D-B121-3F880ACECB00}" presName="connector1" presStyleLbl="sibTrans2D1" presStyleIdx="0" presStyleCnt="2"/>
      <dgm:spPr/>
    </dgm:pt>
    <dgm:pt modelId="{1C12C504-10E4-4886-9A91-E17F98FE109B}" type="pres">
      <dgm:prSet presAssocID="{11121C0C-E905-4C62-AA45-69E9FBD7EA63}" presName="connector2" presStyleLbl="sibTrans2D1" presStyleIdx="1" presStyleCnt="2"/>
      <dgm:spPr/>
    </dgm:pt>
  </dgm:ptLst>
  <dgm:cxnLst>
    <dgm:cxn modelId="{831D3DB6-0F2E-43F2-A64F-FD9834A8F47C}" type="presOf" srcId="{11121C0C-E905-4C62-AA45-69E9FBD7EA63}" destId="{1C12C504-10E4-4886-9A91-E17F98FE109B}" srcOrd="0" destOrd="0" presId="urn:microsoft.com/office/officeart/2005/8/layout/gear1"/>
    <dgm:cxn modelId="{93EA8ABE-34EB-41FD-A65C-D0DD47DAA6F0}" type="presOf" srcId="{E0033440-D952-489C-B64D-DF801EDB26A6}" destId="{CE15EBF8-B488-42EF-9DD0-70C432FCC278}" srcOrd="1" destOrd="0" presId="urn:microsoft.com/office/officeart/2005/8/layout/gear1"/>
    <dgm:cxn modelId="{4662CDA7-B47E-4E96-91E4-FC0441271B4E}" type="presOf" srcId="{E0033440-D952-489C-B64D-DF801EDB26A6}" destId="{D4740392-E944-43BB-9A0C-C6269C3D8E6C}" srcOrd="0" destOrd="0" presId="urn:microsoft.com/office/officeart/2005/8/layout/gear1"/>
    <dgm:cxn modelId="{57D4CF95-6954-4CDD-AE8D-A57C8298D1ED}" type="presOf" srcId="{ED68F80E-F944-4873-96D0-7E24E9DCD978}" destId="{FBD4C9F0-0943-4A16-B5E9-6AD0309A76DE}" srcOrd="0" destOrd="0" presId="urn:microsoft.com/office/officeart/2005/8/layout/gear1"/>
    <dgm:cxn modelId="{1C8B8DFC-DB99-4572-99C7-F1293A3CF7C0}" type="presOf" srcId="{374093AA-1CE5-4F15-9004-3B6819B2AC0B}" destId="{891F8F68-E3AC-4691-90F5-874565EDB8C8}" srcOrd="0" destOrd="0" presId="urn:microsoft.com/office/officeart/2005/8/layout/gear1"/>
    <dgm:cxn modelId="{EDED7FBA-479A-4C0C-83AC-F4CB6C52ACFA}" type="presOf" srcId="{374093AA-1CE5-4F15-9004-3B6819B2AC0B}" destId="{710832E5-18CE-4461-BE1E-C4462BCD6FA1}" srcOrd="1" destOrd="0" presId="urn:microsoft.com/office/officeart/2005/8/layout/gear1"/>
    <dgm:cxn modelId="{020CA8B2-B8AC-4D11-95C0-A5CCAFB98BFD}" type="presOf" srcId="{E0033440-D952-489C-B64D-DF801EDB26A6}" destId="{025FF8E0-9391-4BAD-9223-657E032FBE42}" srcOrd="2" destOrd="0" presId="urn:microsoft.com/office/officeart/2005/8/layout/gear1"/>
    <dgm:cxn modelId="{52C18E65-C94E-4D1D-AA22-C0A2D0888FE3}" srcId="{ED68F80E-F944-4873-96D0-7E24E9DCD978}" destId="{374093AA-1CE5-4F15-9004-3B6819B2AC0B}" srcOrd="0" destOrd="0" parTransId="{BDB91F95-38D5-482C-A22F-57B61359DC1C}" sibTransId="{E8FE5384-A126-416D-B121-3F880ACECB00}"/>
    <dgm:cxn modelId="{72E1A3AE-7C08-4C02-8CAE-784760286B06}" srcId="{ED68F80E-F944-4873-96D0-7E24E9DCD978}" destId="{E0033440-D952-489C-B64D-DF801EDB26A6}" srcOrd="1" destOrd="0" parTransId="{21BE6097-CC15-45FF-A50E-0CFAEEF45A31}" sibTransId="{11121C0C-E905-4C62-AA45-69E9FBD7EA63}"/>
    <dgm:cxn modelId="{6F2C4396-43CD-4D71-8221-6E1DA11CFCC4}" type="presOf" srcId="{374093AA-1CE5-4F15-9004-3B6819B2AC0B}" destId="{7EFBA2E4-5D83-4B20-BAC5-D4193EBE100C}" srcOrd="2" destOrd="0" presId="urn:microsoft.com/office/officeart/2005/8/layout/gear1"/>
    <dgm:cxn modelId="{9D79240E-AA17-44D5-9E2B-C0FBE6339012}" type="presOf" srcId="{E8FE5384-A126-416D-B121-3F880ACECB00}" destId="{493A11E4-8BB6-4B1A-88F9-1E1341DDDF79}" srcOrd="0" destOrd="0" presId="urn:microsoft.com/office/officeart/2005/8/layout/gear1"/>
    <dgm:cxn modelId="{283F7495-380C-4D92-95CF-9AFDBCF85446}" type="presParOf" srcId="{FBD4C9F0-0943-4A16-B5E9-6AD0309A76DE}" destId="{891F8F68-E3AC-4691-90F5-874565EDB8C8}" srcOrd="0" destOrd="0" presId="urn:microsoft.com/office/officeart/2005/8/layout/gear1"/>
    <dgm:cxn modelId="{D8629D2A-49A5-4315-B7CA-18D7A1D05454}" type="presParOf" srcId="{FBD4C9F0-0943-4A16-B5E9-6AD0309A76DE}" destId="{710832E5-18CE-4461-BE1E-C4462BCD6FA1}" srcOrd="1" destOrd="0" presId="urn:microsoft.com/office/officeart/2005/8/layout/gear1"/>
    <dgm:cxn modelId="{6DDB7526-8689-492D-B1BD-D36F50B28A80}" type="presParOf" srcId="{FBD4C9F0-0943-4A16-B5E9-6AD0309A76DE}" destId="{7EFBA2E4-5D83-4B20-BAC5-D4193EBE100C}" srcOrd="2" destOrd="0" presId="urn:microsoft.com/office/officeart/2005/8/layout/gear1"/>
    <dgm:cxn modelId="{37070D03-FBBA-45EF-B8A4-0C8E681A99D6}" type="presParOf" srcId="{FBD4C9F0-0943-4A16-B5E9-6AD0309A76DE}" destId="{D4740392-E944-43BB-9A0C-C6269C3D8E6C}" srcOrd="3" destOrd="0" presId="urn:microsoft.com/office/officeart/2005/8/layout/gear1"/>
    <dgm:cxn modelId="{07D39B1F-C9B6-4DD5-9558-5840A2561E3A}" type="presParOf" srcId="{FBD4C9F0-0943-4A16-B5E9-6AD0309A76DE}" destId="{CE15EBF8-B488-42EF-9DD0-70C432FCC278}" srcOrd="4" destOrd="0" presId="urn:microsoft.com/office/officeart/2005/8/layout/gear1"/>
    <dgm:cxn modelId="{EAA01629-FAF1-461F-920B-A623427AED7F}" type="presParOf" srcId="{FBD4C9F0-0943-4A16-B5E9-6AD0309A76DE}" destId="{025FF8E0-9391-4BAD-9223-657E032FBE42}" srcOrd="5" destOrd="0" presId="urn:microsoft.com/office/officeart/2005/8/layout/gear1"/>
    <dgm:cxn modelId="{A9B12810-18BA-4178-8EFA-B88D95EB711F}" type="presParOf" srcId="{FBD4C9F0-0943-4A16-B5E9-6AD0309A76DE}" destId="{493A11E4-8BB6-4B1A-88F9-1E1341DDDF79}" srcOrd="6" destOrd="0" presId="urn:microsoft.com/office/officeart/2005/8/layout/gear1"/>
    <dgm:cxn modelId="{0A074EBF-6ABB-401A-AE55-12042476CA60}" type="presParOf" srcId="{FBD4C9F0-0943-4A16-B5E9-6AD0309A76DE}" destId="{1C12C504-10E4-4886-9A91-E17F98FE109B}"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F8F68-E3AC-4691-90F5-874565EDB8C8}">
      <dsp:nvSpPr>
        <dsp:cNvPr id="0" name=""/>
        <dsp:cNvSpPr/>
      </dsp:nvSpPr>
      <dsp:spPr>
        <a:xfrm>
          <a:off x="1138981" y="869362"/>
          <a:ext cx="1366141" cy="1366141"/>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en-US" sz="4400" kern="1200" dirty="0"/>
        </a:p>
      </dsp:txBody>
      <dsp:txXfrm>
        <a:off x="1413636" y="1189374"/>
        <a:ext cx="816831" cy="702225"/>
      </dsp:txXfrm>
    </dsp:sp>
    <dsp:sp modelId="{D4740392-E944-43BB-9A0C-C6269C3D8E6C}">
      <dsp:nvSpPr>
        <dsp:cNvPr id="0" name=""/>
        <dsp:cNvSpPr/>
      </dsp:nvSpPr>
      <dsp:spPr>
        <a:xfrm>
          <a:off x="344135" y="546456"/>
          <a:ext cx="993557" cy="99355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dirty="0"/>
        </a:p>
      </dsp:txBody>
      <dsp:txXfrm>
        <a:off x="594266" y="798099"/>
        <a:ext cx="493295" cy="490271"/>
      </dsp:txXfrm>
    </dsp:sp>
    <dsp:sp modelId="{493A11E4-8BB6-4B1A-88F9-1E1341DDDF79}">
      <dsp:nvSpPr>
        <dsp:cNvPr id="0" name=""/>
        <dsp:cNvSpPr/>
      </dsp:nvSpPr>
      <dsp:spPr>
        <a:xfrm>
          <a:off x="1163596" y="657538"/>
          <a:ext cx="1680353" cy="1680353"/>
        </a:xfrm>
        <a:prstGeom prst="circularArrow">
          <a:avLst>
            <a:gd name="adj1" fmla="val 4878"/>
            <a:gd name="adj2" fmla="val 312630"/>
            <a:gd name="adj3" fmla="val 2972271"/>
            <a:gd name="adj4" fmla="val 15471015"/>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12C504-10E4-4886-9A91-E17F98FE109B}">
      <dsp:nvSpPr>
        <dsp:cNvPr id="0" name=""/>
        <dsp:cNvSpPr/>
      </dsp:nvSpPr>
      <dsp:spPr>
        <a:xfrm>
          <a:off x="168178" y="333960"/>
          <a:ext cx="1270511" cy="127051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68201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ortlandmeansprogress.co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nn.com/2019/02/25/us/san-francisco-marijuana-convictions-cleared-trnd/index.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Seraphie introduces the group</a:t>
            </a:r>
            <a:endParaRPr/>
          </a:p>
          <a:p>
            <a:pPr marL="0" lvl="0" indent="0" algn="l" rtl="0">
              <a:spcBef>
                <a:spcPts val="0"/>
              </a:spcBef>
              <a:spcAft>
                <a:spcPts val="0"/>
              </a:spcAft>
              <a:buNone/>
            </a:pPr>
            <a:r>
              <a:rPr lang="en-US"/>
              <a:t>Speaks briefly about the Mayor’s involvement and interest in this work.</a:t>
            </a:r>
            <a:endParaRPr/>
          </a:p>
        </p:txBody>
      </p:sp>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1599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f715ff885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6f715ff885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Cecilia</a:t>
            </a:r>
            <a:endParaRPr/>
          </a:p>
          <a:p>
            <a:pPr marL="0" lvl="0" indent="0" algn="l" rtl="0">
              <a:spcBef>
                <a:spcPts val="0"/>
              </a:spcBef>
              <a:spcAft>
                <a:spcPts val="0"/>
              </a:spcAft>
              <a:buNone/>
            </a:pPr>
            <a:endParaRPr/>
          </a:p>
          <a:p>
            <a:pPr marL="0" lvl="0" indent="0" algn="l" rtl="0">
              <a:spcBef>
                <a:spcPts val="0"/>
              </a:spcBef>
              <a:spcAft>
                <a:spcPts val="0"/>
              </a:spcAft>
              <a:buNone/>
            </a:pPr>
            <a:r>
              <a:rPr lang="en-US"/>
              <a:t>Our first recommendations are around systems change.</a:t>
            </a:r>
            <a:endParaRPr/>
          </a:p>
          <a:p>
            <a:pPr marL="0" lvl="0" indent="0" algn="l" rtl="0">
              <a:spcBef>
                <a:spcPts val="0"/>
              </a:spcBef>
              <a:spcAft>
                <a:spcPts val="0"/>
              </a:spcAft>
              <a:buNone/>
            </a:pPr>
            <a:endParaRPr/>
          </a:p>
          <a:p>
            <a:pPr marL="457200" lvl="0" indent="-317500" algn="l" rtl="0">
              <a:spcBef>
                <a:spcPts val="0"/>
              </a:spcBef>
              <a:spcAft>
                <a:spcPts val="0"/>
              </a:spcAft>
              <a:buSzPts val="1400"/>
              <a:buAutoNum type="arabicPeriod"/>
            </a:pPr>
            <a:r>
              <a:rPr lang="en-US"/>
              <a:t>The City of Portland and Multnomah County do not have a centralized authority that oversees financial empowerment policy and programs. Our financial empowerment team recommends that the financial empowerment work have a centralized home- one government body or department that will oversee the financial empowerment work happening across the city.</a:t>
            </a:r>
            <a:endParaRPr/>
          </a:p>
          <a:p>
            <a:pPr marL="457200" lvl="0" indent="0" algn="l" rtl="0">
              <a:spcBef>
                <a:spcPts val="0"/>
              </a:spcBef>
              <a:spcAft>
                <a:spcPts val="0"/>
              </a:spcAft>
              <a:buNone/>
            </a:pPr>
            <a:endParaRPr/>
          </a:p>
          <a:p>
            <a:pPr marL="457200" lvl="0" indent="-317500" algn="l" rtl="0">
              <a:spcBef>
                <a:spcPts val="0"/>
              </a:spcBef>
              <a:spcAft>
                <a:spcPts val="0"/>
              </a:spcAft>
              <a:buSzPts val="1400"/>
              <a:buAutoNum type="arabicPeriod"/>
            </a:pPr>
            <a:r>
              <a:rPr lang="en-US"/>
              <a:t>Next, one of the goals of </a:t>
            </a:r>
            <a:r>
              <a:rPr lang="en-US" sz="1100" u="sng">
                <a:solidFill>
                  <a:schemeClr val="hlink"/>
                </a:solidFill>
                <a:latin typeface="Arial"/>
                <a:ea typeface="Arial"/>
                <a:cs typeface="Arial"/>
                <a:sym typeface="Arial"/>
                <a:hlinkClick r:id="rId3"/>
              </a:rPr>
              <a:t>Portland Means Progress</a:t>
            </a:r>
            <a:r>
              <a:rPr lang="en-US" sz="1100">
                <a:latin typeface="Arial"/>
                <a:ea typeface="Arial"/>
                <a:cs typeface="Arial"/>
                <a:sym typeface="Arial"/>
              </a:rPr>
              <a:t> (PMP), an initiative conceived of and overseen by the Mayor’s Council of Economic Advisors, </a:t>
            </a:r>
            <a:r>
              <a:rPr lang="en-US" sz="1100">
                <a:highlight>
                  <a:srgbClr val="FFFFFF"/>
                </a:highlight>
                <a:latin typeface="Arial"/>
                <a:ea typeface="Arial"/>
                <a:cs typeface="Arial"/>
                <a:sym typeface="Arial"/>
              </a:rPr>
              <a:t>is to address economic inequalities for communities of color. We see a</a:t>
            </a:r>
            <a:r>
              <a:rPr lang="en-US" sz="1100">
                <a:latin typeface="Arial"/>
                <a:ea typeface="Arial"/>
                <a:cs typeface="Arial"/>
                <a:sym typeface="Arial"/>
              </a:rPr>
              <a:t>n opportunity for the Financial Empowerment Team to provide recommendations on how PMP can expand to advance financial empowerment goals, particularly in how the private sector can play a role in addressing economic inequalities.</a:t>
            </a:r>
            <a:endParaRPr sz="1100">
              <a:latin typeface="Arial"/>
              <a:ea typeface="Arial"/>
              <a:cs typeface="Arial"/>
              <a:sym typeface="Arial"/>
            </a:endParaRPr>
          </a:p>
          <a:p>
            <a:pPr marL="457200" lvl="0" indent="0" algn="l" rtl="0">
              <a:spcBef>
                <a:spcPts val="0"/>
              </a:spcBef>
              <a:spcAft>
                <a:spcPts val="0"/>
              </a:spcAft>
              <a:buNone/>
            </a:pPr>
            <a:endParaRPr sz="1100">
              <a:latin typeface="Arial"/>
              <a:ea typeface="Arial"/>
              <a:cs typeface="Arial"/>
              <a:sym typeface="Arial"/>
            </a:endParaRPr>
          </a:p>
          <a:p>
            <a:pPr marL="457200" lvl="0" indent="-298450" algn="l" rtl="0">
              <a:lnSpc>
                <a:spcPct val="115000"/>
              </a:lnSpc>
              <a:spcBef>
                <a:spcPts val="1200"/>
              </a:spcBef>
              <a:spcAft>
                <a:spcPts val="0"/>
              </a:spcAft>
              <a:buSzPts val="1100"/>
              <a:buAutoNum type="arabicPeriod"/>
            </a:pPr>
            <a:r>
              <a:rPr lang="en-US" sz="1100">
                <a:latin typeface="Arial"/>
                <a:ea typeface="Arial"/>
                <a:cs typeface="Arial"/>
                <a:sym typeface="Arial"/>
              </a:rPr>
              <a:t>Currently there are several efforts underway to handle record expungement, however, it is not clear how all of these efforts align and if these efforts have a clear racial justice lens. There are opportunities to examine more system wide efforts for expungements. An example is a</a:t>
            </a:r>
            <a:r>
              <a:rPr lang="en-US" sz="1100" u="sng">
                <a:solidFill>
                  <a:schemeClr val="hlink"/>
                </a:solidFill>
                <a:latin typeface="Arial"/>
                <a:ea typeface="Arial"/>
                <a:cs typeface="Arial"/>
                <a:sym typeface="Arial"/>
                <a:hlinkClick r:id="rId4"/>
              </a:rPr>
              <a:t> San Francisco effort</a:t>
            </a:r>
            <a:r>
              <a:rPr lang="en-US" sz="1100">
                <a:latin typeface="Arial"/>
                <a:ea typeface="Arial"/>
                <a:cs typeface="Arial"/>
                <a:sym typeface="Arial"/>
              </a:rPr>
              <a:t> to automatically expunge prior marijuana convictions. There’s an opportunity for the Cannabis Policy Oversight Team to evaluate the effectiveness of the expungement services and their alignment with culturally specific and responsive approaches.</a:t>
            </a:r>
            <a:endParaRPr sz="1100">
              <a:latin typeface="Arial"/>
              <a:ea typeface="Arial"/>
              <a:cs typeface="Arial"/>
              <a:sym typeface="Arial"/>
            </a:endParaRPr>
          </a:p>
          <a:p>
            <a:pPr marL="457200" lvl="0" indent="-298450" algn="l" rtl="0">
              <a:lnSpc>
                <a:spcPct val="115000"/>
              </a:lnSpc>
              <a:spcBef>
                <a:spcPts val="0"/>
              </a:spcBef>
              <a:spcAft>
                <a:spcPts val="0"/>
              </a:spcAft>
              <a:buSzPts val="1100"/>
              <a:buAutoNum type="arabicPeriod"/>
            </a:pPr>
            <a:r>
              <a:rPr lang="en-US" sz="1100">
                <a:latin typeface="Arial"/>
                <a:ea typeface="Arial"/>
                <a:cs typeface="Arial"/>
                <a:sym typeface="Arial"/>
              </a:rPr>
              <a:t>A study of the “Color of Wealth in Multnomah County” will provide insights to policy makers and community organizations who seek to address barriers to equitable attainment of wealth and assets related to race, and support the county’s, Prosper Portland’s, and Metro’s racial justice agenda. Efforts are underway to obtain the resources needed to conduct such a study which will replicate methods used in a survey produced through the Federal Reserve, Duke University, and the New School.</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AutoNum type="arabicPeriod"/>
            </a:pPr>
            <a:r>
              <a:rPr lang="en-US" sz="1100">
                <a:latin typeface="Arial"/>
                <a:ea typeface="Arial"/>
                <a:cs typeface="Arial"/>
                <a:sym typeface="Arial"/>
              </a:rPr>
              <a:t>Lastly, the Design Team feels that any ongoing advocacy work should reflect the equal importance of getting cash into the hands of individuals, in addition to financial counseling. Once City/County Financial Empowerment Team established, we would like to spend time reviewing national studies and local examples of effective programs and develop a policy and program wish list for adding cash transfers as a strategy that complements existing financial empowerment programs. </a:t>
            </a:r>
            <a:endParaRPr sz="1100">
              <a:latin typeface="Arial"/>
              <a:ea typeface="Arial"/>
              <a:cs typeface="Arial"/>
              <a:sym typeface="Arial"/>
            </a:endParaRPr>
          </a:p>
          <a:p>
            <a:pPr marL="457200" lvl="0" indent="0" algn="l" rtl="0">
              <a:lnSpc>
                <a:spcPct val="115000"/>
              </a:lnSpc>
              <a:spcBef>
                <a:spcPts val="1200"/>
              </a:spcBef>
              <a:spcAft>
                <a:spcPts val="0"/>
              </a:spcAft>
              <a:buNone/>
            </a:pPr>
            <a:endParaRPr sz="1100">
              <a:latin typeface="Arial"/>
              <a:ea typeface="Arial"/>
              <a:cs typeface="Arial"/>
              <a:sym typeface="Arial"/>
            </a:endParaRPr>
          </a:p>
          <a:p>
            <a:pPr marL="457200" lvl="0" indent="0" algn="l" rtl="0">
              <a:spcBef>
                <a:spcPts val="120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a:p>
        </p:txBody>
      </p:sp>
      <p:sp>
        <p:nvSpPr>
          <p:cNvPr id="165" name="Google Shape;165;g6f715ff885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2442363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f715ff885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f715ff885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Talia</a:t>
            </a:r>
            <a:endParaRPr/>
          </a:p>
        </p:txBody>
      </p:sp>
      <p:sp>
        <p:nvSpPr>
          <p:cNvPr id="172" name="Google Shape;172;g6f715ff885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1170236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f715ff885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6f715ff885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Landra</a:t>
            </a:r>
            <a:endParaRPr/>
          </a:p>
          <a:p>
            <a:pPr marL="0" lvl="0" indent="0" algn="l" rtl="0">
              <a:spcBef>
                <a:spcPts val="0"/>
              </a:spcBef>
              <a:spcAft>
                <a:spcPts val="0"/>
              </a:spcAft>
              <a:buNone/>
            </a:pPr>
            <a:r>
              <a:rPr lang="en-US"/>
              <a:t>[briefly share your experience as a financial educator]</a:t>
            </a:r>
            <a:endParaRPr/>
          </a:p>
          <a:p>
            <a:pPr marL="0" lvl="0" indent="0" algn="l" rtl="0">
              <a:lnSpc>
                <a:spcPct val="115000"/>
              </a:lnSpc>
              <a:spcBef>
                <a:spcPts val="1200"/>
              </a:spcBef>
              <a:spcAft>
                <a:spcPts val="0"/>
              </a:spcAft>
              <a:buNone/>
            </a:pPr>
            <a:r>
              <a:rPr lang="en-US"/>
              <a:t>A key driver of the racial wealth gap is the exclusion of people of color from mainstream financial institutions. We seek to not only increase access to financial institutions so that residents can access bank accounts, savings products, and safe and affordable credit, but in the long-term, to transform this system to more closely resemble the needs of residents of color and low-income residents, so that it proactively prioritizes wealth accumulation in these communities. Our design team identified key ways of fostering financial inclusion. I won’t go into detail on these recommendations, because there are many, but I wanted you to know that most of these recommendations build upon the strengths of existing efforts. They include:</a:t>
            </a:r>
            <a:endParaRPr/>
          </a:p>
          <a:p>
            <a:pPr marL="457200" lvl="0" indent="-317500" algn="l" rtl="0">
              <a:lnSpc>
                <a:spcPct val="115000"/>
              </a:lnSpc>
              <a:spcBef>
                <a:spcPts val="1200"/>
              </a:spcBef>
              <a:spcAft>
                <a:spcPts val="0"/>
              </a:spcAft>
              <a:buSzPts val="1400"/>
              <a:buAutoNum type="arabicPeriod"/>
            </a:pPr>
            <a:r>
              <a:rPr lang="en-US"/>
              <a:t>Explore avenues to systematize youth financial education so that Oregon residents are learning key life skills before they have to learn the hard way.</a:t>
            </a:r>
            <a:endParaRPr/>
          </a:p>
          <a:p>
            <a:pPr marL="457200" lvl="0" indent="-317500" algn="l" rtl="0">
              <a:lnSpc>
                <a:spcPct val="115000"/>
              </a:lnSpc>
              <a:spcBef>
                <a:spcPts val="0"/>
              </a:spcBef>
              <a:spcAft>
                <a:spcPts val="0"/>
              </a:spcAft>
              <a:buSzPts val="1400"/>
              <a:buAutoNum type="arabicPeriod"/>
            </a:pPr>
            <a:r>
              <a:rPr lang="en-US"/>
              <a:t>Ensure quality financial education that is culturally specific through strategies such as creating a community of practice for financial educators, coaches, and mentors and hiring community curriculum designers and facilitators</a:t>
            </a:r>
            <a:endParaRPr/>
          </a:p>
          <a:p>
            <a:pPr marL="457200" lvl="0" indent="-317500" algn="l" rtl="0">
              <a:lnSpc>
                <a:spcPct val="115000"/>
              </a:lnSpc>
              <a:spcBef>
                <a:spcPts val="0"/>
              </a:spcBef>
              <a:spcAft>
                <a:spcPts val="0"/>
              </a:spcAft>
              <a:buSzPts val="1400"/>
              <a:buAutoNum type="arabicPeriod"/>
            </a:pPr>
            <a:r>
              <a:rPr lang="en-US"/>
              <a:t>Increase accessibility of financial education, tools, and resources- through centralized information and calendar, and perhaps a funding pool to employ culturally specific mentors to help clients navigate financial empowerment services</a:t>
            </a:r>
            <a:endParaRPr/>
          </a:p>
          <a:p>
            <a:pPr marL="457200" lvl="0" indent="-317500" algn="l" rtl="0">
              <a:lnSpc>
                <a:spcPct val="115000"/>
              </a:lnSpc>
              <a:spcBef>
                <a:spcPts val="0"/>
              </a:spcBef>
              <a:spcAft>
                <a:spcPts val="0"/>
              </a:spcAft>
              <a:buSzPts val="1400"/>
              <a:buAutoNum type="arabicPeriod"/>
            </a:pPr>
            <a:r>
              <a:rPr lang="en-US"/>
              <a:t>And, better integrate referrals to wealth building tools and resources</a:t>
            </a:r>
            <a:endParaRPr/>
          </a:p>
          <a:p>
            <a:pPr marL="45720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sp>
        <p:nvSpPr>
          <p:cNvPr id="179" name="Google Shape;179;g6f715ff885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580159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6f715ff885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6f715ff885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Talia</a:t>
            </a:r>
            <a:endParaRPr/>
          </a:p>
        </p:txBody>
      </p:sp>
      <p:sp>
        <p:nvSpPr>
          <p:cNvPr id="186" name="Google Shape;186;g6f715ff885_0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4237989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6f715ff885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6f715ff885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Talia</a:t>
            </a:r>
            <a:endParaRPr/>
          </a:p>
        </p:txBody>
      </p:sp>
      <p:sp>
        <p:nvSpPr>
          <p:cNvPr id="193" name="Google Shape;193;g6f715ff885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1307642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f715ff885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f715ff885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6f715ff885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2460869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Everyone introduces themselves</a:t>
            </a:r>
            <a:endParaRPr/>
          </a:p>
          <a:p>
            <a:pPr marL="0" lvl="0" indent="0" algn="l" rtl="0">
              <a:spcBef>
                <a:spcPts val="0"/>
              </a:spcBef>
              <a:spcAft>
                <a:spcPts val="0"/>
              </a:spcAft>
              <a:buNone/>
            </a:pPr>
            <a:r>
              <a:rPr lang="en-US"/>
              <a:t>Talia walks through agenda</a:t>
            </a:r>
            <a:endParaRPr/>
          </a:p>
          <a:p>
            <a:pPr marL="0" lvl="0" indent="0" algn="l" rtl="0">
              <a:spcBef>
                <a:spcPts val="0"/>
              </a:spcBef>
              <a:spcAft>
                <a:spcPts val="0"/>
              </a:spcAft>
              <a:buNone/>
            </a:pPr>
            <a:endParaRPr/>
          </a:p>
        </p:txBody>
      </p:sp>
      <p:sp>
        <p:nvSpPr>
          <p:cNvPr id="107" name="Google Shape;1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81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Talia</a:t>
            </a: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extLst>
      <p:ext uri="{BB962C8B-B14F-4D97-AF65-F5344CB8AC3E}">
        <p14:creationId xmlns:p14="http://schemas.microsoft.com/office/powerpoint/2010/main" val="24784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US"/>
              <a:t>Talia</a:t>
            </a:r>
            <a:endParaRPr/>
          </a:p>
          <a:p>
            <a:pPr marL="171450" lvl="0" indent="-95250" algn="l" rtl="0">
              <a:spcBef>
                <a:spcPts val="0"/>
              </a:spcBef>
              <a:spcAft>
                <a:spcPts val="0"/>
              </a:spcAft>
              <a:buClr>
                <a:schemeClr val="dk1"/>
              </a:buClr>
              <a:buSzPts val="1200"/>
              <a:buFont typeface="Arial"/>
              <a:buNone/>
            </a:pPr>
            <a:endParaRPr/>
          </a:p>
          <a:p>
            <a:pPr marL="596900" lvl="0" indent="-298450" algn="l" rtl="0">
              <a:lnSpc>
                <a:spcPct val="115000"/>
              </a:lnSpc>
              <a:spcBef>
                <a:spcPts val="1000"/>
              </a:spcBef>
              <a:spcAft>
                <a:spcPts val="0"/>
              </a:spcAft>
              <a:buClr>
                <a:srgbClr val="500050"/>
              </a:buClr>
              <a:buSzPts val="1100"/>
              <a:buChar char="●"/>
            </a:pPr>
            <a:r>
              <a:rPr lang="en-US" sz="1100">
                <a:solidFill>
                  <a:srgbClr val="500050"/>
                </a:solidFill>
                <a:highlight>
                  <a:srgbClr val="FFFFFF"/>
                </a:highlight>
                <a:latin typeface="Arial"/>
                <a:ea typeface="Arial"/>
                <a:cs typeface="Arial"/>
                <a:sym typeface="Arial"/>
              </a:rPr>
              <a:t>Office of Financial Empowerment- Lansing, Boston, NYC</a:t>
            </a:r>
            <a:endParaRPr sz="1100">
              <a:solidFill>
                <a:srgbClr val="500050"/>
              </a:solidFill>
              <a:highlight>
                <a:srgbClr val="FFFFFF"/>
              </a:highlight>
              <a:latin typeface="Arial"/>
              <a:ea typeface="Arial"/>
              <a:cs typeface="Arial"/>
              <a:sym typeface="Arial"/>
            </a:endParaRPr>
          </a:p>
          <a:p>
            <a:pPr marL="596900" lvl="0" indent="-298450" algn="l" rtl="0">
              <a:lnSpc>
                <a:spcPct val="115000"/>
              </a:lnSpc>
              <a:spcBef>
                <a:spcPts val="0"/>
              </a:spcBef>
              <a:spcAft>
                <a:spcPts val="0"/>
              </a:spcAft>
              <a:buClr>
                <a:srgbClr val="500050"/>
              </a:buClr>
              <a:buSzPts val="1100"/>
              <a:buChar char="●"/>
            </a:pPr>
            <a:r>
              <a:rPr lang="en-US" sz="1100">
                <a:solidFill>
                  <a:srgbClr val="500050"/>
                </a:solidFill>
                <a:highlight>
                  <a:srgbClr val="FFFFFF"/>
                </a:highlight>
                <a:latin typeface="Arial"/>
                <a:ea typeface="Arial"/>
                <a:cs typeface="Arial"/>
                <a:sym typeface="Arial"/>
              </a:rPr>
              <a:t>Developing a financial consumer protection platform</a:t>
            </a:r>
            <a:endParaRPr sz="1100">
              <a:solidFill>
                <a:srgbClr val="500050"/>
              </a:solidFill>
              <a:highlight>
                <a:srgbClr val="FFFFFF"/>
              </a:highlight>
              <a:latin typeface="Arial"/>
              <a:ea typeface="Arial"/>
              <a:cs typeface="Arial"/>
              <a:sym typeface="Arial"/>
            </a:endParaRPr>
          </a:p>
          <a:p>
            <a:pPr marL="1054100" lvl="1" indent="-298450" algn="l" rtl="0">
              <a:lnSpc>
                <a:spcPct val="115000"/>
              </a:lnSpc>
              <a:spcBef>
                <a:spcPts val="0"/>
              </a:spcBef>
              <a:spcAft>
                <a:spcPts val="0"/>
              </a:spcAft>
              <a:buClr>
                <a:srgbClr val="222222"/>
              </a:buClr>
              <a:buSzPts val="1100"/>
              <a:buChar char="○"/>
            </a:pPr>
            <a:r>
              <a:rPr lang="en-US" sz="1100">
                <a:solidFill>
                  <a:srgbClr val="222222"/>
                </a:solidFill>
                <a:highlight>
                  <a:srgbClr val="FFFFFF"/>
                </a:highlight>
                <a:latin typeface="Arial"/>
                <a:ea typeface="Arial"/>
                <a:cs typeface="Arial"/>
                <a:sym typeface="Arial"/>
              </a:rPr>
              <a:t>Setting up a community listening tour to understand the consumer financial empowerment issues facing residents</a:t>
            </a:r>
            <a:endParaRPr sz="1100">
              <a:solidFill>
                <a:srgbClr val="222222"/>
              </a:solidFill>
              <a:highlight>
                <a:srgbClr val="FFFFFF"/>
              </a:highlight>
              <a:latin typeface="Arial"/>
              <a:ea typeface="Arial"/>
              <a:cs typeface="Arial"/>
              <a:sym typeface="Arial"/>
            </a:endParaRPr>
          </a:p>
          <a:p>
            <a:pPr marL="1054100" lvl="1" indent="-298450" algn="l" rtl="0">
              <a:lnSpc>
                <a:spcPct val="115000"/>
              </a:lnSpc>
              <a:spcBef>
                <a:spcPts val="0"/>
              </a:spcBef>
              <a:spcAft>
                <a:spcPts val="0"/>
              </a:spcAft>
              <a:buClr>
                <a:srgbClr val="222222"/>
              </a:buClr>
              <a:buSzPts val="1100"/>
              <a:buChar char="○"/>
            </a:pPr>
            <a:r>
              <a:rPr lang="en-US" sz="1100">
                <a:solidFill>
                  <a:srgbClr val="222222"/>
                </a:solidFill>
                <a:highlight>
                  <a:srgbClr val="FFFFFF"/>
                </a:highlight>
                <a:latin typeface="Arial"/>
                <a:ea typeface="Arial"/>
                <a:cs typeface="Arial"/>
                <a:sym typeface="Arial"/>
              </a:rPr>
              <a:t>Cataloging current tools to manage consumer protection issues with the City.</a:t>
            </a:r>
            <a:endParaRPr sz="1100">
              <a:solidFill>
                <a:srgbClr val="222222"/>
              </a:solidFill>
              <a:highlight>
                <a:srgbClr val="FFFFFF"/>
              </a:highlight>
              <a:latin typeface="Arial"/>
              <a:ea typeface="Arial"/>
              <a:cs typeface="Arial"/>
              <a:sym typeface="Arial"/>
            </a:endParaRPr>
          </a:p>
          <a:p>
            <a:pPr marL="596900" lvl="0" indent="-298450" algn="l" rtl="0">
              <a:lnSpc>
                <a:spcPct val="115000"/>
              </a:lnSpc>
              <a:spcBef>
                <a:spcPts val="0"/>
              </a:spcBef>
              <a:spcAft>
                <a:spcPts val="0"/>
              </a:spcAft>
              <a:buClr>
                <a:srgbClr val="500050"/>
              </a:buClr>
              <a:buSzPts val="1100"/>
              <a:buChar char="●"/>
            </a:pPr>
            <a:r>
              <a:rPr lang="en-US" sz="1100">
                <a:solidFill>
                  <a:srgbClr val="500050"/>
                </a:solidFill>
                <a:highlight>
                  <a:srgbClr val="FFFFFF"/>
                </a:highlight>
                <a:latin typeface="Arial"/>
                <a:ea typeface="Arial"/>
                <a:cs typeface="Arial"/>
                <a:sym typeface="Arial"/>
              </a:rPr>
              <a:t>Embedding financial empowerment efforts within affordable housing strategies</a:t>
            </a:r>
            <a:endParaRPr sz="1100">
              <a:solidFill>
                <a:srgbClr val="500050"/>
              </a:solidFill>
              <a:highlight>
                <a:srgbClr val="FFFFFF"/>
              </a:highlight>
              <a:latin typeface="Arial"/>
              <a:ea typeface="Arial"/>
              <a:cs typeface="Arial"/>
              <a:sym typeface="Arial"/>
            </a:endParaRPr>
          </a:p>
          <a:p>
            <a:pPr marL="1054100" lvl="1" indent="-298450" algn="l" rtl="0">
              <a:lnSpc>
                <a:spcPct val="115000"/>
              </a:lnSpc>
              <a:spcBef>
                <a:spcPts val="0"/>
              </a:spcBef>
              <a:spcAft>
                <a:spcPts val="0"/>
              </a:spcAft>
              <a:buClr>
                <a:srgbClr val="222222"/>
              </a:buClr>
              <a:buSzPts val="1100"/>
              <a:buChar char="○"/>
            </a:pPr>
            <a:r>
              <a:rPr lang="en-US" sz="1100">
                <a:solidFill>
                  <a:srgbClr val="222222"/>
                </a:solidFill>
                <a:highlight>
                  <a:srgbClr val="FFFFFF"/>
                </a:highlight>
                <a:latin typeface="Arial"/>
                <a:ea typeface="Arial"/>
                <a:cs typeface="Arial"/>
                <a:sym typeface="Arial"/>
              </a:rPr>
              <a:t>Focusing on prevention and diversion of from homelessness</a:t>
            </a:r>
            <a:endParaRPr sz="1100">
              <a:solidFill>
                <a:srgbClr val="222222"/>
              </a:solidFill>
              <a:highlight>
                <a:srgbClr val="FFFFFF"/>
              </a:highlight>
              <a:latin typeface="Arial"/>
              <a:ea typeface="Arial"/>
              <a:cs typeface="Arial"/>
              <a:sym typeface="Arial"/>
            </a:endParaRPr>
          </a:p>
          <a:p>
            <a:pPr marL="596900" lvl="0" indent="-298450" algn="l" rtl="0">
              <a:lnSpc>
                <a:spcPct val="115000"/>
              </a:lnSpc>
              <a:spcBef>
                <a:spcPts val="0"/>
              </a:spcBef>
              <a:spcAft>
                <a:spcPts val="0"/>
              </a:spcAft>
              <a:buClr>
                <a:srgbClr val="222222"/>
              </a:buClr>
              <a:buSzPts val="1100"/>
              <a:buChar char="●"/>
            </a:pPr>
            <a:r>
              <a:rPr lang="en-US" sz="1100">
                <a:solidFill>
                  <a:srgbClr val="222222"/>
                </a:solidFill>
                <a:highlight>
                  <a:srgbClr val="FFFFFF"/>
                </a:highlight>
                <a:latin typeface="Arial"/>
                <a:ea typeface="Arial"/>
                <a:cs typeface="Arial"/>
                <a:sym typeface="Arial"/>
              </a:rPr>
              <a:t>Exploring multiple City platforms (new immigrants, City employees, affordable, etc.) to include financial empowerment efforts</a:t>
            </a:r>
            <a:endParaRPr sz="1100">
              <a:solidFill>
                <a:srgbClr val="222222"/>
              </a:solidFill>
              <a:highlight>
                <a:srgbClr val="FFFFFF"/>
              </a:highlight>
              <a:latin typeface="Arial"/>
              <a:ea typeface="Arial"/>
              <a:cs typeface="Arial"/>
              <a:sym typeface="Arial"/>
            </a:endParaRPr>
          </a:p>
          <a:p>
            <a:pPr marL="1054100" lvl="1" indent="-298450" algn="l" rtl="0">
              <a:lnSpc>
                <a:spcPct val="115000"/>
              </a:lnSpc>
              <a:spcBef>
                <a:spcPts val="0"/>
              </a:spcBef>
              <a:spcAft>
                <a:spcPts val="0"/>
              </a:spcAft>
              <a:buClr>
                <a:srgbClr val="222222"/>
              </a:buClr>
              <a:buSzPts val="1100"/>
              <a:buChar char="○"/>
            </a:pPr>
            <a:r>
              <a:rPr lang="en-US" sz="1100">
                <a:solidFill>
                  <a:srgbClr val="222222"/>
                </a:solidFill>
                <a:highlight>
                  <a:srgbClr val="FFFFFF"/>
                </a:highlight>
                <a:latin typeface="Arial"/>
                <a:ea typeface="Arial"/>
                <a:cs typeface="Arial"/>
                <a:sym typeface="Arial"/>
              </a:rPr>
              <a:t>Exploring financial counseling for new immigrants and City employees</a:t>
            </a:r>
            <a:endParaRPr sz="1100">
              <a:solidFill>
                <a:srgbClr val="222222"/>
              </a:solidFill>
              <a:highlight>
                <a:srgbClr val="FFFFFF"/>
              </a:highlight>
              <a:latin typeface="Arial"/>
              <a:ea typeface="Arial"/>
              <a:cs typeface="Arial"/>
              <a:sym typeface="Arial"/>
            </a:endParaRPr>
          </a:p>
          <a:p>
            <a:pPr marL="1054100" lvl="1" indent="-298450" algn="l" rtl="0">
              <a:lnSpc>
                <a:spcPct val="115000"/>
              </a:lnSpc>
              <a:spcBef>
                <a:spcPts val="0"/>
              </a:spcBef>
              <a:spcAft>
                <a:spcPts val="0"/>
              </a:spcAft>
              <a:buClr>
                <a:srgbClr val="222222"/>
              </a:buClr>
              <a:buSzPts val="1100"/>
              <a:buChar char="○"/>
            </a:pPr>
            <a:r>
              <a:rPr lang="en-US" sz="1100">
                <a:solidFill>
                  <a:srgbClr val="222222"/>
                </a:solidFill>
                <a:highlight>
                  <a:srgbClr val="FFFFFF"/>
                </a:highlight>
                <a:latin typeface="Arial"/>
                <a:ea typeface="Arial"/>
                <a:cs typeface="Arial"/>
                <a:sym typeface="Arial"/>
              </a:rPr>
              <a:t>Exploring integration opportunities with the City’s affordable housing strategy and leveraging the new created role of Housing Director to do so.</a:t>
            </a:r>
            <a:endParaRPr sz="1100">
              <a:solidFill>
                <a:srgbClr val="222222"/>
              </a:solidFill>
              <a:highlight>
                <a:srgbClr val="FFFFFF"/>
              </a:highlight>
              <a:latin typeface="Arial"/>
              <a:ea typeface="Arial"/>
              <a:cs typeface="Arial"/>
              <a:sym typeface="Arial"/>
            </a:endParaRPr>
          </a:p>
          <a:p>
            <a:pPr marL="171450" lvl="0" indent="-95250" algn="l" rtl="0">
              <a:spcBef>
                <a:spcPts val="0"/>
              </a:spcBef>
              <a:spcAft>
                <a:spcPts val="0"/>
              </a:spcAft>
              <a:buClr>
                <a:schemeClr val="dk1"/>
              </a:buClr>
              <a:buSzPts val="1200"/>
              <a:buFont typeface="Arial"/>
              <a:buNone/>
            </a:pPr>
            <a:endParaRPr/>
          </a:p>
        </p:txBody>
      </p:sp>
      <p:sp>
        <p:nvSpPr>
          <p:cNvPr id="122" name="Google Shape;12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a:t>
            </a:fld>
            <a:endParaRPr>
              <a:solidFill>
                <a:srgbClr val="000000"/>
              </a:solidFill>
            </a:endParaRPr>
          </a:p>
        </p:txBody>
      </p:sp>
    </p:spTree>
    <p:extLst>
      <p:ext uri="{BB962C8B-B14F-4D97-AF65-F5344CB8AC3E}">
        <p14:creationId xmlns:p14="http://schemas.microsoft.com/office/powerpoint/2010/main" val="3625253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Applied April 2018, awarded $20k as a planning grant</a:t>
            </a:r>
            <a:endParaRPr/>
          </a:p>
          <a:p>
            <a:pPr marL="0" lvl="0" indent="0" algn="l" rtl="0">
              <a:spcBef>
                <a:spcPts val="0"/>
              </a:spcBef>
              <a:spcAft>
                <a:spcPts val="0"/>
              </a:spcAft>
              <a:buNone/>
            </a:pPr>
            <a:r>
              <a:rPr lang="en-US"/>
              <a:t>$20k went as stipends for 9 design team nonprofits and participant for time, and food for meetings, MIL also chipped in for food</a:t>
            </a:r>
            <a:endParaRPr/>
          </a:p>
          <a:p>
            <a:pPr marL="0" lvl="0" indent="0" algn="l" rtl="0">
              <a:spcBef>
                <a:spcPts val="0"/>
              </a:spcBef>
              <a:spcAft>
                <a:spcPts val="0"/>
              </a:spcAft>
              <a:buNone/>
            </a:pPr>
            <a:r>
              <a:rPr lang="en-US"/>
              <a:t>Started work summer 2018</a:t>
            </a:r>
            <a:endParaRPr/>
          </a:p>
          <a:p>
            <a:pPr marL="0" lvl="0" indent="0" algn="l" rtl="0">
              <a:spcBef>
                <a:spcPts val="0"/>
              </a:spcBef>
              <a:spcAft>
                <a:spcPts val="0"/>
              </a:spcAft>
              <a:buNone/>
            </a:pPr>
            <a:r>
              <a:rPr lang="en-US"/>
              <a:t>Community meeting - to start recruiting to form a design team</a:t>
            </a:r>
            <a:endParaRPr/>
          </a:p>
          <a:p>
            <a:pPr marL="0" lvl="0" indent="0" algn="l" rtl="0">
              <a:spcBef>
                <a:spcPts val="0"/>
              </a:spcBef>
              <a:spcAft>
                <a:spcPts val="0"/>
              </a:spcAft>
              <a:buNone/>
            </a:pPr>
            <a:r>
              <a:rPr lang="en-US"/>
              <a:t>Kick off meeting w Mayor 11/29- pic</a:t>
            </a:r>
            <a:endParaRPr/>
          </a:p>
          <a:p>
            <a:pPr marL="0" lvl="0" indent="0" algn="l" rtl="0">
              <a:spcBef>
                <a:spcPts val="0"/>
              </a:spcBef>
              <a:spcAft>
                <a:spcPts val="0"/>
              </a:spcAft>
              <a:buNone/>
            </a:pPr>
            <a:r>
              <a:rPr lang="en-US"/>
              <a:t>6 design team meetings</a:t>
            </a:r>
            <a:endParaRPr/>
          </a:p>
          <a:p>
            <a:pPr marL="0" lvl="0" indent="0" algn="l" rtl="0">
              <a:spcBef>
                <a:spcPts val="0"/>
              </a:spcBef>
              <a:spcAft>
                <a:spcPts val="0"/>
              </a:spcAft>
              <a:buNone/>
            </a:pPr>
            <a:r>
              <a:rPr lang="en-US"/>
              <a:t>One community forum</a:t>
            </a:r>
            <a:endParaRPr/>
          </a:p>
          <a:p>
            <a:pPr marL="0" lvl="0" indent="0" algn="l" rtl="0">
              <a:spcBef>
                <a:spcPts val="0"/>
              </a:spcBef>
              <a:spcAft>
                <a:spcPts val="0"/>
              </a:spcAft>
              <a:buNone/>
            </a:pPr>
            <a:r>
              <a:rPr lang="en-US"/>
              <a:t>Came up with final blueprint you have</a:t>
            </a:r>
            <a:endParaRPr/>
          </a:p>
          <a:p>
            <a:pPr marL="0" lvl="0" indent="0" algn="l" rtl="0">
              <a:spcBef>
                <a:spcPts val="0"/>
              </a:spcBef>
              <a:spcAft>
                <a:spcPts val="0"/>
              </a:spcAft>
              <a:buNone/>
            </a:pPr>
            <a:endParaRPr/>
          </a:p>
          <a:p>
            <a:pPr marL="0" lvl="0" indent="0" algn="l" rtl="0">
              <a:spcBef>
                <a:spcPts val="0"/>
              </a:spcBef>
              <a:spcAft>
                <a:spcPts val="0"/>
              </a:spcAft>
              <a:buNone/>
            </a:pPr>
            <a:r>
              <a:rPr lang="en-US"/>
              <a:t>real cross agency collaboration</a:t>
            </a:r>
            <a:endParaRPr/>
          </a:p>
          <a:p>
            <a:pPr marL="0" lvl="0" indent="0" algn="l" rtl="0">
              <a:spcBef>
                <a:spcPts val="0"/>
              </a:spcBef>
              <a:spcAft>
                <a:spcPts val="0"/>
              </a:spcAft>
              <a:buNone/>
            </a:pPr>
            <a:r>
              <a:rPr lang="en-US"/>
              <a:t>what the $20k went towards</a:t>
            </a:r>
            <a:endParaRPr/>
          </a:p>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365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Talia</a:t>
            </a:r>
            <a:endParaRPr/>
          </a:p>
          <a:p>
            <a:pPr marL="0" lvl="0" indent="0" algn="l" rtl="0">
              <a:spcBef>
                <a:spcPts val="0"/>
              </a:spcBef>
              <a:spcAft>
                <a:spcPts val="0"/>
              </a:spcAft>
              <a:buNone/>
            </a:pPr>
            <a:endParaRPr/>
          </a:p>
          <a:p>
            <a:pPr marL="0" lvl="0" indent="0" algn="l" rtl="0">
              <a:spcBef>
                <a:spcPts val="0"/>
              </a:spcBef>
              <a:spcAft>
                <a:spcPts val="0"/>
              </a:spcAft>
              <a:buNone/>
            </a:pPr>
            <a:r>
              <a:rPr lang="en-US"/>
              <a:t>Here is a list of all the partners who participated</a:t>
            </a:r>
            <a:endParaRPr/>
          </a:p>
          <a:p>
            <a:pPr marL="0" lvl="0" indent="0" algn="l" rtl="0">
              <a:spcBef>
                <a:spcPts val="0"/>
              </a:spcBef>
              <a:spcAft>
                <a:spcPts val="0"/>
              </a:spcAft>
              <a:buNone/>
            </a:pPr>
            <a:r>
              <a:rPr lang="en-US"/>
              <a:t>Now, I will pass it off to Landra to talk more about our process</a:t>
            </a:r>
            <a:endParaRPr/>
          </a:p>
        </p:txBody>
      </p:sp>
      <p:sp>
        <p:nvSpPr>
          <p:cNvPr id="137" name="Google Shape;13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972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Landra</a:t>
            </a:r>
            <a:r>
              <a:rPr lang="en-US">
                <a:latin typeface="Arial"/>
                <a:ea typeface="Arial"/>
                <a:cs typeface="Arial"/>
                <a:sym typeface="Arial"/>
              </a:rPr>
              <a:t> </a:t>
            </a:r>
            <a:endParaRPr>
              <a:latin typeface="Arial"/>
              <a:ea typeface="Arial"/>
              <a:cs typeface="Arial"/>
              <a:sym typeface="Arial"/>
            </a:endParaRPr>
          </a:p>
          <a:p>
            <a:pPr marL="457200" lvl="0" indent="-317500" algn="l" rtl="0">
              <a:spcBef>
                <a:spcPts val="0"/>
              </a:spcBef>
              <a:spcAft>
                <a:spcPts val="0"/>
              </a:spcAft>
              <a:buSzPts val="1400"/>
              <a:buChar char="●"/>
            </a:pPr>
            <a:r>
              <a:rPr lang="en-US" sz="1100">
                <a:latin typeface="Arial"/>
                <a:ea typeface="Arial"/>
                <a:cs typeface="Arial"/>
                <a:sym typeface="Arial"/>
              </a:rPr>
              <a:t>When writing the City Start grant, the Multnomah Idea Lab led the design team through a Human Centered Design process in order to develop this Blueprint. </a:t>
            </a:r>
            <a:endParaRPr sz="1100">
              <a:latin typeface="Arial"/>
              <a:ea typeface="Arial"/>
              <a:cs typeface="Arial"/>
              <a:sym typeface="Arial"/>
            </a:endParaRPr>
          </a:p>
          <a:p>
            <a:pPr marL="457200" lvl="0" indent="-298450" algn="l" rtl="0">
              <a:lnSpc>
                <a:spcPct val="115000"/>
              </a:lnSpc>
              <a:spcBef>
                <a:spcPts val="0"/>
              </a:spcBef>
              <a:spcAft>
                <a:spcPts val="0"/>
              </a:spcAft>
              <a:buSzPts val="1100"/>
              <a:buChar char="●"/>
            </a:pPr>
            <a:r>
              <a:rPr lang="en-US" sz="1100">
                <a:latin typeface="Arial"/>
                <a:ea typeface="Arial"/>
                <a:cs typeface="Arial"/>
                <a:sym typeface="Arial"/>
              </a:rPr>
              <a:t>Human-centered design (HCD) is a process that starts with the end-users at the heart of the process by creating new solutions to suit their needs. HCD focuses on building a deep empathy for the client to create innovative, effective and sustainable solutions. Most importantly, it shifts the paradigm of how decision making usually happens.</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For us this entailed many challenging conversations, sharing of our life experience, a ton of sticky notes (as you can see from the photo), and it did not always feel like a linear process. </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Landra- share more about what this was like for you.</a:t>
            </a:r>
            <a:endParaRPr sz="1100">
              <a:latin typeface="Arial"/>
              <a:ea typeface="Arial"/>
              <a:cs typeface="Arial"/>
              <a:sym typeface="Arial"/>
            </a:endParaRPr>
          </a:p>
          <a:p>
            <a:pPr marL="457200" lvl="0" indent="0" algn="l" rtl="0">
              <a:spcBef>
                <a:spcPts val="1200"/>
              </a:spcBef>
              <a:spcAft>
                <a:spcPts val="0"/>
              </a:spcAft>
              <a:buNone/>
            </a:pPr>
            <a:endParaRPr sz="1100">
              <a:latin typeface="Arial"/>
              <a:ea typeface="Arial"/>
              <a:cs typeface="Arial"/>
              <a:sym typeface="Arial"/>
            </a:endParaRPr>
          </a:p>
        </p:txBody>
      </p:sp>
      <p:sp>
        <p:nvSpPr>
          <p:cNvPr id="143" name="Google Shape;1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689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6f715ff88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6f715ff885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Cecilia</a:t>
            </a:r>
            <a:endParaRPr/>
          </a:p>
          <a:p>
            <a:pPr marL="457200" lvl="0" indent="-317500" algn="l" rtl="0">
              <a:spcBef>
                <a:spcPts val="0"/>
              </a:spcBef>
              <a:spcAft>
                <a:spcPts val="0"/>
              </a:spcAft>
              <a:buSzPts val="1400"/>
              <a:buChar char="●"/>
            </a:pPr>
            <a:r>
              <a:rPr lang="en-US"/>
              <a:t>At the heart of human centered design, is creating a design question that you seek to develop solutions for. </a:t>
            </a:r>
            <a:endParaRPr/>
          </a:p>
          <a:p>
            <a:pPr marL="457200" lvl="0" indent="-317500" algn="l" rtl="0">
              <a:lnSpc>
                <a:spcPct val="115000"/>
              </a:lnSpc>
              <a:spcBef>
                <a:spcPts val="0"/>
              </a:spcBef>
              <a:spcAft>
                <a:spcPts val="0"/>
              </a:spcAft>
              <a:buSzPts val="1400"/>
              <a:buChar char="●"/>
            </a:pPr>
            <a:r>
              <a:rPr lang="en-US" sz="1100">
                <a:highlight>
                  <a:srgbClr val="FFFFFF"/>
                </a:highlight>
                <a:latin typeface="Arial"/>
                <a:ea typeface="Arial"/>
                <a:cs typeface="Arial"/>
                <a:sym typeface="Arial"/>
              </a:rPr>
              <a:t>Keeping in mind that racial identity continues to be a major predictor of economic success, our design team wanted to prioritize addressing the racial wealth gap. </a:t>
            </a:r>
            <a:endParaRPr sz="1100">
              <a:highlight>
                <a:srgbClr val="FFFFFF"/>
              </a:highlight>
              <a:latin typeface="Arial"/>
              <a:ea typeface="Arial"/>
              <a:cs typeface="Arial"/>
              <a:sym typeface="Arial"/>
            </a:endParaRPr>
          </a:p>
          <a:p>
            <a:pPr marL="457200" lvl="0" indent="-317500" algn="l" rtl="0">
              <a:lnSpc>
                <a:spcPct val="115000"/>
              </a:lnSpc>
              <a:spcBef>
                <a:spcPts val="0"/>
              </a:spcBef>
              <a:spcAft>
                <a:spcPts val="0"/>
              </a:spcAft>
              <a:buSzPts val="1400"/>
              <a:buChar char="●"/>
            </a:pPr>
            <a:r>
              <a:rPr lang="en-US" sz="1100">
                <a:highlight>
                  <a:srgbClr val="FFFFFF"/>
                </a:highlight>
                <a:latin typeface="Arial"/>
                <a:ea typeface="Arial"/>
                <a:cs typeface="Arial"/>
                <a:sym typeface="Arial"/>
              </a:rPr>
              <a:t>In Portland, African Americans and Native Americans are overrepresented in the houseless population, and communities of color continue to experience income disparities. </a:t>
            </a:r>
            <a:r>
              <a:rPr lang="en-US" sz="1100">
                <a:latin typeface="Arial"/>
                <a:ea typeface="Arial"/>
                <a:cs typeface="Arial"/>
                <a:sym typeface="Arial"/>
              </a:rPr>
              <a:t>The median income for White Portland households is roughly $57,000, compared to $27,000 for Black, Native American, and Hawaiian-Pacific Islander households; $36,312 for Hispanic/Latino households; and $53,377 for Asian households. </a:t>
            </a:r>
            <a:endParaRPr/>
          </a:p>
          <a:p>
            <a:pPr marL="457200" lvl="0" indent="-317500" algn="l" rtl="0">
              <a:spcBef>
                <a:spcPts val="0"/>
              </a:spcBef>
              <a:spcAft>
                <a:spcPts val="0"/>
              </a:spcAft>
              <a:buSzPts val="1400"/>
              <a:buChar char="●"/>
            </a:pPr>
            <a:r>
              <a:rPr lang="en-US"/>
              <a:t>After much ideation, our team came up with the design question: How might we create more opportunity for economic empowerment within systems in our community that contribute to the elimination of the racial wealth gap?</a:t>
            </a:r>
            <a:endParaRPr/>
          </a:p>
          <a:p>
            <a:pPr marL="0" lvl="0" indent="0" algn="l" rtl="0">
              <a:spcBef>
                <a:spcPts val="0"/>
              </a:spcBef>
              <a:spcAft>
                <a:spcPts val="0"/>
              </a:spcAft>
              <a:buNone/>
            </a:pPr>
            <a:endParaRPr/>
          </a:p>
        </p:txBody>
      </p:sp>
      <p:sp>
        <p:nvSpPr>
          <p:cNvPr id="151" name="Google Shape;151;g6f715ff885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224543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Cecilia</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After creating our design question we went through a period of ideation. This involved brainstorming, hosting a community forum, filling out many sticky notes, sharing experiences, working together to prioritize strategies. </a:t>
            </a:r>
            <a:endParaRPr/>
          </a:p>
          <a:p>
            <a:pPr marL="457200" lvl="0" indent="-317500" algn="l" rtl="0">
              <a:spcBef>
                <a:spcPts val="0"/>
              </a:spcBef>
              <a:spcAft>
                <a:spcPts val="0"/>
              </a:spcAft>
              <a:buSzPts val="1400"/>
              <a:buChar char="●"/>
            </a:pPr>
            <a:r>
              <a:rPr lang="en-US"/>
              <a:t>Ultimately, we developed 4 categories of recommendations that each have sub recommendations. </a:t>
            </a:r>
            <a:endParaRPr/>
          </a:p>
          <a:p>
            <a:pPr marL="457200" lvl="0" indent="-317500" algn="l" rtl="0">
              <a:spcBef>
                <a:spcPts val="0"/>
              </a:spcBef>
              <a:spcAft>
                <a:spcPts val="0"/>
              </a:spcAft>
              <a:buSzPts val="1400"/>
              <a:buChar char="●"/>
            </a:pPr>
            <a:r>
              <a:rPr lang="en-US"/>
              <a:t>Many of these recommendation have work already in progress spearheaded by public and/or nonprofit leaders. </a:t>
            </a:r>
            <a:endParaRPr/>
          </a:p>
          <a:p>
            <a:pPr marL="457200" lvl="0" indent="-317500" algn="l" rtl="0">
              <a:spcBef>
                <a:spcPts val="0"/>
              </a:spcBef>
              <a:spcAft>
                <a:spcPts val="0"/>
              </a:spcAft>
              <a:buSzPts val="1400"/>
              <a:buChar char="●"/>
            </a:pPr>
            <a:r>
              <a:rPr lang="en-US"/>
              <a:t>We will now walk you through these recommendations. </a:t>
            </a:r>
            <a:endParaRPr/>
          </a:p>
        </p:txBody>
      </p:sp>
      <p:sp>
        <p:nvSpPr>
          <p:cNvPr id="157" name="Google Shape;15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597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609997" y="350109"/>
            <a:ext cx="10972031" cy="1138760"/>
          </a:xfrm>
          <a:prstGeom prst="rect">
            <a:avLst/>
          </a:prstGeom>
          <a:noFill/>
          <a:ln>
            <a:noFill/>
          </a:ln>
        </p:spPr>
        <p:txBody>
          <a:bodyPr spcFirstLastPara="1" wrap="square" lIns="81975" tIns="40975" rIns="81975" bIns="40975" anchor="ctr" anchorCtr="0">
            <a:noAutofit/>
          </a:bodyPr>
          <a:lstStyle>
            <a:lvl1pPr lvl="0" algn="l">
              <a:spcBef>
                <a:spcPts val="0"/>
              </a:spcBef>
              <a:spcAft>
                <a:spcPts val="0"/>
              </a:spcAft>
              <a:buClr>
                <a:schemeClr val="accent2"/>
              </a:buClr>
              <a:buSzPts val="4400"/>
              <a:buFont typeface="Trebuchet MS"/>
              <a:buNone/>
              <a:defRPr sz="44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4"/>
          <p:cNvSpPr txBox="1">
            <a:spLocks noGrp="1"/>
          </p:cNvSpPr>
          <p:nvPr>
            <p:ph type="body" idx="1"/>
          </p:nvPr>
        </p:nvSpPr>
        <p:spPr>
          <a:xfrm>
            <a:off x="609997" y="1488872"/>
            <a:ext cx="10972031" cy="4455851"/>
          </a:xfrm>
          <a:prstGeom prst="rect">
            <a:avLst/>
          </a:prstGeom>
          <a:noFill/>
          <a:ln>
            <a:noFill/>
          </a:ln>
        </p:spPr>
        <p:txBody>
          <a:bodyPr spcFirstLastPara="1" wrap="square" lIns="81975" tIns="40975" rIns="81975" bIns="40975" anchor="t" anchorCtr="0">
            <a:noAutofit/>
          </a:bodyPr>
          <a:lstStyle>
            <a:lvl1pPr marL="457200" lvl="0" indent="-431800" algn="l">
              <a:lnSpc>
                <a:spcPct val="100000"/>
              </a:lnSpc>
              <a:spcBef>
                <a:spcPts val="0"/>
              </a:spcBef>
              <a:spcAft>
                <a:spcPts val="0"/>
              </a:spcAft>
              <a:buClr>
                <a:schemeClr val="dk1"/>
              </a:buClr>
              <a:buSzPts val="3200"/>
              <a:buChar char="•"/>
              <a:defRPr sz="3200" b="0" i="0">
                <a:latin typeface="Calibri"/>
                <a:ea typeface="Calibri"/>
                <a:cs typeface="Calibri"/>
                <a:sym typeface="Calibri"/>
              </a:defRPr>
            </a:lvl1pPr>
            <a:lvl2pPr marL="914400" lvl="1" indent="-406400" algn="l">
              <a:lnSpc>
                <a:spcPct val="100000"/>
              </a:lnSpc>
              <a:spcBef>
                <a:spcPts val="1500"/>
              </a:spcBef>
              <a:spcAft>
                <a:spcPts val="0"/>
              </a:spcAft>
              <a:buClr>
                <a:srgbClr val="808080"/>
              </a:buClr>
              <a:buSzPts val="2800"/>
              <a:buChar char="•"/>
              <a:defRPr sz="2800">
                <a:latin typeface="Calibri"/>
                <a:ea typeface="Calibri"/>
                <a:cs typeface="Calibri"/>
                <a:sym typeface="Calibri"/>
              </a:defRPr>
            </a:lvl2pPr>
            <a:lvl3pPr marL="1371600" lvl="2" indent="-406400" algn="l">
              <a:lnSpc>
                <a:spcPct val="100000"/>
              </a:lnSpc>
              <a:spcBef>
                <a:spcPts val="1500"/>
              </a:spcBef>
              <a:spcAft>
                <a:spcPts val="0"/>
              </a:spcAft>
              <a:buClr>
                <a:srgbClr val="808080"/>
              </a:buClr>
              <a:buSzPts val="2800"/>
              <a:buChar char="o"/>
              <a:defRPr sz="2800">
                <a:latin typeface="Calibri"/>
                <a:ea typeface="Calibri"/>
                <a:cs typeface="Calibri"/>
                <a:sym typeface="Calibri"/>
              </a:defRPr>
            </a:lvl3pPr>
            <a:lvl4pPr marL="1828800" lvl="3" indent="-406400" algn="l">
              <a:lnSpc>
                <a:spcPct val="100000"/>
              </a:lnSpc>
              <a:spcBef>
                <a:spcPts val="1500"/>
              </a:spcBef>
              <a:spcAft>
                <a:spcPts val="0"/>
              </a:spcAft>
              <a:buClr>
                <a:srgbClr val="808080"/>
              </a:buClr>
              <a:buSzPts val="2800"/>
              <a:buChar char="o"/>
              <a:defRPr sz="2800">
                <a:latin typeface="Calibri"/>
                <a:ea typeface="Calibri"/>
                <a:cs typeface="Calibri"/>
                <a:sym typeface="Calibri"/>
              </a:defRPr>
            </a:lvl4pPr>
            <a:lvl5pPr marL="2286000" lvl="4" indent="-342900" algn="l">
              <a:spcBef>
                <a:spcPts val="1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p:nvPr/>
        </p:nvSpPr>
        <p:spPr>
          <a:xfrm>
            <a:off x="0" y="6263410"/>
            <a:ext cx="12192000" cy="594590"/>
          </a:xfrm>
          <a:prstGeom prst="rect">
            <a:avLst/>
          </a:prstGeom>
          <a:solidFill>
            <a:srgbClr val="4C4C4C"/>
          </a:solidFill>
          <a:ln>
            <a:noFill/>
          </a:ln>
        </p:spPr>
        <p:txBody>
          <a:bodyPr spcFirstLastPara="1" wrap="square" lIns="91325" tIns="45650" rIns="91325" bIns="0" anchor="t" anchorCtr="0">
            <a:noAutofit/>
          </a:bodyPr>
          <a:lstStyle/>
          <a:p>
            <a:pPr marL="0" marR="0" lvl="0" indent="0" algn="ctr" rtl="0">
              <a:lnSpc>
                <a:spcPct val="146428"/>
              </a:lnSpc>
              <a:spcBef>
                <a:spcPts val="0"/>
              </a:spcBef>
              <a:spcAft>
                <a:spcPts val="0"/>
              </a:spcAft>
              <a:buNone/>
            </a:pPr>
            <a:endParaRPr sz="1400" b="0" i="0" u="none" strike="noStrike" cap="none">
              <a:solidFill>
                <a:srgbClr val="3C3C3C"/>
              </a:solidFill>
              <a:latin typeface="Arial"/>
              <a:ea typeface="Arial"/>
              <a:cs typeface="Arial"/>
              <a:sym typeface="Arial"/>
            </a:endParaRPr>
          </a:p>
        </p:txBody>
      </p:sp>
      <p:pic>
        <p:nvPicPr>
          <p:cNvPr id="86" name="Google Shape;86;p13"/>
          <p:cNvPicPr preferRelativeResize="0"/>
          <p:nvPr/>
        </p:nvPicPr>
        <p:blipFill rotWithShape="1">
          <a:blip r:embed="rId4">
            <a:alphaModFix/>
          </a:blip>
          <a:srcRect/>
          <a:stretch/>
        </p:blipFill>
        <p:spPr>
          <a:xfrm>
            <a:off x="609997" y="6323652"/>
            <a:ext cx="1381529" cy="474106"/>
          </a:xfrm>
          <a:prstGeom prst="rect">
            <a:avLst/>
          </a:prstGeom>
          <a:noFill/>
          <a:ln>
            <a:noFill/>
          </a:ln>
        </p:spPr>
      </p:pic>
      <p:sp>
        <p:nvSpPr>
          <p:cNvPr id="87" name="Google Shape;87;p13"/>
          <p:cNvSpPr txBox="1"/>
          <p:nvPr/>
        </p:nvSpPr>
        <p:spPr>
          <a:xfrm>
            <a:off x="9288169" y="6499243"/>
            <a:ext cx="2403479" cy="222236"/>
          </a:xfrm>
          <a:prstGeom prst="rect">
            <a:avLst/>
          </a:prstGeom>
          <a:noFill/>
          <a:ln>
            <a:noFill/>
          </a:ln>
        </p:spPr>
        <p:txBody>
          <a:bodyPr spcFirstLastPara="1" wrap="square" lIns="91325" tIns="45650" rIns="91325" bIns="45650" anchor="t" anchorCtr="0">
            <a:noAutofit/>
          </a:bodyPr>
          <a:lstStyle/>
          <a:p>
            <a:pPr marL="0" marR="0" lvl="0" indent="0" algn="r" rtl="0">
              <a:spcBef>
                <a:spcPts val="0"/>
              </a:spcBef>
              <a:spcAft>
                <a:spcPts val="0"/>
              </a:spcAft>
              <a:buClr>
                <a:srgbClr val="FFFFFF"/>
              </a:buClr>
              <a:buSzPts val="900"/>
              <a:buFont typeface="Arial"/>
              <a:buNone/>
            </a:pPr>
            <a:r>
              <a:rPr lang="en-US" sz="900" b="0" i="0" u="none" strike="noStrike" cap="none">
                <a:solidFill>
                  <a:srgbClr val="FFFFFF"/>
                </a:solidFill>
                <a:latin typeface="Trebuchet MS"/>
                <a:ea typeface="Trebuchet MS"/>
                <a:cs typeface="Trebuchet MS"/>
                <a:sym typeface="Trebuchet MS"/>
              </a:rPr>
              <a:t>www.cfefund.org | </a:t>
            </a:r>
            <a:fld id="{00000000-1234-1234-1234-123412341234}" type="slidenum">
              <a:rPr lang="en-US" sz="900" b="0" i="0" u="none" strike="noStrike" cap="none">
                <a:solidFill>
                  <a:srgbClr val="FFFFFF"/>
                </a:solidFill>
                <a:latin typeface="Trebuchet MS"/>
                <a:ea typeface="Trebuchet MS"/>
                <a:cs typeface="Trebuchet MS"/>
                <a:sym typeface="Trebuchet MS"/>
              </a:rPr>
              <a:t>‹#›</a:t>
            </a:fld>
            <a:endParaRPr sz="900" b="0" i="0" u="none" strike="noStrike" cap="none">
              <a:solidFill>
                <a:srgbClr val="FFFFFF"/>
              </a:solidFill>
              <a:latin typeface="Trebuchet MS"/>
              <a:ea typeface="Trebuchet MS"/>
              <a:cs typeface="Trebuchet MS"/>
              <a:sym typeface="Trebuchet MS"/>
            </a:endParaRPr>
          </a:p>
        </p:txBody>
      </p:sp>
      <p:sp>
        <p:nvSpPr>
          <p:cNvPr id="88" name="Google Shape;88;p13"/>
          <p:cNvSpPr txBox="1">
            <a:spLocks noGrp="1"/>
          </p:cNvSpPr>
          <p:nvPr>
            <p:ph type="title"/>
          </p:nvPr>
        </p:nvSpPr>
        <p:spPr>
          <a:xfrm>
            <a:off x="609997" y="350109"/>
            <a:ext cx="10972031" cy="1138760"/>
          </a:xfrm>
          <a:prstGeom prst="rect">
            <a:avLst/>
          </a:prstGeom>
          <a:noFill/>
          <a:ln>
            <a:noFill/>
          </a:ln>
        </p:spPr>
        <p:txBody>
          <a:bodyPr spcFirstLastPara="1" wrap="square" lIns="81975" tIns="40975" rIns="81975" bIns="40975" anchor="ctr" anchorCtr="0">
            <a:noAutofit/>
          </a:bodyPr>
          <a:lstStyle>
            <a:lvl1pPr marR="0" lvl="0" algn="l" rtl="0">
              <a:spcBef>
                <a:spcPts val="0"/>
              </a:spcBef>
              <a:spcAft>
                <a:spcPts val="0"/>
              </a:spcAft>
              <a:buClr>
                <a:schemeClr val="dk1"/>
              </a:buClr>
              <a:buSzPts val="2500"/>
              <a:buFont typeface="Trebuchet MS"/>
              <a:buNone/>
              <a:defRPr sz="2500" b="1"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13"/>
          <p:cNvSpPr txBox="1">
            <a:spLocks noGrp="1"/>
          </p:cNvSpPr>
          <p:nvPr>
            <p:ph type="body" idx="1"/>
          </p:nvPr>
        </p:nvSpPr>
        <p:spPr>
          <a:xfrm>
            <a:off x="609997" y="1488872"/>
            <a:ext cx="10972031" cy="4455851"/>
          </a:xfrm>
          <a:prstGeom prst="rect">
            <a:avLst/>
          </a:prstGeom>
          <a:noFill/>
          <a:ln>
            <a:noFill/>
          </a:ln>
        </p:spPr>
        <p:txBody>
          <a:bodyPr spcFirstLastPara="1" wrap="square" lIns="81975" tIns="40975" rIns="81975" bIns="40975" anchor="t" anchorCtr="0">
            <a:noAutofit/>
          </a:bodyPr>
          <a:lstStyle>
            <a:lvl1pPr marL="457200" marR="0" lvl="0" indent="-311150" algn="l" rtl="0">
              <a:lnSpc>
                <a:spcPct val="120000"/>
              </a:lnSpc>
              <a:spcBef>
                <a:spcPts val="260"/>
              </a:spcBef>
              <a:spcAft>
                <a:spcPts val="0"/>
              </a:spcAft>
              <a:buClr>
                <a:schemeClr val="dk1"/>
              </a:buClr>
              <a:buSzPts val="1300"/>
              <a:buFont typeface="Arial"/>
              <a:buChar char="•"/>
              <a:defRPr sz="1300" b="0" i="0" u="none" strike="noStrike" cap="none">
                <a:solidFill>
                  <a:schemeClr val="dk1"/>
                </a:solidFill>
                <a:latin typeface="Trebuchet MS"/>
                <a:ea typeface="Trebuchet MS"/>
                <a:cs typeface="Trebuchet MS"/>
                <a:sym typeface="Trebuchet MS"/>
              </a:defRPr>
            </a:lvl1pPr>
            <a:lvl2pPr marL="914400" marR="0" lvl="1" indent="-298450" algn="l" rtl="0">
              <a:lnSpc>
                <a:spcPct val="120000"/>
              </a:lnSpc>
              <a:spcBef>
                <a:spcPts val="220"/>
              </a:spcBef>
              <a:spcAft>
                <a:spcPts val="0"/>
              </a:spcAft>
              <a:buClr>
                <a:srgbClr val="808080"/>
              </a:buClr>
              <a:buSzPts val="1100"/>
              <a:buFont typeface="Arial"/>
              <a:buChar char="•"/>
              <a:defRPr sz="1100" b="0" i="0" u="none" strike="noStrike" cap="none">
                <a:solidFill>
                  <a:srgbClr val="808080"/>
                </a:solidFill>
                <a:latin typeface="Trebuchet MS"/>
                <a:ea typeface="Trebuchet MS"/>
                <a:cs typeface="Trebuchet MS"/>
                <a:sym typeface="Trebuchet MS"/>
              </a:defRPr>
            </a:lvl2pPr>
            <a:lvl3pPr marL="1371600" marR="0" lvl="2" indent="-298450" algn="l" rtl="0">
              <a:lnSpc>
                <a:spcPct val="120000"/>
              </a:lnSpc>
              <a:spcBef>
                <a:spcPts val="220"/>
              </a:spcBef>
              <a:spcAft>
                <a:spcPts val="0"/>
              </a:spcAft>
              <a:buClr>
                <a:srgbClr val="808080"/>
              </a:buClr>
              <a:buSzPts val="1100"/>
              <a:buFont typeface="Courier New"/>
              <a:buChar char="o"/>
              <a:defRPr sz="1100" b="0" i="0" u="none" strike="noStrike" cap="none">
                <a:solidFill>
                  <a:srgbClr val="808080"/>
                </a:solidFill>
                <a:latin typeface="Trebuchet MS"/>
                <a:ea typeface="Trebuchet MS"/>
                <a:cs typeface="Trebuchet MS"/>
                <a:sym typeface="Trebuchet MS"/>
              </a:defRPr>
            </a:lvl3pPr>
            <a:lvl4pPr marL="1828800" marR="0" lvl="3" indent="-298450" algn="l" rtl="0">
              <a:lnSpc>
                <a:spcPct val="120000"/>
              </a:lnSpc>
              <a:spcBef>
                <a:spcPts val="220"/>
              </a:spcBef>
              <a:spcAft>
                <a:spcPts val="0"/>
              </a:spcAft>
              <a:buClr>
                <a:srgbClr val="808080"/>
              </a:buClr>
              <a:buSzPts val="1100"/>
              <a:buFont typeface="Courier New"/>
              <a:buChar char="o"/>
              <a:defRPr sz="1100" b="0" i="1" u="none" strike="noStrike" cap="none">
                <a:solidFill>
                  <a:srgbClr val="808080"/>
                </a:solidFill>
                <a:latin typeface="Cambria"/>
                <a:ea typeface="Cambria"/>
                <a:cs typeface="Cambria"/>
                <a:sym typeface="Cambria"/>
              </a:defRPr>
            </a:lvl4pPr>
            <a:lvl5pPr marL="2286000" marR="0" lvl="4" indent="-311150" algn="l" rtl="0">
              <a:spcBef>
                <a:spcPts val="260"/>
              </a:spcBef>
              <a:spcAft>
                <a:spcPts val="0"/>
              </a:spcAft>
              <a:buClr>
                <a:schemeClr val="dk1"/>
              </a:buClr>
              <a:buSzPts val="1300"/>
              <a:buFont typeface="Arial"/>
              <a:buChar char="»"/>
              <a:defRPr sz="1300" b="0" i="0" u="none" strike="noStrike" cap="none">
                <a:solidFill>
                  <a:schemeClr val="dk1"/>
                </a:solidFill>
                <a:latin typeface="Trebuchet MS"/>
                <a:ea typeface="Trebuchet MS"/>
                <a:cs typeface="Trebuchet MS"/>
                <a:sym typeface="Trebuchet M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p:nvPr/>
        </p:nvSpPr>
        <p:spPr>
          <a:xfrm>
            <a:off x="1" y="-1"/>
            <a:ext cx="2403479" cy="351130"/>
          </a:xfrm>
          <a:prstGeom prst="rect">
            <a:avLst/>
          </a:prstGeom>
          <a:noFill/>
          <a:ln>
            <a:noFill/>
          </a:ln>
        </p:spPr>
        <p:txBody>
          <a:bodyPr spcFirstLastPara="1" wrap="square" lIns="91325" tIns="45650" rIns="91325" bIns="45650" anchor="t" anchorCtr="0">
            <a:noAutofit/>
          </a:bodyPr>
          <a:lstStyle/>
          <a:p>
            <a:pPr marL="0" marR="0" lvl="0" indent="0" algn="ctr" rtl="0">
              <a:spcBef>
                <a:spcPts val="0"/>
              </a:spcBef>
              <a:spcAft>
                <a:spcPts val="0"/>
              </a:spcAft>
              <a:buClr>
                <a:srgbClr val="8D8D8D"/>
              </a:buClr>
              <a:buSzPts val="900"/>
              <a:buFont typeface="Arial"/>
              <a:buNone/>
            </a:pPr>
            <a:endParaRPr sz="900" b="0" i="0" u="none" strike="noStrike" cap="none">
              <a:solidFill>
                <a:srgbClr val="00A389"/>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ctrTitle"/>
          </p:nvPr>
        </p:nvSpPr>
        <p:spPr>
          <a:xfrm>
            <a:off x="1524000" y="1842604"/>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Arial"/>
              <a:buNone/>
            </a:pPr>
            <a:r>
              <a:rPr lang="en-US">
                <a:latin typeface="Arial"/>
                <a:ea typeface="Arial"/>
                <a:cs typeface="Arial"/>
                <a:sym typeface="Arial"/>
              </a:rPr>
              <a:t>Building Economic Justice in Portland</a:t>
            </a:r>
            <a:endParaRPr>
              <a:latin typeface="Arial"/>
              <a:ea typeface="Arial"/>
              <a:cs typeface="Arial"/>
              <a:sym typeface="Arial"/>
            </a:endParaRPr>
          </a:p>
        </p:txBody>
      </p:sp>
      <p:sp>
        <p:nvSpPr>
          <p:cNvPr id="100" name="Google Shape;100;p16"/>
          <p:cNvSpPr txBox="1">
            <a:spLocks noGrp="1"/>
          </p:cNvSpPr>
          <p:nvPr>
            <p:ph type="subTitle" idx="1"/>
          </p:nvPr>
        </p:nvSpPr>
        <p:spPr>
          <a:xfrm>
            <a:off x="931572" y="4491893"/>
            <a:ext cx="10328855"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6"/>
              </a:buClr>
              <a:buSzPts val="2400"/>
              <a:buNone/>
            </a:pPr>
            <a:r>
              <a:rPr lang="en-US" b="1">
                <a:solidFill>
                  <a:schemeClr val="accent6"/>
                </a:solidFill>
                <a:latin typeface="Arial"/>
                <a:ea typeface="Arial"/>
                <a:cs typeface="Arial"/>
                <a:sym typeface="Arial"/>
              </a:rPr>
              <a:t>City of Portland/Multnomah County Financial Empowerment Blueprint</a:t>
            </a:r>
            <a:endParaRPr/>
          </a:p>
          <a:p>
            <a:pPr marL="0" lvl="0" indent="0" algn="ctr" rtl="0">
              <a:lnSpc>
                <a:spcPct val="90000"/>
              </a:lnSpc>
              <a:spcBef>
                <a:spcPts val="1000"/>
              </a:spcBef>
              <a:spcAft>
                <a:spcPts val="0"/>
              </a:spcAft>
              <a:buClr>
                <a:schemeClr val="accent6"/>
              </a:buClr>
              <a:buSzPts val="2400"/>
              <a:buNone/>
            </a:pPr>
            <a:r>
              <a:rPr lang="en-US">
                <a:solidFill>
                  <a:schemeClr val="accent6"/>
                </a:solidFill>
                <a:latin typeface="Arial"/>
                <a:ea typeface="Arial"/>
                <a:cs typeface="Arial"/>
                <a:sym typeface="Arial"/>
              </a:rPr>
              <a:t>Presentation to Portland City Council</a:t>
            </a:r>
            <a:endParaRPr/>
          </a:p>
          <a:p>
            <a:pPr marL="0" lvl="0" indent="0" algn="ctr" rtl="0">
              <a:lnSpc>
                <a:spcPct val="90000"/>
              </a:lnSpc>
              <a:spcBef>
                <a:spcPts val="1000"/>
              </a:spcBef>
              <a:spcAft>
                <a:spcPts val="0"/>
              </a:spcAft>
              <a:buClr>
                <a:schemeClr val="accent6"/>
              </a:buClr>
              <a:buSzPts val="2400"/>
              <a:buNone/>
            </a:pPr>
            <a:r>
              <a:rPr lang="en-US">
                <a:solidFill>
                  <a:schemeClr val="accent6"/>
                </a:solidFill>
                <a:latin typeface="Arial"/>
                <a:ea typeface="Arial"/>
                <a:cs typeface="Arial"/>
                <a:sym typeface="Arial"/>
              </a:rPr>
              <a:t>November 13, 2019</a:t>
            </a:r>
            <a:endParaRPr>
              <a:solidFill>
                <a:schemeClr val="accent6"/>
              </a:solidFill>
              <a:latin typeface="Arial"/>
              <a:ea typeface="Arial"/>
              <a:cs typeface="Arial"/>
              <a:sym typeface="Arial"/>
            </a:endParaRPr>
          </a:p>
        </p:txBody>
      </p:sp>
      <p:pic>
        <p:nvPicPr>
          <p:cNvPr id="101" name="Google Shape;101;p16"/>
          <p:cNvPicPr preferRelativeResize="0"/>
          <p:nvPr/>
        </p:nvPicPr>
        <p:blipFill rotWithShape="1">
          <a:blip r:embed="rId3">
            <a:alphaModFix/>
          </a:blip>
          <a:srcRect/>
          <a:stretch/>
        </p:blipFill>
        <p:spPr>
          <a:xfrm>
            <a:off x="1524000" y="652146"/>
            <a:ext cx="2010545" cy="928770"/>
          </a:xfrm>
          <a:prstGeom prst="rect">
            <a:avLst/>
          </a:prstGeom>
          <a:noFill/>
          <a:ln>
            <a:noFill/>
          </a:ln>
        </p:spPr>
      </p:pic>
      <p:pic>
        <p:nvPicPr>
          <p:cNvPr id="102" name="Google Shape;102;p16"/>
          <p:cNvPicPr preferRelativeResize="0"/>
          <p:nvPr/>
        </p:nvPicPr>
        <p:blipFill rotWithShape="1">
          <a:blip r:embed="rId4">
            <a:alphaModFix/>
          </a:blip>
          <a:srcRect l="-12749" t="-14385" r="-12736" b="-14396"/>
          <a:stretch/>
        </p:blipFill>
        <p:spPr>
          <a:xfrm>
            <a:off x="4359728" y="447695"/>
            <a:ext cx="1588202" cy="1407808"/>
          </a:xfrm>
          <a:prstGeom prst="rect">
            <a:avLst/>
          </a:prstGeom>
          <a:noFill/>
          <a:ln>
            <a:noFill/>
          </a:ln>
        </p:spPr>
      </p:pic>
      <p:pic>
        <p:nvPicPr>
          <p:cNvPr id="103" name="Google Shape;103;p16"/>
          <p:cNvPicPr preferRelativeResize="0"/>
          <p:nvPr/>
        </p:nvPicPr>
        <p:blipFill rotWithShape="1">
          <a:blip r:embed="rId5">
            <a:alphaModFix/>
          </a:blip>
          <a:srcRect l="-8823" t="-12853" r="-9803"/>
          <a:stretch/>
        </p:blipFill>
        <p:spPr>
          <a:xfrm>
            <a:off x="6773113" y="265195"/>
            <a:ext cx="1391924" cy="1500471"/>
          </a:xfrm>
          <a:prstGeom prst="rect">
            <a:avLst/>
          </a:prstGeom>
          <a:noFill/>
          <a:ln>
            <a:noFill/>
          </a:ln>
        </p:spPr>
      </p:pic>
      <p:pic>
        <p:nvPicPr>
          <p:cNvPr id="104" name="Google Shape;104;p16"/>
          <p:cNvPicPr preferRelativeResize="0"/>
          <p:nvPr/>
        </p:nvPicPr>
        <p:blipFill rotWithShape="1">
          <a:blip r:embed="rId6">
            <a:alphaModFix/>
          </a:blip>
          <a:srcRect l="-6305" t="4471" r="-4510" b="6812"/>
          <a:stretch/>
        </p:blipFill>
        <p:spPr>
          <a:xfrm>
            <a:off x="9337183" y="449948"/>
            <a:ext cx="1330817" cy="11309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Systems Change</a:t>
            </a:r>
            <a:endParaRPr/>
          </a:p>
        </p:txBody>
      </p:sp>
      <p:sp>
        <p:nvSpPr>
          <p:cNvPr id="168" name="Google Shape;168;p25"/>
          <p:cNvSpPr txBox="1">
            <a:spLocks noGrp="1"/>
          </p:cNvSpPr>
          <p:nvPr>
            <p:ph type="body" idx="1"/>
          </p:nvPr>
        </p:nvSpPr>
        <p:spPr>
          <a:xfrm>
            <a:off x="838200" y="1811976"/>
            <a:ext cx="10515600" cy="4725301"/>
          </a:xfrm>
          <a:prstGeom prst="rect">
            <a:avLst/>
          </a:prstGeom>
        </p:spPr>
        <p:txBody>
          <a:bodyPr spcFirstLastPara="1" wrap="square" lIns="91425" tIns="45700" rIns="91425" bIns="45700" anchor="t" anchorCtr="0">
            <a:noAutofit/>
          </a:bodyPr>
          <a:lstStyle/>
          <a:p>
            <a:pPr marL="457200" lvl="0" indent="-419100" algn="l" rtl="0">
              <a:lnSpc>
                <a:spcPct val="100000"/>
              </a:lnSpc>
              <a:spcBef>
                <a:spcPts val="1000"/>
              </a:spcBef>
              <a:spcAft>
                <a:spcPts val="0"/>
              </a:spcAft>
              <a:buSzPts val="3000"/>
              <a:buAutoNum type="arabicPeriod"/>
            </a:pPr>
            <a:r>
              <a:rPr lang="en-US" sz="3000" dirty="0"/>
              <a:t>Continue a </a:t>
            </a:r>
            <a:r>
              <a:rPr lang="en-US" sz="3000" dirty="0" smtClean="0"/>
              <a:t>City Financial </a:t>
            </a:r>
            <a:r>
              <a:rPr lang="en-US" sz="3000" dirty="0"/>
              <a:t>Empowerment Team to oversee implementation of the </a:t>
            </a:r>
            <a:r>
              <a:rPr lang="en-US" sz="3000" dirty="0" smtClean="0"/>
              <a:t>Blueprint</a:t>
            </a:r>
            <a:endParaRPr sz="3000" dirty="0"/>
          </a:p>
          <a:p>
            <a:pPr marL="457200" lvl="0" indent="-419100" algn="l" rtl="0">
              <a:lnSpc>
                <a:spcPct val="100000"/>
              </a:lnSpc>
              <a:spcBef>
                <a:spcPts val="0"/>
              </a:spcBef>
              <a:spcAft>
                <a:spcPts val="0"/>
              </a:spcAft>
              <a:buSzPts val="3000"/>
              <a:buAutoNum type="arabicPeriod"/>
            </a:pPr>
            <a:r>
              <a:rPr lang="en-US" sz="3000" dirty="0"/>
              <a:t>Educate big business on importance of, and tools to recruit and retain people of color in their organizations</a:t>
            </a:r>
            <a:endParaRPr sz="3000" dirty="0"/>
          </a:p>
          <a:p>
            <a:pPr marL="457200" lvl="0" indent="-419100" algn="l" rtl="0">
              <a:lnSpc>
                <a:spcPct val="100000"/>
              </a:lnSpc>
              <a:spcBef>
                <a:spcPts val="0"/>
              </a:spcBef>
              <a:spcAft>
                <a:spcPts val="0"/>
              </a:spcAft>
              <a:buSzPts val="3000"/>
              <a:buAutoNum type="arabicPeriod"/>
            </a:pPr>
            <a:r>
              <a:rPr lang="en-US" sz="3000" dirty="0"/>
              <a:t>Use a holistic and culturally specific and responsive approach to expungement services</a:t>
            </a:r>
            <a:endParaRPr sz="3000" dirty="0"/>
          </a:p>
          <a:p>
            <a:pPr marL="457200" lvl="0" indent="-419100" algn="l" rtl="0">
              <a:lnSpc>
                <a:spcPct val="100000"/>
              </a:lnSpc>
              <a:spcBef>
                <a:spcPts val="0"/>
              </a:spcBef>
              <a:spcAft>
                <a:spcPts val="0"/>
              </a:spcAft>
              <a:buSzPts val="3000"/>
              <a:buAutoNum type="arabicPeriod"/>
            </a:pPr>
            <a:r>
              <a:rPr lang="en-US" sz="3000" dirty="0"/>
              <a:t>Complete the “Color of Wealth in Multnomah County” Study</a:t>
            </a:r>
            <a:endParaRPr sz="3000" dirty="0"/>
          </a:p>
          <a:p>
            <a:pPr marL="457200" lvl="0" indent="-419100" algn="l" rtl="0">
              <a:lnSpc>
                <a:spcPct val="100000"/>
              </a:lnSpc>
              <a:spcBef>
                <a:spcPts val="0"/>
              </a:spcBef>
              <a:spcAft>
                <a:spcPts val="0"/>
              </a:spcAft>
              <a:buSzPts val="3000"/>
              <a:buAutoNum type="arabicPeriod"/>
            </a:pPr>
            <a:r>
              <a:rPr lang="en-US" sz="3000" dirty="0"/>
              <a:t>Communicate effectiveness of cash transfer strategies in financial </a:t>
            </a:r>
            <a:r>
              <a:rPr lang="en-US" sz="3000" dirty="0" smtClean="0"/>
              <a:t>empowerment and policy solutions</a:t>
            </a:r>
            <a:endParaRPr sz="3000" dirty="0"/>
          </a:p>
        </p:txBody>
      </p:sp>
      <p:graphicFrame>
        <p:nvGraphicFramePr>
          <p:cNvPr id="3" name="Diagram 2"/>
          <p:cNvGraphicFramePr/>
          <p:nvPr>
            <p:extLst>
              <p:ext uri="{D42A27DB-BD31-4B8C-83A1-F6EECF244321}">
                <p14:modId xmlns:p14="http://schemas.microsoft.com/office/powerpoint/2010/main" val="4137663309"/>
              </p:ext>
            </p:extLst>
          </p:nvPr>
        </p:nvGraphicFramePr>
        <p:xfrm>
          <a:off x="9251666" y="0"/>
          <a:ext cx="2526352" cy="2483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Fines, Fees, and Debt</a:t>
            </a:r>
            <a:endParaRPr/>
          </a:p>
        </p:txBody>
      </p:sp>
      <p:sp>
        <p:nvSpPr>
          <p:cNvPr id="175" name="Google Shape;175;p26"/>
          <p:cNvSpPr txBox="1">
            <a:spLocks noGrp="1"/>
          </p:cNvSpPr>
          <p:nvPr>
            <p:ph type="body" idx="1"/>
          </p:nvPr>
        </p:nvSpPr>
        <p:spPr>
          <a:xfrm>
            <a:off x="838200" y="1502519"/>
            <a:ext cx="8387687" cy="4351200"/>
          </a:xfrm>
          <a:prstGeom prst="rect">
            <a:avLst/>
          </a:prstGeom>
        </p:spPr>
        <p:txBody>
          <a:bodyPr spcFirstLastPara="1" wrap="square" lIns="91425" tIns="45700" rIns="91425" bIns="45700" anchor="t" anchorCtr="0">
            <a:noAutofit/>
          </a:bodyPr>
          <a:lstStyle/>
          <a:p>
            <a:pPr marL="571500" indent="-571500">
              <a:buSzPts val="3600"/>
            </a:pPr>
            <a:r>
              <a:rPr lang="en-US" sz="3600" dirty="0"/>
              <a:t>Expand Legal Services Day and use as a foundation to assess and develop solutions for a wide array of municipal fines and </a:t>
            </a:r>
            <a:r>
              <a:rPr lang="en-US" sz="3600" dirty="0" smtClean="0"/>
              <a:t>fees</a:t>
            </a:r>
            <a:endParaRPr sz="3600" dirty="0"/>
          </a:p>
        </p:txBody>
      </p:sp>
      <p:pic>
        <p:nvPicPr>
          <p:cNvPr id="2050" name="Picture 2" descr="https://lh6.googleusercontent.com/zMUlGFwcxrIm6l1AbirMp-QQkKe90sr7IbpZfq02-aWdsK0H9gFj81ttYqz9XzCTO8Sm2wJhP4GRB6CVh9o6SEipe3YpXA_tTlfWUt4KKT10sM9KK895UAvK5uw9jp-m4N3aOibW_tE"/>
          <p:cNvPicPr>
            <a:picLocks noChangeAspect="1" noChangeArrowheads="1"/>
          </p:cNvPicPr>
          <p:nvPr/>
        </p:nvPicPr>
        <p:blipFill rotWithShape="1">
          <a:blip r:embed="rId3">
            <a:extLst>
              <a:ext uri="{28A0092B-C50C-407E-A947-70E740481C1C}">
                <a14:useLocalDpi xmlns:a14="http://schemas.microsoft.com/office/drawing/2010/main" val="0"/>
              </a:ext>
            </a:extLst>
          </a:blip>
          <a:srcRect l="19917" t="11201" r="10374"/>
          <a:stretch/>
        </p:blipFill>
        <p:spPr bwMode="auto">
          <a:xfrm>
            <a:off x="9143432" y="796079"/>
            <a:ext cx="2292824" cy="21905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3678119"/>
            <a:ext cx="10788555" cy="3083921"/>
          </a:xfrm>
          <a:prstGeom prst="rect">
            <a:avLst/>
          </a:prstGeom>
          <a:noFill/>
        </p:spPr>
        <p:txBody>
          <a:bodyPr wrap="square" rtlCol="0">
            <a:spAutoFit/>
          </a:bodyPr>
          <a:lstStyle/>
          <a:p>
            <a:pPr marL="571500" lvl="0" indent="-571500">
              <a:lnSpc>
                <a:spcPct val="90000"/>
              </a:lnSpc>
              <a:buSzPts val="3600"/>
              <a:buFont typeface="Arial" panose="020B0604020202020204" pitchFamily="34" charset="0"/>
              <a:buChar char="•"/>
            </a:pPr>
            <a:r>
              <a:rPr lang="en-US" sz="3600" dirty="0" smtClean="0">
                <a:latin typeface="Calibri"/>
                <a:cs typeface="Calibri"/>
                <a:sym typeface="Calibri"/>
              </a:rPr>
              <a:t>Conduct </a:t>
            </a:r>
            <a:r>
              <a:rPr lang="en-US" sz="3600" dirty="0">
                <a:latin typeface="Calibri"/>
                <a:cs typeface="Calibri"/>
                <a:sym typeface="Calibri"/>
              </a:rPr>
              <a:t>an analysis of all fines and fees where they  </a:t>
            </a:r>
            <a:r>
              <a:rPr lang="en-US" sz="3600" dirty="0" smtClean="0">
                <a:latin typeface="Calibri"/>
                <a:cs typeface="Calibri"/>
                <a:sym typeface="Calibri"/>
              </a:rPr>
              <a:t>     have </a:t>
            </a:r>
            <a:r>
              <a:rPr lang="en-US" sz="3600" dirty="0">
                <a:latin typeface="Calibri"/>
                <a:cs typeface="Calibri"/>
                <a:sym typeface="Calibri"/>
              </a:rPr>
              <a:t>jurisdictional authority and a budget analysis of income generated and cost to </a:t>
            </a:r>
            <a:r>
              <a:rPr lang="en-US" sz="3600" dirty="0" smtClean="0">
                <a:latin typeface="Calibri"/>
                <a:cs typeface="Calibri"/>
                <a:sym typeface="Calibri"/>
              </a:rPr>
              <a:t>administer</a:t>
            </a:r>
          </a:p>
          <a:p>
            <a:pPr marL="571500" lvl="0" indent="-571500">
              <a:lnSpc>
                <a:spcPct val="90000"/>
              </a:lnSpc>
              <a:buSzPts val="3600"/>
              <a:buFont typeface="Arial" panose="020B0604020202020204" pitchFamily="34" charset="0"/>
              <a:buChar char="•"/>
            </a:pPr>
            <a:r>
              <a:rPr lang="en-US" sz="3600" dirty="0" smtClean="0">
                <a:latin typeface="Calibri"/>
                <a:cs typeface="Calibri"/>
                <a:sym typeface="Calibri"/>
              </a:rPr>
              <a:t> End </a:t>
            </a:r>
            <a:r>
              <a:rPr lang="en-US" sz="3600" dirty="0">
                <a:latin typeface="Calibri"/>
                <a:cs typeface="Calibri"/>
                <a:sym typeface="Calibri"/>
              </a:rPr>
              <a:t>the practice of suspending driver's licenses for inability to pay, and reinstate those affected by the current policy</a:t>
            </a:r>
            <a:endParaRPr lang="en-US" sz="3600" dirty="0">
              <a:latin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Knowledge Sharing &amp; Financial Inclusion</a:t>
            </a:r>
            <a:endParaRPr dirty="0"/>
          </a:p>
        </p:txBody>
      </p:sp>
      <p:sp>
        <p:nvSpPr>
          <p:cNvPr id="182" name="Google Shape;182;p27"/>
          <p:cNvSpPr txBox="1">
            <a:spLocks noGrp="1"/>
          </p:cNvSpPr>
          <p:nvPr>
            <p:ph type="body" idx="1"/>
          </p:nvPr>
        </p:nvSpPr>
        <p:spPr>
          <a:xfrm>
            <a:off x="838200" y="1825625"/>
            <a:ext cx="8820150" cy="4351200"/>
          </a:xfrm>
          <a:prstGeom prst="rect">
            <a:avLst/>
          </a:prstGeom>
        </p:spPr>
        <p:txBody>
          <a:bodyPr spcFirstLastPara="1" wrap="square" lIns="91425" tIns="45700" rIns="91425" bIns="45700" anchor="t" anchorCtr="0">
            <a:noAutofit/>
          </a:bodyPr>
          <a:lstStyle/>
          <a:p>
            <a:pPr marL="457200" lvl="0" indent="-457200" algn="l" rtl="0">
              <a:spcBef>
                <a:spcPts val="1000"/>
              </a:spcBef>
              <a:spcAft>
                <a:spcPts val="0"/>
              </a:spcAft>
              <a:buSzPts val="3600"/>
              <a:buAutoNum type="arabicPeriod"/>
            </a:pPr>
            <a:r>
              <a:rPr lang="en-US" sz="3600" dirty="0"/>
              <a:t>Explore avenues to systematize youth financial education</a:t>
            </a:r>
            <a:endParaRPr sz="3600" dirty="0"/>
          </a:p>
          <a:p>
            <a:pPr marL="457200" lvl="0" indent="-457200" algn="l" rtl="0">
              <a:spcBef>
                <a:spcPts val="0"/>
              </a:spcBef>
              <a:spcAft>
                <a:spcPts val="0"/>
              </a:spcAft>
              <a:buSzPts val="3600"/>
              <a:buAutoNum type="arabicPeriod"/>
            </a:pPr>
            <a:r>
              <a:rPr lang="en-US" sz="3600" dirty="0"/>
              <a:t>Ensure quality financial education that is culturally specific</a:t>
            </a:r>
            <a:endParaRPr sz="3600" dirty="0"/>
          </a:p>
          <a:p>
            <a:pPr marL="457200" lvl="0" indent="-457200" algn="l" rtl="0">
              <a:spcBef>
                <a:spcPts val="0"/>
              </a:spcBef>
              <a:spcAft>
                <a:spcPts val="0"/>
              </a:spcAft>
              <a:buSzPts val="3600"/>
              <a:buAutoNum type="arabicPeriod"/>
            </a:pPr>
            <a:r>
              <a:rPr lang="en-US" sz="3600" dirty="0"/>
              <a:t>Increase accessibility of financial education, tools, and resources</a:t>
            </a:r>
            <a:endParaRPr sz="3600" dirty="0"/>
          </a:p>
          <a:p>
            <a:pPr marL="457200" lvl="0" indent="-457200" algn="l" rtl="0">
              <a:spcBef>
                <a:spcPts val="0"/>
              </a:spcBef>
              <a:spcAft>
                <a:spcPts val="0"/>
              </a:spcAft>
              <a:buSzPts val="3600"/>
              <a:buAutoNum type="arabicPeriod"/>
            </a:pPr>
            <a:r>
              <a:rPr lang="en-US" sz="3600" dirty="0"/>
              <a:t>Better integrate referrals to wealth building tools and resources</a:t>
            </a:r>
            <a:endParaRPr sz="3600" dirty="0"/>
          </a:p>
        </p:txBody>
      </p:sp>
      <p:pic>
        <p:nvPicPr>
          <p:cNvPr id="3076" name="Picture 4" descr="https://lh4.googleusercontent.com/1gh4m6fOaQr8niKCO4L4_KE3BNhw3CDUIOUL_U_YBBlC7NHtrukKqs80D6JQbNeZEklYoVgp3P2FB1xRqWH_VxsThF0bPH-R0FU86PQ8GF2uqncuyl7D0eBpHM2xh4xpQx4xjT9qJfE"/>
          <p:cNvPicPr>
            <a:picLocks noChangeAspect="1" noChangeArrowheads="1"/>
          </p:cNvPicPr>
          <p:nvPr/>
        </p:nvPicPr>
        <p:blipFill rotWithShape="1">
          <a:blip r:embed="rId3">
            <a:extLst>
              <a:ext uri="{28A0092B-C50C-407E-A947-70E740481C1C}">
                <a14:useLocalDpi xmlns:a14="http://schemas.microsoft.com/office/drawing/2010/main" val="0"/>
              </a:ext>
            </a:extLst>
          </a:blip>
          <a:srcRect l="18794" t="17084" r="17995" b="16629"/>
          <a:stretch/>
        </p:blipFill>
        <p:spPr bwMode="auto">
          <a:xfrm>
            <a:off x="9253139" y="1027975"/>
            <a:ext cx="2938861" cy="2728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Barriers to Practitioner Organizational Efficiency, Creativity, and Innovation</a:t>
            </a:r>
            <a:endParaRPr/>
          </a:p>
        </p:txBody>
      </p:sp>
      <p:sp>
        <p:nvSpPr>
          <p:cNvPr id="189" name="Google Shape;189;p2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457200" algn="l" rtl="0">
              <a:spcBef>
                <a:spcPts val="0"/>
              </a:spcBef>
              <a:spcAft>
                <a:spcPts val="0"/>
              </a:spcAft>
              <a:buSzPts val="3600"/>
              <a:buAutoNum type="arabicPeriod"/>
            </a:pPr>
            <a:r>
              <a:rPr lang="en-US" sz="3600" dirty="0" smtClean="0"/>
              <a:t>Explore </a:t>
            </a:r>
            <a:r>
              <a:rPr lang="en-US" sz="3600" dirty="0"/>
              <a:t>an ongoing Community of Practice model with multiple funders and practitioners</a:t>
            </a:r>
            <a:endParaRPr sz="3600" dirty="0"/>
          </a:p>
          <a:p>
            <a:pPr marL="457200" lvl="0" indent="-457200" algn="l" rtl="0">
              <a:spcBef>
                <a:spcPts val="0"/>
              </a:spcBef>
              <a:spcAft>
                <a:spcPts val="0"/>
              </a:spcAft>
              <a:buSzPts val="3600"/>
              <a:buAutoNum type="arabicPeriod"/>
            </a:pPr>
            <a:r>
              <a:rPr lang="en-US" sz="3600" dirty="0"/>
              <a:t>Centralize data on outcomes and outputs</a:t>
            </a:r>
            <a:endParaRPr sz="3600" dirty="0"/>
          </a:p>
        </p:txBody>
      </p:sp>
      <p:pic>
        <p:nvPicPr>
          <p:cNvPr id="4" name="Google Shape;204;p30"/>
          <p:cNvPicPr preferRelativeResize="0"/>
          <p:nvPr/>
        </p:nvPicPr>
        <p:blipFill>
          <a:blip r:embed="rId3">
            <a:alphaModFix/>
          </a:blip>
          <a:stretch>
            <a:fillRect/>
          </a:stretch>
        </p:blipFill>
        <p:spPr>
          <a:xfrm>
            <a:off x="3114675" y="3529012"/>
            <a:ext cx="5700713" cy="3048211"/>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4098" name="Picture 2" descr="Image result for action&quot;"/>
          <p:cNvPicPr>
            <a:picLocks noChangeAspect="1" noChangeArrowheads="1"/>
          </p:cNvPicPr>
          <p:nvPr/>
        </p:nvPicPr>
        <p:blipFill rotWithShape="1">
          <a:blip r:embed="rId3">
            <a:extLst>
              <a:ext uri="{28A0092B-C50C-407E-A947-70E740481C1C}">
                <a14:useLocalDpi xmlns:a14="http://schemas.microsoft.com/office/drawing/2010/main" val="0"/>
              </a:ext>
            </a:extLst>
          </a:blip>
          <a:srcRect l="23427" t="24900" r="24364" b="10844"/>
          <a:stretch/>
        </p:blipFill>
        <p:spPr bwMode="auto">
          <a:xfrm>
            <a:off x="9872662" y="142874"/>
            <a:ext cx="1857375" cy="2286000"/>
          </a:xfrm>
          <a:prstGeom prst="rect">
            <a:avLst/>
          </a:prstGeom>
          <a:noFill/>
          <a:extLst>
            <a:ext uri="{909E8E84-426E-40DD-AFC4-6F175D3DCCD1}">
              <a14:hiddenFill xmlns:a14="http://schemas.microsoft.com/office/drawing/2010/main">
                <a:solidFill>
                  <a:srgbClr val="FFFFFF"/>
                </a:solidFill>
              </a14:hiddenFill>
            </a:ext>
          </a:extLst>
        </p:spPr>
      </p:pic>
      <p:sp>
        <p:nvSpPr>
          <p:cNvPr id="195" name="Google Shape;195;p2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Need for Action!</a:t>
            </a:r>
            <a:endParaRPr/>
          </a:p>
        </p:txBody>
      </p:sp>
      <p:sp>
        <p:nvSpPr>
          <p:cNvPr id="196" name="Google Shape;196;p29"/>
          <p:cNvSpPr txBox="1">
            <a:spLocks noGrp="1"/>
          </p:cNvSpPr>
          <p:nvPr>
            <p:ph type="body" idx="1"/>
          </p:nvPr>
        </p:nvSpPr>
        <p:spPr>
          <a:xfrm>
            <a:off x="779350" y="1825625"/>
            <a:ext cx="10515600" cy="4351200"/>
          </a:xfrm>
          <a:prstGeom prst="rect">
            <a:avLst/>
          </a:prstGeom>
        </p:spPr>
        <p:txBody>
          <a:bodyPr spcFirstLastPara="1" wrap="square" lIns="91425" tIns="45700" rIns="91425" bIns="45700" anchor="t" anchorCtr="0">
            <a:noAutofit/>
          </a:bodyPr>
          <a:lstStyle/>
          <a:p>
            <a:pPr marL="457200" lvl="0" indent="-457200" algn="l" rtl="0">
              <a:spcBef>
                <a:spcPts val="1000"/>
              </a:spcBef>
              <a:spcAft>
                <a:spcPts val="0"/>
              </a:spcAft>
              <a:buSzPts val="3600"/>
              <a:buChar char="•"/>
            </a:pPr>
            <a:r>
              <a:rPr lang="en-US" sz="3600"/>
              <a:t>Center racial justice in current system and future investments</a:t>
            </a:r>
            <a:endParaRPr sz="3600"/>
          </a:p>
          <a:p>
            <a:pPr marL="457200" lvl="0" indent="-457200" algn="l" rtl="0">
              <a:spcBef>
                <a:spcPts val="0"/>
              </a:spcBef>
              <a:spcAft>
                <a:spcPts val="0"/>
              </a:spcAft>
              <a:buSzPts val="3600"/>
              <a:buChar char="•"/>
            </a:pPr>
            <a:r>
              <a:rPr lang="en-US" sz="3600"/>
              <a:t>Find a home base for centralization of financial empowerment efforts within the City</a:t>
            </a:r>
            <a:endParaRPr sz="3600"/>
          </a:p>
          <a:p>
            <a:pPr marL="457200" lvl="0" indent="-457200" algn="l" rtl="0">
              <a:spcBef>
                <a:spcPts val="0"/>
              </a:spcBef>
              <a:spcAft>
                <a:spcPts val="0"/>
              </a:spcAft>
              <a:buSzPts val="3600"/>
              <a:buChar char="•"/>
            </a:pPr>
            <a:r>
              <a:rPr lang="en-US" sz="3600"/>
              <a:t>Support Design Team to plan implementation of recommendations</a:t>
            </a:r>
            <a:endParaRPr sz="3600"/>
          </a:p>
          <a:p>
            <a:pPr marL="457200" lvl="0" indent="-457200" algn="l" rtl="0">
              <a:spcBef>
                <a:spcPts val="0"/>
              </a:spcBef>
              <a:spcAft>
                <a:spcPts val="0"/>
              </a:spcAft>
              <a:buSzPts val="3600"/>
              <a:buChar char="•"/>
            </a:pPr>
            <a:r>
              <a:rPr lang="en-US" sz="3600"/>
              <a:t>Intentionally engage with elimination/reduction of “fines and fees” exploration</a:t>
            </a:r>
            <a:endParaRPr sz="3600"/>
          </a:p>
          <a:p>
            <a:pPr marL="457200" lvl="0" indent="0" algn="l" rtl="0">
              <a:spcBef>
                <a:spcPts val="1000"/>
              </a:spcBef>
              <a:spcAft>
                <a:spcPts val="0"/>
              </a:spcAft>
              <a:buNone/>
            </a:pPr>
            <a:endParaRPr sz="36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Questions?</a:t>
            </a:r>
            <a:endParaRPr/>
          </a:p>
        </p:txBody>
      </p:sp>
      <p:sp>
        <p:nvSpPr>
          <p:cNvPr id="203" name="Google Shape;203;p3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925" y="2372592"/>
            <a:ext cx="4343021" cy="32572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81485" y="2333625"/>
            <a:ext cx="4064000" cy="304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117385" y="2333625"/>
            <a:ext cx="4064000" cy="304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latin typeface="Arial"/>
                <a:ea typeface="Arial"/>
                <a:cs typeface="Arial"/>
                <a:sym typeface="Arial"/>
              </a:rPr>
              <a:t>Agenda</a:t>
            </a:r>
            <a:endParaRPr>
              <a:latin typeface="Arial"/>
              <a:ea typeface="Arial"/>
              <a:cs typeface="Arial"/>
              <a:sym typeface="Arial"/>
            </a:endParaRPr>
          </a:p>
        </p:txBody>
      </p:sp>
      <p:sp>
        <p:nvSpPr>
          <p:cNvPr id="110" name="Google Shape;110;p17"/>
          <p:cNvSpPr txBox="1">
            <a:spLocks noGrp="1"/>
          </p:cNvSpPr>
          <p:nvPr>
            <p:ph type="body" idx="1"/>
          </p:nvPr>
        </p:nvSpPr>
        <p:spPr>
          <a:xfrm>
            <a:off x="838200" y="1825625"/>
            <a:ext cx="5869105" cy="4351338"/>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chemeClr val="dk1"/>
              </a:buClr>
              <a:buSzPts val="2800"/>
              <a:buAutoNum type="arabicPeriod"/>
            </a:pPr>
            <a:r>
              <a:rPr lang="en-US">
                <a:latin typeface="Arial"/>
                <a:ea typeface="Arial"/>
                <a:cs typeface="Arial"/>
                <a:sym typeface="Arial"/>
              </a:rPr>
              <a:t>Introductions</a:t>
            </a:r>
            <a:endParaRPr/>
          </a:p>
          <a:p>
            <a:pPr marL="514350" lvl="0" indent="-514350" algn="l" rtl="0">
              <a:lnSpc>
                <a:spcPct val="90000"/>
              </a:lnSpc>
              <a:spcBef>
                <a:spcPts val="1000"/>
              </a:spcBef>
              <a:spcAft>
                <a:spcPts val="0"/>
              </a:spcAft>
              <a:buClr>
                <a:schemeClr val="dk1"/>
              </a:buClr>
              <a:buSzPts val="2800"/>
              <a:buAutoNum type="arabicPeriod"/>
            </a:pPr>
            <a:r>
              <a:rPr lang="en-US" dirty="0">
                <a:latin typeface="Arial"/>
                <a:ea typeface="Arial"/>
                <a:cs typeface="Arial"/>
                <a:sym typeface="Arial"/>
              </a:rPr>
              <a:t>Cities for Financial Empowerment Model</a:t>
            </a:r>
            <a:endParaRPr dirty="0"/>
          </a:p>
          <a:p>
            <a:pPr marL="514350" lvl="0" indent="-514350" algn="l" rtl="0">
              <a:lnSpc>
                <a:spcPct val="90000"/>
              </a:lnSpc>
              <a:spcBef>
                <a:spcPts val="1000"/>
              </a:spcBef>
              <a:spcAft>
                <a:spcPts val="0"/>
              </a:spcAft>
              <a:buClr>
                <a:schemeClr val="dk1"/>
              </a:buClr>
              <a:buSzPts val="2800"/>
              <a:buAutoNum type="arabicPeriod"/>
            </a:pPr>
            <a:r>
              <a:rPr lang="en-US" dirty="0">
                <a:latin typeface="Arial"/>
                <a:ea typeface="Arial"/>
                <a:cs typeface="Arial"/>
                <a:sym typeface="Arial"/>
              </a:rPr>
              <a:t>Background &amp; Process</a:t>
            </a:r>
            <a:endParaRPr dirty="0"/>
          </a:p>
          <a:p>
            <a:pPr marL="514350" lvl="0" indent="-514350" algn="l" rtl="0">
              <a:lnSpc>
                <a:spcPct val="90000"/>
              </a:lnSpc>
              <a:spcBef>
                <a:spcPts val="1000"/>
              </a:spcBef>
              <a:spcAft>
                <a:spcPts val="0"/>
              </a:spcAft>
              <a:buClr>
                <a:schemeClr val="dk1"/>
              </a:buClr>
              <a:buSzPts val="2800"/>
              <a:buAutoNum type="arabicPeriod"/>
            </a:pPr>
            <a:r>
              <a:rPr lang="en-US" dirty="0">
                <a:latin typeface="Arial"/>
                <a:ea typeface="Arial"/>
                <a:cs typeface="Arial"/>
                <a:sym typeface="Arial"/>
              </a:rPr>
              <a:t>Blueprint Recommendations</a:t>
            </a:r>
            <a:endParaRPr dirty="0"/>
          </a:p>
          <a:p>
            <a:pPr marL="514350" lvl="0" indent="-514350" algn="l" rtl="0">
              <a:lnSpc>
                <a:spcPct val="90000"/>
              </a:lnSpc>
              <a:spcBef>
                <a:spcPts val="1000"/>
              </a:spcBef>
              <a:spcAft>
                <a:spcPts val="0"/>
              </a:spcAft>
              <a:buClr>
                <a:schemeClr val="dk1"/>
              </a:buClr>
              <a:buSzPts val="2800"/>
              <a:buAutoNum type="arabicPeriod"/>
            </a:pPr>
            <a:r>
              <a:rPr lang="en-US" dirty="0">
                <a:latin typeface="Arial"/>
                <a:ea typeface="Arial"/>
                <a:cs typeface="Arial"/>
                <a:sym typeface="Arial"/>
              </a:rPr>
              <a:t>Next steps</a:t>
            </a:r>
            <a:endParaRPr dirty="0"/>
          </a:p>
          <a:p>
            <a:pPr marL="514350" lvl="0" indent="-514350" algn="l" rtl="0">
              <a:lnSpc>
                <a:spcPct val="90000"/>
              </a:lnSpc>
              <a:spcBef>
                <a:spcPts val="1000"/>
              </a:spcBef>
              <a:spcAft>
                <a:spcPts val="0"/>
              </a:spcAft>
              <a:buClr>
                <a:schemeClr val="dk1"/>
              </a:buClr>
              <a:buSzPts val="2800"/>
              <a:buAutoNum type="arabicPeriod"/>
            </a:pPr>
            <a:r>
              <a:rPr lang="en-US" dirty="0">
                <a:latin typeface="Arial"/>
                <a:ea typeface="Arial"/>
                <a:cs typeface="Arial"/>
                <a:sym typeface="Arial"/>
              </a:rPr>
              <a:t>Q&amp;A</a:t>
            </a:r>
            <a:endParaRPr dirty="0">
              <a:latin typeface="Arial"/>
              <a:ea typeface="Arial"/>
              <a:cs typeface="Arial"/>
              <a:sym typeface="Aria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6367" t="7783" r="16122"/>
          <a:stretch/>
        </p:blipFill>
        <p:spPr>
          <a:xfrm rot="5400000">
            <a:off x="6902072" y="1088129"/>
            <a:ext cx="4571997" cy="474316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p:nvPr/>
        </p:nvSpPr>
        <p:spPr>
          <a:xfrm>
            <a:off x="1189300" y="1905000"/>
            <a:ext cx="10801128" cy="1363794"/>
          </a:xfrm>
          <a:prstGeom prst="rect">
            <a:avLst/>
          </a:prstGeom>
          <a:solidFill>
            <a:schemeClr val="lt1"/>
          </a:solidFill>
          <a:ln>
            <a:noFill/>
          </a:ln>
        </p:spPr>
        <p:txBody>
          <a:bodyPr spcFirstLastPara="1" wrap="square" lIns="75325" tIns="37650" rIns="75325" bIns="37650" anchor="ctr" anchorCtr="0">
            <a:noAutofit/>
          </a:bodyPr>
          <a:lstStyle/>
          <a:p>
            <a:pPr marL="0" marR="0" lvl="0" indent="0" algn="l" rtl="0">
              <a:spcBef>
                <a:spcPts val="0"/>
              </a:spcBef>
              <a:spcAft>
                <a:spcPts val="0"/>
              </a:spcAft>
              <a:buNone/>
            </a:pPr>
            <a:r>
              <a:rPr lang="en-US" sz="2800" b="0" i="0" u="none" strike="noStrike" cap="none">
                <a:solidFill>
                  <a:srgbClr val="7F7F7F"/>
                </a:solidFill>
                <a:latin typeface="Trebuchet MS"/>
                <a:ea typeface="Trebuchet MS"/>
                <a:cs typeface="Trebuchet MS"/>
                <a:sym typeface="Trebuchet MS"/>
              </a:rPr>
              <a:t>Helping government leaders </a:t>
            </a:r>
            <a:r>
              <a:rPr lang="en-US" sz="2800" b="1" i="0" u="none" strike="noStrike" cap="none">
                <a:solidFill>
                  <a:srgbClr val="7F7F7F"/>
                </a:solidFill>
                <a:latin typeface="Trebuchet MS"/>
                <a:ea typeface="Trebuchet MS"/>
                <a:cs typeface="Trebuchet MS"/>
                <a:sym typeface="Trebuchet MS"/>
              </a:rPr>
              <a:t>embed systemic financial empowerment programs</a:t>
            </a:r>
            <a:r>
              <a:rPr lang="en-US" sz="2800" b="0" i="0" u="none" strike="noStrike" cap="none">
                <a:solidFill>
                  <a:srgbClr val="7F7F7F"/>
                </a:solidFill>
                <a:latin typeface="Trebuchet MS"/>
                <a:ea typeface="Trebuchet MS"/>
                <a:cs typeface="Trebuchet MS"/>
                <a:sym typeface="Trebuchet MS"/>
              </a:rPr>
              <a:t> </a:t>
            </a:r>
            <a:r>
              <a:rPr lang="en-US" sz="2800" b="1" i="0" u="none" strike="noStrike" cap="none">
                <a:solidFill>
                  <a:srgbClr val="7F7F7F"/>
                </a:solidFill>
                <a:latin typeface="Trebuchet MS"/>
                <a:ea typeface="Trebuchet MS"/>
                <a:cs typeface="Trebuchet MS"/>
                <a:sym typeface="Trebuchet MS"/>
              </a:rPr>
              <a:t>and policies into city services </a:t>
            </a:r>
            <a:r>
              <a:rPr lang="en-US" sz="2800" b="0" i="0" u="none" strike="noStrike" cap="none">
                <a:solidFill>
                  <a:srgbClr val="7F7F7F"/>
                </a:solidFill>
                <a:latin typeface="Trebuchet MS"/>
                <a:ea typeface="Trebuchet MS"/>
                <a:cs typeface="Trebuchet MS"/>
                <a:sym typeface="Trebuchet MS"/>
              </a:rPr>
              <a:t>to improve individual and family financial stability</a:t>
            </a:r>
            <a:endParaRPr/>
          </a:p>
        </p:txBody>
      </p:sp>
      <p:pic>
        <p:nvPicPr>
          <p:cNvPr id="117" name="Google Shape;117;p18"/>
          <p:cNvPicPr preferRelativeResize="0"/>
          <p:nvPr/>
        </p:nvPicPr>
        <p:blipFill rotWithShape="1">
          <a:blip r:embed="rId3">
            <a:alphaModFix/>
          </a:blip>
          <a:srcRect l="978" t="10447" r="4989" b="39629"/>
          <a:stretch/>
        </p:blipFill>
        <p:spPr>
          <a:xfrm>
            <a:off x="171671" y="3979699"/>
            <a:ext cx="11848658" cy="2040101"/>
          </a:xfrm>
          <a:prstGeom prst="rect">
            <a:avLst/>
          </a:prstGeom>
          <a:noFill/>
          <a:ln>
            <a:noFill/>
          </a:ln>
        </p:spPr>
      </p:pic>
      <p:pic>
        <p:nvPicPr>
          <p:cNvPr id="118" name="Google Shape;118;p18"/>
          <p:cNvPicPr preferRelativeResize="0"/>
          <p:nvPr/>
        </p:nvPicPr>
        <p:blipFill rotWithShape="1">
          <a:blip r:embed="rId4">
            <a:alphaModFix/>
          </a:blip>
          <a:srcRect/>
          <a:stretch/>
        </p:blipFill>
        <p:spPr>
          <a:xfrm>
            <a:off x="171671" y="304800"/>
            <a:ext cx="3943350" cy="1345121"/>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381000" y="350109"/>
            <a:ext cx="11582399" cy="1138760"/>
          </a:xfrm>
          <a:prstGeom prst="rect">
            <a:avLst/>
          </a:prstGeom>
          <a:noFill/>
          <a:ln>
            <a:noFill/>
          </a:ln>
        </p:spPr>
        <p:txBody>
          <a:bodyPr spcFirstLastPara="1" wrap="square" lIns="81975" tIns="40975" rIns="81975" bIns="40975" anchor="ctr" anchorCtr="0">
            <a:noAutofit/>
          </a:bodyPr>
          <a:lstStyle/>
          <a:p>
            <a:pPr marL="0" lvl="0" indent="0" algn="l" rtl="0">
              <a:spcBef>
                <a:spcPts val="0"/>
              </a:spcBef>
              <a:spcAft>
                <a:spcPts val="0"/>
              </a:spcAft>
              <a:buClr>
                <a:schemeClr val="accent2"/>
              </a:buClr>
              <a:buSzPts val="4400"/>
              <a:buFont typeface="Trebuchet MS"/>
              <a:buNone/>
            </a:pPr>
            <a:r>
              <a:rPr lang="en-US"/>
              <a:t>2018 Blueprint Examples</a:t>
            </a:r>
            <a:endParaRPr/>
          </a:p>
        </p:txBody>
      </p:sp>
      <p:pic>
        <p:nvPicPr>
          <p:cNvPr id="125" name="Google Shape;125;p19"/>
          <p:cNvPicPr preferRelativeResize="0">
            <a:picLocks noGrp="1"/>
          </p:cNvPicPr>
          <p:nvPr>
            <p:ph type="body" idx="1"/>
          </p:nvPr>
        </p:nvPicPr>
        <p:blipFill rotWithShape="1">
          <a:blip r:embed="rId3">
            <a:alphaModFix/>
          </a:blip>
          <a:srcRect/>
          <a:stretch/>
        </p:blipFill>
        <p:spPr>
          <a:xfrm>
            <a:off x="571500" y="2286000"/>
            <a:ext cx="4229100" cy="2819400"/>
          </a:xfrm>
          <a:prstGeom prst="rect">
            <a:avLst/>
          </a:prstGeom>
          <a:noFill/>
          <a:ln>
            <a:noFill/>
          </a:ln>
        </p:spPr>
      </p:pic>
      <p:sp>
        <p:nvSpPr>
          <p:cNvPr id="126" name="Google Shape;126;p19"/>
          <p:cNvSpPr txBox="1"/>
          <p:nvPr/>
        </p:nvSpPr>
        <p:spPr>
          <a:xfrm>
            <a:off x="571500" y="5257800"/>
            <a:ext cx="1981200" cy="3810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200" b="1" i="0" u="none" strike="noStrike" cap="none">
                <a:solidFill>
                  <a:srgbClr val="333333"/>
                </a:solidFill>
                <a:latin typeface="Calibri"/>
                <a:ea typeface="Calibri"/>
                <a:cs typeface="Calibri"/>
                <a:sym typeface="Calibri"/>
              </a:rPr>
              <a:t>St. Paul, Minnesota</a:t>
            </a:r>
            <a:endParaRPr/>
          </a:p>
        </p:txBody>
      </p:sp>
      <p:sp>
        <p:nvSpPr>
          <p:cNvPr id="127" name="Google Shape;127;p19"/>
          <p:cNvSpPr txBox="1"/>
          <p:nvPr/>
        </p:nvSpPr>
        <p:spPr>
          <a:xfrm>
            <a:off x="6286499" y="1529794"/>
            <a:ext cx="5676900" cy="4331812"/>
          </a:xfrm>
          <a:prstGeom prst="rect">
            <a:avLst/>
          </a:prstGeom>
          <a:noFill/>
          <a:ln>
            <a:noFill/>
          </a:ln>
        </p:spPr>
        <p:txBody>
          <a:bodyPr spcFirstLastPara="1" wrap="square" lIns="81975" tIns="40975" rIns="81975" bIns="40975" anchor="t" anchorCtr="0">
            <a:noAutofit/>
          </a:bodyPr>
          <a:lstStyle/>
          <a:p>
            <a:pPr marL="307430" marR="0" lvl="0" indent="-307430" algn="l" rtl="0">
              <a:lnSpc>
                <a:spcPct val="100000"/>
              </a:lnSpc>
              <a:spcBef>
                <a:spcPts val="0"/>
              </a:spcBef>
              <a:spcAft>
                <a:spcPts val="0"/>
              </a:spcAft>
              <a:buClr>
                <a:srgbClr val="333333"/>
              </a:buClr>
              <a:buSzPts val="2400"/>
              <a:buFont typeface="Arial"/>
              <a:buChar char="•"/>
            </a:pPr>
            <a:r>
              <a:rPr lang="en-US" sz="2400" b="0" i="0" u="none" strike="noStrike" cap="none">
                <a:solidFill>
                  <a:srgbClr val="333333"/>
                </a:solidFill>
                <a:latin typeface="Calibri"/>
                <a:ea typeface="Calibri"/>
                <a:cs typeface="Calibri"/>
                <a:sym typeface="Calibri"/>
              </a:rPr>
              <a:t>Launching an Office of Financial Empowerment</a:t>
            </a:r>
            <a:endParaRPr/>
          </a:p>
          <a:p>
            <a:pPr marL="307430" marR="0" lvl="0" indent="-307430" algn="l" rtl="0">
              <a:lnSpc>
                <a:spcPct val="100000"/>
              </a:lnSpc>
              <a:spcBef>
                <a:spcPts val="1500"/>
              </a:spcBef>
              <a:spcAft>
                <a:spcPts val="0"/>
              </a:spcAft>
              <a:buClr>
                <a:srgbClr val="333333"/>
              </a:buClr>
              <a:buSzPts val="2400"/>
              <a:buFont typeface="Arial"/>
              <a:buChar char="•"/>
            </a:pPr>
            <a:r>
              <a:rPr lang="en-US" sz="2400" b="0" i="0" u="none" strike="noStrike" cap="none">
                <a:solidFill>
                  <a:srgbClr val="333333"/>
                </a:solidFill>
                <a:latin typeface="Calibri"/>
                <a:ea typeface="Calibri"/>
                <a:cs typeface="Calibri"/>
                <a:sym typeface="Calibri"/>
              </a:rPr>
              <a:t>Developing a financial consumer protection platform</a:t>
            </a:r>
            <a:endParaRPr/>
          </a:p>
          <a:p>
            <a:pPr marL="307430" marR="0" lvl="0" indent="-307430" algn="l" rtl="0">
              <a:lnSpc>
                <a:spcPct val="100000"/>
              </a:lnSpc>
              <a:spcBef>
                <a:spcPts val="1500"/>
              </a:spcBef>
              <a:spcAft>
                <a:spcPts val="0"/>
              </a:spcAft>
              <a:buClr>
                <a:srgbClr val="333333"/>
              </a:buClr>
              <a:buSzPts val="2400"/>
              <a:buFont typeface="Arial"/>
              <a:buChar char="•"/>
            </a:pPr>
            <a:r>
              <a:rPr lang="en-US" sz="2400" b="0" i="0" u="none" strike="noStrike" cap="none">
                <a:solidFill>
                  <a:srgbClr val="333333"/>
                </a:solidFill>
                <a:latin typeface="Calibri"/>
                <a:ea typeface="Calibri"/>
                <a:cs typeface="Calibri"/>
                <a:sym typeface="Calibri"/>
              </a:rPr>
              <a:t>Embedding financial empowerment efforts within affordable housing strategies</a:t>
            </a:r>
            <a:endParaRPr/>
          </a:p>
          <a:p>
            <a:pPr marL="307430" marR="0" lvl="0" indent="-307430" algn="l" rtl="0">
              <a:lnSpc>
                <a:spcPct val="100000"/>
              </a:lnSpc>
              <a:spcBef>
                <a:spcPts val="1500"/>
              </a:spcBef>
              <a:spcAft>
                <a:spcPts val="0"/>
              </a:spcAft>
              <a:buClr>
                <a:srgbClr val="333333"/>
              </a:buClr>
              <a:buSzPts val="2400"/>
              <a:buFont typeface="Arial"/>
              <a:buChar char="•"/>
            </a:pPr>
            <a:r>
              <a:rPr lang="en-US" sz="2400" b="0" i="0" u="none" strike="noStrike" cap="none">
                <a:solidFill>
                  <a:srgbClr val="333333"/>
                </a:solidFill>
                <a:latin typeface="Calibri"/>
                <a:ea typeface="Calibri"/>
                <a:cs typeface="Calibri"/>
                <a:sym typeface="Calibri"/>
              </a:rPr>
              <a:t>Exploring multiple City platforms (new immigrants, City employees, etc.) to include financial empowerment efforts</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Background: CFE in Portland</a:t>
            </a:r>
            <a:endParaRPr/>
          </a:p>
        </p:txBody>
      </p:sp>
      <p:sp>
        <p:nvSpPr>
          <p:cNvPr id="133" name="Google Shape;133;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134" name="Google Shape;134;p20"/>
          <p:cNvPicPr preferRelativeResize="0"/>
          <p:nvPr/>
        </p:nvPicPr>
        <p:blipFill>
          <a:blip r:embed="rId3">
            <a:alphaModFix/>
          </a:blip>
          <a:stretch>
            <a:fillRect/>
          </a:stretch>
        </p:blipFill>
        <p:spPr>
          <a:xfrm>
            <a:off x="2740375" y="1825625"/>
            <a:ext cx="6764451" cy="429777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Participants</a:t>
            </a:r>
            <a:endParaRPr dirty="0"/>
          </a:p>
        </p:txBody>
      </p:sp>
      <p:sp>
        <p:nvSpPr>
          <p:cNvPr id="140" name="Google Shape;140;p21"/>
          <p:cNvSpPr txBox="1">
            <a:spLocks noGrp="1"/>
          </p:cNvSpPr>
          <p:nvPr>
            <p:ph type="body" idx="1"/>
          </p:nvPr>
        </p:nvSpPr>
        <p:spPr>
          <a:xfrm>
            <a:off x="838200" y="1690688"/>
            <a:ext cx="10515600" cy="3577335"/>
          </a:xfrm>
          <a:prstGeom prst="rect">
            <a:avLst/>
          </a:prstGeom>
          <a:noFill/>
          <a:ln>
            <a:noFill/>
          </a:ln>
        </p:spPr>
        <p:txBody>
          <a:bodyPr spcFirstLastPara="1" wrap="square" lIns="91425" tIns="45700" rIns="91425" bIns="45700" numCol="2" anchor="t" anchorCtr="0">
            <a:noAutofit/>
          </a:bodyPr>
          <a:lstStyle/>
          <a:p>
            <a:pPr marL="457200" lvl="0" indent="-342900" algn="l" rtl="0">
              <a:lnSpc>
                <a:spcPct val="115000"/>
              </a:lnSpc>
              <a:spcBef>
                <a:spcPts val="1200"/>
              </a:spcBef>
              <a:spcAft>
                <a:spcPts val="0"/>
              </a:spcAft>
              <a:buClr>
                <a:srgbClr val="000000"/>
              </a:buClr>
              <a:buSzPts val="1800"/>
              <a:buFont typeface="Arial"/>
              <a:buChar char="•"/>
            </a:pPr>
            <a:r>
              <a:rPr lang="en-US" dirty="0">
                <a:solidFill>
                  <a:srgbClr val="000000"/>
                </a:solidFill>
                <a:latin typeface="Arial"/>
                <a:ea typeface="Arial"/>
                <a:cs typeface="Arial"/>
                <a:sym typeface="Arial"/>
              </a:rPr>
              <a:t>Bradley Angle House</a:t>
            </a:r>
            <a:endParaRPr dirty="0">
              <a:solidFill>
                <a:srgbClr val="000000"/>
              </a:solidFill>
              <a:latin typeface="Arial"/>
              <a:ea typeface="Arial"/>
              <a:cs typeface="Arial"/>
              <a:sym typeface="Arial"/>
            </a:endParaRPr>
          </a:p>
          <a:p>
            <a:pPr>
              <a:lnSpc>
                <a:spcPct val="115000"/>
              </a:lnSpc>
              <a:spcBef>
                <a:spcPts val="0"/>
              </a:spcBef>
              <a:buClr>
                <a:srgbClr val="000000"/>
              </a:buClr>
            </a:pPr>
            <a:r>
              <a:rPr lang="en-US" dirty="0">
                <a:solidFill>
                  <a:srgbClr val="000000"/>
                </a:solidFill>
                <a:latin typeface="Arial"/>
                <a:ea typeface="Arial"/>
                <a:cs typeface="Arial"/>
                <a:sym typeface="Arial"/>
              </a:rPr>
              <a:t>CASH Oregon</a:t>
            </a:r>
          </a:p>
          <a:p>
            <a:pPr>
              <a:lnSpc>
                <a:spcPct val="115000"/>
              </a:lnSpc>
              <a:spcBef>
                <a:spcPts val="0"/>
              </a:spcBef>
              <a:buClr>
                <a:srgbClr val="000000"/>
              </a:buClr>
            </a:pPr>
            <a:r>
              <a:rPr lang="en-US" dirty="0">
                <a:solidFill>
                  <a:srgbClr val="000000"/>
                </a:solidFill>
                <a:latin typeface="Arial"/>
                <a:ea typeface="Arial"/>
                <a:cs typeface="Arial"/>
                <a:sym typeface="Arial"/>
              </a:rPr>
              <a:t>City of Portland</a:t>
            </a:r>
          </a:p>
          <a:p>
            <a:pPr>
              <a:lnSpc>
                <a:spcPct val="115000"/>
              </a:lnSpc>
              <a:spcBef>
                <a:spcPts val="0"/>
              </a:spcBef>
              <a:buClr>
                <a:srgbClr val="000000"/>
              </a:buClr>
            </a:pPr>
            <a:r>
              <a:rPr lang="en-US" dirty="0" smtClean="0">
                <a:solidFill>
                  <a:srgbClr val="000000"/>
                </a:solidFill>
                <a:latin typeface="Arial"/>
                <a:ea typeface="Arial"/>
                <a:cs typeface="Arial"/>
                <a:sym typeface="Arial"/>
              </a:rPr>
              <a:t>Credit </a:t>
            </a:r>
            <a:r>
              <a:rPr lang="en-US" dirty="0">
                <a:solidFill>
                  <a:srgbClr val="000000"/>
                </a:solidFill>
                <a:latin typeface="Arial"/>
                <a:ea typeface="Arial"/>
                <a:cs typeface="Arial"/>
                <a:sym typeface="Arial"/>
              </a:rPr>
              <a:t>Builders Alliance</a:t>
            </a:r>
          </a:p>
          <a:p>
            <a:pPr>
              <a:lnSpc>
                <a:spcPct val="115000"/>
              </a:lnSpc>
              <a:spcBef>
                <a:spcPts val="0"/>
              </a:spcBef>
              <a:buClr>
                <a:srgbClr val="000000"/>
              </a:buClr>
            </a:pPr>
            <a:r>
              <a:rPr lang="en-US" dirty="0">
                <a:solidFill>
                  <a:srgbClr val="000000"/>
                </a:solidFill>
                <a:latin typeface="Arial"/>
                <a:ea typeface="Arial"/>
                <a:cs typeface="Arial"/>
                <a:sym typeface="Arial"/>
              </a:rPr>
              <a:t>Community Vision Inc.</a:t>
            </a:r>
          </a:p>
          <a:p>
            <a:pPr lvl="0">
              <a:lnSpc>
                <a:spcPct val="115000"/>
              </a:lnSpc>
              <a:spcBef>
                <a:spcPts val="0"/>
              </a:spcBef>
              <a:buClr>
                <a:srgbClr val="000000"/>
              </a:buClr>
            </a:pPr>
            <a:r>
              <a:rPr lang="en-US" dirty="0" smtClean="0">
                <a:solidFill>
                  <a:srgbClr val="000000"/>
                </a:solidFill>
                <a:latin typeface="Arial"/>
                <a:ea typeface="Arial"/>
                <a:cs typeface="Arial"/>
                <a:sym typeface="Arial"/>
              </a:rPr>
              <a:t>Hacienda </a:t>
            </a:r>
            <a:r>
              <a:rPr lang="en-US" dirty="0">
                <a:solidFill>
                  <a:srgbClr val="000000"/>
                </a:solidFill>
                <a:latin typeface="Arial"/>
                <a:ea typeface="Arial"/>
                <a:cs typeface="Arial"/>
                <a:sym typeface="Arial"/>
              </a:rPr>
              <a:t>CDC                   </a:t>
            </a:r>
          </a:p>
          <a:p>
            <a:pPr lvl="0">
              <a:lnSpc>
                <a:spcPct val="115000"/>
              </a:lnSpc>
              <a:spcBef>
                <a:spcPts val="0"/>
              </a:spcBef>
              <a:buClr>
                <a:srgbClr val="000000"/>
              </a:buClr>
            </a:pPr>
            <a:r>
              <a:rPr lang="en-US" dirty="0">
                <a:solidFill>
                  <a:srgbClr val="000000"/>
                </a:solidFill>
                <a:latin typeface="Arial"/>
                <a:ea typeface="Arial"/>
                <a:cs typeface="Arial"/>
                <a:sym typeface="Arial"/>
              </a:rPr>
              <a:t>Innovative Changes </a:t>
            </a:r>
            <a:endParaRPr lang="en-US" dirty="0" smtClean="0">
              <a:solidFill>
                <a:srgbClr val="000000"/>
              </a:solidFill>
              <a:latin typeface="Arial"/>
              <a:ea typeface="Arial"/>
              <a:cs typeface="Arial"/>
              <a:sym typeface="Arial"/>
            </a:endParaRPr>
          </a:p>
          <a:p>
            <a:pPr lvl="0">
              <a:lnSpc>
                <a:spcPct val="115000"/>
              </a:lnSpc>
              <a:spcBef>
                <a:spcPts val="0"/>
              </a:spcBef>
              <a:buClr>
                <a:srgbClr val="000000"/>
              </a:buClr>
            </a:pPr>
            <a:r>
              <a:rPr lang="en-US" dirty="0" smtClean="0">
                <a:solidFill>
                  <a:srgbClr val="000000"/>
                </a:solidFill>
                <a:latin typeface="Arial"/>
                <a:ea typeface="Arial"/>
                <a:cs typeface="Arial"/>
                <a:sym typeface="Arial"/>
              </a:rPr>
              <a:t>Metropolitan </a:t>
            </a:r>
            <a:r>
              <a:rPr lang="en-US" dirty="0">
                <a:solidFill>
                  <a:srgbClr val="000000"/>
                </a:solidFill>
                <a:latin typeface="Arial"/>
                <a:ea typeface="Arial"/>
                <a:cs typeface="Arial"/>
                <a:sym typeface="Arial"/>
              </a:rPr>
              <a:t>Family Service  </a:t>
            </a:r>
            <a:endParaRPr dirty="0">
              <a:solidFill>
                <a:srgbClr val="000000"/>
              </a:solidFill>
              <a:latin typeface="Arial"/>
              <a:ea typeface="Arial"/>
              <a:cs typeface="Arial"/>
              <a:sym typeface="Arial"/>
            </a:endParaRPr>
          </a:p>
          <a:p>
            <a:pPr>
              <a:lnSpc>
                <a:spcPct val="115000"/>
              </a:lnSpc>
              <a:spcBef>
                <a:spcPts val="0"/>
              </a:spcBef>
              <a:buClr>
                <a:srgbClr val="000000"/>
              </a:buClr>
            </a:pPr>
            <a:r>
              <a:rPr lang="en-US" dirty="0">
                <a:solidFill>
                  <a:srgbClr val="000000"/>
                </a:solidFill>
                <a:latin typeface="Arial"/>
                <a:ea typeface="Arial"/>
                <a:cs typeface="Arial"/>
                <a:sym typeface="Arial"/>
              </a:rPr>
              <a:t>Multnomah Idea Lab</a:t>
            </a:r>
          </a:p>
          <a:p>
            <a:pPr lvl="0">
              <a:lnSpc>
                <a:spcPct val="115000"/>
              </a:lnSpc>
              <a:spcBef>
                <a:spcPts val="0"/>
              </a:spcBef>
              <a:buClr>
                <a:srgbClr val="000000"/>
              </a:buClr>
            </a:pPr>
            <a:r>
              <a:rPr lang="en-US" dirty="0" smtClean="0">
                <a:solidFill>
                  <a:srgbClr val="000000"/>
                </a:solidFill>
                <a:latin typeface="Arial"/>
                <a:ea typeface="Arial"/>
                <a:cs typeface="Arial"/>
                <a:sym typeface="Arial"/>
              </a:rPr>
              <a:t>Native </a:t>
            </a:r>
            <a:r>
              <a:rPr lang="en-US" dirty="0">
                <a:solidFill>
                  <a:srgbClr val="000000"/>
                </a:solidFill>
                <a:latin typeface="Arial"/>
                <a:ea typeface="Arial"/>
                <a:cs typeface="Arial"/>
                <a:sym typeface="Arial"/>
              </a:rPr>
              <a:t>American Youth and Family Center</a:t>
            </a:r>
          </a:p>
          <a:p>
            <a:pPr>
              <a:lnSpc>
                <a:spcPct val="115000"/>
              </a:lnSpc>
              <a:spcBef>
                <a:spcPts val="0"/>
              </a:spcBef>
              <a:buClr>
                <a:srgbClr val="000000"/>
              </a:buClr>
            </a:pPr>
            <a:r>
              <a:rPr lang="en-US" dirty="0">
                <a:solidFill>
                  <a:srgbClr val="000000"/>
                </a:solidFill>
                <a:latin typeface="Arial"/>
                <a:ea typeface="Arial"/>
                <a:cs typeface="Arial"/>
                <a:sym typeface="Arial"/>
              </a:rPr>
              <a:t>Neighborhood Partnerships</a:t>
            </a:r>
          </a:p>
          <a:p>
            <a:pPr lvl="0">
              <a:lnSpc>
                <a:spcPct val="115000"/>
              </a:lnSpc>
              <a:spcBef>
                <a:spcPts val="0"/>
              </a:spcBef>
              <a:buClr>
                <a:srgbClr val="000000"/>
              </a:buClr>
            </a:pPr>
            <a:r>
              <a:rPr lang="en-US" dirty="0" smtClean="0">
                <a:solidFill>
                  <a:srgbClr val="000000"/>
                </a:solidFill>
                <a:latin typeface="Arial"/>
                <a:ea typeface="Arial"/>
                <a:cs typeface="Arial"/>
                <a:sym typeface="Arial"/>
              </a:rPr>
              <a:t>Portland </a:t>
            </a:r>
            <a:r>
              <a:rPr lang="en-US" dirty="0">
                <a:solidFill>
                  <a:srgbClr val="000000"/>
                </a:solidFill>
                <a:latin typeface="Arial"/>
                <a:ea typeface="Arial"/>
                <a:cs typeface="Arial"/>
                <a:sym typeface="Arial"/>
              </a:rPr>
              <a:t>Community Reinvestments Initiatives, Inc.</a:t>
            </a:r>
          </a:p>
          <a:p>
            <a:pPr>
              <a:lnSpc>
                <a:spcPct val="115000"/>
              </a:lnSpc>
              <a:spcBef>
                <a:spcPts val="0"/>
              </a:spcBef>
              <a:buClr>
                <a:srgbClr val="000000"/>
              </a:buClr>
            </a:pPr>
            <a:r>
              <a:rPr lang="en-US" dirty="0">
                <a:solidFill>
                  <a:srgbClr val="000000"/>
                </a:solidFill>
                <a:latin typeface="Arial"/>
                <a:ea typeface="Arial"/>
                <a:cs typeface="Arial"/>
                <a:sym typeface="Arial"/>
              </a:rPr>
              <a:t>Prosper Portland</a:t>
            </a:r>
          </a:p>
          <a:p>
            <a:pPr>
              <a:lnSpc>
                <a:spcPct val="115000"/>
              </a:lnSpc>
              <a:spcBef>
                <a:spcPts val="0"/>
              </a:spcBef>
              <a:buClr>
                <a:srgbClr val="000000"/>
              </a:buClr>
            </a:pPr>
            <a:r>
              <a:rPr lang="en-US" dirty="0" err="1" smtClean="0">
                <a:solidFill>
                  <a:srgbClr val="000000"/>
                </a:solidFill>
                <a:latin typeface="Arial"/>
                <a:ea typeface="Arial"/>
                <a:cs typeface="Arial"/>
                <a:sym typeface="Arial"/>
              </a:rPr>
              <a:t>SaveFirst</a:t>
            </a:r>
            <a:r>
              <a:rPr lang="en-US" dirty="0" smtClean="0">
                <a:solidFill>
                  <a:srgbClr val="000000"/>
                </a:solidFill>
                <a:latin typeface="Arial"/>
                <a:ea typeface="Arial"/>
                <a:cs typeface="Arial"/>
                <a:sym typeface="Arial"/>
              </a:rPr>
              <a:t>/Catholic </a:t>
            </a:r>
            <a:r>
              <a:rPr lang="en-US" dirty="0">
                <a:solidFill>
                  <a:srgbClr val="000000"/>
                </a:solidFill>
                <a:latin typeface="Arial"/>
                <a:ea typeface="Arial"/>
                <a:cs typeface="Arial"/>
                <a:sym typeface="Arial"/>
              </a:rPr>
              <a:t>Charities</a:t>
            </a:r>
          </a:p>
          <a:p>
            <a:pPr marL="457200" lvl="0" indent="-342900" algn="l" rtl="0">
              <a:lnSpc>
                <a:spcPct val="115000"/>
              </a:lnSpc>
              <a:spcBef>
                <a:spcPts val="0"/>
              </a:spcBef>
              <a:spcAft>
                <a:spcPts val="0"/>
              </a:spcAft>
              <a:buClr>
                <a:srgbClr val="000000"/>
              </a:buClr>
              <a:buSzPts val="1800"/>
              <a:buFont typeface="Arial"/>
              <a:buChar char="•"/>
            </a:pPr>
            <a:r>
              <a:rPr lang="en-US" dirty="0" smtClean="0">
                <a:solidFill>
                  <a:srgbClr val="000000"/>
                </a:solidFill>
                <a:latin typeface="Arial"/>
                <a:ea typeface="Arial"/>
                <a:cs typeface="Arial"/>
                <a:sym typeface="Arial"/>
              </a:rPr>
              <a:t>Self </a:t>
            </a:r>
            <a:r>
              <a:rPr lang="en-US" dirty="0">
                <a:solidFill>
                  <a:srgbClr val="000000"/>
                </a:solidFill>
                <a:latin typeface="Arial"/>
                <a:ea typeface="Arial"/>
                <a:cs typeface="Arial"/>
                <a:sym typeface="Arial"/>
              </a:rPr>
              <a:t>Enhancement Inc.</a:t>
            </a:r>
            <a:endParaRPr dirty="0">
              <a:solidFill>
                <a:srgbClr val="000000"/>
              </a:solidFill>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Human Centered Design Process</a:t>
            </a:r>
            <a:endParaRPr/>
          </a:p>
        </p:txBody>
      </p:sp>
      <p:sp>
        <p:nvSpPr>
          <p:cNvPr id="146" name="Google Shape;146;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147" name="Google Shape;147;p22"/>
          <p:cNvPicPr preferRelativeResize="0"/>
          <p:nvPr/>
        </p:nvPicPr>
        <p:blipFill>
          <a:blip r:embed="rId3">
            <a:alphaModFix/>
          </a:blip>
          <a:stretch>
            <a:fillRect/>
          </a:stretch>
        </p:blipFill>
        <p:spPr>
          <a:xfrm>
            <a:off x="1755625" y="1825625"/>
            <a:ext cx="8680775" cy="44255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body" idx="1"/>
          </p:nvPr>
        </p:nvSpPr>
        <p:spPr>
          <a:xfrm>
            <a:off x="995150" y="1027825"/>
            <a:ext cx="10515600" cy="4351200"/>
          </a:xfrm>
          <a:prstGeom prst="rect">
            <a:avLst/>
          </a:prstGeom>
        </p:spPr>
        <p:txBody>
          <a:bodyPr spcFirstLastPara="1" wrap="square" lIns="91425" tIns="45700" rIns="91425" bIns="45700" anchor="t" anchorCtr="0">
            <a:noAutofit/>
          </a:bodyPr>
          <a:lstStyle/>
          <a:p>
            <a:pPr marL="25400" marR="25400" lvl="0" indent="0" algn="l" rtl="0">
              <a:lnSpc>
                <a:spcPct val="115000"/>
              </a:lnSpc>
              <a:spcBef>
                <a:spcPts val="1200"/>
              </a:spcBef>
              <a:spcAft>
                <a:spcPts val="0"/>
              </a:spcAft>
              <a:buClr>
                <a:schemeClr val="dk1"/>
              </a:buClr>
              <a:buSzPts val="1100"/>
              <a:buFont typeface="Arial"/>
              <a:buNone/>
            </a:pPr>
            <a:r>
              <a:rPr lang="en-US" sz="3600" b="1" i="1">
                <a:latin typeface="Arial"/>
                <a:ea typeface="Arial"/>
                <a:cs typeface="Arial"/>
                <a:sym typeface="Arial"/>
              </a:rPr>
              <a:t>How might we create more opportunity for economic empowerment within systems in our community that contribute to the elimination of the racial wealth gap?</a:t>
            </a:r>
            <a:endParaRPr sz="3600" b="1" i="1">
              <a:latin typeface="Arial"/>
              <a:ea typeface="Arial"/>
              <a:cs typeface="Arial"/>
              <a:sym typeface="Arial"/>
            </a:endParaRPr>
          </a:p>
          <a:p>
            <a:pPr marL="0" lvl="0" indent="0" algn="l" rtl="0">
              <a:spcBef>
                <a:spcPts val="1200"/>
              </a:spcBef>
              <a:spcAft>
                <a:spcPts val="0"/>
              </a:spcAft>
              <a:buNone/>
            </a:pPr>
            <a:endParaRPr/>
          </a:p>
        </p:txBody>
      </p:sp>
      <p:pic>
        <p:nvPicPr>
          <p:cNvPr id="154" name="Google Shape;154;p23"/>
          <p:cNvPicPr preferRelativeResize="0"/>
          <p:nvPr/>
        </p:nvPicPr>
        <p:blipFill>
          <a:blip r:embed="rId3">
            <a:alphaModFix/>
          </a:blip>
          <a:stretch>
            <a:fillRect/>
          </a:stretch>
        </p:blipFill>
        <p:spPr>
          <a:xfrm>
            <a:off x="4502201" y="3867801"/>
            <a:ext cx="3010600" cy="284157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Our Recommendations</a:t>
            </a:r>
            <a:endParaRPr/>
          </a:p>
        </p:txBody>
      </p:sp>
      <p:sp>
        <p:nvSpPr>
          <p:cNvPr id="160" name="Google Shape;160;p24"/>
          <p:cNvSpPr txBox="1">
            <a:spLocks noGrp="1"/>
          </p:cNvSpPr>
          <p:nvPr>
            <p:ph type="body" idx="1"/>
          </p:nvPr>
        </p:nvSpPr>
        <p:spPr>
          <a:xfrm>
            <a:off x="838200" y="1825625"/>
            <a:ext cx="6493200" cy="43515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SzPts val="1100"/>
              <a:buAutoNum type="arabicPeriod"/>
            </a:pPr>
            <a:r>
              <a:rPr lang="en-US"/>
              <a:t>Systems Change</a:t>
            </a:r>
            <a:endParaRPr/>
          </a:p>
          <a:p>
            <a:pPr marL="457200" lvl="0" indent="-298450" algn="l" rtl="0">
              <a:lnSpc>
                <a:spcPct val="115000"/>
              </a:lnSpc>
              <a:spcBef>
                <a:spcPts val="0"/>
              </a:spcBef>
              <a:spcAft>
                <a:spcPts val="0"/>
              </a:spcAft>
              <a:buSzPts val="1100"/>
              <a:buAutoNum type="arabicPeriod"/>
            </a:pPr>
            <a:r>
              <a:rPr lang="en-US"/>
              <a:t>Fees, Fines, and Debt</a:t>
            </a:r>
            <a:endParaRPr/>
          </a:p>
          <a:p>
            <a:pPr marL="457200" lvl="0" indent="-298450" algn="l" rtl="0">
              <a:lnSpc>
                <a:spcPct val="115000"/>
              </a:lnSpc>
              <a:spcBef>
                <a:spcPts val="0"/>
              </a:spcBef>
              <a:spcAft>
                <a:spcPts val="0"/>
              </a:spcAft>
              <a:buSzPts val="1100"/>
              <a:buAutoNum type="arabicPeriod"/>
            </a:pPr>
            <a:r>
              <a:rPr lang="en-US"/>
              <a:t>Knowledge Sharing and Financial Inclusion</a:t>
            </a:r>
            <a:endParaRPr/>
          </a:p>
          <a:p>
            <a:pPr marL="457200" lvl="0" indent="-298450" algn="l" rtl="0">
              <a:lnSpc>
                <a:spcPct val="115000"/>
              </a:lnSpc>
              <a:spcBef>
                <a:spcPts val="0"/>
              </a:spcBef>
              <a:spcAft>
                <a:spcPts val="0"/>
              </a:spcAft>
              <a:buSzPts val="1100"/>
              <a:buAutoNum type="arabicPeriod"/>
            </a:pPr>
            <a:r>
              <a:rPr lang="en-US"/>
              <a:t>Barriers to Practitioner Organizations Efficiency, Creativity, and Innovation</a:t>
            </a:r>
            <a:endParaRPr/>
          </a:p>
          <a:p>
            <a:pPr marL="228600" lvl="0" indent="-50800" algn="l" rtl="0">
              <a:lnSpc>
                <a:spcPct val="90000"/>
              </a:lnSpc>
              <a:spcBef>
                <a:spcPts val="1200"/>
              </a:spcBef>
              <a:spcAft>
                <a:spcPts val="0"/>
              </a:spcAft>
              <a:buClr>
                <a:schemeClr val="dk1"/>
              </a:buClr>
              <a:buSzPts val="2800"/>
              <a:buNone/>
            </a:pPr>
            <a:endParaRPr/>
          </a:p>
        </p:txBody>
      </p:sp>
      <p:pic>
        <p:nvPicPr>
          <p:cNvPr id="161" name="Google Shape;161;p24"/>
          <p:cNvPicPr preferRelativeResize="0"/>
          <p:nvPr/>
        </p:nvPicPr>
        <p:blipFill>
          <a:blip r:embed="rId3">
            <a:alphaModFix/>
          </a:blip>
          <a:stretch>
            <a:fillRect/>
          </a:stretch>
        </p:blipFill>
        <p:spPr>
          <a:xfrm>
            <a:off x="7331400" y="2079588"/>
            <a:ext cx="4216801" cy="3162601"/>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ow We Work slides">
  <a:themeElements>
    <a:clrScheme name="CFE Fund Colors 1">
      <a:dk1>
        <a:srgbClr val="333333"/>
      </a:dk1>
      <a:lt1>
        <a:srgbClr val="FFFFFF"/>
      </a:lt1>
      <a:dk2>
        <a:srgbClr val="00A389"/>
      </a:dk2>
      <a:lt2>
        <a:srgbClr val="EEECE1"/>
      </a:lt2>
      <a:accent1>
        <a:srgbClr val="333333"/>
      </a:accent1>
      <a:accent2>
        <a:srgbClr val="00A389"/>
      </a:accent2>
      <a:accent3>
        <a:srgbClr val="4B63AE"/>
      </a:accent3>
      <a:accent4>
        <a:srgbClr val="FDC010"/>
      </a:accent4>
      <a:accent5>
        <a:srgbClr val="A8005B"/>
      </a:accent5>
      <a:accent6>
        <a:srgbClr val="8FC73E"/>
      </a:accent6>
      <a:hlink>
        <a:srgbClr val="00A389"/>
      </a:hlink>
      <a:folHlink>
        <a:srgbClr val="00A3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1715</Words>
  <Application>Microsoft Office PowerPoint</Application>
  <PresentationFormat>Widescreen</PresentationFormat>
  <Paragraphs>146</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Courier New</vt:lpstr>
      <vt:lpstr>Trebuchet MS</vt:lpstr>
      <vt:lpstr>Office Theme</vt:lpstr>
      <vt:lpstr>How We Work slides</vt:lpstr>
      <vt:lpstr>Building Economic Justice in Portland</vt:lpstr>
      <vt:lpstr>Agenda</vt:lpstr>
      <vt:lpstr>PowerPoint Presentation</vt:lpstr>
      <vt:lpstr>2018 Blueprint Examples</vt:lpstr>
      <vt:lpstr>Background: CFE in Portland</vt:lpstr>
      <vt:lpstr>Participants</vt:lpstr>
      <vt:lpstr>Human Centered Design Process</vt:lpstr>
      <vt:lpstr>PowerPoint Presentation</vt:lpstr>
      <vt:lpstr>Our Recommendations</vt:lpstr>
      <vt:lpstr>Systems Change</vt:lpstr>
      <vt:lpstr>Fines, Fees, and Debt</vt:lpstr>
      <vt:lpstr>Knowledge Sharing &amp; Financial Inclusion</vt:lpstr>
      <vt:lpstr>Barriers to Practitioner Organizational Efficiency, Creativity, and Innovation</vt:lpstr>
      <vt:lpstr>Need for Action!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Economic Justice in Portland</dc:title>
  <dc:creator>Talia Kahn-Kravis</dc:creator>
  <cp:lastModifiedBy>Talia Kahn-Kravis</cp:lastModifiedBy>
  <cp:revision>4</cp:revision>
  <dcterms:modified xsi:type="dcterms:W3CDTF">2019-11-04T21:54:30Z</dcterms:modified>
</cp:coreProperties>
</file>