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Lst>
  <p:notesMasterIdLst>
    <p:notesMasterId r:id="rId10"/>
  </p:notesMasterIdLst>
  <p:handoutMasterIdLst>
    <p:handoutMasterId r:id="rId11"/>
  </p:handoutMasterIdLst>
  <p:sldIdLst>
    <p:sldId id="261" r:id="rId2"/>
    <p:sldId id="262" r:id="rId3"/>
    <p:sldId id="263" r:id="rId4"/>
    <p:sldId id="266" r:id="rId5"/>
    <p:sldId id="267" r:id="rId6"/>
    <p:sldId id="265" r:id="rId7"/>
    <p:sldId id="269" r:id="rId8"/>
    <p:sldId id="268" r:id="rId9"/>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46723"/>
    <a:srgbClr val="B8BE42"/>
    <a:srgbClr val="868A2F"/>
    <a:srgbClr val="004672"/>
    <a:srgbClr val="B11639"/>
    <a:srgbClr val="F37F28"/>
    <a:srgbClr val="005164"/>
    <a:srgbClr val="0099CC"/>
    <a:srgbClr val="FF5050"/>
    <a:srgbClr val="FEAC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39" autoAdjust="0"/>
    <p:restoredTop sz="96853" autoAdjust="0"/>
  </p:normalViewPr>
  <p:slideViewPr>
    <p:cSldViewPr snapToGrid="0">
      <p:cViewPr varScale="1">
        <p:scale>
          <a:sx n="130" d="100"/>
          <a:sy n="130" d="100"/>
        </p:scale>
        <p:origin x="582" y="126"/>
      </p:cViewPr>
      <p:guideLst/>
    </p:cSldViewPr>
  </p:slideViewPr>
  <p:notesTextViewPr>
    <p:cViewPr>
      <p:scale>
        <a:sx n="3" d="2"/>
        <a:sy n="3" d="2"/>
      </p:scale>
      <p:origin x="0" y="0"/>
    </p:cViewPr>
  </p:notesTextViewPr>
  <p:notesViewPr>
    <p:cSldViewPr snapToGrid="0">
      <p:cViewPr varScale="1">
        <p:scale>
          <a:sx n="96" d="100"/>
          <a:sy n="96" d="100"/>
        </p:scale>
        <p:origin x="2658" y="72"/>
      </p:cViewPr>
      <p:guideLst/>
    </p:cSldViewPr>
  </p:notesViewPr>
  <p:gridSpacing cx="914400" cy="9144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F02B39E-EB62-48BC-9728-18A6B7B0C471}"/>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532B9787-661C-4C98-B188-FA6CC5140A89}"/>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DA013B9E-B450-4D1F-AFF8-EAC41FD1BCE8}" type="datetimeFigureOut">
              <a:rPr lang="en-US" smtClean="0"/>
              <a:t>11/13/2019</a:t>
            </a:fld>
            <a:endParaRPr lang="en-US"/>
          </a:p>
        </p:txBody>
      </p:sp>
      <p:sp>
        <p:nvSpPr>
          <p:cNvPr id="4" name="Footer Placeholder 3">
            <a:extLst>
              <a:ext uri="{FF2B5EF4-FFF2-40B4-BE49-F238E27FC236}">
                <a16:creationId xmlns:a16="http://schemas.microsoft.com/office/drawing/2014/main" id="{8E8D9077-BF0D-4523-9A9E-EBC7487ED3D0}"/>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964F5964-A2E2-4DF6-A850-11419312E8B5}"/>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AAC38B66-3FCB-4116-98A5-55A901453320}" type="slidenum">
              <a:rPr lang="en-US" smtClean="0"/>
              <a:t>‹#›</a:t>
            </a:fld>
            <a:endParaRPr lang="en-US"/>
          </a:p>
        </p:txBody>
      </p:sp>
    </p:spTree>
    <p:extLst>
      <p:ext uri="{BB962C8B-B14F-4D97-AF65-F5344CB8AC3E}">
        <p14:creationId xmlns:p14="http://schemas.microsoft.com/office/powerpoint/2010/main" val="15562010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1177C4ED-BE1A-4DD4-82B8-A0437703597D}" type="datetimeFigureOut">
              <a:rPr lang="en-US" smtClean="0"/>
              <a:t>11/13/2019</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3502872E-8B65-4EE2-9173-C84621AC8392}" type="slidenum">
              <a:rPr lang="en-US" smtClean="0"/>
              <a:t>‹#›</a:t>
            </a:fld>
            <a:endParaRPr lang="en-US"/>
          </a:p>
        </p:txBody>
      </p:sp>
    </p:spTree>
    <p:extLst>
      <p:ext uri="{BB962C8B-B14F-4D97-AF65-F5344CB8AC3E}">
        <p14:creationId xmlns:p14="http://schemas.microsoft.com/office/powerpoint/2010/main" val="21012976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t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17917" y="1788454"/>
            <a:ext cx="8063346" cy="2098226"/>
          </a:xfrm>
        </p:spPr>
        <p:txBody>
          <a:bodyPr anchor="b">
            <a:noAutofit/>
          </a:bodyPr>
          <a:lstStyle>
            <a:lvl1pPr algn="ctr">
              <a:defRPr sz="4800" cap="all" baseline="0">
                <a:solidFill>
                  <a:srgbClr val="646723"/>
                </a:solidFill>
              </a:defRPr>
            </a:lvl1pPr>
          </a:lstStyle>
          <a:p>
            <a:r>
              <a:rPr lang="en-US" dirty="0"/>
              <a:t>Click to edit Master title style</a:t>
            </a:r>
          </a:p>
        </p:txBody>
      </p:sp>
      <p:sp>
        <p:nvSpPr>
          <p:cNvPr id="3" name="Subtitle 2"/>
          <p:cNvSpPr>
            <a:spLocks noGrp="1"/>
          </p:cNvSpPr>
          <p:nvPr>
            <p:ph type="subTitle" idx="1"/>
          </p:nvPr>
        </p:nvSpPr>
        <p:spPr>
          <a:xfrm>
            <a:off x="2187713" y="3956280"/>
            <a:ext cx="5123755" cy="1086237"/>
          </a:xfrm>
        </p:spPr>
        <p:txBody>
          <a:bodyPr anchor="ctr">
            <a:noAutofit/>
          </a:bodyPr>
          <a:lstStyle>
            <a:lvl1pPr marL="0" indent="0" algn="ctr">
              <a:lnSpc>
                <a:spcPct val="112000"/>
              </a:lnSpc>
              <a:spcBef>
                <a:spcPts val="0"/>
              </a:spcBef>
              <a:spcAft>
                <a:spcPts val="0"/>
              </a:spcAft>
              <a:buNone/>
              <a:defRPr sz="2400">
                <a:latin typeface="AvenirNext LT Pro Medium"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pic>
        <p:nvPicPr>
          <p:cNvPr id="4" name="Picture 3">
            <a:extLst>
              <a:ext uri="{FF2B5EF4-FFF2-40B4-BE49-F238E27FC236}">
                <a16:creationId xmlns:a16="http://schemas.microsoft.com/office/drawing/2014/main" id="{B9F0804E-D355-4653-BBF2-07F6F9F2624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7917" y="5849103"/>
            <a:ext cx="788484" cy="788484"/>
          </a:xfrm>
          <a:prstGeom prst="rect">
            <a:avLst/>
          </a:prstGeom>
        </p:spPr>
      </p:pic>
    </p:spTree>
    <p:extLst>
      <p:ext uri="{BB962C8B-B14F-4D97-AF65-F5344CB8AC3E}">
        <p14:creationId xmlns:p14="http://schemas.microsoft.com/office/powerpoint/2010/main" val="3009476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65541" y="1788454"/>
            <a:ext cx="7806254" cy="2098226"/>
          </a:xfrm>
        </p:spPr>
        <p:txBody>
          <a:bodyPr anchor="b">
            <a:noAutofit/>
          </a:bodyPr>
          <a:lstStyle>
            <a:lvl1pPr algn="r">
              <a:defRPr sz="6000" cap="all" baseline="0">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3748040" y="3956280"/>
            <a:ext cx="5123755" cy="1086237"/>
          </a:xfrm>
        </p:spPr>
        <p:txBody>
          <a:bodyPr anchor="ctr">
            <a:normAutofit/>
          </a:bodyPr>
          <a:lstStyle>
            <a:lvl1pPr marL="0" indent="0" algn="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3884357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12064" y="466344"/>
            <a:ext cx="7200900" cy="996696"/>
          </a:xfrm>
        </p:spPr>
        <p:txBody>
          <a:bodyPr>
            <a:noAutofit/>
          </a:bodyPr>
          <a:lstStyle/>
          <a:p>
            <a:r>
              <a:rPr lang="en-US" dirty="0"/>
              <a:t>Click to edit Master title style</a:t>
            </a:r>
          </a:p>
        </p:txBody>
      </p:sp>
      <p:sp>
        <p:nvSpPr>
          <p:cNvPr id="3" name="Content Placeholder 2"/>
          <p:cNvSpPr>
            <a:spLocks noGrp="1"/>
          </p:cNvSpPr>
          <p:nvPr>
            <p:ph idx="1"/>
          </p:nvPr>
        </p:nvSpPr>
        <p:spPr>
          <a:xfrm>
            <a:off x="1028700" y="1655064"/>
            <a:ext cx="7200900" cy="3253299"/>
          </a:xfrm>
        </p:spPr>
        <p:txBody>
          <a:bodyPr>
            <a:noAutofit/>
          </a:bodyPr>
          <a:lstStyle>
            <a:lvl1pPr>
              <a:lnSpc>
                <a:spcPts val="2400"/>
              </a:lnSpc>
              <a:spcBef>
                <a:spcPts val="0"/>
              </a:spcBef>
              <a:spcAft>
                <a:spcPts val="600"/>
              </a:spcAft>
              <a:defRPr/>
            </a:lvl1pPr>
            <a:lvl2pPr>
              <a:lnSpc>
                <a:spcPts val="2400"/>
              </a:lnSpc>
              <a:spcBef>
                <a:spcPts val="0"/>
              </a:spcBef>
              <a:spcAft>
                <a:spcPts val="600"/>
              </a:spcAft>
              <a:defRPr/>
            </a:lvl2pPr>
            <a:lvl3pPr>
              <a:lnSpc>
                <a:spcPts val="2400"/>
              </a:lnSpc>
              <a:spcBef>
                <a:spcPts val="0"/>
              </a:spcBef>
              <a:spcAft>
                <a:spcPts val="600"/>
              </a:spcAft>
              <a:defRPr/>
            </a:lvl3pPr>
            <a:lvl4pPr>
              <a:lnSpc>
                <a:spcPts val="2400"/>
              </a:lnSpc>
              <a:spcBef>
                <a:spcPts val="0"/>
              </a:spcBef>
              <a:spcAft>
                <a:spcPts val="600"/>
              </a:spcAft>
              <a:defRPr/>
            </a:lvl4pPr>
            <a:lvl5pPr>
              <a:lnSpc>
                <a:spcPts val="2400"/>
              </a:lnSpc>
              <a:spcBef>
                <a:spcPts val="0"/>
              </a:spcBef>
              <a:spcAft>
                <a:spcPts val="600"/>
              </a:spcAf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70339DB7-CB8A-4399-BEC1-E3E2DDDAF66E}" type="slidenum">
              <a:rPr lang="en-US" smtClean="0"/>
              <a:t>‹#›</a:t>
            </a:fld>
            <a:endParaRPr lang="en-US"/>
          </a:p>
        </p:txBody>
      </p:sp>
    </p:spTree>
    <p:extLst>
      <p:ext uri="{BB962C8B-B14F-4D97-AF65-F5344CB8AC3E}">
        <p14:creationId xmlns:p14="http://schemas.microsoft.com/office/powerpoint/2010/main" val="934103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12064" y="466344"/>
            <a:ext cx="7200900" cy="996696"/>
          </a:xfrm>
        </p:spPr>
        <p:txBody>
          <a:bodyPr>
            <a:noAutofit/>
          </a:bodyPr>
          <a:lstStyle/>
          <a:p>
            <a:r>
              <a:rPr lang="en-US" dirty="0"/>
              <a:t>Click to edit Master title style</a:t>
            </a:r>
          </a:p>
        </p:txBody>
      </p:sp>
      <p:sp>
        <p:nvSpPr>
          <p:cNvPr id="3" name="Content Placeholder 2"/>
          <p:cNvSpPr>
            <a:spLocks noGrp="1"/>
          </p:cNvSpPr>
          <p:nvPr>
            <p:ph idx="1"/>
          </p:nvPr>
        </p:nvSpPr>
        <p:spPr>
          <a:xfrm>
            <a:off x="1472184" y="2395728"/>
            <a:ext cx="7200900" cy="3253299"/>
          </a:xfrm>
        </p:spPr>
        <p:txBody>
          <a:bodyPr>
            <a:noAutofit/>
          </a:bodyPr>
          <a:lstStyle>
            <a:lvl1pPr>
              <a:lnSpc>
                <a:spcPts val="2400"/>
              </a:lnSpc>
              <a:spcBef>
                <a:spcPts val="0"/>
              </a:spcBef>
              <a:spcAft>
                <a:spcPts val="600"/>
              </a:spcAft>
              <a:defRPr/>
            </a:lvl1pPr>
            <a:lvl2pPr>
              <a:lnSpc>
                <a:spcPts val="2400"/>
              </a:lnSpc>
              <a:spcBef>
                <a:spcPts val="0"/>
              </a:spcBef>
              <a:spcAft>
                <a:spcPts val="600"/>
              </a:spcAft>
              <a:defRPr/>
            </a:lvl2pPr>
            <a:lvl3pPr>
              <a:lnSpc>
                <a:spcPts val="2400"/>
              </a:lnSpc>
              <a:spcBef>
                <a:spcPts val="0"/>
              </a:spcBef>
              <a:spcAft>
                <a:spcPts val="600"/>
              </a:spcAft>
              <a:defRPr/>
            </a:lvl3pPr>
            <a:lvl4pPr>
              <a:lnSpc>
                <a:spcPts val="2400"/>
              </a:lnSpc>
              <a:spcBef>
                <a:spcPts val="0"/>
              </a:spcBef>
              <a:spcAft>
                <a:spcPts val="600"/>
              </a:spcAft>
              <a:defRPr/>
            </a:lvl4pPr>
            <a:lvl5pPr>
              <a:lnSpc>
                <a:spcPts val="2400"/>
              </a:lnSpc>
              <a:spcBef>
                <a:spcPts val="0"/>
              </a:spcBef>
              <a:spcAft>
                <a:spcPts val="600"/>
              </a:spcAf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70339DB7-CB8A-4399-BEC1-E3E2DDDAF66E}" type="slidenum">
              <a:rPr lang="en-US" smtClean="0"/>
              <a:t>‹#›</a:t>
            </a:fld>
            <a:endParaRPr lang="en-US"/>
          </a:p>
        </p:txBody>
      </p:sp>
    </p:spTree>
    <p:extLst>
      <p:ext uri="{BB962C8B-B14F-4D97-AF65-F5344CB8AC3E}">
        <p14:creationId xmlns:p14="http://schemas.microsoft.com/office/powerpoint/2010/main" val="3780555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12064" y="466344"/>
            <a:ext cx="7200900" cy="996696"/>
          </a:xfrm>
        </p:spPr>
        <p:txBody>
          <a:bodyPr anchor="ctr">
            <a:noAutofit/>
          </a:bodyPr>
          <a:lstStyle>
            <a:lvl1pPr>
              <a:defRPr>
                <a:solidFill>
                  <a:schemeClr val="tx2"/>
                </a:solidFill>
              </a:defRPr>
            </a:lvl1pPr>
          </a:lstStyle>
          <a:p>
            <a:r>
              <a:rPr lang="en-US" dirty="0"/>
              <a:t>Click to edit Master title style</a:t>
            </a:r>
          </a:p>
        </p:txBody>
      </p:sp>
      <p:sp>
        <p:nvSpPr>
          <p:cNvPr id="3" name="Text Placeholder 2"/>
          <p:cNvSpPr>
            <a:spLocks noGrp="1"/>
          </p:cNvSpPr>
          <p:nvPr>
            <p:ph type="body" idx="1"/>
          </p:nvPr>
        </p:nvSpPr>
        <p:spPr>
          <a:xfrm>
            <a:off x="1028700" y="1655064"/>
            <a:ext cx="3335840" cy="823912"/>
          </a:xfrm>
        </p:spPr>
        <p:txBody>
          <a:bodyPr anchor="t" anchorCtr="0">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Edit Master text styles</a:t>
            </a:r>
          </a:p>
        </p:txBody>
      </p:sp>
      <p:sp>
        <p:nvSpPr>
          <p:cNvPr id="4" name="Content Placeholder 3"/>
          <p:cNvSpPr>
            <a:spLocks noGrp="1"/>
          </p:cNvSpPr>
          <p:nvPr>
            <p:ph sz="half" idx="2"/>
          </p:nvPr>
        </p:nvSpPr>
        <p:spPr>
          <a:xfrm>
            <a:off x="1028700" y="2595081"/>
            <a:ext cx="3335839" cy="2562193"/>
          </a:xfrm>
        </p:spPr>
        <p:txBody>
          <a:bodyPr>
            <a:noAutofit/>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93760" y="1655064"/>
            <a:ext cx="3335840" cy="823912"/>
          </a:xfrm>
        </p:spPr>
        <p:txBody>
          <a:bodyPr anchor="t" anchorCtr="0">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893760" y="2595081"/>
            <a:ext cx="3335840" cy="2562193"/>
          </a:xfrm>
        </p:spPr>
        <p:txBody>
          <a:bodyPr>
            <a:noAutofit/>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p:txBody>
          <a:bodyPr/>
          <a:lstStyle/>
          <a:p>
            <a:fld id="{70339DB7-CB8A-4399-BEC1-E3E2DDDAF66E}" type="slidenum">
              <a:rPr lang="en-US" smtClean="0"/>
              <a:t>‹#›</a:t>
            </a:fld>
            <a:endParaRPr lang="en-US"/>
          </a:p>
        </p:txBody>
      </p:sp>
    </p:spTree>
    <p:extLst>
      <p:ext uri="{BB962C8B-B14F-4D97-AF65-F5344CB8AC3E}">
        <p14:creationId xmlns:p14="http://schemas.microsoft.com/office/powerpoint/2010/main" val="4269489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028700" y="2686050"/>
            <a:ext cx="7200900" cy="1485900"/>
          </a:xfrm>
        </p:spPr>
        <p:txBody>
          <a:bodyPr anchor="ctr">
            <a:noAutofit/>
          </a:bodyPr>
          <a:lstStyle>
            <a:lvl1pPr algn="ctr">
              <a:defRPr/>
            </a:lvl1pPr>
          </a:lstStyle>
          <a:p>
            <a:r>
              <a:rPr lang="en-US" dirty="0"/>
              <a:t>Click to edit Master title style</a:t>
            </a:r>
          </a:p>
        </p:txBody>
      </p:sp>
      <p:sp>
        <p:nvSpPr>
          <p:cNvPr id="5" name="Slide Number Placeholder 4"/>
          <p:cNvSpPr>
            <a:spLocks noGrp="1"/>
          </p:cNvSpPr>
          <p:nvPr>
            <p:ph type="sldNum" sz="quarter" idx="12"/>
          </p:nvPr>
        </p:nvSpPr>
        <p:spPr/>
        <p:txBody>
          <a:bodyPr/>
          <a:lstStyle/>
          <a:p>
            <a:fld id="{70339DB7-CB8A-4399-BEC1-E3E2DDDAF66E}" type="slidenum">
              <a:rPr lang="en-US" smtClean="0"/>
              <a:t>‹#›</a:t>
            </a:fld>
            <a:endParaRPr lang="en-US"/>
          </a:p>
        </p:txBody>
      </p:sp>
    </p:spTree>
    <p:extLst>
      <p:ext uri="{BB962C8B-B14F-4D97-AF65-F5344CB8AC3E}">
        <p14:creationId xmlns:p14="http://schemas.microsoft.com/office/powerpoint/2010/main" val="814048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0339DB7-CB8A-4399-BEC1-E3E2DDDAF66E}" type="slidenum">
              <a:rPr lang="en-US" smtClean="0"/>
              <a:t>‹#›</a:t>
            </a:fld>
            <a:endParaRPr lang="en-US"/>
          </a:p>
        </p:txBody>
      </p:sp>
      <p:sp>
        <p:nvSpPr>
          <p:cNvPr id="5" name="Picture Placeholder 2">
            <a:extLst>
              <a:ext uri="{FF2B5EF4-FFF2-40B4-BE49-F238E27FC236}">
                <a16:creationId xmlns:a16="http://schemas.microsoft.com/office/drawing/2014/main" id="{A38370C3-7FB1-419A-A291-F9EAA2349931}"/>
              </a:ext>
            </a:extLst>
          </p:cNvPr>
          <p:cNvSpPr>
            <a:spLocks noGrp="1" noChangeAspect="1"/>
          </p:cNvSpPr>
          <p:nvPr>
            <p:ph type="pic" idx="1"/>
          </p:nvPr>
        </p:nvSpPr>
        <p:spPr>
          <a:xfrm>
            <a:off x="510363" y="1456669"/>
            <a:ext cx="8399722" cy="4359345"/>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7" name="Title 1">
            <a:extLst>
              <a:ext uri="{FF2B5EF4-FFF2-40B4-BE49-F238E27FC236}">
                <a16:creationId xmlns:a16="http://schemas.microsoft.com/office/drawing/2014/main" id="{3DD4A231-A405-4528-ABB7-59846CF35BCB}"/>
              </a:ext>
            </a:extLst>
          </p:cNvPr>
          <p:cNvSpPr>
            <a:spLocks noGrp="1"/>
          </p:cNvSpPr>
          <p:nvPr>
            <p:ph type="title"/>
          </p:nvPr>
        </p:nvSpPr>
        <p:spPr>
          <a:xfrm>
            <a:off x="510363" y="462523"/>
            <a:ext cx="8399722" cy="994146"/>
          </a:xfrm>
        </p:spPr>
        <p:txBody>
          <a:bodyPr anchor="ctr">
            <a:noAutofit/>
          </a:bodyPr>
          <a:lstStyle>
            <a:lvl1pPr>
              <a:defRPr>
                <a:solidFill>
                  <a:schemeClr val="tx2"/>
                </a:solidFill>
              </a:defRPr>
            </a:lvl1pPr>
          </a:lstStyle>
          <a:p>
            <a:r>
              <a:rPr lang="en-US" dirty="0"/>
              <a:t>Click to edit Master title style</a:t>
            </a:r>
          </a:p>
        </p:txBody>
      </p:sp>
    </p:spTree>
    <p:extLst>
      <p:ext uri="{BB962C8B-B14F-4D97-AF65-F5344CB8AC3E}">
        <p14:creationId xmlns:p14="http://schemas.microsoft.com/office/powerpoint/2010/main" val="3659676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12B2A06-16E6-4E72-A718-552832726E3D}"/>
              </a:ext>
            </a:extLst>
          </p:cNvPr>
          <p:cNvSpPr/>
          <p:nvPr userDrawn="1"/>
        </p:nvSpPr>
        <p:spPr>
          <a:xfrm>
            <a:off x="271434" y="0"/>
            <a:ext cx="4300565" cy="6858000"/>
          </a:xfrm>
          <a:prstGeom prst="rect">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59087" y="457200"/>
            <a:ext cx="3711910" cy="990600"/>
          </a:xfrm>
        </p:spPr>
        <p:txBody>
          <a:bodyPr anchor="ctr">
            <a:noAutofit/>
          </a:bodyPr>
          <a:lstStyle>
            <a:lvl1pPr>
              <a:lnSpc>
                <a:spcPct val="84000"/>
              </a:lnSpc>
              <a:defRPr sz="3600" baseline="0">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4859650" y="1447799"/>
            <a:ext cx="3998600" cy="4413251"/>
          </a:xfrm>
        </p:spPr>
        <p:txBody>
          <a:bodyPr>
            <a:noAutofit/>
          </a:bodyPr>
          <a:lstStyle>
            <a:lvl1pPr>
              <a:lnSpc>
                <a:spcPct val="100000"/>
              </a:lnSpc>
              <a:spcBef>
                <a:spcPts val="0"/>
              </a:spcBef>
              <a:spcAft>
                <a:spcPts val="600"/>
              </a:spcAft>
              <a:defRPr sz="2000"/>
            </a:lvl1pPr>
            <a:lvl2pPr>
              <a:lnSpc>
                <a:spcPct val="100000"/>
              </a:lnSpc>
              <a:spcBef>
                <a:spcPts val="0"/>
              </a:spcBef>
              <a:spcAft>
                <a:spcPts val="600"/>
              </a:spcAft>
              <a:defRPr sz="2000"/>
            </a:lvl2pPr>
            <a:lvl3pPr>
              <a:lnSpc>
                <a:spcPct val="100000"/>
              </a:lnSpc>
              <a:spcBef>
                <a:spcPts val="0"/>
              </a:spcBef>
              <a:spcAft>
                <a:spcPts val="600"/>
              </a:spcAft>
              <a:defRPr sz="2000"/>
            </a:lvl3pPr>
            <a:lvl4pPr>
              <a:lnSpc>
                <a:spcPct val="100000"/>
              </a:lnSpc>
              <a:spcBef>
                <a:spcPts val="0"/>
              </a:spcBef>
              <a:spcAft>
                <a:spcPts val="600"/>
              </a:spcAft>
              <a:defRPr sz="2000"/>
            </a:lvl4pPr>
            <a:lvl5pPr>
              <a:lnSpc>
                <a:spcPct val="100000"/>
              </a:lnSpc>
              <a:spcBef>
                <a:spcPts val="0"/>
              </a:spcBef>
              <a:spcAft>
                <a:spcPts val="600"/>
              </a:spcAft>
              <a:defRPr sz="2000"/>
            </a:lvl5pPr>
            <a:lvl6pPr>
              <a:defRPr sz="1200"/>
            </a:lvl6pPr>
            <a:lvl7pPr>
              <a:defRPr sz="1200"/>
            </a:lvl7pPr>
            <a:lvl8pPr>
              <a:defRPr sz="1200"/>
            </a:lvl8pPr>
            <a:lvl9pPr>
              <a:defRPr sz="12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559086" y="1447800"/>
            <a:ext cx="3711911" cy="4724401"/>
          </a:xfrm>
        </p:spPr>
        <p:txBody>
          <a:bodyPr>
            <a:noAutofit/>
          </a:bodyPr>
          <a:lstStyle>
            <a:lvl1pPr marL="0" indent="0">
              <a:lnSpc>
                <a:spcPct val="100000"/>
              </a:lnSpc>
              <a:spcBef>
                <a:spcPts val="0"/>
              </a:spcBef>
              <a:spcAft>
                <a:spcPts val="0"/>
              </a:spcAft>
              <a:buNone/>
              <a:defRPr sz="20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Edit Master text styles</a:t>
            </a:r>
          </a:p>
        </p:txBody>
      </p:sp>
      <p:sp>
        <p:nvSpPr>
          <p:cNvPr id="17" name="Slide Number Placeholder 3">
            <a:extLst>
              <a:ext uri="{FF2B5EF4-FFF2-40B4-BE49-F238E27FC236}">
                <a16:creationId xmlns:a16="http://schemas.microsoft.com/office/drawing/2014/main" id="{ED5B2E3A-34D7-49D0-9A02-833F62A45914}"/>
              </a:ext>
            </a:extLst>
          </p:cNvPr>
          <p:cNvSpPr>
            <a:spLocks noGrp="1"/>
          </p:cNvSpPr>
          <p:nvPr>
            <p:ph type="sldNum" sz="quarter" idx="12"/>
          </p:nvPr>
        </p:nvSpPr>
        <p:spPr>
          <a:xfrm>
            <a:off x="408563" y="6453386"/>
            <a:ext cx="452937" cy="404614"/>
          </a:xfrm>
        </p:spPr>
        <p:txBody>
          <a:bodyPr/>
          <a:lstStyle/>
          <a:p>
            <a:fld id="{70339DB7-CB8A-4399-BEC1-E3E2DDDAF66E}" type="slidenum">
              <a:rPr lang="en-US" smtClean="0"/>
              <a:t>‹#›</a:t>
            </a:fld>
            <a:endParaRPr lang="en-US"/>
          </a:p>
        </p:txBody>
      </p:sp>
      <p:sp>
        <p:nvSpPr>
          <p:cNvPr id="28" name="Text Placeholder 2">
            <a:extLst>
              <a:ext uri="{FF2B5EF4-FFF2-40B4-BE49-F238E27FC236}">
                <a16:creationId xmlns:a16="http://schemas.microsoft.com/office/drawing/2014/main" id="{E64BC3B6-9AB2-4990-BF4E-1368F7EF78A4}"/>
              </a:ext>
            </a:extLst>
          </p:cNvPr>
          <p:cNvSpPr>
            <a:spLocks noGrp="1"/>
          </p:cNvSpPr>
          <p:nvPr>
            <p:ph type="body" idx="13"/>
          </p:nvPr>
        </p:nvSpPr>
        <p:spPr>
          <a:xfrm>
            <a:off x="4859650" y="457199"/>
            <a:ext cx="3998600" cy="990599"/>
          </a:xfrm>
        </p:spPr>
        <p:txBody>
          <a:bodyPr anchor="ctr">
            <a:noAutofit/>
          </a:bodyPr>
          <a:lstStyle>
            <a:lvl1pPr marL="0" indent="0">
              <a:lnSpc>
                <a:spcPct val="84000"/>
              </a:lnSpc>
              <a:spcBef>
                <a:spcPts val="0"/>
              </a:spcBef>
              <a:spcAft>
                <a:spcPts val="0"/>
              </a:spcAft>
              <a:buNone/>
              <a:defRPr sz="3600" b="0" baseline="0">
                <a:solidFill>
                  <a:schemeClr val="tx2"/>
                </a:solidFill>
                <a:latin typeface="AvenirNext LT Pro Medium" panose="020B0604020202020204" pitchFamily="34"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Edit Master text styles</a:t>
            </a:r>
          </a:p>
        </p:txBody>
      </p:sp>
    </p:spTree>
    <p:extLst>
      <p:ext uri="{BB962C8B-B14F-4D97-AF65-F5344CB8AC3E}">
        <p14:creationId xmlns:p14="http://schemas.microsoft.com/office/powerpoint/2010/main" val="3148236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4558648" y="1"/>
            <a:ext cx="4585351"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38" name="Rectangle 37">
            <a:extLst>
              <a:ext uri="{FF2B5EF4-FFF2-40B4-BE49-F238E27FC236}">
                <a16:creationId xmlns:a16="http://schemas.microsoft.com/office/drawing/2014/main" id="{EF8D3664-64C7-4B83-8F2E-5CCA2A5F8EAD}"/>
              </a:ext>
            </a:extLst>
          </p:cNvPr>
          <p:cNvSpPr/>
          <p:nvPr userDrawn="1"/>
        </p:nvSpPr>
        <p:spPr>
          <a:xfrm>
            <a:off x="271434" y="0"/>
            <a:ext cx="4300565" cy="6858000"/>
          </a:xfrm>
          <a:prstGeom prst="rect">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itle 1">
            <a:extLst>
              <a:ext uri="{FF2B5EF4-FFF2-40B4-BE49-F238E27FC236}">
                <a16:creationId xmlns:a16="http://schemas.microsoft.com/office/drawing/2014/main" id="{C8213061-03E4-4470-B83E-36B3FC15ED4A}"/>
              </a:ext>
            </a:extLst>
          </p:cNvPr>
          <p:cNvSpPr>
            <a:spLocks noGrp="1"/>
          </p:cNvSpPr>
          <p:nvPr>
            <p:ph type="title"/>
          </p:nvPr>
        </p:nvSpPr>
        <p:spPr>
          <a:xfrm>
            <a:off x="559087" y="457200"/>
            <a:ext cx="3711910" cy="990600"/>
          </a:xfrm>
        </p:spPr>
        <p:txBody>
          <a:bodyPr anchor="ctr">
            <a:noAutofit/>
          </a:bodyPr>
          <a:lstStyle>
            <a:lvl1pPr>
              <a:lnSpc>
                <a:spcPct val="84000"/>
              </a:lnSpc>
              <a:defRPr sz="3600" baseline="0">
                <a:solidFill>
                  <a:schemeClr val="tx2"/>
                </a:solidFill>
              </a:defRPr>
            </a:lvl1pPr>
          </a:lstStyle>
          <a:p>
            <a:r>
              <a:rPr lang="en-US" dirty="0"/>
              <a:t>Click to edit Master title style</a:t>
            </a:r>
          </a:p>
        </p:txBody>
      </p:sp>
      <p:sp>
        <p:nvSpPr>
          <p:cNvPr id="40" name="Text Placeholder 3">
            <a:extLst>
              <a:ext uri="{FF2B5EF4-FFF2-40B4-BE49-F238E27FC236}">
                <a16:creationId xmlns:a16="http://schemas.microsoft.com/office/drawing/2014/main" id="{B88F10B4-95E0-48EE-82B3-6A456A273DEB}"/>
              </a:ext>
            </a:extLst>
          </p:cNvPr>
          <p:cNvSpPr>
            <a:spLocks noGrp="1"/>
          </p:cNvSpPr>
          <p:nvPr>
            <p:ph type="body" sz="half" idx="2"/>
          </p:nvPr>
        </p:nvSpPr>
        <p:spPr>
          <a:xfrm>
            <a:off x="559086" y="1447800"/>
            <a:ext cx="3711911" cy="4724401"/>
          </a:xfrm>
        </p:spPr>
        <p:txBody>
          <a:bodyPr>
            <a:noAutofit/>
          </a:bodyPr>
          <a:lstStyle>
            <a:lvl1pPr marL="0" indent="0">
              <a:lnSpc>
                <a:spcPct val="100000"/>
              </a:lnSpc>
              <a:spcBef>
                <a:spcPts val="0"/>
              </a:spcBef>
              <a:spcAft>
                <a:spcPts val="0"/>
              </a:spcAft>
              <a:buNone/>
              <a:defRPr sz="20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Edit Master text styles</a:t>
            </a:r>
          </a:p>
        </p:txBody>
      </p:sp>
      <p:sp>
        <p:nvSpPr>
          <p:cNvPr id="41" name="Slide Number Placeholder 3">
            <a:extLst>
              <a:ext uri="{FF2B5EF4-FFF2-40B4-BE49-F238E27FC236}">
                <a16:creationId xmlns:a16="http://schemas.microsoft.com/office/drawing/2014/main" id="{7CA42D6D-B75D-4EDD-8DC8-DB7618BDBB2E}"/>
              </a:ext>
            </a:extLst>
          </p:cNvPr>
          <p:cNvSpPr>
            <a:spLocks noGrp="1"/>
          </p:cNvSpPr>
          <p:nvPr>
            <p:ph type="sldNum" sz="quarter" idx="12"/>
          </p:nvPr>
        </p:nvSpPr>
        <p:spPr>
          <a:xfrm>
            <a:off x="408563" y="6453386"/>
            <a:ext cx="452937" cy="404614"/>
          </a:xfrm>
        </p:spPr>
        <p:txBody>
          <a:bodyPr/>
          <a:lstStyle/>
          <a:p>
            <a:fld id="{70339DB7-CB8A-4399-BEC1-E3E2DDDAF66E}" type="slidenum">
              <a:rPr lang="en-US" smtClean="0"/>
              <a:t>‹#›</a:t>
            </a:fld>
            <a:endParaRPr lang="en-US"/>
          </a:p>
        </p:txBody>
      </p:sp>
    </p:spTree>
    <p:extLst>
      <p:ext uri="{BB962C8B-B14F-4D97-AF65-F5344CB8AC3E}">
        <p14:creationId xmlns:p14="http://schemas.microsoft.com/office/powerpoint/2010/main" val="440518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ED722BE-5926-4A19-A9F1-428C6F1211B1}"/>
              </a:ext>
            </a:extLst>
          </p:cNvPr>
          <p:cNvPicPr>
            <a:picLocks noChangeAspect="1"/>
          </p:cNvPicPr>
          <p:nvPr userDrawn="1"/>
        </p:nvPicPr>
        <p:blipFill>
          <a:blip r:embed="rId11">
            <a:alphaModFix amt="5000"/>
            <a:extLst>
              <a:ext uri="{28A0092B-C50C-407E-A947-70E740481C1C}">
                <a14:useLocalDpi xmlns:a14="http://schemas.microsoft.com/office/drawing/2010/main" val="0"/>
              </a:ext>
            </a:extLst>
          </a:blip>
          <a:stretch>
            <a:fillRect/>
          </a:stretch>
        </p:blipFill>
        <p:spPr>
          <a:xfrm>
            <a:off x="2462549" y="1433540"/>
            <a:ext cx="4397537" cy="4638817"/>
          </a:xfrm>
          <a:prstGeom prst="rect">
            <a:avLst/>
          </a:prstGeom>
        </p:spPr>
      </p:pic>
      <p:sp>
        <p:nvSpPr>
          <p:cNvPr id="2" name="Title Placeholder 1"/>
          <p:cNvSpPr>
            <a:spLocks noGrp="1"/>
          </p:cNvSpPr>
          <p:nvPr>
            <p:ph type="title"/>
          </p:nvPr>
        </p:nvSpPr>
        <p:spPr>
          <a:xfrm>
            <a:off x="512064" y="466344"/>
            <a:ext cx="7200900" cy="1485900"/>
          </a:xfrm>
          <a:prstGeom prst="rect">
            <a:avLst/>
          </a:prstGeom>
        </p:spPr>
        <p:txBody>
          <a:bodyPr vert="horz" lIns="91440" tIns="45720" rIns="91440" bIns="45720" rtlCol="0" anchor="t">
            <a:noAutofit/>
          </a:bodyPr>
          <a:lstStyle/>
          <a:p>
            <a:r>
              <a:rPr lang="en-US" dirty="0"/>
              <a:t>Click to edit Master title style</a:t>
            </a:r>
          </a:p>
        </p:txBody>
      </p:sp>
      <p:sp>
        <p:nvSpPr>
          <p:cNvPr id="3" name="Text Placeholder 2"/>
          <p:cNvSpPr>
            <a:spLocks noGrp="1"/>
          </p:cNvSpPr>
          <p:nvPr>
            <p:ph type="body" idx="1"/>
          </p:nvPr>
        </p:nvSpPr>
        <p:spPr>
          <a:xfrm>
            <a:off x="1028700" y="2038860"/>
            <a:ext cx="7200900" cy="3253299"/>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8570397" y="141795"/>
            <a:ext cx="452937" cy="404614"/>
          </a:xfrm>
          <a:prstGeom prst="rect">
            <a:avLst/>
          </a:prstGeom>
        </p:spPr>
        <p:txBody>
          <a:bodyPr vert="horz" lIns="91440" tIns="45720" rIns="91440" bIns="45720" rtlCol="0" anchor="ctr"/>
          <a:lstStyle>
            <a:lvl1pPr algn="ctr">
              <a:defRPr sz="1400" baseline="0">
                <a:solidFill>
                  <a:schemeClr val="tx2"/>
                </a:solidFill>
                <a:latin typeface="AvenirNext LT Pro Medium" panose="020B0604020202020204" pitchFamily="34" charset="0"/>
              </a:defRPr>
            </a:lvl1pPr>
          </a:lstStyle>
          <a:p>
            <a:fld id="{70339DB7-CB8A-4399-BEC1-E3E2DDDAF66E}" type="slidenum">
              <a:rPr lang="en-US" smtClean="0"/>
              <a:pPr/>
              <a:t>‹#›</a:t>
            </a:fld>
            <a:endParaRPr lang="en-US" dirty="0"/>
          </a:p>
        </p:txBody>
      </p:sp>
      <p:pic>
        <p:nvPicPr>
          <p:cNvPr id="11" name="Picture 10">
            <a:extLst>
              <a:ext uri="{FF2B5EF4-FFF2-40B4-BE49-F238E27FC236}">
                <a16:creationId xmlns:a16="http://schemas.microsoft.com/office/drawing/2014/main" id="{BFF2D3F2-CB2C-4D8A-9EB1-76D43D0B959D}"/>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6860086" y="6005906"/>
            <a:ext cx="1875351" cy="511090"/>
          </a:xfrm>
          <a:prstGeom prst="rect">
            <a:avLst/>
          </a:prstGeom>
        </p:spPr>
      </p:pic>
      <p:sp>
        <p:nvSpPr>
          <p:cNvPr id="12" name="Rectangle 11">
            <a:extLst>
              <a:ext uri="{FF2B5EF4-FFF2-40B4-BE49-F238E27FC236}">
                <a16:creationId xmlns:a16="http://schemas.microsoft.com/office/drawing/2014/main" id="{2D2102E4-DE53-4FFB-9CDA-53F25D6C1433}"/>
              </a:ext>
            </a:extLst>
          </p:cNvPr>
          <p:cNvSpPr/>
          <p:nvPr userDrawn="1"/>
        </p:nvSpPr>
        <p:spPr>
          <a:xfrm>
            <a:off x="135219" y="0"/>
            <a:ext cx="46677" cy="6858000"/>
          </a:xfrm>
          <a:prstGeom prst="rect">
            <a:avLst/>
          </a:prstGeom>
          <a:gradFill flip="none" rotWithShape="1">
            <a:gsLst>
              <a:gs pos="0">
                <a:srgbClr val="B8BE42">
                  <a:shade val="30000"/>
                  <a:satMod val="115000"/>
                </a:srgbClr>
              </a:gs>
              <a:gs pos="50000">
                <a:srgbClr val="B8BE42">
                  <a:shade val="67500"/>
                  <a:satMod val="115000"/>
                </a:srgbClr>
              </a:gs>
              <a:gs pos="100000">
                <a:srgbClr val="B8BE42">
                  <a:shade val="100000"/>
                  <a:satMod val="115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EB9CB56F-E866-45D7-80D3-33F3904794F3}"/>
              </a:ext>
            </a:extLst>
          </p:cNvPr>
          <p:cNvSpPr/>
          <p:nvPr userDrawn="1"/>
        </p:nvSpPr>
        <p:spPr>
          <a:xfrm>
            <a:off x="180748" y="0"/>
            <a:ext cx="46677" cy="6858000"/>
          </a:xfrm>
          <a:prstGeom prst="rect">
            <a:avLst/>
          </a:prstGeom>
          <a:gradFill flip="none" rotWithShape="1">
            <a:gsLst>
              <a:gs pos="0">
                <a:srgbClr val="868A2F">
                  <a:shade val="30000"/>
                  <a:satMod val="115000"/>
                </a:srgbClr>
              </a:gs>
              <a:gs pos="50000">
                <a:srgbClr val="868A2F">
                  <a:shade val="67500"/>
                  <a:satMod val="115000"/>
                </a:srgbClr>
              </a:gs>
              <a:gs pos="100000">
                <a:srgbClr val="868A2F">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4" name="Rectangle 13">
            <a:extLst>
              <a:ext uri="{FF2B5EF4-FFF2-40B4-BE49-F238E27FC236}">
                <a16:creationId xmlns:a16="http://schemas.microsoft.com/office/drawing/2014/main" id="{CDE8DB76-D8CF-4C6B-A67E-F759C5E5B53A}"/>
              </a:ext>
            </a:extLst>
          </p:cNvPr>
          <p:cNvSpPr/>
          <p:nvPr userDrawn="1"/>
        </p:nvSpPr>
        <p:spPr>
          <a:xfrm>
            <a:off x="224758" y="0"/>
            <a:ext cx="46677" cy="6858000"/>
          </a:xfrm>
          <a:prstGeom prst="rect">
            <a:avLst/>
          </a:prstGeom>
          <a:gradFill flip="none" rotWithShape="1">
            <a:gsLst>
              <a:gs pos="0">
                <a:srgbClr val="646723">
                  <a:shade val="30000"/>
                  <a:satMod val="115000"/>
                </a:srgbClr>
              </a:gs>
              <a:gs pos="50000">
                <a:srgbClr val="646723">
                  <a:shade val="67500"/>
                  <a:satMod val="115000"/>
                </a:srgbClr>
              </a:gs>
              <a:gs pos="100000">
                <a:srgbClr val="646723">
                  <a:shade val="100000"/>
                  <a:satMod val="115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5" name="Rectangle 14">
            <a:extLst>
              <a:ext uri="{FF2B5EF4-FFF2-40B4-BE49-F238E27FC236}">
                <a16:creationId xmlns:a16="http://schemas.microsoft.com/office/drawing/2014/main" id="{C497E739-4B78-4D67-A118-40F9D86646B2}"/>
              </a:ext>
            </a:extLst>
          </p:cNvPr>
          <p:cNvSpPr/>
          <p:nvPr userDrawn="1"/>
        </p:nvSpPr>
        <p:spPr>
          <a:xfrm flipH="1">
            <a:off x="89691" y="0"/>
            <a:ext cx="46677" cy="6858000"/>
          </a:xfrm>
          <a:prstGeom prst="rect">
            <a:avLst/>
          </a:prstGeom>
          <a:gradFill flip="none" rotWithShape="1">
            <a:gsLst>
              <a:gs pos="0">
                <a:srgbClr val="B8BE42">
                  <a:shade val="30000"/>
                  <a:satMod val="115000"/>
                </a:srgbClr>
              </a:gs>
              <a:gs pos="50000">
                <a:srgbClr val="B8BE42">
                  <a:shade val="67500"/>
                  <a:satMod val="115000"/>
                </a:srgbClr>
              </a:gs>
              <a:gs pos="100000">
                <a:srgbClr val="B8BE42">
                  <a:shade val="100000"/>
                  <a:satMod val="115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075480E1-6BA6-43BA-BE60-03E083D1703E}"/>
              </a:ext>
            </a:extLst>
          </p:cNvPr>
          <p:cNvSpPr/>
          <p:nvPr userDrawn="1"/>
        </p:nvSpPr>
        <p:spPr>
          <a:xfrm flipH="1">
            <a:off x="44163" y="0"/>
            <a:ext cx="46677" cy="6858000"/>
          </a:xfrm>
          <a:prstGeom prst="rect">
            <a:avLst/>
          </a:prstGeom>
          <a:gradFill flip="none" rotWithShape="1">
            <a:gsLst>
              <a:gs pos="0">
                <a:srgbClr val="868A2F">
                  <a:shade val="30000"/>
                  <a:satMod val="115000"/>
                </a:srgbClr>
              </a:gs>
              <a:gs pos="50000">
                <a:srgbClr val="868A2F">
                  <a:shade val="67500"/>
                  <a:satMod val="115000"/>
                </a:srgbClr>
              </a:gs>
              <a:gs pos="100000">
                <a:srgbClr val="868A2F">
                  <a:shade val="100000"/>
                  <a:satMod val="115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7" name="Rectangle 16">
            <a:extLst>
              <a:ext uri="{FF2B5EF4-FFF2-40B4-BE49-F238E27FC236}">
                <a16:creationId xmlns:a16="http://schemas.microsoft.com/office/drawing/2014/main" id="{0ABD399B-98F1-4B4B-823D-F91628424304}"/>
              </a:ext>
            </a:extLst>
          </p:cNvPr>
          <p:cNvSpPr/>
          <p:nvPr userDrawn="1"/>
        </p:nvSpPr>
        <p:spPr>
          <a:xfrm flipH="1">
            <a:off x="-2885" y="0"/>
            <a:ext cx="46677" cy="6858000"/>
          </a:xfrm>
          <a:prstGeom prst="rect">
            <a:avLst/>
          </a:prstGeom>
          <a:gradFill flip="none" rotWithShape="1">
            <a:gsLst>
              <a:gs pos="0">
                <a:srgbClr val="646723">
                  <a:shade val="30000"/>
                  <a:satMod val="115000"/>
                </a:srgbClr>
              </a:gs>
              <a:gs pos="50000">
                <a:srgbClr val="646723">
                  <a:shade val="67500"/>
                  <a:satMod val="115000"/>
                </a:srgbClr>
              </a:gs>
              <a:gs pos="100000">
                <a:srgbClr val="646723">
                  <a:shade val="100000"/>
                  <a:satMod val="115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Tree>
    <p:extLst>
      <p:ext uri="{BB962C8B-B14F-4D97-AF65-F5344CB8AC3E}">
        <p14:creationId xmlns:p14="http://schemas.microsoft.com/office/powerpoint/2010/main" val="3835480946"/>
      </p:ext>
    </p:extLst>
  </p:cSld>
  <p:clrMap bg1="lt1" tx1="dk1" bg2="lt2" tx2="dk2" accent1="accent1" accent2="accent2" accent3="accent3" accent4="accent4" accent5="accent5" accent6="accent6" hlink="hlink" folHlink="folHlink"/>
  <p:sldLayoutIdLst>
    <p:sldLayoutId id="2147483709" r:id="rId1"/>
    <p:sldLayoutId id="2147483718" r:id="rId2"/>
    <p:sldLayoutId id="2147483710" r:id="rId3"/>
    <p:sldLayoutId id="2147483719" r:id="rId4"/>
    <p:sldLayoutId id="2147483713" r:id="rId5"/>
    <p:sldLayoutId id="2147483714" r:id="rId6"/>
    <p:sldLayoutId id="2147483715" r:id="rId7"/>
    <p:sldLayoutId id="2147483716" r:id="rId8"/>
    <p:sldLayoutId id="2147483717" r:id="rId9"/>
  </p:sldLayoutIdLst>
  <p:hf hdr="0" ftr="0" dt="0"/>
  <p:txStyles>
    <p:titleStyle>
      <a:lvl1pPr algn="l" defTabSz="685800" rtl="0" eaLnBrk="1" latinLnBrk="0" hangingPunct="1">
        <a:lnSpc>
          <a:spcPct val="89000"/>
        </a:lnSpc>
        <a:spcBef>
          <a:spcPct val="0"/>
        </a:spcBef>
        <a:buNone/>
        <a:defRPr sz="4400" kern="1200" baseline="0">
          <a:solidFill>
            <a:schemeClr val="tx2"/>
          </a:solidFill>
          <a:latin typeface="AvenirNext LT Pro Medium" panose="020B0604020202020204" pitchFamily="34" charset="0"/>
          <a:ea typeface="+mj-ea"/>
          <a:cs typeface="+mj-cs"/>
        </a:defRPr>
      </a:lvl1pPr>
    </p:titleStyle>
    <p:bodyStyle>
      <a:lvl1pPr marL="227013" indent="-227013" algn="l" defTabSz="685800" rtl="0" eaLnBrk="1" latinLnBrk="0" hangingPunct="1">
        <a:lnSpc>
          <a:spcPct val="94000"/>
        </a:lnSpc>
        <a:spcBef>
          <a:spcPts val="1000"/>
        </a:spcBef>
        <a:spcAft>
          <a:spcPts val="200"/>
        </a:spcAft>
        <a:buSzPct val="120000"/>
        <a:buFont typeface="Arial" panose="020B0604020202020204" pitchFamily="34" charset="0"/>
        <a:buChar char="•"/>
        <a:defRPr sz="2000" i="0" kern="1200" baseline="0">
          <a:solidFill>
            <a:schemeClr val="tx2"/>
          </a:solidFill>
          <a:latin typeface="AvenirNext LT Pro Regular" panose="020B0504020202020204" pitchFamily="34" charset="0"/>
          <a:ea typeface="+mn-ea"/>
          <a:cs typeface="+mn-cs"/>
        </a:defRPr>
      </a:lvl1pPr>
      <a:lvl2pPr marL="460375" indent="-233363" algn="l" defTabSz="685800" rtl="0" eaLnBrk="1" latinLnBrk="0" hangingPunct="1">
        <a:lnSpc>
          <a:spcPct val="94000"/>
        </a:lnSpc>
        <a:spcBef>
          <a:spcPts val="500"/>
        </a:spcBef>
        <a:spcAft>
          <a:spcPts val="200"/>
        </a:spcAft>
        <a:buSzPct val="80000"/>
        <a:buFont typeface="Courier New" panose="02070309020205020404" pitchFamily="49" charset="0"/>
        <a:buChar char="o"/>
        <a:defRPr sz="2000" i="0" kern="1200" baseline="0">
          <a:solidFill>
            <a:schemeClr val="tx2"/>
          </a:solidFill>
          <a:latin typeface="AvenirNext LT Pro Regular" panose="020B0504020202020204" pitchFamily="34" charset="0"/>
          <a:ea typeface="+mn-ea"/>
          <a:cs typeface="+mn-cs"/>
        </a:defRPr>
      </a:lvl2pPr>
      <a:lvl3pPr marL="687388" indent="-227013" algn="l" defTabSz="685800" rtl="0" eaLnBrk="1" latinLnBrk="0" hangingPunct="1">
        <a:lnSpc>
          <a:spcPct val="94000"/>
        </a:lnSpc>
        <a:spcBef>
          <a:spcPts val="500"/>
        </a:spcBef>
        <a:spcAft>
          <a:spcPts val="200"/>
        </a:spcAft>
        <a:buFont typeface="Wingdings" panose="05000000000000000000" pitchFamily="2" charset="2"/>
        <a:buChar char="§"/>
        <a:defRPr sz="2000" i="0" kern="1200" baseline="0">
          <a:solidFill>
            <a:schemeClr val="tx2"/>
          </a:solidFill>
          <a:latin typeface="AvenirNext LT Pro Regular" panose="020B0504020202020204" pitchFamily="34" charset="0"/>
          <a:ea typeface="+mn-ea"/>
          <a:cs typeface="+mn-cs"/>
        </a:defRPr>
      </a:lvl3pPr>
      <a:lvl4pPr marL="914400" indent="-227013" algn="l" defTabSz="685800" rtl="0" eaLnBrk="1" latinLnBrk="0" hangingPunct="1">
        <a:lnSpc>
          <a:spcPct val="94000"/>
        </a:lnSpc>
        <a:spcBef>
          <a:spcPts val="500"/>
        </a:spcBef>
        <a:spcAft>
          <a:spcPts val="200"/>
        </a:spcAft>
        <a:buSzPct val="50000"/>
        <a:buFont typeface="Wingdings" panose="05000000000000000000" pitchFamily="2" charset="2"/>
        <a:buChar char="o"/>
        <a:defRPr sz="2000" i="0" kern="1200" baseline="0">
          <a:solidFill>
            <a:schemeClr val="tx2"/>
          </a:solidFill>
          <a:latin typeface="AvenirNext LT Pro Regular" panose="020B0504020202020204" pitchFamily="34" charset="0"/>
          <a:ea typeface="+mn-ea"/>
          <a:cs typeface="+mn-cs"/>
        </a:defRPr>
      </a:lvl4pPr>
      <a:lvl5pPr marL="1141413" indent="-227013" algn="l" defTabSz="685800" rtl="0" eaLnBrk="1" latinLnBrk="0" hangingPunct="1">
        <a:lnSpc>
          <a:spcPct val="94000"/>
        </a:lnSpc>
        <a:spcBef>
          <a:spcPts val="500"/>
        </a:spcBef>
        <a:spcAft>
          <a:spcPts val="200"/>
        </a:spcAft>
        <a:buFont typeface="Arial" panose="020B0604020202020204" pitchFamily="34" charset="0"/>
        <a:buChar char="•"/>
        <a:defRPr sz="2000" i="0" kern="1200" baseline="0">
          <a:solidFill>
            <a:schemeClr val="tx2"/>
          </a:solidFill>
          <a:latin typeface="AvenirNext LT Pro Regular" panose="020B0504020202020204" pitchFamily="34" charset="0"/>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0" orient="horz" pos="1368">
          <p15:clr>
            <a:srgbClr val="F26B43"/>
          </p15:clr>
        </p15:guide>
        <p15:guide id="4" orient="horz" pos="1440">
          <p15:clr>
            <a:srgbClr val="F26B43"/>
          </p15:clr>
        </p15:guide>
        <p15:guide id="5" orient="horz" pos="3696">
          <p15:clr>
            <a:srgbClr val="F26B43"/>
          </p15:clr>
        </p15:guide>
        <p15:guide id="6" orient="horz" pos="432">
          <p15:clr>
            <a:srgbClr val="F26B43"/>
          </p15:clr>
        </p15:guide>
        <p15:guide id="7" orient="horz" pos="1512">
          <p15:clr>
            <a:srgbClr val="F26B43"/>
          </p15:clr>
        </p15:guide>
        <p15:guide id="8" pos="5184">
          <p15:clr>
            <a:srgbClr val="F26B43"/>
          </p15:clr>
        </p15:guide>
        <p15:guide id="9" pos="702">
          <p15:clr>
            <a:srgbClr val="F26B43"/>
          </p15:clr>
        </p15:guide>
        <p15:guide id="10" pos="64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96CB02A-BAA0-4C8D-B658-D65320B7C003}"/>
              </a:ext>
            </a:extLst>
          </p:cNvPr>
          <p:cNvSpPr>
            <a:spLocks noGrp="1"/>
          </p:cNvSpPr>
          <p:nvPr>
            <p:ph type="ctrTitle"/>
          </p:nvPr>
        </p:nvSpPr>
        <p:spPr/>
        <p:txBody>
          <a:bodyPr anchor="ctr"/>
          <a:lstStyle/>
          <a:p>
            <a:r>
              <a:rPr lang="en-US" sz="3800" b="1" dirty="0">
                <a:effectLst>
                  <a:outerShdw blurRad="38100" dist="38100" dir="2700000" algn="tl">
                    <a:srgbClr val="000000">
                      <a:alpha val="43137"/>
                    </a:srgbClr>
                  </a:outerShdw>
                </a:effectLst>
                <a:latin typeface="Century Gothic" panose="020B0502020202020204" pitchFamily="34" charset="0"/>
              </a:rPr>
              <a:t>Portland united against hate</a:t>
            </a:r>
            <a:br>
              <a:rPr lang="en-US" sz="3200" b="1" dirty="0">
                <a:effectLst>
                  <a:outerShdw blurRad="38100" dist="38100" dir="2700000" algn="tl">
                    <a:srgbClr val="000000">
                      <a:alpha val="43137"/>
                    </a:srgbClr>
                  </a:outerShdw>
                </a:effectLst>
                <a:latin typeface="Century Gothic" panose="020B0502020202020204" pitchFamily="34" charset="0"/>
              </a:rPr>
            </a:br>
            <a:br>
              <a:rPr lang="en-US" sz="3200" b="1" dirty="0">
                <a:effectLst>
                  <a:outerShdw blurRad="38100" dist="38100" dir="2700000" algn="tl">
                    <a:srgbClr val="000000">
                      <a:alpha val="43137"/>
                    </a:srgbClr>
                  </a:outerShdw>
                </a:effectLst>
                <a:latin typeface="Century Gothic" panose="020B0502020202020204" pitchFamily="34" charset="0"/>
              </a:rPr>
            </a:br>
            <a:r>
              <a:rPr lang="en-US" sz="2800" b="1" dirty="0">
                <a:effectLst>
                  <a:outerShdw blurRad="38100" dist="38100" dir="2700000" algn="tl">
                    <a:srgbClr val="000000">
                      <a:alpha val="43137"/>
                    </a:srgbClr>
                  </a:outerShdw>
                </a:effectLst>
                <a:latin typeface="Century Gothic" panose="020B0502020202020204" pitchFamily="34" charset="0"/>
              </a:rPr>
              <a:t> FY2019-20 special appropriations </a:t>
            </a:r>
            <a:br>
              <a:rPr lang="en-US" sz="2800" b="1" dirty="0">
                <a:effectLst>
                  <a:outerShdw blurRad="38100" dist="38100" dir="2700000" algn="tl">
                    <a:srgbClr val="000000">
                      <a:alpha val="43137"/>
                    </a:srgbClr>
                  </a:outerShdw>
                </a:effectLst>
                <a:latin typeface="Century Gothic" panose="020B0502020202020204" pitchFamily="34" charset="0"/>
              </a:rPr>
            </a:br>
            <a:r>
              <a:rPr lang="en-US" sz="2800" b="1" dirty="0">
                <a:effectLst>
                  <a:outerShdw blurRad="38100" dist="38100" dir="2700000" algn="tl">
                    <a:srgbClr val="000000">
                      <a:alpha val="43137"/>
                    </a:srgbClr>
                  </a:outerShdw>
                </a:effectLst>
                <a:latin typeface="Century Gothic" panose="020B0502020202020204" pitchFamily="34" charset="0"/>
              </a:rPr>
              <a:t>grant program</a:t>
            </a:r>
          </a:p>
        </p:txBody>
      </p:sp>
      <p:pic>
        <p:nvPicPr>
          <p:cNvPr id="4" name="Picture 3">
            <a:extLst>
              <a:ext uri="{FF2B5EF4-FFF2-40B4-BE49-F238E27FC236}">
                <a16:creationId xmlns:a16="http://schemas.microsoft.com/office/drawing/2014/main" id="{D54C2E54-2D3A-499A-BD19-BE702D2CB102}"/>
              </a:ext>
            </a:extLst>
          </p:cNvPr>
          <p:cNvPicPr>
            <a:picLocks noChangeAspect="1"/>
          </p:cNvPicPr>
          <p:nvPr/>
        </p:nvPicPr>
        <p:blipFill>
          <a:blip r:embed="rId2"/>
          <a:stretch>
            <a:fillRect/>
          </a:stretch>
        </p:blipFill>
        <p:spPr>
          <a:xfrm>
            <a:off x="565857" y="5127963"/>
            <a:ext cx="1117471" cy="1592990"/>
          </a:xfrm>
          <a:prstGeom prst="rect">
            <a:avLst/>
          </a:prstGeom>
        </p:spPr>
      </p:pic>
    </p:spTree>
    <p:extLst>
      <p:ext uri="{BB962C8B-B14F-4D97-AF65-F5344CB8AC3E}">
        <p14:creationId xmlns:p14="http://schemas.microsoft.com/office/powerpoint/2010/main" val="4164365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66F3F-BABB-45FB-BF87-810F5DB3B2A4}"/>
              </a:ext>
            </a:extLst>
          </p:cNvPr>
          <p:cNvSpPr>
            <a:spLocks noGrp="1"/>
          </p:cNvSpPr>
          <p:nvPr>
            <p:ph type="title"/>
          </p:nvPr>
        </p:nvSpPr>
        <p:spPr>
          <a:xfrm>
            <a:off x="512063" y="466344"/>
            <a:ext cx="7459439" cy="996696"/>
          </a:xfrm>
        </p:spPr>
        <p:txBody>
          <a:bodyPr/>
          <a:lstStyle/>
          <a:p>
            <a:r>
              <a:rPr lang="en-US" sz="3800" dirty="0"/>
              <a:t>2019-2020 PUAH Strategic Directions</a:t>
            </a:r>
            <a:br>
              <a:rPr lang="en-US" sz="3800" dirty="0"/>
            </a:br>
            <a:r>
              <a:rPr lang="en-US" sz="3800" dirty="0"/>
              <a:t>	</a:t>
            </a:r>
          </a:p>
        </p:txBody>
      </p:sp>
      <p:sp>
        <p:nvSpPr>
          <p:cNvPr id="3" name="Content Placeholder 2">
            <a:extLst>
              <a:ext uri="{FF2B5EF4-FFF2-40B4-BE49-F238E27FC236}">
                <a16:creationId xmlns:a16="http://schemas.microsoft.com/office/drawing/2014/main" id="{9E108FA5-3E16-436E-A784-66F1A9EA26B6}"/>
              </a:ext>
            </a:extLst>
          </p:cNvPr>
          <p:cNvSpPr>
            <a:spLocks noGrp="1"/>
          </p:cNvSpPr>
          <p:nvPr>
            <p:ph idx="1"/>
          </p:nvPr>
        </p:nvSpPr>
        <p:spPr>
          <a:xfrm>
            <a:off x="1096100" y="1541207"/>
            <a:ext cx="7200900" cy="3599001"/>
          </a:xfrm>
        </p:spPr>
        <p:txBody>
          <a:bodyPr/>
          <a:lstStyle/>
          <a:p>
            <a:r>
              <a:rPr lang="en-US" sz="2500" b="1" dirty="0"/>
              <a:t>Capacity Building: </a:t>
            </a:r>
            <a:r>
              <a:rPr lang="en-US" sz="2500" dirty="0"/>
              <a:t>decrease the impact of hate violence, allow support for those targeted to heal, and promote prevention</a:t>
            </a:r>
          </a:p>
          <a:p>
            <a:pPr marL="0" indent="0">
              <a:buNone/>
            </a:pPr>
            <a:endParaRPr lang="en-US" sz="2500" dirty="0"/>
          </a:p>
          <a:p>
            <a:r>
              <a:rPr lang="en-US" sz="2500" b="1" dirty="0"/>
              <a:t>Rapid Response:</a:t>
            </a:r>
            <a:r>
              <a:rPr lang="en-US" sz="2500" dirty="0"/>
              <a:t> provide a strong, clear, positive and active response to diffuse hate violence</a:t>
            </a:r>
          </a:p>
          <a:p>
            <a:endParaRPr lang="en-US" sz="2500" dirty="0"/>
          </a:p>
          <a:p>
            <a:r>
              <a:rPr lang="en-US" sz="2500" b="1" dirty="0"/>
              <a:t>Policy &amp; Data: </a:t>
            </a:r>
            <a:r>
              <a:rPr lang="en-US" sz="2500" dirty="0"/>
              <a:t>track the broad effects of hate violence in communities and provide analysis for informed policy making</a:t>
            </a:r>
          </a:p>
        </p:txBody>
      </p:sp>
      <p:sp>
        <p:nvSpPr>
          <p:cNvPr id="4" name="Slide Number Placeholder 3">
            <a:extLst>
              <a:ext uri="{FF2B5EF4-FFF2-40B4-BE49-F238E27FC236}">
                <a16:creationId xmlns:a16="http://schemas.microsoft.com/office/drawing/2014/main" id="{19DF8B40-7DC4-4070-8565-BEFD01FC2686}"/>
              </a:ext>
            </a:extLst>
          </p:cNvPr>
          <p:cNvSpPr>
            <a:spLocks noGrp="1"/>
          </p:cNvSpPr>
          <p:nvPr>
            <p:ph type="sldNum" sz="quarter" idx="12"/>
          </p:nvPr>
        </p:nvSpPr>
        <p:spPr/>
        <p:txBody>
          <a:bodyPr/>
          <a:lstStyle/>
          <a:p>
            <a:fld id="{70339DB7-CB8A-4399-BEC1-E3E2DDDAF66E}" type="slidenum">
              <a:rPr lang="en-US" smtClean="0"/>
              <a:t>2</a:t>
            </a:fld>
            <a:endParaRPr lang="en-US"/>
          </a:p>
        </p:txBody>
      </p:sp>
      <p:pic>
        <p:nvPicPr>
          <p:cNvPr id="5" name="Picture 4">
            <a:extLst>
              <a:ext uri="{FF2B5EF4-FFF2-40B4-BE49-F238E27FC236}">
                <a16:creationId xmlns:a16="http://schemas.microsoft.com/office/drawing/2014/main" id="{54A82D90-B73F-4251-B7A9-14D7E57D63B1}"/>
              </a:ext>
            </a:extLst>
          </p:cNvPr>
          <p:cNvPicPr>
            <a:picLocks noChangeAspect="1"/>
          </p:cNvPicPr>
          <p:nvPr/>
        </p:nvPicPr>
        <p:blipFill>
          <a:blip r:embed="rId2"/>
          <a:stretch>
            <a:fillRect/>
          </a:stretch>
        </p:blipFill>
        <p:spPr>
          <a:xfrm>
            <a:off x="746512" y="5607767"/>
            <a:ext cx="699175" cy="996696"/>
          </a:xfrm>
          <a:prstGeom prst="rect">
            <a:avLst/>
          </a:prstGeom>
        </p:spPr>
      </p:pic>
    </p:spTree>
    <p:extLst>
      <p:ext uri="{BB962C8B-B14F-4D97-AF65-F5344CB8AC3E}">
        <p14:creationId xmlns:p14="http://schemas.microsoft.com/office/powerpoint/2010/main" val="1625750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669C929-E9D1-4094-9F75-C68CD667310A}"/>
              </a:ext>
            </a:extLst>
          </p:cNvPr>
          <p:cNvSpPr>
            <a:spLocks noGrp="1"/>
          </p:cNvSpPr>
          <p:nvPr>
            <p:ph type="sldNum" sz="quarter" idx="12"/>
          </p:nvPr>
        </p:nvSpPr>
        <p:spPr/>
        <p:txBody>
          <a:bodyPr/>
          <a:lstStyle/>
          <a:p>
            <a:fld id="{70339DB7-CB8A-4399-BEC1-E3E2DDDAF66E}" type="slidenum">
              <a:rPr lang="en-US" smtClean="0"/>
              <a:t>3</a:t>
            </a:fld>
            <a:endParaRPr lang="en-US"/>
          </a:p>
        </p:txBody>
      </p:sp>
      <p:sp>
        <p:nvSpPr>
          <p:cNvPr id="4" name="Title 3">
            <a:extLst>
              <a:ext uri="{FF2B5EF4-FFF2-40B4-BE49-F238E27FC236}">
                <a16:creationId xmlns:a16="http://schemas.microsoft.com/office/drawing/2014/main" id="{992DC142-9571-4DE8-A43F-FB4CD0705988}"/>
              </a:ext>
            </a:extLst>
          </p:cNvPr>
          <p:cNvSpPr>
            <a:spLocks noGrp="1"/>
          </p:cNvSpPr>
          <p:nvPr>
            <p:ph type="title"/>
          </p:nvPr>
        </p:nvSpPr>
        <p:spPr/>
        <p:txBody>
          <a:bodyPr/>
          <a:lstStyle/>
          <a:p>
            <a:r>
              <a:rPr lang="en-US" sz="3800" dirty="0"/>
              <a:t>Grant Selection Process</a:t>
            </a:r>
          </a:p>
        </p:txBody>
      </p:sp>
      <p:sp>
        <p:nvSpPr>
          <p:cNvPr id="5" name="Content Placeholder 2">
            <a:extLst>
              <a:ext uri="{FF2B5EF4-FFF2-40B4-BE49-F238E27FC236}">
                <a16:creationId xmlns:a16="http://schemas.microsoft.com/office/drawing/2014/main" id="{AB3F7DF1-E8B8-44B2-BA79-0B4C5D9A1107}"/>
              </a:ext>
            </a:extLst>
          </p:cNvPr>
          <p:cNvSpPr txBox="1">
            <a:spLocks/>
          </p:cNvSpPr>
          <p:nvPr/>
        </p:nvSpPr>
        <p:spPr>
          <a:xfrm>
            <a:off x="1037106" y="1777397"/>
            <a:ext cx="7200900" cy="3599001"/>
          </a:xfrm>
          <a:prstGeom prst="rect">
            <a:avLst/>
          </a:prstGeom>
        </p:spPr>
        <p:txBody>
          <a:bodyPr vert="horz" lIns="91440" tIns="45720" rIns="91440" bIns="45720" rtlCol="0" anchor="t">
            <a:normAutofit lnSpcReduction="10000"/>
          </a:bodyPr>
          <a:lstStyle>
            <a:lvl1pPr marL="0" indent="0" algn="l" defTabSz="685800" rtl="0" eaLnBrk="1" latinLnBrk="0" hangingPunct="1">
              <a:lnSpc>
                <a:spcPct val="94000"/>
              </a:lnSpc>
              <a:spcBef>
                <a:spcPts val="1000"/>
              </a:spcBef>
              <a:spcAft>
                <a:spcPts val="200"/>
              </a:spcAft>
              <a:buSzPct val="120000"/>
              <a:buFont typeface="Arial" panose="020B0604020202020204" pitchFamily="34" charset="0"/>
              <a:buNone/>
              <a:defRPr sz="1500" i="0" kern="1200" baseline="0">
                <a:solidFill>
                  <a:schemeClr val="tx2"/>
                </a:solidFill>
                <a:latin typeface="AvenirNext LT Pro Regular" panose="020B0504020202020204" pitchFamily="34" charset="0"/>
                <a:ea typeface="+mn-ea"/>
                <a:cs typeface="+mn-cs"/>
              </a:defRPr>
            </a:lvl1pPr>
            <a:lvl2pPr marL="342900" indent="0" algn="l" defTabSz="685800" rtl="0" eaLnBrk="1" latinLnBrk="0" hangingPunct="1">
              <a:lnSpc>
                <a:spcPct val="94000"/>
              </a:lnSpc>
              <a:spcBef>
                <a:spcPts val="500"/>
              </a:spcBef>
              <a:spcAft>
                <a:spcPts val="200"/>
              </a:spcAft>
              <a:buSzPct val="80000"/>
              <a:buFont typeface="Courier New" panose="02070309020205020404" pitchFamily="49" charset="0"/>
              <a:buNone/>
              <a:defRPr sz="1500" i="0" kern="1200" baseline="0">
                <a:solidFill>
                  <a:schemeClr val="tx2"/>
                </a:solidFill>
                <a:latin typeface="AvenirNext LT Pro Regular" panose="020B0504020202020204" pitchFamily="34" charset="0"/>
                <a:ea typeface="+mn-ea"/>
                <a:cs typeface="+mn-cs"/>
              </a:defRPr>
            </a:lvl2pPr>
            <a:lvl3pPr marL="685800" indent="0" algn="l" defTabSz="685800" rtl="0" eaLnBrk="1" latinLnBrk="0" hangingPunct="1">
              <a:lnSpc>
                <a:spcPct val="94000"/>
              </a:lnSpc>
              <a:spcBef>
                <a:spcPts val="500"/>
              </a:spcBef>
              <a:spcAft>
                <a:spcPts val="200"/>
              </a:spcAft>
              <a:buFont typeface="Wingdings" panose="05000000000000000000" pitchFamily="2" charset="2"/>
              <a:buNone/>
              <a:defRPr sz="1500" i="0" kern="1200" baseline="0">
                <a:solidFill>
                  <a:schemeClr val="tx2"/>
                </a:solidFill>
                <a:latin typeface="AvenirNext LT Pro Regular" panose="020B0504020202020204" pitchFamily="34" charset="0"/>
                <a:ea typeface="+mn-ea"/>
                <a:cs typeface="+mn-cs"/>
              </a:defRPr>
            </a:lvl3pPr>
            <a:lvl4pPr marL="1028700" indent="0" algn="l" defTabSz="685800" rtl="0" eaLnBrk="1" latinLnBrk="0" hangingPunct="1">
              <a:lnSpc>
                <a:spcPct val="94000"/>
              </a:lnSpc>
              <a:spcBef>
                <a:spcPts val="500"/>
              </a:spcBef>
              <a:spcAft>
                <a:spcPts val="200"/>
              </a:spcAft>
              <a:buSzPct val="50000"/>
              <a:buFont typeface="Wingdings" panose="05000000000000000000" pitchFamily="2" charset="2"/>
              <a:buNone/>
              <a:defRPr sz="1500" i="0" kern="1200" baseline="0">
                <a:solidFill>
                  <a:schemeClr val="tx2"/>
                </a:solidFill>
                <a:latin typeface="AvenirNext LT Pro Regular" panose="020B0504020202020204" pitchFamily="34" charset="0"/>
                <a:ea typeface="+mn-ea"/>
                <a:cs typeface="+mn-cs"/>
              </a:defRPr>
            </a:lvl4pPr>
            <a:lvl5pPr marL="1371600" indent="0" algn="l" defTabSz="685800" rtl="0" eaLnBrk="1" latinLnBrk="0" hangingPunct="1">
              <a:lnSpc>
                <a:spcPct val="94000"/>
              </a:lnSpc>
              <a:spcBef>
                <a:spcPts val="500"/>
              </a:spcBef>
              <a:spcAft>
                <a:spcPts val="200"/>
              </a:spcAft>
              <a:buFont typeface="Arial" panose="020B0604020202020204" pitchFamily="34" charset="0"/>
              <a:buNone/>
              <a:defRPr sz="1500" i="0" kern="1200" baseline="0">
                <a:solidFill>
                  <a:schemeClr val="tx2"/>
                </a:solidFill>
                <a:latin typeface="AvenirNext LT Pro Regular" panose="020B0504020202020204" pitchFamily="34" charset="0"/>
                <a:ea typeface="+mn-ea"/>
                <a:cs typeface="+mn-cs"/>
              </a:defRPr>
            </a:lvl5pPr>
            <a:lvl6pPr marL="1714500" indent="0" algn="l" defTabSz="685800" rtl="0" eaLnBrk="1" latinLnBrk="0" hangingPunct="1">
              <a:lnSpc>
                <a:spcPct val="94000"/>
              </a:lnSpc>
              <a:spcBef>
                <a:spcPts val="500"/>
              </a:spcBef>
              <a:spcAft>
                <a:spcPts val="200"/>
              </a:spcAft>
              <a:buFont typeface="Franklin Gothic Book" panose="020B0503020102020204" pitchFamily="34" charset="0"/>
              <a:buNone/>
              <a:defRPr sz="1500" i="1" kern="1200" baseline="0">
                <a:solidFill>
                  <a:schemeClr val="tx2"/>
                </a:solidFill>
                <a:latin typeface="+mn-lt"/>
                <a:ea typeface="+mn-ea"/>
                <a:cs typeface="+mn-cs"/>
              </a:defRPr>
            </a:lvl6pPr>
            <a:lvl7pPr marL="2057400" indent="0" algn="l" defTabSz="685800" rtl="0" eaLnBrk="1" latinLnBrk="0" hangingPunct="1">
              <a:lnSpc>
                <a:spcPct val="94000"/>
              </a:lnSpc>
              <a:spcBef>
                <a:spcPts val="500"/>
              </a:spcBef>
              <a:spcAft>
                <a:spcPts val="200"/>
              </a:spcAft>
              <a:buFont typeface="Franklin Gothic Book" panose="020B0503020102020204" pitchFamily="34" charset="0"/>
              <a:buNone/>
              <a:defRPr sz="1500" kern="1200" baseline="0">
                <a:solidFill>
                  <a:schemeClr val="tx2"/>
                </a:solidFill>
                <a:latin typeface="+mn-lt"/>
                <a:ea typeface="+mn-ea"/>
                <a:cs typeface="+mn-cs"/>
              </a:defRPr>
            </a:lvl7pPr>
            <a:lvl8pPr marL="2400300" indent="0" algn="l" defTabSz="685800" rtl="0" eaLnBrk="1" latinLnBrk="0" hangingPunct="1">
              <a:lnSpc>
                <a:spcPct val="94000"/>
              </a:lnSpc>
              <a:spcBef>
                <a:spcPts val="500"/>
              </a:spcBef>
              <a:spcAft>
                <a:spcPts val="200"/>
              </a:spcAft>
              <a:buFont typeface="Franklin Gothic Book" panose="020B0503020102020204" pitchFamily="34" charset="0"/>
              <a:buNone/>
              <a:defRPr sz="1500" i="1" kern="1200" baseline="0">
                <a:solidFill>
                  <a:schemeClr val="tx2"/>
                </a:solidFill>
                <a:latin typeface="+mn-lt"/>
                <a:ea typeface="+mn-ea"/>
                <a:cs typeface="+mn-cs"/>
              </a:defRPr>
            </a:lvl8pPr>
            <a:lvl9pPr marL="2743200" indent="0" algn="l" defTabSz="685800" rtl="0" eaLnBrk="1" latinLnBrk="0" hangingPunct="1">
              <a:lnSpc>
                <a:spcPct val="94000"/>
              </a:lnSpc>
              <a:spcBef>
                <a:spcPts val="500"/>
              </a:spcBef>
              <a:spcAft>
                <a:spcPts val="200"/>
              </a:spcAft>
              <a:buFont typeface="Franklin Gothic Book" panose="020B0503020102020204" pitchFamily="34" charset="0"/>
              <a:buNone/>
              <a:defRPr sz="1500" kern="1200" baseline="0">
                <a:solidFill>
                  <a:schemeClr val="tx2"/>
                </a:solidFill>
                <a:latin typeface="+mn-lt"/>
                <a:ea typeface="+mn-ea"/>
                <a:cs typeface="+mn-cs"/>
              </a:defRPr>
            </a:lvl9pPr>
          </a:lstStyle>
          <a:p>
            <a:pPr marL="285750" indent="-285750">
              <a:buFont typeface="Arial" panose="020B0604020202020204" pitchFamily="34" charset="0"/>
              <a:buChar char="•"/>
            </a:pPr>
            <a:r>
              <a:rPr lang="en-US" sz="2500" dirty="0"/>
              <a:t>15 applications received, requesting $349,653.26 in funding</a:t>
            </a:r>
          </a:p>
          <a:p>
            <a:pPr marL="285750" indent="-285750">
              <a:buFont typeface="Arial" panose="020B0604020202020204" pitchFamily="34" charset="0"/>
              <a:buChar char="•"/>
            </a:pPr>
            <a:r>
              <a:rPr lang="en-US" sz="2500" dirty="0"/>
              <a:t>Grant Committee comprised of seven individuals representing community groups </a:t>
            </a:r>
            <a:r>
              <a:rPr lang="en-US" sz="2500"/>
              <a:t>and Commissioner </a:t>
            </a:r>
            <a:r>
              <a:rPr lang="en-US" sz="2500" dirty="0"/>
              <a:t>staffs reviewed and scored all applications</a:t>
            </a:r>
          </a:p>
          <a:p>
            <a:pPr marL="285750" indent="-285750">
              <a:buFont typeface="Arial" panose="020B0604020202020204" pitchFamily="34" charset="0"/>
              <a:buChar char="•"/>
            </a:pPr>
            <a:r>
              <a:rPr lang="en-US" sz="2500" dirty="0"/>
              <a:t>Review panel recommended ten projects for competitive funding, totaling $225,000</a:t>
            </a:r>
          </a:p>
          <a:p>
            <a:pPr marL="685800" lvl="1" indent="-342900">
              <a:buFont typeface="Courier New" panose="02070309020205020404" pitchFamily="49" charset="0"/>
              <a:buChar char="o"/>
            </a:pPr>
            <a:r>
              <a:rPr lang="en-US" sz="2500" dirty="0"/>
              <a:t>Five grantees are new to the PUAH grant program</a:t>
            </a:r>
          </a:p>
          <a:p>
            <a:pPr marL="285750" indent="-285750">
              <a:buFont typeface="Arial" panose="020B0604020202020204" pitchFamily="34" charset="0"/>
              <a:buChar char="•"/>
            </a:pPr>
            <a:endParaRPr lang="en-US" dirty="0"/>
          </a:p>
        </p:txBody>
      </p:sp>
      <p:pic>
        <p:nvPicPr>
          <p:cNvPr id="6" name="Picture 5">
            <a:extLst>
              <a:ext uri="{FF2B5EF4-FFF2-40B4-BE49-F238E27FC236}">
                <a16:creationId xmlns:a16="http://schemas.microsoft.com/office/drawing/2014/main" id="{1D3B2973-D25E-438A-AA6D-F7A91A4AD43E}"/>
              </a:ext>
            </a:extLst>
          </p:cNvPr>
          <p:cNvPicPr>
            <a:picLocks noChangeAspect="1"/>
          </p:cNvPicPr>
          <p:nvPr/>
        </p:nvPicPr>
        <p:blipFill>
          <a:blip r:embed="rId2"/>
          <a:stretch>
            <a:fillRect/>
          </a:stretch>
        </p:blipFill>
        <p:spPr>
          <a:xfrm>
            <a:off x="746512" y="5607767"/>
            <a:ext cx="699175" cy="996696"/>
          </a:xfrm>
          <a:prstGeom prst="rect">
            <a:avLst/>
          </a:prstGeom>
        </p:spPr>
      </p:pic>
    </p:spTree>
    <p:extLst>
      <p:ext uri="{BB962C8B-B14F-4D97-AF65-F5344CB8AC3E}">
        <p14:creationId xmlns:p14="http://schemas.microsoft.com/office/powerpoint/2010/main" val="578237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669C929-E9D1-4094-9F75-C68CD667310A}"/>
              </a:ext>
            </a:extLst>
          </p:cNvPr>
          <p:cNvSpPr>
            <a:spLocks noGrp="1"/>
          </p:cNvSpPr>
          <p:nvPr>
            <p:ph type="sldNum" sz="quarter" idx="12"/>
          </p:nvPr>
        </p:nvSpPr>
        <p:spPr/>
        <p:txBody>
          <a:bodyPr/>
          <a:lstStyle/>
          <a:p>
            <a:fld id="{70339DB7-CB8A-4399-BEC1-E3E2DDDAF66E}" type="slidenum">
              <a:rPr lang="en-US" smtClean="0"/>
              <a:t>4</a:t>
            </a:fld>
            <a:endParaRPr lang="en-US"/>
          </a:p>
        </p:txBody>
      </p:sp>
      <p:sp>
        <p:nvSpPr>
          <p:cNvPr id="4" name="Title 3">
            <a:extLst>
              <a:ext uri="{FF2B5EF4-FFF2-40B4-BE49-F238E27FC236}">
                <a16:creationId xmlns:a16="http://schemas.microsoft.com/office/drawing/2014/main" id="{992DC142-9571-4DE8-A43F-FB4CD0705988}"/>
              </a:ext>
            </a:extLst>
          </p:cNvPr>
          <p:cNvSpPr>
            <a:spLocks noGrp="1"/>
          </p:cNvSpPr>
          <p:nvPr>
            <p:ph type="title"/>
          </p:nvPr>
        </p:nvSpPr>
        <p:spPr/>
        <p:txBody>
          <a:bodyPr/>
          <a:lstStyle/>
          <a:p>
            <a:r>
              <a:rPr lang="en-US" sz="3800" dirty="0"/>
              <a:t>Funding Recommendations: New</a:t>
            </a:r>
          </a:p>
        </p:txBody>
      </p:sp>
      <p:sp>
        <p:nvSpPr>
          <p:cNvPr id="5" name="Content Placeholder 2">
            <a:extLst>
              <a:ext uri="{FF2B5EF4-FFF2-40B4-BE49-F238E27FC236}">
                <a16:creationId xmlns:a16="http://schemas.microsoft.com/office/drawing/2014/main" id="{AB3F7DF1-E8B8-44B2-BA79-0B4C5D9A1107}"/>
              </a:ext>
            </a:extLst>
          </p:cNvPr>
          <p:cNvSpPr txBox="1">
            <a:spLocks/>
          </p:cNvSpPr>
          <p:nvPr/>
        </p:nvSpPr>
        <p:spPr>
          <a:xfrm>
            <a:off x="1037106" y="1777397"/>
            <a:ext cx="7200900" cy="3599001"/>
          </a:xfrm>
          <a:prstGeom prst="rect">
            <a:avLst/>
          </a:prstGeom>
        </p:spPr>
        <p:txBody>
          <a:bodyPr vert="horz" lIns="91440" tIns="45720" rIns="91440" bIns="45720" rtlCol="0" anchor="t">
            <a:normAutofit/>
          </a:bodyPr>
          <a:lstStyle>
            <a:lvl1pPr marL="0" indent="0" algn="l" defTabSz="685800" rtl="0" eaLnBrk="1" latinLnBrk="0" hangingPunct="1">
              <a:lnSpc>
                <a:spcPct val="94000"/>
              </a:lnSpc>
              <a:spcBef>
                <a:spcPts val="1000"/>
              </a:spcBef>
              <a:spcAft>
                <a:spcPts val="200"/>
              </a:spcAft>
              <a:buSzPct val="120000"/>
              <a:buFont typeface="Arial" panose="020B0604020202020204" pitchFamily="34" charset="0"/>
              <a:buNone/>
              <a:defRPr sz="1500" i="0" kern="1200" baseline="0">
                <a:solidFill>
                  <a:schemeClr val="tx2"/>
                </a:solidFill>
                <a:latin typeface="AvenirNext LT Pro Regular" panose="020B0504020202020204" pitchFamily="34" charset="0"/>
                <a:ea typeface="+mn-ea"/>
                <a:cs typeface="+mn-cs"/>
              </a:defRPr>
            </a:lvl1pPr>
            <a:lvl2pPr marL="342900" indent="0" algn="l" defTabSz="685800" rtl="0" eaLnBrk="1" latinLnBrk="0" hangingPunct="1">
              <a:lnSpc>
                <a:spcPct val="94000"/>
              </a:lnSpc>
              <a:spcBef>
                <a:spcPts val="500"/>
              </a:spcBef>
              <a:spcAft>
                <a:spcPts val="200"/>
              </a:spcAft>
              <a:buSzPct val="80000"/>
              <a:buFont typeface="Courier New" panose="02070309020205020404" pitchFamily="49" charset="0"/>
              <a:buNone/>
              <a:defRPr sz="1500" i="0" kern="1200" baseline="0">
                <a:solidFill>
                  <a:schemeClr val="tx2"/>
                </a:solidFill>
                <a:latin typeface="AvenirNext LT Pro Regular" panose="020B0504020202020204" pitchFamily="34" charset="0"/>
                <a:ea typeface="+mn-ea"/>
                <a:cs typeface="+mn-cs"/>
              </a:defRPr>
            </a:lvl2pPr>
            <a:lvl3pPr marL="685800" indent="0" algn="l" defTabSz="685800" rtl="0" eaLnBrk="1" latinLnBrk="0" hangingPunct="1">
              <a:lnSpc>
                <a:spcPct val="94000"/>
              </a:lnSpc>
              <a:spcBef>
                <a:spcPts val="500"/>
              </a:spcBef>
              <a:spcAft>
                <a:spcPts val="200"/>
              </a:spcAft>
              <a:buFont typeface="Wingdings" panose="05000000000000000000" pitchFamily="2" charset="2"/>
              <a:buNone/>
              <a:defRPr sz="1500" i="0" kern="1200" baseline="0">
                <a:solidFill>
                  <a:schemeClr val="tx2"/>
                </a:solidFill>
                <a:latin typeface="AvenirNext LT Pro Regular" panose="020B0504020202020204" pitchFamily="34" charset="0"/>
                <a:ea typeface="+mn-ea"/>
                <a:cs typeface="+mn-cs"/>
              </a:defRPr>
            </a:lvl3pPr>
            <a:lvl4pPr marL="1028700" indent="0" algn="l" defTabSz="685800" rtl="0" eaLnBrk="1" latinLnBrk="0" hangingPunct="1">
              <a:lnSpc>
                <a:spcPct val="94000"/>
              </a:lnSpc>
              <a:spcBef>
                <a:spcPts val="500"/>
              </a:spcBef>
              <a:spcAft>
                <a:spcPts val="200"/>
              </a:spcAft>
              <a:buSzPct val="50000"/>
              <a:buFont typeface="Wingdings" panose="05000000000000000000" pitchFamily="2" charset="2"/>
              <a:buNone/>
              <a:defRPr sz="1500" i="0" kern="1200" baseline="0">
                <a:solidFill>
                  <a:schemeClr val="tx2"/>
                </a:solidFill>
                <a:latin typeface="AvenirNext LT Pro Regular" panose="020B0504020202020204" pitchFamily="34" charset="0"/>
                <a:ea typeface="+mn-ea"/>
                <a:cs typeface="+mn-cs"/>
              </a:defRPr>
            </a:lvl4pPr>
            <a:lvl5pPr marL="1371600" indent="0" algn="l" defTabSz="685800" rtl="0" eaLnBrk="1" latinLnBrk="0" hangingPunct="1">
              <a:lnSpc>
                <a:spcPct val="94000"/>
              </a:lnSpc>
              <a:spcBef>
                <a:spcPts val="500"/>
              </a:spcBef>
              <a:spcAft>
                <a:spcPts val="200"/>
              </a:spcAft>
              <a:buFont typeface="Arial" panose="020B0604020202020204" pitchFamily="34" charset="0"/>
              <a:buNone/>
              <a:defRPr sz="1500" i="0" kern="1200" baseline="0">
                <a:solidFill>
                  <a:schemeClr val="tx2"/>
                </a:solidFill>
                <a:latin typeface="AvenirNext LT Pro Regular" panose="020B0504020202020204" pitchFamily="34" charset="0"/>
                <a:ea typeface="+mn-ea"/>
                <a:cs typeface="+mn-cs"/>
              </a:defRPr>
            </a:lvl5pPr>
            <a:lvl6pPr marL="1714500" indent="0" algn="l" defTabSz="685800" rtl="0" eaLnBrk="1" latinLnBrk="0" hangingPunct="1">
              <a:lnSpc>
                <a:spcPct val="94000"/>
              </a:lnSpc>
              <a:spcBef>
                <a:spcPts val="500"/>
              </a:spcBef>
              <a:spcAft>
                <a:spcPts val="200"/>
              </a:spcAft>
              <a:buFont typeface="Franklin Gothic Book" panose="020B0503020102020204" pitchFamily="34" charset="0"/>
              <a:buNone/>
              <a:defRPr sz="1500" i="1" kern="1200" baseline="0">
                <a:solidFill>
                  <a:schemeClr val="tx2"/>
                </a:solidFill>
                <a:latin typeface="+mn-lt"/>
                <a:ea typeface="+mn-ea"/>
                <a:cs typeface="+mn-cs"/>
              </a:defRPr>
            </a:lvl6pPr>
            <a:lvl7pPr marL="2057400" indent="0" algn="l" defTabSz="685800" rtl="0" eaLnBrk="1" latinLnBrk="0" hangingPunct="1">
              <a:lnSpc>
                <a:spcPct val="94000"/>
              </a:lnSpc>
              <a:spcBef>
                <a:spcPts val="500"/>
              </a:spcBef>
              <a:spcAft>
                <a:spcPts val="200"/>
              </a:spcAft>
              <a:buFont typeface="Franklin Gothic Book" panose="020B0503020102020204" pitchFamily="34" charset="0"/>
              <a:buNone/>
              <a:defRPr sz="1500" kern="1200" baseline="0">
                <a:solidFill>
                  <a:schemeClr val="tx2"/>
                </a:solidFill>
                <a:latin typeface="+mn-lt"/>
                <a:ea typeface="+mn-ea"/>
                <a:cs typeface="+mn-cs"/>
              </a:defRPr>
            </a:lvl7pPr>
            <a:lvl8pPr marL="2400300" indent="0" algn="l" defTabSz="685800" rtl="0" eaLnBrk="1" latinLnBrk="0" hangingPunct="1">
              <a:lnSpc>
                <a:spcPct val="94000"/>
              </a:lnSpc>
              <a:spcBef>
                <a:spcPts val="500"/>
              </a:spcBef>
              <a:spcAft>
                <a:spcPts val="200"/>
              </a:spcAft>
              <a:buFont typeface="Franklin Gothic Book" panose="020B0503020102020204" pitchFamily="34" charset="0"/>
              <a:buNone/>
              <a:defRPr sz="1500" i="1" kern="1200" baseline="0">
                <a:solidFill>
                  <a:schemeClr val="tx2"/>
                </a:solidFill>
                <a:latin typeface="+mn-lt"/>
                <a:ea typeface="+mn-ea"/>
                <a:cs typeface="+mn-cs"/>
              </a:defRPr>
            </a:lvl8pPr>
            <a:lvl9pPr marL="2743200" indent="0" algn="l" defTabSz="685800" rtl="0" eaLnBrk="1" latinLnBrk="0" hangingPunct="1">
              <a:lnSpc>
                <a:spcPct val="94000"/>
              </a:lnSpc>
              <a:spcBef>
                <a:spcPts val="500"/>
              </a:spcBef>
              <a:spcAft>
                <a:spcPts val="200"/>
              </a:spcAft>
              <a:buFont typeface="Franklin Gothic Book" panose="020B0503020102020204" pitchFamily="34" charset="0"/>
              <a:buNone/>
              <a:defRPr sz="1500" kern="1200" baseline="0">
                <a:solidFill>
                  <a:schemeClr val="tx2"/>
                </a:solidFill>
                <a:latin typeface="+mn-lt"/>
                <a:ea typeface="+mn-ea"/>
                <a:cs typeface="+mn-cs"/>
              </a:defRPr>
            </a:lvl9pPr>
          </a:lstStyle>
          <a:p>
            <a:pPr marL="285750" indent="-285750">
              <a:buFont typeface="Arial" panose="020B0604020202020204" pitchFamily="34" charset="0"/>
              <a:buChar char="•"/>
            </a:pPr>
            <a:endParaRPr lang="en-US" dirty="0"/>
          </a:p>
        </p:txBody>
      </p:sp>
      <p:graphicFrame>
        <p:nvGraphicFramePr>
          <p:cNvPr id="3" name="Table 2">
            <a:extLst>
              <a:ext uri="{FF2B5EF4-FFF2-40B4-BE49-F238E27FC236}">
                <a16:creationId xmlns:a16="http://schemas.microsoft.com/office/drawing/2014/main" id="{5D6679C8-C83D-4D31-9207-3D843A83156C}"/>
              </a:ext>
            </a:extLst>
          </p:cNvPr>
          <p:cNvGraphicFramePr>
            <a:graphicFrameLocks noGrp="1"/>
          </p:cNvGraphicFramePr>
          <p:nvPr>
            <p:extLst>
              <p:ext uri="{D42A27DB-BD31-4B8C-83A1-F6EECF244321}">
                <p14:modId xmlns:p14="http://schemas.microsoft.com/office/powerpoint/2010/main" val="934121381"/>
              </p:ext>
            </p:extLst>
          </p:nvPr>
        </p:nvGraphicFramePr>
        <p:xfrm>
          <a:off x="1037106" y="1597373"/>
          <a:ext cx="6749845" cy="3869690"/>
        </p:xfrm>
        <a:graphic>
          <a:graphicData uri="http://schemas.openxmlformats.org/drawingml/2006/table">
            <a:tbl>
              <a:tblPr firstRow="1" bandRow="1">
                <a:tableStyleId>{5C22544A-7EE6-4342-B048-85BDC9FD1C3A}</a:tableStyleId>
              </a:tblPr>
              <a:tblGrid>
                <a:gridCol w="2288458">
                  <a:extLst>
                    <a:ext uri="{9D8B030D-6E8A-4147-A177-3AD203B41FA5}">
                      <a16:colId xmlns:a16="http://schemas.microsoft.com/office/drawing/2014/main" val="694504139"/>
                    </a:ext>
                  </a:extLst>
                </a:gridCol>
                <a:gridCol w="3237271">
                  <a:extLst>
                    <a:ext uri="{9D8B030D-6E8A-4147-A177-3AD203B41FA5}">
                      <a16:colId xmlns:a16="http://schemas.microsoft.com/office/drawing/2014/main" val="2812238190"/>
                    </a:ext>
                  </a:extLst>
                </a:gridCol>
                <a:gridCol w="1224116">
                  <a:extLst>
                    <a:ext uri="{9D8B030D-6E8A-4147-A177-3AD203B41FA5}">
                      <a16:colId xmlns:a16="http://schemas.microsoft.com/office/drawing/2014/main" val="4065454885"/>
                    </a:ext>
                  </a:extLst>
                </a:gridCol>
              </a:tblGrid>
              <a:tr h="370840">
                <a:tc>
                  <a:txBody>
                    <a:bodyPr/>
                    <a:lstStyle/>
                    <a:p>
                      <a:pPr algn="ctr"/>
                      <a:r>
                        <a:rPr lang="en-US" dirty="0">
                          <a:solidFill>
                            <a:schemeClr val="tx1"/>
                          </a:solidFill>
                          <a:latin typeface="Calibri" panose="020F0502020204030204" pitchFamily="34" charset="0"/>
                          <a:cs typeface="Calibri" panose="020F0502020204030204" pitchFamily="34" charset="0"/>
                        </a:rPr>
                        <a:t>Grantee Organization</a:t>
                      </a:r>
                    </a:p>
                  </a:txBody>
                  <a:tcPr/>
                </a:tc>
                <a:tc>
                  <a:txBody>
                    <a:bodyPr/>
                    <a:lstStyle/>
                    <a:p>
                      <a:pPr algn="ctr"/>
                      <a:r>
                        <a:rPr lang="en-US" dirty="0">
                          <a:solidFill>
                            <a:schemeClr val="tx1"/>
                          </a:solidFill>
                          <a:latin typeface="Calibri" panose="020F0502020204030204" pitchFamily="34" charset="0"/>
                          <a:cs typeface="Calibri" panose="020F0502020204030204" pitchFamily="34" charset="0"/>
                        </a:rPr>
                        <a:t>Project Summary</a:t>
                      </a:r>
                    </a:p>
                  </a:txBody>
                  <a:tcPr/>
                </a:tc>
                <a:tc>
                  <a:txBody>
                    <a:bodyPr/>
                    <a:lstStyle/>
                    <a:p>
                      <a:pPr algn="ctr"/>
                      <a:r>
                        <a:rPr lang="en-US" dirty="0">
                          <a:solidFill>
                            <a:schemeClr val="tx1"/>
                          </a:solidFill>
                          <a:latin typeface="Calibri" panose="020F0502020204030204" pitchFamily="34" charset="0"/>
                          <a:cs typeface="Calibri" panose="020F0502020204030204" pitchFamily="34" charset="0"/>
                        </a:rPr>
                        <a:t>Grant Amount</a:t>
                      </a:r>
                    </a:p>
                  </a:txBody>
                  <a:tcPr/>
                </a:tc>
                <a:extLst>
                  <a:ext uri="{0D108BD9-81ED-4DB2-BD59-A6C34878D82A}">
                    <a16:rowId xmlns:a16="http://schemas.microsoft.com/office/drawing/2014/main" val="3934796601"/>
                  </a:ext>
                </a:extLst>
              </a:tr>
              <a:tr h="370840">
                <a:tc>
                  <a:txBody>
                    <a:bodyPr/>
                    <a:lstStyle/>
                    <a:p>
                      <a:r>
                        <a:rPr lang="en-US" sz="1300" dirty="0">
                          <a:latin typeface="Calibri" panose="020F0502020204030204" pitchFamily="34" charset="0"/>
                          <a:cs typeface="Calibri" panose="020F0502020204030204" pitchFamily="34" charset="0"/>
                        </a:rPr>
                        <a:t>Freedom to Thrive</a:t>
                      </a:r>
                    </a:p>
                  </a:txBody>
                  <a:tcPr/>
                </a:tc>
                <a:tc>
                  <a:txBody>
                    <a:bodyPr/>
                    <a:lstStyle/>
                    <a:p>
                      <a:r>
                        <a:rPr lang="en-US" sz="1300" b="1" kern="1200" dirty="0">
                          <a:solidFill>
                            <a:schemeClr val="dk1"/>
                          </a:solidFill>
                          <a:effectLst/>
                          <a:latin typeface="Calibri" panose="020F0502020204030204" pitchFamily="34" charset="0"/>
                          <a:ea typeface="+mn-ea"/>
                          <a:cs typeface="Calibri" panose="020F0502020204030204" pitchFamily="34" charset="0"/>
                        </a:rPr>
                        <a:t>Umoja </a:t>
                      </a:r>
                      <a:r>
                        <a:rPr lang="en-US" sz="1300" b="1" kern="1200" dirty="0" err="1">
                          <a:solidFill>
                            <a:schemeClr val="dk1"/>
                          </a:solidFill>
                          <a:effectLst/>
                          <a:latin typeface="Calibri" panose="020F0502020204030204" pitchFamily="34" charset="0"/>
                          <a:ea typeface="+mn-ea"/>
                          <a:cs typeface="Calibri" panose="020F0502020204030204" pitchFamily="34" charset="0"/>
                        </a:rPr>
                        <a:t>Kijana</a:t>
                      </a:r>
                      <a:r>
                        <a:rPr lang="en-US" sz="1300" b="1" kern="1200" dirty="0">
                          <a:solidFill>
                            <a:schemeClr val="dk1"/>
                          </a:solidFill>
                          <a:effectLst/>
                          <a:latin typeface="Calibri" panose="020F0502020204030204" pitchFamily="34" charset="0"/>
                          <a:ea typeface="+mn-ea"/>
                          <a:cs typeface="Calibri" panose="020F0502020204030204" pitchFamily="34" charset="0"/>
                        </a:rPr>
                        <a:t> </a:t>
                      </a:r>
                      <a:r>
                        <a:rPr lang="en-US" sz="1300" b="1" kern="1200" dirty="0" err="1">
                          <a:solidFill>
                            <a:schemeClr val="dk1"/>
                          </a:solidFill>
                          <a:effectLst/>
                          <a:latin typeface="Calibri" panose="020F0502020204030204" pitchFamily="34" charset="0"/>
                          <a:ea typeface="+mn-ea"/>
                          <a:cs typeface="Calibri" panose="020F0502020204030204" pitchFamily="34" charset="0"/>
                        </a:rPr>
                        <a:t>Shujaa</a:t>
                      </a:r>
                      <a:r>
                        <a:rPr lang="en-US" sz="1300" b="1" kern="1200" dirty="0">
                          <a:solidFill>
                            <a:schemeClr val="dk1"/>
                          </a:solidFill>
                          <a:effectLst/>
                          <a:latin typeface="Calibri" panose="020F0502020204030204" pitchFamily="34" charset="0"/>
                          <a:ea typeface="+mn-ea"/>
                          <a:cs typeface="Calibri" panose="020F0502020204030204" pitchFamily="34" charset="0"/>
                        </a:rPr>
                        <a:t> Fellowship: </a:t>
                      </a:r>
                      <a:r>
                        <a:rPr lang="en-US" sz="1200" kern="1200" dirty="0">
                          <a:solidFill>
                            <a:schemeClr val="dk1"/>
                          </a:solidFill>
                          <a:effectLst/>
                          <a:latin typeface="Calibri" panose="020F0502020204030204" pitchFamily="34" charset="0"/>
                          <a:ea typeface="+mn-ea"/>
                          <a:cs typeface="Calibri" panose="020F0502020204030204" pitchFamily="34" charset="0"/>
                        </a:rPr>
                        <a:t>Six-month program development and implementation fellowship for black youth, ages 30 and under.</a:t>
                      </a:r>
                      <a:endParaRPr lang="en-US" sz="1200" dirty="0">
                        <a:latin typeface="Calibri" panose="020F0502020204030204" pitchFamily="34" charset="0"/>
                        <a:cs typeface="Calibri" panose="020F0502020204030204" pitchFamily="34" charset="0"/>
                      </a:endParaRPr>
                    </a:p>
                  </a:txBody>
                  <a:tcPr/>
                </a:tc>
                <a:tc>
                  <a:txBody>
                    <a:bodyPr/>
                    <a:lstStyle/>
                    <a:p>
                      <a:pPr algn="ctr"/>
                      <a:r>
                        <a:rPr lang="en-US" sz="1300" dirty="0">
                          <a:latin typeface="Calibri" panose="020F0502020204030204" pitchFamily="34" charset="0"/>
                          <a:cs typeface="Calibri" panose="020F0502020204030204" pitchFamily="34" charset="0"/>
                        </a:rPr>
                        <a:t>$25,000</a:t>
                      </a:r>
                    </a:p>
                  </a:txBody>
                  <a:tcPr/>
                </a:tc>
                <a:extLst>
                  <a:ext uri="{0D108BD9-81ED-4DB2-BD59-A6C34878D82A}">
                    <a16:rowId xmlns:a16="http://schemas.microsoft.com/office/drawing/2014/main" val="2165598965"/>
                  </a:ext>
                </a:extLst>
              </a:tr>
              <a:tr h="370840">
                <a:tc>
                  <a:txBody>
                    <a:bodyPr/>
                    <a:lstStyle/>
                    <a:p>
                      <a:r>
                        <a:rPr lang="en-US" sz="1300" dirty="0">
                          <a:latin typeface="Calibri" panose="020F0502020204030204" pitchFamily="34" charset="0"/>
                          <a:cs typeface="Calibri" panose="020F0502020204030204" pitchFamily="34" charset="0"/>
                        </a:rPr>
                        <a:t>Greater Portland Trans Unity</a:t>
                      </a:r>
                    </a:p>
                  </a:txBody>
                  <a:tcPr/>
                </a:tc>
                <a:tc>
                  <a:txBody>
                    <a:bodyPr/>
                    <a:lstStyle/>
                    <a:p>
                      <a:pPr marL="0" marR="0">
                        <a:spcBef>
                          <a:spcPts val="0"/>
                        </a:spcBef>
                        <a:spcAft>
                          <a:spcPts val="0"/>
                        </a:spcAft>
                      </a:pPr>
                      <a:r>
                        <a:rPr lang="en-US" sz="1300" b="1" dirty="0">
                          <a:solidFill>
                            <a:srgbClr val="000000"/>
                          </a:solidFill>
                          <a:effectLst/>
                          <a:latin typeface="Calibri" panose="020F0502020204030204" pitchFamily="34" charset="0"/>
                          <a:ea typeface="Times New Roman" panose="02020603050405020304" pitchFamily="18" charset="0"/>
                        </a:rPr>
                        <a:t>Building Community &amp; Safety with Unhoused Trans and Queer People: </a:t>
                      </a:r>
                      <a:r>
                        <a:rPr lang="en-US" sz="1200" dirty="0">
                          <a:solidFill>
                            <a:srgbClr val="000000"/>
                          </a:solidFill>
                          <a:effectLst/>
                          <a:latin typeface="Calibri" panose="020F0502020204030204" pitchFamily="34" charset="0"/>
                          <a:ea typeface="Times New Roman" panose="02020603050405020304" pitchFamily="18" charset="0"/>
                        </a:rPr>
                        <a:t>Organizing events and activities that foster connection, peer support, skill building, and leadership development; monthly drop-in community space; know-your-rights &amp; self-defense trainings, resource sharing, and zine making.</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r>
                        <a:rPr lang="en-US" sz="1300" dirty="0">
                          <a:latin typeface="Calibri" panose="020F0502020204030204" pitchFamily="34" charset="0"/>
                          <a:cs typeface="Calibri" panose="020F0502020204030204" pitchFamily="34" charset="0"/>
                        </a:rPr>
                        <a:t>$25,000</a:t>
                      </a:r>
                    </a:p>
                  </a:txBody>
                  <a:tcPr/>
                </a:tc>
                <a:extLst>
                  <a:ext uri="{0D108BD9-81ED-4DB2-BD59-A6C34878D82A}">
                    <a16:rowId xmlns:a16="http://schemas.microsoft.com/office/drawing/2014/main" val="3286735791"/>
                  </a:ext>
                </a:extLst>
              </a:tr>
              <a:tr h="370840">
                <a:tc>
                  <a:txBody>
                    <a:bodyPr/>
                    <a:lstStyle/>
                    <a:p>
                      <a:r>
                        <a:rPr lang="en-US" sz="1300" dirty="0">
                          <a:latin typeface="Calibri" panose="020F0502020204030204" pitchFamily="34" charset="0"/>
                          <a:cs typeface="Calibri" panose="020F0502020204030204" pitchFamily="34" charset="0"/>
                        </a:rPr>
                        <a:t>Resolutions Northwest</a:t>
                      </a:r>
                    </a:p>
                  </a:txBody>
                  <a:tcPr/>
                </a:tc>
                <a:tc>
                  <a:txBody>
                    <a:bodyPr/>
                    <a:lstStyle/>
                    <a:p>
                      <a:pPr marL="0" marR="0">
                        <a:spcBef>
                          <a:spcPts val="0"/>
                        </a:spcBef>
                        <a:spcAft>
                          <a:spcPts val="0"/>
                        </a:spcAft>
                      </a:pPr>
                      <a:r>
                        <a:rPr lang="en-US" sz="1300" b="1" dirty="0">
                          <a:solidFill>
                            <a:srgbClr val="000000"/>
                          </a:solidFill>
                          <a:effectLst/>
                          <a:latin typeface="Calibri" panose="020F0502020204030204" pitchFamily="34" charset="0"/>
                          <a:ea typeface="Times New Roman" panose="02020603050405020304" pitchFamily="18" charset="0"/>
                        </a:rPr>
                        <a:t>Interrupting Hate in Schools: </a:t>
                      </a:r>
                      <a:r>
                        <a:rPr lang="en-US" sz="1200" dirty="0">
                          <a:solidFill>
                            <a:srgbClr val="000000"/>
                          </a:solidFill>
                          <a:effectLst/>
                          <a:latin typeface="Calibri" panose="020F0502020204030204" pitchFamily="34" charset="0"/>
                          <a:ea typeface="Times New Roman" panose="02020603050405020304" pitchFamily="18" charset="0"/>
                        </a:rPr>
                        <a:t>Interrupting Hate in Schools training to youth in three Portland High Schools, educate these youth around </a:t>
                      </a:r>
                      <a:r>
                        <a:rPr lang="en-US" sz="1200" dirty="0" err="1">
                          <a:solidFill>
                            <a:srgbClr val="000000"/>
                          </a:solidFill>
                          <a:effectLst/>
                          <a:latin typeface="Calibri" panose="020F0502020204030204" pitchFamily="34" charset="0"/>
                          <a:ea typeface="Times New Roman" panose="02020603050405020304" pitchFamily="18" charset="0"/>
                        </a:rPr>
                        <a:t>ReportHatePDX</a:t>
                      </a:r>
                      <a:r>
                        <a:rPr lang="en-US" sz="1200" dirty="0">
                          <a:solidFill>
                            <a:srgbClr val="000000"/>
                          </a:solidFill>
                          <a:effectLst/>
                          <a:latin typeface="Calibri" panose="020F0502020204030204" pitchFamily="34" charset="0"/>
                          <a:ea typeface="Times New Roman" panose="02020603050405020304" pitchFamily="18" charset="0"/>
                        </a:rPr>
                        <a:t>, and support them in developing projects to address hate in their school communities, culminating in a youth gathering to share successes, learning and plans for next step.</a:t>
                      </a:r>
                      <a:endParaRPr lang="en-US" sz="1200" dirty="0">
                        <a:effectLst/>
                        <a:latin typeface="Times New Roman" panose="02020603050405020304" pitchFamily="18" charset="0"/>
                        <a:ea typeface="Times New Roman" panose="02020603050405020304" pitchFamily="18" charset="0"/>
                      </a:endParaRPr>
                    </a:p>
                  </a:txBody>
                  <a:tcPr marL="73025" marR="73025" marT="0" marB="54610" anchor="ctr"/>
                </a:tc>
                <a:tc>
                  <a:txBody>
                    <a:bodyPr/>
                    <a:lstStyle/>
                    <a:p>
                      <a:pPr algn="ctr"/>
                      <a:r>
                        <a:rPr lang="en-US" sz="1300" dirty="0">
                          <a:latin typeface="Calibri" panose="020F0502020204030204" pitchFamily="34" charset="0"/>
                          <a:cs typeface="Calibri" panose="020F0502020204030204" pitchFamily="34" charset="0"/>
                        </a:rPr>
                        <a:t>$25,000</a:t>
                      </a:r>
                    </a:p>
                  </a:txBody>
                  <a:tcPr/>
                </a:tc>
                <a:extLst>
                  <a:ext uri="{0D108BD9-81ED-4DB2-BD59-A6C34878D82A}">
                    <a16:rowId xmlns:a16="http://schemas.microsoft.com/office/drawing/2014/main" val="1332287267"/>
                  </a:ext>
                </a:extLst>
              </a:tr>
            </a:tbl>
          </a:graphicData>
        </a:graphic>
      </p:graphicFrame>
      <p:pic>
        <p:nvPicPr>
          <p:cNvPr id="6" name="Picture 5">
            <a:extLst>
              <a:ext uri="{FF2B5EF4-FFF2-40B4-BE49-F238E27FC236}">
                <a16:creationId xmlns:a16="http://schemas.microsoft.com/office/drawing/2014/main" id="{7B62CB79-625D-4EAC-A6F7-FAEF8FD3784E}"/>
              </a:ext>
            </a:extLst>
          </p:cNvPr>
          <p:cNvPicPr>
            <a:picLocks noChangeAspect="1"/>
          </p:cNvPicPr>
          <p:nvPr/>
        </p:nvPicPr>
        <p:blipFill>
          <a:blip r:embed="rId2"/>
          <a:stretch>
            <a:fillRect/>
          </a:stretch>
        </p:blipFill>
        <p:spPr>
          <a:xfrm>
            <a:off x="746512" y="5607767"/>
            <a:ext cx="699175" cy="996696"/>
          </a:xfrm>
          <a:prstGeom prst="rect">
            <a:avLst/>
          </a:prstGeom>
        </p:spPr>
      </p:pic>
    </p:spTree>
    <p:extLst>
      <p:ext uri="{BB962C8B-B14F-4D97-AF65-F5344CB8AC3E}">
        <p14:creationId xmlns:p14="http://schemas.microsoft.com/office/powerpoint/2010/main" val="2837174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669C929-E9D1-4094-9F75-C68CD667310A}"/>
              </a:ext>
            </a:extLst>
          </p:cNvPr>
          <p:cNvSpPr>
            <a:spLocks noGrp="1"/>
          </p:cNvSpPr>
          <p:nvPr>
            <p:ph type="sldNum" sz="quarter" idx="12"/>
          </p:nvPr>
        </p:nvSpPr>
        <p:spPr/>
        <p:txBody>
          <a:bodyPr/>
          <a:lstStyle/>
          <a:p>
            <a:fld id="{70339DB7-CB8A-4399-BEC1-E3E2DDDAF66E}" type="slidenum">
              <a:rPr lang="en-US" smtClean="0"/>
              <a:t>5</a:t>
            </a:fld>
            <a:endParaRPr lang="en-US"/>
          </a:p>
        </p:txBody>
      </p:sp>
      <p:sp>
        <p:nvSpPr>
          <p:cNvPr id="4" name="Title 3">
            <a:extLst>
              <a:ext uri="{FF2B5EF4-FFF2-40B4-BE49-F238E27FC236}">
                <a16:creationId xmlns:a16="http://schemas.microsoft.com/office/drawing/2014/main" id="{992DC142-9571-4DE8-A43F-FB4CD0705988}"/>
              </a:ext>
            </a:extLst>
          </p:cNvPr>
          <p:cNvSpPr>
            <a:spLocks noGrp="1"/>
          </p:cNvSpPr>
          <p:nvPr>
            <p:ph type="title"/>
          </p:nvPr>
        </p:nvSpPr>
        <p:spPr/>
        <p:txBody>
          <a:bodyPr/>
          <a:lstStyle/>
          <a:p>
            <a:r>
              <a:rPr lang="en-US" sz="3800" dirty="0"/>
              <a:t>Funding Recommendations: New</a:t>
            </a:r>
          </a:p>
        </p:txBody>
      </p:sp>
      <p:sp>
        <p:nvSpPr>
          <p:cNvPr id="5" name="Content Placeholder 2">
            <a:extLst>
              <a:ext uri="{FF2B5EF4-FFF2-40B4-BE49-F238E27FC236}">
                <a16:creationId xmlns:a16="http://schemas.microsoft.com/office/drawing/2014/main" id="{AB3F7DF1-E8B8-44B2-BA79-0B4C5D9A1107}"/>
              </a:ext>
            </a:extLst>
          </p:cNvPr>
          <p:cNvSpPr txBox="1">
            <a:spLocks/>
          </p:cNvSpPr>
          <p:nvPr/>
        </p:nvSpPr>
        <p:spPr>
          <a:xfrm>
            <a:off x="1037106" y="1777397"/>
            <a:ext cx="7200900" cy="3599001"/>
          </a:xfrm>
          <a:prstGeom prst="rect">
            <a:avLst/>
          </a:prstGeom>
        </p:spPr>
        <p:txBody>
          <a:bodyPr vert="horz" lIns="91440" tIns="45720" rIns="91440" bIns="45720" rtlCol="0" anchor="t">
            <a:normAutofit/>
          </a:bodyPr>
          <a:lstStyle>
            <a:lvl1pPr marL="0" indent="0" algn="l" defTabSz="685800" rtl="0" eaLnBrk="1" latinLnBrk="0" hangingPunct="1">
              <a:lnSpc>
                <a:spcPct val="94000"/>
              </a:lnSpc>
              <a:spcBef>
                <a:spcPts val="1000"/>
              </a:spcBef>
              <a:spcAft>
                <a:spcPts val="200"/>
              </a:spcAft>
              <a:buSzPct val="120000"/>
              <a:buFont typeface="Arial" panose="020B0604020202020204" pitchFamily="34" charset="0"/>
              <a:buNone/>
              <a:defRPr sz="1500" i="0" kern="1200" baseline="0">
                <a:solidFill>
                  <a:schemeClr val="tx2"/>
                </a:solidFill>
                <a:latin typeface="AvenirNext LT Pro Regular" panose="020B0504020202020204" pitchFamily="34" charset="0"/>
                <a:ea typeface="+mn-ea"/>
                <a:cs typeface="+mn-cs"/>
              </a:defRPr>
            </a:lvl1pPr>
            <a:lvl2pPr marL="342900" indent="0" algn="l" defTabSz="685800" rtl="0" eaLnBrk="1" latinLnBrk="0" hangingPunct="1">
              <a:lnSpc>
                <a:spcPct val="94000"/>
              </a:lnSpc>
              <a:spcBef>
                <a:spcPts val="500"/>
              </a:spcBef>
              <a:spcAft>
                <a:spcPts val="200"/>
              </a:spcAft>
              <a:buSzPct val="80000"/>
              <a:buFont typeface="Courier New" panose="02070309020205020404" pitchFamily="49" charset="0"/>
              <a:buNone/>
              <a:defRPr sz="1500" i="0" kern="1200" baseline="0">
                <a:solidFill>
                  <a:schemeClr val="tx2"/>
                </a:solidFill>
                <a:latin typeface="AvenirNext LT Pro Regular" panose="020B0504020202020204" pitchFamily="34" charset="0"/>
                <a:ea typeface="+mn-ea"/>
                <a:cs typeface="+mn-cs"/>
              </a:defRPr>
            </a:lvl2pPr>
            <a:lvl3pPr marL="685800" indent="0" algn="l" defTabSz="685800" rtl="0" eaLnBrk="1" latinLnBrk="0" hangingPunct="1">
              <a:lnSpc>
                <a:spcPct val="94000"/>
              </a:lnSpc>
              <a:spcBef>
                <a:spcPts val="500"/>
              </a:spcBef>
              <a:spcAft>
                <a:spcPts val="200"/>
              </a:spcAft>
              <a:buFont typeface="Wingdings" panose="05000000000000000000" pitchFamily="2" charset="2"/>
              <a:buNone/>
              <a:defRPr sz="1500" i="0" kern="1200" baseline="0">
                <a:solidFill>
                  <a:schemeClr val="tx2"/>
                </a:solidFill>
                <a:latin typeface="AvenirNext LT Pro Regular" panose="020B0504020202020204" pitchFamily="34" charset="0"/>
                <a:ea typeface="+mn-ea"/>
                <a:cs typeface="+mn-cs"/>
              </a:defRPr>
            </a:lvl3pPr>
            <a:lvl4pPr marL="1028700" indent="0" algn="l" defTabSz="685800" rtl="0" eaLnBrk="1" latinLnBrk="0" hangingPunct="1">
              <a:lnSpc>
                <a:spcPct val="94000"/>
              </a:lnSpc>
              <a:spcBef>
                <a:spcPts val="500"/>
              </a:spcBef>
              <a:spcAft>
                <a:spcPts val="200"/>
              </a:spcAft>
              <a:buSzPct val="50000"/>
              <a:buFont typeface="Wingdings" panose="05000000000000000000" pitchFamily="2" charset="2"/>
              <a:buNone/>
              <a:defRPr sz="1500" i="0" kern="1200" baseline="0">
                <a:solidFill>
                  <a:schemeClr val="tx2"/>
                </a:solidFill>
                <a:latin typeface="AvenirNext LT Pro Regular" panose="020B0504020202020204" pitchFamily="34" charset="0"/>
                <a:ea typeface="+mn-ea"/>
                <a:cs typeface="+mn-cs"/>
              </a:defRPr>
            </a:lvl4pPr>
            <a:lvl5pPr marL="1371600" indent="0" algn="l" defTabSz="685800" rtl="0" eaLnBrk="1" latinLnBrk="0" hangingPunct="1">
              <a:lnSpc>
                <a:spcPct val="94000"/>
              </a:lnSpc>
              <a:spcBef>
                <a:spcPts val="500"/>
              </a:spcBef>
              <a:spcAft>
                <a:spcPts val="200"/>
              </a:spcAft>
              <a:buFont typeface="Arial" panose="020B0604020202020204" pitchFamily="34" charset="0"/>
              <a:buNone/>
              <a:defRPr sz="1500" i="0" kern="1200" baseline="0">
                <a:solidFill>
                  <a:schemeClr val="tx2"/>
                </a:solidFill>
                <a:latin typeface="AvenirNext LT Pro Regular" panose="020B0504020202020204" pitchFamily="34" charset="0"/>
                <a:ea typeface="+mn-ea"/>
                <a:cs typeface="+mn-cs"/>
              </a:defRPr>
            </a:lvl5pPr>
            <a:lvl6pPr marL="1714500" indent="0" algn="l" defTabSz="685800" rtl="0" eaLnBrk="1" latinLnBrk="0" hangingPunct="1">
              <a:lnSpc>
                <a:spcPct val="94000"/>
              </a:lnSpc>
              <a:spcBef>
                <a:spcPts val="500"/>
              </a:spcBef>
              <a:spcAft>
                <a:spcPts val="200"/>
              </a:spcAft>
              <a:buFont typeface="Franklin Gothic Book" panose="020B0503020102020204" pitchFamily="34" charset="0"/>
              <a:buNone/>
              <a:defRPr sz="1500" i="1" kern="1200" baseline="0">
                <a:solidFill>
                  <a:schemeClr val="tx2"/>
                </a:solidFill>
                <a:latin typeface="+mn-lt"/>
                <a:ea typeface="+mn-ea"/>
                <a:cs typeface="+mn-cs"/>
              </a:defRPr>
            </a:lvl6pPr>
            <a:lvl7pPr marL="2057400" indent="0" algn="l" defTabSz="685800" rtl="0" eaLnBrk="1" latinLnBrk="0" hangingPunct="1">
              <a:lnSpc>
                <a:spcPct val="94000"/>
              </a:lnSpc>
              <a:spcBef>
                <a:spcPts val="500"/>
              </a:spcBef>
              <a:spcAft>
                <a:spcPts val="200"/>
              </a:spcAft>
              <a:buFont typeface="Franklin Gothic Book" panose="020B0503020102020204" pitchFamily="34" charset="0"/>
              <a:buNone/>
              <a:defRPr sz="1500" kern="1200" baseline="0">
                <a:solidFill>
                  <a:schemeClr val="tx2"/>
                </a:solidFill>
                <a:latin typeface="+mn-lt"/>
                <a:ea typeface="+mn-ea"/>
                <a:cs typeface="+mn-cs"/>
              </a:defRPr>
            </a:lvl7pPr>
            <a:lvl8pPr marL="2400300" indent="0" algn="l" defTabSz="685800" rtl="0" eaLnBrk="1" latinLnBrk="0" hangingPunct="1">
              <a:lnSpc>
                <a:spcPct val="94000"/>
              </a:lnSpc>
              <a:spcBef>
                <a:spcPts val="500"/>
              </a:spcBef>
              <a:spcAft>
                <a:spcPts val="200"/>
              </a:spcAft>
              <a:buFont typeface="Franklin Gothic Book" panose="020B0503020102020204" pitchFamily="34" charset="0"/>
              <a:buNone/>
              <a:defRPr sz="1500" i="1" kern="1200" baseline="0">
                <a:solidFill>
                  <a:schemeClr val="tx2"/>
                </a:solidFill>
                <a:latin typeface="+mn-lt"/>
                <a:ea typeface="+mn-ea"/>
                <a:cs typeface="+mn-cs"/>
              </a:defRPr>
            </a:lvl8pPr>
            <a:lvl9pPr marL="2743200" indent="0" algn="l" defTabSz="685800" rtl="0" eaLnBrk="1" latinLnBrk="0" hangingPunct="1">
              <a:lnSpc>
                <a:spcPct val="94000"/>
              </a:lnSpc>
              <a:spcBef>
                <a:spcPts val="500"/>
              </a:spcBef>
              <a:spcAft>
                <a:spcPts val="200"/>
              </a:spcAft>
              <a:buFont typeface="Franklin Gothic Book" panose="020B0503020102020204" pitchFamily="34" charset="0"/>
              <a:buNone/>
              <a:defRPr sz="1500" kern="1200" baseline="0">
                <a:solidFill>
                  <a:schemeClr val="tx2"/>
                </a:solidFill>
                <a:latin typeface="+mn-lt"/>
                <a:ea typeface="+mn-ea"/>
                <a:cs typeface="+mn-cs"/>
              </a:defRPr>
            </a:lvl9pPr>
          </a:lstStyle>
          <a:p>
            <a:pPr marL="285750" indent="-285750">
              <a:buFont typeface="Arial" panose="020B0604020202020204" pitchFamily="34" charset="0"/>
              <a:buChar char="•"/>
            </a:pPr>
            <a:endParaRPr lang="en-US" dirty="0"/>
          </a:p>
        </p:txBody>
      </p:sp>
      <p:graphicFrame>
        <p:nvGraphicFramePr>
          <p:cNvPr id="3" name="Table 2">
            <a:extLst>
              <a:ext uri="{FF2B5EF4-FFF2-40B4-BE49-F238E27FC236}">
                <a16:creationId xmlns:a16="http://schemas.microsoft.com/office/drawing/2014/main" id="{5D6679C8-C83D-4D31-9207-3D843A83156C}"/>
              </a:ext>
            </a:extLst>
          </p:cNvPr>
          <p:cNvGraphicFramePr>
            <a:graphicFrameLocks noGrp="1"/>
          </p:cNvGraphicFramePr>
          <p:nvPr>
            <p:extLst>
              <p:ext uri="{D42A27DB-BD31-4B8C-83A1-F6EECF244321}">
                <p14:modId xmlns:p14="http://schemas.microsoft.com/office/powerpoint/2010/main" val="3065879003"/>
              </p:ext>
            </p:extLst>
          </p:nvPr>
        </p:nvGraphicFramePr>
        <p:xfrm>
          <a:off x="1037106" y="1617960"/>
          <a:ext cx="6749845" cy="3037840"/>
        </p:xfrm>
        <a:graphic>
          <a:graphicData uri="http://schemas.openxmlformats.org/drawingml/2006/table">
            <a:tbl>
              <a:tblPr firstRow="1" bandRow="1">
                <a:tableStyleId>{5C22544A-7EE6-4342-B048-85BDC9FD1C3A}</a:tableStyleId>
              </a:tblPr>
              <a:tblGrid>
                <a:gridCol w="2288458">
                  <a:extLst>
                    <a:ext uri="{9D8B030D-6E8A-4147-A177-3AD203B41FA5}">
                      <a16:colId xmlns:a16="http://schemas.microsoft.com/office/drawing/2014/main" val="694504139"/>
                    </a:ext>
                  </a:extLst>
                </a:gridCol>
                <a:gridCol w="3237271">
                  <a:extLst>
                    <a:ext uri="{9D8B030D-6E8A-4147-A177-3AD203B41FA5}">
                      <a16:colId xmlns:a16="http://schemas.microsoft.com/office/drawing/2014/main" val="2812238190"/>
                    </a:ext>
                  </a:extLst>
                </a:gridCol>
                <a:gridCol w="1224116">
                  <a:extLst>
                    <a:ext uri="{9D8B030D-6E8A-4147-A177-3AD203B41FA5}">
                      <a16:colId xmlns:a16="http://schemas.microsoft.com/office/drawing/2014/main" val="4065454885"/>
                    </a:ext>
                  </a:extLst>
                </a:gridCol>
              </a:tblGrid>
              <a:tr h="370840">
                <a:tc>
                  <a:txBody>
                    <a:bodyPr/>
                    <a:lstStyle/>
                    <a:p>
                      <a:pPr algn="ctr"/>
                      <a:r>
                        <a:rPr lang="en-US" dirty="0">
                          <a:solidFill>
                            <a:schemeClr val="tx1"/>
                          </a:solidFill>
                          <a:latin typeface="Calibri" panose="020F0502020204030204" pitchFamily="34" charset="0"/>
                          <a:cs typeface="Calibri" panose="020F0502020204030204" pitchFamily="34" charset="0"/>
                        </a:rPr>
                        <a:t>Grantee Organization</a:t>
                      </a:r>
                    </a:p>
                  </a:txBody>
                  <a:tcPr/>
                </a:tc>
                <a:tc>
                  <a:txBody>
                    <a:bodyPr/>
                    <a:lstStyle/>
                    <a:p>
                      <a:pPr algn="ctr"/>
                      <a:r>
                        <a:rPr lang="en-US" dirty="0">
                          <a:solidFill>
                            <a:schemeClr val="tx1"/>
                          </a:solidFill>
                          <a:latin typeface="Calibri" panose="020F0502020204030204" pitchFamily="34" charset="0"/>
                          <a:cs typeface="Calibri" panose="020F0502020204030204" pitchFamily="34" charset="0"/>
                        </a:rPr>
                        <a:t>Project Summary</a:t>
                      </a:r>
                    </a:p>
                  </a:txBody>
                  <a:tcPr/>
                </a:tc>
                <a:tc>
                  <a:txBody>
                    <a:bodyPr/>
                    <a:lstStyle/>
                    <a:p>
                      <a:pPr algn="ctr"/>
                      <a:r>
                        <a:rPr lang="en-US" dirty="0">
                          <a:solidFill>
                            <a:schemeClr val="tx1"/>
                          </a:solidFill>
                          <a:latin typeface="Calibri" panose="020F0502020204030204" pitchFamily="34" charset="0"/>
                          <a:cs typeface="Calibri" panose="020F0502020204030204" pitchFamily="34" charset="0"/>
                        </a:rPr>
                        <a:t>Grant Amount</a:t>
                      </a:r>
                    </a:p>
                  </a:txBody>
                  <a:tcPr/>
                </a:tc>
                <a:extLst>
                  <a:ext uri="{0D108BD9-81ED-4DB2-BD59-A6C34878D82A}">
                    <a16:rowId xmlns:a16="http://schemas.microsoft.com/office/drawing/2014/main" val="3934796601"/>
                  </a:ext>
                </a:extLst>
              </a:tr>
              <a:tr h="370840">
                <a:tc>
                  <a:txBody>
                    <a:bodyPr/>
                    <a:lstStyle/>
                    <a:p>
                      <a:r>
                        <a:rPr lang="en-US" sz="1300" dirty="0">
                          <a:latin typeface="Calibri" panose="020F0502020204030204" pitchFamily="34" charset="0"/>
                          <a:cs typeface="Calibri" panose="020F0502020204030204" pitchFamily="34" charset="0"/>
                        </a:rPr>
                        <a:t>The Rosewood Initiative</a:t>
                      </a:r>
                    </a:p>
                  </a:txBody>
                  <a:tcPr/>
                </a:tc>
                <a:tc>
                  <a:txBody>
                    <a:bodyPr/>
                    <a:lstStyle/>
                    <a:p>
                      <a:pPr marL="0" marR="0">
                        <a:spcBef>
                          <a:spcPts val="0"/>
                        </a:spcBef>
                        <a:spcAft>
                          <a:spcPts val="0"/>
                        </a:spcAft>
                      </a:pPr>
                      <a:r>
                        <a:rPr lang="en-US" sz="1300" b="1" dirty="0">
                          <a:solidFill>
                            <a:srgbClr val="000000"/>
                          </a:solidFill>
                          <a:effectLst/>
                          <a:latin typeface="Calibri" panose="020F0502020204030204" pitchFamily="34" charset="0"/>
                          <a:ea typeface="Times New Roman" panose="02020603050405020304" pitchFamily="18" charset="0"/>
                        </a:rPr>
                        <a:t>Refugee and Immigrant Hospitality Outreach (RIHO): </a:t>
                      </a:r>
                      <a:r>
                        <a:rPr lang="en-US" sz="1300" dirty="0">
                          <a:solidFill>
                            <a:srgbClr val="000000"/>
                          </a:solidFill>
                          <a:effectLst/>
                          <a:latin typeface="Calibri" panose="020F0502020204030204" pitchFamily="34" charset="0"/>
                          <a:ea typeface="Times New Roman" panose="02020603050405020304" pitchFamily="18" charset="0"/>
                        </a:rPr>
                        <a:t>Funding to support the addition of a Program Director and client accommodations, such as childcare and transportation.</a:t>
                      </a:r>
                    </a:p>
                    <a:p>
                      <a:pPr marL="0" marR="0">
                        <a:spcBef>
                          <a:spcPts val="0"/>
                        </a:spcBef>
                        <a:spcAft>
                          <a:spcPts val="0"/>
                        </a:spcAft>
                      </a:pPr>
                      <a:endParaRPr lang="en-US" sz="13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r>
                        <a:rPr lang="en-US" sz="1300" dirty="0">
                          <a:latin typeface="Calibri" panose="020F0502020204030204" pitchFamily="34" charset="0"/>
                          <a:cs typeface="Calibri" panose="020F0502020204030204" pitchFamily="34" charset="0"/>
                        </a:rPr>
                        <a:t>$15,062</a:t>
                      </a:r>
                    </a:p>
                  </a:txBody>
                  <a:tcPr/>
                </a:tc>
                <a:extLst>
                  <a:ext uri="{0D108BD9-81ED-4DB2-BD59-A6C34878D82A}">
                    <a16:rowId xmlns:a16="http://schemas.microsoft.com/office/drawing/2014/main" val="2165598965"/>
                  </a:ext>
                </a:extLst>
              </a:tr>
              <a:tr h="370840">
                <a:tc>
                  <a:txBody>
                    <a:bodyPr/>
                    <a:lstStyle/>
                    <a:p>
                      <a:r>
                        <a:rPr lang="en-US" sz="1300" dirty="0" err="1">
                          <a:latin typeface="Calibri" panose="020F0502020204030204" pitchFamily="34" charset="0"/>
                          <a:cs typeface="Calibri" panose="020F0502020204030204" pitchFamily="34" charset="0"/>
                        </a:rPr>
                        <a:t>Voz</a:t>
                      </a:r>
                      <a:r>
                        <a:rPr lang="en-US" sz="1300" dirty="0">
                          <a:latin typeface="Calibri" panose="020F0502020204030204" pitchFamily="34" charset="0"/>
                          <a:cs typeface="Calibri" panose="020F0502020204030204" pitchFamily="34" charset="0"/>
                        </a:rPr>
                        <a:t> Worker’s Rights Education Project</a:t>
                      </a:r>
                    </a:p>
                  </a:txBody>
                  <a:tcPr/>
                </a:tc>
                <a:tc>
                  <a:txBody>
                    <a:bodyPr/>
                    <a:lstStyle/>
                    <a:p>
                      <a:r>
                        <a:rPr lang="en-US" sz="1300" b="1" kern="1200" dirty="0">
                          <a:solidFill>
                            <a:schemeClr val="dk1"/>
                          </a:solidFill>
                          <a:effectLst/>
                          <a:latin typeface="Calibri" panose="020F0502020204030204" pitchFamily="34" charset="0"/>
                          <a:ea typeface="+mn-ea"/>
                          <a:cs typeface="Calibri" panose="020F0502020204030204" pitchFamily="34" charset="0"/>
                        </a:rPr>
                        <a:t>Solidarity Against Hate:</a:t>
                      </a:r>
                      <a:r>
                        <a:rPr lang="en-US" sz="1300" kern="1200" dirty="0">
                          <a:solidFill>
                            <a:schemeClr val="dk1"/>
                          </a:solidFill>
                          <a:effectLst/>
                          <a:latin typeface="Calibri" panose="020F0502020204030204" pitchFamily="34" charset="0"/>
                          <a:ea typeface="+mn-ea"/>
                          <a:cs typeface="Calibri" panose="020F0502020204030204" pitchFamily="34" charset="0"/>
                        </a:rPr>
                        <a:t> </a:t>
                      </a:r>
                      <a:r>
                        <a:rPr lang="en-US" sz="1300" b="1" kern="1200" dirty="0">
                          <a:solidFill>
                            <a:schemeClr val="dk1"/>
                          </a:solidFill>
                          <a:effectLst/>
                          <a:latin typeface="Calibri" panose="020F0502020204030204" pitchFamily="34" charset="0"/>
                          <a:ea typeface="+mn-ea"/>
                          <a:cs typeface="Calibri" panose="020F0502020204030204" pitchFamily="34" charset="0"/>
                        </a:rPr>
                        <a:t>Building Resilience in the Day Laborer Community</a:t>
                      </a:r>
                      <a:r>
                        <a:rPr lang="en-US" sz="1300" kern="1200" dirty="0">
                          <a:solidFill>
                            <a:schemeClr val="dk1"/>
                          </a:solidFill>
                          <a:effectLst/>
                          <a:latin typeface="Calibri" panose="020F0502020204030204" pitchFamily="34" charset="0"/>
                          <a:ea typeface="+mn-ea"/>
                          <a:cs typeface="Calibri" panose="020F0502020204030204" pitchFamily="34" charset="0"/>
                        </a:rPr>
                        <a:t>: Increase the resiliency of the day laborer community by increasing access to resources for reporting hate violence, providing education about defending their rights and white supremacy, and by building cross-racial community solidarity.</a:t>
                      </a:r>
                      <a:endParaRPr lang="en-US" sz="1300" dirty="0">
                        <a:latin typeface="Calibri" panose="020F0502020204030204" pitchFamily="34" charset="0"/>
                        <a:cs typeface="Calibri" panose="020F0502020204030204" pitchFamily="34" charset="0"/>
                      </a:endParaRPr>
                    </a:p>
                  </a:txBody>
                  <a:tcPr/>
                </a:tc>
                <a:tc>
                  <a:txBody>
                    <a:bodyPr/>
                    <a:lstStyle/>
                    <a:p>
                      <a:pPr algn="ctr"/>
                      <a:r>
                        <a:rPr lang="en-US" sz="1300" dirty="0">
                          <a:latin typeface="Calibri" panose="020F0502020204030204" pitchFamily="34" charset="0"/>
                          <a:cs typeface="Calibri" panose="020F0502020204030204" pitchFamily="34" charset="0"/>
                        </a:rPr>
                        <a:t>$30,000</a:t>
                      </a:r>
                    </a:p>
                  </a:txBody>
                  <a:tcPr/>
                </a:tc>
                <a:extLst>
                  <a:ext uri="{0D108BD9-81ED-4DB2-BD59-A6C34878D82A}">
                    <a16:rowId xmlns:a16="http://schemas.microsoft.com/office/drawing/2014/main" val="1332287267"/>
                  </a:ext>
                </a:extLst>
              </a:tr>
            </a:tbl>
          </a:graphicData>
        </a:graphic>
      </p:graphicFrame>
      <p:pic>
        <p:nvPicPr>
          <p:cNvPr id="6" name="Picture 5">
            <a:extLst>
              <a:ext uri="{FF2B5EF4-FFF2-40B4-BE49-F238E27FC236}">
                <a16:creationId xmlns:a16="http://schemas.microsoft.com/office/drawing/2014/main" id="{8C2F8487-1043-48DA-BC85-39EB676C19B3}"/>
              </a:ext>
            </a:extLst>
          </p:cNvPr>
          <p:cNvPicPr>
            <a:picLocks noChangeAspect="1"/>
          </p:cNvPicPr>
          <p:nvPr/>
        </p:nvPicPr>
        <p:blipFill>
          <a:blip r:embed="rId2"/>
          <a:stretch>
            <a:fillRect/>
          </a:stretch>
        </p:blipFill>
        <p:spPr>
          <a:xfrm>
            <a:off x="746512" y="5607767"/>
            <a:ext cx="699175" cy="996696"/>
          </a:xfrm>
          <a:prstGeom prst="rect">
            <a:avLst/>
          </a:prstGeom>
        </p:spPr>
      </p:pic>
    </p:spTree>
    <p:extLst>
      <p:ext uri="{BB962C8B-B14F-4D97-AF65-F5344CB8AC3E}">
        <p14:creationId xmlns:p14="http://schemas.microsoft.com/office/powerpoint/2010/main" val="4165378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669C929-E9D1-4094-9F75-C68CD667310A}"/>
              </a:ext>
            </a:extLst>
          </p:cNvPr>
          <p:cNvSpPr>
            <a:spLocks noGrp="1"/>
          </p:cNvSpPr>
          <p:nvPr>
            <p:ph type="sldNum" sz="quarter" idx="12"/>
          </p:nvPr>
        </p:nvSpPr>
        <p:spPr/>
        <p:txBody>
          <a:bodyPr/>
          <a:lstStyle/>
          <a:p>
            <a:fld id="{70339DB7-CB8A-4399-BEC1-E3E2DDDAF66E}" type="slidenum">
              <a:rPr lang="en-US" smtClean="0"/>
              <a:t>6</a:t>
            </a:fld>
            <a:endParaRPr lang="en-US"/>
          </a:p>
        </p:txBody>
      </p:sp>
      <p:sp>
        <p:nvSpPr>
          <p:cNvPr id="4" name="Title 3">
            <a:extLst>
              <a:ext uri="{FF2B5EF4-FFF2-40B4-BE49-F238E27FC236}">
                <a16:creationId xmlns:a16="http://schemas.microsoft.com/office/drawing/2014/main" id="{992DC142-9571-4DE8-A43F-FB4CD0705988}"/>
              </a:ext>
            </a:extLst>
          </p:cNvPr>
          <p:cNvSpPr>
            <a:spLocks noGrp="1"/>
          </p:cNvSpPr>
          <p:nvPr>
            <p:ph type="title"/>
          </p:nvPr>
        </p:nvSpPr>
        <p:spPr/>
        <p:txBody>
          <a:bodyPr/>
          <a:lstStyle/>
          <a:p>
            <a:r>
              <a:rPr lang="en-US" sz="3800" dirty="0"/>
              <a:t>Funding Recommendations</a:t>
            </a:r>
          </a:p>
        </p:txBody>
      </p:sp>
      <p:sp>
        <p:nvSpPr>
          <p:cNvPr id="5" name="Content Placeholder 2">
            <a:extLst>
              <a:ext uri="{FF2B5EF4-FFF2-40B4-BE49-F238E27FC236}">
                <a16:creationId xmlns:a16="http://schemas.microsoft.com/office/drawing/2014/main" id="{AB3F7DF1-E8B8-44B2-BA79-0B4C5D9A1107}"/>
              </a:ext>
            </a:extLst>
          </p:cNvPr>
          <p:cNvSpPr txBox="1">
            <a:spLocks/>
          </p:cNvSpPr>
          <p:nvPr/>
        </p:nvSpPr>
        <p:spPr>
          <a:xfrm>
            <a:off x="1037106" y="1777397"/>
            <a:ext cx="7200900" cy="3599001"/>
          </a:xfrm>
          <a:prstGeom prst="rect">
            <a:avLst/>
          </a:prstGeom>
        </p:spPr>
        <p:txBody>
          <a:bodyPr vert="horz" lIns="91440" tIns="45720" rIns="91440" bIns="45720" rtlCol="0" anchor="t">
            <a:normAutofit/>
          </a:bodyPr>
          <a:lstStyle>
            <a:lvl1pPr marL="0" indent="0" algn="l" defTabSz="685800" rtl="0" eaLnBrk="1" latinLnBrk="0" hangingPunct="1">
              <a:lnSpc>
                <a:spcPct val="94000"/>
              </a:lnSpc>
              <a:spcBef>
                <a:spcPts val="1000"/>
              </a:spcBef>
              <a:spcAft>
                <a:spcPts val="200"/>
              </a:spcAft>
              <a:buSzPct val="120000"/>
              <a:buFont typeface="Arial" panose="020B0604020202020204" pitchFamily="34" charset="0"/>
              <a:buNone/>
              <a:defRPr sz="1500" i="0" kern="1200" baseline="0">
                <a:solidFill>
                  <a:schemeClr val="tx2"/>
                </a:solidFill>
                <a:latin typeface="AvenirNext LT Pro Regular" panose="020B0504020202020204" pitchFamily="34" charset="0"/>
                <a:ea typeface="+mn-ea"/>
                <a:cs typeface="+mn-cs"/>
              </a:defRPr>
            </a:lvl1pPr>
            <a:lvl2pPr marL="342900" indent="0" algn="l" defTabSz="685800" rtl="0" eaLnBrk="1" latinLnBrk="0" hangingPunct="1">
              <a:lnSpc>
                <a:spcPct val="94000"/>
              </a:lnSpc>
              <a:spcBef>
                <a:spcPts val="500"/>
              </a:spcBef>
              <a:spcAft>
                <a:spcPts val="200"/>
              </a:spcAft>
              <a:buSzPct val="80000"/>
              <a:buFont typeface="Courier New" panose="02070309020205020404" pitchFamily="49" charset="0"/>
              <a:buNone/>
              <a:defRPr sz="1500" i="0" kern="1200" baseline="0">
                <a:solidFill>
                  <a:schemeClr val="tx2"/>
                </a:solidFill>
                <a:latin typeface="AvenirNext LT Pro Regular" panose="020B0504020202020204" pitchFamily="34" charset="0"/>
                <a:ea typeface="+mn-ea"/>
                <a:cs typeface="+mn-cs"/>
              </a:defRPr>
            </a:lvl2pPr>
            <a:lvl3pPr marL="685800" indent="0" algn="l" defTabSz="685800" rtl="0" eaLnBrk="1" latinLnBrk="0" hangingPunct="1">
              <a:lnSpc>
                <a:spcPct val="94000"/>
              </a:lnSpc>
              <a:spcBef>
                <a:spcPts val="500"/>
              </a:spcBef>
              <a:spcAft>
                <a:spcPts val="200"/>
              </a:spcAft>
              <a:buFont typeface="Wingdings" panose="05000000000000000000" pitchFamily="2" charset="2"/>
              <a:buNone/>
              <a:defRPr sz="1500" i="0" kern="1200" baseline="0">
                <a:solidFill>
                  <a:schemeClr val="tx2"/>
                </a:solidFill>
                <a:latin typeface="AvenirNext LT Pro Regular" panose="020B0504020202020204" pitchFamily="34" charset="0"/>
                <a:ea typeface="+mn-ea"/>
                <a:cs typeface="+mn-cs"/>
              </a:defRPr>
            </a:lvl3pPr>
            <a:lvl4pPr marL="1028700" indent="0" algn="l" defTabSz="685800" rtl="0" eaLnBrk="1" latinLnBrk="0" hangingPunct="1">
              <a:lnSpc>
                <a:spcPct val="94000"/>
              </a:lnSpc>
              <a:spcBef>
                <a:spcPts val="500"/>
              </a:spcBef>
              <a:spcAft>
                <a:spcPts val="200"/>
              </a:spcAft>
              <a:buSzPct val="50000"/>
              <a:buFont typeface="Wingdings" panose="05000000000000000000" pitchFamily="2" charset="2"/>
              <a:buNone/>
              <a:defRPr sz="1500" i="0" kern="1200" baseline="0">
                <a:solidFill>
                  <a:schemeClr val="tx2"/>
                </a:solidFill>
                <a:latin typeface="AvenirNext LT Pro Regular" panose="020B0504020202020204" pitchFamily="34" charset="0"/>
                <a:ea typeface="+mn-ea"/>
                <a:cs typeface="+mn-cs"/>
              </a:defRPr>
            </a:lvl4pPr>
            <a:lvl5pPr marL="1371600" indent="0" algn="l" defTabSz="685800" rtl="0" eaLnBrk="1" latinLnBrk="0" hangingPunct="1">
              <a:lnSpc>
                <a:spcPct val="94000"/>
              </a:lnSpc>
              <a:spcBef>
                <a:spcPts val="500"/>
              </a:spcBef>
              <a:spcAft>
                <a:spcPts val="200"/>
              </a:spcAft>
              <a:buFont typeface="Arial" panose="020B0604020202020204" pitchFamily="34" charset="0"/>
              <a:buNone/>
              <a:defRPr sz="1500" i="0" kern="1200" baseline="0">
                <a:solidFill>
                  <a:schemeClr val="tx2"/>
                </a:solidFill>
                <a:latin typeface="AvenirNext LT Pro Regular" panose="020B0504020202020204" pitchFamily="34" charset="0"/>
                <a:ea typeface="+mn-ea"/>
                <a:cs typeface="+mn-cs"/>
              </a:defRPr>
            </a:lvl5pPr>
            <a:lvl6pPr marL="1714500" indent="0" algn="l" defTabSz="685800" rtl="0" eaLnBrk="1" latinLnBrk="0" hangingPunct="1">
              <a:lnSpc>
                <a:spcPct val="94000"/>
              </a:lnSpc>
              <a:spcBef>
                <a:spcPts val="500"/>
              </a:spcBef>
              <a:spcAft>
                <a:spcPts val="200"/>
              </a:spcAft>
              <a:buFont typeface="Franklin Gothic Book" panose="020B0503020102020204" pitchFamily="34" charset="0"/>
              <a:buNone/>
              <a:defRPr sz="1500" i="1" kern="1200" baseline="0">
                <a:solidFill>
                  <a:schemeClr val="tx2"/>
                </a:solidFill>
                <a:latin typeface="+mn-lt"/>
                <a:ea typeface="+mn-ea"/>
                <a:cs typeface="+mn-cs"/>
              </a:defRPr>
            </a:lvl6pPr>
            <a:lvl7pPr marL="2057400" indent="0" algn="l" defTabSz="685800" rtl="0" eaLnBrk="1" latinLnBrk="0" hangingPunct="1">
              <a:lnSpc>
                <a:spcPct val="94000"/>
              </a:lnSpc>
              <a:spcBef>
                <a:spcPts val="500"/>
              </a:spcBef>
              <a:spcAft>
                <a:spcPts val="200"/>
              </a:spcAft>
              <a:buFont typeface="Franklin Gothic Book" panose="020B0503020102020204" pitchFamily="34" charset="0"/>
              <a:buNone/>
              <a:defRPr sz="1500" kern="1200" baseline="0">
                <a:solidFill>
                  <a:schemeClr val="tx2"/>
                </a:solidFill>
                <a:latin typeface="+mn-lt"/>
                <a:ea typeface="+mn-ea"/>
                <a:cs typeface="+mn-cs"/>
              </a:defRPr>
            </a:lvl7pPr>
            <a:lvl8pPr marL="2400300" indent="0" algn="l" defTabSz="685800" rtl="0" eaLnBrk="1" latinLnBrk="0" hangingPunct="1">
              <a:lnSpc>
                <a:spcPct val="94000"/>
              </a:lnSpc>
              <a:spcBef>
                <a:spcPts val="500"/>
              </a:spcBef>
              <a:spcAft>
                <a:spcPts val="200"/>
              </a:spcAft>
              <a:buFont typeface="Franklin Gothic Book" panose="020B0503020102020204" pitchFamily="34" charset="0"/>
              <a:buNone/>
              <a:defRPr sz="1500" i="1" kern="1200" baseline="0">
                <a:solidFill>
                  <a:schemeClr val="tx2"/>
                </a:solidFill>
                <a:latin typeface="+mn-lt"/>
                <a:ea typeface="+mn-ea"/>
                <a:cs typeface="+mn-cs"/>
              </a:defRPr>
            </a:lvl8pPr>
            <a:lvl9pPr marL="2743200" indent="0" algn="l" defTabSz="685800" rtl="0" eaLnBrk="1" latinLnBrk="0" hangingPunct="1">
              <a:lnSpc>
                <a:spcPct val="94000"/>
              </a:lnSpc>
              <a:spcBef>
                <a:spcPts val="500"/>
              </a:spcBef>
              <a:spcAft>
                <a:spcPts val="200"/>
              </a:spcAft>
              <a:buFont typeface="Franklin Gothic Book" panose="020B0503020102020204" pitchFamily="34" charset="0"/>
              <a:buNone/>
              <a:defRPr sz="1500" kern="1200" baseline="0">
                <a:solidFill>
                  <a:schemeClr val="tx2"/>
                </a:solidFill>
                <a:latin typeface="+mn-lt"/>
                <a:ea typeface="+mn-ea"/>
                <a:cs typeface="+mn-cs"/>
              </a:defRPr>
            </a:lvl9pPr>
          </a:lstStyle>
          <a:p>
            <a:pPr marL="285750" indent="-285750">
              <a:buFont typeface="Arial" panose="020B0604020202020204" pitchFamily="34" charset="0"/>
              <a:buChar char="•"/>
            </a:pPr>
            <a:endParaRPr lang="en-US" dirty="0"/>
          </a:p>
        </p:txBody>
      </p:sp>
      <p:graphicFrame>
        <p:nvGraphicFramePr>
          <p:cNvPr id="3" name="Table 2">
            <a:extLst>
              <a:ext uri="{FF2B5EF4-FFF2-40B4-BE49-F238E27FC236}">
                <a16:creationId xmlns:a16="http://schemas.microsoft.com/office/drawing/2014/main" id="{5D6679C8-C83D-4D31-9207-3D843A83156C}"/>
              </a:ext>
            </a:extLst>
          </p:cNvPr>
          <p:cNvGraphicFramePr>
            <a:graphicFrameLocks noGrp="1"/>
          </p:cNvGraphicFramePr>
          <p:nvPr>
            <p:extLst>
              <p:ext uri="{D42A27DB-BD31-4B8C-83A1-F6EECF244321}">
                <p14:modId xmlns:p14="http://schemas.microsoft.com/office/powerpoint/2010/main" val="2555855865"/>
              </p:ext>
            </p:extLst>
          </p:nvPr>
        </p:nvGraphicFramePr>
        <p:xfrm>
          <a:off x="980768" y="1688038"/>
          <a:ext cx="7182464" cy="3037840"/>
        </p:xfrm>
        <a:graphic>
          <a:graphicData uri="http://schemas.openxmlformats.org/drawingml/2006/table">
            <a:tbl>
              <a:tblPr firstRow="1" bandRow="1">
                <a:tableStyleId>{5C22544A-7EE6-4342-B048-85BDC9FD1C3A}</a:tableStyleId>
              </a:tblPr>
              <a:tblGrid>
                <a:gridCol w="1710813">
                  <a:extLst>
                    <a:ext uri="{9D8B030D-6E8A-4147-A177-3AD203B41FA5}">
                      <a16:colId xmlns:a16="http://schemas.microsoft.com/office/drawing/2014/main" val="694504139"/>
                    </a:ext>
                  </a:extLst>
                </a:gridCol>
                <a:gridCol w="4203290">
                  <a:extLst>
                    <a:ext uri="{9D8B030D-6E8A-4147-A177-3AD203B41FA5}">
                      <a16:colId xmlns:a16="http://schemas.microsoft.com/office/drawing/2014/main" val="2812238190"/>
                    </a:ext>
                  </a:extLst>
                </a:gridCol>
                <a:gridCol w="1268361">
                  <a:extLst>
                    <a:ext uri="{9D8B030D-6E8A-4147-A177-3AD203B41FA5}">
                      <a16:colId xmlns:a16="http://schemas.microsoft.com/office/drawing/2014/main" val="4065454885"/>
                    </a:ext>
                  </a:extLst>
                </a:gridCol>
              </a:tblGrid>
              <a:tr h="370840">
                <a:tc>
                  <a:txBody>
                    <a:bodyPr/>
                    <a:lstStyle/>
                    <a:p>
                      <a:pPr algn="ctr"/>
                      <a:r>
                        <a:rPr lang="en-US" dirty="0">
                          <a:solidFill>
                            <a:schemeClr val="tx1"/>
                          </a:solidFill>
                          <a:latin typeface="Calibri" panose="020F0502020204030204" pitchFamily="34" charset="0"/>
                          <a:cs typeface="Calibri" panose="020F0502020204030204" pitchFamily="34" charset="0"/>
                        </a:rPr>
                        <a:t>Grantee Organization</a:t>
                      </a:r>
                    </a:p>
                  </a:txBody>
                  <a:tcPr/>
                </a:tc>
                <a:tc>
                  <a:txBody>
                    <a:bodyPr/>
                    <a:lstStyle/>
                    <a:p>
                      <a:pPr algn="ctr"/>
                      <a:r>
                        <a:rPr lang="en-US" dirty="0">
                          <a:solidFill>
                            <a:schemeClr val="tx1"/>
                          </a:solidFill>
                          <a:latin typeface="Calibri" panose="020F0502020204030204" pitchFamily="34" charset="0"/>
                          <a:cs typeface="Calibri" panose="020F0502020204030204" pitchFamily="34" charset="0"/>
                        </a:rPr>
                        <a:t>Project Summary</a:t>
                      </a:r>
                    </a:p>
                  </a:txBody>
                  <a:tcPr/>
                </a:tc>
                <a:tc>
                  <a:txBody>
                    <a:bodyPr/>
                    <a:lstStyle/>
                    <a:p>
                      <a:pPr algn="ctr"/>
                      <a:r>
                        <a:rPr lang="en-US" dirty="0">
                          <a:solidFill>
                            <a:schemeClr val="tx1"/>
                          </a:solidFill>
                          <a:latin typeface="Calibri" panose="020F0502020204030204" pitchFamily="34" charset="0"/>
                          <a:cs typeface="Calibri" panose="020F0502020204030204" pitchFamily="34" charset="0"/>
                        </a:rPr>
                        <a:t>Grant Amount</a:t>
                      </a:r>
                    </a:p>
                  </a:txBody>
                  <a:tcPr/>
                </a:tc>
                <a:extLst>
                  <a:ext uri="{0D108BD9-81ED-4DB2-BD59-A6C34878D82A}">
                    <a16:rowId xmlns:a16="http://schemas.microsoft.com/office/drawing/2014/main" val="3934796601"/>
                  </a:ext>
                </a:extLst>
              </a:tr>
              <a:tr h="370840">
                <a:tc>
                  <a:txBody>
                    <a:bodyPr/>
                    <a:lstStyle/>
                    <a:p>
                      <a:r>
                        <a:rPr lang="en-US" sz="1300" dirty="0">
                          <a:latin typeface="Calibri" panose="020F0502020204030204" pitchFamily="34" charset="0"/>
                          <a:cs typeface="Calibri" panose="020F0502020204030204" pitchFamily="34" charset="0"/>
                        </a:rPr>
                        <a:t>Asian Pacific American Network of Oregon Communities Fund</a:t>
                      </a:r>
                    </a:p>
                  </a:txBody>
                  <a:tcPr/>
                </a:tc>
                <a:tc>
                  <a:txBody>
                    <a:bodyPr/>
                    <a:lstStyle/>
                    <a:p>
                      <a:pPr marL="0" marR="0">
                        <a:spcBef>
                          <a:spcPts val="0"/>
                        </a:spcBef>
                        <a:spcAft>
                          <a:spcPts val="0"/>
                        </a:spcAft>
                      </a:pPr>
                      <a:r>
                        <a:rPr lang="en-US" sz="13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Reporting and Responding to Hate:</a:t>
                      </a:r>
                      <a:r>
                        <a:rPr lang="en-US" sz="1300" dirty="0">
                          <a:effectLst/>
                          <a:latin typeface="Calibri" panose="020F0502020204030204" pitchFamily="34" charset="0"/>
                          <a:ea typeface="Times New Roman" panose="02020603050405020304" pitchFamily="18" charset="0"/>
                          <a:cs typeface="Calibri" panose="020F0502020204030204" pitchFamily="34" charset="0"/>
                        </a:rPr>
                        <a:t> </a:t>
                      </a:r>
                      <a:r>
                        <a:rPr lang="en-US" sz="13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Sharing &amp; supporting input of hate &amp; bias incidents into </a:t>
                      </a:r>
                      <a:r>
                        <a:rPr lang="en-US" sz="13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ReportHatePDX</a:t>
                      </a:r>
                      <a:r>
                        <a:rPr lang="en-US" sz="13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develop culturally specific resource guide; educate staff on PUAH; dedicated staff time to respond to immediate demands.</a:t>
                      </a:r>
                      <a:endParaRPr lang="en-US" sz="13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algn="ctr"/>
                      <a:r>
                        <a:rPr lang="en-US" sz="1300" dirty="0">
                          <a:latin typeface="Calibri" panose="020F0502020204030204" pitchFamily="34" charset="0"/>
                          <a:cs typeface="Calibri" panose="020F0502020204030204" pitchFamily="34" charset="0"/>
                        </a:rPr>
                        <a:t>$20,000</a:t>
                      </a:r>
                    </a:p>
                  </a:txBody>
                  <a:tcPr/>
                </a:tc>
                <a:extLst>
                  <a:ext uri="{0D108BD9-81ED-4DB2-BD59-A6C34878D82A}">
                    <a16:rowId xmlns:a16="http://schemas.microsoft.com/office/drawing/2014/main" val="2165598965"/>
                  </a:ext>
                </a:extLst>
              </a:tr>
              <a:tr h="370840">
                <a:tc>
                  <a:txBody>
                    <a:bodyPr/>
                    <a:lstStyle/>
                    <a:p>
                      <a:r>
                        <a:rPr lang="en-US" sz="1300" dirty="0">
                          <a:latin typeface="Calibri" panose="020F0502020204030204" pitchFamily="34" charset="0"/>
                          <a:cs typeface="Calibri" panose="020F0502020204030204" pitchFamily="34" charset="0"/>
                        </a:rPr>
                        <a:t>Fair Housing Council of Oregon</a:t>
                      </a:r>
                    </a:p>
                  </a:txBody>
                  <a:tcPr/>
                </a:tc>
                <a:tc>
                  <a:txBody>
                    <a:bodyPr/>
                    <a:lstStyle/>
                    <a:p>
                      <a:r>
                        <a:rPr lang="en-US" sz="1300" b="1" kern="1200" dirty="0">
                          <a:solidFill>
                            <a:schemeClr val="dk1"/>
                          </a:solidFill>
                          <a:effectLst/>
                          <a:latin typeface="Calibri" panose="020F0502020204030204" pitchFamily="34" charset="0"/>
                          <a:ea typeface="+mn-ea"/>
                          <a:cs typeface="Calibri" panose="020F0502020204030204" pitchFamily="34" charset="0"/>
                        </a:rPr>
                        <a:t>Hate Has No Place in Housing: </a:t>
                      </a:r>
                      <a:r>
                        <a:rPr lang="en-US" sz="1300" kern="1200" dirty="0">
                          <a:solidFill>
                            <a:schemeClr val="dk1"/>
                          </a:solidFill>
                          <a:effectLst/>
                          <a:latin typeface="Calibri" panose="020F0502020204030204" pitchFamily="34" charset="0"/>
                          <a:ea typeface="+mn-ea"/>
                          <a:cs typeface="Calibri" panose="020F0502020204030204" pitchFamily="34" charset="0"/>
                        </a:rPr>
                        <a:t>Point of Contact for </a:t>
                      </a:r>
                      <a:r>
                        <a:rPr lang="en-US" sz="1300" kern="1200" dirty="0" err="1">
                          <a:solidFill>
                            <a:schemeClr val="dk1"/>
                          </a:solidFill>
                          <a:effectLst/>
                          <a:latin typeface="Calibri" panose="020F0502020204030204" pitchFamily="34" charset="0"/>
                          <a:ea typeface="+mn-ea"/>
                          <a:cs typeface="Calibri" panose="020F0502020204030204" pitchFamily="34" charset="0"/>
                        </a:rPr>
                        <a:t>ReportHatePDX</a:t>
                      </a:r>
                      <a:r>
                        <a:rPr lang="en-US" sz="1300" kern="1200" dirty="0">
                          <a:solidFill>
                            <a:schemeClr val="dk1"/>
                          </a:solidFill>
                          <a:effectLst/>
                          <a:latin typeface="Calibri" panose="020F0502020204030204" pitchFamily="34" charset="0"/>
                          <a:ea typeface="+mn-ea"/>
                          <a:cs typeface="Calibri" panose="020F0502020204030204" pitchFamily="34" charset="0"/>
                        </a:rPr>
                        <a:t>; conduct renter's rights and landlord responsibilities trainings; deliver educational events that promote a community-based narrative of inclusion.</a:t>
                      </a:r>
                      <a:endParaRPr lang="en-US" sz="1300" dirty="0">
                        <a:latin typeface="Calibri" panose="020F0502020204030204" pitchFamily="34" charset="0"/>
                        <a:cs typeface="Calibri" panose="020F0502020204030204" pitchFamily="34" charset="0"/>
                      </a:endParaRPr>
                    </a:p>
                  </a:txBody>
                  <a:tcPr/>
                </a:tc>
                <a:tc>
                  <a:txBody>
                    <a:bodyPr/>
                    <a:lstStyle/>
                    <a:p>
                      <a:pPr algn="ctr"/>
                      <a:r>
                        <a:rPr lang="en-US" sz="1300" dirty="0">
                          <a:latin typeface="Calibri" panose="020F0502020204030204" pitchFamily="34" charset="0"/>
                          <a:cs typeface="Calibri" panose="020F0502020204030204" pitchFamily="34" charset="0"/>
                        </a:rPr>
                        <a:t>$29,815</a:t>
                      </a:r>
                    </a:p>
                  </a:txBody>
                  <a:tcPr/>
                </a:tc>
                <a:extLst>
                  <a:ext uri="{0D108BD9-81ED-4DB2-BD59-A6C34878D82A}">
                    <a16:rowId xmlns:a16="http://schemas.microsoft.com/office/drawing/2014/main" val="3286735791"/>
                  </a:ext>
                </a:extLst>
              </a:tr>
              <a:tr h="370840">
                <a:tc>
                  <a:txBody>
                    <a:bodyPr/>
                    <a:lstStyle/>
                    <a:p>
                      <a:r>
                        <a:rPr lang="en-US" sz="1300" dirty="0">
                          <a:latin typeface="Calibri" panose="020F0502020204030204" pitchFamily="34" charset="0"/>
                          <a:cs typeface="Calibri" panose="020F0502020204030204" pitchFamily="34" charset="0"/>
                        </a:rPr>
                        <a:t>Latino Network</a:t>
                      </a:r>
                    </a:p>
                  </a:txBody>
                  <a:tcPr/>
                </a:tc>
                <a:tc>
                  <a:txBody>
                    <a:bodyPr/>
                    <a:lstStyle/>
                    <a:p>
                      <a:pPr marL="0" marR="0">
                        <a:spcBef>
                          <a:spcPts val="0"/>
                        </a:spcBef>
                        <a:spcAft>
                          <a:spcPts val="0"/>
                        </a:spcAft>
                      </a:pPr>
                      <a:r>
                        <a:rPr lang="en-US" sz="1300" b="1" kern="1200" dirty="0">
                          <a:solidFill>
                            <a:schemeClr val="dk1"/>
                          </a:solidFill>
                          <a:effectLst/>
                          <a:latin typeface="Calibri" panose="020F0502020204030204" pitchFamily="34" charset="0"/>
                          <a:ea typeface="+mn-ea"/>
                          <a:cs typeface="Calibri" panose="020F0502020204030204" pitchFamily="34" charset="0"/>
                        </a:rPr>
                        <a:t>Portland United Against Hate: </a:t>
                      </a:r>
                      <a:r>
                        <a:rPr lang="en-US" sz="1300" kern="1200" dirty="0">
                          <a:solidFill>
                            <a:schemeClr val="dk1"/>
                          </a:solidFill>
                          <a:effectLst/>
                          <a:latin typeface="Calibri" panose="020F0502020204030204" pitchFamily="34" charset="0"/>
                          <a:ea typeface="+mn-ea"/>
                          <a:cs typeface="Calibri" panose="020F0502020204030204" pitchFamily="34" charset="0"/>
                        </a:rPr>
                        <a:t>Support for </a:t>
                      </a:r>
                      <a:r>
                        <a:rPr lang="en-US" sz="1300" kern="1200" dirty="0" err="1">
                          <a:solidFill>
                            <a:schemeClr val="dk1"/>
                          </a:solidFill>
                          <a:effectLst/>
                          <a:latin typeface="Calibri" panose="020F0502020204030204" pitchFamily="34" charset="0"/>
                          <a:ea typeface="+mn-ea"/>
                          <a:cs typeface="Calibri" panose="020F0502020204030204" pitchFamily="34" charset="0"/>
                        </a:rPr>
                        <a:t>ReportHatePDX</a:t>
                      </a:r>
                      <a:r>
                        <a:rPr lang="en-US" sz="1300" kern="1200" dirty="0">
                          <a:solidFill>
                            <a:schemeClr val="dk1"/>
                          </a:solidFill>
                          <a:effectLst/>
                          <a:latin typeface="Calibri" panose="020F0502020204030204" pitchFamily="34" charset="0"/>
                          <a:ea typeface="+mn-ea"/>
                          <a:cs typeface="Calibri" panose="020F0502020204030204" pitchFamily="34" charset="0"/>
                        </a:rPr>
                        <a:t>; culturally responsive trauma-informed training for Latino community; Know Your Rights training; emergency preparedness family planning; partner &amp; community group support; staff training on interrupting hate.</a:t>
                      </a:r>
                    </a:p>
                  </a:txBody>
                  <a:tcPr marL="68580" marR="68580" marT="0" marB="0" anchor="ctr"/>
                </a:tc>
                <a:tc>
                  <a:txBody>
                    <a:bodyPr/>
                    <a:lstStyle/>
                    <a:p>
                      <a:pPr algn="ctr"/>
                      <a:r>
                        <a:rPr lang="en-US" sz="1300" dirty="0">
                          <a:latin typeface="Calibri" panose="020F0502020204030204" pitchFamily="34" charset="0"/>
                          <a:cs typeface="Calibri" panose="020F0502020204030204" pitchFamily="34" charset="0"/>
                        </a:rPr>
                        <a:t>$10,061</a:t>
                      </a:r>
                    </a:p>
                  </a:txBody>
                  <a:tcPr/>
                </a:tc>
                <a:extLst>
                  <a:ext uri="{0D108BD9-81ED-4DB2-BD59-A6C34878D82A}">
                    <a16:rowId xmlns:a16="http://schemas.microsoft.com/office/drawing/2014/main" val="4225795245"/>
                  </a:ext>
                </a:extLst>
              </a:tr>
            </a:tbl>
          </a:graphicData>
        </a:graphic>
      </p:graphicFrame>
      <p:pic>
        <p:nvPicPr>
          <p:cNvPr id="6" name="Picture 5">
            <a:extLst>
              <a:ext uri="{FF2B5EF4-FFF2-40B4-BE49-F238E27FC236}">
                <a16:creationId xmlns:a16="http://schemas.microsoft.com/office/drawing/2014/main" id="{AAC1035C-6032-4832-AE04-96FAC392EB19}"/>
              </a:ext>
            </a:extLst>
          </p:cNvPr>
          <p:cNvPicPr>
            <a:picLocks noChangeAspect="1"/>
          </p:cNvPicPr>
          <p:nvPr/>
        </p:nvPicPr>
        <p:blipFill>
          <a:blip r:embed="rId2"/>
          <a:stretch>
            <a:fillRect/>
          </a:stretch>
        </p:blipFill>
        <p:spPr>
          <a:xfrm>
            <a:off x="746512" y="5607767"/>
            <a:ext cx="699175" cy="996696"/>
          </a:xfrm>
          <a:prstGeom prst="rect">
            <a:avLst/>
          </a:prstGeom>
        </p:spPr>
      </p:pic>
    </p:spTree>
    <p:extLst>
      <p:ext uri="{BB962C8B-B14F-4D97-AF65-F5344CB8AC3E}">
        <p14:creationId xmlns:p14="http://schemas.microsoft.com/office/powerpoint/2010/main" val="2871745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669C929-E9D1-4094-9F75-C68CD667310A}"/>
              </a:ext>
            </a:extLst>
          </p:cNvPr>
          <p:cNvSpPr>
            <a:spLocks noGrp="1"/>
          </p:cNvSpPr>
          <p:nvPr>
            <p:ph type="sldNum" sz="quarter" idx="12"/>
          </p:nvPr>
        </p:nvSpPr>
        <p:spPr/>
        <p:txBody>
          <a:bodyPr/>
          <a:lstStyle/>
          <a:p>
            <a:fld id="{70339DB7-CB8A-4399-BEC1-E3E2DDDAF66E}" type="slidenum">
              <a:rPr lang="en-US" smtClean="0"/>
              <a:t>7</a:t>
            </a:fld>
            <a:endParaRPr lang="en-US"/>
          </a:p>
        </p:txBody>
      </p:sp>
      <p:sp>
        <p:nvSpPr>
          <p:cNvPr id="4" name="Title 3">
            <a:extLst>
              <a:ext uri="{FF2B5EF4-FFF2-40B4-BE49-F238E27FC236}">
                <a16:creationId xmlns:a16="http://schemas.microsoft.com/office/drawing/2014/main" id="{992DC142-9571-4DE8-A43F-FB4CD0705988}"/>
              </a:ext>
            </a:extLst>
          </p:cNvPr>
          <p:cNvSpPr>
            <a:spLocks noGrp="1"/>
          </p:cNvSpPr>
          <p:nvPr>
            <p:ph type="title"/>
          </p:nvPr>
        </p:nvSpPr>
        <p:spPr/>
        <p:txBody>
          <a:bodyPr/>
          <a:lstStyle/>
          <a:p>
            <a:r>
              <a:rPr lang="en-US" sz="3800" dirty="0"/>
              <a:t>Funding Recommendations</a:t>
            </a:r>
          </a:p>
        </p:txBody>
      </p:sp>
      <p:sp>
        <p:nvSpPr>
          <p:cNvPr id="5" name="Content Placeholder 2">
            <a:extLst>
              <a:ext uri="{FF2B5EF4-FFF2-40B4-BE49-F238E27FC236}">
                <a16:creationId xmlns:a16="http://schemas.microsoft.com/office/drawing/2014/main" id="{AB3F7DF1-E8B8-44B2-BA79-0B4C5D9A1107}"/>
              </a:ext>
            </a:extLst>
          </p:cNvPr>
          <p:cNvSpPr txBox="1">
            <a:spLocks/>
          </p:cNvSpPr>
          <p:nvPr/>
        </p:nvSpPr>
        <p:spPr>
          <a:xfrm>
            <a:off x="1037106" y="1777397"/>
            <a:ext cx="7200900" cy="3599001"/>
          </a:xfrm>
          <a:prstGeom prst="rect">
            <a:avLst/>
          </a:prstGeom>
        </p:spPr>
        <p:txBody>
          <a:bodyPr vert="horz" lIns="91440" tIns="45720" rIns="91440" bIns="45720" rtlCol="0" anchor="t">
            <a:normAutofit/>
          </a:bodyPr>
          <a:lstStyle>
            <a:lvl1pPr marL="0" indent="0" algn="l" defTabSz="685800" rtl="0" eaLnBrk="1" latinLnBrk="0" hangingPunct="1">
              <a:lnSpc>
                <a:spcPct val="94000"/>
              </a:lnSpc>
              <a:spcBef>
                <a:spcPts val="1000"/>
              </a:spcBef>
              <a:spcAft>
                <a:spcPts val="200"/>
              </a:spcAft>
              <a:buSzPct val="120000"/>
              <a:buFont typeface="Arial" panose="020B0604020202020204" pitchFamily="34" charset="0"/>
              <a:buNone/>
              <a:defRPr sz="1500" i="0" kern="1200" baseline="0">
                <a:solidFill>
                  <a:schemeClr val="tx2"/>
                </a:solidFill>
                <a:latin typeface="AvenirNext LT Pro Regular" panose="020B0504020202020204" pitchFamily="34" charset="0"/>
                <a:ea typeface="+mn-ea"/>
                <a:cs typeface="+mn-cs"/>
              </a:defRPr>
            </a:lvl1pPr>
            <a:lvl2pPr marL="342900" indent="0" algn="l" defTabSz="685800" rtl="0" eaLnBrk="1" latinLnBrk="0" hangingPunct="1">
              <a:lnSpc>
                <a:spcPct val="94000"/>
              </a:lnSpc>
              <a:spcBef>
                <a:spcPts val="500"/>
              </a:spcBef>
              <a:spcAft>
                <a:spcPts val="200"/>
              </a:spcAft>
              <a:buSzPct val="80000"/>
              <a:buFont typeface="Courier New" panose="02070309020205020404" pitchFamily="49" charset="0"/>
              <a:buNone/>
              <a:defRPr sz="1500" i="0" kern="1200" baseline="0">
                <a:solidFill>
                  <a:schemeClr val="tx2"/>
                </a:solidFill>
                <a:latin typeface="AvenirNext LT Pro Regular" panose="020B0504020202020204" pitchFamily="34" charset="0"/>
                <a:ea typeface="+mn-ea"/>
                <a:cs typeface="+mn-cs"/>
              </a:defRPr>
            </a:lvl2pPr>
            <a:lvl3pPr marL="685800" indent="0" algn="l" defTabSz="685800" rtl="0" eaLnBrk="1" latinLnBrk="0" hangingPunct="1">
              <a:lnSpc>
                <a:spcPct val="94000"/>
              </a:lnSpc>
              <a:spcBef>
                <a:spcPts val="500"/>
              </a:spcBef>
              <a:spcAft>
                <a:spcPts val="200"/>
              </a:spcAft>
              <a:buFont typeface="Wingdings" panose="05000000000000000000" pitchFamily="2" charset="2"/>
              <a:buNone/>
              <a:defRPr sz="1500" i="0" kern="1200" baseline="0">
                <a:solidFill>
                  <a:schemeClr val="tx2"/>
                </a:solidFill>
                <a:latin typeface="AvenirNext LT Pro Regular" panose="020B0504020202020204" pitchFamily="34" charset="0"/>
                <a:ea typeface="+mn-ea"/>
                <a:cs typeface="+mn-cs"/>
              </a:defRPr>
            </a:lvl3pPr>
            <a:lvl4pPr marL="1028700" indent="0" algn="l" defTabSz="685800" rtl="0" eaLnBrk="1" latinLnBrk="0" hangingPunct="1">
              <a:lnSpc>
                <a:spcPct val="94000"/>
              </a:lnSpc>
              <a:spcBef>
                <a:spcPts val="500"/>
              </a:spcBef>
              <a:spcAft>
                <a:spcPts val="200"/>
              </a:spcAft>
              <a:buSzPct val="50000"/>
              <a:buFont typeface="Wingdings" panose="05000000000000000000" pitchFamily="2" charset="2"/>
              <a:buNone/>
              <a:defRPr sz="1500" i="0" kern="1200" baseline="0">
                <a:solidFill>
                  <a:schemeClr val="tx2"/>
                </a:solidFill>
                <a:latin typeface="AvenirNext LT Pro Regular" panose="020B0504020202020204" pitchFamily="34" charset="0"/>
                <a:ea typeface="+mn-ea"/>
                <a:cs typeface="+mn-cs"/>
              </a:defRPr>
            </a:lvl4pPr>
            <a:lvl5pPr marL="1371600" indent="0" algn="l" defTabSz="685800" rtl="0" eaLnBrk="1" latinLnBrk="0" hangingPunct="1">
              <a:lnSpc>
                <a:spcPct val="94000"/>
              </a:lnSpc>
              <a:spcBef>
                <a:spcPts val="500"/>
              </a:spcBef>
              <a:spcAft>
                <a:spcPts val="200"/>
              </a:spcAft>
              <a:buFont typeface="Arial" panose="020B0604020202020204" pitchFamily="34" charset="0"/>
              <a:buNone/>
              <a:defRPr sz="1500" i="0" kern="1200" baseline="0">
                <a:solidFill>
                  <a:schemeClr val="tx2"/>
                </a:solidFill>
                <a:latin typeface="AvenirNext LT Pro Regular" panose="020B0504020202020204" pitchFamily="34" charset="0"/>
                <a:ea typeface="+mn-ea"/>
                <a:cs typeface="+mn-cs"/>
              </a:defRPr>
            </a:lvl5pPr>
            <a:lvl6pPr marL="1714500" indent="0" algn="l" defTabSz="685800" rtl="0" eaLnBrk="1" latinLnBrk="0" hangingPunct="1">
              <a:lnSpc>
                <a:spcPct val="94000"/>
              </a:lnSpc>
              <a:spcBef>
                <a:spcPts val="500"/>
              </a:spcBef>
              <a:spcAft>
                <a:spcPts val="200"/>
              </a:spcAft>
              <a:buFont typeface="Franklin Gothic Book" panose="020B0503020102020204" pitchFamily="34" charset="0"/>
              <a:buNone/>
              <a:defRPr sz="1500" i="1" kern="1200" baseline="0">
                <a:solidFill>
                  <a:schemeClr val="tx2"/>
                </a:solidFill>
                <a:latin typeface="+mn-lt"/>
                <a:ea typeface="+mn-ea"/>
                <a:cs typeface="+mn-cs"/>
              </a:defRPr>
            </a:lvl6pPr>
            <a:lvl7pPr marL="2057400" indent="0" algn="l" defTabSz="685800" rtl="0" eaLnBrk="1" latinLnBrk="0" hangingPunct="1">
              <a:lnSpc>
                <a:spcPct val="94000"/>
              </a:lnSpc>
              <a:spcBef>
                <a:spcPts val="500"/>
              </a:spcBef>
              <a:spcAft>
                <a:spcPts val="200"/>
              </a:spcAft>
              <a:buFont typeface="Franklin Gothic Book" panose="020B0503020102020204" pitchFamily="34" charset="0"/>
              <a:buNone/>
              <a:defRPr sz="1500" kern="1200" baseline="0">
                <a:solidFill>
                  <a:schemeClr val="tx2"/>
                </a:solidFill>
                <a:latin typeface="+mn-lt"/>
                <a:ea typeface="+mn-ea"/>
                <a:cs typeface="+mn-cs"/>
              </a:defRPr>
            </a:lvl7pPr>
            <a:lvl8pPr marL="2400300" indent="0" algn="l" defTabSz="685800" rtl="0" eaLnBrk="1" latinLnBrk="0" hangingPunct="1">
              <a:lnSpc>
                <a:spcPct val="94000"/>
              </a:lnSpc>
              <a:spcBef>
                <a:spcPts val="500"/>
              </a:spcBef>
              <a:spcAft>
                <a:spcPts val="200"/>
              </a:spcAft>
              <a:buFont typeface="Franklin Gothic Book" panose="020B0503020102020204" pitchFamily="34" charset="0"/>
              <a:buNone/>
              <a:defRPr sz="1500" i="1" kern="1200" baseline="0">
                <a:solidFill>
                  <a:schemeClr val="tx2"/>
                </a:solidFill>
                <a:latin typeface="+mn-lt"/>
                <a:ea typeface="+mn-ea"/>
                <a:cs typeface="+mn-cs"/>
              </a:defRPr>
            </a:lvl8pPr>
            <a:lvl9pPr marL="2743200" indent="0" algn="l" defTabSz="685800" rtl="0" eaLnBrk="1" latinLnBrk="0" hangingPunct="1">
              <a:lnSpc>
                <a:spcPct val="94000"/>
              </a:lnSpc>
              <a:spcBef>
                <a:spcPts val="500"/>
              </a:spcBef>
              <a:spcAft>
                <a:spcPts val="200"/>
              </a:spcAft>
              <a:buFont typeface="Franklin Gothic Book" panose="020B0503020102020204" pitchFamily="34" charset="0"/>
              <a:buNone/>
              <a:defRPr sz="1500" kern="1200" baseline="0">
                <a:solidFill>
                  <a:schemeClr val="tx2"/>
                </a:solidFill>
                <a:latin typeface="+mn-lt"/>
                <a:ea typeface="+mn-ea"/>
                <a:cs typeface="+mn-cs"/>
              </a:defRPr>
            </a:lvl9pPr>
          </a:lstStyle>
          <a:p>
            <a:pPr marL="285750" indent="-285750">
              <a:buFont typeface="Arial" panose="020B0604020202020204" pitchFamily="34" charset="0"/>
              <a:buChar char="•"/>
            </a:pPr>
            <a:endParaRPr lang="en-US" dirty="0"/>
          </a:p>
        </p:txBody>
      </p:sp>
      <p:graphicFrame>
        <p:nvGraphicFramePr>
          <p:cNvPr id="3" name="Table 2">
            <a:extLst>
              <a:ext uri="{FF2B5EF4-FFF2-40B4-BE49-F238E27FC236}">
                <a16:creationId xmlns:a16="http://schemas.microsoft.com/office/drawing/2014/main" id="{5D6679C8-C83D-4D31-9207-3D843A83156C}"/>
              </a:ext>
            </a:extLst>
          </p:cNvPr>
          <p:cNvGraphicFramePr>
            <a:graphicFrameLocks noGrp="1"/>
          </p:cNvGraphicFramePr>
          <p:nvPr>
            <p:extLst>
              <p:ext uri="{D42A27DB-BD31-4B8C-83A1-F6EECF244321}">
                <p14:modId xmlns:p14="http://schemas.microsoft.com/office/powerpoint/2010/main" val="2067818613"/>
              </p:ext>
            </p:extLst>
          </p:nvPr>
        </p:nvGraphicFramePr>
        <p:xfrm>
          <a:off x="1055542" y="1688038"/>
          <a:ext cx="7182464" cy="3129280"/>
        </p:xfrm>
        <a:graphic>
          <a:graphicData uri="http://schemas.openxmlformats.org/drawingml/2006/table">
            <a:tbl>
              <a:tblPr firstRow="1" bandRow="1">
                <a:tableStyleId>{5C22544A-7EE6-4342-B048-85BDC9FD1C3A}</a:tableStyleId>
              </a:tblPr>
              <a:tblGrid>
                <a:gridCol w="1710813">
                  <a:extLst>
                    <a:ext uri="{9D8B030D-6E8A-4147-A177-3AD203B41FA5}">
                      <a16:colId xmlns:a16="http://schemas.microsoft.com/office/drawing/2014/main" val="694504139"/>
                    </a:ext>
                  </a:extLst>
                </a:gridCol>
                <a:gridCol w="4203290">
                  <a:extLst>
                    <a:ext uri="{9D8B030D-6E8A-4147-A177-3AD203B41FA5}">
                      <a16:colId xmlns:a16="http://schemas.microsoft.com/office/drawing/2014/main" val="2812238190"/>
                    </a:ext>
                  </a:extLst>
                </a:gridCol>
                <a:gridCol w="1268361">
                  <a:extLst>
                    <a:ext uri="{9D8B030D-6E8A-4147-A177-3AD203B41FA5}">
                      <a16:colId xmlns:a16="http://schemas.microsoft.com/office/drawing/2014/main" val="4065454885"/>
                    </a:ext>
                  </a:extLst>
                </a:gridCol>
              </a:tblGrid>
              <a:tr h="370840">
                <a:tc>
                  <a:txBody>
                    <a:bodyPr/>
                    <a:lstStyle/>
                    <a:p>
                      <a:pPr algn="ctr"/>
                      <a:r>
                        <a:rPr lang="en-US" dirty="0">
                          <a:solidFill>
                            <a:schemeClr val="tx1"/>
                          </a:solidFill>
                          <a:latin typeface="Calibri" panose="020F0502020204030204" pitchFamily="34" charset="0"/>
                          <a:cs typeface="Calibri" panose="020F0502020204030204" pitchFamily="34" charset="0"/>
                        </a:rPr>
                        <a:t>Grantee Organization</a:t>
                      </a:r>
                    </a:p>
                  </a:txBody>
                  <a:tcPr/>
                </a:tc>
                <a:tc>
                  <a:txBody>
                    <a:bodyPr/>
                    <a:lstStyle/>
                    <a:p>
                      <a:pPr algn="ctr"/>
                      <a:r>
                        <a:rPr lang="en-US" dirty="0">
                          <a:solidFill>
                            <a:schemeClr val="tx1"/>
                          </a:solidFill>
                          <a:latin typeface="Calibri" panose="020F0502020204030204" pitchFamily="34" charset="0"/>
                          <a:cs typeface="Calibri" panose="020F0502020204030204" pitchFamily="34" charset="0"/>
                        </a:rPr>
                        <a:t>Project Summary</a:t>
                      </a:r>
                    </a:p>
                  </a:txBody>
                  <a:tcPr/>
                </a:tc>
                <a:tc>
                  <a:txBody>
                    <a:bodyPr/>
                    <a:lstStyle/>
                    <a:p>
                      <a:pPr algn="ctr"/>
                      <a:r>
                        <a:rPr lang="en-US" dirty="0">
                          <a:solidFill>
                            <a:schemeClr val="tx1"/>
                          </a:solidFill>
                          <a:latin typeface="Calibri" panose="020F0502020204030204" pitchFamily="34" charset="0"/>
                          <a:cs typeface="Calibri" panose="020F0502020204030204" pitchFamily="34" charset="0"/>
                        </a:rPr>
                        <a:t>Grant Amount</a:t>
                      </a:r>
                    </a:p>
                  </a:txBody>
                  <a:tcPr/>
                </a:tc>
                <a:extLst>
                  <a:ext uri="{0D108BD9-81ED-4DB2-BD59-A6C34878D82A}">
                    <a16:rowId xmlns:a16="http://schemas.microsoft.com/office/drawing/2014/main" val="3934796601"/>
                  </a:ext>
                </a:extLst>
              </a:tr>
              <a:tr h="370840">
                <a:tc>
                  <a:txBody>
                    <a:bodyPr/>
                    <a:lstStyle/>
                    <a:p>
                      <a:r>
                        <a:rPr lang="en-US" sz="1300" dirty="0">
                          <a:latin typeface="Calibri" panose="020F0502020204030204" pitchFamily="34" charset="0"/>
                          <a:cs typeface="Calibri" panose="020F0502020204030204" pitchFamily="34" charset="0"/>
                        </a:rPr>
                        <a:t>Lutheran Community Services</a:t>
                      </a:r>
                    </a:p>
                  </a:txBody>
                  <a:tcPr/>
                </a:tc>
                <a:tc>
                  <a:txBody>
                    <a:bodyPr/>
                    <a:lstStyle/>
                    <a:p>
                      <a:r>
                        <a:rPr lang="en-US" sz="1300" b="1" kern="1200" dirty="0">
                          <a:solidFill>
                            <a:schemeClr val="dk1"/>
                          </a:solidFill>
                          <a:effectLst/>
                          <a:latin typeface="Calibri" panose="020F0502020204030204" pitchFamily="34" charset="0"/>
                          <a:ea typeface="+mn-ea"/>
                          <a:cs typeface="Calibri" panose="020F0502020204030204" pitchFamily="34" charset="0"/>
                        </a:rPr>
                        <a:t>Culturally and Community Specific Hate Crime Victim Advocacy Services: </a:t>
                      </a:r>
                      <a:r>
                        <a:rPr lang="en-US" sz="1300" kern="1200" dirty="0">
                          <a:solidFill>
                            <a:schemeClr val="dk1"/>
                          </a:solidFill>
                          <a:effectLst/>
                          <a:latin typeface="Calibri" panose="020F0502020204030204" pitchFamily="34" charset="0"/>
                          <a:ea typeface="+mn-ea"/>
                          <a:cs typeface="Calibri" panose="020F0502020204030204" pitchFamily="34" charset="0"/>
                        </a:rPr>
                        <a:t>Direct support, education and advocacy to immigrant, refugee and other vulnerable populations.</a:t>
                      </a:r>
                    </a:p>
                  </a:txBody>
                  <a:tcPr/>
                </a:tc>
                <a:tc>
                  <a:txBody>
                    <a:bodyPr/>
                    <a:lstStyle/>
                    <a:p>
                      <a:pPr algn="ctr"/>
                      <a:r>
                        <a:rPr lang="en-US" sz="1300" dirty="0">
                          <a:latin typeface="Calibri" panose="020F0502020204030204" pitchFamily="34" charset="0"/>
                          <a:cs typeface="Calibri" panose="020F0502020204030204" pitchFamily="34" charset="0"/>
                        </a:rPr>
                        <a:t>$15,062</a:t>
                      </a:r>
                    </a:p>
                  </a:txBody>
                  <a:tcPr/>
                </a:tc>
                <a:extLst>
                  <a:ext uri="{0D108BD9-81ED-4DB2-BD59-A6C34878D82A}">
                    <a16:rowId xmlns:a16="http://schemas.microsoft.com/office/drawing/2014/main" val="4261793696"/>
                  </a:ext>
                </a:extLst>
              </a:tr>
              <a:tr h="370840">
                <a:tc>
                  <a:txBody>
                    <a:bodyPr/>
                    <a:lstStyle/>
                    <a:p>
                      <a:r>
                        <a:rPr lang="en-US" sz="1300" dirty="0">
                          <a:latin typeface="Calibri" panose="020F0502020204030204" pitchFamily="34" charset="0"/>
                          <a:cs typeface="Calibri" panose="020F0502020204030204" pitchFamily="34" charset="0"/>
                        </a:rPr>
                        <a:t>Unite Oregon</a:t>
                      </a:r>
                    </a:p>
                  </a:txBody>
                  <a:tcPr/>
                </a:tc>
                <a:tc>
                  <a:txBody>
                    <a:bodyPr/>
                    <a:lstStyle/>
                    <a:p>
                      <a:pPr marL="0" marR="0">
                        <a:spcBef>
                          <a:spcPts val="0"/>
                        </a:spcBef>
                        <a:spcAft>
                          <a:spcPts val="0"/>
                        </a:spcAft>
                      </a:pPr>
                      <a:r>
                        <a:rPr lang="en-US" sz="1300" b="1" kern="1200" dirty="0">
                          <a:solidFill>
                            <a:schemeClr val="dk1"/>
                          </a:solidFill>
                          <a:effectLst/>
                          <a:latin typeface="Calibri" panose="020F0502020204030204" pitchFamily="34" charset="0"/>
                          <a:ea typeface="+mn-ea"/>
                          <a:cs typeface="Calibri" panose="020F0502020204030204" pitchFamily="34" charset="0"/>
                        </a:rPr>
                        <a:t>We are all Portland: </a:t>
                      </a:r>
                      <a:r>
                        <a:rPr lang="en-US" sz="1300" kern="1200" dirty="0">
                          <a:solidFill>
                            <a:schemeClr val="dk1"/>
                          </a:solidFill>
                          <a:effectLst/>
                          <a:latin typeface="Calibri" panose="020F0502020204030204" pitchFamily="34" charset="0"/>
                          <a:ea typeface="+mn-ea"/>
                          <a:cs typeface="Calibri" panose="020F0502020204030204" pitchFamily="34" charset="0"/>
                        </a:rPr>
                        <a:t>Ensure immigrants, refugees, and people of color in Portland are informed, educated and empowered to use the hate incidence tracking tool and additional resources and protections available through the Hate Crimes Bill.</a:t>
                      </a:r>
                    </a:p>
                  </a:txBody>
                  <a:tcPr marL="68580" marR="68580" marT="0" marB="0" anchor="ctr"/>
                </a:tc>
                <a:tc>
                  <a:txBody>
                    <a:bodyPr/>
                    <a:lstStyle/>
                    <a:p>
                      <a:pPr algn="ctr"/>
                      <a:r>
                        <a:rPr lang="en-US" sz="1300" dirty="0">
                          <a:latin typeface="Calibri" panose="020F0502020204030204" pitchFamily="34" charset="0"/>
                          <a:cs typeface="Calibri" panose="020F0502020204030204" pitchFamily="34" charset="0"/>
                        </a:rPr>
                        <a:t>$30,000</a:t>
                      </a:r>
                    </a:p>
                  </a:txBody>
                  <a:tcPr/>
                </a:tc>
                <a:extLst>
                  <a:ext uri="{0D108BD9-81ED-4DB2-BD59-A6C34878D82A}">
                    <a16:rowId xmlns:a16="http://schemas.microsoft.com/office/drawing/2014/main" val="1974357683"/>
                  </a:ext>
                </a:extLst>
              </a:tr>
              <a:tr h="370840">
                <a:tc>
                  <a:txBody>
                    <a:bodyPr/>
                    <a:lstStyle/>
                    <a:p>
                      <a:r>
                        <a:rPr lang="en-US" sz="1300" b="1" dirty="0">
                          <a:latin typeface="Calibri" panose="020F0502020204030204" pitchFamily="34" charset="0"/>
                          <a:cs typeface="Calibri" panose="020F0502020204030204" pitchFamily="34" charset="0"/>
                        </a:rPr>
                        <a:t>Non-Competitive Grantee Organization</a:t>
                      </a:r>
                    </a:p>
                  </a:txBody>
                  <a:tcPr/>
                </a:tc>
                <a:tc>
                  <a:txBody>
                    <a:bodyPr/>
                    <a:lstStyle/>
                    <a:p>
                      <a:pPr marL="0" marR="0">
                        <a:spcBef>
                          <a:spcPts val="0"/>
                        </a:spcBef>
                        <a:spcAft>
                          <a:spcPts val="0"/>
                        </a:spcAft>
                      </a:pPr>
                      <a:endParaRPr lang="en-US" sz="1300" kern="1200" dirty="0">
                        <a:solidFill>
                          <a:schemeClr val="dk1"/>
                        </a:solidFill>
                        <a:effectLst/>
                        <a:latin typeface="Calibri" panose="020F0502020204030204" pitchFamily="34" charset="0"/>
                        <a:ea typeface="+mn-ea"/>
                        <a:cs typeface="Calibri" panose="020F0502020204030204" pitchFamily="34" charset="0"/>
                      </a:endParaRPr>
                    </a:p>
                  </a:txBody>
                  <a:tcPr marL="68580" marR="68580" marT="0" marB="0" anchor="ctr"/>
                </a:tc>
                <a:tc>
                  <a:txBody>
                    <a:bodyPr/>
                    <a:lstStyle/>
                    <a:p>
                      <a:pPr algn="ctr"/>
                      <a:endParaRPr lang="en-US" sz="13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84851713"/>
                  </a:ext>
                </a:extLst>
              </a:tr>
              <a:tr h="370840">
                <a:tc>
                  <a:txBody>
                    <a:bodyPr/>
                    <a:lstStyle/>
                    <a:p>
                      <a:r>
                        <a:rPr lang="en-US" sz="1300" dirty="0">
                          <a:latin typeface="Calibri" panose="020F0502020204030204" pitchFamily="34" charset="0"/>
                          <a:cs typeface="Calibri" panose="020F0502020204030204" pitchFamily="34" charset="0"/>
                        </a:rPr>
                        <a:t>Coalition of Communities of Color</a:t>
                      </a:r>
                    </a:p>
                  </a:txBody>
                  <a:tcPr/>
                </a:tc>
                <a:tc>
                  <a:txBody>
                    <a:bodyPr/>
                    <a:lstStyle/>
                    <a:p>
                      <a:pPr marL="0" marR="0">
                        <a:spcBef>
                          <a:spcPts val="0"/>
                        </a:spcBef>
                        <a:spcAft>
                          <a:spcPts val="0"/>
                        </a:spcAft>
                      </a:pPr>
                      <a:r>
                        <a:rPr lang="en-US" sz="1300" b="1" i="0" kern="1200" dirty="0">
                          <a:solidFill>
                            <a:schemeClr val="dk1"/>
                          </a:solidFill>
                          <a:effectLst/>
                          <a:latin typeface="Calibri" panose="020F0502020204030204" pitchFamily="34" charset="0"/>
                          <a:ea typeface="+mn-ea"/>
                          <a:cs typeface="Calibri" panose="020F0502020204030204" pitchFamily="34" charset="0"/>
                        </a:rPr>
                        <a:t>ReportHatePDX.com: </a:t>
                      </a:r>
                      <a:r>
                        <a:rPr lang="en-US" sz="1300" b="0" i="0" kern="1200" dirty="0">
                          <a:solidFill>
                            <a:schemeClr val="dk1"/>
                          </a:solidFill>
                          <a:effectLst/>
                          <a:latin typeface="Calibri" panose="020F0502020204030204" pitchFamily="34" charset="0"/>
                          <a:ea typeface="+mn-ea"/>
                          <a:cs typeface="Calibri" panose="020F0502020204030204" pitchFamily="34" charset="0"/>
                        </a:rPr>
                        <a:t>Maintain online database for hate incident tracking and secure long-term home for online platform</a:t>
                      </a:r>
                      <a:endParaRPr lang="en-US" sz="1300" b="1" i="0" kern="1200" dirty="0">
                        <a:solidFill>
                          <a:schemeClr val="dk1"/>
                        </a:solidFill>
                        <a:effectLst/>
                        <a:latin typeface="Calibri" panose="020F0502020204030204" pitchFamily="34" charset="0"/>
                        <a:ea typeface="+mn-ea"/>
                        <a:cs typeface="Calibri" panose="020F0502020204030204" pitchFamily="34" charset="0"/>
                      </a:endParaRPr>
                    </a:p>
                  </a:txBody>
                  <a:tcPr marL="68580" marR="68580" marT="0" marB="0" anchor="ctr"/>
                </a:tc>
                <a:tc>
                  <a:txBody>
                    <a:bodyPr/>
                    <a:lstStyle/>
                    <a:p>
                      <a:pPr algn="ctr"/>
                      <a:r>
                        <a:rPr lang="en-US" sz="1300" dirty="0">
                          <a:latin typeface="Calibri" panose="020F0502020204030204" pitchFamily="34" charset="0"/>
                          <a:cs typeface="Calibri" panose="020F0502020204030204" pitchFamily="34" charset="0"/>
                        </a:rPr>
                        <a:t>$10,000</a:t>
                      </a:r>
                    </a:p>
                  </a:txBody>
                  <a:tcPr/>
                </a:tc>
                <a:extLst>
                  <a:ext uri="{0D108BD9-81ED-4DB2-BD59-A6C34878D82A}">
                    <a16:rowId xmlns:a16="http://schemas.microsoft.com/office/drawing/2014/main" val="1917168879"/>
                  </a:ext>
                </a:extLst>
              </a:tr>
            </a:tbl>
          </a:graphicData>
        </a:graphic>
      </p:graphicFrame>
      <p:pic>
        <p:nvPicPr>
          <p:cNvPr id="6" name="Picture 5">
            <a:extLst>
              <a:ext uri="{FF2B5EF4-FFF2-40B4-BE49-F238E27FC236}">
                <a16:creationId xmlns:a16="http://schemas.microsoft.com/office/drawing/2014/main" id="{74D9F0F5-78CD-45A8-9915-44D51FAC0163}"/>
              </a:ext>
            </a:extLst>
          </p:cNvPr>
          <p:cNvPicPr>
            <a:picLocks noChangeAspect="1"/>
          </p:cNvPicPr>
          <p:nvPr/>
        </p:nvPicPr>
        <p:blipFill>
          <a:blip r:embed="rId2"/>
          <a:stretch>
            <a:fillRect/>
          </a:stretch>
        </p:blipFill>
        <p:spPr>
          <a:xfrm>
            <a:off x="746512" y="5607767"/>
            <a:ext cx="699175" cy="996696"/>
          </a:xfrm>
          <a:prstGeom prst="rect">
            <a:avLst/>
          </a:prstGeom>
        </p:spPr>
      </p:pic>
    </p:spTree>
    <p:extLst>
      <p:ext uri="{BB962C8B-B14F-4D97-AF65-F5344CB8AC3E}">
        <p14:creationId xmlns:p14="http://schemas.microsoft.com/office/powerpoint/2010/main" val="1454821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66F3F-BABB-45FB-BF87-810F5DB3B2A4}"/>
              </a:ext>
            </a:extLst>
          </p:cNvPr>
          <p:cNvSpPr>
            <a:spLocks noGrp="1"/>
          </p:cNvSpPr>
          <p:nvPr>
            <p:ph type="title"/>
          </p:nvPr>
        </p:nvSpPr>
        <p:spPr>
          <a:xfrm>
            <a:off x="512063" y="466344"/>
            <a:ext cx="7924013" cy="996696"/>
          </a:xfrm>
        </p:spPr>
        <p:txBody>
          <a:bodyPr/>
          <a:lstStyle/>
          <a:p>
            <a:r>
              <a:rPr lang="en-US" sz="3700" dirty="0"/>
              <a:t>Grants Support Strategic Directions</a:t>
            </a:r>
          </a:p>
        </p:txBody>
      </p:sp>
      <p:sp>
        <p:nvSpPr>
          <p:cNvPr id="3" name="Content Placeholder 2">
            <a:extLst>
              <a:ext uri="{FF2B5EF4-FFF2-40B4-BE49-F238E27FC236}">
                <a16:creationId xmlns:a16="http://schemas.microsoft.com/office/drawing/2014/main" id="{9E108FA5-3E16-436E-A784-66F1A9EA26B6}"/>
              </a:ext>
            </a:extLst>
          </p:cNvPr>
          <p:cNvSpPr>
            <a:spLocks noGrp="1"/>
          </p:cNvSpPr>
          <p:nvPr>
            <p:ph idx="1"/>
          </p:nvPr>
        </p:nvSpPr>
        <p:spPr>
          <a:xfrm>
            <a:off x="971550" y="1463041"/>
            <a:ext cx="7200900" cy="4399444"/>
          </a:xfrm>
        </p:spPr>
        <p:txBody>
          <a:bodyPr/>
          <a:lstStyle/>
          <a:p>
            <a:r>
              <a:rPr lang="en-US" sz="2500" b="1" dirty="0"/>
              <a:t>Capacity Building: </a:t>
            </a:r>
            <a:r>
              <a:rPr lang="en-US" sz="2500" dirty="0"/>
              <a:t>training, community engagement, advocacy for those impacted by hate, and youth leadership development in schools</a:t>
            </a:r>
          </a:p>
          <a:p>
            <a:pPr marL="0" indent="0">
              <a:buNone/>
            </a:pPr>
            <a:endParaRPr lang="en-US" sz="1500" dirty="0"/>
          </a:p>
          <a:p>
            <a:r>
              <a:rPr lang="en-US" sz="2500" b="1" dirty="0"/>
              <a:t>Rapid Response: </a:t>
            </a:r>
            <a:r>
              <a:rPr lang="en-US" sz="2500" dirty="0"/>
              <a:t>expansion of Steering Committee to include more populations in collective response, strategizing more effective mechanisms to support all populations in the city</a:t>
            </a:r>
          </a:p>
          <a:p>
            <a:pPr marL="0" indent="0">
              <a:buNone/>
            </a:pPr>
            <a:endParaRPr lang="en-US" sz="1000" dirty="0"/>
          </a:p>
          <a:p>
            <a:r>
              <a:rPr lang="en-US" sz="2500" b="1" dirty="0"/>
              <a:t>Policy &amp; Data: </a:t>
            </a:r>
            <a:r>
              <a:rPr lang="en-US" sz="2500" dirty="0"/>
              <a:t>Participation on the Steering Committee, populating database with incidents, and upgrading </a:t>
            </a:r>
            <a:r>
              <a:rPr lang="en-US" sz="2500" dirty="0" err="1"/>
              <a:t>ReportHatePDX</a:t>
            </a:r>
            <a:r>
              <a:rPr lang="en-US" sz="2500" dirty="0"/>
              <a:t> site</a:t>
            </a:r>
          </a:p>
        </p:txBody>
      </p:sp>
      <p:sp>
        <p:nvSpPr>
          <p:cNvPr id="4" name="Slide Number Placeholder 3">
            <a:extLst>
              <a:ext uri="{FF2B5EF4-FFF2-40B4-BE49-F238E27FC236}">
                <a16:creationId xmlns:a16="http://schemas.microsoft.com/office/drawing/2014/main" id="{19DF8B40-7DC4-4070-8565-BEFD01FC2686}"/>
              </a:ext>
            </a:extLst>
          </p:cNvPr>
          <p:cNvSpPr>
            <a:spLocks noGrp="1"/>
          </p:cNvSpPr>
          <p:nvPr>
            <p:ph type="sldNum" sz="quarter" idx="12"/>
          </p:nvPr>
        </p:nvSpPr>
        <p:spPr>
          <a:xfrm>
            <a:off x="8570397" y="141795"/>
            <a:ext cx="452937" cy="404614"/>
          </a:xfrm>
        </p:spPr>
        <p:txBody>
          <a:bodyPr/>
          <a:lstStyle/>
          <a:p>
            <a:fld id="{70339DB7-CB8A-4399-BEC1-E3E2DDDAF66E}" type="slidenum">
              <a:rPr lang="en-US" smtClean="0"/>
              <a:t>8</a:t>
            </a:fld>
            <a:endParaRPr lang="en-US"/>
          </a:p>
        </p:txBody>
      </p:sp>
      <p:pic>
        <p:nvPicPr>
          <p:cNvPr id="5" name="Picture 4">
            <a:extLst>
              <a:ext uri="{FF2B5EF4-FFF2-40B4-BE49-F238E27FC236}">
                <a16:creationId xmlns:a16="http://schemas.microsoft.com/office/drawing/2014/main" id="{309B0182-7B15-4B65-A5F4-B11506F0CEF5}"/>
              </a:ext>
            </a:extLst>
          </p:cNvPr>
          <p:cNvPicPr>
            <a:picLocks noChangeAspect="1"/>
          </p:cNvPicPr>
          <p:nvPr/>
        </p:nvPicPr>
        <p:blipFill>
          <a:blip r:embed="rId2"/>
          <a:stretch>
            <a:fillRect/>
          </a:stretch>
        </p:blipFill>
        <p:spPr>
          <a:xfrm>
            <a:off x="746512" y="5607767"/>
            <a:ext cx="699175" cy="996696"/>
          </a:xfrm>
          <a:prstGeom prst="rect">
            <a:avLst/>
          </a:prstGeom>
        </p:spPr>
      </p:pic>
    </p:spTree>
    <p:extLst>
      <p:ext uri="{BB962C8B-B14F-4D97-AF65-F5344CB8AC3E}">
        <p14:creationId xmlns:p14="http://schemas.microsoft.com/office/powerpoint/2010/main" val="2907075615"/>
      </p:ext>
    </p:extLst>
  </p:cSld>
  <p:clrMapOvr>
    <a:masterClrMapping/>
  </p:clrMapOvr>
</p:sld>
</file>

<file path=ppt/theme/theme1.xml><?xml version="1.0" encoding="utf-8"?>
<a:theme xmlns:a="http://schemas.openxmlformats.org/drawingml/2006/main" name="Crop">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10268</TotalTime>
  <Words>683</Words>
  <Application>Microsoft Office PowerPoint</Application>
  <PresentationFormat>On-screen Show (4:3)</PresentationFormat>
  <Paragraphs>75</Paragraphs>
  <Slides>8</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8</vt:i4>
      </vt:variant>
    </vt:vector>
  </HeadingPairs>
  <TitlesOfParts>
    <vt:vector size="18" baseType="lpstr">
      <vt:lpstr>Arial</vt:lpstr>
      <vt:lpstr>AvenirNext LT Pro Medium</vt:lpstr>
      <vt:lpstr>AvenirNext LT Pro Regular</vt:lpstr>
      <vt:lpstr>Calibri</vt:lpstr>
      <vt:lpstr>Century Gothic</vt:lpstr>
      <vt:lpstr>Courier New</vt:lpstr>
      <vt:lpstr>Franklin Gothic Book</vt:lpstr>
      <vt:lpstr>Times New Roman</vt:lpstr>
      <vt:lpstr>Wingdings</vt:lpstr>
      <vt:lpstr>Crop</vt:lpstr>
      <vt:lpstr>Portland united against hate   FY2019-20 special appropriations  grant program</vt:lpstr>
      <vt:lpstr>2019-2020 PUAH Strategic Directions  </vt:lpstr>
      <vt:lpstr>Grant Selection Process</vt:lpstr>
      <vt:lpstr>Funding Recommendations: New</vt:lpstr>
      <vt:lpstr>Funding Recommendations: New</vt:lpstr>
      <vt:lpstr>Funding Recommendations</vt:lpstr>
      <vt:lpstr>Funding Recommendations</vt:lpstr>
      <vt:lpstr>Grants Support Strategic Directions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Clodius, Jen;Hafer, Heather</dc:creator>
  <cp:lastModifiedBy>Damron, Ginger</cp:lastModifiedBy>
  <cp:revision>311</cp:revision>
  <cp:lastPrinted>2019-03-07T21:36:59Z</cp:lastPrinted>
  <dcterms:created xsi:type="dcterms:W3CDTF">2015-04-16T22:41:44Z</dcterms:created>
  <dcterms:modified xsi:type="dcterms:W3CDTF">2019-11-13T16:07:44Z</dcterms:modified>
</cp:coreProperties>
</file>